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Default Extension="gif" ContentType="image/gif"/>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1"/>
  </p:notesMasterIdLst>
  <p:handoutMasterIdLst>
    <p:handoutMasterId r:id="rId202"/>
  </p:handoutMasterIdLst>
  <p:sldIdLst>
    <p:sldId id="282" r:id="rId2"/>
    <p:sldId id="727" r:id="rId3"/>
    <p:sldId id="847" r:id="rId4"/>
    <p:sldId id="848" r:id="rId5"/>
    <p:sldId id="849" r:id="rId6"/>
    <p:sldId id="851" r:id="rId7"/>
    <p:sldId id="852" r:id="rId8"/>
    <p:sldId id="853" r:id="rId9"/>
    <p:sldId id="747" r:id="rId10"/>
    <p:sldId id="854" r:id="rId11"/>
    <p:sldId id="855" r:id="rId12"/>
    <p:sldId id="856" r:id="rId13"/>
    <p:sldId id="857" r:id="rId14"/>
    <p:sldId id="748" r:id="rId15"/>
    <p:sldId id="858" r:id="rId16"/>
    <p:sldId id="859" r:id="rId17"/>
    <p:sldId id="303" r:id="rId18"/>
    <p:sldId id="749" r:id="rId19"/>
    <p:sldId id="860" r:id="rId20"/>
    <p:sldId id="343" r:id="rId21"/>
    <p:sldId id="750" r:id="rId22"/>
    <p:sldId id="861" r:id="rId23"/>
    <p:sldId id="751" r:id="rId24"/>
    <p:sldId id="752" r:id="rId25"/>
    <p:sldId id="754" r:id="rId26"/>
    <p:sldId id="573" r:id="rId27"/>
    <p:sldId id="862" r:id="rId28"/>
    <p:sldId id="756" r:id="rId29"/>
    <p:sldId id="755" r:id="rId30"/>
    <p:sldId id="753" r:id="rId31"/>
    <p:sldId id="579" r:id="rId32"/>
    <p:sldId id="757" r:id="rId33"/>
    <p:sldId id="758" r:id="rId34"/>
    <p:sldId id="759" r:id="rId35"/>
    <p:sldId id="760" r:id="rId36"/>
    <p:sldId id="761" r:id="rId37"/>
    <p:sldId id="842" r:id="rId38"/>
    <p:sldId id="762" r:id="rId39"/>
    <p:sldId id="763" r:id="rId40"/>
    <p:sldId id="764" r:id="rId41"/>
    <p:sldId id="765" r:id="rId42"/>
    <p:sldId id="766" r:id="rId43"/>
    <p:sldId id="768" r:id="rId44"/>
    <p:sldId id="769" r:id="rId45"/>
    <p:sldId id="841" r:id="rId46"/>
    <p:sldId id="770" r:id="rId47"/>
    <p:sldId id="581" r:id="rId48"/>
    <p:sldId id="585" r:id="rId49"/>
    <p:sldId id="588" r:id="rId50"/>
    <p:sldId id="600" r:id="rId51"/>
    <p:sldId id="603" r:id="rId52"/>
    <p:sldId id="863" r:id="rId53"/>
    <p:sldId id="864" r:id="rId54"/>
    <p:sldId id="771" r:id="rId55"/>
    <p:sldId id="865" r:id="rId56"/>
    <p:sldId id="617" r:id="rId57"/>
    <p:sldId id="618" r:id="rId58"/>
    <p:sldId id="621" r:id="rId59"/>
    <p:sldId id="772" r:id="rId60"/>
    <p:sldId id="622" r:id="rId61"/>
    <p:sldId id="693" r:id="rId62"/>
    <p:sldId id="878" r:id="rId63"/>
    <p:sldId id="773" r:id="rId64"/>
    <p:sldId id="694" r:id="rId65"/>
    <p:sldId id="879" r:id="rId66"/>
    <p:sldId id="695" r:id="rId67"/>
    <p:sldId id="624" r:id="rId68"/>
    <p:sldId id="775" r:id="rId69"/>
    <p:sldId id="867" r:id="rId70"/>
    <p:sldId id="880" r:id="rId71"/>
    <p:sldId id="866" r:id="rId72"/>
    <p:sldId id="868" r:id="rId73"/>
    <p:sldId id="869" r:id="rId74"/>
    <p:sldId id="870" r:id="rId75"/>
    <p:sldId id="871" r:id="rId76"/>
    <p:sldId id="872" r:id="rId77"/>
    <p:sldId id="873" r:id="rId78"/>
    <p:sldId id="874" r:id="rId79"/>
    <p:sldId id="875" r:id="rId80"/>
    <p:sldId id="876" r:id="rId81"/>
    <p:sldId id="882" r:id="rId82"/>
    <p:sldId id="883" r:id="rId83"/>
    <p:sldId id="881" r:id="rId84"/>
    <p:sldId id="886" r:id="rId85"/>
    <p:sldId id="884" r:id="rId86"/>
    <p:sldId id="885" r:id="rId87"/>
    <p:sldId id="877" r:id="rId88"/>
    <p:sldId id="777" r:id="rId89"/>
    <p:sldId id="696" r:id="rId90"/>
    <p:sldId id="843" r:id="rId91"/>
    <p:sldId id="824" r:id="rId92"/>
    <p:sldId id="697" r:id="rId93"/>
    <p:sldId id="698" r:id="rId94"/>
    <p:sldId id="723" r:id="rId95"/>
    <p:sldId id="699" r:id="rId96"/>
    <p:sldId id="700" r:id="rId97"/>
    <p:sldId id="788" r:id="rId98"/>
    <p:sldId id="789" r:id="rId99"/>
    <p:sldId id="790" r:id="rId100"/>
    <p:sldId id="791" r:id="rId101"/>
    <p:sldId id="702" r:id="rId102"/>
    <p:sldId id="701" r:id="rId103"/>
    <p:sldId id="724" r:id="rId104"/>
    <p:sldId id="1023" r:id="rId105"/>
    <p:sldId id="784" r:id="rId106"/>
    <p:sldId id="1024" r:id="rId107"/>
    <p:sldId id="1025" r:id="rId108"/>
    <p:sldId id="785" r:id="rId109"/>
    <p:sldId id="703" r:id="rId110"/>
    <p:sldId id="704" r:id="rId111"/>
    <p:sldId id="1026" r:id="rId112"/>
    <p:sldId id="1027" r:id="rId113"/>
    <p:sldId id="1028" r:id="rId114"/>
    <p:sldId id="1029" r:id="rId115"/>
    <p:sldId id="1034" r:id="rId116"/>
    <p:sldId id="1030" r:id="rId117"/>
    <p:sldId id="1031" r:id="rId118"/>
    <p:sldId id="1032" r:id="rId119"/>
    <p:sldId id="1033" r:id="rId120"/>
    <p:sldId id="792" r:id="rId121"/>
    <p:sldId id="793" r:id="rId122"/>
    <p:sldId id="794" r:id="rId123"/>
    <p:sldId id="795" r:id="rId124"/>
    <p:sldId id="786" r:id="rId125"/>
    <p:sldId id="1035" r:id="rId126"/>
    <p:sldId id="796" r:id="rId127"/>
    <p:sldId id="826" r:id="rId128"/>
    <p:sldId id="844" r:id="rId129"/>
    <p:sldId id="706" r:id="rId130"/>
    <p:sldId id="825" r:id="rId131"/>
    <p:sldId id="733" r:id="rId132"/>
    <p:sldId id="797" r:id="rId133"/>
    <p:sldId id="798" r:id="rId134"/>
    <p:sldId id="731" r:id="rId135"/>
    <p:sldId id="732" r:id="rId136"/>
    <p:sldId id="799" r:id="rId137"/>
    <p:sldId id="1037" r:id="rId138"/>
    <p:sldId id="800" r:id="rId139"/>
    <p:sldId id="1108" r:id="rId140"/>
    <p:sldId id="1109" r:id="rId141"/>
    <p:sldId id="1110" r:id="rId142"/>
    <p:sldId id="1111" r:id="rId143"/>
    <p:sldId id="1115" r:id="rId144"/>
    <p:sldId id="1112" r:id="rId145"/>
    <p:sldId id="1113" r:id="rId146"/>
    <p:sldId id="1121" r:id="rId147"/>
    <p:sldId id="1122" r:id="rId148"/>
    <p:sldId id="1114" r:id="rId149"/>
    <p:sldId id="808" r:id="rId150"/>
    <p:sldId id="810" r:id="rId151"/>
    <p:sldId id="809" r:id="rId152"/>
    <p:sldId id="709" r:id="rId153"/>
    <p:sldId id="801" r:id="rId154"/>
    <p:sldId id="710" r:id="rId155"/>
    <p:sldId id="802" r:id="rId156"/>
    <p:sldId id="1116" r:id="rId157"/>
    <p:sldId id="1117" r:id="rId158"/>
    <p:sldId id="1118" r:id="rId159"/>
    <p:sldId id="1119" r:id="rId160"/>
    <p:sldId id="1123" r:id="rId161"/>
    <p:sldId id="1120" r:id="rId162"/>
    <p:sldId id="803" r:id="rId163"/>
    <p:sldId id="713" r:id="rId164"/>
    <p:sldId id="827" r:id="rId165"/>
    <p:sldId id="806" r:id="rId166"/>
    <p:sldId id="720" r:id="rId167"/>
    <p:sldId id="812" r:id="rId168"/>
    <p:sldId id="813" r:id="rId169"/>
    <p:sldId id="814" r:id="rId170"/>
    <p:sldId id="715" r:id="rId171"/>
    <p:sldId id="717" r:id="rId172"/>
    <p:sldId id="829" r:id="rId173"/>
    <p:sldId id="815" r:id="rId174"/>
    <p:sldId id="821" r:id="rId175"/>
    <p:sldId id="818" r:id="rId176"/>
    <p:sldId id="819" r:id="rId177"/>
    <p:sldId id="718" r:id="rId178"/>
    <p:sldId id="823" r:id="rId179"/>
    <p:sldId id="830" r:id="rId180"/>
    <p:sldId id="831" r:id="rId181"/>
    <p:sldId id="832" r:id="rId182"/>
    <p:sldId id="833" r:id="rId183"/>
    <p:sldId id="834" r:id="rId184"/>
    <p:sldId id="822" r:id="rId185"/>
    <p:sldId id="817" r:id="rId186"/>
    <p:sldId id="683" r:id="rId187"/>
    <p:sldId id="835" r:id="rId188"/>
    <p:sldId id="836" r:id="rId189"/>
    <p:sldId id="840" r:id="rId190"/>
    <p:sldId id="837" r:id="rId191"/>
    <p:sldId id="846" r:id="rId192"/>
    <p:sldId id="845" r:id="rId193"/>
    <p:sldId id="646" r:id="rId194"/>
    <p:sldId id="647" r:id="rId195"/>
    <p:sldId id="649" r:id="rId196"/>
    <p:sldId id="650" r:id="rId197"/>
    <p:sldId id="838" r:id="rId198"/>
    <p:sldId id="839" r:id="rId199"/>
    <p:sldId id="726" r:id="rId200"/>
  </p:sldIdLst>
  <p:sldSz cx="9144000" cy="6858000" type="screen4x3"/>
  <p:notesSz cx="6858000" cy="9144000"/>
  <p:defaultTextStyle>
    <a:defPPr>
      <a:defRPr lang="zh-CN"/>
    </a:defPPr>
    <a:lvl1pPr algn="ctr"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ECFF"/>
    <a:srgbClr val="CC66FF"/>
    <a:srgbClr val="CC99FF"/>
    <a:srgbClr val="CCCC00"/>
    <a:srgbClr val="99FF66"/>
    <a:srgbClr val="FF9900"/>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5" autoAdjust="0"/>
    <p:restoredTop sz="89424" autoAdjust="0"/>
  </p:normalViewPr>
  <p:slideViewPr>
    <p:cSldViewPr>
      <p:cViewPr>
        <p:scale>
          <a:sx n="96" d="100"/>
          <a:sy n="96" d="100"/>
        </p:scale>
        <p:origin x="-2040" y="-210"/>
      </p:cViewPr>
      <p:guideLst>
        <p:guide orient="horz" pos="2114"/>
        <p:guide pos="2837"/>
      </p:guideLst>
    </p:cSldViewPr>
  </p:slideViewPr>
  <p:notesTextViewPr>
    <p:cViewPr>
      <p:scale>
        <a:sx n="150" d="100"/>
        <a:sy n="150" d="100"/>
      </p:scale>
      <p:origin x="0" y="0"/>
    </p:cViewPr>
  </p:notesTextViewPr>
  <p:sorterViewPr>
    <p:cViewPr varScale="1">
      <p:scale>
        <a:sx n="1" d="1"/>
        <a:sy n="1" d="1"/>
      </p:scale>
      <p:origin x="0" y="5208"/>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3.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0762D-6134-47A5-B6C0-86D7D1BD42E8}" type="datetimeFigureOut">
              <a:rPr lang="zh-CN" altLang="en-US" smtClean="0"/>
              <a:pPr/>
              <a:t>2019/10/7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D00D-21DE-4B57-8A31-329600B515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3</a:t>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r>
              <a:rPr lang="en-US" altLang="zh-CN" dirty="0" smtClean="0"/>
              <a:t>n</a:t>
            </a:r>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a:t>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summary</a:t>
            </a:r>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189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5322ED-6789-4336-B07B-9CC1086DFB9C}" type="slidenum">
              <a:rPr lang="zh-CN" altLang="en-US"/>
              <a:pPr/>
              <a:t>21</a:t>
            </a:fld>
            <a:endParaRPr lang="en-US" altLang="zh-CN"/>
          </a:p>
        </p:txBody>
      </p:sp>
      <p:sp>
        <p:nvSpPr>
          <p:cNvPr id="872450" name="Rectangle 2"/>
          <p:cNvSpPr>
            <a:spLocks noGrp="1" noRot="1" noChangeAspect="1" noChangeArrowheads="1" noTextEdit="1"/>
          </p:cNvSpPr>
          <p:nvPr>
            <p:ph type="sldImg"/>
          </p:nvPr>
        </p:nvSpPr>
        <p:spPr/>
      </p:sp>
      <p:sp>
        <p:nvSpPr>
          <p:cNvPr id="872451" name="Rectangle 3"/>
          <p:cNvSpPr>
            <a:spLocks noGrp="1" noChangeArrowheads="1"/>
          </p:cNvSpPr>
          <p:nvPr>
            <p:ph type="body" idx="1"/>
          </p:nvPr>
        </p:nvSpPr>
        <p:spPr>
          <a:xfrm>
            <a:off x="731838" y="4560888"/>
            <a:ext cx="5851525" cy="4319587"/>
          </a:xfrm>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C40D6B-5508-46FA-9826-F8C9D1E3BD62}" type="slidenum">
              <a:rPr lang="zh-CN" altLang="en-US"/>
              <a:pPr/>
              <a:t>23</a:t>
            </a:fld>
            <a:endParaRPr lang="en-US" altLang="zh-CN"/>
          </a:p>
        </p:txBody>
      </p:sp>
      <p:sp>
        <p:nvSpPr>
          <p:cNvPr id="874498" name="Rectangle 2"/>
          <p:cNvSpPr>
            <a:spLocks noGrp="1" noRot="1" noChangeAspect="1" noChangeArrowheads="1" noTextEdit="1"/>
          </p:cNvSpPr>
          <p:nvPr>
            <p:ph type="sldImg"/>
          </p:nvPr>
        </p:nvSpPr>
        <p:spPr/>
      </p:sp>
      <p:sp>
        <p:nvSpPr>
          <p:cNvPr id="874499" name="Rectangle 3"/>
          <p:cNvSpPr>
            <a:spLocks noGrp="1" noChangeArrowheads="1"/>
          </p:cNvSpPr>
          <p:nvPr>
            <p:ph type="body" idx="1"/>
          </p:nvPr>
        </p:nvSpPr>
        <p:spPr>
          <a:xfrm>
            <a:off x="731838" y="4560888"/>
            <a:ext cx="5851525" cy="4319587"/>
          </a:xfrm>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9C9F35-56D9-49D0-9DF7-637691B431AC}" type="slidenum">
              <a:rPr lang="zh-CN" altLang="en-US"/>
              <a:pPr/>
              <a:t>25</a:t>
            </a:fld>
            <a:endParaRPr lang="en-US" altLang="zh-CN"/>
          </a:p>
        </p:txBody>
      </p:sp>
      <p:sp>
        <p:nvSpPr>
          <p:cNvPr id="942082" name="Rectangle 2"/>
          <p:cNvSpPr>
            <a:spLocks noGrp="1" noRot="1" noChangeAspect="1" noChangeArrowheads="1" noTextEdit="1"/>
          </p:cNvSpPr>
          <p:nvPr>
            <p:ph type="sldImg"/>
          </p:nvPr>
        </p:nvSpPr>
        <p:spPr/>
      </p:sp>
      <p:sp>
        <p:nvSpPr>
          <p:cNvPr id="9420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27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63AC04-DEF2-4C80-BE48-D76C5E9437BD}" type="slidenum">
              <a:rPr lang="zh-CN" altLang="en-US"/>
              <a:pPr/>
              <a:t>28</a:t>
            </a:fld>
            <a:endParaRPr lang="en-US" altLang="zh-CN"/>
          </a:p>
        </p:txBody>
      </p:sp>
      <p:sp>
        <p:nvSpPr>
          <p:cNvPr id="946178" name="Rectangle 2"/>
          <p:cNvSpPr>
            <a:spLocks noGrp="1" noRot="1" noChangeAspect="1" noChangeArrowheads="1" noTextEdit="1"/>
          </p:cNvSpPr>
          <p:nvPr>
            <p:ph type="sldImg"/>
          </p:nvPr>
        </p:nvSpPr>
        <p:spPr/>
      </p:sp>
      <p:sp>
        <p:nvSpPr>
          <p:cNvPr id="9461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B95378-1FEE-4391-8CDE-785D91831CFA}" type="slidenum">
              <a:rPr lang="zh-CN" altLang="en-US"/>
              <a:pPr/>
              <a:t>30</a:t>
            </a:fld>
            <a:endParaRPr lang="en-US" altLang="zh-CN"/>
          </a:p>
        </p:txBody>
      </p:sp>
      <p:sp>
        <p:nvSpPr>
          <p:cNvPr id="923650" name="Rectangle 2"/>
          <p:cNvSpPr>
            <a:spLocks noGrp="1" noRot="1" noChangeAspect="1" noChangeArrowheads="1" noTextEdit="1"/>
          </p:cNvSpPr>
          <p:nvPr>
            <p:ph type="sldImg"/>
          </p:nvPr>
        </p:nvSpPr>
        <p:spPr/>
      </p:sp>
      <p:sp>
        <p:nvSpPr>
          <p:cNvPr id="923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4</a:t>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r>
              <a:rPr lang="en-US" altLang="zh-CN" dirty="0" smtClean="0"/>
              <a:t>n</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137D1E-E169-4AA3-B279-301D2FBBA9BF}" type="slidenum">
              <a:rPr lang="zh-CN" altLang="en-US"/>
              <a:pPr/>
              <a:t>32</a:t>
            </a:fld>
            <a:endParaRPr lang="en-US" altLang="zh-CN"/>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如果不同的整数</a:t>
            </a:r>
            <a:r>
              <a:rPr lang="en-US" altLang="zh-CN" dirty="0" smtClean="0"/>
              <a:t>X</a:t>
            </a:r>
            <a:r>
              <a:rPr lang="zh-CN" altLang="en-US" dirty="0" smtClean="0"/>
              <a:t>和</a:t>
            </a:r>
            <a:r>
              <a:rPr lang="en-US" altLang="zh-CN" dirty="0" smtClean="0"/>
              <a:t>Y</a:t>
            </a:r>
            <a:r>
              <a:rPr lang="zh-CN" altLang="en-US" dirty="0" smtClean="0"/>
              <a:t>的最大公约数为</a:t>
            </a:r>
            <a:r>
              <a:rPr lang="en-US" altLang="zh-CN" dirty="0" smtClean="0"/>
              <a:t>1</a:t>
            </a:r>
            <a:r>
              <a:rPr lang="zh-CN" altLang="en-US" dirty="0" smtClean="0"/>
              <a:t>，则称</a:t>
            </a:r>
            <a:r>
              <a:rPr lang="en-US" altLang="zh-CN" dirty="0" smtClean="0"/>
              <a:t>X</a:t>
            </a:r>
            <a:r>
              <a:rPr lang="zh-CN" altLang="en-US" dirty="0" smtClean="0"/>
              <a:t>和</a:t>
            </a:r>
            <a:r>
              <a:rPr lang="en-US" altLang="zh-CN" dirty="0" smtClean="0"/>
              <a:t>Y</a:t>
            </a:r>
            <a:r>
              <a:rPr lang="zh-CN" altLang="en-US" dirty="0" smtClean="0"/>
              <a:t>为互质数。</a:t>
            </a:r>
            <a:endParaRPr lang="en-US" altLang="zh-CN" dirty="0" smtClean="0"/>
          </a:p>
          <a:p>
            <a:r>
              <a:rPr lang="zh-CN" altLang="en-US" dirty="0" smtClean="0"/>
              <a:t>显然，</a:t>
            </a:r>
            <a:r>
              <a:rPr lang="en-US" altLang="zh-CN" dirty="0" smtClean="0"/>
              <a:t>X</a:t>
            </a:r>
            <a:r>
              <a:rPr lang="zh-CN" altLang="en-US" dirty="0" smtClean="0"/>
              <a:t>和</a:t>
            </a:r>
            <a:r>
              <a:rPr lang="en-US" altLang="zh-CN" dirty="0" smtClean="0"/>
              <a:t>Y</a:t>
            </a:r>
            <a:r>
              <a:rPr lang="zh-CN" altLang="en-US" dirty="0" smtClean="0"/>
              <a:t>互质等价于</a:t>
            </a:r>
            <a:r>
              <a:rPr lang="en-US" altLang="zh-CN" dirty="0" smtClean="0"/>
              <a:t>Y</a:t>
            </a:r>
            <a:r>
              <a:rPr lang="zh-CN" altLang="en-US" dirty="0" smtClean="0"/>
              <a:t>和</a:t>
            </a:r>
            <a:r>
              <a:rPr lang="en-US" altLang="zh-CN" dirty="0" smtClean="0"/>
              <a:t>X</a:t>
            </a:r>
            <a:r>
              <a:rPr lang="zh-CN" altLang="en-US" dirty="0" smtClean="0"/>
              <a:t>互质。</a:t>
            </a:r>
            <a:endParaRPr lang="en-US" altLang="zh-CN" dirty="0" smtClean="0"/>
          </a:p>
          <a:p>
            <a:r>
              <a:rPr lang="zh-CN" altLang="en-US" dirty="0" smtClean="0"/>
              <a:t>给出整数</a:t>
            </a:r>
            <a:r>
              <a:rPr lang="en-US" altLang="zh-CN" dirty="0" smtClean="0"/>
              <a:t>N</a:t>
            </a:r>
            <a:r>
              <a:rPr lang="zh-CN" altLang="en-US" dirty="0" smtClean="0"/>
              <a:t>，求</a:t>
            </a:r>
            <a:r>
              <a:rPr lang="en-US" altLang="zh-CN" dirty="0" smtClean="0"/>
              <a:t>1~N</a:t>
            </a:r>
            <a:r>
              <a:rPr lang="zh-CN" altLang="en-US" dirty="0" smtClean="0"/>
              <a:t>之间，有多少</a:t>
            </a:r>
            <a:r>
              <a:rPr lang="zh-CN" altLang="en-US" b="1" dirty="0" smtClean="0"/>
              <a:t>个数对</a:t>
            </a:r>
            <a:r>
              <a:rPr lang="en-US" altLang="zh-CN" dirty="0" smtClean="0"/>
              <a:t>(X,Y)</a:t>
            </a:r>
            <a:r>
              <a:rPr lang="zh-CN" altLang="en-US" dirty="0" smtClean="0"/>
              <a:t>是互质数。</a:t>
            </a:r>
            <a:endParaRPr lang="en-US" altLang="zh-CN" dirty="0" smtClean="0"/>
          </a:p>
          <a:p>
            <a:r>
              <a:rPr lang="zh-CN" altLang="en-US" dirty="0" smtClean="0"/>
              <a:t>例如</a:t>
            </a:r>
            <a:r>
              <a:rPr lang="en-US" altLang="zh-CN" dirty="0" smtClean="0"/>
              <a:t>N=5</a:t>
            </a:r>
            <a:r>
              <a:rPr lang="zh-CN" altLang="en-US" dirty="0" smtClean="0"/>
              <a:t>时，</a:t>
            </a:r>
            <a:r>
              <a:rPr lang="en-US" altLang="zh-CN" dirty="0" smtClean="0"/>
              <a:t>(1,2) , (1,3), (1,4), (1,5), (2,3), (2,5), (3,4), (3,5), (4,5)</a:t>
            </a:r>
            <a:r>
              <a:rPr lang="zh-CN" altLang="en-US" dirty="0" smtClean="0"/>
              <a:t>共</a:t>
            </a:r>
            <a:r>
              <a:rPr lang="en-US" altLang="zh-CN" dirty="0" smtClean="0"/>
              <a:t>9</a:t>
            </a:r>
            <a:r>
              <a:rPr lang="zh-CN" altLang="en-US" dirty="0" smtClean="0"/>
              <a:t>对数是互质数。</a:t>
            </a:r>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42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mn-cs"/>
              </a:rPr>
              <a:t>    RSA encryption/decryption appears rather magical. </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Why should </a:t>
            </a:r>
            <a:r>
              <a:rPr lang="en-US" altLang="zh-CN" sz="1200" b="1" i="0" u="sng" strike="noStrike" kern="1200" baseline="0" dirty="0" smtClean="0">
                <a:solidFill>
                  <a:schemeClr val="tx1"/>
                </a:solidFill>
                <a:latin typeface="Times New Roman" panose="02020603050405020304" pitchFamily="18" charset="0"/>
                <a:ea typeface="+mn-ea"/>
                <a:cs typeface="+mn-cs"/>
              </a:rPr>
              <a:t>it</a:t>
            </a:r>
            <a:r>
              <a:rPr lang="en-US" altLang="zh-CN" sz="1200" b="0" i="0" u="sng" strike="noStrike" kern="1200" baseline="0" dirty="0" smtClean="0">
                <a:solidFill>
                  <a:schemeClr val="tx1"/>
                </a:solidFill>
                <a:latin typeface="Times New Roman" panose="02020603050405020304" pitchFamily="18" charset="0"/>
                <a:ea typeface="+mn-ea"/>
                <a:cs typeface="+mn-cs"/>
              </a:rPr>
              <a:t> be that</a:t>
            </a:r>
            <a:r>
              <a:rPr lang="en-US" altLang="zh-CN" sz="1200" b="0" i="0" u="none" strike="noStrike" kern="1200" baseline="0" dirty="0" smtClean="0">
                <a:solidFill>
                  <a:schemeClr val="tx1"/>
                </a:solidFill>
                <a:latin typeface="Times New Roman" panose="02020603050405020304" pitchFamily="18" charset="0"/>
                <a:ea typeface="+mn-ea"/>
                <a:cs typeface="+mn-cs"/>
              </a:rPr>
              <a:t> by applying the encryption algorithm and then the decryption algorithm, one recovers the original message? </a:t>
            </a:r>
          </a:p>
          <a:p>
            <a:r>
              <a:rPr lang="en-US" altLang="zh-CN" sz="1200" b="0" i="0" u="none" strike="noStrike" kern="1200" baseline="0" dirty="0" smtClean="0">
                <a:solidFill>
                  <a:schemeClr val="tx1"/>
                </a:solidFill>
                <a:latin typeface="Times New Roman" panose="02020603050405020304" pitchFamily="18" charset="0"/>
                <a:ea typeface="+mn-ea"/>
                <a:cs typeface="+mn-cs"/>
              </a:rPr>
              <a:t>    In order to understand why RSA works, again denote n = pq, where p and q are the large prime numbers used in the RSA algorithm.</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Recall that</a:t>
            </a:r>
            <a:r>
              <a:rPr lang="en-US" altLang="zh-CN" sz="1200" b="0" i="0" u="none" strike="noStrike" kern="1200" baseline="0" dirty="0" smtClean="0">
                <a:solidFill>
                  <a:schemeClr val="tx1"/>
                </a:solidFill>
                <a:latin typeface="Times New Roman" panose="02020603050405020304" pitchFamily="18" charset="0"/>
                <a:ea typeface="+mn-ea"/>
                <a:cs typeface="+mn-cs"/>
              </a:rPr>
              <a:t>, under RSA encryption, a message (uniquely represented by an integer) , m, </a:t>
            </a:r>
            <a:r>
              <a:rPr lang="en-US" altLang="zh-CN" sz="1200" b="0" i="0" u="sng" strike="noStrike" kern="1200" baseline="0" dirty="0" smtClean="0">
                <a:solidFill>
                  <a:schemeClr val="tx1"/>
                </a:solidFill>
                <a:latin typeface="Times New Roman" panose="02020603050405020304" pitchFamily="18" charset="0"/>
                <a:ea typeface="+mn-ea"/>
                <a:cs typeface="+mn-cs"/>
              </a:rPr>
              <a:t>is exponentiated</a:t>
            </a:r>
            <a:r>
              <a:rPr lang="en-US" altLang="zh-CN" sz="1200" b="0" i="0" u="none" strike="noStrike" kern="1200" baseline="0" dirty="0" smtClean="0">
                <a:solidFill>
                  <a:schemeClr val="tx1"/>
                </a:solidFill>
                <a:latin typeface="Times New Roman" panose="02020603050405020304" pitchFamily="18" charset="0"/>
                <a:ea typeface="+mn-ea"/>
                <a:cs typeface="+mn-cs"/>
              </a:rPr>
              <a:t> to the power e using modulo-n arithmetic, that is,</a:t>
            </a:r>
          </a:p>
          <a:p>
            <a:pPr algn="ctr"/>
            <a:r>
              <a:rPr lang="en-US" altLang="zh-CN" sz="1200" b="0" i="0" u="none" strike="noStrike" kern="1200" baseline="0" dirty="0" smtClean="0">
                <a:solidFill>
                  <a:schemeClr val="tx1"/>
                </a:solidFill>
                <a:latin typeface="Times New Roman" panose="02020603050405020304" pitchFamily="18" charset="0"/>
                <a:ea typeface="+mn-ea"/>
                <a:cs typeface="+mn-cs"/>
              </a:rPr>
              <a:t>c = m</a:t>
            </a:r>
            <a:r>
              <a:rPr lang="en-US" altLang="zh-CN" sz="1200" b="0" i="0" u="none" strike="noStrike" kern="1200" baseline="30000" dirty="0" smtClean="0">
                <a:solidFill>
                  <a:schemeClr val="tx1"/>
                </a:solidFill>
                <a:latin typeface="Times New Roman" panose="02020603050405020304" pitchFamily="18" charset="0"/>
                <a:ea typeface="+mn-ea"/>
                <a:cs typeface="+mn-cs"/>
              </a:rPr>
              <a:t>e</a:t>
            </a:r>
            <a:r>
              <a:rPr lang="en-US" altLang="zh-CN" sz="1200" b="0" i="0" u="none" strike="noStrike" kern="1200" baseline="0" dirty="0" smtClean="0">
                <a:solidFill>
                  <a:schemeClr val="tx1"/>
                </a:solidFill>
                <a:latin typeface="Times New Roman" panose="02020603050405020304" pitchFamily="18" charset="0"/>
                <a:ea typeface="+mn-ea"/>
                <a:cs typeface="+mn-cs"/>
              </a:rPr>
              <a:t> mod n</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Decryption is performed by </a:t>
            </a:r>
            <a:r>
              <a:rPr lang="en-US" altLang="zh-CN" sz="1200" b="1" i="0" u="none" strike="noStrike" kern="1200" baseline="0" dirty="0" smtClean="0">
                <a:solidFill>
                  <a:schemeClr val="tx1"/>
                </a:solidFill>
                <a:latin typeface="Times New Roman" panose="02020603050405020304" pitchFamily="18" charset="0"/>
                <a:ea typeface="+mn-ea"/>
                <a:cs typeface="+mn-cs"/>
              </a:rPr>
              <a:t>raising</a:t>
            </a:r>
            <a:r>
              <a:rPr lang="en-US" altLang="zh-CN" sz="1200" b="0" i="0" u="none" strike="noStrike" kern="1200" baseline="0" dirty="0" smtClean="0">
                <a:solidFill>
                  <a:schemeClr val="tx1"/>
                </a:solidFill>
                <a:latin typeface="Times New Roman" panose="02020603050405020304" pitchFamily="18" charset="0"/>
                <a:ea typeface="+mn-ea"/>
                <a:cs typeface="+mn-cs"/>
              </a:rPr>
              <a:t> this value </a:t>
            </a:r>
            <a:r>
              <a:rPr lang="en-US" altLang="zh-CN" sz="1200" b="1" i="0" u="none" strike="noStrike" kern="1200" baseline="0" dirty="0" smtClean="0">
                <a:solidFill>
                  <a:schemeClr val="tx1"/>
                </a:solidFill>
                <a:latin typeface="Times New Roman" panose="02020603050405020304" pitchFamily="18" charset="0"/>
                <a:ea typeface="+mn-ea"/>
                <a:cs typeface="+mn-cs"/>
              </a:rPr>
              <a:t>to</a:t>
            </a:r>
            <a:r>
              <a:rPr lang="en-US" altLang="zh-CN" sz="1200" b="0" i="0" u="none" strike="noStrike" kern="1200" baseline="0" dirty="0" smtClean="0">
                <a:solidFill>
                  <a:schemeClr val="tx1"/>
                </a:solidFill>
                <a:latin typeface="Times New Roman" panose="02020603050405020304" pitchFamily="18" charset="0"/>
                <a:ea typeface="+mn-ea"/>
                <a:cs typeface="+mn-cs"/>
              </a:rPr>
              <a:t> the power d, again using modulo-n arithmetic. </a:t>
            </a:r>
          </a:p>
          <a:p>
            <a:r>
              <a:rPr lang="en-US" altLang="zh-CN" sz="1200" b="0" i="0" u="none" strike="noStrike" kern="1200" baseline="0" dirty="0" smtClean="0">
                <a:solidFill>
                  <a:schemeClr val="tx1"/>
                </a:solidFill>
                <a:latin typeface="Times New Roman" panose="02020603050405020304" pitchFamily="18" charset="0"/>
                <a:ea typeface="+mn-ea"/>
                <a:cs typeface="+mn-cs"/>
              </a:rPr>
              <a:t>    The result of </a:t>
            </a:r>
            <a:r>
              <a:rPr lang="en-US" altLang="zh-CN" sz="1200" b="0" i="0" u="sng" strike="noStrike" kern="1200" baseline="0" dirty="0" smtClean="0">
                <a:solidFill>
                  <a:schemeClr val="tx1"/>
                </a:solidFill>
                <a:latin typeface="Times New Roman" panose="02020603050405020304" pitchFamily="18" charset="0"/>
                <a:ea typeface="+mn-ea"/>
                <a:cs typeface="+mn-cs"/>
              </a:rPr>
              <a:t>an encryption step followed by a decryption step</a:t>
            </a:r>
            <a:r>
              <a:rPr lang="en-US" altLang="zh-CN" sz="1200" b="0" i="0" u="none" strike="noStrike" kern="1200" baseline="0" dirty="0" smtClean="0">
                <a:solidFill>
                  <a:schemeClr val="tx1"/>
                </a:solidFill>
                <a:latin typeface="Times New Roman" panose="02020603050405020304" pitchFamily="18" charset="0"/>
                <a:ea typeface="+mn-ea"/>
                <a:cs typeface="+mn-cs"/>
              </a:rPr>
              <a:t> is thus (m</a:t>
            </a:r>
            <a:r>
              <a:rPr lang="en-US" altLang="zh-CN" sz="1200" b="0" i="0" u="none" strike="noStrike" kern="1200" baseline="30000" dirty="0" smtClean="0">
                <a:solidFill>
                  <a:schemeClr val="tx1"/>
                </a:solidFill>
                <a:latin typeface="Times New Roman" panose="02020603050405020304" pitchFamily="18" charset="0"/>
                <a:ea typeface="+mn-ea"/>
                <a:cs typeface="+mn-cs"/>
              </a:rPr>
              <a:t>e</a:t>
            </a:r>
            <a:r>
              <a:rPr lang="en-US" altLang="zh-CN" sz="1200" b="0" i="0" u="none" strike="noStrike" kern="1200" baseline="0" dirty="0" smtClean="0">
                <a:solidFill>
                  <a:schemeClr val="tx1"/>
                </a:solidFill>
                <a:latin typeface="Times New Roman" panose="02020603050405020304" pitchFamily="18" charset="0"/>
                <a:ea typeface="+mn-ea"/>
                <a:cs typeface="+mn-cs"/>
              </a:rPr>
              <a:t> mod n)</a:t>
            </a:r>
            <a:r>
              <a:rPr lang="en-US" altLang="zh-CN" sz="1200" b="0" i="0" u="none" strike="noStrike" kern="1200" baseline="30000" dirty="0" smtClean="0">
                <a:solidFill>
                  <a:schemeClr val="tx1"/>
                </a:solidFill>
                <a:latin typeface="Times New Roman" panose="02020603050405020304" pitchFamily="18" charset="0"/>
                <a:ea typeface="+mn-ea"/>
                <a:cs typeface="+mn-cs"/>
              </a:rPr>
              <a:t>d</a:t>
            </a:r>
            <a:r>
              <a:rPr lang="en-US" altLang="zh-CN" sz="1200" b="0" i="0" u="none" strike="noStrike" kern="1200" baseline="0" dirty="0" smtClean="0">
                <a:solidFill>
                  <a:schemeClr val="tx1"/>
                </a:solidFill>
                <a:latin typeface="Times New Roman" panose="02020603050405020304" pitchFamily="18" charset="0"/>
                <a:ea typeface="+mn-ea"/>
                <a:cs typeface="+mn-cs"/>
              </a:rPr>
              <a:t> mod n . </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Let’s now see</a:t>
            </a:r>
            <a:r>
              <a:rPr lang="en-US" altLang="zh-CN" sz="1200" b="0" i="0" u="none" strike="noStrike" kern="1200" baseline="0" dirty="0" smtClean="0">
                <a:solidFill>
                  <a:schemeClr val="tx1"/>
                </a:solidFill>
                <a:latin typeface="Times New Roman" panose="02020603050405020304" pitchFamily="18" charset="0"/>
                <a:ea typeface="+mn-ea"/>
                <a:cs typeface="+mn-cs"/>
              </a:rPr>
              <a:t> what we can say about this quantity. </a:t>
            </a:r>
          </a:p>
          <a:p>
            <a:r>
              <a:rPr lang="en-US" altLang="zh-CN" sz="1200" b="0" i="0" u="none" strike="noStrike" kern="1200" baseline="0" dirty="0" smtClean="0">
                <a:solidFill>
                  <a:schemeClr val="tx1"/>
                </a:solidFill>
                <a:latin typeface="Times New Roman" panose="02020603050405020304" pitchFamily="18" charset="0"/>
                <a:ea typeface="+mn-ea"/>
                <a:cs typeface="+mn-cs"/>
              </a:rPr>
              <a:t>    As mentioned earlier, one important property of modulo arithmetic is (a mod n)</a:t>
            </a:r>
            <a:r>
              <a:rPr lang="en-US" altLang="zh-CN" sz="1200" b="0" i="0" u="none" strike="noStrike" kern="1200" baseline="30000" dirty="0" smtClean="0">
                <a:solidFill>
                  <a:schemeClr val="tx1"/>
                </a:solidFill>
                <a:latin typeface="Times New Roman" panose="02020603050405020304" pitchFamily="18" charset="0"/>
                <a:ea typeface="+mn-ea"/>
                <a:cs typeface="+mn-cs"/>
              </a:rPr>
              <a:t>d</a:t>
            </a:r>
            <a:r>
              <a:rPr lang="en-US" altLang="zh-CN" sz="1200" b="0" i="0" u="none" strike="noStrike" kern="1200" baseline="0" dirty="0" smtClean="0">
                <a:solidFill>
                  <a:schemeClr val="tx1"/>
                </a:solidFill>
                <a:latin typeface="Times New Roman" panose="02020603050405020304" pitchFamily="18" charset="0"/>
                <a:ea typeface="+mn-ea"/>
                <a:cs typeface="+mn-cs"/>
              </a:rPr>
              <a:t> mod n = a</a:t>
            </a:r>
            <a:r>
              <a:rPr lang="en-US" altLang="zh-CN" sz="1200" b="0" i="0" u="none" strike="noStrike" kern="1200" baseline="30000" dirty="0" smtClean="0">
                <a:solidFill>
                  <a:schemeClr val="tx1"/>
                </a:solidFill>
                <a:latin typeface="Times New Roman" panose="02020603050405020304" pitchFamily="18" charset="0"/>
                <a:ea typeface="+mn-ea"/>
                <a:cs typeface="+mn-cs"/>
              </a:rPr>
              <a:t>d</a:t>
            </a:r>
            <a:r>
              <a:rPr lang="en-US" altLang="zh-CN" sz="1200" b="0" i="0" u="none" strike="noStrike" kern="1200" baseline="0" dirty="0" smtClean="0">
                <a:solidFill>
                  <a:schemeClr val="tx1"/>
                </a:solidFill>
                <a:latin typeface="Times New Roman" panose="02020603050405020304" pitchFamily="18" charset="0"/>
                <a:ea typeface="+mn-ea"/>
                <a:cs typeface="+mn-cs"/>
              </a:rPr>
              <a:t> mod n </a:t>
            </a:r>
            <a:r>
              <a:rPr lang="en-US" altLang="zh-CN" sz="1200" b="0" i="0" u="sng" strike="noStrike" kern="1200" baseline="0" dirty="0" smtClean="0">
                <a:solidFill>
                  <a:schemeClr val="tx1"/>
                </a:solidFill>
                <a:latin typeface="Times New Roman" panose="02020603050405020304" pitchFamily="18" charset="0"/>
                <a:ea typeface="+mn-ea"/>
                <a:cs typeface="+mn-cs"/>
              </a:rPr>
              <a:t>for any values a, n, and d</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Thus, using a = m</a:t>
            </a:r>
            <a:r>
              <a:rPr lang="en-US" altLang="zh-CN" sz="1200" b="0" i="0" u="none" strike="noStrike" kern="1200" baseline="30000" dirty="0" smtClean="0">
                <a:solidFill>
                  <a:schemeClr val="tx1"/>
                </a:solidFill>
                <a:latin typeface="Times New Roman" panose="02020603050405020304" pitchFamily="18" charset="0"/>
                <a:ea typeface="+mn-ea"/>
                <a:cs typeface="+mn-cs"/>
              </a:rPr>
              <a:t>e</a:t>
            </a:r>
            <a:r>
              <a:rPr lang="en-US" altLang="zh-CN" sz="1200" b="0" i="0" u="none" strike="noStrike" kern="1200" baseline="0" dirty="0" smtClean="0">
                <a:solidFill>
                  <a:schemeClr val="tx1"/>
                </a:solidFill>
                <a:latin typeface="Times New Roman" panose="02020603050405020304" pitchFamily="18" charset="0"/>
                <a:ea typeface="+mn-ea"/>
                <a:cs typeface="+mn-cs"/>
              </a:rPr>
              <a:t> in this property, we have</a:t>
            </a:r>
          </a:p>
          <a:p>
            <a:pPr algn="ctr"/>
            <a:r>
              <a:rPr lang="da-DK" altLang="zh-CN" sz="1200" b="0" i="0" u="none" strike="noStrike" kern="1200" baseline="0" dirty="0" smtClean="0">
                <a:solidFill>
                  <a:schemeClr val="tx1"/>
                </a:solidFill>
                <a:latin typeface="Times New Roman" panose="02020603050405020304" pitchFamily="18" charset="0"/>
                <a:ea typeface="+mn-ea"/>
                <a:cs typeface="+mn-cs"/>
              </a:rPr>
              <a:t>(m</a:t>
            </a:r>
            <a:r>
              <a:rPr lang="da-DK" altLang="zh-CN" sz="1200" b="0" i="0" u="none" strike="noStrike" kern="1200" baseline="30000" dirty="0" smtClean="0">
                <a:solidFill>
                  <a:schemeClr val="tx1"/>
                </a:solidFill>
                <a:latin typeface="Times New Roman" panose="02020603050405020304" pitchFamily="18" charset="0"/>
                <a:ea typeface="+mn-ea"/>
                <a:cs typeface="+mn-cs"/>
              </a:rPr>
              <a:t>e</a:t>
            </a:r>
            <a:r>
              <a:rPr lang="da-DK" altLang="zh-CN" sz="1200" b="0" i="0" u="none" strike="noStrike" kern="1200" baseline="0" dirty="0" smtClean="0">
                <a:solidFill>
                  <a:schemeClr val="tx1"/>
                </a:solidFill>
                <a:latin typeface="Times New Roman" panose="02020603050405020304" pitchFamily="18" charset="0"/>
                <a:ea typeface="+mn-ea"/>
                <a:cs typeface="+mn-cs"/>
              </a:rPr>
              <a:t> mod n)</a:t>
            </a:r>
            <a:r>
              <a:rPr lang="da-DK" altLang="zh-CN" sz="1200" b="0" i="0" u="none" strike="noStrike" kern="1200" baseline="30000" dirty="0" smtClean="0">
                <a:solidFill>
                  <a:schemeClr val="tx1"/>
                </a:solidFill>
                <a:latin typeface="Times New Roman" panose="02020603050405020304" pitchFamily="18" charset="0"/>
                <a:ea typeface="+mn-ea"/>
                <a:cs typeface="+mn-cs"/>
              </a:rPr>
              <a:t>d</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ed</a:t>
            </a:r>
            <a:r>
              <a:rPr lang="da-DK" altLang="zh-CN" sz="1200" b="0" i="0" u="none" strike="noStrike" kern="1200" baseline="0" dirty="0" smtClean="0">
                <a:solidFill>
                  <a:schemeClr val="tx1"/>
                </a:solidFill>
                <a:latin typeface="Times New Roman" panose="02020603050405020304" pitchFamily="18" charset="0"/>
                <a:ea typeface="+mn-ea"/>
                <a:cs typeface="+mn-cs"/>
              </a:rPr>
              <a:t> mod n</a:t>
            </a:r>
          </a:p>
          <a:p>
            <a:endParaRPr lang="da-DK" altLang="zh-CN" sz="1200" b="0" i="0" u="none" strike="noStrike" kern="1200" baseline="0" dirty="0" smtClean="0">
              <a:solidFill>
                <a:schemeClr val="tx1"/>
              </a:solidFill>
              <a:latin typeface="Times New Roman" panose="02020603050405020304" pitchFamily="18" charset="0"/>
              <a:ea typeface="+mn-ea"/>
              <a:cs typeface="+mn-cs"/>
            </a:endParaRPr>
          </a:p>
          <a:p>
            <a:r>
              <a:rPr lang="da-DK"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none" strike="noStrike" kern="1200" baseline="0" dirty="0" smtClean="0">
                <a:solidFill>
                  <a:schemeClr val="tx1"/>
                </a:solidFill>
                <a:latin typeface="Times New Roman" panose="02020603050405020304" pitchFamily="18" charset="0"/>
                <a:ea typeface="+mn-ea"/>
                <a:cs typeface="+mn-cs"/>
              </a:rPr>
              <a:t>It therefore remains to show that m</a:t>
            </a:r>
            <a:r>
              <a:rPr lang="en-US" altLang="zh-CN" sz="1200" b="0" i="0" u="none" strike="noStrike" kern="1200" baseline="30000" dirty="0" smtClean="0">
                <a:solidFill>
                  <a:schemeClr val="tx1"/>
                </a:solidFill>
                <a:latin typeface="Times New Roman" panose="02020603050405020304" pitchFamily="18" charset="0"/>
                <a:ea typeface="+mn-ea"/>
                <a:cs typeface="+mn-cs"/>
              </a:rPr>
              <a:t>ed</a:t>
            </a:r>
            <a:r>
              <a:rPr lang="en-US" altLang="zh-CN" sz="1200" b="0" i="0" u="none" strike="noStrike" kern="1200" baseline="0" dirty="0" smtClean="0">
                <a:solidFill>
                  <a:schemeClr val="tx1"/>
                </a:solidFill>
                <a:latin typeface="Times New Roman" panose="02020603050405020304" pitchFamily="18" charset="0"/>
                <a:ea typeface="+mn-ea"/>
                <a:cs typeface="+mn-cs"/>
              </a:rPr>
              <a:t> mod n = m. </a:t>
            </a:r>
          </a:p>
          <a:p>
            <a:r>
              <a:rPr lang="en-US" altLang="zh-CN" sz="1200" b="0" i="0" u="none" strike="noStrike" kern="1200" baseline="0" dirty="0" smtClean="0">
                <a:solidFill>
                  <a:schemeClr val="tx1"/>
                </a:solidFill>
                <a:latin typeface="Times New Roman" panose="02020603050405020304" pitchFamily="18" charset="0"/>
                <a:ea typeface="+mn-ea"/>
                <a:cs typeface="+mn-cs"/>
              </a:rPr>
              <a:t>    Although we’re trying to remove some of the magic about why RSA works, to </a:t>
            </a:r>
            <a:r>
              <a:rPr lang="en-US" altLang="zh-CN" sz="1200" b="1" i="0" u="none" strike="noStrike" kern="1200" baseline="0" dirty="0" smtClean="0">
                <a:solidFill>
                  <a:schemeClr val="tx1"/>
                </a:solidFill>
                <a:latin typeface="Times New Roman" panose="02020603050405020304" pitchFamily="18" charset="0"/>
                <a:ea typeface="+mn-ea"/>
                <a:cs typeface="+mn-cs"/>
              </a:rPr>
              <a:t>establish</a:t>
            </a:r>
            <a:r>
              <a:rPr lang="en-US" altLang="zh-CN" sz="1200" b="0" i="0" u="none" strike="noStrike" kern="1200" baseline="0" dirty="0" smtClean="0">
                <a:solidFill>
                  <a:schemeClr val="tx1"/>
                </a:solidFill>
                <a:latin typeface="Times New Roman" panose="02020603050405020304" pitchFamily="18" charset="0"/>
                <a:ea typeface="+mn-ea"/>
                <a:cs typeface="+mn-cs"/>
              </a:rPr>
              <a:t> this, we’ll need to use a rather magical result from number theory here. </a:t>
            </a:r>
          </a:p>
          <a:p>
            <a:r>
              <a:rPr lang="en-US" altLang="zh-CN" sz="1200" b="0" i="0" u="none" strike="noStrike" kern="1200" baseline="0" dirty="0" smtClean="0">
                <a:solidFill>
                  <a:schemeClr val="tx1"/>
                </a:solidFill>
                <a:latin typeface="Times New Roman" panose="02020603050405020304" pitchFamily="18" charset="0"/>
                <a:ea typeface="+mn-ea"/>
                <a:cs typeface="+mn-cs"/>
              </a:rPr>
              <a:t>    Specifically, we’ll need the result that says if p and q are prime, </a:t>
            </a:r>
            <a:r>
              <a:rPr lang="en-US" altLang="zh-CN" sz="1200" b="1" i="0" u="none" strike="noStrike" kern="1200" baseline="0" dirty="0" smtClean="0">
                <a:solidFill>
                  <a:schemeClr val="tx1"/>
                </a:solidFill>
                <a:latin typeface="Times New Roman" panose="02020603050405020304" pitchFamily="18" charset="0"/>
                <a:ea typeface="+mn-ea"/>
                <a:cs typeface="+mn-cs"/>
              </a:rPr>
              <a:t>n</a:t>
            </a:r>
            <a:r>
              <a:rPr lang="en-US" altLang="zh-CN" sz="1200" b="0" i="0" u="none" strike="noStrike" kern="1200" baseline="0" dirty="0" smtClean="0">
                <a:solidFill>
                  <a:schemeClr val="tx1"/>
                </a:solidFill>
                <a:latin typeface="Times New Roman" panose="02020603050405020304" pitchFamily="18" charset="0"/>
                <a:ea typeface="+mn-ea"/>
                <a:cs typeface="+mn-cs"/>
              </a:rPr>
              <a:t> = pq, and </a:t>
            </a:r>
            <a:r>
              <a:rPr lang="en-US" altLang="zh-CN" sz="1200" b="1" i="0" u="none" strike="noStrike" kern="1200" baseline="0" dirty="0" smtClean="0">
                <a:solidFill>
                  <a:schemeClr val="tx1"/>
                </a:solidFill>
                <a:latin typeface="Times New Roman" panose="02020603050405020304" pitchFamily="18" charset="0"/>
                <a:ea typeface="+mn-ea"/>
                <a:cs typeface="+mn-cs"/>
              </a:rPr>
              <a:t>z</a:t>
            </a:r>
            <a:r>
              <a:rPr lang="en-US" altLang="zh-CN" sz="1200" b="0" i="0" u="none" strike="noStrike" kern="1200" baseline="0" dirty="0" smtClean="0">
                <a:solidFill>
                  <a:schemeClr val="tx1"/>
                </a:solidFill>
                <a:latin typeface="Times New Roman" panose="02020603050405020304" pitchFamily="18" charset="0"/>
                <a:ea typeface="+mn-ea"/>
                <a:cs typeface="+mn-cs"/>
              </a:rPr>
              <a:t> =(p–1)(q–1) , then </a:t>
            </a:r>
            <a:r>
              <a:rPr lang="en-US" altLang="zh-CN" sz="1200" b="0" i="0" u="sng" strike="noStrike" kern="1200" baseline="0" dirty="0" smtClean="0">
                <a:solidFill>
                  <a:schemeClr val="tx1"/>
                </a:solidFill>
                <a:latin typeface="Times New Roman" panose="02020603050405020304" pitchFamily="18" charset="0"/>
                <a:ea typeface="+mn-ea"/>
                <a:cs typeface="+mn-cs"/>
              </a:rPr>
              <a:t>x</a:t>
            </a:r>
            <a:r>
              <a:rPr lang="en-US" altLang="zh-CN" sz="1200" b="0" i="0" u="sng" strike="noStrike" kern="1200" baseline="30000" dirty="0" smtClean="0">
                <a:solidFill>
                  <a:schemeClr val="tx1"/>
                </a:solidFill>
                <a:latin typeface="Times New Roman" panose="02020603050405020304" pitchFamily="18" charset="0"/>
                <a:ea typeface="+mn-ea"/>
                <a:cs typeface="+mn-cs"/>
              </a:rPr>
              <a:t>y</a:t>
            </a:r>
            <a:r>
              <a:rPr lang="en-US" altLang="zh-CN" sz="1200" b="0" i="0" u="sng" strike="noStrike" kern="1200" baseline="0" dirty="0" smtClean="0">
                <a:solidFill>
                  <a:schemeClr val="tx1"/>
                </a:solidFill>
                <a:latin typeface="Times New Roman" panose="02020603050405020304" pitchFamily="18" charset="0"/>
                <a:ea typeface="+mn-ea"/>
                <a:cs typeface="+mn-cs"/>
              </a:rPr>
              <a:t> mod n</a:t>
            </a:r>
            <a:r>
              <a:rPr lang="en-US" altLang="zh-CN" sz="1200" b="0" i="0" u="none" strike="noStrike" kern="1200" baseline="0" dirty="0" smtClean="0">
                <a:solidFill>
                  <a:schemeClr val="tx1"/>
                </a:solidFill>
                <a:latin typeface="Times New Roman" panose="02020603050405020304" pitchFamily="18" charset="0"/>
                <a:ea typeface="+mn-ea"/>
                <a:cs typeface="+mn-cs"/>
              </a:rPr>
              <a:t> is the same as </a:t>
            </a:r>
            <a:r>
              <a:rPr lang="en-US" altLang="zh-CN" sz="1200" b="0" i="0" u="sng" strike="noStrike" kern="1200" baseline="0" dirty="0" smtClean="0">
                <a:solidFill>
                  <a:schemeClr val="tx1"/>
                </a:solidFill>
                <a:latin typeface="Times New Roman" panose="02020603050405020304" pitchFamily="18" charset="0"/>
                <a:ea typeface="+mn-ea"/>
                <a:cs typeface="+mn-cs"/>
              </a:rPr>
              <a:t>x</a:t>
            </a:r>
            <a:r>
              <a:rPr lang="en-US" altLang="zh-CN" sz="1200" b="0" i="0" u="sng" strike="noStrike" kern="1200" baseline="30000" dirty="0" smtClean="0">
                <a:solidFill>
                  <a:schemeClr val="tx1"/>
                </a:solidFill>
                <a:latin typeface="Times New Roman" panose="02020603050405020304" pitchFamily="18" charset="0"/>
                <a:ea typeface="+mn-ea"/>
                <a:cs typeface="+mn-cs"/>
              </a:rPr>
              <a:t>(y mod z)  </a:t>
            </a:r>
            <a:r>
              <a:rPr lang="en-US" altLang="zh-CN" sz="1200" b="0" i="0" u="sng" strike="noStrike" kern="1200" baseline="0" dirty="0" smtClean="0">
                <a:solidFill>
                  <a:schemeClr val="tx1"/>
                </a:solidFill>
                <a:latin typeface="Times New Roman" panose="02020603050405020304" pitchFamily="18" charset="0"/>
                <a:ea typeface="+mn-ea"/>
                <a:cs typeface="+mn-cs"/>
              </a:rPr>
              <a:t>mod n</a:t>
            </a:r>
            <a:r>
              <a:rPr lang="en-US" altLang="zh-CN" sz="1200" b="0" i="0" u="none" strike="noStrike" kern="1200" baseline="0" dirty="0" smtClean="0">
                <a:solidFill>
                  <a:schemeClr val="tx1"/>
                </a:solidFill>
                <a:latin typeface="Times New Roman" panose="02020603050405020304" pitchFamily="18" charset="0"/>
                <a:ea typeface="+mn-ea"/>
                <a:cs typeface="+mn-cs"/>
              </a:rPr>
              <a:t> [Kaufman 1995]. </a:t>
            </a:r>
          </a:p>
          <a:p>
            <a:r>
              <a:rPr lang="en-US" altLang="zh-CN" sz="1200" b="0" i="0" u="none" strike="noStrike" kern="1200" baseline="0" dirty="0" smtClean="0">
                <a:solidFill>
                  <a:schemeClr val="tx1"/>
                </a:solidFill>
                <a:latin typeface="Times New Roman" panose="02020603050405020304" pitchFamily="18" charset="0"/>
                <a:ea typeface="+mn-ea"/>
                <a:cs typeface="+mn-cs"/>
              </a:rPr>
              <a:t>    Applying this result with x = m and y = ed we have</a:t>
            </a:r>
          </a:p>
          <a:p>
            <a:pPr algn="ctr"/>
            <a:r>
              <a:rPr lang="da-DK" altLang="zh-CN" sz="1200" b="0" i="0" u="none" strike="noStrike" kern="1200" baseline="0" dirty="0" smtClean="0">
                <a:solidFill>
                  <a:schemeClr val="tx1"/>
                </a:solidFill>
                <a:latin typeface="Times New Roman" panose="02020603050405020304" pitchFamily="18" charset="0"/>
                <a:ea typeface="+mn-ea"/>
                <a:cs typeface="+mn-cs"/>
              </a:rPr>
              <a:t>m</a:t>
            </a:r>
            <a:r>
              <a:rPr lang="da-DK" altLang="zh-CN" sz="1200" b="0" i="0" u="none" strike="noStrike" kern="1200" baseline="30000" dirty="0" smtClean="0">
                <a:solidFill>
                  <a:schemeClr val="tx1"/>
                </a:solidFill>
                <a:latin typeface="Times New Roman" panose="02020603050405020304" pitchFamily="18" charset="0"/>
                <a:ea typeface="+mn-ea"/>
                <a:cs typeface="+mn-cs"/>
              </a:rPr>
              <a:t>ed</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(ed mod z)  </a:t>
            </a:r>
            <a:r>
              <a:rPr lang="da-DK" altLang="zh-CN" sz="1200" b="0" i="0" u="none" strike="noStrike" kern="1200" baseline="0" dirty="0" smtClean="0">
                <a:solidFill>
                  <a:schemeClr val="tx1"/>
                </a:solidFill>
                <a:latin typeface="Times New Roman" panose="02020603050405020304" pitchFamily="18" charset="0"/>
                <a:ea typeface="+mn-ea"/>
                <a:cs typeface="+mn-cs"/>
              </a:rPr>
              <a:t>mod n</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But remember that we have chosen e and d such that ed mod z = 1. </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This gives us</a:t>
            </a:r>
          </a:p>
          <a:p>
            <a:pPr algn="ctr"/>
            <a:r>
              <a:rPr lang="da-DK" altLang="zh-CN" sz="1200" b="0" i="0" u="none" strike="noStrike" kern="1200" baseline="0" dirty="0" smtClean="0">
                <a:solidFill>
                  <a:schemeClr val="tx1"/>
                </a:solidFill>
                <a:latin typeface="Times New Roman" panose="02020603050405020304" pitchFamily="18" charset="0"/>
                <a:ea typeface="+mn-ea"/>
                <a:cs typeface="+mn-cs"/>
              </a:rPr>
              <a:t>m</a:t>
            </a:r>
            <a:r>
              <a:rPr lang="da-DK" altLang="zh-CN" sz="1200" b="0" i="0" u="none" strike="noStrike" kern="1200" baseline="30000" dirty="0" smtClean="0">
                <a:solidFill>
                  <a:schemeClr val="tx1"/>
                </a:solidFill>
                <a:latin typeface="Times New Roman" panose="02020603050405020304" pitchFamily="18" charset="0"/>
                <a:ea typeface="+mn-ea"/>
                <a:cs typeface="+mn-cs"/>
              </a:rPr>
              <a:t>ed</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1</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p>
          <a:p>
            <a:r>
              <a:rPr lang="en-US" altLang="zh-CN" sz="1200" b="0" i="0" u="none" strike="noStrike" kern="1200" baseline="0" dirty="0" smtClean="0">
                <a:solidFill>
                  <a:schemeClr val="tx1"/>
                </a:solidFill>
                <a:latin typeface="Times New Roman" panose="02020603050405020304" pitchFamily="18" charset="0"/>
                <a:ea typeface="+mn-ea"/>
                <a:cs typeface="+mn-cs"/>
              </a:rPr>
              <a:t>which is exactly the result we are looking for! </a:t>
            </a:r>
          </a:p>
          <a:p>
            <a:r>
              <a:rPr lang="en-US" altLang="zh-CN" sz="1200" b="0" i="0" u="none" strike="noStrike" kern="1200" baseline="0" dirty="0" smtClean="0">
                <a:solidFill>
                  <a:schemeClr val="tx1"/>
                </a:solidFill>
                <a:latin typeface="Times New Roman" panose="02020603050405020304" pitchFamily="18" charset="0"/>
                <a:ea typeface="+mn-ea"/>
                <a:cs typeface="+mn-cs"/>
              </a:rPr>
              <a:t>    By first exponentiating to the power of e (that is, encrypting) and then exponentiating to the power of d (that is, decrypting), we obtain the original value, m. </a:t>
            </a:r>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43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mn-cs"/>
              </a:rPr>
              <a:t>    Even more wonderful is the fact that if we first exponentiate to the power of d and then exponentiate to the power of e — that is, we reverse the order of encryption and decryption, performing the decryption operation first and then applying the encryption operation — we also </a:t>
            </a:r>
            <a:r>
              <a:rPr lang="en-US" altLang="zh-CN" sz="1200" b="0" i="0" u="sng" strike="noStrike" kern="1200" baseline="0" dirty="0" smtClean="0">
                <a:solidFill>
                  <a:schemeClr val="tx1"/>
                </a:solidFill>
                <a:latin typeface="Times New Roman" panose="02020603050405020304" pitchFamily="18" charset="0"/>
                <a:ea typeface="+mn-ea"/>
                <a:cs typeface="+mn-cs"/>
              </a:rPr>
              <a:t>obtain</a:t>
            </a:r>
            <a:r>
              <a:rPr lang="en-US" altLang="zh-CN" sz="1200" b="0" i="0" u="none" strike="noStrike" kern="1200" baseline="0" dirty="0" smtClean="0">
                <a:solidFill>
                  <a:schemeClr val="tx1"/>
                </a:solidFill>
                <a:latin typeface="Times New Roman" panose="02020603050405020304" pitchFamily="18" charset="0"/>
                <a:ea typeface="+mn-ea"/>
                <a:cs typeface="+mn-cs"/>
              </a:rPr>
              <a:t> the original value, m. </a:t>
            </a:r>
          </a:p>
          <a:p>
            <a:r>
              <a:rPr lang="en-US" altLang="zh-CN" sz="1200" b="0" i="0" u="none" strike="noStrike" kern="1200" baseline="0" dirty="0" smtClean="0">
                <a:solidFill>
                  <a:schemeClr val="tx1"/>
                </a:solidFill>
                <a:latin typeface="Times New Roman" panose="02020603050405020304" pitchFamily="18" charset="0"/>
                <a:ea typeface="+mn-ea"/>
                <a:cs typeface="+mn-cs"/>
              </a:rPr>
              <a:t>    This wonderful result follows </a:t>
            </a:r>
            <a:r>
              <a:rPr lang="en-US" altLang="zh-CN" sz="1200" b="1" i="0" u="none" strike="noStrike" kern="1200" baseline="0" dirty="0" smtClean="0">
                <a:solidFill>
                  <a:schemeClr val="tx1"/>
                </a:solidFill>
                <a:latin typeface="Times New Roman" panose="02020603050405020304" pitchFamily="18" charset="0"/>
                <a:ea typeface="+mn-ea"/>
                <a:cs typeface="+mn-cs"/>
              </a:rPr>
              <a:t>immediately</a:t>
            </a:r>
            <a:r>
              <a:rPr lang="en-US" altLang="zh-CN" sz="1200" b="0" i="0" u="none" strike="noStrike" kern="1200" baseline="0" dirty="0" smtClean="0">
                <a:solidFill>
                  <a:schemeClr val="tx1"/>
                </a:solidFill>
                <a:latin typeface="Times New Roman" panose="02020603050405020304" pitchFamily="18" charset="0"/>
                <a:ea typeface="+mn-ea"/>
                <a:cs typeface="+mn-cs"/>
              </a:rPr>
              <a:t> from the modular arithmetic:</a:t>
            </a:r>
          </a:p>
          <a:p>
            <a:pPr algn="ctr"/>
            <a:r>
              <a:rPr lang="da-DK" altLang="zh-CN" sz="1200" b="0" i="0" u="none" strike="noStrike" kern="1200" baseline="0" dirty="0" smtClean="0">
                <a:solidFill>
                  <a:schemeClr val="tx1"/>
                </a:solidFill>
                <a:latin typeface="Times New Roman" panose="02020603050405020304" pitchFamily="18" charset="0"/>
                <a:ea typeface="+mn-ea"/>
                <a:cs typeface="+mn-cs"/>
              </a:rPr>
              <a:t>(m</a:t>
            </a:r>
            <a:r>
              <a:rPr lang="da-DK" altLang="zh-CN" sz="1200" b="0" i="0" u="none" strike="noStrike" kern="1200" baseline="30000" dirty="0" smtClean="0">
                <a:solidFill>
                  <a:schemeClr val="tx1"/>
                </a:solidFill>
                <a:latin typeface="Times New Roman" panose="02020603050405020304" pitchFamily="18" charset="0"/>
                <a:ea typeface="+mn-ea"/>
                <a:cs typeface="+mn-cs"/>
              </a:rPr>
              <a:t>d</a:t>
            </a:r>
            <a:r>
              <a:rPr lang="da-DK" altLang="zh-CN" sz="1200" b="0" i="0" u="none" strike="noStrike" kern="1200" baseline="0" dirty="0" smtClean="0">
                <a:solidFill>
                  <a:schemeClr val="tx1"/>
                </a:solidFill>
                <a:latin typeface="Times New Roman" panose="02020603050405020304" pitchFamily="18" charset="0"/>
                <a:ea typeface="+mn-ea"/>
                <a:cs typeface="+mn-cs"/>
              </a:rPr>
              <a:t> mod n)</a:t>
            </a:r>
            <a:r>
              <a:rPr lang="da-DK" altLang="zh-CN" sz="1200" b="0" i="0" u="none" strike="noStrike" kern="1200" baseline="30000" dirty="0" smtClean="0">
                <a:solidFill>
                  <a:schemeClr val="tx1"/>
                </a:solidFill>
                <a:latin typeface="Times New Roman" panose="02020603050405020304" pitchFamily="18" charset="0"/>
                <a:ea typeface="+mn-ea"/>
                <a:cs typeface="+mn-cs"/>
              </a:rPr>
              <a:t>e</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de</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ed</a:t>
            </a:r>
            <a:r>
              <a:rPr lang="da-DK" altLang="zh-CN" sz="1200" b="0" i="0" u="none" strike="noStrike" kern="1200" baseline="0" dirty="0" smtClean="0">
                <a:solidFill>
                  <a:schemeClr val="tx1"/>
                </a:solidFill>
                <a:latin typeface="Times New Roman" panose="02020603050405020304" pitchFamily="18" charset="0"/>
                <a:ea typeface="+mn-ea"/>
                <a:cs typeface="+mn-cs"/>
              </a:rPr>
              <a:t> mod n = (m</a:t>
            </a:r>
            <a:r>
              <a:rPr lang="da-DK" altLang="zh-CN" sz="1200" b="0" i="0" u="none" strike="noStrike" kern="1200" baseline="30000" dirty="0" smtClean="0">
                <a:solidFill>
                  <a:schemeClr val="tx1"/>
                </a:solidFill>
                <a:latin typeface="Times New Roman" panose="02020603050405020304" pitchFamily="18" charset="0"/>
                <a:ea typeface="+mn-ea"/>
                <a:cs typeface="+mn-cs"/>
              </a:rPr>
              <a:t>e</a:t>
            </a:r>
            <a:r>
              <a:rPr lang="da-DK" altLang="zh-CN" sz="1200" b="0" i="0" u="none" strike="noStrike" kern="1200" baseline="0" dirty="0" smtClean="0">
                <a:solidFill>
                  <a:schemeClr val="tx1"/>
                </a:solidFill>
                <a:latin typeface="Times New Roman" panose="02020603050405020304" pitchFamily="18" charset="0"/>
                <a:ea typeface="+mn-ea"/>
                <a:cs typeface="+mn-cs"/>
              </a:rPr>
              <a:t> mod n) </a:t>
            </a:r>
            <a:r>
              <a:rPr lang="da-DK" altLang="zh-CN" sz="1200" b="0" i="0" u="none" strike="noStrike" kern="1200" baseline="30000" dirty="0" smtClean="0">
                <a:solidFill>
                  <a:schemeClr val="tx1"/>
                </a:solidFill>
                <a:latin typeface="Times New Roman" panose="02020603050405020304" pitchFamily="18" charset="0"/>
                <a:ea typeface="+mn-ea"/>
                <a:cs typeface="+mn-cs"/>
              </a:rPr>
              <a:t>d</a:t>
            </a:r>
            <a:r>
              <a:rPr lang="da-DK" altLang="zh-CN" sz="1200" b="0" i="0" u="none" strike="noStrike" kern="1200" baseline="0" dirty="0" smtClean="0">
                <a:solidFill>
                  <a:schemeClr val="tx1"/>
                </a:solidFill>
                <a:latin typeface="Times New Roman" panose="02020603050405020304" pitchFamily="18" charset="0"/>
                <a:ea typeface="+mn-ea"/>
                <a:cs typeface="+mn-cs"/>
              </a:rPr>
              <a:t> mod n</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44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Rot="1" noChangeAspect="1" noChangeArrowheads="1" noTextEdit="1"/>
          </p:cNvSpPr>
          <p:nvPr>
            <p:ph type="sldImg"/>
          </p:nvPr>
        </p:nvSpPr>
        <p:spPr/>
      </p:sp>
      <p:sp>
        <p:nvSpPr>
          <p:cNvPr id="837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Times New Roman" panose="02020603050405020304" pitchFamily="18" charset="0"/>
                <a:ea typeface="+mn-ea"/>
                <a:cs typeface="+mn-cs"/>
              </a:rPr>
              <a:t>Session Keys</a:t>
            </a:r>
          </a:p>
          <a:p>
            <a:r>
              <a:rPr lang="en-US" altLang="zh-CN" sz="1200" b="0" i="0" u="none" strike="noStrike" kern="1200" baseline="0" dirty="0" smtClean="0">
                <a:solidFill>
                  <a:schemeClr val="tx1"/>
                </a:solidFill>
                <a:latin typeface="Times New Roman" panose="02020603050405020304" pitchFamily="18" charset="0"/>
                <a:ea typeface="+mn-ea"/>
                <a:cs typeface="+mn-cs"/>
              </a:rPr>
              <a:t>    We note here that the exponentiation required by RSA is a rather time-consuming process.</a:t>
            </a:r>
          </a:p>
          <a:p>
            <a:r>
              <a:rPr lang="en-US" altLang="zh-CN" sz="1200" b="0" i="0" u="none" strike="noStrike" kern="1200" baseline="0" dirty="0" smtClean="0">
                <a:solidFill>
                  <a:schemeClr val="tx1"/>
                </a:solidFill>
                <a:latin typeface="Times New Roman" panose="02020603050405020304" pitchFamily="18" charset="0"/>
                <a:ea typeface="+mn-ea"/>
                <a:cs typeface="+mn-cs"/>
              </a:rPr>
              <a:t>    By contrast, DES is at least 100 times faster in software and between 1,000 and 10,000 times faster in hardware [RSA Fast 2012]. </a:t>
            </a:r>
          </a:p>
          <a:p>
            <a:r>
              <a:rPr lang="en-US" altLang="zh-CN" sz="1200" b="0" i="0" u="none" strike="noStrike" kern="1200" baseline="0" dirty="0" smtClean="0">
                <a:solidFill>
                  <a:schemeClr val="tx1"/>
                </a:solidFill>
                <a:latin typeface="Times New Roman" panose="02020603050405020304" pitchFamily="18" charset="0"/>
                <a:ea typeface="+mn-ea"/>
                <a:cs typeface="+mn-cs"/>
              </a:rPr>
              <a:t>    As a result, RSA is often used in practice </a:t>
            </a:r>
            <a:r>
              <a:rPr lang="en-US" altLang="zh-CN" sz="1200" b="0" i="0" u="sng" strike="noStrike" kern="1200" baseline="0" dirty="0" smtClean="0">
                <a:solidFill>
                  <a:schemeClr val="tx1"/>
                </a:solidFill>
                <a:latin typeface="Times New Roman" panose="02020603050405020304" pitchFamily="18" charset="0"/>
                <a:ea typeface="+mn-ea"/>
                <a:cs typeface="+mn-cs"/>
              </a:rPr>
              <a:t>in combination with</a:t>
            </a:r>
            <a:r>
              <a:rPr lang="en-US" altLang="zh-CN" sz="1200" b="0" i="0" u="none" strike="noStrike" kern="1200" baseline="0" dirty="0" smtClean="0">
                <a:solidFill>
                  <a:schemeClr val="tx1"/>
                </a:solidFill>
                <a:latin typeface="Times New Roman" panose="02020603050405020304" pitchFamily="18" charset="0"/>
                <a:ea typeface="+mn-ea"/>
                <a:cs typeface="+mn-cs"/>
              </a:rPr>
              <a:t> symmetric key cryptography. </a:t>
            </a:r>
          </a:p>
          <a:p>
            <a:r>
              <a:rPr lang="en-US" altLang="zh-CN" sz="1200" b="0" i="0" u="none" strike="noStrike" kern="1200" baseline="0" dirty="0" smtClean="0">
                <a:solidFill>
                  <a:schemeClr val="tx1"/>
                </a:solidFill>
                <a:latin typeface="Times New Roman" panose="02020603050405020304" pitchFamily="18" charset="0"/>
                <a:ea typeface="+mn-ea"/>
                <a:cs typeface="+mn-cs"/>
              </a:rPr>
              <a:t>    For example, if Alice wants to send Bob a large amount of encrypted data, she could do the following.</a:t>
            </a:r>
          </a:p>
          <a:p>
            <a:r>
              <a:rPr lang="en-US" altLang="zh-CN" sz="1200" b="0" i="0" u="none" strike="noStrike" kern="1200" baseline="0" dirty="0" smtClean="0">
                <a:solidFill>
                  <a:schemeClr val="tx1"/>
                </a:solidFill>
                <a:latin typeface="Times New Roman" panose="02020603050405020304" pitchFamily="18" charset="0"/>
                <a:ea typeface="+mn-ea"/>
                <a:cs typeface="+mn-cs"/>
              </a:rPr>
              <a:t>    First Alice chooses a key that will be used to encode the data itself; this key is referred to as a </a:t>
            </a:r>
            <a:r>
              <a:rPr lang="en-US" altLang="zh-CN" sz="1200" b="1" i="0" u="none" strike="noStrike" kern="1200" baseline="0" dirty="0" smtClean="0">
                <a:solidFill>
                  <a:schemeClr val="tx1"/>
                </a:solidFill>
                <a:latin typeface="Times New Roman" panose="02020603050405020304" pitchFamily="18" charset="0"/>
                <a:ea typeface="+mn-ea"/>
                <a:cs typeface="+mn-cs"/>
              </a:rPr>
              <a:t>session key</a:t>
            </a:r>
            <a:r>
              <a:rPr lang="en-US" altLang="zh-CN" sz="1200" b="0" i="0" u="none" strike="noStrike" kern="1200" baseline="0" dirty="0" smtClean="0">
                <a:solidFill>
                  <a:schemeClr val="tx1"/>
                </a:solidFill>
                <a:latin typeface="Times New Roman" panose="02020603050405020304" pitchFamily="18" charset="0"/>
                <a:ea typeface="+mn-ea"/>
                <a:cs typeface="+mn-cs"/>
              </a:rPr>
              <a:t>, and is denoted by K</a:t>
            </a:r>
            <a:r>
              <a:rPr lang="en-US" altLang="zh-CN" sz="1200" b="0" i="0" u="none" strike="noStrike" kern="1200" baseline="-25000" dirty="0" smtClean="0">
                <a:solidFill>
                  <a:schemeClr val="tx1"/>
                </a:solidFill>
                <a:latin typeface="Times New Roman" panose="02020603050405020304" pitchFamily="18" charset="0"/>
                <a:ea typeface="+mn-ea"/>
                <a:cs typeface="+mn-cs"/>
              </a:rPr>
              <a:t>S</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Alice must inform Bob of the session key, since this is the shared symmetric key </a:t>
            </a:r>
            <a:r>
              <a:rPr lang="en-US" altLang="zh-CN" sz="1200" b="1" i="0" u="none" strike="noStrike" kern="1200" baseline="0" dirty="0" smtClean="0">
                <a:solidFill>
                  <a:schemeClr val="tx1"/>
                </a:solidFill>
                <a:latin typeface="Times New Roman" panose="02020603050405020304" pitchFamily="18" charset="0"/>
                <a:ea typeface="+mn-ea"/>
                <a:cs typeface="+mn-cs"/>
              </a:rPr>
              <a:t>they</a:t>
            </a:r>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will use</a:t>
            </a:r>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1" i="0" u="none" strike="noStrike" kern="1200" baseline="0" dirty="0" smtClean="0">
                <a:solidFill>
                  <a:schemeClr val="tx1"/>
                </a:solidFill>
                <a:latin typeface="Times New Roman" panose="02020603050405020304" pitchFamily="18" charset="0"/>
                <a:ea typeface="+mn-ea"/>
                <a:cs typeface="+mn-cs"/>
              </a:rPr>
              <a:t>with</a:t>
            </a:r>
            <a:r>
              <a:rPr lang="en-US" altLang="zh-CN" sz="1200" b="0" i="0" u="none" strike="noStrike" kern="1200" baseline="0" dirty="0" smtClean="0">
                <a:solidFill>
                  <a:schemeClr val="tx1"/>
                </a:solidFill>
                <a:latin typeface="Times New Roman" panose="02020603050405020304" pitchFamily="18" charset="0"/>
                <a:ea typeface="+mn-ea"/>
                <a:cs typeface="+mn-cs"/>
              </a:rPr>
              <a:t> a symmetric key </a:t>
            </a:r>
            <a:r>
              <a:rPr lang="en-US" altLang="zh-CN" sz="1200" b="1" i="0" u="none" strike="noStrike" kern="1200" baseline="0" dirty="0" smtClean="0">
                <a:solidFill>
                  <a:schemeClr val="tx1"/>
                </a:solidFill>
                <a:latin typeface="Times New Roman" panose="02020603050405020304" pitchFamily="18" charset="0"/>
                <a:ea typeface="+mn-ea"/>
                <a:cs typeface="+mn-cs"/>
              </a:rPr>
              <a:t>cipher</a:t>
            </a:r>
            <a:r>
              <a:rPr lang="en-US" altLang="zh-CN" sz="1200" b="0" i="0" u="none" strike="noStrike" kern="1200" baseline="0" dirty="0" smtClean="0">
                <a:solidFill>
                  <a:schemeClr val="tx1"/>
                </a:solidFill>
                <a:latin typeface="Times New Roman" panose="02020603050405020304" pitchFamily="18" charset="0"/>
                <a:ea typeface="+mn-ea"/>
                <a:cs typeface="+mn-cs"/>
              </a:rPr>
              <a:t> (e.g., with DES or AES). </a:t>
            </a:r>
          </a:p>
          <a:p>
            <a:r>
              <a:rPr lang="en-US" altLang="zh-CN" sz="1200" b="0" i="0" u="none" strike="noStrike" kern="1200" baseline="0" dirty="0" smtClean="0">
                <a:solidFill>
                  <a:schemeClr val="tx1"/>
                </a:solidFill>
                <a:latin typeface="Times New Roman" panose="02020603050405020304" pitchFamily="18" charset="0"/>
                <a:ea typeface="+mn-ea"/>
                <a:cs typeface="+mn-cs"/>
              </a:rPr>
              <a:t>    Alice encrypts the session key using Bob’s public key, that is, computes </a:t>
            </a:r>
            <a:r>
              <a:rPr lang="en-US" altLang="zh-CN" sz="1200" b="1" i="0" u="sng" strike="noStrike" kern="1200" baseline="0" dirty="0" smtClean="0">
                <a:solidFill>
                  <a:schemeClr val="tx1"/>
                </a:solidFill>
                <a:latin typeface="Times New Roman" panose="02020603050405020304" pitchFamily="18" charset="0"/>
                <a:ea typeface="+mn-ea"/>
                <a:cs typeface="+mn-cs"/>
              </a:rPr>
              <a:t>c</a:t>
            </a:r>
            <a:r>
              <a:rPr lang="en-US" altLang="zh-CN" sz="1200" b="0" i="0" u="sng" strike="noStrike" kern="1200" baseline="0" dirty="0" smtClean="0">
                <a:solidFill>
                  <a:schemeClr val="tx1"/>
                </a:solidFill>
                <a:latin typeface="Times New Roman" panose="02020603050405020304" pitchFamily="18" charset="0"/>
                <a:ea typeface="+mn-ea"/>
                <a:cs typeface="+mn-cs"/>
              </a:rPr>
              <a:t> = (K</a:t>
            </a:r>
            <a:r>
              <a:rPr lang="en-US" altLang="zh-CN" sz="1200" b="0" i="0" u="sng" strike="noStrike" kern="1200" baseline="-25000" dirty="0" smtClean="0">
                <a:solidFill>
                  <a:schemeClr val="tx1"/>
                </a:solidFill>
                <a:latin typeface="Times New Roman" panose="02020603050405020304" pitchFamily="18" charset="0"/>
                <a:ea typeface="+mn-ea"/>
                <a:cs typeface="+mn-cs"/>
              </a:rPr>
              <a:t>S</a:t>
            </a:r>
            <a:r>
              <a:rPr lang="en-US" altLang="zh-CN" sz="1200" b="0" i="0" u="sng" strike="noStrike" kern="1200" baseline="0" dirty="0" smtClean="0">
                <a:solidFill>
                  <a:schemeClr val="tx1"/>
                </a:solidFill>
                <a:latin typeface="Times New Roman" panose="02020603050405020304" pitchFamily="18" charset="0"/>
                <a:ea typeface="+mn-ea"/>
                <a:cs typeface="+mn-cs"/>
              </a:rPr>
              <a:t>)</a:t>
            </a:r>
            <a:r>
              <a:rPr lang="en-US" altLang="zh-CN" sz="1200" b="0" i="0" u="sng" strike="noStrike" kern="1200" baseline="30000" dirty="0" smtClean="0">
                <a:solidFill>
                  <a:schemeClr val="tx1"/>
                </a:solidFill>
                <a:latin typeface="Times New Roman" panose="02020603050405020304" pitchFamily="18" charset="0"/>
                <a:ea typeface="+mn-ea"/>
                <a:cs typeface="+mn-cs"/>
              </a:rPr>
              <a:t>e</a:t>
            </a:r>
            <a:r>
              <a:rPr lang="en-US" altLang="zh-CN" sz="1200" b="0" i="0" u="sng" strike="noStrike" kern="1200" baseline="0" dirty="0" smtClean="0">
                <a:solidFill>
                  <a:schemeClr val="tx1"/>
                </a:solidFill>
                <a:latin typeface="Times New Roman" panose="02020603050405020304" pitchFamily="18" charset="0"/>
                <a:ea typeface="+mn-ea"/>
                <a:cs typeface="+mn-cs"/>
              </a:rPr>
              <a:t> mod n</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Bob receives the </a:t>
            </a:r>
            <a:r>
              <a:rPr lang="en-US" altLang="zh-CN" sz="1200" b="1" i="0" u="none" strike="noStrike" kern="1200" baseline="0" dirty="0" smtClean="0">
                <a:solidFill>
                  <a:schemeClr val="tx1"/>
                </a:solidFill>
                <a:latin typeface="Times New Roman" panose="02020603050405020304" pitchFamily="18" charset="0"/>
                <a:ea typeface="+mn-ea"/>
                <a:cs typeface="+mn-cs"/>
              </a:rPr>
              <a:t>RSA-encrypted</a:t>
            </a:r>
            <a:r>
              <a:rPr lang="en-US" altLang="zh-CN" sz="1200" b="0" i="0" u="none" strike="noStrike" kern="1200" baseline="0" dirty="0" smtClean="0">
                <a:solidFill>
                  <a:schemeClr val="tx1"/>
                </a:solidFill>
                <a:latin typeface="Times New Roman" panose="02020603050405020304" pitchFamily="18" charset="0"/>
                <a:ea typeface="+mn-ea"/>
                <a:cs typeface="+mn-cs"/>
              </a:rPr>
              <a:t> session key, </a:t>
            </a:r>
            <a:r>
              <a:rPr lang="en-US" altLang="zh-CN" sz="1200" b="1" i="0" u="none" strike="noStrike" kern="1200" baseline="0" dirty="0" smtClean="0">
                <a:solidFill>
                  <a:schemeClr val="tx1"/>
                </a:solidFill>
                <a:latin typeface="Times New Roman" panose="02020603050405020304" pitchFamily="18" charset="0"/>
                <a:ea typeface="+mn-ea"/>
                <a:cs typeface="+mn-cs"/>
              </a:rPr>
              <a:t>c</a:t>
            </a:r>
            <a:r>
              <a:rPr lang="en-US" altLang="zh-CN" sz="1200" b="0" i="0" u="none" strike="noStrike" kern="1200" baseline="0" dirty="0" smtClean="0">
                <a:solidFill>
                  <a:schemeClr val="tx1"/>
                </a:solidFill>
                <a:latin typeface="Times New Roman" panose="02020603050405020304" pitchFamily="18" charset="0"/>
                <a:ea typeface="+mn-ea"/>
                <a:cs typeface="+mn-cs"/>
              </a:rPr>
              <a:t>, and decrypts it to obtain the session key, K</a:t>
            </a:r>
            <a:r>
              <a:rPr lang="en-US" altLang="zh-CN" sz="1200" b="0" i="0" u="none" strike="noStrike" kern="1200" baseline="-25000" dirty="0" smtClean="0">
                <a:solidFill>
                  <a:schemeClr val="tx1"/>
                </a:solidFill>
                <a:latin typeface="Times New Roman" panose="02020603050405020304" pitchFamily="18" charset="0"/>
                <a:ea typeface="+mn-ea"/>
                <a:cs typeface="+mn-cs"/>
              </a:rPr>
              <a:t>S</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Bob now knows the session key that Alice will use for her encrypted data transfer.</a:t>
            </a:r>
            <a:endParaRPr lang="zh-CN" altLang="en-US" i="0"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46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52</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53</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58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7086A1-AA6B-4540-9AEA-06C3FCB8888D}" type="slidenum">
              <a:rPr lang="en-US" altLang="zh-CN"/>
              <a:pPr/>
              <a:t>5</a:t>
            </a:fld>
            <a:endParaRPr lang="en-US" altLang="zh-CN"/>
          </a:p>
        </p:txBody>
      </p:sp>
      <p:sp>
        <p:nvSpPr>
          <p:cNvPr id="935938" name="Rectangle 2"/>
          <p:cNvSpPr>
            <a:spLocks noGrp="1" noRot="1" noChangeAspect="1" noChangeArrowheads="1" noTextEdit="1"/>
          </p:cNvSpPr>
          <p:nvPr>
            <p:ph type="sldImg"/>
          </p:nvPr>
        </p:nvSpPr>
        <p:spPr/>
      </p:sp>
      <p:sp>
        <p:nvSpPr>
          <p:cNvPr id="935939" name="Rectangle 3"/>
          <p:cNvSpPr>
            <a:spLocks noGrp="1" noChangeArrowheads="1"/>
          </p:cNvSpPr>
          <p:nvPr>
            <p:ph type="body" idx="1"/>
          </p:nvPr>
        </p:nvSpPr>
        <p:spPr/>
        <p:txBody>
          <a:bodyPr/>
          <a:lstStyle/>
          <a:p>
            <a:r>
              <a:rPr lang="en-US" altLang="zh-CN" dirty="0" smtClean="0"/>
              <a:t>(computer virus, computer worm, Trojan horse, logic bomb)</a:t>
            </a:r>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74</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75</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smtClean="0">
                <a:solidFill>
                  <a:schemeClr val="tx1"/>
                </a:solidFill>
                <a:latin typeface="+mn-lt"/>
                <a:ea typeface="+mn-ea"/>
                <a:cs typeface="+mn-cs"/>
              </a:rPr>
              <a:t>National Institute of Standards and Technology</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77</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78</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79</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80</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u="none" strike="noStrike" baseline="0" dirty="0" smtClean="0">
                <a:latin typeface="Times-Roman"/>
              </a:rPr>
              <a:t>    It is also important to note that if the original document, </a:t>
            </a:r>
            <a:r>
              <a:rPr lang="en-US" altLang="zh-CN" sz="1200" b="0" i="0" u="none" strike="noStrike" baseline="0" dirty="0" smtClean="0">
                <a:latin typeface="Times-Italic"/>
              </a:rPr>
              <a:t>m</a:t>
            </a:r>
            <a:r>
              <a:rPr lang="en-US" altLang="zh-CN" sz="1200" b="0" i="0" u="none" strike="noStrike" baseline="0" dirty="0" smtClean="0">
                <a:latin typeface="Times-Roman"/>
              </a:rPr>
              <a:t>, is ever modified to some alternate form, </a:t>
            </a:r>
            <a:r>
              <a:rPr lang="en-US" altLang="zh-CN" sz="1200" b="0" i="0" u="none" strike="noStrike" baseline="0" dirty="0" smtClean="0">
                <a:latin typeface="Times-Italic"/>
              </a:rPr>
              <a:t>m</a:t>
            </a:r>
            <a:r>
              <a:rPr lang="en-US" altLang="zh-CN" sz="1200" b="0" i="0" u="none" strike="noStrike" baseline="0" dirty="0" smtClean="0">
                <a:latin typeface="Times-Roman"/>
              </a:rPr>
              <a:t>′, the signature </a:t>
            </a:r>
            <a:r>
              <a:rPr lang="en-US" altLang="zh-CN" sz="1200" b="0" i="0" u="sng" strike="noStrike" baseline="0" dirty="0" smtClean="0">
                <a:latin typeface="Times-Roman"/>
              </a:rPr>
              <a:t>that Bob created for </a:t>
            </a:r>
            <a:r>
              <a:rPr lang="en-US" altLang="zh-CN" sz="1200" b="0" i="0" u="sng" strike="noStrike" baseline="0" dirty="0" smtClean="0">
                <a:latin typeface="Times-Italic"/>
              </a:rPr>
              <a:t>m</a:t>
            </a:r>
            <a:r>
              <a:rPr lang="en-US" altLang="zh-CN" sz="1200" b="0" i="0" u="none" strike="noStrike" baseline="0" dirty="0" smtClean="0">
                <a:latin typeface="Times-Italic"/>
              </a:rPr>
              <a:t> </a:t>
            </a:r>
            <a:r>
              <a:rPr lang="en-US" altLang="zh-CN" sz="1200" b="0" i="0" u="none" strike="noStrike" baseline="0" dirty="0" smtClean="0">
                <a:latin typeface="Times-Roman"/>
              </a:rPr>
              <a:t>will not be valid for </a:t>
            </a:r>
            <a:r>
              <a:rPr lang="en-US" altLang="zh-CN" sz="1200" b="0" i="0" u="none" strike="noStrike" baseline="0" dirty="0" smtClean="0">
                <a:latin typeface="Times-Italic"/>
              </a:rPr>
              <a:t>m</a:t>
            </a:r>
            <a:r>
              <a:rPr lang="en-US" altLang="zh-CN" sz="1200" b="0" i="0" u="none" strike="noStrike" baseline="0" dirty="0" smtClean="0">
                <a:latin typeface="Times-Roman"/>
              </a:rPr>
              <a:t>′, since </a:t>
            </a:r>
            <a:r>
              <a:rPr lang="en-US" altLang="zh-CN" sz="1200" b="0" i="0" u="none" strike="noStrike" baseline="0" dirty="0" smtClean="0">
                <a:latin typeface="Times-Italic"/>
              </a:rPr>
              <a:t>K</a:t>
            </a:r>
            <a:r>
              <a:rPr lang="en-US" altLang="zh-CN" sz="1200" b="0" i="0" u="none" strike="noStrike" baseline="-25000" dirty="0" smtClean="0">
                <a:latin typeface="Times-Italic"/>
              </a:rPr>
              <a:t>B</a:t>
            </a:r>
            <a:r>
              <a:rPr lang="en-US" altLang="zh-CN" sz="1200" b="0" i="0" u="none" strike="noStrike" baseline="30000" dirty="0" smtClean="0">
                <a:latin typeface="Times-Roman"/>
              </a:rPr>
              <a:t>+</a:t>
            </a:r>
            <a:r>
              <a:rPr lang="en-US" altLang="zh-CN" sz="1200" b="0" i="0" u="none" strike="noStrike" baseline="0" dirty="0" smtClean="0">
                <a:latin typeface="Times-Roman"/>
              </a:rPr>
              <a:t>(</a:t>
            </a:r>
            <a:r>
              <a:rPr lang="en-US" altLang="zh-CN" sz="1200" b="0" i="0" u="none" strike="noStrike" baseline="0" dirty="0" smtClean="0">
                <a:latin typeface="Times-Italic"/>
              </a:rPr>
              <a:t>K</a:t>
            </a:r>
            <a:r>
              <a:rPr lang="en-US" altLang="zh-CN" sz="1200" b="0" i="0" u="none" strike="noStrike" baseline="-25000" dirty="0" smtClean="0">
                <a:latin typeface="Times-Italic"/>
              </a:rPr>
              <a:t>B</a:t>
            </a:r>
            <a:r>
              <a:rPr lang="en-US" altLang="zh-CN" sz="1200" b="0" i="0" u="none" strike="noStrike" baseline="30000" dirty="0" smtClean="0">
                <a:latin typeface="Times-Roman"/>
              </a:rPr>
              <a:t>–</a:t>
            </a:r>
            <a:r>
              <a:rPr lang="en-US" altLang="zh-CN" sz="1200" b="0" i="0" u="none" strike="noStrike" baseline="0" dirty="0" smtClean="0">
                <a:latin typeface="Times-Roman"/>
              </a:rPr>
              <a:t>(</a:t>
            </a:r>
            <a:r>
              <a:rPr lang="en-US" altLang="zh-CN" sz="1200" b="0" i="0" u="none" strike="noStrike" baseline="0" dirty="0" smtClean="0">
                <a:latin typeface="Times-Italic"/>
              </a:rPr>
              <a:t>m</a:t>
            </a:r>
            <a:r>
              <a:rPr lang="en-US" altLang="zh-CN" sz="1200" b="0" i="0" u="none" strike="noStrike" baseline="0" dirty="0" smtClean="0">
                <a:latin typeface="Times-Roman"/>
              </a:rPr>
              <a:t>)) does not equal </a:t>
            </a:r>
            <a:r>
              <a:rPr lang="en-US" altLang="zh-CN" sz="1200" b="0" i="0" u="none" strike="noStrike" baseline="0" dirty="0" smtClean="0">
                <a:latin typeface="Times-Italic"/>
              </a:rPr>
              <a:t>m</a:t>
            </a:r>
            <a:r>
              <a:rPr lang="en-US" altLang="zh-CN" sz="1200" b="0" i="0" u="none" strike="noStrike" baseline="0" dirty="0" smtClean="0">
                <a:latin typeface="Times-Roman"/>
              </a:rPr>
              <a:t>′. </a:t>
            </a:r>
          </a:p>
          <a:p>
            <a:pPr algn="l"/>
            <a:r>
              <a:rPr lang="en-US" altLang="zh-CN" sz="1200" b="0" i="0" u="none" strike="noStrike" baseline="0" dirty="0" smtClean="0">
                <a:latin typeface="Times-Roman"/>
              </a:rPr>
              <a:t>    Thus we see that digital signatures also provide message integrity, allowing the receiver to verify that the message was </a:t>
            </a:r>
            <a:r>
              <a:rPr lang="en-US" altLang="zh-CN" sz="1200" b="0" i="0" u="sng" strike="noStrike" baseline="0" dirty="0" smtClean="0">
                <a:latin typeface="Times-Roman"/>
              </a:rPr>
              <a:t>unaltered</a:t>
            </a:r>
            <a:r>
              <a:rPr lang="en-US" altLang="zh-CN" sz="1200" b="0" i="0" u="none" strike="noStrike" baseline="0" dirty="0" smtClean="0">
                <a:latin typeface="Times-Roman"/>
              </a:rPr>
              <a:t> as well as the source of the message.</a:t>
            </a:r>
          </a:p>
          <a:p>
            <a:pPr algn="l"/>
            <a:r>
              <a:rPr lang="en-US" altLang="zh-CN" sz="1200" b="0" i="0" u="none" strike="noStrike" baseline="0" dirty="0" smtClean="0">
                <a:latin typeface="Times-Roman"/>
              </a:rPr>
              <a:t>    One concern </a:t>
            </a:r>
            <a:r>
              <a:rPr lang="en-US" altLang="zh-CN" sz="1200" b="1" i="0" u="none" strike="noStrike" baseline="0" dirty="0" smtClean="0">
                <a:latin typeface="Times-Roman"/>
              </a:rPr>
              <a:t>with</a:t>
            </a:r>
            <a:r>
              <a:rPr lang="en-US" altLang="zh-CN" sz="1200" b="0" i="0" u="none" strike="noStrike" baseline="0" dirty="0" smtClean="0">
                <a:latin typeface="Times-Roman"/>
              </a:rPr>
              <a:t> signing data </a:t>
            </a:r>
            <a:r>
              <a:rPr lang="en-US" altLang="zh-CN" sz="1200" b="1" i="0" u="none" strike="noStrike" baseline="0" dirty="0" smtClean="0">
                <a:latin typeface="Times-Roman"/>
              </a:rPr>
              <a:t>by</a:t>
            </a:r>
            <a:r>
              <a:rPr lang="en-US" altLang="zh-CN" sz="1200" b="0" i="0" u="none" strike="noStrike" baseline="0" dirty="0" smtClean="0">
                <a:latin typeface="Times-Roman"/>
              </a:rPr>
              <a:t> encryption is that encryption and decryption are computationally expensive.</a:t>
            </a:r>
          </a:p>
          <a:p>
            <a:pPr algn="l"/>
            <a:r>
              <a:rPr lang="en-US" altLang="zh-CN" sz="1200" b="0" i="0" u="none" strike="noStrike" baseline="0" dirty="0" smtClean="0">
                <a:latin typeface="Times-Roman"/>
              </a:rPr>
              <a:t>    Given the overheads of encryption and decryption, signing data </a:t>
            </a:r>
            <a:r>
              <a:rPr lang="en-US" altLang="zh-CN" sz="1200" b="0" i="0" u="sng" strike="noStrike" baseline="0" dirty="0" smtClean="0">
                <a:latin typeface="Times-Roman"/>
              </a:rPr>
              <a:t>via</a:t>
            </a:r>
            <a:r>
              <a:rPr lang="en-US" altLang="zh-CN" sz="1200" b="0" i="0" u="none" strike="noStrike" baseline="0" dirty="0" smtClean="0">
                <a:latin typeface="Times-Roman"/>
              </a:rPr>
              <a:t> complete encryption/decryption can be overkill. </a:t>
            </a:r>
          </a:p>
          <a:p>
            <a:pPr algn="l"/>
            <a:r>
              <a:rPr lang="en-US" altLang="zh-CN" sz="1200" b="0" i="0" u="none" strike="noStrike" baseline="0" dirty="0" smtClean="0">
                <a:latin typeface="Times-Roman"/>
              </a:rPr>
              <a:t>    A more efficient approach is to introduce hash functions into the digital signature. </a:t>
            </a:r>
          </a:p>
          <a:p>
            <a:pPr algn="l"/>
            <a:r>
              <a:rPr lang="en-US" altLang="zh-CN" sz="1200" b="0" i="0" u="none" strike="noStrike" baseline="0" dirty="0" smtClean="0">
                <a:latin typeface="Times-Roman"/>
              </a:rPr>
              <a:t>    Recall from Section 8.3.2 that a hash algorithm takes a message, </a:t>
            </a:r>
            <a:r>
              <a:rPr lang="en-US" altLang="zh-CN" sz="1200" b="0" i="0" u="none" strike="noStrike" baseline="0" dirty="0" smtClean="0">
                <a:latin typeface="Times-Italic"/>
              </a:rPr>
              <a:t>m</a:t>
            </a:r>
            <a:r>
              <a:rPr lang="en-US" altLang="zh-CN" sz="1200" b="0" i="0" u="none" strike="noStrike" baseline="0" dirty="0" smtClean="0">
                <a:latin typeface="Times-Roman"/>
              </a:rPr>
              <a:t>, of arbitrary length and computes a fixed-length “fingerprint” of the message, denoted by </a:t>
            </a:r>
            <a:r>
              <a:rPr lang="en-US" altLang="zh-CN" sz="1200" b="0" i="0" u="none" strike="noStrike" baseline="0" dirty="0" smtClean="0">
                <a:latin typeface="Times-Italic"/>
              </a:rPr>
              <a:t>H</a:t>
            </a:r>
            <a:r>
              <a:rPr lang="en-US" altLang="zh-CN" sz="1200" b="0" i="0" u="none" strike="noStrike" baseline="0" dirty="0" smtClean="0">
                <a:latin typeface="Times-Roman"/>
              </a:rPr>
              <a:t>(</a:t>
            </a:r>
            <a:r>
              <a:rPr lang="en-US" altLang="zh-CN" sz="1200" b="0" i="0" u="none" strike="noStrike" baseline="0" dirty="0" smtClean="0">
                <a:latin typeface="Times-Italic"/>
              </a:rPr>
              <a:t>m</a:t>
            </a:r>
            <a:r>
              <a:rPr lang="en-US" altLang="zh-CN" sz="1200" b="0" i="0" u="none" strike="noStrike" baseline="0" dirty="0" smtClean="0">
                <a:latin typeface="Times-Roman"/>
              </a:rPr>
              <a:t>). </a:t>
            </a:r>
          </a:p>
          <a:p>
            <a:pPr algn="l"/>
            <a:r>
              <a:rPr lang="en-US" altLang="zh-CN" sz="1200" b="0" i="0" u="none" strike="noStrike" baseline="0" dirty="0" smtClean="0">
                <a:latin typeface="Times-Roman"/>
              </a:rPr>
              <a:t>    Using a hash function, Bob signs the hash of a message rather than the message itself, that is, Bob calculates </a:t>
            </a:r>
            <a:r>
              <a:rPr lang="en-US" altLang="zh-CN" sz="1200" b="0" i="0" u="none" strike="noStrike" baseline="0" dirty="0" smtClean="0">
                <a:latin typeface="Times-Italic"/>
              </a:rPr>
              <a:t>K</a:t>
            </a:r>
            <a:r>
              <a:rPr lang="en-US" altLang="zh-CN" sz="1200" b="0" i="0" u="none" strike="noStrike" baseline="-25000" dirty="0" smtClean="0">
                <a:latin typeface="Times-Italic"/>
              </a:rPr>
              <a:t>B</a:t>
            </a:r>
            <a:r>
              <a:rPr lang="en-US" altLang="zh-CN" sz="1200" b="0" i="0" u="none" strike="noStrike" baseline="30000" dirty="0" smtClean="0">
                <a:latin typeface="Times-Roman"/>
              </a:rPr>
              <a:t>–</a:t>
            </a:r>
            <a:r>
              <a:rPr lang="en-US" altLang="zh-CN" sz="1200" b="0" i="0" u="none" strike="noStrike" baseline="0" dirty="0" smtClean="0">
                <a:latin typeface="Times-Roman"/>
              </a:rPr>
              <a:t>(</a:t>
            </a:r>
            <a:r>
              <a:rPr lang="en-US" altLang="zh-CN" sz="1200" b="0" i="0" u="none" strike="noStrike" baseline="0" dirty="0" smtClean="0">
                <a:latin typeface="Times-Italic"/>
              </a:rPr>
              <a:t>H</a:t>
            </a:r>
            <a:r>
              <a:rPr lang="en-US" altLang="zh-CN" sz="1200" b="0" i="0" u="none" strike="noStrike" baseline="0" dirty="0" smtClean="0">
                <a:latin typeface="Times-Roman"/>
              </a:rPr>
              <a:t>(</a:t>
            </a:r>
            <a:r>
              <a:rPr lang="en-US" altLang="zh-CN" sz="1200" b="0" i="0" u="none" strike="noStrike" baseline="0" dirty="0" smtClean="0">
                <a:latin typeface="Times-Italic"/>
              </a:rPr>
              <a:t>m</a:t>
            </a:r>
            <a:r>
              <a:rPr lang="en-US" altLang="zh-CN" sz="1200" b="0" i="0" u="none" strike="noStrike" baseline="0" dirty="0" smtClean="0">
                <a:latin typeface="Times-Roman"/>
              </a:rPr>
              <a:t>) ) . </a:t>
            </a:r>
          </a:p>
          <a:p>
            <a:pPr algn="l"/>
            <a:r>
              <a:rPr lang="en-US" altLang="zh-CN" sz="1200" b="0" i="0" u="none" strike="noStrike" baseline="0" dirty="0" smtClean="0">
                <a:latin typeface="Times-Roman"/>
              </a:rPr>
              <a:t>    Since </a:t>
            </a:r>
            <a:r>
              <a:rPr lang="en-US" altLang="zh-CN" sz="1200" b="0" i="0" u="none" strike="noStrike" baseline="0" dirty="0" smtClean="0">
                <a:latin typeface="Times-Italic"/>
              </a:rPr>
              <a:t>H</a:t>
            </a:r>
            <a:r>
              <a:rPr lang="en-US" altLang="zh-CN" sz="1200" b="0" i="0" u="none" strike="noStrike" baseline="0" dirty="0" smtClean="0">
                <a:latin typeface="Times-Roman"/>
              </a:rPr>
              <a:t>(</a:t>
            </a:r>
            <a:r>
              <a:rPr lang="en-US" altLang="zh-CN" sz="1200" b="0" i="0" u="none" strike="noStrike" baseline="0" dirty="0" smtClean="0">
                <a:latin typeface="Times-Italic"/>
              </a:rPr>
              <a:t>m</a:t>
            </a:r>
            <a:r>
              <a:rPr lang="en-US" altLang="zh-CN" sz="1200" b="0" i="0" u="none" strike="noStrike" baseline="0" dirty="0" smtClean="0">
                <a:latin typeface="Times-Roman"/>
              </a:rPr>
              <a:t>) is generally much smaller than the original message </a:t>
            </a:r>
            <a:r>
              <a:rPr lang="en-US" altLang="zh-CN" sz="1200" b="0" i="0" u="none" strike="noStrike" baseline="0" dirty="0" smtClean="0">
                <a:latin typeface="Times-Italic"/>
              </a:rPr>
              <a:t>m</a:t>
            </a:r>
            <a:r>
              <a:rPr lang="en-US" altLang="zh-CN" sz="1200" b="0" i="0" u="none" strike="noStrike" baseline="0" dirty="0" smtClean="0">
                <a:latin typeface="Times-Roman"/>
              </a:rPr>
              <a:t>, the </a:t>
            </a:r>
            <a:r>
              <a:rPr lang="en-US" altLang="zh-CN" sz="1200" b="0" i="0" u="sng" strike="noStrike" baseline="0" dirty="0" smtClean="0">
                <a:latin typeface="Times-Roman"/>
              </a:rPr>
              <a:t>computational effort</a:t>
            </a:r>
            <a:r>
              <a:rPr lang="en-US" altLang="zh-CN" sz="1200" b="0" i="0" u="none" strike="noStrike" baseline="0" dirty="0" smtClean="0">
                <a:latin typeface="Times-Roman"/>
              </a:rPr>
              <a:t> required to create the digital signature is </a:t>
            </a:r>
            <a:r>
              <a:rPr lang="en-US" altLang="zh-CN" sz="1200" b="0" i="0" u="sng" strike="noStrike" baseline="0" dirty="0" smtClean="0">
                <a:latin typeface="Times-Roman"/>
              </a:rPr>
              <a:t>substantially</a:t>
            </a:r>
            <a:r>
              <a:rPr lang="en-US" altLang="zh-CN" sz="1200" b="0" i="0" u="none" strike="noStrike" baseline="0" dirty="0" smtClean="0">
                <a:latin typeface="Times-Roman"/>
              </a:rPr>
              <a:t> reduced.</a:t>
            </a:r>
          </a:p>
          <a:p>
            <a:pPr algn="l"/>
            <a:endParaRPr lang="en-US" altLang="zh-CN" sz="1200" b="0" i="0" u="none" strike="noStrike" baseline="0" dirty="0" smtClean="0">
              <a:latin typeface="Times-Roman"/>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In the context of Bob sending a message to Alice, Figure 8.11 provides a summary of the </a:t>
            </a:r>
            <a:r>
              <a:rPr lang="en-US" altLang="zh-CN" sz="1200" b="0" i="0" u="sng" strike="noStrike" kern="1200" baseline="0" dirty="0" smtClean="0">
                <a:solidFill>
                  <a:schemeClr val="tx1"/>
                </a:solidFill>
                <a:latin typeface="Times New Roman" panose="02020603050405020304" pitchFamily="18" charset="0"/>
                <a:ea typeface="+mn-ea"/>
                <a:cs typeface="+mn-cs"/>
              </a:rPr>
              <a:t>operational procedure</a:t>
            </a:r>
            <a:r>
              <a:rPr lang="en-US" altLang="zh-CN" sz="1200" b="0" i="0" u="none" strike="noStrike" kern="1200" baseline="0" dirty="0" smtClean="0">
                <a:solidFill>
                  <a:schemeClr val="tx1"/>
                </a:solidFill>
                <a:latin typeface="Times New Roman" panose="02020603050405020304" pitchFamily="18" charset="0"/>
                <a:ea typeface="+mn-ea"/>
                <a:cs typeface="+mn-cs"/>
              </a:rPr>
              <a:t> of creating a digital signature.  </a:t>
            </a:r>
          </a:p>
          <a:p>
            <a:r>
              <a:rPr lang="en-US" altLang="zh-CN" sz="1200" b="0" i="0" u="none" strike="noStrike" kern="1200" baseline="0" dirty="0" smtClean="0">
                <a:solidFill>
                  <a:schemeClr val="tx1"/>
                </a:solidFill>
                <a:latin typeface="Times New Roman" panose="02020603050405020304" pitchFamily="18" charset="0"/>
                <a:ea typeface="+mn-ea"/>
                <a:cs typeface="+mn-cs"/>
              </a:rPr>
              <a:t>    Bob puts his original long message through a hash function. </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He then digitally signs the resulting hash </a:t>
            </a:r>
            <a:r>
              <a:rPr lang="en-US" altLang="zh-CN" sz="1200" b="0" i="0" u="none" strike="noStrike" baseline="0" dirty="0" smtClean="0">
                <a:latin typeface="Times-Roman"/>
              </a:rPr>
              <a:t>with his private key. </a:t>
            </a:r>
          </a:p>
          <a:p>
            <a:pPr algn="l"/>
            <a:r>
              <a:rPr lang="en-US" altLang="zh-CN" sz="1200" b="0" i="0" u="none" strike="noStrike" baseline="0" dirty="0" smtClean="0">
                <a:latin typeface="Times-Roman"/>
              </a:rPr>
              <a:t>    The original message (in cleartext) along with the digitally signed message digest (</a:t>
            </a:r>
            <a:r>
              <a:rPr lang="en-US" altLang="zh-CN" sz="1200" b="0" i="0" u="sng" strike="noStrike" baseline="0" dirty="0" smtClean="0">
                <a:latin typeface="Times-Roman"/>
              </a:rPr>
              <a:t>henceforth referred to as</a:t>
            </a:r>
            <a:r>
              <a:rPr lang="en-US" altLang="zh-CN" sz="1200" b="0" i="0" u="none" strike="noStrike" baseline="0" dirty="0" smtClean="0">
                <a:latin typeface="Times-Roman"/>
              </a:rPr>
              <a:t> the digital signature) is then sent to Alice. </a:t>
            </a:r>
          </a:p>
          <a:p>
            <a:pPr algn="l"/>
            <a:r>
              <a:rPr lang="en-US" altLang="zh-CN" sz="1200" b="0" i="0" u="none" strike="noStrike" baseline="0" dirty="0" smtClean="0">
                <a:latin typeface="Times-Roman"/>
              </a:rPr>
              <a:t>    Figure 8.12 provides a summary of the operational procedure of the signature.</a:t>
            </a:r>
          </a:p>
          <a:p>
            <a:pPr algn="l"/>
            <a:r>
              <a:rPr lang="en-US" altLang="zh-CN" sz="1200" b="0" i="0" u="none" strike="noStrike" baseline="0" dirty="0" smtClean="0">
                <a:latin typeface="Times-Roman"/>
              </a:rPr>
              <a:t>    Alice applies the sender’s public key </a:t>
            </a:r>
            <a:r>
              <a:rPr lang="en-US" altLang="zh-CN" sz="1200" b="1" i="0" u="none" strike="noStrike" baseline="0" dirty="0" smtClean="0">
                <a:latin typeface="Times-Roman"/>
              </a:rPr>
              <a:t>to</a:t>
            </a:r>
            <a:r>
              <a:rPr lang="en-US" altLang="zh-CN" sz="1200" b="0" i="0" u="none" strike="noStrike" baseline="0" dirty="0" smtClean="0">
                <a:latin typeface="Times-Roman"/>
              </a:rPr>
              <a:t> the message </a:t>
            </a:r>
            <a:r>
              <a:rPr lang="en-US" altLang="zh-CN" sz="1200" b="1" i="0" u="none" strike="noStrike" baseline="0" dirty="0" smtClean="0">
                <a:latin typeface="Times-Roman"/>
              </a:rPr>
              <a:t>to</a:t>
            </a:r>
            <a:r>
              <a:rPr lang="en-US" altLang="zh-CN" sz="1200" b="0" i="0" u="none" strike="noStrike" baseline="0" dirty="0" smtClean="0">
                <a:latin typeface="Times-Roman"/>
              </a:rPr>
              <a:t> obtain a hash result.</a:t>
            </a:r>
          </a:p>
          <a:p>
            <a:pPr algn="l"/>
            <a:r>
              <a:rPr lang="en-US" altLang="zh-CN" sz="1200" b="0" i="0" u="none" strike="noStrike" baseline="0" dirty="0" smtClean="0">
                <a:latin typeface="Times-Roman"/>
              </a:rPr>
              <a:t>    Alice also </a:t>
            </a:r>
            <a:r>
              <a:rPr lang="en-US" altLang="zh-CN" sz="1200" b="1" i="0" u="none" strike="noStrike" baseline="0" dirty="0" smtClean="0">
                <a:latin typeface="Times-Roman"/>
              </a:rPr>
              <a:t>applies</a:t>
            </a:r>
            <a:r>
              <a:rPr lang="en-US" altLang="zh-CN" sz="1200" b="0" i="0" u="none" strike="noStrike" baseline="0" dirty="0" smtClean="0">
                <a:latin typeface="Times-Roman"/>
              </a:rPr>
              <a:t> the hash function </a:t>
            </a:r>
            <a:r>
              <a:rPr lang="en-US" altLang="zh-CN" sz="1200" b="1" i="0" u="none" strike="noStrike" kern="1200" baseline="0" dirty="0" smtClean="0">
                <a:solidFill>
                  <a:schemeClr val="tx1"/>
                </a:solidFill>
                <a:latin typeface="Times-Roman"/>
                <a:ea typeface="+mn-ea"/>
                <a:cs typeface="+mn-cs"/>
              </a:rPr>
              <a:t>to</a:t>
            </a:r>
            <a:r>
              <a:rPr lang="en-US" altLang="zh-CN" sz="1200" b="0" i="0" u="none" strike="noStrike" baseline="0" dirty="0" smtClean="0">
                <a:latin typeface="Times-Roman"/>
              </a:rPr>
              <a:t> the cleartext message </a:t>
            </a:r>
            <a:r>
              <a:rPr lang="en-US" altLang="zh-CN" sz="1200" b="1" i="0" u="none" strike="noStrike" kern="1200" baseline="0" dirty="0" smtClean="0">
                <a:solidFill>
                  <a:schemeClr val="tx1"/>
                </a:solidFill>
                <a:latin typeface="Times-Roman"/>
                <a:ea typeface="+mn-ea"/>
                <a:cs typeface="+mn-cs"/>
              </a:rPr>
              <a:t>to</a:t>
            </a:r>
            <a:r>
              <a:rPr lang="en-US" altLang="zh-CN" sz="1200" b="0" i="0" u="none" strike="noStrike" baseline="0" dirty="0" smtClean="0">
                <a:latin typeface="Times-Roman"/>
              </a:rPr>
              <a:t> obtain a second hash result. </a:t>
            </a:r>
          </a:p>
          <a:p>
            <a:pPr algn="l"/>
            <a:r>
              <a:rPr lang="en-US" altLang="zh-CN" sz="1200" b="0" i="0" u="none" strike="noStrike" baseline="0" dirty="0" smtClean="0">
                <a:latin typeface="Times-Roman"/>
              </a:rPr>
              <a:t>    If the two hashes match, then Alice can be sure about the integrity and author of the message.</a:t>
            </a:r>
          </a:p>
          <a:p>
            <a:pPr algn="l"/>
            <a:endParaRPr lang="en-US" altLang="zh-CN" sz="1200" b="0" i="0" u="none" strike="noStrike" baseline="0" dirty="0" smtClean="0">
              <a:latin typeface="Times-Roman"/>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Before moving on, let’s briefly </a:t>
            </a:r>
            <a:r>
              <a:rPr lang="en-US" altLang="zh-CN" sz="1200" b="1" i="0" u="none" strike="noStrike" kern="1200" baseline="0" dirty="0" smtClean="0">
                <a:solidFill>
                  <a:schemeClr val="tx1"/>
                </a:solidFill>
                <a:latin typeface="Times-Roman"/>
                <a:ea typeface="+mn-ea"/>
                <a:cs typeface="+mn-cs"/>
              </a:rPr>
              <a:t>compare</a:t>
            </a:r>
            <a:r>
              <a:rPr lang="en-US" altLang="zh-CN" sz="1200" b="0" i="0" u="none" strike="noStrike" kern="1200" baseline="0" dirty="0" smtClean="0">
                <a:solidFill>
                  <a:schemeClr val="tx1"/>
                </a:solidFill>
                <a:latin typeface="Times New Roman" panose="02020603050405020304" pitchFamily="18" charset="0"/>
                <a:ea typeface="+mn-ea"/>
                <a:cs typeface="+mn-cs"/>
              </a:rPr>
              <a:t> digital signatures </a:t>
            </a:r>
            <a:r>
              <a:rPr lang="en-US" altLang="zh-CN" sz="1200" b="1" i="0" u="none" strike="noStrike" kern="1200" baseline="0" dirty="0" smtClean="0">
                <a:solidFill>
                  <a:schemeClr val="tx1"/>
                </a:solidFill>
                <a:latin typeface="Times-Roman"/>
                <a:ea typeface="+mn-ea"/>
                <a:cs typeface="+mn-cs"/>
              </a:rPr>
              <a:t>with</a:t>
            </a:r>
            <a:r>
              <a:rPr lang="en-US" altLang="zh-CN" sz="1200" b="0" i="0" u="none" strike="noStrike" kern="1200" baseline="0" dirty="0" smtClean="0">
                <a:solidFill>
                  <a:schemeClr val="tx1"/>
                </a:solidFill>
                <a:latin typeface="Times New Roman" panose="02020603050405020304" pitchFamily="18" charset="0"/>
                <a:ea typeface="+mn-ea"/>
                <a:cs typeface="+mn-cs"/>
              </a:rPr>
              <a:t> MACs, since they have </a:t>
            </a:r>
            <a:r>
              <a:rPr lang="en-US" altLang="zh-CN" sz="1200" b="1" i="0" u="none" strike="noStrike" kern="1200" baseline="0" dirty="0" smtClean="0">
                <a:solidFill>
                  <a:schemeClr val="tx1"/>
                </a:solidFill>
                <a:latin typeface="Times-Roman"/>
                <a:ea typeface="+mn-ea"/>
                <a:cs typeface="+mn-cs"/>
              </a:rPr>
              <a:t>parallels</a:t>
            </a:r>
            <a:r>
              <a:rPr lang="en-US" altLang="zh-CN" sz="1200" b="0" i="0" u="none" strike="noStrike" kern="1200" baseline="0" dirty="0" smtClean="0">
                <a:solidFill>
                  <a:schemeClr val="tx1"/>
                </a:solidFill>
                <a:latin typeface="Times New Roman" panose="02020603050405020304" pitchFamily="18" charset="0"/>
                <a:ea typeface="+mn-ea"/>
                <a:cs typeface="+mn-cs"/>
              </a:rPr>
              <a:t>, but also have important </a:t>
            </a:r>
            <a:r>
              <a:rPr lang="en-US" altLang="zh-CN" sz="1200" b="1" i="0" u="none" strike="noStrike" kern="1200" baseline="0" dirty="0" smtClean="0">
                <a:solidFill>
                  <a:schemeClr val="tx1"/>
                </a:solidFill>
                <a:latin typeface="Times-Roman"/>
                <a:ea typeface="+mn-ea"/>
                <a:cs typeface="+mn-cs"/>
              </a:rPr>
              <a:t>subtle</a:t>
            </a:r>
            <a:r>
              <a:rPr lang="en-US" altLang="zh-CN" sz="1200" b="0" i="0" u="none" strike="noStrike" kern="1200" baseline="0" dirty="0" smtClean="0">
                <a:solidFill>
                  <a:schemeClr val="tx1"/>
                </a:solidFill>
                <a:latin typeface="Times New Roman" panose="02020603050405020304" pitchFamily="18" charset="0"/>
                <a:ea typeface="+mn-ea"/>
                <a:cs typeface="+mn-cs"/>
              </a:rPr>
              <a:t> differences. </a:t>
            </a:r>
          </a:p>
          <a:p>
            <a:r>
              <a:rPr lang="en-US" altLang="zh-CN" sz="1200" b="0" i="0" u="none" strike="noStrike" kern="1200" baseline="0" dirty="0" smtClean="0">
                <a:solidFill>
                  <a:schemeClr val="tx1"/>
                </a:solidFill>
                <a:latin typeface="Times New Roman" panose="02020603050405020304" pitchFamily="18" charset="0"/>
                <a:ea typeface="+mn-ea"/>
                <a:cs typeface="+mn-cs"/>
              </a:rPr>
              <a:t>    Both digital signatures and MACs start with a message (or a document). </a:t>
            </a:r>
            <a:endParaRPr lang="en-US" altLang="zh-CN" sz="1200" b="1" i="0" u="none" strike="noStrike" kern="1200" baseline="0" dirty="0" smtClean="0">
              <a:solidFill>
                <a:schemeClr val="tx1"/>
              </a:solidFill>
              <a:latin typeface="Times-Roman"/>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To create a MAC (</a:t>
            </a:r>
            <a:r>
              <a:rPr lang="en-US" altLang="zh-CN" sz="1200" kern="1200" baseline="0" dirty="0" smtClean="0">
                <a:solidFill>
                  <a:schemeClr val="tx1"/>
                </a:solidFill>
                <a:latin typeface="+mn-lt"/>
                <a:ea typeface="+mn-ea"/>
                <a:cs typeface="+mn-cs"/>
              </a:rPr>
              <a:t>Message Authentication Code</a:t>
            </a:r>
            <a:r>
              <a:rPr lang="en-US" altLang="zh-CN" sz="1200" b="0" i="0" u="none" strike="noStrike" kern="1200" baseline="0" dirty="0" smtClean="0">
                <a:solidFill>
                  <a:schemeClr val="tx1"/>
                </a:solidFill>
                <a:latin typeface="Times New Roman" panose="02020603050405020304" pitchFamily="18" charset="0"/>
                <a:ea typeface="+mn-ea"/>
                <a:cs typeface="+mn-cs"/>
              </a:rPr>
              <a:t>) out of the message, we append an authentication key to the message, and then take the hash of the result. </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Note that neither public key nor symmetric key encryption is involved in creating the MAC</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To create a digital signature, we first take the hash of the message and then encrypt the message with our private key (using public key cryptography).</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Thus, a digital signature is a “</a:t>
            </a:r>
            <a:r>
              <a:rPr lang="en-US" altLang="zh-CN" sz="1200" b="1" i="0" u="none" strike="noStrike" kern="1200" baseline="0" dirty="0" smtClean="0">
                <a:solidFill>
                  <a:schemeClr val="tx1"/>
                </a:solidFill>
                <a:latin typeface="Times New Roman" panose="02020603050405020304" pitchFamily="18" charset="0"/>
                <a:ea typeface="+mn-ea"/>
                <a:cs typeface="+mn-cs"/>
              </a:rPr>
              <a:t>heavier</a:t>
            </a:r>
            <a:r>
              <a:rPr lang="en-US" altLang="zh-CN" sz="1200" b="0" i="0" u="none" strike="noStrike" kern="1200" baseline="0" dirty="0" smtClean="0">
                <a:solidFill>
                  <a:schemeClr val="tx1"/>
                </a:solidFill>
                <a:latin typeface="Times New Roman" panose="02020603050405020304" pitchFamily="18" charset="0"/>
                <a:ea typeface="+mn-ea"/>
                <a:cs typeface="+mn-cs"/>
              </a:rPr>
              <a:t>” technique, since it requires an underlying Public Key Infrastructure (PKI) with certification authorities as described below.</a:t>
            </a:r>
          </a:p>
          <a:p>
            <a:r>
              <a:rPr lang="en-US" altLang="zh-CN" sz="1200" b="0" i="0" u="none" strike="noStrike" kern="1200" baseline="0" dirty="0" smtClean="0">
                <a:solidFill>
                  <a:schemeClr val="tx1"/>
                </a:solidFill>
                <a:latin typeface="Times New Roman" panose="02020603050405020304" pitchFamily="18" charset="0"/>
                <a:ea typeface="+mn-ea"/>
                <a:cs typeface="+mn-cs"/>
              </a:rPr>
              <a:t>    We’ll see in Section 8.4 that PGP — a popular secure e-mail system — uses digital signatures for message integrity. </a:t>
            </a:r>
          </a:p>
          <a:p>
            <a:r>
              <a:rPr lang="en-US" altLang="zh-CN" sz="1200" b="0" i="0" u="none" strike="noStrike" kern="1200" baseline="0" dirty="0" smtClean="0">
                <a:solidFill>
                  <a:schemeClr val="tx1"/>
                </a:solidFill>
                <a:latin typeface="Times New Roman" panose="02020603050405020304" pitchFamily="18" charset="0"/>
                <a:ea typeface="+mn-ea"/>
                <a:cs typeface="+mn-cs"/>
              </a:rPr>
              <a:t>    We’ve seen already that OSPF uses MACs for message integrity. </a:t>
            </a:r>
          </a:p>
          <a:p>
            <a:r>
              <a:rPr lang="en-US" altLang="zh-CN" sz="1200" b="0" i="0" u="none" strike="noStrike" kern="1200" baseline="0" dirty="0" smtClean="0">
                <a:solidFill>
                  <a:schemeClr val="tx1"/>
                </a:solidFill>
                <a:latin typeface="Times New Roman" panose="02020603050405020304" pitchFamily="18" charset="0"/>
                <a:ea typeface="+mn-ea"/>
                <a:cs typeface="+mn-cs"/>
              </a:rPr>
              <a:t>    We’ll see in Sections 8.5 and 8.6 that MACs (</a:t>
            </a:r>
            <a:r>
              <a:rPr lang="en-US" altLang="zh-CN" sz="1200" kern="1200" baseline="0" dirty="0" smtClean="0">
                <a:solidFill>
                  <a:schemeClr val="tx1"/>
                </a:solidFill>
                <a:latin typeface="+mn-lt"/>
                <a:ea typeface="+mn-ea"/>
                <a:cs typeface="+mn-cs"/>
              </a:rPr>
              <a:t>Message Authentication Codes</a:t>
            </a:r>
            <a:r>
              <a:rPr lang="en-US" altLang="zh-CN" sz="1200" b="0" i="0" u="none" strike="noStrike" kern="1200" baseline="0" dirty="0" smtClean="0">
                <a:solidFill>
                  <a:schemeClr val="tx1"/>
                </a:solidFill>
                <a:latin typeface="Times New Roman" panose="02020603050405020304" pitchFamily="18" charset="0"/>
                <a:ea typeface="+mn-ea"/>
                <a:cs typeface="+mn-cs"/>
              </a:rPr>
              <a:t>) are also used for popular transport-layer and network-layer security protocols.</a:t>
            </a:r>
            <a:endParaRPr lang="zh-CN" altLang="en-US" i="0"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83</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41A092-B3C8-4CB9-846E-CE2E449EBF59}" type="slidenum">
              <a:rPr lang="zh-CN" altLang="en-US"/>
              <a:pPr/>
              <a:t>90</a:t>
            </a:fld>
            <a:endParaRPr lang="en-US" altLang="zh-CN"/>
          </a:p>
        </p:txBody>
      </p:sp>
      <p:sp>
        <p:nvSpPr>
          <p:cNvPr id="911362" name="Rectangle 2"/>
          <p:cNvSpPr>
            <a:spLocks noGrp="1" noRot="1" noChangeAspect="1" noChangeArrowheads="1" noTextEdit="1"/>
          </p:cNvSpPr>
          <p:nvPr>
            <p:ph type="sldImg"/>
          </p:nvPr>
        </p:nvSpPr>
        <p:spPr/>
      </p:sp>
      <p:sp>
        <p:nvSpPr>
          <p:cNvPr id="911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D14BFE-FA7C-48E5-8F6B-7F5B9655E515}" type="slidenum">
              <a:rPr lang="zh-CN" altLang="en-US"/>
              <a:pPr/>
              <a:t>91</a:t>
            </a:fld>
            <a:endParaRPr lang="en-US" altLang="zh-CN"/>
          </a:p>
        </p:txBody>
      </p:sp>
      <p:sp>
        <p:nvSpPr>
          <p:cNvPr id="1212418" name="Rectangle 2"/>
          <p:cNvSpPr>
            <a:spLocks noGrp="1" noRot="1" noChangeAspect="1" noChangeArrowheads="1" noTextEdit="1"/>
          </p:cNvSpPr>
          <p:nvPr>
            <p:ph type="sldImg"/>
          </p:nvPr>
        </p:nvSpPr>
        <p:spPr/>
      </p:sp>
      <p:sp>
        <p:nvSpPr>
          <p:cNvPr id="121241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aseline="-25000" dirty="0" smtClean="0">
                <a:latin typeface="Arial" panose="020B0604020202020204" pitchFamily="34" charset="0"/>
                <a:ea typeface="黑体" panose="02010600030101010101" pitchFamily="2" charset="-122"/>
              </a:rPr>
              <a:t>claiment</a:t>
            </a:r>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96</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0E2B16-D5CE-406E-9DB4-2555DFB25298}" type="slidenum">
              <a:rPr lang="zh-CN" altLang="en-US"/>
              <a:pPr/>
              <a:t>98</a:t>
            </a:fld>
            <a:endParaRPr lang="en-US" altLang="zh-CN"/>
          </a:p>
        </p:txBody>
      </p:sp>
      <p:sp>
        <p:nvSpPr>
          <p:cNvPr id="945154" name="Rectangle 2"/>
          <p:cNvSpPr>
            <a:spLocks noGrp="1" noRot="1" noChangeAspect="1" noChangeArrowheads="1" noTextEdit="1"/>
          </p:cNvSpPr>
          <p:nvPr>
            <p:ph type="sldImg"/>
          </p:nvPr>
        </p:nvSpPr>
        <p:spPr/>
      </p:sp>
      <p:sp>
        <p:nvSpPr>
          <p:cNvPr id="945155"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30E2B16-D5CE-406E-9DB4-2555DFB25298}" type="slidenum">
              <a:rPr lang="zh-CN" altLang="en-US"/>
              <a:pPr/>
              <a:t>99</a:t>
            </a:fld>
            <a:endParaRPr lang="en-US" altLang="zh-CN"/>
          </a:p>
        </p:txBody>
      </p:sp>
      <p:sp>
        <p:nvSpPr>
          <p:cNvPr id="945154" name="Rectangle 2"/>
          <p:cNvSpPr>
            <a:spLocks noGrp="1" noRot="1" noChangeAspect="1" noChangeArrowheads="1" noTextEdit="1"/>
          </p:cNvSpPr>
          <p:nvPr>
            <p:ph type="sldImg"/>
          </p:nvPr>
        </p:nvSpPr>
        <p:spPr/>
      </p:sp>
      <p:sp>
        <p:nvSpPr>
          <p:cNvPr id="9451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102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104</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106</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107</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111</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112</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113</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114</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能够取出票据</a:t>
            </a:r>
            <a:r>
              <a:rPr lang="en-US" altLang="zh-CN" dirty="0"/>
              <a:t>TG</a:t>
            </a:r>
            <a:r>
              <a:rPr lang="zh-CN" altLang="en-US" dirty="0"/>
              <a:t>表明通过了</a:t>
            </a:r>
            <a:r>
              <a:rPr lang="en-US" altLang="zh-CN" dirty="0"/>
              <a:t>AS</a:t>
            </a:r>
            <a:r>
              <a:rPr lang="zh-CN" altLang="en-US" dirty="0"/>
              <a:t>的鉴别。</a:t>
            </a:r>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116</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117</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118</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119</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1D20F6D-C2FD-4CDA-991D-3F104AD5C101}" type="slidenum">
              <a:rPr lang="zh-CN" altLang="en-US"/>
              <a:pPr/>
              <a:t>120</a:t>
            </a:fld>
            <a:endParaRPr lang="en-US" altLang="zh-CN"/>
          </a:p>
        </p:txBody>
      </p:sp>
      <p:sp>
        <p:nvSpPr>
          <p:cNvPr id="947202" name="Rectangle 2"/>
          <p:cNvSpPr>
            <a:spLocks noGrp="1" noRot="1" noChangeAspect="1" noChangeArrowheads="1" noTextEdit="1"/>
          </p:cNvSpPr>
          <p:nvPr>
            <p:ph type="sldImg"/>
          </p:nvPr>
        </p:nvSpPr>
        <p:spPr/>
      </p:sp>
      <p:sp>
        <p:nvSpPr>
          <p:cNvPr id="9472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F776D3-8C78-48C8-9C65-21DE0B0A9CF4}" type="slidenum">
              <a:rPr lang="zh-CN" altLang="en-US"/>
              <a:pPr/>
              <a:t>122</a:t>
            </a:fld>
            <a:endParaRPr lang="en-US" altLang="zh-CN"/>
          </a:p>
        </p:txBody>
      </p:sp>
      <p:sp>
        <p:nvSpPr>
          <p:cNvPr id="970754" name="Rectangle 2"/>
          <p:cNvSpPr>
            <a:spLocks noGrp="1" noRot="1" noChangeAspect="1" noChangeArrowheads="1" noTextEdit="1"/>
          </p:cNvSpPr>
          <p:nvPr>
            <p:ph type="sldImg"/>
          </p:nvPr>
        </p:nvSpPr>
        <p:spPr/>
      </p:sp>
      <p:sp>
        <p:nvSpPr>
          <p:cNvPr id="970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3647917-4538-49B1-A514-07998176566D}" type="slidenum">
              <a:rPr lang="zh-CN" altLang="en-US"/>
              <a:pPr/>
              <a:t>123</a:t>
            </a:fld>
            <a:endParaRPr lang="en-US" altLang="zh-CN"/>
          </a:p>
        </p:txBody>
      </p:sp>
      <p:sp>
        <p:nvSpPr>
          <p:cNvPr id="971778" name="Rectangle 2"/>
          <p:cNvSpPr>
            <a:spLocks noGrp="1" noRot="1" noChangeAspect="1" noChangeArrowheads="1" noTextEdit="1"/>
          </p:cNvSpPr>
          <p:nvPr>
            <p:ph type="sldImg"/>
          </p:nvPr>
        </p:nvSpPr>
        <p:spPr/>
      </p:sp>
      <p:sp>
        <p:nvSpPr>
          <p:cNvPr id="971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126</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smtClean="0">
                <a:solidFill>
                  <a:schemeClr val="tx1"/>
                </a:solidFill>
                <a:latin typeface="+mn-lt"/>
                <a:ea typeface="+mn-ea"/>
                <a:cs typeface="+mn-cs"/>
              </a:rPr>
              <a:t>    An important application of digital signatures is public key certification, </a:t>
            </a:r>
            <a:r>
              <a:rPr lang="en-US" altLang="zh-CN" sz="1200" b="0" kern="1200" baseline="0" dirty="0" smtClean="0">
                <a:solidFill>
                  <a:schemeClr val="tx1"/>
                </a:solidFill>
                <a:latin typeface="+mn-lt"/>
                <a:ea typeface="+mn-ea"/>
                <a:cs typeface="+mn-cs"/>
              </a:rPr>
              <a:t>that is, certifying that a public key belongs to a specific entity.   </a:t>
            </a:r>
          </a:p>
          <a:p>
            <a:r>
              <a:rPr lang="en-US" altLang="zh-CN" sz="1200" kern="1200" baseline="0" dirty="0" smtClean="0">
                <a:solidFill>
                  <a:schemeClr val="tx1"/>
                </a:solidFill>
                <a:latin typeface="+mn-lt"/>
                <a:ea typeface="+mn-ea"/>
                <a:cs typeface="+mn-cs"/>
              </a:rPr>
              <a:t>    Public key certification is used in many popular secure networking protocols, including IPsec and SSL.</a:t>
            </a:r>
          </a:p>
          <a:p>
            <a:r>
              <a:rPr lang="en-US" altLang="zh-CN" sz="1200" kern="1200" baseline="0" dirty="0" smtClean="0">
                <a:solidFill>
                  <a:schemeClr val="tx1"/>
                </a:solidFill>
                <a:latin typeface="+mn-lt"/>
                <a:ea typeface="+mn-ea"/>
                <a:cs typeface="+mn-cs"/>
              </a:rPr>
              <a:t>    To gain insight into this problem, let's consider an Internet-commerce (互联网商务) version of the classic“pizza prank.” </a:t>
            </a:r>
          </a:p>
          <a:p>
            <a:r>
              <a:rPr lang="en-US" altLang="zh-CN" sz="1200" kern="1200" baseline="0" dirty="0" smtClean="0">
                <a:solidFill>
                  <a:schemeClr val="tx1"/>
                </a:solidFill>
                <a:latin typeface="+mn-lt"/>
                <a:ea typeface="+mn-ea"/>
                <a:cs typeface="+mn-cs"/>
              </a:rPr>
              <a:t>    Alice is in the pizza </a:t>
            </a:r>
            <a:r>
              <a:rPr lang="en-US" altLang="zh-CN" sz="1200" b="1" kern="1200" baseline="0" dirty="0" smtClean="0">
                <a:solidFill>
                  <a:schemeClr val="tx1"/>
                </a:solidFill>
                <a:latin typeface="+mn-lt"/>
                <a:ea typeface="+mn-ea"/>
                <a:cs typeface="+mn-cs"/>
              </a:rPr>
              <a:t>delivery business </a:t>
            </a:r>
            <a:r>
              <a:rPr lang="en-US" altLang="zh-CN" sz="1200" kern="1200" baseline="0" dirty="0" smtClean="0">
                <a:solidFill>
                  <a:schemeClr val="tx1"/>
                </a:solidFill>
                <a:latin typeface="+mn-lt"/>
                <a:ea typeface="+mn-ea"/>
                <a:cs typeface="+mn-cs"/>
              </a:rPr>
              <a:t>and accepts orders over the Internet.   </a:t>
            </a:r>
          </a:p>
          <a:p>
            <a:r>
              <a:rPr lang="en-US" altLang="zh-CN" sz="1200" kern="1200" baseline="0" dirty="0" smtClean="0">
                <a:solidFill>
                  <a:schemeClr val="tx1"/>
                </a:solidFill>
                <a:latin typeface="+mn-lt"/>
                <a:ea typeface="+mn-ea"/>
                <a:cs typeface="+mn-cs"/>
              </a:rPr>
              <a:t>    Bob, a pizza lover, sends Alice a plaintext message that includes his home address and the type of pizza he wants.</a:t>
            </a:r>
          </a:p>
          <a:p>
            <a:r>
              <a:rPr lang="en-US" altLang="zh-CN" sz="1200" kern="1200" baseline="0" dirty="0" smtClean="0">
                <a:solidFill>
                  <a:schemeClr val="tx1"/>
                </a:solidFill>
                <a:latin typeface="+mn-lt"/>
                <a:ea typeface="+mn-ea"/>
                <a:cs typeface="+mn-cs"/>
              </a:rPr>
              <a:t>    In this message, Bob also includes a digital signature (that is, a signed hash of the original plaintext message) to prove to Alice that he is the true source of the message. </a:t>
            </a:r>
          </a:p>
          <a:p>
            <a:r>
              <a:rPr lang="en-US" altLang="zh-CN" sz="1200" kern="1200" baseline="0" dirty="0" smtClean="0">
                <a:solidFill>
                  <a:schemeClr val="tx1"/>
                </a:solidFill>
                <a:latin typeface="+mn-lt"/>
                <a:ea typeface="+mn-ea"/>
                <a:cs typeface="+mn-cs"/>
              </a:rPr>
              <a:t>    To verify the signature, Alice </a:t>
            </a:r>
            <a:r>
              <a:rPr lang="en-US" altLang="zh-CN" sz="1200" b="1" kern="1200" baseline="0" dirty="0" smtClean="0">
                <a:solidFill>
                  <a:schemeClr val="tx1"/>
                </a:solidFill>
                <a:latin typeface="+mn-lt"/>
                <a:ea typeface="+mn-ea"/>
                <a:cs typeface="+mn-cs"/>
              </a:rPr>
              <a:t>obtains </a:t>
            </a:r>
            <a:r>
              <a:rPr lang="en-US" altLang="zh-CN" sz="1200" kern="1200" baseline="0" dirty="0" smtClean="0">
                <a:solidFill>
                  <a:schemeClr val="tx1"/>
                </a:solidFill>
                <a:latin typeface="+mn-lt"/>
                <a:ea typeface="+mn-ea"/>
                <a:cs typeface="+mn-cs"/>
              </a:rPr>
              <a:t>Bob's public key (perhaps from a public key server or from the e-mail message) and </a:t>
            </a:r>
            <a:r>
              <a:rPr lang="en-US" altLang="zh-CN" sz="1200" b="1" kern="1200" baseline="0" dirty="0" smtClean="0">
                <a:solidFill>
                  <a:schemeClr val="tx1"/>
                </a:solidFill>
                <a:latin typeface="+mn-lt"/>
                <a:ea typeface="+mn-ea"/>
                <a:cs typeface="+mn-cs"/>
              </a:rPr>
              <a:t>checks </a:t>
            </a:r>
            <a:r>
              <a:rPr lang="en-US" altLang="zh-CN" sz="1200" kern="1200" baseline="0" dirty="0" smtClean="0">
                <a:solidFill>
                  <a:schemeClr val="tx1"/>
                </a:solidFill>
                <a:latin typeface="+mn-lt"/>
                <a:ea typeface="+mn-ea"/>
                <a:cs typeface="+mn-cs"/>
              </a:rPr>
              <a:t>the digital signature. </a:t>
            </a:r>
          </a:p>
          <a:p>
            <a:r>
              <a:rPr lang="en-US" altLang="zh-CN" sz="1200" kern="1200" baseline="0" dirty="0" smtClean="0">
                <a:solidFill>
                  <a:schemeClr val="tx1"/>
                </a:solidFill>
                <a:latin typeface="+mn-lt"/>
                <a:ea typeface="+mn-ea"/>
                <a:cs typeface="+mn-cs"/>
              </a:rPr>
              <a:t>    In this manner she makes sure that Bob, rather than some adolescent prankster, placed the order.</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This all sounds fine until clever Trudy comes along. </a:t>
            </a:r>
          </a:p>
          <a:p>
            <a:r>
              <a:rPr lang="en-US" altLang="zh-CN" sz="1200" kern="1200" baseline="0" dirty="0" smtClean="0">
                <a:solidFill>
                  <a:schemeClr val="tx1"/>
                </a:solidFill>
                <a:latin typeface="+mn-lt"/>
                <a:ea typeface="+mn-ea"/>
                <a:cs typeface="+mn-cs"/>
              </a:rPr>
              <a:t>    As shown in Figure 8.13, Trudy is indulging in a prank. </a:t>
            </a:r>
          </a:p>
          <a:p>
            <a:r>
              <a:rPr lang="en-US" altLang="zh-CN" sz="1200" kern="1200" baseline="0" dirty="0" smtClean="0">
                <a:solidFill>
                  <a:schemeClr val="tx1"/>
                </a:solidFill>
                <a:latin typeface="+mn-lt"/>
                <a:ea typeface="+mn-ea"/>
                <a:cs typeface="+mn-cs"/>
              </a:rPr>
              <a:t>    She sends a message to Alice in which she says she is Bob, gives Bob's home address, and orders a pizza. </a:t>
            </a:r>
          </a:p>
          <a:p>
            <a:r>
              <a:rPr lang="en-US" altLang="zh-CN" sz="1200" kern="1200" baseline="0" dirty="0" smtClean="0">
                <a:solidFill>
                  <a:schemeClr val="tx1"/>
                </a:solidFill>
                <a:latin typeface="+mn-lt"/>
                <a:ea typeface="+mn-ea"/>
                <a:cs typeface="+mn-cs"/>
              </a:rPr>
              <a:t>    In this message she also includes her (Trudy's) public key, although Alice naturally assumes it is Bob's public key. </a:t>
            </a:r>
          </a:p>
          <a:p>
            <a:r>
              <a:rPr lang="en-US" altLang="zh-CN" sz="1200" kern="1200" baseline="0" dirty="0" smtClean="0">
                <a:solidFill>
                  <a:schemeClr val="tx1"/>
                </a:solidFill>
                <a:latin typeface="+mn-lt"/>
                <a:ea typeface="+mn-ea"/>
                <a:cs typeface="+mn-cs"/>
              </a:rPr>
              <a:t>    Trudy also attaches a digital signature, which was created with her own</a:t>
            </a:r>
          </a:p>
          <a:p>
            <a:r>
              <a:rPr lang="en-US" altLang="zh-CN" sz="1200" kern="1200" baseline="0" dirty="0" smtClean="0">
                <a:solidFill>
                  <a:schemeClr val="tx1"/>
                </a:solidFill>
                <a:latin typeface="+mn-lt"/>
                <a:ea typeface="+mn-ea"/>
                <a:cs typeface="+mn-cs"/>
              </a:rPr>
              <a:t>(Trudy's) private key. </a:t>
            </a:r>
          </a:p>
          <a:p>
            <a:r>
              <a:rPr lang="en-US" altLang="zh-CN" sz="1200" kern="1200" baseline="0" dirty="0" smtClean="0">
                <a:solidFill>
                  <a:schemeClr val="tx1"/>
                </a:solidFill>
                <a:latin typeface="+mn-lt"/>
                <a:ea typeface="+mn-ea"/>
                <a:cs typeface="+mn-cs"/>
              </a:rPr>
              <a:t>    After receiving the message, Alice applies Trudy's public key (thinking that it is Bob's) to the digital signature and concludes that the plaintext message was indeed created by Bob. </a:t>
            </a:r>
          </a:p>
          <a:p>
            <a:r>
              <a:rPr lang="en-US" altLang="zh-CN" sz="1200" kern="1200" baseline="0" dirty="0" smtClean="0">
                <a:solidFill>
                  <a:schemeClr val="tx1"/>
                </a:solidFill>
                <a:latin typeface="+mn-lt"/>
                <a:ea typeface="+mn-ea"/>
                <a:cs typeface="+mn-cs"/>
              </a:rPr>
              <a:t>    Bob will be very surprised when the delivery person brings a pizza with pepperoni and anchovies to his home!</a:t>
            </a:r>
          </a:p>
          <a:p>
            <a:endParaRPr lang="en-US" altLang="zh-CN" sz="1200" kern="1200" baseline="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We see from this example that for public key cryptography to be useful, you need to be able to verify that you have the actual public key of the entity (person, router, browser, and so on) with whom you want to communicate. </a:t>
            </a:r>
          </a:p>
          <a:p>
            <a:r>
              <a:rPr lang="en-US" altLang="zh-CN" sz="1200" kern="1200" baseline="0" dirty="0" smtClean="0">
                <a:solidFill>
                  <a:schemeClr val="tx1"/>
                </a:solidFill>
                <a:latin typeface="+mn-lt"/>
                <a:ea typeface="+mn-ea"/>
                <a:cs typeface="+mn-cs"/>
              </a:rPr>
              <a:t>    For example, when Alice wants to communicate with Bob using public key cryptography, she needs to verify that the public key that is supposed to be Bob's is indeed Bob's.</a:t>
            </a:r>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127</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11</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mn-cs"/>
              </a:rPr>
              <a:t>    Binding a public key to a particular entity is typically done by a </a:t>
            </a:r>
            <a:r>
              <a:rPr lang="en-US" altLang="zh-CN" sz="1200" i="0" u="none" strike="noStrike" kern="1200" baseline="0" dirty="0" smtClean="0">
                <a:solidFill>
                  <a:schemeClr val="tx1"/>
                </a:solidFill>
                <a:latin typeface="Times New Roman" panose="02020603050405020304" pitchFamily="18" charset="0"/>
                <a:ea typeface="+mn-ea"/>
                <a:cs typeface="+mn-cs"/>
              </a:rPr>
              <a:t>Certification Authority (CA) ,</a:t>
            </a:r>
            <a:r>
              <a:rPr lang="en-US" altLang="zh-CN" sz="1200" b="0" i="0" u="none" strike="noStrike" kern="1200" baseline="0" dirty="0" smtClean="0">
                <a:solidFill>
                  <a:schemeClr val="tx1"/>
                </a:solidFill>
                <a:latin typeface="Times New Roman" panose="02020603050405020304" pitchFamily="18" charset="0"/>
                <a:ea typeface="+mn-ea"/>
                <a:cs typeface="+mn-cs"/>
              </a:rPr>
              <a:t> whose job is to </a:t>
            </a:r>
            <a:r>
              <a:rPr lang="en-US" altLang="zh-CN" sz="1200" b="0" i="0" u="sng" strike="noStrike" kern="1200" baseline="0" dirty="0" smtClean="0">
                <a:solidFill>
                  <a:schemeClr val="tx1"/>
                </a:solidFill>
                <a:latin typeface="Times New Roman" panose="02020603050405020304" pitchFamily="18" charset="0"/>
                <a:ea typeface="+mn-ea"/>
                <a:cs typeface="+mn-cs"/>
              </a:rPr>
              <a:t>validate identities</a:t>
            </a:r>
            <a:r>
              <a:rPr lang="en-US" altLang="zh-CN" sz="1200" b="0" i="0" u="none" strike="noStrike" kern="1200" baseline="0" dirty="0" smtClean="0">
                <a:solidFill>
                  <a:schemeClr val="tx1"/>
                </a:solidFill>
                <a:latin typeface="Times New Roman" panose="02020603050405020304" pitchFamily="18" charset="0"/>
                <a:ea typeface="+mn-ea"/>
                <a:cs typeface="+mn-cs"/>
              </a:rPr>
              <a:t> and </a:t>
            </a:r>
            <a:r>
              <a:rPr lang="en-US" altLang="zh-CN" sz="1200" b="0" i="0" u="sng" strike="noStrike" kern="1200" baseline="0" dirty="0" smtClean="0">
                <a:solidFill>
                  <a:schemeClr val="tx1"/>
                </a:solidFill>
                <a:latin typeface="Times New Roman" panose="02020603050405020304" pitchFamily="18" charset="0"/>
                <a:ea typeface="+mn-ea"/>
                <a:cs typeface="+mn-cs"/>
              </a:rPr>
              <a:t>issue certificates</a:t>
            </a:r>
            <a:r>
              <a:rPr lang="en-US" altLang="zh-CN" sz="1200" b="0" i="0" u="none" strike="noStrike" kern="1200" baseline="0" dirty="0" smtClean="0">
                <a:solidFill>
                  <a:schemeClr val="tx1"/>
                </a:solidFill>
                <a:latin typeface="Times New Roman" panose="02020603050405020304" pitchFamily="18" charset="0"/>
                <a:ea typeface="+mn-ea"/>
                <a:cs typeface="+mn-cs"/>
              </a:rPr>
              <a:t>.</a:t>
            </a:r>
          </a:p>
          <a:p>
            <a:r>
              <a:rPr lang="en-US" altLang="zh-CN" sz="1200" b="0" i="0" u="none" strike="noStrike" kern="1200" baseline="0" dirty="0" smtClean="0">
                <a:solidFill>
                  <a:schemeClr val="tx1"/>
                </a:solidFill>
                <a:latin typeface="Times New Roman" panose="02020603050405020304" pitchFamily="18" charset="0"/>
                <a:ea typeface="+mn-ea"/>
                <a:cs typeface="+mn-cs"/>
              </a:rPr>
              <a:t>    A CA has the following roles: </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1. A CA verifies that an entity (a person, a router, and so on) is who </a:t>
            </a:r>
            <a:r>
              <a:rPr lang="en-US" altLang="zh-CN" sz="1200" b="0" i="0" u="sng" strike="noStrike" kern="1200" baseline="0" dirty="0" smtClean="0">
                <a:solidFill>
                  <a:schemeClr val="tx1"/>
                </a:solidFill>
                <a:latin typeface="Times New Roman" panose="02020603050405020304" pitchFamily="18" charset="0"/>
                <a:ea typeface="+mn-ea"/>
                <a:cs typeface="+mn-cs"/>
              </a:rPr>
              <a:t>it says it is</a:t>
            </a:r>
            <a:r>
              <a:rPr lang="en-US" altLang="zh-CN" sz="1200" b="0" i="0" u="none" strike="noStrike" kern="1200" baseline="0" dirty="0" smtClean="0">
                <a:solidFill>
                  <a:schemeClr val="tx1"/>
                </a:solidFill>
                <a:latin typeface="Times New Roman" panose="02020603050405020304" pitchFamily="18" charset="0"/>
                <a:ea typeface="+mn-ea"/>
                <a:cs typeface="+mn-cs"/>
              </a:rPr>
              <a:t>.</a:t>
            </a:r>
          </a:p>
          <a:p>
            <a:r>
              <a:rPr lang="en-US" altLang="zh-CN" sz="1200" b="0" i="0" u="none" strike="noStrike" kern="1200" baseline="0" dirty="0" smtClean="0">
                <a:solidFill>
                  <a:schemeClr val="tx1"/>
                </a:solidFill>
                <a:latin typeface="Times New Roman" panose="02020603050405020304" pitchFamily="18" charset="0"/>
                <a:ea typeface="+mn-ea"/>
                <a:cs typeface="+mn-cs"/>
              </a:rPr>
              <a:t>    There are no mandated procedures for how certification is done. </a:t>
            </a:r>
          </a:p>
          <a:p>
            <a:r>
              <a:rPr lang="en-US" altLang="zh-CN" sz="1200" b="0" i="0" u="none" strike="noStrike" kern="1200" baseline="0" dirty="0" smtClean="0">
                <a:solidFill>
                  <a:schemeClr val="tx1"/>
                </a:solidFill>
                <a:latin typeface="Times New Roman" panose="02020603050405020304" pitchFamily="18" charset="0"/>
                <a:ea typeface="+mn-ea"/>
                <a:cs typeface="+mn-cs"/>
              </a:rPr>
              <a:t>    When dealing with a CA, one must trust the CA to have performed a </a:t>
            </a:r>
            <a:r>
              <a:rPr lang="en-US" altLang="zh-CN" sz="1200" b="0" i="0" u="sng" strike="noStrike" kern="1200" baseline="0" dirty="0" smtClean="0">
                <a:solidFill>
                  <a:schemeClr val="tx1"/>
                </a:solidFill>
                <a:latin typeface="Times New Roman" panose="02020603050405020304" pitchFamily="18" charset="0"/>
                <a:ea typeface="+mn-ea"/>
                <a:cs typeface="+mn-cs"/>
              </a:rPr>
              <a:t>suitably rigorous</a:t>
            </a:r>
            <a:r>
              <a:rPr lang="en-US" altLang="zh-CN" sz="1200" b="0" i="0" u="none" strike="noStrike" kern="1200" baseline="0" dirty="0" smtClean="0">
                <a:solidFill>
                  <a:schemeClr val="tx1"/>
                </a:solidFill>
                <a:latin typeface="Times New Roman" panose="02020603050405020304" pitchFamily="18" charset="0"/>
                <a:ea typeface="+mn-ea"/>
                <a:cs typeface="+mn-cs"/>
              </a:rPr>
              <a:t> identity verification. </a:t>
            </a:r>
          </a:p>
          <a:p>
            <a:r>
              <a:rPr lang="en-US" altLang="zh-CN" sz="1200" b="0" i="0" u="none" strike="noStrike" kern="1200" baseline="0" dirty="0" smtClean="0">
                <a:solidFill>
                  <a:schemeClr val="tx1"/>
                </a:solidFill>
                <a:latin typeface="Times New Roman" panose="02020603050405020304" pitchFamily="18" charset="0"/>
                <a:ea typeface="+mn-ea"/>
                <a:cs typeface="+mn-cs"/>
              </a:rPr>
              <a:t>    For example, if Trudy were able to walk into the Fly-by-Night (不可信任的，不可靠的) CA and simply announce “I am Alice” and receive certificates associated with the identity of Alice, then one shouldn't </a:t>
            </a:r>
            <a:r>
              <a:rPr lang="en-US" altLang="zh-CN" sz="1200" b="0" i="0" u="sng" strike="noStrike" kern="1200" baseline="0" dirty="0" smtClean="0">
                <a:solidFill>
                  <a:schemeClr val="tx1"/>
                </a:solidFill>
                <a:latin typeface="Times New Roman" panose="02020603050405020304" pitchFamily="18" charset="0"/>
                <a:ea typeface="+mn-ea"/>
                <a:cs typeface="+mn-cs"/>
              </a:rPr>
              <a:t>put much faith in</a:t>
            </a:r>
            <a:r>
              <a:rPr lang="en-US" altLang="zh-CN" sz="1200" b="0" i="0" u="none" strike="noStrike" kern="1200" baseline="0" dirty="0" smtClean="0">
                <a:solidFill>
                  <a:schemeClr val="tx1"/>
                </a:solidFill>
                <a:latin typeface="Times New Roman" panose="02020603050405020304" pitchFamily="18" charset="0"/>
                <a:ea typeface="+mn-ea"/>
                <a:cs typeface="+mn-cs"/>
              </a:rPr>
              <a:t> public keys </a:t>
            </a:r>
            <a:r>
              <a:rPr lang="en-US" altLang="zh-CN" sz="1200" b="0" i="0" u="sng" strike="noStrike" kern="1200" baseline="0" dirty="0" smtClean="0">
                <a:solidFill>
                  <a:schemeClr val="tx1"/>
                </a:solidFill>
                <a:latin typeface="Times New Roman" panose="02020603050405020304" pitchFamily="18" charset="0"/>
                <a:ea typeface="+mn-ea"/>
                <a:cs typeface="+mn-cs"/>
              </a:rPr>
              <a:t>certified by the Fly-by-Night CA</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a:t>
            </a:r>
            <a:r>
              <a:rPr lang="en-US" altLang="zh-CN" sz="1200" b="0" i="0" u="sng" strike="noStrike" kern="1200" baseline="0" dirty="0" smtClean="0">
                <a:solidFill>
                  <a:schemeClr val="tx1"/>
                </a:solidFill>
                <a:latin typeface="Times New Roman" panose="02020603050405020304" pitchFamily="18" charset="0"/>
                <a:ea typeface="+mn-ea"/>
                <a:cs typeface="+mn-cs"/>
              </a:rPr>
              <a:t>On the other hand</a:t>
            </a:r>
            <a:r>
              <a:rPr lang="en-US" altLang="zh-CN" sz="1200" b="0" i="0" u="none" strike="noStrike" kern="1200" baseline="0" dirty="0" smtClean="0">
                <a:solidFill>
                  <a:schemeClr val="tx1"/>
                </a:solidFill>
                <a:latin typeface="Times New Roman" panose="02020603050405020304" pitchFamily="18" charset="0"/>
                <a:ea typeface="+mn-ea"/>
                <a:cs typeface="+mn-cs"/>
              </a:rPr>
              <a:t>, one might (or might not!) be more willing to trust a CA that is part of a federal or state program. </a:t>
            </a:r>
          </a:p>
          <a:p>
            <a:r>
              <a:rPr lang="en-US" altLang="zh-CN" sz="1200" b="0" i="0" u="none" strike="noStrike" kern="1200" baseline="0" dirty="0" smtClean="0">
                <a:solidFill>
                  <a:schemeClr val="tx1"/>
                </a:solidFill>
                <a:latin typeface="Times New Roman" panose="02020603050405020304" pitchFamily="18" charset="0"/>
                <a:ea typeface="+mn-ea"/>
                <a:cs typeface="+mn-cs"/>
              </a:rPr>
              <a:t>    You can trust the identity associated with a public key </a:t>
            </a:r>
            <a:r>
              <a:rPr lang="en-US" altLang="zh-CN" sz="1200" b="1" i="0" u="none" strike="noStrike" kern="1200" baseline="0" dirty="0" smtClean="0">
                <a:solidFill>
                  <a:schemeClr val="tx1"/>
                </a:solidFill>
                <a:latin typeface="Times New Roman" panose="02020603050405020304" pitchFamily="18" charset="0"/>
                <a:ea typeface="+mn-ea"/>
                <a:cs typeface="+mn-cs"/>
              </a:rPr>
              <a:t>only </a:t>
            </a:r>
            <a:r>
              <a:rPr lang="en-US" altLang="zh-CN" sz="1200" b="0" i="0" u="none" strike="noStrike" kern="1200" baseline="0" dirty="0" smtClean="0">
                <a:solidFill>
                  <a:schemeClr val="tx1"/>
                </a:solidFill>
                <a:latin typeface="Times New Roman" panose="02020603050405020304" pitchFamily="18" charset="0"/>
                <a:ea typeface="+mn-ea"/>
                <a:cs typeface="+mn-cs"/>
              </a:rPr>
              <a:t>to the extent </a:t>
            </a:r>
            <a:r>
              <a:rPr lang="en-US" altLang="zh-CN" sz="1200" b="0" i="0" u="sng" strike="noStrike" kern="1200" baseline="0" dirty="0" smtClean="0">
                <a:solidFill>
                  <a:schemeClr val="tx1"/>
                </a:solidFill>
                <a:latin typeface="Times New Roman" panose="02020603050405020304" pitchFamily="18" charset="0"/>
                <a:ea typeface="+mn-ea"/>
                <a:cs typeface="+mn-cs"/>
              </a:rPr>
              <a:t>to which</a:t>
            </a:r>
            <a:r>
              <a:rPr lang="en-US" altLang="zh-CN" sz="1200" b="0" i="0" u="none" strike="noStrike" kern="1200" baseline="0" dirty="0" smtClean="0">
                <a:solidFill>
                  <a:schemeClr val="tx1"/>
                </a:solidFill>
                <a:latin typeface="Times New Roman" panose="02020603050405020304" pitchFamily="18" charset="0"/>
                <a:ea typeface="+mn-ea"/>
                <a:cs typeface="+mn-cs"/>
              </a:rPr>
              <a:t> you can trust a CA and its identity verification techniques. </a:t>
            </a:r>
          </a:p>
          <a:p>
            <a:r>
              <a:rPr lang="en-US" altLang="zh-CN" sz="1200" b="0" i="0" u="none" strike="noStrike" kern="1200" baseline="0" dirty="0" smtClean="0">
                <a:solidFill>
                  <a:schemeClr val="tx1"/>
                </a:solidFill>
                <a:latin typeface="Times New Roman" panose="02020603050405020304" pitchFamily="18" charset="0"/>
                <a:ea typeface="+mn-ea"/>
                <a:cs typeface="+mn-cs"/>
              </a:rPr>
              <a:t>    What a tangled web of trust we spin !</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2. Once the CA verifies the identity of the entity, the CA creates a </a:t>
            </a:r>
            <a:r>
              <a:rPr lang="en-US" altLang="zh-CN" sz="1200" b="1" i="0" u="none" strike="noStrike" kern="1200" baseline="0" dirty="0" smtClean="0">
                <a:solidFill>
                  <a:schemeClr val="tx1"/>
                </a:solidFill>
                <a:latin typeface="Times New Roman" panose="02020603050405020304" pitchFamily="18" charset="0"/>
                <a:ea typeface="+mn-ea"/>
                <a:cs typeface="+mn-cs"/>
              </a:rPr>
              <a:t>certificate </a:t>
            </a:r>
            <a:r>
              <a:rPr lang="en-US" altLang="zh-CN" sz="1200" b="0" i="0" u="none" strike="noStrike" kern="1200" baseline="0" dirty="0" smtClean="0">
                <a:solidFill>
                  <a:schemeClr val="tx1"/>
                </a:solidFill>
                <a:latin typeface="Times New Roman" panose="02020603050405020304" pitchFamily="18" charset="0"/>
                <a:ea typeface="+mn-ea"/>
                <a:cs typeface="+mn-cs"/>
              </a:rPr>
              <a:t>that binds the public key of the entity to the identity. </a:t>
            </a:r>
          </a:p>
          <a:p>
            <a:r>
              <a:rPr lang="en-US" altLang="zh-CN" sz="1200" b="0" i="0" u="none" strike="noStrike" kern="1200" baseline="0" dirty="0" smtClean="0">
                <a:solidFill>
                  <a:schemeClr val="tx1"/>
                </a:solidFill>
                <a:latin typeface="Times New Roman" panose="02020603050405020304" pitchFamily="18" charset="0"/>
                <a:ea typeface="+mn-ea"/>
                <a:cs typeface="+mn-cs"/>
              </a:rPr>
              <a:t>    The certificate contains the public key and globally unique identifying information about the owner of the public key (for example, a human name or an IP address) . </a:t>
            </a:r>
          </a:p>
          <a:p>
            <a:r>
              <a:rPr lang="en-US" altLang="zh-CN" sz="1200" b="0" i="0" u="none" strike="noStrike" kern="1200" baseline="0" dirty="0" smtClean="0">
                <a:solidFill>
                  <a:schemeClr val="tx1"/>
                </a:solidFill>
                <a:latin typeface="Times New Roman" panose="02020603050405020304" pitchFamily="18" charset="0"/>
                <a:ea typeface="+mn-ea"/>
                <a:cs typeface="+mn-cs"/>
              </a:rPr>
              <a:t>    The certificate is digitally signed by the CA. </a:t>
            </a:r>
          </a:p>
          <a:p>
            <a:r>
              <a:rPr lang="en-US" altLang="zh-CN" sz="1200" b="0" i="0" u="none" strike="noStrike" kern="1200" baseline="0" dirty="0" smtClean="0">
                <a:solidFill>
                  <a:schemeClr val="tx1"/>
                </a:solidFill>
                <a:latin typeface="Times New Roman" panose="02020603050405020304" pitchFamily="18" charset="0"/>
                <a:ea typeface="+mn-ea"/>
                <a:cs typeface="+mn-cs"/>
              </a:rPr>
              <a:t>    These steps are shown in Figure 8.14. </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132</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u="none" strike="noStrike" baseline="0" dirty="0" smtClean="0">
                <a:latin typeface="Times-Roman"/>
              </a:rPr>
              <a:t>    Let us now see how certificates can be used to </a:t>
            </a:r>
            <a:r>
              <a:rPr lang="en-US" altLang="zh-CN" sz="1200" b="0" i="0" u="sng" strike="noStrike" baseline="0" dirty="0" smtClean="0">
                <a:latin typeface="Times-Roman"/>
              </a:rPr>
              <a:t>combat</a:t>
            </a:r>
            <a:r>
              <a:rPr lang="en-US" altLang="zh-CN" sz="1200" b="0" i="0" u="none" strike="noStrike" baseline="0" dirty="0" smtClean="0">
                <a:latin typeface="Times-Roman"/>
              </a:rPr>
              <a:t> pizza-ordering pranksters, like Trudy, and other undesirables.</a:t>
            </a:r>
          </a:p>
          <a:p>
            <a:pPr algn="l"/>
            <a:r>
              <a:rPr lang="en-US" altLang="zh-CN" sz="1200" b="0" i="0" u="none" strike="noStrike" baseline="0" dirty="0" smtClean="0">
                <a:latin typeface="Times-Roman"/>
              </a:rPr>
              <a:t>    When Bob places his order he also sends his CA-signed certificate. </a:t>
            </a:r>
          </a:p>
          <a:p>
            <a:pPr algn="l"/>
            <a:r>
              <a:rPr lang="en-US" altLang="zh-CN" sz="1200" b="0" i="0" u="none" strike="noStrike" baseline="0" dirty="0" smtClean="0">
                <a:latin typeface="Times-Roman"/>
              </a:rPr>
              <a:t>    Alice uses the CA's public key to </a:t>
            </a:r>
            <a:r>
              <a:rPr lang="en-US" altLang="zh-CN" sz="1200" b="0" i="0" u="sng" strike="noStrike" baseline="0" dirty="0" smtClean="0">
                <a:latin typeface="Times-Roman"/>
              </a:rPr>
              <a:t>check</a:t>
            </a:r>
            <a:r>
              <a:rPr lang="en-US" altLang="zh-CN" sz="1200" b="0" i="0" u="none" strike="noStrike" baseline="0" dirty="0" smtClean="0">
                <a:latin typeface="Times-Roman"/>
              </a:rPr>
              <a:t> the validity of Bob's certificate and </a:t>
            </a:r>
            <a:r>
              <a:rPr lang="en-US" altLang="zh-CN" sz="1200" b="0" i="0" u="sng" strike="noStrike" baseline="0" dirty="0" smtClean="0">
                <a:latin typeface="Times-Roman"/>
              </a:rPr>
              <a:t>extract</a:t>
            </a:r>
            <a:r>
              <a:rPr lang="en-US" altLang="zh-CN" sz="1200" b="0" i="0" u="none" strike="noStrike" baseline="0" dirty="0" smtClean="0">
                <a:latin typeface="Times-Roman"/>
              </a:rPr>
              <a:t> Bob's public key.</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133</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mn-cs"/>
              </a:rPr>
              <a:t>    Both the International Telecommunication Union (ITU)  and the IETF have developed standards for CAs.</a:t>
            </a:r>
          </a:p>
          <a:p>
            <a:r>
              <a:rPr lang="en-US" altLang="zh-CN" sz="1200" b="0" i="0" u="none" strike="noStrike" kern="1200" baseline="0" dirty="0" smtClean="0">
                <a:solidFill>
                  <a:schemeClr val="tx1"/>
                </a:solidFill>
                <a:latin typeface="Times New Roman" panose="02020603050405020304" pitchFamily="18" charset="0"/>
                <a:ea typeface="+mn-ea"/>
                <a:cs typeface="+mn-cs"/>
              </a:rPr>
              <a:t>    ITU X.509 [ITU 2005a] specifies an authentication service </a:t>
            </a:r>
            <a:r>
              <a:rPr lang="en-US" altLang="zh-CN" sz="1200" b="0" i="0" u="sng" strike="noStrike" kern="1200" baseline="0" dirty="0" smtClean="0">
                <a:solidFill>
                  <a:schemeClr val="tx1"/>
                </a:solidFill>
                <a:latin typeface="Times New Roman" panose="02020603050405020304" pitchFamily="18" charset="0"/>
                <a:ea typeface="+mn-ea"/>
                <a:cs typeface="+mn-cs"/>
              </a:rPr>
              <a:t>as well as</a:t>
            </a:r>
            <a:r>
              <a:rPr lang="en-US" altLang="zh-CN" sz="1200" b="0" i="0" u="none" strike="noStrike" kern="1200" baseline="0" dirty="0" smtClean="0">
                <a:solidFill>
                  <a:schemeClr val="tx1"/>
                </a:solidFill>
                <a:latin typeface="Times New Roman" panose="02020603050405020304" pitchFamily="18" charset="0"/>
                <a:ea typeface="+mn-ea"/>
                <a:cs typeface="+mn-cs"/>
              </a:rPr>
              <a:t> a specific syntax for certificates. </a:t>
            </a:r>
          </a:p>
          <a:p>
            <a:r>
              <a:rPr lang="en-US" altLang="zh-CN" sz="1200" b="0" i="0" u="none" strike="noStrike" kern="1200" baseline="0" dirty="0" smtClean="0">
                <a:solidFill>
                  <a:schemeClr val="tx1"/>
                </a:solidFill>
                <a:latin typeface="Times New Roman" panose="02020603050405020304" pitchFamily="18" charset="0"/>
                <a:ea typeface="+mn-ea"/>
                <a:cs typeface="+mn-cs"/>
              </a:rPr>
              <a:t>    [RFC 1422] describes CA-based key management for use </a:t>
            </a:r>
            <a:r>
              <a:rPr lang="en-US" altLang="zh-CN" sz="1200" b="0" i="0" u="sng" strike="noStrike" kern="1200" baseline="0" dirty="0" smtClean="0">
                <a:solidFill>
                  <a:schemeClr val="tx1"/>
                </a:solidFill>
                <a:latin typeface="Times New Roman" panose="02020603050405020304" pitchFamily="18" charset="0"/>
                <a:ea typeface="+mn-ea"/>
                <a:cs typeface="+mn-cs"/>
              </a:rPr>
              <a:t>with</a:t>
            </a:r>
            <a:r>
              <a:rPr lang="en-US" altLang="zh-CN" sz="1200" b="0" i="0" strike="noStrike" kern="1200" baseline="0" dirty="0" smtClean="0">
                <a:solidFill>
                  <a:schemeClr val="tx1"/>
                </a:solidFill>
                <a:latin typeface="Times New Roman" panose="02020603050405020304" pitchFamily="18" charset="0"/>
                <a:ea typeface="+mn-ea"/>
                <a:cs typeface="+mn-cs"/>
              </a:rPr>
              <a:t> secure Internet e-mail. </a:t>
            </a:r>
          </a:p>
          <a:p>
            <a:r>
              <a:rPr lang="en-US" altLang="zh-CN" sz="1200" b="0" i="0" u="none" strike="noStrike" kern="1200" baseline="0" dirty="0" smtClean="0">
                <a:solidFill>
                  <a:schemeClr val="tx1"/>
                </a:solidFill>
                <a:latin typeface="Times New Roman" panose="02020603050405020304" pitchFamily="18" charset="0"/>
                <a:ea typeface="+mn-ea"/>
                <a:cs typeface="+mn-cs"/>
              </a:rPr>
              <a:t>    It is compatible with X.509 but goes beyond X.509 </a:t>
            </a:r>
            <a:r>
              <a:rPr lang="en-US" altLang="zh-CN" sz="1200" b="0" i="0" u="sng" strike="noStrike" kern="1200" baseline="0" dirty="0" smtClean="0">
                <a:solidFill>
                  <a:schemeClr val="tx1"/>
                </a:solidFill>
                <a:latin typeface="Times New Roman" panose="02020603050405020304" pitchFamily="18" charset="0"/>
                <a:ea typeface="+mn-ea"/>
                <a:cs typeface="+mn-cs"/>
              </a:rPr>
              <a:t>by establishing procedures and conventions</a:t>
            </a:r>
            <a:r>
              <a:rPr lang="en-US" altLang="zh-CN" sz="1200" b="0" i="0" u="none" strike="noStrike" kern="1200" baseline="0" dirty="0" smtClean="0">
                <a:solidFill>
                  <a:schemeClr val="tx1"/>
                </a:solidFill>
                <a:latin typeface="Times New Roman" panose="02020603050405020304" pitchFamily="18" charset="0"/>
                <a:ea typeface="+mn-ea"/>
                <a:cs typeface="+mn-cs"/>
              </a:rPr>
              <a:t> for a key management architecture. </a:t>
            </a:r>
          </a:p>
          <a:p>
            <a:r>
              <a:rPr lang="en-US" altLang="zh-CN" sz="1200" b="0" i="0" u="none" strike="noStrike" kern="1200" baseline="0" dirty="0" smtClean="0">
                <a:solidFill>
                  <a:schemeClr val="tx1"/>
                </a:solidFill>
                <a:latin typeface="Times New Roman" panose="02020603050405020304" pitchFamily="18" charset="0"/>
                <a:ea typeface="+mn-ea"/>
                <a:cs typeface="+mn-cs"/>
              </a:rPr>
              <a:t>    Table 8.4 describes some of the important fields in a certificate.</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136</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137</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139</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140</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141</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142</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144</a:t>
            </a:fld>
            <a:endParaRPr lang="en-US"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145</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12</a:t>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4585961-30A6-47BC-871F-63A1898FEB17}" type="slidenum">
              <a:rPr lang="zh-CN" altLang="en-US"/>
              <a:pPr/>
              <a:t>146</a:t>
            </a:fld>
            <a:endParaRPr lang="en-US" altLang="zh-CN"/>
          </a:p>
        </p:txBody>
      </p:sp>
      <p:sp>
        <p:nvSpPr>
          <p:cNvPr id="906242" name="Rectangle 2"/>
          <p:cNvSpPr>
            <a:spLocks noGrp="1" noRot="1" noChangeAspect="1" noChangeArrowheads="1" noTextEdit="1"/>
          </p:cNvSpPr>
          <p:nvPr>
            <p:ph type="sldImg"/>
          </p:nvPr>
        </p:nvSpPr>
        <p:spPr/>
      </p:sp>
      <p:sp>
        <p:nvSpPr>
          <p:cNvPr id="906243"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148</a:t>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4722A6-54EF-4E8D-B936-52C9BC973DCC}" type="slidenum">
              <a:rPr lang="zh-CN" altLang="en-US"/>
              <a:pPr/>
              <a:t>150</a:t>
            </a:fld>
            <a:endParaRPr lang="en-US" altLang="zh-CN"/>
          </a:p>
        </p:txBody>
      </p:sp>
      <p:sp>
        <p:nvSpPr>
          <p:cNvPr id="911362" name="Rectangle 2"/>
          <p:cNvSpPr>
            <a:spLocks noGrp="1" noRot="1" noChangeAspect="1" noChangeArrowheads="1" noTextEdit="1"/>
          </p:cNvSpPr>
          <p:nvPr>
            <p:ph type="sldImg"/>
          </p:nvPr>
        </p:nvSpPr>
        <p:spPr/>
      </p:sp>
      <p:sp>
        <p:nvSpPr>
          <p:cNvPr id="911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153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b="0" i="0" u="none" strike="noStrike" baseline="0" dirty="0" smtClean="0">
                <a:latin typeface="Times-Roman"/>
              </a:rPr>
              <a:t>    Let's now take a look “inside” an SA. </a:t>
            </a:r>
          </a:p>
          <a:p>
            <a:pPr algn="l"/>
            <a:r>
              <a:rPr lang="en-US" altLang="zh-CN" sz="1200" b="0" i="0" u="none" strike="noStrike" baseline="0" dirty="0" smtClean="0">
                <a:latin typeface="Times-Roman"/>
              </a:rPr>
              <a:t>    To make the discussion </a:t>
            </a:r>
            <a:r>
              <a:rPr lang="en-US" altLang="zh-CN" sz="1200" b="0" i="0" u="sng" strike="noStrike" baseline="0" dirty="0" smtClean="0">
                <a:latin typeface="Times-Roman"/>
              </a:rPr>
              <a:t>tangible</a:t>
            </a:r>
            <a:r>
              <a:rPr lang="en-US" altLang="zh-CN" sz="1200" b="0" i="0" u="none" strike="noStrike" baseline="0" dirty="0" smtClean="0">
                <a:latin typeface="Times-Roman"/>
              </a:rPr>
              <a:t> and </a:t>
            </a:r>
            <a:r>
              <a:rPr lang="en-US" altLang="zh-CN" sz="1200" b="0" i="0" u="sng" strike="noStrike" baseline="0" dirty="0" smtClean="0">
                <a:latin typeface="Times-Roman"/>
              </a:rPr>
              <a:t>concrete</a:t>
            </a:r>
            <a:r>
              <a:rPr lang="en-US" altLang="zh-CN" sz="1200" b="0" i="0" u="none" strike="noStrike" baseline="0" dirty="0" smtClean="0">
                <a:latin typeface="Times-Roman"/>
              </a:rPr>
              <a:t>, let's do this </a:t>
            </a:r>
            <a:r>
              <a:rPr lang="en-US" altLang="zh-CN" sz="1200" b="0" i="0" u="sng" strike="noStrike" baseline="0" dirty="0" smtClean="0">
                <a:latin typeface="Times-Roman"/>
              </a:rPr>
              <a:t>in the context of</a:t>
            </a:r>
            <a:r>
              <a:rPr lang="en-US" altLang="zh-CN" sz="1200" b="0" i="0" u="none" strike="noStrike" baseline="0" dirty="0" smtClean="0">
                <a:latin typeface="Times-Roman"/>
              </a:rPr>
              <a:t> an SA from router R1 to router R2 in Figure 8.28.</a:t>
            </a:r>
          </a:p>
          <a:p>
            <a:pPr algn="l"/>
            <a:r>
              <a:rPr lang="en-US" altLang="zh-CN" sz="1200" b="0" i="0" u="none" strike="noStrike" baseline="0" dirty="0" smtClean="0">
                <a:latin typeface="Times-Roman"/>
              </a:rPr>
              <a:t>    (You can think of Router R1 as the </a:t>
            </a:r>
            <a:r>
              <a:rPr lang="en-US" altLang="zh-CN" sz="1200" b="0" i="0" strike="noStrike" baseline="0" dirty="0" smtClean="0">
                <a:latin typeface="Times-Roman"/>
              </a:rPr>
              <a:t>headquarters </a:t>
            </a:r>
            <a:r>
              <a:rPr lang="en-US" altLang="zh-CN" sz="1200" b="0" i="0" u="none" strike="noStrike" baseline="0" dirty="0" smtClean="0">
                <a:latin typeface="Times-Roman"/>
              </a:rPr>
              <a:t>gateway router and Router R2 as the branch office gateway router from Figure 8.27.)     </a:t>
            </a:r>
          </a:p>
          <a:p>
            <a:pPr algn="l"/>
            <a:r>
              <a:rPr lang="en-US" altLang="zh-CN" sz="1200" b="0" i="0" u="none" strike="noStrike" baseline="0" dirty="0" smtClean="0">
                <a:latin typeface="Times-Roman"/>
              </a:rPr>
              <a:t>    Router R1 will maintain state information about this SA, which will include:</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A 32-bit identifier for the SA, called the </a:t>
            </a:r>
            <a:r>
              <a:rPr lang="en-US" altLang="zh-CN" sz="1200" i="0" u="none" strike="noStrike" kern="1200" baseline="0" dirty="0" smtClean="0">
                <a:solidFill>
                  <a:schemeClr val="tx1"/>
                </a:solidFill>
                <a:latin typeface="Times New Roman" panose="02020603050405020304" pitchFamily="18" charset="0"/>
                <a:ea typeface="+mn-ea"/>
                <a:cs typeface="+mn-cs"/>
              </a:rPr>
              <a:t>Security Parameter Index (SPI) </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The </a:t>
            </a:r>
            <a:r>
              <a:rPr lang="en-US" altLang="zh-CN" sz="1200" b="0" i="0" u="sng" strike="noStrike" kern="1200" baseline="0" dirty="0" smtClean="0">
                <a:solidFill>
                  <a:schemeClr val="tx1"/>
                </a:solidFill>
                <a:latin typeface="Times New Roman" panose="02020603050405020304" pitchFamily="18" charset="0"/>
                <a:ea typeface="+mn-ea"/>
                <a:cs typeface="+mn-cs"/>
              </a:rPr>
              <a:t>origin</a:t>
            </a:r>
            <a:r>
              <a:rPr lang="en-US" altLang="zh-CN" sz="1200" b="0" i="0" u="none" strike="noStrike" kern="1200" baseline="0" dirty="0" smtClean="0">
                <a:solidFill>
                  <a:schemeClr val="tx1"/>
                </a:solidFill>
                <a:latin typeface="Times New Roman" panose="02020603050405020304" pitchFamily="18" charset="0"/>
                <a:ea typeface="+mn-ea"/>
                <a:cs typeface="+mn-cs"/>
              </a:rPr>
              <a:t> interface of the SA (in this case 200.168.1.100)  and the </a:t>
            </a:r>
            <a:r>
              <a:rPr lang="en-US" altLang="zh-CN" sz="1200" b="0" i="0" u="sng" strike="noStrike" kern="1200" baseline="0" dirty="0" smtClean="0">
                <a:solidFill>
                  <a:schemeClr val="tx1"/>
                </a:solidFill>
                <a:latin typeface="Times New Roman" panose="02020603050405020304" pitchFamily="18" charset="0"/>
                <a:ea typeface="+mn-ea"/>
                <a:cs typeface="+mn-cs"/>
              </a:rPr>
              <a:t>destination</a:t>
            </a:r>
            <a:r>
              <a:rPr lang="en-US" altLang="zh-CN" sz="1200" b="0" i="0" u="none" strike="noStrike" kern="1200" baseline="0" dirty="0" smtClean="0">
                <a:solidFill>
                  <a:schemeClr val="tx1"/>
                </a:solidFill>
                <a:latin typeface="Times New Roman" panose="02020603050405020304" pitchFamily="18" charset="0"/>
                <a:ea typeface="+mn-ea"/>
                <a:cs typeface="+mn-cs"/>
              </a:rPr>
              <a:t> interface of the SA (in this case 193.68.2.23) </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The type of </a:t>
            </a:r>
            <a:r>
              <a:rPr lang="en-US" altLang="zh-CN" sz="1200" b="0" i="0" u="sng" strike="noStrike" kern="1200" baseline="0" dirty="0" smtClean="0">
                <a:solidFill>
                  <a:schemeClr val="tx1"/>
                </a:solidFill>
                <a:latin typeface="Times New Roman" panose="02020603050405020304" pitchFamily="18" charset="0"/>
                <a:ea typeface="+mn-ea"/>
                <a:cs typeface="+mn-cs"/>
              </a:rPr>
              <a:t>encryption</a:t>
            </a:r>
            <a:r>
              <a:rPr lang="en-US" altLang="zh-CN" sz="1200" b="0" i="0" u="none" strike="noStrike" kern="1200" baseline="0" dirty="0" smtClean="0">
                <a:solidFill>
                  <a:schemeClr val="tx1"/>
                </a:solidFill>
                <a:latin typeface="Times New Roman" panose="02020603050405020304" pitchFamily="18" charset="0"/>
                <a:ea typeface="+mn-ea"/>
                <a:cs typeface="+mn-cs"/>
              </a:rPr>
              <a:t> to be used (for example, 3DES with CBC)  [Cipher Block Chaining]</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The encryption key</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The type of integrity check (for example, HMAC with MD5) </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The authentication key</a:t>
            </a:r>
            <a:r>
              <a:rPr lang="en-US" altLang="zh-CN" sz="1200" b="0" i="0" u="none" strike="noStrike" baseline="0" dirty="0" smtClean="0">
                <a:latin typeface="Times-Roman"/>
              </a:rPr>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155</a:t>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156</a:t>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157</a:t>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158</a:t>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B625B1-CDE9-4803-A78E-AC964C7F4A5A}" type="slidenum">
              <a:rPr lang="zh-CN" altLang="en-US"/>
              <a:pPr/>
              <a:t>160</a:t>
            </a:fld>
            <a:endParaRPr lang="en-US" altLang="zh-CN"/>
          </a:p>
        </p:txBody>
      </p:sp>
      <p:sp>
        <p:nvSpPr>
          <p:cNvPr id="916482" name="Rectangle 2"/>
          <p:cNvSpPr>
            <a:spLocks noGrp="1" noRot="1" noChangeAspect="1" noChangeArrowheads="1" noTextEdit="1"/>
          </p:cNvSpPr>
          <p:nvPr>
            <p:ph type="sldImg"/>
          </p:nvPr>
        </p:nvSpPr>
        <p:spPr/>
      </p:sp>
      <p:sp>
        <p:nvSpPr>
          <p:cNvPr id="9164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161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13</a:t>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没有加密</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172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175</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Times New Roman" panose="02020603050405020304" pitchFamily="18" charset="0"/>
                <a:ea typeface="+mn-ea"/>
                <a:cs typeface="+mn-cs"/>
              </a:rPr>
              <a:t>    We begin by describing a simplified version of SSL, one that will allow us to get a big-picture understanding of the why and how of SSL. </a:t>
            </a:r>
          </a:p>
          <a:p>
            <a:r>
              <a:rPr lang="en-US" altLang="zh-CN" sz="1200" b="0" i="0" u="none" strike="noStrike" kern="1200" baseline="0" dirty="0" smtClean="0">
                <a:solidFill>
                  <a:schemeClr val="tx1"/>
                </a:solidFill>
                <a:latin typeface="Times New Roman" panose="02020603050405020304" pitchFamily="18" charset="0"/>
                <a:ea typeface="+mn-ea"/>
                <a:cs typeface="+mn-cs"/>
              </a:rPr>
              <a:t>    We will </a:t>
            </a:r>
            <a:r>
              <a:rPr lang="en-US" altLang="zh-CN" sz="1200" b="0" i="0" u="sng" strike="noStrike" kern="1200" baseline="0" dirty="0" smtClean="0">
                <a:solidFill>
                  <a:schemeClr val="tx1"/>
                </a:solidFill>
                <a:latin typeface="Times New Roman" panose="02020603050405020304" pitchFamily="18" charset="0"/>
                <a:ea typeface="+mn-ea"/>
                <a:cs typeface="+mn-cs"/>
              </a:rPr>
              <a:t>refer to</a:t>
            </a:r>
            <a:r>
              <a:rPr lang="en-US" altLang="zh-CN" sz="1200" b="0" i="0" u="none" strike="noStrike" kern="1200" baseline="0" dirty="0" smtClean="0">
                <a:solidFill>
                  <a:schemeClr val="tx1"/>
                </a:solidFill>
                <a:latin typeface="Times New Roman" panose="02020603050405020304" pitchFamily="18" charset="0"/>
                <a:ea typeface="+mn-ea"/>
                <a:cs typeface="+mn-cs"/>
              </a:rPr>
              <a:t> this </a:t>
            </a:r>
            <a:r>
              <a:rPr lang="en-US" altLang="zh-CN" sz="1200" b="0" i="0" u="sng" strike="noStrike" kern="1200" baseline="0" dirty="0" smtClean="0">
                <a:solidFill>
                  <a:schemeClr val="tx1"/>
                </a:solidFill>
                <a:latin typeface="Times New Roman" panose="02020603050405020304" pitchFamily="18" charset="0"/>
                <a:ea typeface="+mn-ea"/>
                <a:cs typeface="+mn-cs"/>
              </a:rPr>
              <a:t>simplified</a:t>
            </a:r>
            <a:r>
              <a:rPr lang="en-US" altLang="zh-CN" sz="1200" b="0" i="0" u="none" strike="noStrike" kern="1200" baseline="0" dirty="0" smtClean="0">
                <a:solidFill>
                  <a:schemeClr val="tx1"/>
                </a:solidFill>
                <a:latin typeface="Times New Roman" panose="02020603050405020304" pitchFamily="18" charset="0"/>
                <a:ea typeface="+mn-ea"/>
                <a:cs typeface="+mn-cs"/>
              </a:rPr>
              <a:t> version of SSL as “almost-SSL.” </a:t>
            </a:r>
          </a:p>
          <a:p>
            <a:r>
              <a:rPr lang="en-US" altLang="zh-CN" sz="1200" b="0" i="0" u="none" strike="noStrike" kern="1200" baseline="0" dirty="0" smtClean="0">
                <a:solidFill>
                  <a:schemeClr val="tx1"/>
                </a:solidFill>
                <a:latin typeface="Times New Roman" panose="02020603050405020304" pitchFamily="18" charset="0"/>
                <a:ea typeface="+mn-ea"/>
                <a:cs typeface="+mn-cs"/>
              </a:rPr>
              <a:t>    After describing almost-SSL, in the next subsection we’ll then describe the real SSL, filling in the details. </a:t>
            </a:r>
          </a:p>
          <a:p>
            <a:r>
              <a:rPr lang="en-US" altLang="zh-CN" sz="1200" b="0" i="0" u="none" strike="noStrike" kern="1200" baseline="0" dirty="0" smtClean="0">
                <a:solidFill>
                  <a:schemeClr val="tx1"/>
                </a:solidFill>
                <a:latin typeface="Times New Roman" panose="02020603050405020304" pitchFamily="18" charset="0"/>
                <a:ea typeface="+mn-ea"/>
                <a:cs typeface="+mn-cs"/>
              </a:rPr>
              <a:t>    Almost-SSL (and SSL) has three phases: handshake, </a:t>
            </a:r>
            <a:r>
              <a:rPr lang="en-US" altLang="zh-CN" sz="1200" b="0" i="0" u="sng" strike="noStrike" kern="1200" baseline="0" dirty="0" smtClean="0">
                <a:solidFill>
                  <a:schemeClr val="tx1"/>
                </a:solidFill>
                <a:latin typeface="Times New Roman" panose="02020603050405020304" pitchFamily="18" charset="0"/>
                <a:ea typeface="+mn-ea"/>
                <a:cs typeface="+mn-cs"/>
              </a:rPr>
              <a:t>key derivation</a:t>
            </a:r>
            <a:r>
              <a:rPr lang="en-US" altLang="zh-CN" sz="1200" b="0" i="0" u="none" strike="noStrike" kern="1200" baseline="0" dirty="0" smtClean="0">
                <a:solidFill>
                  <a:schemeClr val="tx1"/>
                </a:solidFill>
                <a:latin typeface="Times New Roman" panose="02020603050405020304" pitchFamily="18" charset="0"/>
                <a:ea typeface="+mn-ea"/>
                <a:cs typeface="+mn-cs"/>
              </a:rPr>
              <a:t>, and data transfer. </a:t>
            </a:r>
          </a:p>
          <a:p>
            <a:r>
              <a:rPr lang="en-US" altLang="zh-CN" sz="1200" b="0" i="0" u="none" strike="noStrike" kern="1200" baseline="0" dirty="0" smtClean="0">
                <a:solidFill>
                  <a:schemeClr val="tx1"/>
                </a:solidFill>
                <a:latin typeface="Times New Roman" panose="02020603050405020304" pitchFamily="18" charset="0"/>
                <a:ea typeface="+mn-ea"/>
                <a:cs typeface="+mn-cs"/>
              </a:rPr>
              <a:t>    We now </a:t>
            </a:r>
            <a:r>
              <a:rPr lang="en-US" altLang="zh-CN" sz="1200" b="0" i="0" u="sng" strike="noStrike" kern="1200" baseline="0" dirty="0" smtClean="0">
                <a:solidFill>
                  <a:schemeClr val="tx1"/>
                </a:solidFill>
                <a:latin typeface="Times New Roman" panose="02020603050405020304" pitchFamily="18" charset="0"/>
                <a:ea typeface="+mn-ea"/>
                <a:cs typeface="+mn-cs"/>
              </a:rPr>
              <a:t>describe</a:t>
            </a:r>
            <a:r>
              <a:rPr lang="en-US" altLang="zh-CN" sz="1200" b="0" i="0" u="none" strike="noStrike" kern="1200" baseline="0" dirty="0" smtClean="0">
                <a:solidFill>
                  <a:schemeClr val="tx1"/>
                </a:solidFill>
                <a:latin typeface="Times New Roman" panose="02020603050405020304" pitchFamily="18" charset="0"/>
                <a:ea typeface="+mn-ea"/>
                <a:cs typeface="+mn-cs"/>
              </a:rPr>
              <a:t> these three phases for a communication session between a client (Bob) and a server (Alice), with Alice having a private/public key pair and a certificate </a:t>
            </a:r>
            <a:r>
              <a:rPr lang="en-US" altLang="zh-CN" sz="1200" b="0" i="0" u="sng" strike="noStrike" kern="1200" baseline="0" dirty="0" smtClean="0">
                <a:solidFill>
                  <a:schemeClr val="tx1"/>
                </a:solidFill>
                <a:latin typeface="Times New Roman" panose="02020603050405020304" pitchFamily="18" charset="0"/>
                <a:ea typeface="+mn-ea"/>
                <a:cs typeface="+mn-cs"/>
              </a:rPr>
              <a:t>that binds her identity to her public key</a:t>
            </a:r>
            <a:r>
              <a:rPr lang="en-US" altLang="zh-CN" sz="1200" b="0" i="0" u="none" strike="noStrike" kern="1200" baseline="0" dirty="0" smtClean="0">
                <a:solidFill>
                  <a:schemeClr val="tx1"/>
                </a:solidFill>
                <a:latin typeface="Times New Roman" panose="02020603050405020304" pitchFamily="18" charset="0"/>
                <a:ea typeface="+mn-ea"/>
                <a:cs typeface="+mn-cs"/>
              </a:rPr>
              <a:t>.</a:t>
            </a:r>
            <a:endParaRPr lang="zh-CN" altLang="en-US" i="0" dirty="0" smtClean="0"/>
          </a:p>
          <a:p>
            <a:endParaRPr lang="en-US" altLang="zh-CN" dirty="0" smtClean="0"/>
          </a:p>
          <a:p>
            <a:r>
              <a:rPr lang="en-US" altLang="zh-CN" sz="1200" b="1" i="0" u="none" strike="noStrike" kern="1200" baseline="0" dirty="0" smtClean="0">
                <a:solidFill>
                  <a:schemeClr val="tx1"/>
                </a:solidFill>
                <a:latin typeface="+mn-lt"/>
                <a:ea typeface="+mn-ea"/>
                <a:cs typeface="+mn-cs"/>
              </a:rPr>
              <a:t>Handshake</a:t>
            </a:r>
            <a:endParaRPr lang="zh-CN" altLang="en-US" b="1" dirty="0" smtClean="0"/>
          </a:p>
          <a:p>
            <a:pPr algn="l"/>
            <a:r>
              <a:rPr lang="en-US" altLang="zh-CN" sz="1200" b="0" i="0" u="none" strike="noStrike" baseline="0" dirty="0" smtClean="0">
                <a:latin typeface="Times-Roman"/>
              </a:rPr>
              <a:t>   During the handshake phase, Bob needs to (a) establish a TCP connection with Alice, (b) verify that Alice is </a:t>
            </a:r>
            <a:r>
              <a:rPr lang="en-US" altLang="zh-CN" sz="1200" b="0" i="0" u="none" strike="noStrike" baseline="0" dirty="0" smtClean="0">
                <a:latin typeface="Times-Italic"/>
              </a:rPr>
              <a:t>really </a:t>
            </a:r>
            <a:r>
              <a:rPr lang="en-US" altLang="zh-CN" sz="1200" b="0" i="0" u="none" strike="noStrike" baseline="0" dirty="0" smtClean="0">
                <a:latin typeface="Times-Roman"/>
              </a:rPr>
              <a:t>Alice, and (c) send Alice a master secret key, which will be used by both Alice and Bob to generate all the </a:t>
            </a:r>
            <a:r>
              <a:rPr lang="en-US" altLang="zh-CN" sz="1200" b="0" i="0" u="sng" strike="noStrike" baseline="0" dirty="0" smtClean="0">
                <a:latin typeface="Times-Roman"/>
              </a:rPr>
              <a:t>symmetric</a:t>
            </a:r>
            <a:r>
              <a:rPr lang="en-US" altLang="zh-CN" sz="1200" b="0" i="0" u="none" strike="noStrike" baseline="0" dirty="0" smtClean="0">
                <a:latin typeface="Times-Roman"/>
              </a:rPr>
              <a:t> keys they need for the SSL session. </a:t>
            </a:r>
          </a:p>
          <a:p>
            <a:pPr algn="l"/>
            <a:r>
              <a:rPr lang="en-US" altLang="zh-CN" sz="1200" b="0" i="0" u="none" strike="noStrike" baseline="0" dirty="0" smtClean="0">
                <a:latin typeface="Times-Roman"/>
              </a:rPr>
              <a:t>    These three steps are shown in Figure 8.25. </a:t>
            </a:r>
          </a:p>
          <a:p>
            <a:pPr algn="l"/>
            <a:r>
              <a:rPr lang="en-US" altLang="zh-CN" sz="1200" b="0" i="0" u="none" strike="noStrike" baseline="0" dirty="0" smtClean="0">
                <a:latin typeface="Times-Roman"/>
              </a:rPr>
              <a:t>    Note that once the TCP connection is established, Bob sends Alice a hello message. </a:t>
            </a:r>
          </a:p>
          <a:p>
            <a:pPr algn="l"/>
            <a:r>
              <a:rPr lang="en-US" altLang="zh-CN" sz="1200" b="0" i="0" u="none" strike="noStrike" baseline="0" dirty="0" smtClean="0">
                <a:latin typeface="Times-Roman"/>
              </a:rPr>
              <a:t>    Alice then responds with her certificate, which contains her public key. </a:t>
            </a:r>
          </a:p>
          <a:p>
            <a:pPr algn="l"/>
            <a:r>
              <a:rPr lang="en-US" altLang="zh-CN" sz="1200" b="0" i="0" u="none" strike="noStrike" baseline="0" dirty="0" smtClean="0">
                <a:latin typeface="Times-Roman"/>
              </a:rPr>
              <a:t>    As discussed in Section 8.3, because the certificate has been certified by a CA, Bob knows </a:t>
            </a:r>
            <a:r>
              <a:rPr lang="en-US" altLang="zh-CN" sz="1200" b="0" i="0" u="sng" strike="noStrike" baseline="0" dirty="0" smtClean="0">
                <a:latin typeface="Times-Roman"/>
              </a:rPr>
              <a:t>for sure</a:t>
            </a:r>
            <a:r>
              <a:rPr lang="en-US" altLang="zh-CN" sz="1200" b="0" i="0" u="none" strike="noStrike" baseline="0" dirty="0" smtClean="0">
                <a:latin typeface="Times-Roman"/>
              </a:rPr>
              <a:t> that the </a:t>
            </a:r>
            <a:r>
              <a:rPr lang="en-US" altLang="zh-CN" sz="1200" b="0" i="0" u="none" strike="noStrike" kern="1200" baseline="0" dirty="0" smtClean="0">
                <a:solidFill>
                  <a:schemeClr val="tx1"/>
                </a:solidFill>
                <a:latin typeface="Times New Roman" panose="02020603050405020304" pitchFamily="18" charset="0"/>
                <a:ea typeface="+mn-ea"/>
                <a:cs typeface="+mn-cs"/>
              </a:rPr>
              <a:t>public key in the certificate belongs to Alice. </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Bob then </a:t>
            </a:r>
            <a:r>
              <a:rPr lang="en-US" altLang="zh-CN" sz="1200" b="0" i="0" u="sng" strike="noStrike" kern="1200" baseline="0" dirty="0" smtClean="0">
                <a:solidFill>
                  <a:schemeClr val="tx1"/>
                </a:solidFill>
                <a:latin typeface="Times New Roman" panose="02020603050405020304" pitchFamily="18" charset="0"/>
                <a:ea typeface="+mn-ea"/>
                <a:cs typeface="+mn-cs"/>
              </a:rPr>
              <a:t>generates</a:t>
            </a:r>
            <a:r>
              <a:rPr lang="en-US" altLang="zh-CN" sz="1200" b="0" i="0" u="none" strike="noStrike" kern="1200" baseline="0" dirty="0" smtClean="0">
                <a:solidFill>
                  <a:schemeClr val="tx1"/>
                </a:solidFill>
                <a:latin typeface="Times New Roman" panose="02020603050405020304" pitchFamily="18" charset="0"/>
                <a:ea typeface="+mn-ea"/>
                <a:cs typeface="+mn-cs"/>
              </a:rPr>
              <a:t> a Master Secret (MS) (which will only be used for this SSL session), </a:t>
            </a:r>
            <a:r>
              <a:rPr lang="en-US" altLang="zh-CN" sz="1200" b="0" i="0" u="sng" strike="noStrike" kern="1200" baseline="0" dirty="0" smtClean="0">
                <a:solidFill>
                  <a:schemeClr val="tx1"/>
                </a:solidFill>
                <a:latin typeface="Times New Roman" panose="02020603050405020304" pitchFamily="18" charset="0"/>
                <a:ea typeface="+mn-ea"/>
                <a:cs typeface="+mn-cs"/>
              </a:rPr>
              <a:t>encrypts</a:t>
            </a:r>
            <a:r>
              <a:rPr lang="en-US" altLang="zh-CN" sz="1200" b="0" i="0" u="none" strike="noStrike" kern="1200" baseline="0" dirty="0" smtClean="0">
                <a:solidFill>
                  <a:schemeClr val="tx1"/>
                </a:solidFill>
                <a:latin typeface="Times New Roman" panose="02020603050405020304" pitchFamily="18" charset="0"/>
                <a:ea typeface="+mn-ea"/>
                <a:cs typeface="+mn-cs"/>
              </a:rPr>
              <a:t> the MS with Alice’s public key to create the Encrypted Master Secret (EMS), and sends the EMS to Alice. </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Alice decrypts the EMS with her private key to get the MS. </a:t>
            </a:r>
          </a:p>
          <a:p>
            <a:pPr algn="l"/>
            <a:r>
              <a:rPr lang="en-US" altLang="zh-CN" sz="1200" b="0" i="0" u="none" strike="noStrike" kern="1200" baseline="0" dirty="0" smtClean="0">
                <a:solidFill>
                  <a:schemeClr val="tx1"/>
                </a:solidFill>
                <a:latin typeface="Times New Roman" panose="02020603050405020304" pitchFamily="18" charset="0"/>
                <a:ea typeface="+mn-ea"/>
                <a:cs typeface="+mn-cs"/>
              </a:rPr>
              <a:t>    After this phase, both Bob and Alice (and no one else) know the master secret for this SSL session.</a:t>
            </a:r>
          </a:p>
          <a:p>
            <a:pPr algn="l"/>
            <a:endParaRPr lang="en-US" altLang="zh-CN" sz="1200" b="0" i="0" u="none" strike="noStrike" kern="1200" baseline="0" dirty="0" smtClean="0">
              <a:solidFill>
                <a:schemeClr val="tx1"/>
              </a:solidFill>
              <a:latin typeface="Times New Roman" panose="02020603050405020304" pitchFamily="18"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6BCD00D-21DE-4B57-8A31-329600B515A2}" type="slidenum">
              <a:rPr lang="zh-CN" altLang="en-US" smtClean="0"/>
              <a:pPr/>
              <a:t>178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1" dirty="0" smtClean="0"/>
              <a:t>Key Derivation</a:t>
            </a:r>
            <a:endParaRPr lang="zh-CN" altLang="en-US" b="1" dirty="0" smtClean="0"/>
          </a:p>
          <a:p>
            <a:pPr algn="l"/>
            <a:r>
              <a:rPr lang="en-US" altLang="zh-CN" sz="1200" b="0" i="0" u="none" strike="noStrike" baseline="0" dirty="0" smtClean="0">
                <a:latin typeface="Times-Roman"/>
              </a:rPr>
              <a:t>    In principle, the MS, now shared by Bob and Alice, could be used as the symmetric session key for all subsequent encryption and data integrity checking. </a:t>
            </a:r>
          </a:p>
          <a:p>
            <a:pPr algn="l"/>
            <a:r>
              <a:rPr lang="en-US" altLang="zh-CN" sz="1200" b="0" i="0" u="none" strike="noStrike" baseline="0" dirty="0" smtClean="0">
                <a:latin typeface="Times-Roman"/>
              </a:rPr>
              <a:t>    It is, however, generally considered safer for Alice and Bob to each use different cryptographic keys, and also to use different keys for encryption and integrity checking. </a:t>
            </a:r>
          </a:p>
          <a:p>
            <a:pPr algn="l"/>
            <a:r>
              <a:rPr lang="en-US" altLang="zh-CN" sz="1200" b="0" i="0" u="none" strike="noStrike" baseline="0" dirty="0" smtClean="0">
                <a:latin typeface="Times-Roman"/>
              </a:rPr>
              <a:t>    Thus, both Alice and Bob use the MS to generate four keys:</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E</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 session encryption key for data sent from Bob to Alice</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M</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 session MAC key for data sent from Bob to Alice</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E</a:t>
            </a:r>
            <a:r>
              <a:rPr lang="en-US" altLang="zh-CN" sz="1200" b="0" i="0" u="none" strike="noStrike" kern="1200" baseline="-25000" dirty="0" smtClean="0">
                <a:solidFill>
                  <a:schemeClr val="tx1"/>
                </a:solidFill>
                <a:latin typeface="Times New Roman" panose="02020603050405020304" pitchFamily="18" charset="0"/>
                <a:ea typeface="+mn-ea"/>
                <a:cs typeface="+mn-cs"/>
              </a:rPr>
              <a:t>A</a:t>
            </a:r>
            <a:r>
              <a:rPr lang="en-US" altLang="zh-CN" sz="1200" b="0" i="0" u="none" strike="noStrike" kern="1200" baseline="0" dirty="0" smtClean="0">
                <a:solidFill>
                  <a:schemeClr val="tx1"/>
                </a:solidFill>
                <a:latin typeface="Times New Roman" panose="02020603050405020304" pitchFamily="18" charset="0"/>
                <a:ea typeface="+mn-ea"/>
                <a:cs typeface="+mn-cs"/>
              </a:rPr>
              <a:t> = session encryption key for data sent from Alice to Bob</a:t>
            </a:r>
          </a:p>
          <a:p>
            <a:pPr lvl="0"/>
            <a:r>
              <a:rPr lang="en-US" altLang="zh-CN" sz="1200" b="0" i="0" u="none" strike="noStrike" kern="1200" baseline="0" dirty="0" smtClean="0">
                <a:solidFill>
                  <a:schemeClr val="tx1"/>
                </a:solidFill>
                <a:latin typeface="Times New Roman" panose="02020603050405020304" pitchFamily="18" charset="0"/>
                <a:ea typeface="+mn-ea"/>
                <a:cs typeface="+mn-cs"/>
              </a:rPr>
              <a:t>• M</a:t>
            </a:r>
            <a:r>
              <a:rPr lang="en-US" altLang="zh-CN" sz="1200" b="0" i="0" u="none" strike="noStrike" kern="1200" baseline="-25000" dirty="0" smtClean="0">
                <a:solidFill>
                  <a:schemeClr val="tx1"/>
                </a:solidFill>
                <a:latin typeface="Times New Roman" panose="02020603050405020304" pitchFamily="18" charset="0"/>
                <a:ea typeface="+mn-ea"/>
                <a:cs typeface="+mn-cs"/>
              </a:rPr>
              <a:t>A</a:t>
            </a:r>
            <a:r>
              <a:rPr lang="en-US" altLang="zh-CN" sz="1200" b="0" i="0" u="none" strike="noStrike" kern="1200" baseline="0" dirty="0" smtClean="0">
                <a:solidFill>
                  <a:schemeClr val="tx1"/>
                </a:solidFill>
                <a:latin typeface="Times New Roman" panose="02020603050405020304" pitchFamily="18" charset="0"/>
                <a:ea typeface="+mn-ea"/>
                <a:cs typeface="+mn-cs"/>
              </a:rPr>
              <a:t> = session MAC key for data sent from Alice to Bob</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Alice and Bob each generate the four keys from the MS. </a:t>
            </a:r>
          </a:p>
          <a:p>
            <a:r>
              <a:rPr lang="en-US" altLang="zh-CN" sz="1200" b="0" i="0" u="none" strike="noStrike" kern="1200" baseline="0" dirty="0" smtClean="0">
                <a:solidFill>
                  <a:schemeClr val="tx1"/>
                </a:solidFill>
                <a:latin typeface="Times New Roman" panose="02020603050405020304" pitchFamily="18" charset="0"/>
                <a:ea typeface="+mn-ea"/>
                <a:cs typeface="+mn-cs"/>
              </a:rPr>
              <a:t>    This could be done by simply slicing the MS into four keys. </a:t>
            </a:r>
          </a:p>
          <a:p>
            <a:r>
              <a:rPr lang="en-US" altLang="zh-CN" sz="1200" b="0" i="0" u="none" strike="noStrike" kern="1200" baseline="0" dirty="0" smtClean="0">
                <a:solidFill>
                  <a:schemeClr val="tx1"/>
                </a:solidFill>
                <a:latin typeface="Times New Roman" panose="02020603050405020304" pitchFamily="18" charset="0"/>
                <a:ea typeface="+mn-ea"/>
                <a:cs typeface="+mn-cs"/>
              </a:rPr>
              <a:t>    (But in real SSL it is a little more complicated, as we’ll see.) </a:t>
            </a:r>
          </a:p>
          <a:p>
            <a:r>
              <a:rPr lang="en-US" altLang="zh-CN" sz="1200" b="0" i="0" u="none" strike="noStrike" kern="1200" baseline="0" dirty="0" smtClean="0">
                <a:solidFill>
                  <a:schemeClr val="tx1"/>
                </a:solidFill>
                <a:latin typeface="Times New Roman" panose="02020603050405020304" pitchFamily="18" charset="0"/>
                <a:ea typeface="+mn-ea"/>
                <a:cs typeface="+mn-cs"/>
              </a:rPr>
              <a:t>    At the end of the key derivation phase, both Alice and Bob have all four keys. </a:t>
            </a:r>
          </a:p>
          <a:p>
            <a:r>
              <a:rPr lang="en-US" altLang="zh-CN" sz="1200" b="0" i="0" u="none" strike="noStrike" kern="1200" baseline="0" dirty="0" smtClean="0">
                <a:solidFill>
                  <a:schemeClr val="tx1"/>
                </a:solidFill>
                <a:latin typeface="Times New Roman" panose="02020603050405020304" pitchFamily="18" charset="0"/>
                <a:ea typeface="+mn-ea"/>
                <a:cs typeface="+mn-cs"/>
              </a:rPr>
              <a:t>    The two encryption keys will be used to encrypt data; the two MAC keys will be used to verify the integrity of the data.</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179</a:t>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i="0"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180</a:t>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i="0" u="none" strike="noStrike" kern="1200" baseline="0" dirty="0" smtClean="0">
                <a:solidFill>
                  <a:schemeClr val="tx1"/>
                </a:solidFill>
                <a:latin typeface="+mn-lt"/>
                <a:ea typeface="+mn-ea"/>
                <a:cs typeface="+mn-cs"/>
              </a:rPr>
              <a:t>Data Transfer</a:t>
            </a:r>
          </a:p>
          <a:p>
            <a:r>
              <a:rPr lang="en-US" altLang="zh-CN" sz="1200" b="0" i="0" u="none" strike="noStrike" kern="1200" baseline="0" dirty="0" smtClean="0">
                <a:solidFill>
                  <a:schemeClr val="tx1"/>
                </a:solidFill>
                <a:latin typeface="Times New Roman" panose="02020603050405020304" pitchFamily="18" charset="0"/>
                <a:ea typeface="+mn-ea"/>
                <a:cs typeface="+mn-cs"/>
              </a:rPr>
              <a:t>    Now that Alice and Bob share the same four session keys (E</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M</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E</a:t>
            </a:r>
            <a:r>
              <a:rPr lang="en-US" altLang="zh-CN" sz="1200" b="0" i="0" u="none" strike="noStrike" kern="1200" baseline="-25000" dirty="0" smtClean="0">
                <a:solidFill>
                  <a:schemeClr val="tx1"/>
                </a:solidFill>
                <a:latin typeface="Times New Roman" panose="02020603050405020304" pitchFamily="18" charset="0"/>
                <a:ea typeface="+mn-ea"/>
                <a:cs typeface="+mn-cs"/>
              </a:rPr>
              <a:t>A</a:t>
            </a:r>
            <a:r>
              <a:rPr lang="en-US" altLang="zh-CN" sz="1200" b="0" i="0" u="none" strike="noStrike" kern="1200" baseline="0" dirty="0" smtClean="0">
                <a:solidFill>
                  <a:schemeClr val="tx1"/>
                </a:solidFill>
                <a:latin typeface="Times New Roman" panose="02020603050405020304" pitchFamily="18" charset="0"/>
                <a:ea typeface="+mn-ea"/>
                <a:cs typeface="+mn-cs"/>
              </a:rPr>
              <a:t>, and M</a:t>
            </a:r>
            <a:r>
              <a:rPr lang="en-US" altLang="zh-CN" sz="1200" b="0" i="0" u="none" strike="noStrike" kern="1200" baseline="-25000" dirty="0" smtClean="0">
                <a:solidFill>
                  <a:schemeClr val="tx1"/>
                </a:solidFill>
                <a:latin typeface="Times New Roman" panose="02020603050405020304" pitchFamily="18" charset="0"/>
                <a:ea typeface="+mn-ea"/>
                <a:cs typeface="+mn-cs"/>
              </a:rPr>
              <a:t>A</a:t>
            </a:r>
            <a:r>
              <a:rPr lang="en-US" altLang="zh-CN" sz="1200" b="0" i="0" u="none" strike="noStrike" kern="1200" baseline="0" dirty="0" smtClean="0">
                <a:solidFill>
                  <a:schemeClr val="tx1"/>
                </a:solidFill>
                <a:latin typeface="Times New Roman" panose="02020603050405020304" pitchFamily="18" charset="0"/>
                <a:ea typeface="+mn-ea"/>
                <a:cs typeface="+mn-cs"/>
              </a:rPr>
              <a:t>), they can start to send secured data to each other over the TCP connection. </a:t>
            </a:r>
          </a:p>
          <a:p>
            <a:r>
              <a:rPr lang="en-US" altLang="zh-CN" sz="1200" b="0" i="0" u="none" strike="noStrike" kern="1200" baseline="0" dirty="0" smtClean="0">
                <a:solidFill>
                  <a:schemeClr val="tx1"/>
                </a:solidFill>
                <a:latin typeface="Times New Roman" panose="02020603050405020304" pitchFamily="18" charset="0"/>
                <a:ea typeface="+mn-ea"/>
                <a:cs typeface="+mn-cs"/>
              </a:rPr>
              <a:t>    Since TCP is a byte-stream protocol, a natural approach would be for SSL to encrypt application data on the fly and then pass the encrypted data </a:t>
            </a:r>
            <a:r>
              <a:rPr lang="en-US" altLang="zh-CN" sz="1200" b="0" i="0" u="sng" strike="noStrike" kern="1200" baseline="0" dirty="0" smtClean="0">
                <a:solidFill>
                  <a:schemeClr val="tx1"/>
                </a:solidFill>
                <a:latin typeface="Times New Roman" panose="02020603050405020304" pitchFamily="18" charset="0"/>
                <a:ea typeface="+mn-ea"/>
                <a:cs typeface="+mn-cs"/>
              </a:rPr>
              <a:t>on the fly</a:t>
            </a:r>
            <a:r>
              <a:rPr lang="en-US" altLang="zh-CN" sz="1200" b="0" i="0" u="none" strike="noStrike" kern="1200" baseline="0" dirty="0" smtClean="0">
                <a:solidFill>
                  <a:schemeClr val="tx1"/>
                </a:solidFill>
                <a:latin typeface="Times New Roman" panose="02020603050405020304" pitchFamily="18" charset="0"/>
                <a:ea typeface="+mn-ea"/>
                <a:cs typeface="+mn-cs"/>
              </a:rPr>
              <a:t> to TCP. </a:t>
            </a:r>
          </a:p>
          <a:p>
            <a:r>
              <a:rPr lang="en-US" altLang="zh-CN" sz="1200" b="0" i="0" u="none" strike="noStrike" kern="1200" baseline="0" dirty="0" smtClean="0">
                <a:solidFill>
                  <a:schemeClr val="tx1"/>
                </a:solidFill>
                <a:latin typeface="Times New Roman" panose="02020603050405020304" pitchFamily="18" charset="0"/>
                <a:ea typeface="+mn-ea"/>
                <a:cs typeface="+mn-cs"/>
              </a:rPr>
              <a:t>    But if we were to do this, where would we put the MAC for the integrity check? </a:t>
            </a:r>
          </a:p>
          <a:p>
            <a:r>
              <a:rPr lang="en-US" altLang="zh-CN" sz="1200" b="0" i="0" u="none" strike="noStrike" kern="1200" baseline="0" dirty="0" smtClean="0">
                <a:solidFill>
                  <a:schemeClr val="tx1"/>
                </a:solidFill>
                <a:latin typeface="Times New Roman" panose="02020603050405020304" pitchFamily="18" charset="0"/>
                <a:ea typeface="+mn-ea"/>
                <a:cs typeface="+mn-cs"/>
              </a:rPr>
              <a:t>    We certainly do not want to wait </a:t>
            </a:r>
            <a:r>
              <a:rPr lang="en-US" altLang="zh-CN" sz="1200" b="0" i="0" u="sng" strike="noStrike" kern="1200" baseline="0" dirty="0" smtClean="0">
                <a:solidFill>
                  <a:schemeClr val="tx1"/>
                </a:solidFill>
                <a:latin typeface="Times New Roman" panose="02020603050405020304" pitchFamily="18" charset="0"/>
                <a:ea typeface="+mn-ea"/>
                <a:cs typeface="+mn-cs"/>
              </a:rPr>
              <a:t>until the end of the TCP session</a:t>
            </a:r>
            <a:r>
              <a:rPr lang="en-US" altLang="zh-CN" sz="1200" b="0" i="0" u="none" strike="noStrike" kern="1200" baseline="0" dirty="0" smtClean="0">
                <a:solidFill>
                  <a:schemeClr val="tx1"/>
                </a:solidFill>
                <a:latin typeface="Times New Roman" panose="02020603050405020304" pitchFamily="18" charset="0"/>
                <a:ea typeface="+mn-ea"/>
                <a:cs typeface="+mn-cs"/>
              </a:rPr>
              <a:t> to verify the integrity of all of Bob’s data </a:t>
            </a:r>
            <a:r>
              <a:rPr lang="en-US" altLang="zh-CN" sz="1200" b="0" i="0" u="sng" strike="noStrike" kern="1200" baseline="0" dirty="0" smtClean="0">
                <a:solidFill>
                  <a:schemeClr val="tx1"/>
                </a:solidFill>
                <a:latin typeface="Times New Roman" panose="02020603050405020304" pitchFamily="18" charset="0"/>
                <a:ea typeface="+mn-ea"/>
                <a:cs typeface="+mn-cs"/>
              </a:rPr>
              <a:t>that was sent over the entire session! </a:t>
            </a:r>
          </a:p>
          <a:p>
            <a:r>
              <a:rPr lang="en-US" altLang="zh-CN" sz="1200" b="0" i="0" u="none" strike="noStrike" kern="1200" baseline="0" dirty="0" smtClean="0">
                <a:solidFill>
                  <a:schemeClr val="tx1"/>
                </a:solidFill>
                <a:latin typeface="Times New Roman" panose="02020603050405020304" pitchFamily="18" charset="0"/>
                <a:ea typeface="+mn-ea"/>
                <a:cs typeface="+mn-cs"/>
              </a:rPr>
              <a:t>    To address this issue, SSL breaks the data stream into records, appends a MAC to each record for integrity checking, and then encrypts the record + MAC. </a:t>
            </a:r>
          </a:p>
          <a:p>
            <a:r>
              <a:rPr lang="en-US" altLang="zh-CN" sz="1200" b="0" i="0" u="none" strike="noStrike" kern="1200" baseline="0" dirty="0" smtClean="0">
                <a:solidFill>
                  <a:schemeClr val="tx1"/>
                </a:solidFill>
                <a:latin typeface="Times New Roman" panose="02020603050405020304" pitchFamily="18" charset="0"/>
                <a:ea typeface="+mn-ea"/>
                <a:cs typeface="+mn-cs"/>
              </a:rPr>
              <a:t>    To create the MAC, Bob inputs the record data </a:t>
            </a:r>
            <a:r>
              <a:rPr lang="en-US" altLang="zh-CN" sz="1200" b="0" i="0" u="sng" strike="noStrike" kern="1200" baseline="0" dirty="0" smtClean="0">
                <a:solidFill>
                  <a:schemeClr val="tx1"/>
                </a:solidFill>
                <a:latin typeface="Times New Roman" panose="02020603050405020304" pitchFamily="18" charset="0"/>
                <a:ea typeface="+mn-ea"/>
                <a:cs typeface="+mn-cs"/>
              </a:rPr>
              <a:t>along with</a:t>
            </a:r>
            <a:r>
              <a:rPr lang="en-US" altLang="zh-CN" sz="1200" b="0" i="0" u="none" strike="noStrike" kern="1200" baseline="0" dirty="0" smtClean="0">
                <a:solidFill>
                  <a:schemeClr val="tx1"/>
                </a:solidFill>
                <a:latin typeface="Times New Roman" panose="02020603050405020304" pitchFamily="18" charset="0"/>
                <a:ea typeface="+mn-ea"/>
                <a:cs typeface="+mn-cs"/>
              </a:rPr>
              <a:t> the key M</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into a hash function, as discussed in Section 8.3.</a:t>
            </a:r>
          </a:p>
          <a:p>
            <a:r>
              <a:rPr lang="en-US" altLang="zh-CN" sz="1200" b="0" i="0" u="none" strike="noStrike" kern="1200" baseline="0" dirty="0" smtClean="0">
                <a:solidFill>
                  <a:schemeClr val="tx1"/>
                </a:solidFill>
                <a:latin typeface="Times New Roman" panose="02020603050405020304" pitchFamily="18" charset="0"/>
                <a:ea typeface="+mn-ea"/>
                <a:cs typeface="+mn-cs"/>
              </a:rPr>
              <a:t>    To encrypt the package record + MAC, Bob uses his session encryption key E</a:t>
            </a:r>
            <a:r>
              <a:rPr lang="en-US" altLang="zh-CN" sz="1200" b="0" i="0" u="none" strike="noStrike" kern="1200" baseline="-25000" dirty="0" smtClean="0">
                <a:solidFill>
                  <a:schemeClr val="tx1"/>
                </a:solidFill>
                <a:latin typeface="Times New Roman" panose="02020603050405020304" pitchFamily="18" charset="0"/>
                <a:ea typeface="+mn-ea"/>
                <a:cs typeface="+mn-cs"/>
              </a:rPr>
              <a:t>B</a:t>
            </a:r>
            <a:r>
              <a:rPr lang="en-US" altLang="zh-CN" sz="1200" b="0" i="0" u="none" strike="noStrike" kern="1200" baseline="0" dirty="0" smtClean="0">
                <a:solidFill>
                  <a:schemeClr val="tx1"/>
                </a:solidFill>
                <a:latin typeface="Times New Roman" panose="02020603050405020304" pitchFamily="18" charset="0"/>
                <a:ea typeface="+mn-ea"/>
                <a:cs typeface="+mn-cs"/>
              </a:rPr>
              <a:t>. </a:t>
            </a:r>
          </a:p>
          <a:p>
            <a:r>
              <a:rPr lang="en-US" altLang="zh-CN" sz="1200" b="0" i="0" u="none" strike="noStrike" kern="1200" baseline="0" dirty="0" smtClean="0">
                <a:solidFill>
                  <a:schemeClr val="tx1"/>
                </a:solidFill>
                <a:latin typeface="Times New Roman" panose="02020603050405020304" pitchFamily="18" charset="0"/>
                <a:ea typeface="+mn-ea"/>
                <a:cs typeface="+mn-cs"/>
              </a:rPr>
              <a:t>    This encrypted package is then passed to TCP for transport over the Internet.</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mn-lt"/>
                <a:ea typeface="+mn-ea"/>
                <a:cs typeface="+mn-cs"/>
              </a:rPr>
              <a:t>    Although this approach goes a long way, it still isn’t bullet-proof when it comes to providing data integrity for the entire message stream. </a:t>
            </a:r>
          </a:p>
          <a:p>
            <a:r>
              <a:rPr lang="en-US" altLang="zh-CN" sz="1200" b="0" i="0" u="none" strike="noStrike" kern="1200" baseline="0" dirty="0" smtClean="0">
                <a:solidFill>
                  <a:schemeClr val="tx1"/>
                </a:solidFill>
                <a:latin typeface="+mn-lt"/>
                <a:ea typeface="+mn-ea"/>
                <a:cs typeface="+mn-cs"/>
              </a:rPr>
              <a:t>    In particular, suppose Trudy is a woman-in-the-middle and has the ability to insert, delete, and replace segments in the stream of TCP segments sent between Alice and Bob.</a:t>
            </a:r>
          </a:p>
          <a:p>
            <a:r>
              <a:rPr lang="en-US" altLang="zh-CN" sz="1200" b="0" i="0" u="none" strike="noStrike" kern="1200" baseline="0" dirty="0" smtClean="0">
                <a:solidFill>
                  <a:schemeClr val="tx1"/>
                </a:solidFill>
                <a:latin typeface="+mn-lt"/>
                <a:ea typeface="+mn-ea"/>
                <a:cs typeface="+mn-cs"/>
              </a:rPr>
              <a:t>    Trudy, for example, could </a:t>
            </a:r>
            <a:r>
              <a:rPr lang="en-US" altLang="zh-CN" sz="1200" b="0" i="0" u="sng" strike="noStrike" kern="1200" baseline="0" dirty="0" smtClean="0">
                <a:solidFill>
                  <a:schemeClr val="tx1"/>
                </a:solidFill>
                <a:latin typeface="+mn-lt"/>
                <a:ea typeface="+mn-ea"/>
                <a:cs typeface="+mn-cs"/>
              </a:rPr>
              <a:t>capture</a:t>
            </a:r>
            <a:r>
              <a:rPr lang="en-US" altLang="zh-CN" sz="1200" b="0" i="0" u="none" strike="noStrike" kern="1200" baseline="0" dirty="0" smtClean="0">
                <a:solidFill>
                  <a:schemeClr val="tx1"/>
                </a:solidFill>
                <a:latin typeface="+mn-lt"/>
                <a:ea typeface="+mn-ea"/>
                <a:cs typeface="+mn-cs"/>
              </a:rPr>
              <a:t> two segments sent by Bob, </a:t>
            </a:r>
            <a:r>
              <a:rPr lang="en-US" altLang="zh-CN" sz="1200" b="0" i="0" u="sng" strike="noStrike" kern="1200" baseline="0" dirty="0" smtClean="0">
                <a:solidFill>
                  <a:schemeClr val="tx1"/>
                </a:solidFill>
                <a:latin typeface="+mn-lt"/>
                <a:ea typeface="+mn-ea"/>
                <a:cs typeface="+mn-cs"/>
              </a:rPr>
              <a:t>reverse</a:t>
            </a:r>
            <a:r>
              <a:rPr lang="en-US" altLang="zh-CN" sz="1200" b="0" i="0" u="none" strike="noStrike" kern="1200" baseline="0" dirty="0" smtClean="0">
                <a:solidFill>
                  <a:schemeClr val="tx1"/>
                </a:solidFill>
                <a:latin typeface="+mn-lt"/>
                <a:ea typeface="+mn-ea"/>
                <a:cs typeface="+mn-cs"/>
              </a:rPr>
              <a:t> the order of the segments, </a:t>
            </a:r>
            <a:r>
              <a:rPr lang="en-US" altLang="zh-CN" sz="1200" b="0" i="0" u="sng" strike="noStrike" kern="1200" baseline="0" dirty="0" smtClean="0">
                <a:solidFill>
                  <a:schemeClr val="tx1"/>
                </a:solidFill>
                <a:latin typeface="+mn-lt"/>
                <a:ea typeface="+mn-ea"/>
                <a:cs typeface="+mn-cs"/>
              </a:rPr>
              <a:t>adjust</a:t>
            </a:r>
          </a:p>
          <a:p>
            <a:r>
              <a:rPr lang="en-US" altLang="zh-CN" sz="1200" b="0" i="0" u="none" strike="noStrike" kern="1200" baseline="0" dirty="0" smtClean="0">
                <a:solidFill>
                  <a:schemeClr val="tx1"/>
                </a:solidFill>
                <a:latin typeface="+mn-lt"/>
                <a:ea typeface="+mn-ea"/>
                <a:cs typeface="+mn-cs"/>
              </a:rPr>
              <a:t>the TCP sequence numbers (which are not encrypted), and then send the two reverse-ordered segments to Alice. </a:t>
            </a:r>
          </a:p>
          <a:p>
            <a:r>
              <a:rPr lang="en-US" altLang="zh-CN" sz="1200" b="0" i="0" u="none" strike="noStrike" kern="1200" baseline="0" dirty="0" smtClean="0">
                <a:solidFill>
                  <a:schemeClr val="tx1"/>
                </a:solidFill>
                <a:latin typeface="+mn-lt"/>
                <a:ea typeface="+mn-ea"/>
                <a:cs typeface="+mn-cs"/>
              </a:rPr>
              <a:t>    Assuming that each TCP segment encapsulates exactly one record, let’s now take a look at how Alice would process these segments. </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1. TCP running in Alice would think everything is fine and pass the two records to the SSL sublayer.</a:t>
            </a:r>
          </a:p>
          <a:p>
            <a:r>
              <a:rPr lang="en-US" altLang="zh-CN" sz="1200" b="0" i="0" u="none" strike="noStrike" kern="1200" baseline="0" dirty="0" smtClean="0">
                <a:solidFill>
                  <a:schemeClr val="tx1"/>
                </a:solidFill>
                <a:latin typeface="+mn-lt"/>
                <a:ea typeface="+mn-ea"/>
                <a:cs typeface="+mn-cs"/>
              </a:rPr>
              <a:t>    2. SSL in Alice would decrypt the two records.</a:t>
            </a:r>
          </a:p>
          <a:p>
            <a:r>
              <a:rPr lang="en-US" altLang="zh-CN" sz="1200" b="0" i="0" u="none" strike="noStrike" kern="1200" baseline="0" dirty="0" smtClean="0">
                <a:solidFill>
                  <a:schemeClr val="tx1"/>
                </a:solidFill>
                <a:latin typeface="+mn-lt"/>
                <a:ea typeface="+mn-ea"/>
                <a:cs typeface="+mn-cs"/>
              </a:rPr>
              <a:t>    3. SSL in Alice would use the MAC in each record to verify the data integrity of the two records.</a:t>
            </a:r>
          </a:p>
          <a:p>
            <a:r>
              <a:rPr lang="en-US" altLang="zh-CN" sz="1200" b="0" i="0" u="none" strike="noStrike" kern="1200" baseline="0" dirty="0" smtClean="0">
                <a:solidFill>
                  <a:schemeClr val="tx1"/>
                </a:solidFill>
                <a:latin typeface="+mn-lt"/>
                <a:ea typeface="+mn-ea"/>
                <a:cs typeface="+mn-cs"/>
              </a:rPr>
              <a:t>    4. SSL would then pass the decrypted byte streams of the two records to the application layer; but the complete byte stream received by Alice would not be in the correct order due to reversal of the records!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You are encouraged to walk through similar scenarios for when Trudy removes segments or when Trudy replays segments.</a:t>
            </a: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mn-lt"/>
                <a:ea typeface="+mn-ea"/>
                <a:cs typeface="+mn-cs"/>
              </a:rPr>
              <a:t>    The solution to this problem, as you probably guessed, is to use sequence numbers.</a:t>
            </a:r>
          </a:p>
          <a:p>
            <a:r>
              <a:rPr lang="en-US" altLang="zh-CN" sz="1200" b="0" i="0" u="none" strike="noStrike" kern="1200" baseline="0" dirty="0" smtClean="0">
                <a:solidFill>
                  <a:schemeClr val="tx1"/>
                </a:solidFill>
                <a:latin typeface="+mn-lt"/>
                <a:ea typeface="+mn-ea"/>
                <a:cs typeface="+mn-cs"/>
              </a:rPr>
              <a:t>    SSL does this as follows.</a:t>
            </a:r>
          </a:p>
          <a:p>
            <a:r>
              <a:rPr lang="en-US" altLang="zh-CN" sz="1200" b="0" i="0" u="none" strike="noStrike" kern="1200" baseline="0" dirty="0" smtClean="0">
                <a:solidFill>
                  <a:schemeClr val="tx1"/>
                </a:solidFill>
                <a:latin typeface="+mn-lt"/>
                <a:ea typeface="+mn-ea"/>
                <a:cs typeface="+mn-cs"/>
              </a:rPr>
              <a:t>    Bob maintains a sequence number counter, which begins at zero and is incremented for each SSL record he sends.</a:t>
            </a:r>
          </a:p>
          <a:p>
            <a:r>
              <a:rPr lang="en-US" altLang="zh-CN" sz="1200" b="0" i="0" u="none" strike="noStrike" kern="1200" baseline="0" dirty="0" smtClean="0">
                <a:solidFill>
                  <a:schemeClr val="tx1"/>
                </a:solidFill>
                <a:latin typeface="+mn-lt"/>
                <a:ea typeface="+mn-ea"/>
                <a:cs typeface="+mn-cs"/>
              </a:rPr>
              <a:t>    Bob doesn’t actually include a sequence number in the record itself, but when he calculates the MAC, he includes the sequence number in the MAC calculation. </a:t>
            </a:r>
          </a:p>
          <a:p>
            <a:r>
              <a:rPr lang="en-US" altLang="zh-CN" sz="1200" b="0" i="0" u="none" strike="noStrike" kern="1200" baseline="0" dirty="0" smtClean="0">
                <a:solidFill>
                  <a:schemeClr val="tx1"/>
                </a:solidFill>
                <a:latin typeface="+mn-lt"/>
                <a:ea typeface="+mn-ea"/>
                <a:cs typeface="+mn-cs"/>
              </a:rPr>
              <a:t>    Thus, the MAC is now a hash of the data plus the MAC key M</a:t>
            </a:r>
            <a:r>
              <a:rPr lang="en-US" altLang="zh-CN" sz="1200" b="0" i="0" u="none" strike="noStrike" kern="1200" baseline="-25000" dirty="0" smtClean="0">
                <a:solidFill>
                  <a:schemeClr val="tx1"/>
                </a:solidFill>
                <a:latin typeface="+mn-lt"/>
                <a:ea typeface="+mn-ea"/>
                <a:cs typeface="+mn-cs"/>
              </a:rPr>
              <a:t>B</a:t>
            </a:r>
            <a:r>
              <a:rPr lang="en-US" altLang="zh-CN" sz="1200" b="0" i="0" u="none" strike="noStrike" kern="1200" baseline="0" dirty="0" smtClean="0">
                <a:solidFill>
                  <a:schemeClr val="tx1"/>
                </a:solidFill>
                <a:latin typeface="+mn-lt"/>
                <a:ea typeface="+mn-ea"/>
                <a:cs typeface="+mn-cs"/>
              </a:rPr>
              <a:t> plus the current sequence number.</a:t>
            </a:r>
          </a:p>
          <a:p>
            <a:r>
              <a:rPr lang="en-US" altLang="zh-CN" sz="1200" b="0" i="0" u="none" strike="noStrike" kern="1200" baseline="0" dirty="0" smtClean="0">
                <a:solidFill>
                  <a:schemeClr val="tx1"/>
                </a:solidFill>
                <a:latin typeface="+mn-lt"/>
                <a:ea typeface="+mn-ea"/>
                <a:cs typeface="+mn-cs"/>
              </a:rPr>
              <a:t>    Alice tracks Bob’s sequence numbers, allowing her to verify the data integrity of a record by including the appropriate sequence number in the MAC calculation. </a:t>
            </a:r>
          </a:p>
          <a:p>
            <a:r>
              <a:rPr lang="en-US" altLang="zh-CN" sz="1200" b="0" i="0" u="none" strike="noStrike" kern="1200" baseline="0" dirty="0" smtClean="0">
                <a:solidFill>
                  <a:schemeClr val="tx1"/>
                </a:solidFill>
                <a:latin typeface="+mn-lt"/>
                <a:ea typeface="+mn-ea"/>
                <a:cs typeface="+mn-cs"/>
              </a:rPr>
              <a:t>    This use of SSL sequence numbers prevents Trudy from carrying out a woman-in-the-middle attack, such as reordering or replaying segments. (Why?)</a:t>
            </a:r>
            <a:endParaRPr lang="en-US" altLang="zh-CN" sz="1200" b="0" i="0" u="none" strike="noStrike" kern="1200" baseline="0" dirty="0" smtClean="0">
              <a:solidFill>
                <a:schemeClr val="tx1"/>
              </a:solidFill>
              <a:latin typeface="Times New Roman" panose="02020603050405020304" pitchFamily="18" charset="0"/>
              <a:ea typeface="+mn-ea"/>
              <a:cs typeface="+mn-cs"/>
            </a:endParaRPr>
          </a:p>
          <a:p>
            <a:endParaRPr lang="en-US" altLang="zh-CN" sz="1200" b="0" i="0" u="none" strike="noStrike" kern="1200" baseline="0" dirty="0" smtClean="0">
              <a:solidFill>
                <a:schemeClr val="tx1"/>
              </a:solidFill>
              <a:latin typeface="Times New Roman" panose="02020603050405020304" pitchFamily="18" charset="0"/>
              <a:ea typeface="+mn-ea"/>
              <a:cs typeface="+mn-cs"/>
            </a:endParaRPr>
          </a:p>
          <a:p>
            <a:r>
              <a:rPr lang="en-US" altLang="zh-CN" sz="1200" b="0" i="0" u="none" strike="noStrike" kern="1200" baseline="0" dirty="0" smtClean="0">
                <a:solidFill>
                  <a:schemeClr val="tx1"/>
                </a:solidFill>
                <a:latin typeface="Times New Roman" panose="02020603050405020304" pitchFamily="18" charset="0"/>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181</a:t>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smtClean="0">
                <a:solidFill>
                  <a:schemeClr val="tx1"/>
                </a:solidFill>
                <a:latin typeface="Times New Roman" panose="02020603050405020304" pitchFamily="18" charset="0"/>
                <a:ea typeface="+mn-ea"/>
                <a:cs typeface="+mn-cs"/>
              </a:rPr>
              <a:t>SSL Record</a:t>
            </a:r>
          </a:p>
          <a:p>
            <a:r>
              <a:rPr lang="en-US" altLang="zh-CN" sz="1200" b="0" i="0" u="none" strike="noStrike" kern="1200" baseline="0" dirty="0" smtClean="0">
                <a:solidFill>
                  <a:schemeClr val="tx1"/>
                </a:solidFill>
                <a:latin typeface="Times New Roman" panose="02020603050405020304" pitchFamily="18" charset="0"/>
                <a:ea typeface="+mn-ea"/>
                <a:cs typeface="+mn-cs"/>
              </a:rPr>
              <a:t>    The SSL record (as well as the almost-SSL record) is shown in Figure 8.26. </a:t>
            </a:r>
          </a:p>
          <a:p>
            <a:r>
              <a:rPr lang="en-US" altLang="zh-CN" sz="1200" b="0" i="0" u="none" strike="noStrike" kern="1200" baseline="0" dirty="0" smtClean="0">
                <a:solidFill>
                  <a:schemeClr val="tx1"/>
                </a:solidFill>
                <a:latin typeface="Times New Roman" panose="02020603050405020304" pitchFamily="18" charset="0"/>
                <a:ea typeface="+mn-ea"/>
                <a:cs typeface="+mn-cs"/>
              </a:rPr>
              <a:t>    The record consists of a type field, version field, length field, data field, and MAC field.</a:t>
            </a:r>
          </a:p>
          <a:p>
            <a:r>
              <a:rPr lang="en-US" altLang="zh-CN" sz="1200" b="0" i="0" u="none" strike="noStrike" kern="1200" baseline="0" dirty="0" smtClean="0">
                <a:solidFill>
                  <a:schemeClr val="tx1"/>
                </a:solidFill>
                <a:latin typeface="Times New Roman" panose="02020603050405020304" pitchFamily="18" charset="0"/>
                <a:ea typeface="+mn-ea"/>
                <a:cs typeface="+mn-cs"/>
              </a:rPr>
              <a:t>    Note that the first three fields are not encrypted. </a:t>
            </a:r>
          </a:p>
          <a:p>
            <a:r>
              <a:rPr lang="en-US" altLang="zh-CN" sz="1200" b="0" i="0" u="none" strike="noStrike" kern="1200" baseline="0" dirty="0" smtClean="0">
                <a:solidFill>
                  <a:schemeClr val="tx1"/>
                </a:solidFill>
                <a:latin typeface="Times New Roman" panose="02020603050405020304" pitchFamily="18" charset="0"/>
                <a:ea typeface="+mn-ea"/>
                <a:cs typeface="+mn-cs"/>
              </a:rPr>
              <a:t>    The type field indicates whether the record is a handshake message or a message that contains application data. </a:t>
            </a:r>
          </a:p>
          <a:p>
            <a:r>
              <a:rPr lang="en-US" altLang="zh-CN" sz="1200" b="0" i="0" u="none" strike="noStrike" kern="1200" baseline="0" dirty="0" smtClean="0">
                <a:solidFill>
                  <a:schemeClr val="tx1"/>
                </a:solidFill>
                <a:latin typeface="Times New Roman" panose="02020603050405020304" pitchFamily="18" charset="0"/>
                <a:ea typeface="+mn-ea"/>
                <a:cs typeface="+mn-cs"/>
              </a:rPr>
              <a:t>    It is also used to close the SSL connection, as discussed below. </a:t>
            </a:r>
          </a:p>
          <a:p>
            <a:r>
              <a:rPr lang="en-US" altLang="zh-CN" sz="1200" b="0" i="0" u="none" strike="noStrike" kern="1200" baseline="0" dirty="0" smtClean="0">
                <a:solidFill>
                  <a:schemeClr val="tx1"/>
                </a:solidFill>
                <a:latin typeface="Times New Roman" panose="02020603050405020304" pitchFamily="18" charset="0"/>
                <a:ea typeface="+mn-ea"/>
                <a:cs typeface="+mn-cs"/>
              </a:rPr>
              <a:t>    SSL at the receiving end uses the length field to extract the SSL records out of the incoming TCP byte stream. </a:t>
            </a:r>
          </a:p>
          <a:p>
            <a:r>
              <a:rPr lang="en-US" altLang="zh-CN" sz="1200" b="0" i="0" u="none" strike="noStrike" kern="1200" baseline="0" dirty="0" smtClean="0">
                <a:solidFill>
                  <a:schemeClr val="tx1"/>
                </a:solidFill>
                <a:latin typeface="Times New Roman" panose="02020603050405020304" pitchFamily="18" charset="0"/>
                <a:ea typeface="+mn-ea"/>
                <a:cs typeface="+mn-cs"/>
              </a:rPr>
              <a:t>    The version field is self-explanatory. </a:t>
            </a:r>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182</a:t>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194C0C-F223-4E65-9464-DA4133CF1906}" type="slidenum">
              <a:rPr lang="zh-CN" altLang="en-US" smtClean="0"/>
              <a:pPr/>
              <a:t>183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userDrawn="1"/>
          </p:nvGrpSpPr>
          <p:grpSpPr bwMode="auto">
            <a:xfrm>
              <a:off x="183" y="1604"/>
              <a:ext cx="448" cy="299"/>
              <a:chOff x="720" y="336"/>
              <a:chExt cx="624" cy="432"/>
            </a:xfrm>
          </p:grpSpPr>
          <p:sp>
            <p:nvSpPr>
              <p:cNvPr id="12" name="Rectangle 4"/>
              <p:cNvSpPr>
                <a:spLocks noChangeArrowheads="1"/>
              </p:cNvSpPr>
              <p:nvPr userDrawn="1"/>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userDrawn="1"/>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userDrawn="1"/>
          </p:nvGrpSpPr>
          <p:grpSpPr bwMode="auto">
            <a:xfrm>
              <a:off x="261" y="1870"/>
              <a:ext cx="465" cy="299"/>
              <a:chOff x="912" y="2640"/>
              <a:chExt cx="672" cy="432"/>
            </a:xfrm>
          </p:grpSpPr>
          <p:sp>
            <p:nvSpPr>
              <p:cNvPr id="10" name="Rectangle 7"/>
              <p:cNvSpPr>
                <a:spLocks noChangeArrowheads="1"/>
              </p:cNvSpPr>
              <p:nvPr userDrawn="1"/>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userDrawn="1"/>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userDrawn="1"/>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userDrawn="1"/>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userDrawn="1"/>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pic>
        <p:nvPicPr>
          <p:cNvPr id="14" name="Picture 14"/>
          <p:cNvPicPr>
            <a:picLocks noChangeAspect="1" noChangeArrowheads="1"/>
          </p:cNvPicPr>
          <p:nvPr/>
        </p:nvPicPr>
        <p:blipFill>
          <a:blip r:embed="rId2" cstate="print"/>
          <a:srcRect/>
          <a:stretch>
            <a:fillRect/>
          </a:stretch>
        </p:blipFill>
        <p:spPr bwMode="auto">
          <a:xfrm>
            <a:off x="1828800" y="381000"/>
            <a:ext cx="914400" cy="914400"/>
          </a:xfrm>
          <a:prstGeom prst="rect">
            <a:avLst/>
          </a:prstGeom>
          <a:noFill/>
          <a:ln w="9525">
            <a:noFill/>
            <a:miter lim="800000"/>
            <a:headEnd/>
            <a:tailEnd/>
          </a:ln>
        </p:spPr>
      </p:pic>
      <p:sp>
        <p:nvSpPr>
          <p:cNvPr id="15" name="Text Box 15"/>
          <p:cNvSpPr txBox="1">
            <a:spLocks noChangeArrowheads="1"/>
          </p:cNvSpPr>
          <p:nvPr/>
        </p:nvSpPr>
        <p:spPr bwMode="auto">
          <a:xfrm>
            <a:off x="3200400" y="304800"/>
            <a:ext cx="4054475" cy="1066800"/>
          </a:xfrm>
          <a:prstGeom prst="rect">
            <a:avLst/>
          </a:prstGeom>
          <a:noFill/>
          <a:ln w="9525">
            <a:noFill/>
            <a:miter lim="800000"/>
          </a:ln>
          <a:effectLst/>
        </p:spPr>
        <p:txBody>
          <a:bodyPr>
            <a:spAutoFit/>
          </a:bodyPr>
          <a:lstStyle/>
          <a:p>
            <a:pPr algn="l">
              <a:defRPr/>
            </a:pPr>
            <a:r>
              <a:rPr lang="zh-CN" altLang="en-US" sz="4400">
                <a:ea typeface="方正舒体" pitchFamily="2" charset="-122"/>
              </a:rPr>
              <a:t>中国地质大学</a:t>
            </a:r>
          </a:p>
          <a:p>
            <a:pPr algn="l">
              <a:defRPr/>
            </a:pPr>
            <a:r>
              <a:rPr lang="en-US" altLang="zh-CN" sz="2000"/>
              <a:t>China University of Geosciences</a:t>
            </a:r>
            <a:r>
              <a:rPr lang="en-US" altLang="zh-CN" sz="1800"/>
              <a:t> </a:t>
            </a:r>
          </a:p>
        </p:txBody>
      </p:sp>
      <p:sp>
        <p:nvSpPr>
          <p:cNvPr id="725004" name="Rectangle 12"/>
          <p:cNvSpPr>
            <a:spLocks noGrp="1" noChangeArrowheads="1"/>
          </p:cNvSpPr>
          <p:nvPr>
            <p:ph type="ctrTitle"/>
          </p:nvPr>
        </p:nvSpPr>
        <p:spPr>
          <a:xfrm>
            <a:off x="990600" y="1752600"/>
            <a:ext cx="7772400" cy="1385888"/>
          </a:xfrm>
        </p:spPr>
        <p:txBody>
          <a:bodyPr anchor="b"/>
          <a:lstStyle>
            <a:lvl1pPr>
              <a:defRPr/>
            </a:lvl1pPr>
          </a:lstStyle>
          <a:p>
            <a:r>
              <a:rPr lang="en-US" altLang="zh-CN"/>
              <a:t>Click to edit Master title style</a:t>
            </a:r>
          </a:p>
        </p:txBody>
      </p:sp>
      <p:sp>
        <p:nvSpPr>
          <p:cNvPr id="725005" name="Rectangle 13"/>
          <p:cNvSpPr>
            <a:spLocks noGrp="1" noChangeArrowheads="1"/>
          </p:cNvSpPr>
          <p:nvPr>
            <p:ph type="subTitle" idx="1"/>
          </p:nvPr>
        </p:nvSpPr>
        <p:spPr>
          <a:xfrm>
            <a:off x="838200" y="3352800"/>
            <a:ext cx="7848600" cy="2819400"/>
          </a:xfrm>
        </p:spPr>
        <p:txBody>
          <a:bodyPr/>
          <a:lstStyle>
            <a:lvl1pPr marL="0" indent="0" algn="ctr">
              <a:buFontTx/>
              <a:buNone/>
              <a:defRPr/>
            </a:lvl1pPr>
          </a:lstStyle>
          <a:p>
            <a:r>
              <a:rPr lang="en-US" altLang="zh-CN"/>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0200" y="1028700"/>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0"/>
            <a:ext cx="4165600" cy="514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20100" cy="6270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0200" y="1028700"/>
            <a:ext cx="4165600" cy="5148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28700"/>
            <a:ext cx="4165600" cy="5148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3970" name="Rectangle 2"/>
          <p:cNvSpPr>
            <a:spLocks noChangeArrowheads="1"/>
          </p:cNvSpPr>
          <p:nvPr/>
        </p:nvSpPr>
        <p:spPr bwMode="auto">
          <a:xfrm>
            <a:off x="311150" y="6384925"/>
            <a:ext cx="1905000" cy="304800"/>
          </a:xfrm>
          <a:prstGeom prst="rect">
            <a:avLst/>
          </a:prstGeom>
          <a:noFill/>
          <a:ln w="9525">
            <a:noFill/>
            <a:miter lim="800000"/>
          </a:ln>
          <a:effectLst/>
        </p:spPr>
        <p:txBody>
          <a:bodyPr anchor="b"/>
          <a:lstStyle/>
          <a:p>
            <a:pPr algn="l">
              <a:defRPr/>
            </a:pPr>
            <a:r>
              <a:rPr lang="en-US" altLang="zh-CN" sz="1800">
                <a:solidFill>
                  <a:schemeClr val="bg2"/>
                </a:solidFill>
                <a:latin typeface="Arial" panose="020B0604020202020204" pitchFamily="34" charset="0"/>
              </a:rPr>
              <a:t>7.</a:t>
            </a:r>
            <a:fld id="{73C88430-227D-40BA-8C21-AD69F183A85F}" type="slidenum">
              <a:rPr lang="en-US" altLang="zh-CN" sz="1800">
                <a:solidFill>
                  <a:schemeClr val="bg2"/>
                </a:solidFill>
                <a:latin typeface="Arial" panose="020B0604020202020204" pitchFamily="34" charset="0"/>
              </a:rPr>
              <a:pPr algn="l">
                <a:defRPr/>
              </a:pPr>
              <a:t>‹#›</a:t>
            </a:fld>
            <a:endParaRPr lang="en-US" altLang="zh-CN" sz="1800">
              <a:solidFill>
                <a:schemeClr val="bg2"/>
              </a:solidFill>
              <a:latin typeface="Arial" panose="020B0604020202020204" pitchFamily="34" charset="0"/>
            </a:endParaRPr>
          </a:p>
        </p:txBody>
      </p:sp>
      <p:sp>
        <p:nvSpPr>
          <p:cNvPr id="723971" name="Rectangle 3"/>
          <p:cNvSpPr>
            <a:spLocks noChangeArrowheads="1"/>
          </p:cNvSpPr>
          <p:nvPr/>
        </p:nvSpPr>
        <p:spPr bwMode="auto">
          <a:xfrm>
            <a:off x="304800" y="914400"/>
            <a:ext cx="8543925" cy="42863"/>
          </a:xfrm>
          <a:prstGeom prst="rect">
            <a:avLst/>
          </a:prstGeom>
          <a:solidFill>
            <a:srgbClr val="FF0000"/>
          </a:solidFill>
          <a:ln w="12700">
            <a:solidFill>
              <a:srgbClr val="FF0000"/>
            </a:solidFill>
            <a:miter lim="800000"/>
          </a:ln>
          <a:effectLst/>
        </p:spPr>
        <p:txBody>
          <a:bodyPr wrap="none" lIns="90488" tIns="44450" rIns="90488" bIns="44450" anchor="ctr"/>
          <a:lstStyle/>
          <a:p>
            <a:pPr>
              <a:defRPr/>
            </a:pPr>
            <a:endParaRPr lang="zh-CN" altLang="zh-CN" sz="1800">
              <a:solidFill>
                <a:srgbClr val="FF0000"/>
              </a:solidFill>
              <a:latin typeface="Arial" panose="020B0604020202020204" pitchFamily="34" charset="0"/>
            </a:endParaRPr>
          </a:p>
        </p:txBody>
      </p:sp>
      <p:sp>
        <p:nvSpPr>
          <p:cNvPr id="723972" name="Line 4"/>
          <p:cNvSpPr>
            <a:spLocks noChangeShapeType="1"/>
          </p:cNvSpPr>
          <p:nvPr/>
        </p:nvSpPr>
        <p:spPr bwMode="auto">
          <a:xfrm>
            <a:off x="282575" y="6248400"/>
            <a:ext cx="8610600" cy="0"/>
          </a:xfrm>
          <a:prstGeom prst="line">
            <a:avLst/>
          </a:prstGeom>
          <a:noFill/>
          <a:ln w="19050">
            <a:solidFill>
              <a:srgbClr val="FF3300"/>
            </a:solidFill>
            <a:round/>
          </a:ln>
          <a:effectLst/>
        </p:spPr>
        <p:txBody>
          <a:bodyPr/>
          <a:lstStyle/>
          <a:p>
            <a:pPr>
              <a:defRPr/>
            </a:pPr>
            <a:endParaRPr lang="zh-CN" altLang="en-US"/>
          </a:p>
        </p:txBody>
      </p:sp>
      <p:sp>
        <p:nvSpPr>
          <p:cNvPr id="723973" name="Rectangle 5"/>
          <p:cNvSpPr>
            <a:spLocks noChangeArrowheads="1"/>
          </p:cNvSpPr>
          <p:nvPr/>
        </p:nvSpPr>
        <p:spPr bwMode="auto">
          <a:xfrm>
            <a:off x="2590800" y="6324600"/>
            <a:ext cx="3733800" cy="307975"/>
          </a:xfrm>
          <a:prstGeom prst="rect">
            <a:avLst/>
          </a:prstGeom>
          <a:noFill/>
          <a:ln w="9525">
            <a:noFill/>
            <a:miter lim="800000"/>
          </a:ln>
          <a:effectLst/>
        </p:spPr>
        <p:txBody>
          <a:bodyPr/>
          <a:lstStyle/>
          <a:p>
            <a:pPr>
              <a:defRPr/>
            </a:pPr>
            <a:r>
              <a:rPr lang="zh-CN" altLang="en-US" sz="1400" dirty="0" smtClean="0">
                <a:latin typeface="Times New Roman" panose="02020603050405020304" pitchFamily="18" charset="0"/>
              </a:rPr>
              <a:t>计算机网络</a:t>
            </a:r>
            <a:r>
              <a:rPr lang="en-US" altLang="zh-CN" sz="1400" dirty="0" smtClean="0">
                <a:latin typeface="Times New Roman" panose="02020603050405020304" pitchFamily="18" charset="0"/>
              </a:rPr>
              <a:t>(</a:t>
            </a:r>
            <a:r>
              <a:rPr lang="zh-CN" altLang="en-US" sz="1400" dirty="0" smtClean="0">
                <a:latin typeface="Times New Roman" panose="02020603050405020304" pitchFamily="18" charset="0"/>
              </a:rPr>
              <a:t>谢</a:t>
            </a:r>
            <a:r>
              <a:rPr lang="en-US" altLang="zh-CN" sz="1400" dirty="0">
                <a:latin typeface="Times New Roman" panose="02020603050405020304" pitchFamily="18" charset="0"/>
              </a:rPr>
              <a:t>.</a:t>
            </a:r>
            <a:r>
              <a:rPr lang="zh-CN" altLang="en-US" sz="1400" dirty="0" smtClean="0">
                <a:latin typeface="Times New Roman" panose="02020603050405020304" pitchFamily="18" charset="0"/>
              </a:rPr>
              <a:t>第</a:t>
            </a:r>
            <a:r>
              <a:rPr lang="en-US" altLang="zh-CN" sz="1400" dirty="0" smtClean="0">
                <a:latin typeface="Times New Roman" panose="02020603050405020304" pitchFamily="18" charset="0"/>
              </a:rPr>
              <a:t>6</a:t>
            </a:r>
            <a:r>
              <a:rPr lang="zh-CN" altLang="en-US" sz="1400" dirty="0" smtClean="0">
                <a:latin typeface="Times New Roman" panose="02020603050405020304" pitchFamily="18" charset="0"/>
              </a:rPr>
              <a:t>版</a:t>
            </a:r>
            <a:r>
              <a:rPr lang="en-US" altLang="zh-CN" sz="1400" dirty="0" smtClean="0">
                <a:latin typeface="Times New Roman" panose="02020603050405020304" pitchFamily="18" charset="0"/>
              </a:rPr>
              <a:t>) </a:t>
            </a:r>
            <a:endParaRPr lang="en-US" altLang="zh-CN" sz="1400" dirty="0">
              <a:latin typeface="Times New Roman" panose="02020603050405020304" pitchFamily="18" charset="0"/>
            </a:endParaRPr>
          </a:p>
        </p:txBody>
      </p:sp>
      <p:sp>
        <p:nvSpPr>
          <p:cNvPr id="8198" name="Rectangle 6"/>
          <p:cNvSpPr>
            <a:spLocks noGrp="1" noChangeArrowheads="1"/>
          </p:cNvSpPr>
          <p:nvPr>
            <p:ph type="title"/>
          </p:nvPr>
        </p:nvSpPr>
        <p:spPr bwMode="auto">
          <a:xfrm>
            <a:off x="355600" y="203200"/>
            <a:ext cx="8420100" cy="6270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8199" name="Rectangle 7"/>
          <p:cNvSpPr>
            <a:spLocks noGrp="1" noChangeArrowheads="1"/>
          </p:cNvSpPr>
          <p:nvPr>
            <p:ph type="body" idx="1"/>
          </p:nvPr>
        </p:nvSpPr>
        <p:spPr bwMode="auto">
          <a:xfrm>
            <a:off x="330200" y="1028700"/>
            <a:ext cx="8483600" cy="51482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0" fontAlgn="base" hangingPunct="0">
        <a:spcBef>
          <a:spcPct val="0"/>
        </a:spcBef>
        <a:spcAft>
          <a:spcPct val="0"/>
        </a:spcAft>
        <a:defRPr sz="28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8.wmf"/><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31.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oleObject" Target="../embeddings/oleObject17.bin"/><Relationship Id="rId4" Type="http://schemas.openxmlformats.org/officeDocument/2006/relationships/image" Target="../media/image28.wmf"/></Relationships>
</file>

<file path=ppt/slides/_rels/slide1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70.xml"/><Relationship Id="rId1" Type="http://schemas.openxmlformats.org/officeDocument/2006/relationships/slideLayout" Target="../slideLayouts/slideLayout4.xml"/><Relationship Id="rId6" Type="http://schemas.openxmlformats.org/officeDocument/2006/relationships/image" Target="../media/image45.wmf"/><Relationship Id="rId5" Type="http://schemas.openxmlformats.org/officeDocument/2006/relationships/image" Target="../media/image26.wmf"/><Relationship Id="rId4" Type="http://schemas.openxmlformats.org/officeDocument/2006/relationships/image" Target="../media/image44.png"/></Relationships>
</file>

<file path=ppt/slides/_rels/slide13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image" Target="../media/image26.wmf"/></Relationships>
</file>

<file path=ppt/slides/_rels/slide1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1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image" Target="../media/image51.png"/></Relationships>
</file>

<file path=ppt/slides/_rels/slide1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wmf"/></Relationships>
</file>

<file path=ppt/slides/_rels/slide1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8.bin"/><Relationship Id="rId4" Type="http://schemas.openxmlformats.org/officeDocument/2006/relationships/image" Target="../media/image56.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56.wmf"/><Relationship Id="rId4" Type="http://schemas.openxmlformats.org/officeDocument/2006/relationships/oleObject" Target="../embeddings/oleObject19.bin"/></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56.wmf"/><Relationship Id="rId4" Type="http://schemas.openxmlformats.org/officeDocument/2006/relationships/oleObject" Target="../embeddings/oleObject20.bin"/></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image" Target="../media/image63.png"/><Relationship Id="rId4" Type="http://schemas.openxmlformats.org/officeDocument/2006/relationships/image" Target="../media/image62.png"/></Relationships>
</file>

<file path=ppt/slides/_rels/slide1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184.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0.xml"/><Relationship Id="rId1" Type="http://schemas.openxmlformats.org/officeDocument/2006/relationships/slideLayout" Target="../slideLayouts/slideLayout4.x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4.wmf"/></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2.bin"/><Relationship Id="rId4" Type="http://schemas.openxmlformats.org/officeDocument/2006/relationships/image" Target="../media/image56.w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5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9.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2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990600" y="1752600"/>
            <a:ext cx="7253288" cy="1385888"/>
          </a:xfrm>
        </p:spPr>
        <p:txBody>
          <a:bodyPr/>
          <a:lstStyle/>
          <a:p>
            <a:pPr eaLnBrk="1" hangingPunct="1"/>
            <a:r>
              <a:rPr lang="zh-CN" altLang="en-US" dirty="0" smtClean="0"/>
              <a:t>第 </a:t>
            </a:r>
            <a:r>
              <a:rPr lang="en-US" altLang="zh-CN" dirty="0" smtClean="0"/>
              <a:t>7 </a:t>
            </a:r>
            <a:r>
              <a:rPr lang="zh-CN" altLang="en-US" dirty="0" smtClean="0"/>
              <a:t>章  网络安全</a:t>
            </a:r>
            <a:endParaRPr lang="en-US" altLang="zh-CN" dirty="0" smtClean="0"/>
          </a:p>
        </p:txBody>
      </p:sp>
      <p:sp>
        <p:nvSpPr>
          <p:cNvPr id="10243" name="Rectangle 3"/>
          <p:cNvSpPr>
            <a:spLocks noGrp="1" noChangeArrowheads="1"/>
          </p:cNvSpPr>
          <p:nvPr>
            <p:ph type="subTitle" idx="1"/>
          </p:nvPr>
        </p:nvSpPr>
        <p:spPr>
          <a:xfrm>
            <a:off x="642910" y="3352800"/>
            <a:ext cx="8043890" cy="2819400"/>
          </a:xfrm>
        </p:spPr>
        <p:txBody>
          <a:bodyPr/>
          <a:lstStyle/>
          <a:p>
            <a:pPr marL="342265" indent="-342265" algn="l">
              <a:spcBef>
                <a:spcPts val="600"/>
              </a:spcBef>
              <a:buFontTx/>
              <a:buChar char="•"/>
            </a:pPr>
            <a:r>
              <a:rPr lang="en-US" altLang="zh-CN" dirty="0" smtClean="0"/>
              <a:t>We would like to be able to give you a one-sentence definition of the Internet, a definition that you can take home and share with your family and friends. </a:t>
            </a:r>
          </a:p>
          <a:p>
            <a:pPr marL="342265" indent="-342265" algn="l">
              <a:spcBef>
                <a:spcPts val="600"/>
              </a:spcBef>
              <a:buFontTx/>
              <a:buChar char="•"/>
            </a:pPr>
            <a:r>
              <a:rPr lang="en-US" altLang="zh-CN" dirty="0" smtClean="0"/>
              <a:t>Alas, the Internet is very complex and ever changing, both in terms of its hardware and software, as well as in the services it provides. </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安全</a:t>
            </a:r>
            <a:r>
              <a:rPr lang="zh-CN" altLang="zh-CN" dirty="0"/>
              <a:t>的计算机网络</a:t>
            </a:r>
            <a:endParaRPr lang="zh-CN" altLang="en-US" dirty="0"/>
          </a:p>
        </p:txBody>
      </p:sp>
      <p:sp>
        <p:nvSpPr>
          <p:cNvPr id="3" name="内容占位符 2"/>
          <p:cNvSpPr>
            <a:spLocks noGrp="1"/>
          </p:cNvSpPr>
          <p:nvPr>
            <p:ph idx="1"/>
          </p:nvPr>
        </p:nvSpPr>
        <p:spPr/>
        <p:txBody>
          <a:bodyPr/>
          <a:lstStyle/>
          <a:p>
            <a:r>
              <a:rPr lang="zh-CN" altLang="zh-CN" dirty="0"/>
              <a:t>网络的安全性是不可判定</a:t>
            </a:r>
            <a:r>
              <a:rPr lang="zh-CN" altLang="zh-CN" dirty="0" smtClean="0"/>
              <a:t>的</a:t>
            </a:r>
            <a:r>
              <a:rPr lang="zh-CN" altLang="en-US" dirty="0" smtClean="0"/>
              <a:t>。</a:t>
            </a:r>
            <a:endParaRPr lang="en-US" altLang="zh-CN" dirty="0" smtClean="0"/>
          </a:p>
          <a:p>
            <a:endParaRPr lang="en-US" altLang="zh-CN" dirty="0" smtClean="0"/>
          </a:p>
          <a:p>
            <a:r>
              <a:rPr lang="zh-CN" altLang="zh-CN" dirty="0" smtClean="0"/>
              <a:t>一</a:t>
            </a:r>
            <a:r>
              <a:rPr lang="zh-CN" altLang="zh-CN" dirty="0"/>
              <a:t>个安全的计算机网络</a:t>
            </a:r>
            <a:r>
              <a:rPr lang="zh-CN" altLang="zh-CN" dirty="0" smtClean="0"/>
              <a:t>应达到四</a:t>
            </a:r>
            <a:r>
              <a:rPr lang="zh-CN" altLang="zh-CN" dirty="0"/>
              <a:t>个目标：</a:t>
            </a:r>
          </a:p>
          <a:p>
            <a:pPr lvl="1"/>
            <a:r>
              <a:rPr lang="en-US" altLang="zh-CN" dirty="0"/>
              <a:t>1. </a:t>
            </a:r>
            <a:r>
              <a:rPr lang="zh-CN" altLang="zh-CN" dirty="0" smtClean="0"/>
              <a:t>保密性</a:t>
            </a:r>
            <a:endParaRPr lang="en-US" altLang="zh-CN" dirty="0" smtClean="0"/>
          </a:p>
          <a:p>
            <a:pPr lvl="1"/>
            <a:r>
              <a:rPr lang="en-US" altLang="zh-CN" dirty="0"/>
              <a:t>2. </a:t>
            </a:r>
            <a:r>
              <a:rPr lang="zh-CN" altLang="zh-CN" dirty="0"/>
              <a:t>端点</a:t>
            </a:r>
            <a:r>
              <a:rPr lang="zh-CN" altLang="zh-CN" dirty="0" smtClean="0"/>
              <a:t>鉴别</a:t>
            </a:r>
            <a:endParaRPr lang="en-US" altLang="zh-CN" dirty="0" smtClean="0"/>
          </a:p>
          <a:p>
            <a:pPr lvl="1"/>
            <a:r>
              <a:rPr lang="en-US" altLang="zh-CN" dirty="0"/>
              <a:t>3. </a:t>
            </a:r>
            <a:r>
              <a:rPr lang="zh-CN" altLang="zh-CN" dirty="0"/>
              <a:t>信息的完整性</a:t>
            </a:r>
          </a:p>
          <a:p>
            <a:pPr lvl="1"/>
            <a:r>
              <a:rPr lang="en-US" altLang="zh-CN" dirty="0"/>
              <a:t>4. </a:t>
            </a:r>
            <a:r>
              <a:rPr lang="zh-CN" altLang="zh-CN" dirty="0"/>
              <a:t>运行的</a:t>
            </a:r>
            <a:r>
              <a:rPr lang="zh-CN" altLang="zh-CN" dirty="0" smtClean="0"/>
              <a:t>安全性</a:t>
            </a:r>
            <a:endParaRPr lang="zh-CN" altLang="zh-CN" dirty="0"/>
          </a:p>
        </p:txBody>
      </p:sp>
      <p:sp>
        <p:nvSpPr>
          <p:cNvPr id="7" name="矩形标注 6"/>
          <p:cNvSpPr/>
          <p:nvPr/>
        </p:nvSpPr>
        <p:spPr bwMode="auto">
          <a:xfrm>
            <a:off x="4000496" y="2428868"/>
            <a:ext cx="4586356" cy="3600400"/>
          </a:xfrm>
          <a:prstGeom prst="wedgeRectCallout">
            <a:avLst>
              <a:gd name="adj1" fmla="val -79805"/>
              <a:gd name="adj2" fmla="val -46410"/>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269875" indent="-269875" algn="l">
              <a:spcBef>
                <a:spcPts val="6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只有信息的发送方和接收方才能懂得所发送信息的内容</a:t>
            </a:r>
            <a:r>
              <a:rPr lang="zh-CN" altLang="en-US" sz="2600" dirty="0">
                <a:solidFill>
                  <a:srgbClr val="000099"/>
                </a:solidFill>
                <a:ea typeface="黑体" panose="02010600030101010101" pitchFamily="2" charset="-122"/>
              </a:rPr>
              <a:t>。</a:t>
            </a:r>
            <a:endParaRPr lang="en-US" altLang="zh-CN" sz="2600" dirty="0">
              <a:solidFill>
                <a:srgbClr val="000099"/>
              </a:solidFill>
              <a:ea typeface="黑体" panose="02010600030101010101" pitchFamily="2" charset="-122"/>
            </a:endParaRPr>
          </a:p>
          <a:p>
            <a:pPr marL="269875" indent="-269875" algn="l">
              <a:spcBef>
                <a:spcPts val="600"/>
              </a:spcBef>
              <a:buSzPct val="70000"/>
              <a:buFont typeface="Wingdings" panose="05000000000000000000" pitchFamily="2" charset="2"/>
              <a:buChar char="l"/>
            </a:pPr>
            <a:r>
              <a:rPr lang="zh-CN" altLang="en-US" sz="2600" dirty="0">
                <a:solidFill>
                  <a:srgbClr val="000099"/>
                </a:solidFill>
                <a:ea typeface="黑体" panose="02010600030101010101" pitchFamily="2" charset="-122"/>
              </a:rPr>
              <a:t>是网络</a:t>
            </a:r>
            <a:r>
              <a:rPr lang="zh-CN" altLang="en-US" sz="2600" dirty="0" smtClean="0">
                <a:solidFill>
                  <a:srgbClr val="000099"/>
                </a:solidFill>
                <a:ea typeface="黑体" panose="02010600030101010101" pitchFamily="2" charset="-122"/>
              </a:rPr>
              <a:t>安全通信的</a:t>
            </a:r>
            <a:r>
              <a:rPr lang="zh-CN" altLang="en-US" sz="2600" dirty="0" smtClean="0">
                <a:solidFill>
                  <a:srgbClr val="FF0000"/>
                </a:solidFill>
                <a:ea typeface="黑体" panose="02010600030101010101" pitchFamily="2" charset="-122"/>
              </a:rPr>
              <a:t>最基本</a:t>
            </a:r>
            <a:r>
              <a:rPr lang="zh-CN" altLang="en-US" sz="2600" dirty="0">
                <a:solidFill>
                  <a:srgbClr val="000099"/>
                </a:solidFill>
                <a:ea typeface="黑体" panose="02010600030101010101" pitchFamily="2" charset="-122"/>
              </a:rPr>
              <a:t>的</a:t>
            </a:r>
            <a:r>
              <a:rPr lang="zh-CN" altLang="en-US" sz="2600" dirty="0" smtClean="0">
                <a:solidFill>
                  <a:srgbClr val="000099"/>
                </a:solidFill>
                <a:ea typeface="黑体" panose="02010600030101010101" pitchFamily="2" charset="-122"/>
              </a:rPr>
              <a:t>内容</a:t>
            </a:r>
            <a:r>
              <a:rPr lang="zh-CN" altLang="en-US" sz="2600" dirty="0">
                <a:solidFill>
                  <a:srgbClr val="000099"/>
                </a:solidFill>
                <a:ea typeface="黑体" panose="02010600030101010101" pitchFamily="2" charset="-122"/>
              </a:rPr>
              <a:t>，也是对付被动攻击必须具备的功能。</a:t>
            </a:r>
            <a:endParaRPr lang="en-US" altLang="zh-CN" sz="2600" dirty="0">
              <a:solidFill>
                <a:srgbClr val="000099"/>
              </a:solidFill>
              <a:ea typeface="黑体" panose="02010600030101010101" pitchFamily="2" charset="-122"/>
            </a:endParaRPr>
          </a:p>
          <a:p>
            <a:pPr marL="269875" indent="-269875" algn="l">
              <a:spcBef>
                <a:spcPts val="6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为了使网络具有保密性，需要使用各种</a:t>
            </a:r>
            <a:r>
              <a:rPr lang="zh-CN" altLang="zh-CN" sz="2600" dirty="0">
                <a:solidFill>
                  <a:srgbClr val="FF0000"/>
                </a:solidFill>
                <a:ea typeface="黑体" panose="02010600030101010101" pitchFamily="2" charset="-122"/>
              </a:rPr>
              <a:t>密码技术。</a:t>
            </a:r>
            <a:endParaRPr lang="zh-CN" altLang="en-US" sz="2600" dirty="0">
              <a:solidFill>
                <a:srgbClr val="FF0000"/>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中间人攻击 </a:t>
            </a:r>
          </a:p>
        </p:txBody>
      </p:sp>
      <p:sp>
        <p:nvSpPr>
          <p:cNvPr id="3" name="内容占位符 2"/>
          <p:cNvSpPr>
            <a:spLocks noGrp="1"/>
          </p:cNvSpPr>
          <p:nvPr>
            <p:ph idx="1"/>
          </p:nvPr>
        </p:nvSpPr>
        <p:spPr/>
        <p:txBody>
          <a:bodyPr/>
          <a:lstStyle/>
          <a:p>
            <a:r>
              <a:rPr lang="zh-CN" altLang="en-US" dirty="0" smtClean="0"/>
              <a:t>公钥密码体制虽然不必在互相通信的用户之间秘密地</a:t>
            </a:r>
            <a:r>
              <a:rPr lang="zh-CN" altLang="en-US" dirty="0" smtClean="0">
                <a:solidFill>
                  <a:srgbClr val="FF0000"/>
                </a:solidFill>
              </a:rPr>
              <a:t>分配</a:t>
            </a:r>
            <a:r>
              <a:rPr lang="zh-CN" altLang="en-US" dirty="0" smtClean="0"/>
              <a:t>共享密码，但仍有受到攻击的可能。</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中间人攻击说明</a:t>
            </a:r>
          </a:p>
        </p:txBody>
      </p:sp>
      <p:sp>
        <p:nvSpPr>
          <p:cNvPr id="45059" name="Rectangle 4"/>
          <p:cNvSpPr>
            <a:spLocks noGrp="1" noChangeArrowheads="1"/>
          </p:cNvSpPr>
          <p:nvPr>
            <p:ph type="body" idx="1"/>
          </p:nvPr>
        </p:nvSpPr>
        <p:spPr/>
        <p:txBody>
          <a:bodyPr/>
          <a:lstStyle/>
          <a:p>
            <a:pPr eaLnBrk="1" hangingPunct="1">
              <a:spcBef>
                <a:spcPts val="600"/>
              </a:spcBef>
            </a:pPr>
            <a:r>
              <a:rPr lang="en-US" altLang="zh-CN" dirty="0" smtClean="0"/>
              <a:t>A </a:t>
            </a:r>
            <a:r>
              <a:rPr lang="zh-CN" altLang="en-US" dirty="0" smtClean="0"/>
              <a:t>向 </a:t>
            </a:r>
            <a:r>
              <a:rPr lang="en-US" altLang="zh-CN" dirty="0" smtClean="0"/>
              <a:t>B </a:t>
            </a:r>
            <a:r>
              <a:rPr lang="zh-CN" altLang="en-US" dirty="0" smtClean="0"/>
              <a:t>发送“</a:t>
            </a:r>
            <a:r>
              <a:rPr lang="zh-CN" altLang="en-US" dirty="0" smtClean="0">
                <a:solidFill>
                  <a:schemeClr val="hlink"/>
                </a:solidFill>
              </a:rPr>
              <a:t>我是 </a:t>
            </a:r>
            <a:r>
              <a:rPr lang="en-US" altLang="zh-CN" dirty="0" smtClean="0">
                <a:solidFill>
                  <a:schemeClr val="hlink"/>
                </a:solidFill>
              </a:rPr>
              <a:t>A</a:t>
            </a:r>
            <a:r>
              <a:rPr lang="zh-CN" altLang="en-US" dirty="0" smtClean="0"/>
              <a:t>”的报文，并给出了自己的身份。此报文被“中间人” </a:t>
            </a:r>
            <a:r>
              <a:rPr lang="en-US" altLang="zh-CN" dirty="0" smtClean="0"/>
              <a:t>C </a:t>
            </a:r>
            <a:r>
              <a:rPr lang="zh-CN" altLang="en-US" dirty="0" smtClean="0"/>
              <a:t>截获，</a:t>
            </a:r>
            <a:r>
              <a:rPr lang="en-US" altLang="zh-CN" dirty="0" smtClean="0"/>
              <a:t>C </a:t>
            </a:r>
            <a:r>
              <a:rPr lang="zh-CN" altLang="en-US" dirty="0" smtClean="0"/>
              <a:t>把此报文原封不动地转发给 </a:t>
            </a:r>
            <a:r>
              <a:rPr lang="en-US" altLang="zh-CN" dirty="0" smtClean="0"/>
              <a:t>B</a:t>
            </a:r>
            <a:r>
              <a:rPr lang="zh-CN" altLang="en-US" dirty="0" smtClean="0"/>
              <a:t>。</a:t>
            </a:r>
            <a:r>
              <a:rPr lang="en-US" altLang="zh-CN" dirty="0" smtClean="0"/>
              <a:t>B </a:t>
            </a:r>
            <a:r>
              <a:rPr lang="zh-CN" altLang="en-US" dirty="0" smtClean="0"/>
              <a:t>选择一个不重数 </a:t>
            </a:r>
            <a:r>
              <a:rPr lang="en-US" altLang="zh-CN" dirty="0" smtClean="0"/>
              <a:t>R</a:t>
            </a:r>
            <a:r>
              <a:rPr lang="en-US" altLang="zh-CN" baseline="-25000" dirty="0" smtClean="0"/>
              <a:t>B </a:t>
            </a:r>
            <a:r>
              <a:rPr lang="zh-CN" altLang="en-US" dirty="0" smtClean="0"/>
              <a:t>发送给 </a:t>
            </a:r>
            <a:r>
              <a:rPr lang="en-US" altLang="zh-CN" dirty="0" smtClean="0"/>
              <a:t>A</a:t>
            </a:r>
            <a:r>
              <a:rPr lang="zh-CN" altLang="en-US" dirty="0" smtClean="0"/>
              <a:t>，但同样被 </a:t>
            </a:r>
            <a:r>
              <a:rPr lang="en-US" altLang="zh-CN" dirty="0" smtClean="0"/>
              <a:t>C </a:t>
            </a:r>
            <a:r>
              <a:rPr lang="zh-CN" altLang="en-US" dirty="0" smtClean="0"/>
              <a:t>截获后也照样转发给 </a:t>
            </a:r>
            <a:r>
              <a:rPr lang="en-US" altLang="zh-CN" dirty="0" smtClean="0"/>
              <a:t>A</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中间人 </a:t>
            </a:r>
            <a:r>
              <a:rPr lang="en-US" altLang="zh-CN" dirty="0" smtClean="0"/>
              <a:t>C </a:t>
            </a:r>
            <a:r>
              <a:rPr lang="zh-CN" altLang="en-US" dirty="0" smtClean="0"/>
              <a:t>用自己的私钥 </a:t>
            </a:r>
            <a:r>
              <a:rPr lang="en-US" altLang="zh-CN" dirty="0" smtClean="0"/>
              <a:t>SK</a:t>
            </a:r>
            <a:r>
              <a:rPr lang="en-US" altLang="zh-CN" baseline="-25000" dirty="0" smtClean="0"/>
              <a:t>C </a:t>
            </a:r>
            <a:r>
              <a:rPr lang="zh-CN" altLang="en-US" dirty="0" smtClean="0"/>
              <a:t>对 </a:t>
            </a:r>
            <a:r>
              <a:rPr lang="en-US" altLang="zh-CN" dirty="0" smtClean="0"/>
              <a:t>R</a:t>
            </a:r>
            <a:r>
              <a:rPr lang="en-US" altLang="zh-CN" baseline="-25000" dirty="0" smtClean="0"/>
              <a:t>B </a:t>
            </a:r>
            <a:r>
              <a:rPr lang="zh-CN" altLang="en-US" dirty="0" smtClean="0"/>
              <a:t>加密后发回给 </a:t>
            </a:r>
            <a:r>
              <a:rPr lang="en-US" altLang="zh-CN" dirty="0" smtClean="0"/>
              <a:t>B</a:t>
            </a:r>
            <a:r>
              <a:rPr lang="zh-CN" altLang="en-US" dirty="0" smtClean="0"/>
              <a:t>，使 </a:t>
            </a:r>
            <a:r>
              <a:rPr lang="en-US" altLang="zh-CN" dirty="0" smtClean="0"/>
              <a:t>B </a:t>
            </a:r>
            <a:r>
              <a:rPr lang="zh-CN" altLang="en-US" dirty="0" smtClean="0"/>
              <a:t>误以为是 </a:t>
            </a:r>
            <a:r>
              <a:rPr lang="en-US" altLang="zh-CN" dirty="0" smtClean="0"/>
              <a:t>A </a:t>
            </a:r>
            <a:r>
              <a:rPr lang="zh-CN" altLang="en-US" dirty="0" smtClean="0"/>
              <a:t>发来的。</a:t>
            </a:r>
            <a:r>
              <a:rPr lang="en-US" altLang="zh-CN" dirty="0" smtClean="0"/>
              <a:t>A </a:t>
            </a:r>
            <a:r>
              <a:rPr lang="zh-CN" altLang="en-US" dirty="0" smtClean="0"/>
              <a:t>收到 </a:t>
            </a:r>
            <a:r>
              <a:rPr lang="en-US" altLang="zh-CN" dirty="0" smtClean="0"/>
              <a:t>R</a:t>
            </a:r>
            <a:r>
              <a:rPr lang="en-US" altLang="zh-CN" baseline="-25000" dirty="0" smtClean="0"/>
              <a:t>B </a:t>
            </a:r>
            <a:r>
              <a:rPr lang="zh-CN" altLang="en-US" dirty="0" smtClean="0"/>
              <a:t>后也用自己的私钥 </a:t>
            </a:r>
            <a:r>
              <a:rPr lang="en-US" altLang="zh-CN" dirty="0" smtClean="0"/>
              <a:t>SK</a:t>
            </a:r>
            <a:r>
              <a:rPr lang="en-US" altLang="zh-CN" baseline="-25000" dirty="0" smtClean="0"/>
              <a:t>A </a:t>
            </a:r>
            <a:r>
              <a:rPr lang="zh-CN" altLang="en-US" dirty="0" smtClean="0"/>
              <a:t>对 </a:t>
            </a:r>
            <a:r>
              <a:rPr lang="en-US" altLang="zh-CN" dirty="0" smtClean="0"/>
              <a:t>R</a:t>
            </a:r>
            <a:r>
              <a:rPr lang="en-US" altLang="zh-CN" baseline="-25000" dirty="0" smtClean="0"/>
              <a:t>B </a:t>
            </a:r>
            <a:r>
              <a:rPr lang="zh-CN" altLang="en-US" dirty="0" smtClean="0"/>
              <a:t>加密后发回给 </a:t>
            </a:r>
            <a:r>
              <a:rPr lang="en-US" altLang="zh-CN" dirty="0" smtClean="0"/>
              <a:t>B</a:t>
            </a:r>
            <a:r>
              <a:rPr lang="zh-CN" altLang="en-US" dirty="0" smtClean="0"/>
              <a:t>，</a:t>
            </a:r>
            <a:r>
              <a:rPr lang="zh-CN" altLang="en-US" dirty="0" smtClean="0">
                <a:solidFill>
                  <a:srgbClr val="FF0000"/>
                </a:solidFill>
              </a:rPr>
              <a:t>中途被 </a:t>
            </a:r>
            <a:r>
              <a:rPr lang="en-US" altLang="zh-CN" dirty="0" smtClean="0">
                <a:solidFill>
                  <a:srgbClr val="FF0000"/>
                </a:solidFill>
              </a:rPr>
              <a:t>C </a:t>
            </a:r>
            <a:r>
              <a:rPr lang="zh-CN" altLang="en-US" dirty="0" smtClean="0">
                <a:solidFill>
                  <a:srgbClr val="FF0000"/>
                </a:solidFill>
              </a:rPr>
              <a:t>截获并丢弃</a:t>
            </a:r>
            <a:r>
              <a:rPr lang="zh-CN" altLang="en-US" dirty="0" smtClean="0"/>
              <a:t>。</a:t>
            </a:r>
            <a:r>
              <a:rPr lang="en-US" altLang="zh-CN" dirty="0" smtClean="0"/>
              <a:t>B </a:t>
            </a:r>
            <a:r>
              <a:rPr lang="zh-CN" altLang="en-US" dirty="0" smtClean="0"/>
              <a:t>向 </a:t>
            </a:r>
            <a:r>
              <a:rPr lang="en-US" altLang="zh-CN" dirty="0" smtClean="0"/>
              <a:t>A </a:t>
            </a:r>
            <a:r>
              <a:rPr lang="zh-CN" altLang="en-US" dirty="0" smtClean="0"/>
              <a:t>索取其公钥，此报文被</a:t>
            </a:r>
            <a:r>
              <a:rPr lang="en-US" altLang="zh-CN" dirty="0" smtClean="0"/>
              <a:t>C</a:t>
            </a:r>
            <a:r>
              <a:rPr lang="zh-CN" altLang="en-US" dirty="0" smtClean="0"/>
              <a:t>截获后转发给 </a:t>
            </a:r>
            <a:r>
              <a:rPr lang="en-US" altLang="zh-CN" dirty="0" smtClean="0"/>
              <a:t>A</a:t>
            </a:r>
            <a:r>
              <a:rPr lang="zh-CN" altLang="en-US" dirty="0" smtClean="0"/>
              <a:t>。</a:t>
            </a:r>
          </a:p>
          <a:p>
            <a:pPr eaLnBrk="1" hangingPunct="1">
              <a:spcBef>
                <a:spcPts val="600"/>
              </a:spcBef>
            </a:pPr>
            <a:endParaRPr lang="zh-CN" altLang="en-US" dirty="0" smtClean="0"/>
          </a:p>
          <a:p>
            <a:pPr eaLnBrk="1" hangingPunct="1">
              <a:spcBef>
                <a:spcPts val="600"/>
              </a:spcBef>
            </a:pPr>
            <a:r>
              <a:rPr lang="en-US" altLang="zh-CN" dirty="0" smtClean="0"/>
              <a:t>C </a:t>
            </a:r>
            <a:r>
              <a:rPr lang="zh-CN" altLang="en-US" dirty="0" smtClean="0"/>
              <a:t>把自己的公钥 </a:t>
            </a:r>
            <a:r>
              <a:rPr lang="en-US" altLang="zh-CN" dirty="0" smtClean="0"/>
              <a:t>PK</a:t>
            </a:r>
            <a:r>
              <a:rPr lang="en-US" altLang="zh-CN" baseline="-25000" dirty="0" smtClean="0"/>
              <a:t>C </a:t>
            </a:r>
            <a:r>
              <a:rPr lang="zh-CN" altLang="en-US" dirty="0" smtClean="0"/>
              <a:t>冒充是 </a:t>
            </a:r>
            <a:r>
              <a:rPr lang="en-US" altLang="zh-CN" dirty="0" smtClean="0"/>
              <a:t>A </a:t>
            </a:r>
            <a:r>
              <a:rPr lang="zh-CN" altLang="en-US" dirty="0" smtClean="0"/>
              <a:t>的发送给 </a:t>
            </a:r>
            <a:r>
              <a:rPr lang="en-US" altLang="zh-CN" dirty="0" smtClean="0"/>
              <a:t>B</a:t>
            </a:r>
            <a:r>
              <a:rPr lang="zh-CN" altLang="en-US" dirty="0" smtClean="0"/>
              <a:t>，而 </a:t>
            </a:r>
            <a:r>
              <a:rPr lang="en-US" altLang="zh-CN" dirty="0" smtClean="0"/>
              <a:t>C </a:t>
            </a:r>
            <a:r>
              <a:rPr lang="zh-CN" altLang="en-US" dirty="0" smtClean="0"/>
              <a:t>也截获到 </a:t>
            </a:r>
            <a:r>
              <a:rPr lang="en-US" altLang="zh-CN" dirty="0" smtClean="0"/>
              <a:t>A </a:t>
            </a:r>
            <a:r>
              <a:rPr lang="zh-CN" altLang="en-US" dirty="0" smtClean="0"/>
              <a:t>发送给 </a:t>
            </a:r>
            <a:r>
              <a:rPr lang="en-US" altLang="zh-CN" dirty="0" smtClean="0"/>
              <a:t>B </a:t>
            </a:r>
            <a:r>
              <a:rPr lang="zh-CN" altLang="en-US" dirty="0" smtClean="0"/>
              <a:t>的公钥 </a:t>
            </a:r>
            <a:r>
              <a:rPr lang="en-US" altLang="zh-CN" dirty="0" smtClean="0"/>
              <a:t>PK</a:t>
            </a:r>
            <a:r>
              <a:rPr lang="en-US" altLang="zh-CN" baseline="-25000" dirty="0" smtClean="0"/>
              <a:t>A</a:t>
            </a:r>
            <a:r>
              <a:rPr lang="zh-CN" altLang="en-US" dirty="0" smtClean="0"/>
              <a: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zh-CN" altLang="en-US" dirty="0" smtClean="0"/>
              <a:t>中间人攻击 </a:t>
            </a:r>
          </a:p>
        </p:txBody>
      </p:sp>
      <p:sp>
        <p:nvSpPr>
          <p:cNvPr id="44035" name="Text Box 7"/>
          <p:cNvSpPr txBox="1">
            <a:spLocks noChangeArrowheads="1"/>
          </p:cNvSpPr>
          <p:nvPr/>
        </p:nvSpPr>
        <p:spPr bwMode="auto">
          <a:xfrm>
            <a:off x="900113" y="1227151"/>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grpSp>
        <p:nvGrpSpPr>
          <p:cNvPr id="44036" name="Group 8"/>
          <p:cNvGrpSpPr/>
          <p:nvPr/>
        </p:nvGrpSpPr>
        <p:grpSpPr bwMode="auto">
          <a:xfrm>
            <a:off x="415925" y="1255726"/>
            <a:ext cx="573088" cy="660400"/>
            <a:chOff x="921" y="2412"/>
            <a:chExt cx="284" cy="265"/>
          </a:xfrm>
        </p:grpSpPr>
        <p:grpSp>
          <p:nvGrpSpPr>
            <p:cNvPr id="44568" name="Group 9"/>
            <p:cNvGrpSpPr/>
            <p:nvPr/>
          </p:nvGrpSpPr>
          <p:grpSpPr bwMode="auto">
            <a:xfrm>
              <a:off x="928" y="2417"/>
              <a:ext cx="277" cy="260"/>
              <a:chOff x="928" y="2417"/>
              <a:chExt cx="277" cy="260"/>
            </a:xfrm>
          </p:grpSpPr>
          <p:sp>
            <p:nvSpPr>
              <p:cNvPr id="44582" name="Freeform 1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4583" name="Freeform 1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4584" name="Freeform 1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4585" name="Freeform 1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4586" name="Rectangle 14"/>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4587" name="Rectangle 15"/>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4588" name="Rectangle 16"/>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4589" name="Line 17"/>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4590" name="Group 18"/>
              <p:cNvGrpSpPr/>
              <p:nvPr/>
            </p:nvGrpSpPr>
            <p:grpSpPr bwMode="auto">
              <a:xfrm>
                <a:off x="928" y="2639"/>
                <a:ext cx="277" cy="38"/>
                <a:chOff x="928" y="2639"/>
                <a:chExt cx="277" cy="38"/>
              </a:xfrm>
            </p:grpSpPr>
            <p:sp>
              <p:nvSpPr>
                <p:cNvPr id="44591" name="Freeform 1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4592" name="Freeform 2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4593" name="Rectangle 21"/>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4569" name="Group 22"/>
            <p:cNvGrpSpPr/>
            <p:nvPr/>
          </p:nvGrpSpPr>
          <p:grpSpPr bwMode="auto">
            <a:xfrm>
              <a:off x="921" y="2412"/>
              <a:ext cx="277" cy="261"/>
              <a:chOff x="921" y="2412"/>
              <a:chExt cx="277" cy="261"/>
            </a:xfrm>
          </p:grpSpPr>
          <p:sp>
            <p:nvSpPr>
              <p:cNvPr id="44570" name="Freeform 2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4571" name="Freeform 2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4572" name="Freeform 2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4573" name="Freeform 2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4574" name="Rectangle 27"/>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4575" name="Rectangle 28"/>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4576" name="Rectangle 29"/>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4577" name="Line 30"/>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4578" name="Group 31"/>
              <p:cNvGrpSpPr/>
              <p:nvPr/>
            </p:nvGrpSpPr>
            <p:grpSpPr bwMode="auto">
              <a:xfrm>
                <a:off x="921" y="2635"/>
                <a:ext cx="277" cy="38"/>
                <a:chOff x="921" y="2635"/>
                <a:chExt cx="277" cy="38"/>
              </a:xfrm>
            </p:grpSpPr>
            <p:sp>
              <p:nvSpPr>
                <p:cNvPr id="44579" name="Freeform 3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4580" name="Freeform 3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4581" name="Rectangle 34"/>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nvGrpSpPr>
          <p:cNvPr id="44037" name="Group 566"/>
          <p:cNvGrpSpPr/>
          <p:nvPr/>
        </p:nvGrpSpPr>
        <p:grpSpPr bwMode="auto">
          <a:xfrm>
            <a:off x="8072438" y="1227151"/>
            <a:ext cx="852487" cy="688975"/>
            <a:chOff x="5085" y="935"/>
            <a:chExt cx="537" cy="434"/>
          </a:xfrm>
        </p:grpSpPr>
        <p:sp>
          <p:nvSpPr>
            <p:cNvPr id="44540" name="Text Box 36"/>
            <p:cNvSpPr txBox="1">
              <a:spLocks noChangeArrowheads="1"/>
            </p:cNvSpPr>
            <p:nvPr/>
          </p:nvSpPr>
          <p:spPr bwMode="auto">
            <a:xfrm>
              <a:off x="5085" y="935"/>
              <a:ext cx="244" cy="288"/>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grpSp>
          <p:nvGrpSpPr>
            <p:cNvPr id="44541" name="Group 37"/>
            <p:cNvGrpSpPr/>
            <p:nvPr/>
          </p:nvGrpSpPr>
          <p:grpSpPr bwMode="auto">
            <a:xfrm>
              <a:off x="5260" y="953"/>
              <a:ext cx="362" cy="416"/>
              <a:chOff x="921" y="2412"/>
              <a:chExt cx="284" cy="265"/>
            </a:xfrm>
          </p:grpSpPr>
          <p:grpSp>
            <p:nvGrpSpPr>
              <p:cNvPr id="44542" name="Group 38"/>
              <p:cNvGrpSpPr/>
              <p:nvPr/>
            </p:nvGrpSpPr>
            <p:grpSpPr bwMode="auto">
              <a:xfrm>
                <a:off x="928" y="2417"/>
                <a:ext cx="277" cy="260"/>
                <a:chOff x="928" y="2417"/>
                <a:chExt cx="277" cy="260"/>
              </a:xfrm>
            </p:grpSpPr>
            <p:sp>
              <p:nvSpPr>
                <p:cNvPr id="44556" name="Freeform 3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4557" name="Freeform 4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4558" name="Freeform 4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4559" name="Freeform 4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4560" name="Rectangle 43"/>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4561" name="Rectangle 44"/>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4562" name="Rectangle 45"/>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4563" name="Line 46"/>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4564" name="Group 47"/>
                <p:cNvGrpSpPr/>
                <p:nvPr/>
              </p:nvGrpSpPr>
              <p:grpSpPr bwMode="auto">
                <a:xfrm>
                  <a:off x="928" y="2639"/>
                  <a:ext cx="277" cy="38"/>
                  <a:chOff x="928" y="2639"/>
                  <a:chExt cx="277" cy="38"/>
                </a:xfrm>
              </p:grpSpPr>
              <p:sp>
                <p:nvSpPr>
                  <p:cNvPr id="44565" name="Freeform 4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4566" name="Freeform 4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4567" name="Rectangle 50"/>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4543" name="Group 51"/>
              <p:cNvGrpSpPr/>
              <p:nvPr/>
            </p:nvGrpSpPr>
            <p:grpSpPr bwMode="auto">
              <a:xfrm>
                <a:off x="921" y="2412"/>
                <a:ext cx="277" cy="261"/>
                <a:chOff x="921" y="2412"/>
                <a:chExt cx="277" cy="261"/>
              </a:xfrm>
            </p:grpSpPr>
            <p:sp>
              <p:nvSpPr>
                <p:cNvPr id="44544" name="Freeform 5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4545" name="Freeform 5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4546" name="Freeform 5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4547" name="Freeform 5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4548" name="Rectangle 56"/>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4549" name="Rectangle 57"/>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4550" name="Rectangle 58"/>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4551" name="Line 59"/>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4552" name="Group 60"/>
                <p:cNvGrpSpPr/>
                <p:nvPr/>
              </p:nvGrpSpPr>
              <p:grpSpPr bwMode="auto">
                <a:xfrm>
                  <a:off x="921" y="2635"/>
                  <a:ext cx="277" cy="38"/>
                  <a:chOff x="921" y="2635"/>
                  <a:chExt cx="277" cy="38"/>
                </a:xfrm>
              </p:grpSpPr>
              <p:sp>
                <p:nvSpPr>
                  <p:cNvPr id="44553" name="Freeform 6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4554" name="Freeform 6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4555" name="Rectangle 63"/>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sp>
        <p:nvSpPr>
          <p:cNvPr id="44038" name="Line 64"/>
          <p:cNvSpPr>
            <a:spLocks noChangeShapeType="1"/>
          </p:cNvSpPr>
          <p:nvPr/>
        </p:nvSpPr>
        <p:spPr bwMode="auto">
          <a:xfrm rot="5400000">
            <a:off x="-1055688" y="3756039"/>
            <a:ext cx="3489325" cy="0"/>
          </a:xfrm>
          <a:prstGeom prst="line">
            <a:avLst/>
          </a:prstGeom>
          <a:noFill/>
          <a:ln w="28575">
            <a:solidFill>
              <a:schemeClr val="tx2"/>
            </a:solidFill>
            <a:round/>
            <a:headEnd type="none" w="sm" len="med"/>
            <a:tailEnd type="triangle" w="med" len="med"/>
          </a:ln>
        </p:spPr>
        <p:txBody>
          <a:bodyPr wrap="none" anchor="ctr"/>
          <a:lstStyle/>
          <a:p>
            <a:endParaRPr lang="zh-CN" altLang="en-US"/>
          </a:p>
        </p:txBody>
      </p:sp>
      <p:sp>
        <p:nvSpPr>
          <p:cNvPr id="44039" name="Line 65"/>
          <p:cNvSpPr>
            <a:spLocks noChangeShapeType="1"/>
          </p:cNvSpPr>
          <p:nvPr/>
        </p:nvSpPr>
        <p:spPr bwMode="auto">
          <a:xfrm rot="16200000" flipH="1">
            <a:off x="6914357" y="3720319"/>
            <a:ext cx="3460750" cy="7937"/>
          </a:xfrm>
          <a:prstGeom prst="line">
            <a:avLst/>
          </a:prstGeom>
          <a:noFill/>
          <a:ln w="28575">
            <a:solidFill>
              <a:schemeClr val="tx2"/>
            </a:solidFill>
            <a:round/>
            <a:headEnd type="none" w="sm" len="med"/>
            <a:tailEnd type="triangle" w="med" len="med"/>
          </a:ln>
        </p:spPr>
        <p:txBody>
          <a:bodyPr wrap="none" anchor="ctr"/>
          <a:lstStyle/>
          <a:p>
            <a:endParaRPr lang="zh-CN" altLang="en-US"/>
          </a:p>
        </p:txBody>
      </p:sp>
      <p:grpSp>
        <p:nvGrpSpPr>
          <p:cNvPr id="13" name="Group 553"/>
          <p:cNvGrpSpPr/>
          <p:nvPr/>
        </p:nvGrpSpPr>
        <p:grpSpPr bwMode="auto">
          <a:xfrm>
            <a:off x="679450" y="1963751"/>
            <a:ext cx="3986213" cy="423862"/>
            <a:chOff x="428" y="1792"/>
            <a:chExt cx="2511" cy="267"/>
          </a:xfrm>
        </p:grpSpPr>
        <p:sp>
          <p:nvSpPr>
            <p:cNvPr id="44538" name="Line 6"/>
            <p:cNvSpPr>
              <a:spLocks noChangeShapeType="1"/>
            </p:cNvSpPr>
            <p:nvPr/>
          </p:nvSpPr>
          <p:spPr bwMode="auto">
            <a:xfrm>
              <a:off x="428" y="1927"/>
              <a:ext cx="2511" cy="11"/>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362" name="Rectangle 66"/>
            <p:cNvSpPr>
              <a:spLocks noChangeArrowheads="1"/>
            </p:cNvSpPr>
            <p:nvPr/>
          </p:nvSpPr>
          <p:spPr bwMode="auto">
            <a:xfrm>
              <a:off x="1031" y="1792"/>
              <a:ext cx="568" cy="267"/>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a:latin typeface="Arial" panose="020B0604020202020204" pitchFamily="34" charset="0"/>
                  <a:ea typeface="黑体" panose="02010600030101010101" pitchFamily="2" charset="-122"/>
                </a:rPr>
                <a:t>我是 </a:t>
              </a:r>
              <a:r>
                <a:rPr kumimoji="1" lang="en-US" altLang="zh-CN" sz="1800">
                  <a:latin typeface="Arial" panose="020B0604020202020204" pitchFamily="34" charset="0"/>
                  <a:ea typeface="黑体" panose="02010600030101010101" pitchFamily="2" charset="-122"/>
                </a:rPr>
                <a:t>A</a:t>
              </a:r>
              <a:endParaRPr kumimoji="1" lang="en-US" altLang="zh-CN" sz="1800" i="1" baseline="-25000">
                <a:latin typeface="Arial" panose="020B0604020202020204" pitchFamily="34" charset="0"/>
                <a:ea typeface="黑体" panose="02010600030101010101" pitchFamily="2" charset="-122"/>
              </a:endParaRPr>
            </a:p>
          </p:txBody>
        </p:sp>
      </p:grpSp>
      <p:grpSp>
        <p:nvGrpSpPr>
          <p:cNvPr id="44041" name="Group 67"/>
          <p:cNvGrpSpPr/>
          <p:nvPr/>
        </p:nvGrpSpPr>
        <p:grpSpPr bwMode="auto">
          <a:xfrm>
            <a:off x="4256088" y="1349388"/>
            <a:ext cx="736600" cy="644525"/>
            <a:chOff x="624" y="2968"/>
            <a:chExt cx="1331" cy="920"/>
          </a:xfrm>
        </p:grpSpPr>
        <p:sp>
          <p:nvSpPr>
            <p:cNvPr id="44086" name="Freeform 68"/>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44087" name="Freeform 69"/>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44088" name="Freeform 70"/>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44089" name="Freeform 71"/>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44090" name="Freeform 72"/>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44091" name="Freeform 73"/>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44092" name="Freeform 74"/>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44093" name="Freeform 75"/>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44094" name="Freeform 76"/>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44095" name="Freeform 77"/>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44096" name="Freeform 78"/>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44097" name="Freeform 79"/>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44098" name="Group 80"/>
            <p:cNvGrpSpPr/>
            <p:nvPr/>
          </p:nvGrpSpPr>
          <p:grpSpPr bwMode="auto">
            <a:xfrm>
              <a:off x="700" y="3526"/>
              <a:ext cx="515" cy="270"/>
              <a:chOff x="700" y="3526"/>
              <a:chExt cx="515" cy="270"/>
            </a:xfrm>
          </p:grpSpPr>
          <p:grpSp>
            <p:nvGrpSpPr>
              <p:cNvPr id="44124" name="Group 81"/>
              <p:cNvGrpSpPr/>
              <p:nvPr/>
            </p:nvGrpSpPr>
            <p:grpSpPr bwMode="auto">
              <a:xfrm>
                <a:off x="737" y="3534"/>
                <a:ext cx="49" cy="23"/>
                <a:chOff x="737" y="3534"/>
                <a:chExt cx="49" cy="23"/>
              </a:xfrm>
            </p:grpSpPr>
            <p:sp>
              <p:nvSpPr>
                <p:cNvPr id="44535" name="Freeform 82"/>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44536" name="Freeform 83"/>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44537" name="Freeform 84"/>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44125" name="Group 85"/>
              <p:cNvGrpSpPr/>
              <p:nvPr/>
            </p:nvGrpSpPr>
            <p:grpSpPr bwMode="auto">
              <a:xfrm>
                <a:off x="748" y="3547"/>
                <a:ext cx="50" cy="23"/>
                <a:chOff x="748" y="3547"/>
                <a:chExt cx="50" cy="23"/>
              </a:xfrm>
            </p:grpSpPr>
            <p:sp>
              <p:nvSpPr>
                <p:cNvPr id="44532" name="Freeform 86"/>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533" name="Freeform 87"/>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534" name="Freeform 88"/>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44126" name="Freeform 89"/>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27" name="Freeform 90"/>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44128" name="Freeform 91"/>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44129" name="Freeform 92"/>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44130" name="Group 93"/>
              <p:cNvGrpSpPr/>
              <p:nvPr/>
            </p:nvGrpSpPr>
            <p:grpSpPr bwMode="auto">
              <a:xfrm>
                <a:off x="872" y="3547"/>
                <a:ext cx="50" cy="23"/>
                <a:chOff x="872" y="3547"/>
                <a:chExt cx="50" cy="23"/>
              </a:xfrm>
            </p:grpSpPr>
            <p:sp>
              <p:nvSpPr>
                <p:cNvPr id="44529" name="Freeform 94"/>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4530" name="Freeform 95"/>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44531" name="Freeform 96"/>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31" name="Group 97"/>
              <p:cNvGrpSpPr/>
              <p:nvPr/>
            </p:nvGrpSpPr>
            <p:grpSpPr bwMode="auto">
              <a:xfrm>
                <a:off x="885" y="3559"/>
                <a:ext cx="50" cy="23"/>
                <a:chOff x="885" y="3559"/>
                <a:chExt cx="50" cy="23"/>
              </a:xfrm>
            </p:grpSpPr>
            <p:sp>
              <p:nvSpPr>
                <p:cNvPr id="44526" name="Freeform 98"/>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44527" name="Freeform 99"/>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44528" name="Freeform 100"/>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32" name="Group 101"/>
              <p:cNvGrpSpPr/>
              <p:nvPr/>
            </p:nvGrpSpPr>
            <p:grpSpPr bwMode="auto">
              <a:xfrm>
                <a:off x="898" y="3571"/>
                <a:ext cx="49" cy="23"/>
                <a:chOff x="898" y="3571"/>
                <a:chExt cx="49" cy="23"/>
              </a:xfrm>
            </p:grpSpPr>
            <p:sp>
              <p:nvSpPr>
                <p:cNvPr id="44523" name="Freeform 102"/>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44524" name="Freeform 103"/>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44525" name="Freeform 104"/>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33" name="Group 105"/>
              <p:cNvGrpSpPr/>
              <p:nvPr/>
            </p:nvGrpSpPr>
            <p:grpSpPr bwMode="auto">
              <a:xfrm>
                <a:off x="911" y="3585"/>
                <a:ext cx="49" cy="23"/>
                <a:chOff x="911" y="3585"/>
                <a:chExt cx="49" cy="23"/>
              </a:xfrm>
            </p:grpSpPr>
            <p:sp>
              <p:nvSpPr>
                <p:cNvPr id="44520" name="Freeform 106"/>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44521" name="Freeform 107"/>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44522" name="Freeform 108"/>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34" name="Group 109"/>
              <p:cNvGrpSpPr/>
              <p:nvPr/>
            </p:nvGrpSpPr>
            <p:grpSpPr bwMode="auto">
              <a:xfrm>
                <a:off x="923" y="3600"/>
                <a:ext cx="99" cy="73"/>
                <a:chOff x="923" y="3600"/>
                <a:chExt cx="99" cy="73"/>
              </a:xfrm>
            </p:grpSpPr>
            <p:grpSp>
              <p:nvGrpSpPr>
                <p:cNvPr id="44500" name="Group 110"/>
                <p:cNvGrpSpPr/>
                <p:nvPr/>
              </p:nvGrpSpPr>
              <p:grpSpPr bwMode="auto">
                <a:xfrm>
                  <a:off x="923" y="3600"/>
                  <a:ext cx="49" cy="23"/>
                  <a:chOff x="923" y="3600"/>
                  <a:chExt cx="49" cy="23"/>
                </a:xfrm>
              </p:grpSpPr>
              <p:sp>
                <p:nvSpPr>
                  <p:cNvPr id="44517" name="Freeform 111"/>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44518" name="Freeform 112"/>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44519" name="Freeform 113"/>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44501" name="Group 114"/>
                <p:cNvGrpSpPr/>
                <p:nvPr/>
              </p:nvGrpSpPr>
              <p:grpSpPr bwMode="auto">
                <a:xfrm>
                  <a:off x="935" y="3612"/>
                  <a:ext cx="48" cy="23"/>
                  <a:chOff x="935" y="3612"/>
                  <a:chExt cx="48" cy="23"/>
                </a:xfrm>
              </p:grpSpPr>
              <p:sp>
                <p:nvSpPr>
                  <p:cNvPr id="44514" name="Freeform 115"/>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4515" name="Freeform 116"/>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516" name="Freeform 117"/>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44502" name="Group 118"/>
                <p:cNvGrpSpPr/>
                <p:nvPr/>
              </p:nvGrpSpPr>
              <p:grpSpPr bwMode="auto">
                <a:xfrm>
                  <a:off x="947" y="3625"/>
                  <a:ext cx="50" cy="22"/>
                  <a:chOff x="947" y="3625"/>
                  <a:chExt cx="50" cy="22"/>
                </a:xfrm>
              </p:grpSpPr>
              <p:sp>
                <p:nvSpPr>
                  <p:cNvPr id="44511" name="Freeform 119"/>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4512" name="Freeform 120"/>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44513" name="Freeform 121"/>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44503" name="Group 122"/>
                <p:cNvGrpSpPr/>
                <p:nvPr/>
              </p:nvGrpSpPr>
              <p:grpSpPr bwMode="auto">
                <a:xfrm>
                  <a:off x="960" y="3637"/>
                  <a:ext cx="50" cy="23"/>
                  <a:chOff x="960" y="3637"/>
                  <a:chExt cx="50" cy="23"/>
                </a:xfrm>
              </p:grpSpPr>
              <p:sp>
                <p:nvSpPr>
                  <p:cNvPr id="44508" name="Freeform 123"/>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44509" name="Freeform 124"/>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4510" name="Freeform 125"/>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44504" name="Group 126"/>
                <p:cNvGrpSpPr/>
                <p:nvPr/>
              </p:nvGrpSpPr>
              <p:grpSpPr bwMode="auto">
                <a:xfrm>
                  <a:off x="973" y="3650"/>
                  <a:ext cx="49" cy="23"/>
                  <a:chOff x="973" y="3650"/>
                  <a:chExt cx="49" cy="23"/>
                </a:xfrm>
              </p:grpSpPr>
              <p:sp>
                <p:nvSpPr>
                  <p:cNvPr id="44505" name="Freeform 127"/>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4506" name="Freeform 128"/>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44507" name="Freeform 129"/>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44135" name="Group 130"/>
              <p:cNvGrpSpPr/>
              <p:nvPr/>
            </p:nvGrpSpPr>
            <p:grpSpPr bwMode="auto">
              <a:xfrm>
                <a:off x="985" y="3665"/>
                <a:ext cx="100" cy="73"/>
                <a:chOff x="985" y="3665"/>
                <a:chExt cx="100" cy="73"/>
              </a:xfrm>
            </p:grpSpPr>
            <p:grpSp>
              <p:nvGrpSpPr>
                <p:cNvPr id="44480" name="Group 131"/>
                <p:cNvGrpSpPr/>
                <p:nvPr/>
              </p:nvGrpSpPr>
              <p:grpSpPr bwMode="auto">
                <a:xfrm>
                  <a:off x="985" y="3665"/>
                  <a:ext cx="50" cy="23"/>
                  <a:chOff x="985" y="3665"/>
                  <a:chExt cx="50" cy="23"/>
                </a:xfrm>
              </p:grpSpPr>
              <p:sp>
                <p:nvSpPr>
                  <p:cNvPr id="44497" name="Freeform 132"/>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4498" name="Freeform 133"/>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44499" name="Freeform 134"/>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481" name="Group 135"/>
                <p:cNvGrpSpPr/>
                <p:nvPr/>
              </p:nvGrpSpPr>
              <p:grpSpPr bwMode="auto">
                <a:xfrm>
                  <a:off x="997" y="3677"/>
                  <a:ext cx="49" cy="23"/>
                  <a:chOff x="997" y="3677"/>
                  <a:chExt cx="49" cy="23"/>
                </a:xfrm>
              </p:grpSpPr>
              <p:sp>
                <p:nvSpPr>
                  <p:cNvPr id="44494" name="Freeform 136"/>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44495" name="Freeform 137"/>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44496" name="Freeform 138"/>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44482" name="Group 139"/>
                <p:cNvGrpSpPr/>
                <p:nvPr/>
              </p:nvGrpSpPr>
              <p:grpSpPr bwMode="auto">
                <a:xfrm>
                  <a:off x="1010" y="3690"/>
                  <a:ext cx="48" cy="23"/>
                  <a:chOff x="1010" y="3690"/>
                  <a:chExt cx="48" cy="23"/>
                </a:xfrm>
              </p:grpSpPr>
              <p:sp>
                <p:nvSpPr>
                  <p:cNvPr id="44491" name="Freeform 140"/>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4492" name="Freeform 141"/>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44493" name="Freeform 142"/>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44483" name="Group 143"/>
                <p:cNvGrpSpPr/>
                <p:nvPr/>
              </p:nvGrpSpPr>
              <p:grpSpPr bwMode="auto">
                <a:xfrm>
                  <a:off x="1023" y="3703"/>
                  <a:ext cx="49" cy="22"/>
                  <a:chOff x="1023" y="3703"/>
                  <a:chExt cx="49" cy="22"/>
                </a:xfrm>
              </p:grpSpPr>
              <p:sp>
                <p:nvSpPr>
                  <p:cNvPr id="44488" name="Freeform 144"/>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44489" name="Freeform 145"/>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490" name="Freeform 146"/>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44484" name="Group 147"/>
                <p:cNvGrpSpPr/>
                <p:nvPr/>
              </p:nvGrpSpPr>
              <p:grpSpPr bwMode="auto">
                <a:xfrm>
                  <a:off x="1036" y="3716"/>
                  <a:ext cx="49" cy="22"/>
                  <a:chOff x="1036" y="3716"/>
                  <a:chExt cx="49" cy="22"/>
                </a:xfrm>
              </p:grpSpPr>
              <p:sp>
                <p:nvSpPr>
                  <p:cNvPr id="44485" name="Freeform 148"/>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44486" name="Freeform 149"/>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4487" name="Freeform 150"/>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44136" name="Group 151"/>
              <p:cNvGrpSpPr/>
              <p:nvPr/>
            </p:nvGrpSpPr>
            <p:grpSpPr bwMode="auto">
              <a:xfrm>
                <a:off x="1046" y="3727"/>
                <a:ext cx="49" cy="23"/>
                <a:chOff x="1046" y="3727"/>
                <a:chExt cx="49" cy="23"/>
              </a:xfrm>
            </p:grpSpPr>
            <p:sp>
              <p:nvSpPr>
                <p:cNvPr id="44477" name="Freeform 152"/>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44478" name="Freeform 153"/>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44479" name="Freeform 154"/>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44137" name="Group 155"/>
              <p:cNvGrpSpPr/>
              <p:nvPr/>
            </p:nvGrpSpPr>
            <p:grpSpPr bwMode="auto">
              <a:xfrm>
                <a:off x="1058" y="3739"/>
                <a:ext cx="50" cy="23"/>
                <a:chOff x="1058" y="3739"/>
                <a:chExt cx="50" cy="23"/>
              </a:xfrm>
            </p:grpSpPr>
            <p:sp>
              <p:nvSpPr>
                <p:cNvPr id="44474" name="Freeform 156"/>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4475" name="Freeform 157"/>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44476" name="Freeform 158"/>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44138" name="Group 159"/>
              <p:cNvGrpSpPr/>
              <p:nvPr/>
            </p:nvGrpSpPr>
            <p:grpSpPr bwMode="auto">
              <a:xfrm>
                <a:off x="1072" y="3753"/>
                <a:ext cx="48" cy="22"/>
                <a:chOff x="1072" y="3753"/>
                <a:chExt cx="48" cy="22"/>
              </a:xfrm>
            </p:grpSpPr>
            <p:sp>
              <p:nvSpPr>
                <p:cNvPr id="44471" name="Freeform 160"/>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44472" name="Freeform 161"/>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4473" name="Freeform 162"/>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44139" name="Freeform 163"/>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44140" name="Freeform 164"/>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44141" name="Freeform 165"/>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44142" name="Group 166"/>
              <p:cNvGrpSpPr/>
              <p:nvPr/>
            </p:nvGrpSpPr>
            <p:grpSpPr bwMode="auto">
              <a:xfrm>
                <a:off x="832" y="3547"/>
                <a:ext cx="49" cy="23"/>
                <a:chOff x="832" y="3547"/>
                <a:chExt cx="49" cy="23"/>
              </a:xfrm>
            </p:grpSpPr>
            <p:sp>
              <p:nvSpPr>
                <p:cNvPr id="44468" name="Freeform 167"/>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44469" name="Freeform 168"/>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470" name="Freeform 169"/>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43" name="Group 170"/>
              <p:cNvGrpSpPr/>
              <p:nvPr/>
            </p:nvGrpSpPr>
            <p:grpSpPr bwMode="auto">
              <a:xfrm>
                <a:off x="844" y="3560"/>
                <a:ext cx="49" cy="22"/>
                <a:chOff x="844" y="3560"/>
                <a:chExt cx="49" cy="22"/>
              </a:xfrm>
            </p:grpSpPr>
            <p:sp>
              <p:nvSpPr>
                <p:cNvPr id="44465" name="Freeform 171"/>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466" name="Freeform 172"/>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467" name="Freeform 173"/>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44144" name="Group 174"/>
              <p:cNvGrpSpPr/>
              <p:nvPr/>
            </p:nvGrpSpPr>
            <p:grpSpPr bwMode="auto">
              <a:xfrm>
                <a:off x="857" y="3572"/>
                <a:ext cx="50" cy="23"/>
                <a:chOff x="857" y="3572"/>
                <a:chExt cx="50" cy="23"/>
              </a:xfrm>
            </p:grpSpPr>
            <p:sp>
              <p:nvSpPr>
                <p:cNvPr id="44462" name="Freeform 175"/>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44463" name="Freeform 176"/>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4464" name="Freeform 177"/>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45" name="Group 178"/>
              <p:cNvGrpSpPr/>
              <p:nvPr/>
            </p:nvGrpSpPr>
            <p:grpSpPr bwMode="auto">
              <a:xfrm>
                <a:off x="870" y="3585"/>
                <a:ext cx="48" cy="23"/>
                <a:chOff x="870" y="3585"/>
                <a:chExt cx="48" cy="23"/>
              </a:xfrm>
            </p:grpSpPr>
            <p:sp>
              <p:nvSpPr>
                <p:cNvPr id="44459" name="Freeform 179"/>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4460" name="Freeform 180"/>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4461" name="Freeform 181"/>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44146" name="Group 182"/>
              <p:cNvGrpSpPr/>
              <p:nvPr/>
            </p:nvGrpSpPr>
            <p:grpSpPr bwMode="auto">
              <a:xfrm>
                <a:off x="882" y="3600"/>
                <a:ext cx="100" cy="73"/>
                <a:chOff x="882" y="3600"/>
                <a:chExt cx="100" cy="73"/>
              </a:xfrm>
            </p:grpSpPr>
            <p:grpSp>
              <p:nvGrpSpPr>
                <p:cNvPr id="44439" name="Group 183"/>
                <p:cNvGrpSpPr/>
                <p:nvPr/>
              </p:nvGrpSpPr>
              <p:grpSpPr bwMode="auto">
                <a:xfrm>
                  <a:off x="882" y="3600"/>
                  <a:ext cx="49" cy="23"/>
                  <a:chOff x="882" y="3600"/>
                  <a:chExt cx="49" cy="23"/>
                </a:xfrm>
              </p:grpSpPr>
              <p:sp>
                <p:nvSpPr>
                  <p:cNvPr id="44456" name="Freeform 184"/>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44457" name="Freeform 185"/>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458" name="Freeform 186"/>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44440" name="Group 187"/>
                <p:cNvGrpSpPr/>
                <p:nvPr/>
              </p:nvGrpSpPr>
              <p:grpSpPr bwMode="auto">
                <a:xfrm>
                  <a:off x="894" y="3612"/>
                  <a:ext cx="49" cy="23"/>
                  <a:chOff x="894" y="3612"/>
                  <a:chExt cx="49" cy="23"/>
                </a:xfrm>
              </p:grpSpPr>
              <p:sp>
                <p:nvSpPr>
                  <p:cNvPr id="44453" name="Freeform 188"/>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44454" name="Freeform 189"/>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44455" name="Freeform 190"/>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44441" name="Group 191"/>
                <p:cNvGrpSpPr/>
                <p:nvPr/>
              </p:nvGrpSpPr>
              <p:grpSpPr bwMode="auto">
                <a:xfrm>
                  <a:off x="907" y="3625"/>
                  <a:ext cx="49" cy="23"/>
                  <a:chOff x="907" y="3625"/>
                  <a:chExt cx="49" cy="23"/>
                </a:xfrm>
              </p:grpSpPr>
              <p:sp>
                <p:nvSpPr>
                  <p:cNvPr id="44450" name="Freeform 192"/>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44451" name="Freeform 193"/>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452" name="Freeform 194"/>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442" name="Group 195"/>
                <p:cNvGrpSpPr/>
                <p:nvPr/>
              </p:nvGrpSpPr>
              <p:grpSpPr bwMode="auto">
                <a:xfrm>
                  <a:off x="919" y="3638"/>
                  <a:ext cx="49" cy="22"/>
                  <a:chOff x="919" y="3638"/>
                  <a:chExt cx="49" cy="22"/>
                </a:xfrm>
              </p:grpSpPr>
              <p:sp>
                <p:nvSpPr>
                  <p:cNvPr id="44447" name="Freeform 196"/>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448" name="Freeform 197"/>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44449" name="Freeform 198"/>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443" name="Group 199"/>
                <p:cNvGrpSpPr/>
                <p:nvPr/>
              </p:nvGrpSpPr>
              <p:grpSpPr bwMode="auto">
                <a:xfrm>
                  <a:off x="932" y="3651"/>
                  <a:ext cx="50" cy="22"/>
                  <a:chOff x="932" y="3651"/>
                  <a:chExt cx="50" cy="22"/>
                </a:xfrm>
              </p:grpSpPr>
              <p:sp>
                <p:nvSpPr>
                  <p:cNvPr id="44444" name="Freeform 200"/>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44445" name="Freeform 201"/>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446" name="Freeform 202"/>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44147" name="Group 203"/>
              <p:cNvGrpSpPr/>
              <p:nvPr/>
            </p:nvGrpSpPr>
            <p:grpSpPr bwMode="auto">
              <a:xfrm>
                <a:off x="944" y="3665"/>
                <a:ext cx="99" cy="74"/>
                <a:chOff x="944" y="3665"/>
                <a:chExt cx="99" cy="74"/>
              </a:xfrm>
            </p:grpSpPr>
            <p:grpSp>
              <p:nvGrpSpPr>
                <p:cNvPr id="44419" name="Group 204"/>
                <p:cNvGrpSpPr/>
                <p:nvPr/>
              </p:nvGrpSpPr>
              <p:grpSpPr bwMode="auto">
                <a:xfrm>
                  <a:off x="944" y="3665"/>
                  <a:ext cx="49" cy="23"/>
                  <a:chOff x="944" y="3665"/>
                  <a:chExt cx="49" cy="23"/>
                </a:xfrm>
              </p:grpSpPr>
              <p:sp>
                <p:nvSpPr>
                  <p:cNvPr id="44436" name="Freeform 205"/>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44437" name="Freeform 206"/>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44438" name="Freeform 207"/>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420" name="Group 208"/>
                <p:cNvGrpSpPr/>
                <p:nvPr/>
              </p:nvGrpSpPr>
              <p:grpSpPr bwMode="auto">
                <a:xfrm>
                  <a:off x="957" y="3678"/>
                  <a:ext cx="48" cy="23"/>
                  <a:chOff x="957" y="3678"/>
                  <a:chExt cx="48" cy="23"/>
                </a:xfrm>
              </p:grpSpPr>
              <p:sp>
                <p:nvSpPr>
                  <p:cNvPr id="44433" name="Freeform 209"/>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44434" name="Freeform 210"/>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4435" name="Freeform 211"/>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44421" name="Group 212"/>
                <p:cNvGrpSpPr/>
                <p:nvPr/>
              </p:nvGrpSpPr>
              <p:grpSpPr bwMode="auto">
                <a:xfrm>
                  <a:off x="969" y="3690"/>
                  <a:ext cx="49" cy="23"/>
                  <a:chOff x="969" y="3690"/>
                  <a:chExt cx="49" cy="23"/>
                </a:xfrm>
              </p:grpSpPr>
              <p:sp>
                <p:nvSpPr>
                  <p:cNvPr id="44430" name="Freeform 213"/>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44431" name="Freeform 214"/>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44432" name="Freeform 215"/>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44422" name="Group 216"/>
                <p:cNvGrpSpPr/>
                <p:nvPr/>
              </p:nvGrpSpPr>
              <p:grpSpPr bwMode="auto">
                <a:xfrm>
                  <a:off x="982" y="3703"/>
                  <a:ext cx="49" cy="23"/>
                  <a:chOff x="982" y="3703"/>
                  <a:chExt cx="49" cy="23"/>
                </a:xfrm>
              </p:grpSpPr>
              <p:sp>
                <p:nvSpPr>
                  <p:cNvPr id="44427" name="Freeform 217"/>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4428" name="Freeform 218"/>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44429" name="Freeform 219"/>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44423" name="Group 220"/>
                <p:cNvGrpSpPr/>
                <p:nvPr/>
              </p:nvGrpSpPr>
              <p:grpSpPr bwMode="auto">
                <a:xfrm>
                  <a:off x="995" y="3716"/>
                  <a:ext cx="48" cy="23"/>
                  <a:chOff x="995" y="3716"/>
                  <a:chExt cx="48" cy="23"/>
                </a:xfrm>
              </p:grpSpPr>
              <p:sp>
                <p:nvSpPr>
                  <p:cNvPr id="44424" name="Freeform 221"/>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44425" name="Freeform 222"/>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426" name="Freeform 223"/>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44148" name="Group 224"/>
              <p:cNvGrpSpPr/>
              <p:nvPr/>
            </p:nvGrpSpPr>
            <p:grpSpPr bwMode="auto">
              <a:xfrm>
                <a:off x="1005" y="3727"/>
                <a:ext cx="49" cy="23"/>
                <a:chOff x="1005" y="3727"/>
                <a:chExt cx="49" cy="23"/>
              </a:xfrm>
            </p:grpSpPr>
            <p:sp>
              <p:nvSpPr>
                <p:cNvPr id="44416" name="Freeform 225"/>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44417" name="Freeform 226"/>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44418" name="Freeform 227"/>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49" name="Group 228"/>
              <p:cNvGrpSpPr/>
              <p:nvPr/>
            </p:nvGrpSpPr>
            <p:grpSpPr bwMode="auto">
              <a:xfrm>
                <a:off x="1018" y="3740"/>
                <a:ext cx="49" cy="22"/>
                <a:chOff x="1018" y="3740"/>
                <a:chExt cx="49" cy="22"/>
              </a:xfrm>
            </p:grpSpPr>
            <p:sp>
              <p:nvSpPr>
                <p:cNvPr id="44413" name="Freeform 229"/>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414" name="Freeform 230"/>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44415" name="Freeform 231"/>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50" name="Group 232"/>
              <p:cNvGrpSpPr/>
              <p:nvPr/>
            </p:nvGrpSpPr>
            <p:grpSpPr bwMode="auto">
              <a:xfrm>
                <a:off x="1030" y="3753"/>
                <a:ext cx="49" cy="23"/>
                <a:chOff x="1030" y="3753"/>
                <a:chExt cx="49" cy="23"/>
              </a:xfrm>
            </p:grpSpPr>
            <p:sp>
              <p:nvSpPr>
                <p:cNvPr id="44410" name="Freeform 233"/>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44411" name="Freeform 234"/>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44412" name="Freeform 235"/>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44151" name="Freeform 236"/>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44152" name="Freeform 237"/>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44153" name="Freeform 238"/>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44154" name="Group 239"/>
              <p:cNvGrpSpPr/>
              <p:nvPr/>
            </p:nvGrpSpPr>
            <p:grpSpPr bwMode="auto">
              <a:xfrm>
                <a:off x="790" y="3547"/>
                <a:ext cx="49" cy="23"/>
                <a:chOff x="790" y="3547"/>
                <a:chExt cx="49" cy="23"/>
              </a:xfrm>
            </p:grpSpPr>
            <p:sp>
              <p:nvSpPr>
                <p:cNvPr id="44407" name="Freeform 240"/>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408" name="Freeform 241"/>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409" name="Freeform 242"/>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55" name="Group 243"/>
              <p:cNvGrpSpPr/>
              <p:nvPr/>
            </p:nvGrpSpPr>
            <p:grpSpPr bwMode="auto">
              <a:xfrm>
                <a:off x="803" y="3560"/>
                <a:ext cx="49" cy="22"/>
                <a:chOff x="803" y="3560"/>
                <a:chExt cx="49" cy="22"/>
              </a:xfrm>
            </p:grpSpPr>
            <p:sp>
              <p:nvSpPr>
                <p:cNvPr id="44404" name="Freeform 244"/>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44405" name="Freeform 245"/>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406" name="Freeform 246"/>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44156" name="Group 247"/>
              <p:cNvGrpSpPr/>
              <p:nvPr/>
            </p:nvGrpSpPr>
            <p:grpSpPr bwMode="auto">
              <a:xfrm>
                <a:off x="815" y="3572"/>
                <a:ext cx="50" cy="23"/>
                <a:chOff x="815" y="3572"/>
                <a:chExt cx="50" cy="23"/>
              </a:xfrm>
            </p:grpSpPr>
            <p:sp>
              <p:nvSpPr>
                <p:cNvPr id="44401" name="Freeform 248"/>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44402" name="Freeform 249"/>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4403" name="Freeform 250"/>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57" name="Group 251"/>
              <p:cNvGrpSpPr/>
              <p:nvPr/>
            </p:nvGrpSpPr>
            <p:grpSpPr bwMode="auto">
              <a:xfrm>
                <a:off x="828" y="3585"/>
                <a:ext cx="49" cy="23"/>
                <a:chOff x="828" y="3585"/>
                <a:chExt cx="49" cy="23"/>
              </a:xfrm>
            </p:grpSpPr>
            <p:sp>
              <p:nvSpPr>
                <p:cNvPr id="44398" name="Freeform 252"/>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44399" name="Freeform 253"/>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44400" name="Freeform 254"/>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44158" name="Group 255"/>
              <p:cNvGrpSpPr/>
              <p:nvPr/>
            </p:nvGrpSpPr>
            <p:grpSpPr bwMode="auto">
              <a:xfrm>
                <a:off x="840" y="3600"/>
                <a:ext cx="100" cy="73"/>
                <a:chOff x="840" y="3600"/>
                <a:chExt cx="100" cy="73"/>
              </a:xfrm>
            </p:grpSpPr>
            <p:grpSp>
              <p:nvGrpSpPr>
                <p:cNvPr id="44378" name="Group 256"/>
                <p:cNvGrpSpPr/>
                <p:nvPr/>
              </p:nvGrpSpPr>
              <p:grpSpPr bwMode="auto">
                <a:xfrm>
                  <a:off x="840" y="3600"/>
                  <a:ext cx="49" cy="23"/>
                  <a:chOff x="840" y="3600"/>
                  <a:chExt cx="49" cy="23"/>
                </a:xfrm>
              </p:grpSpPr>
              <p:sp>
                <p:nvSpPr>
                  <p:cNvPr id="44395" name="Freeform 257"/>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44396" name="Freeform 258"/>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397" name="Freeform 259"/>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44379" name="Group 260"/>
                <p:cNvGrpSpPr/>
                <p:nvPr/>
              </p:nvGrpSpPr>
              <p:grpSpPr bwMode="auto">
                <a:xfrm>
                  <a:off x="853" y="3612"/>
                  <a:ext cx="48" cy="23"/>
                  <a:chOff x="853" y="3612"/>
                  <a:chExt cx="48" cy="23"/>
                </a:xfrm>
              </p:grpSpPr>
              <p:sp>
                <p:nvSpPr>
                  <p:cNvPr id="44392" name="Freeform 261"/>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44393" name="Freeform 262"/>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394" name="Freeform 263"/>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44380" name="Group 264"/>
                <p:cNvGrpSpPr/>
                <p:nvPr/>
              </p:nvGrpSpPr>
              <p:grpSpPr bwMode="auto">
                <a:xfrm>
                  <a:off x="865" y="3625"/>
                  <a:ext cx="49" cy="23"/>
                  <a:chOff x="865" y="3625"/>
                  <a:chExt cx="49" cy="23"/>
                </a:xfrm>
              </p:grpSpPr>
              <p:sp>
                <p:nvSpPr>
                  <p:cNvPr id="44389" name="Freeform 265"/>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44390" name="Freeform 266"/>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391" name="Freeform 267"/>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381" name="Group 268"/>
                <p:cNvGrpSpPr/>
                <p:nvPr/>
              </p:nvGrpSpPr>
              <p:grpSpPr bwMode="auto">
                <a:xfrm>
                  <a:off x="878" y="3638"/>
                  <a:ext cx="49" cy="22"/>
                  <a:chOff x="878" y="3638"/>
                  <a:chExt cx="49" cy="22"/>
                </a:xfrm>
              </p:grpSpPr>
              <p:sp>
                <p:nvSpPr>
                  <p:cNvPr id="44386" name="Freeform 269"/>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387" name="Freeform 270"/>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44388" name="Freeform 271"/>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44382" name="Group 272"/>
                <p:cNvGrpSpPr/>
                <p:nvPr/>
              </p:nvGrpSpPr>
              <p:grpSpPr bwMode="auto">
                <a:xfrm>
                  <a:off x="890" y="3651"/>
                  <a:ext cx="50" cy="22"/>
                  <a:chOff x="890" y="3651"/>
                  <a:chExt cx="50" cy="22"/>
                </a:xfrm>
              </p:grpSpPr>
              <p:sp>
                <p:nvSpPr>
                  <p:cNvPr id="44383" name="Freeform 273"/>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44384" name="Freeform 274"/>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44385" name="Freeform 275"/>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44159" name="Group 276"/>
              <p:cNvGrpSpPr/>
              <p:nvPr/>
            </p:nvGrpSpPr>
            <p:grpSpPr bwMode="auto">
              <a:xfrm>
                <a:off x="903" y="3665"/>
                <a:ext cx="99" cy="74"/>
                <a:chOff x="903" y="3665"/>
                <a:chExt cx="99" cy="74"/>
              </a:xfrm>
            </p:grpSpPr>
            <p:grpSp>
              <p:nvGrpSpPr>
                <p:cNvPr id="44358" name="Group 277"/>
                <p:cNvGrpSpPr/>
                <p:nvPr/>
              </p:nvGrpSpPr>
              <p:grpSpPr bwMode="auto">
                <a:xfrm>
                  <a:off x="903" y="3665"/>
                  <a:ext cx="49" cy="23"/>
                  <a:chOff x="903" y="3665"/>
                  <a:chExt cx="49" cy="23"/>
                </a:xfrm>
              </p:grpSpPr>
              <p:sp>
                <p:nvSpPr>
                  <p:cNvPr id="44375" name="Freeform 278"/>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44376" name="Freeform 279"/>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44377" name="Freeform 280"/>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44359" name="Group 281"/>
                <p:cNvGrpSpPr/>
                <p:nvPr/>
              </p:nvGrpSpPr>
              <p:grpSpPr bwMode="auto">
                <a:xfrm>
                  <a:off x="914" y="3678"/>
                  <a:ext cx="49" cy="23"/>
                  <a:chOff x="914" y="3678"/>
                  <a:chExt cx="49" cy="23"/>
                </a:xfrm>
              </p:grpSpPr>
              <p:sp>
                <p:nvSpPr>
                  <p:cNvPr id="44372" name="Freeform 282"/>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44373" name="Freeform 283"/>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44374" name="Freeform 284"/>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44360" name="Group 285"/>
                <p:cNvGrpSpPr/>
                <p:nvPr/>
              </p:nvGrpSpPr>
              <p:grpSpPr bwMode="auto">
                <a:xfrm>
                  <a:off x="928" y="3690"/>
                  <a:ext cx="48" cy="23"/>
                  <a:chOff x="928" y="3690"/>
                  <a:chExt cx="48" cy="23"/>
                </a:xfrm>
              </p:grpSpPr>
              <p:sp>
                <p:nvSpPr>
                  <p:cNvPr id="44369" name="Freeform 286"/>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44370" name="Freeform 287"/>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44371" name="Freeform 288"/>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44361" name="Group 289"/>
                <p:cNvGrpSpPr/>
                <p:nvPr/>
              </p:nvGrpSpPr>
              <p:grpSpPr bwMode="auto">
                <a:xfrm>
                  <a:off x="940" y="3703"/>
                  <a:ext cx="49" cy="23"/>
                  <a:chOff x="940" y="3703"/>
                  <a:chExt cx="49" cy="23"/>
                </a:xfrm>
              </p:grpSpPr>
              <p:sp>
                <p:nvSpPr>
                  <p:cNvPr id="44366" name="Freeform 290"/>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4367" name="Freeform 291"/>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44368" name="Freeform 292"/>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44362" name="Group 293"/>
                <p:cNvGrpSpPr/>
                <p:nvPr/>
              </p:nvGrpSpPr>
              <p:grpSpPr bwMode="auto">
                <a:xfrm>
                  <a:off x="953" y="3716"/>
                  <a:ext cx="49" cy="23"/>
                  <a:chOff x="953" y="3716"/>
                  <a:chExt cx="49" cy="23"/>
                </a:xfrm>
              </p:grpSpPr>
              <p:sp>
                <p:nvSpPr>
                  <p:cNvPr id="44363" name="Freeform 294"/>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44364" name="Freeform 295"/>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365" name="Freeform 296"/>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44160" name="Group 297"/>
              <p:cNvGrpSpPr/>
              <p:nvPr/>
            </p:nvGrpSpPr>
            <p:grpSpPr bwMode="auto">
              <a:xfrm>
                <a:off x="963" y="3727"/>
                <a:ext cx="49" cy="23"/>
                <a:chOff x="963" y="3727"/>
                <a:chExt cx="49" cy="23"/>
              </a:xfrm>
            </p:grpSpPr>
            <p:sp>
              <p:nvSpPr>
                <p:cNvPr id="44355" name="Freeform 298"/>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44356" name="Freeform 299"/>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357" name="Freeform 300"/>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161" name="Group 301"/>
              <p:cNvGrpSpPr/>
              <p:nvPr/>
            </p:nvGrpSpPr>
            <p:grpSpPr bwMode="auto">
              <a:xfrm>
                <a:off x="976" y="3740"/>
                <a:ext cx="50" cy="22"/>
                <a:chOff x="976" y="3740"/>
                <a:chExt cx="50" cy="22"/>
              </a:xfrm>
            </p:grpSpPr>
            <p:sp>
              <p:nvSpPr>
                <p:cNvPr id="44352" name="Freeform 302"/>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44353" name="Freeform 303"/>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44354" name="Freeform 304"/>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62" name="Group 305"/>
              <p:cNvGrpSpPr/>
              <p:nvPr/>
            </p:nvGrpSpPr>
            <p:grpSpPr bwMode="auto">
              <a:xfrm>
                <a:off x="761" y="3560"/>
                <a:ext cx="50" cy="22"/>
                <a:chOff x="761" y="3560"/>
                <a:chExt cx="50" cy="22"/>
              </a:xfrm>
            </p:grpSpPr>
            <p:sp>
              <p:nvSpPr>
                <p:cNvPr id="44349" name="Freeform 306"/>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44350" name="Freeform 307"/>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44351" name="Freeform 308"/>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44163" name="Group 309"/>
              <p:cNvGrpSpPr/>
              <p:nvPr/>
            </p:nvGrpSpPr>
            <p:grpSpPr bwMode="auto">
              <a:xfrm>
                <a:off x="774" y="3572"/>
                <a:ext cx="49" cy="23"/>
                <a:chOff x="774" y="3572"/>
                <a:chExt cx="49" cy="23"/>
              </a:xfrm>
            </p:grpSpPr>
            <p:sp>
              <p:nvSpPr>
                <p:cNvPr id="44346" name="Freeform 310"/>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44347" name="Freeform 311"/>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4348" name="Freeform 312"/>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44164" name="Group 313"/>
              <p:cNvGrpSpPr/>
              <p:nvPr/>
            </p:nvGrpSpPr>
            <p:grpSpPr bwMode="auto">
              <a:xfrm>
                <a:off x="787" y="3585"/>
                <a:ext cx="49" cy="23"/>
                <a:chOff x="787" y="3585"/>
                <a:chExt cx="49" cy="23"/>
              </a:xfrm>
            </p:grpSpPr>
            <p:sp>
              <p:nvSpPr>
                <p:cNvPr id="44343" name="Freeform 314"/>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44344" name="Freeform 315"/>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44345" name="Freeform 316"/>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44165" name="Group 317"/>
              <p:cNvGrpSpPr/>
              <p:nvPr/>
            </p:nvGrpSpPr>
            <p:grpSpPr bwMode="auto">
              <a:xfrm>
                <a:off x="799" y="3600"/>
                <a:ext cx="99" cy="73"/>
                <a:chOff x="799" y="3600"/>
                <a:chExt cx="99" cy="73"/>
              </a:xfrm>
            </p:grpSpPr>
            <p:grpSp>
              <p:nvGrpSpPr>
                <p:cNvPr id="44323" name="Group 318"/>
                <p:cNvGrpSpPr/>
                <p:nvPr/>
              </p:nvGrpSpPr>
              <p:grpSpPr bwMode="auto">
                <a:xfrm>
                  <a:off x="799" y="3600"/>
                  <a:ext cx="48" cy="23"/>
                  <a:chOff x="799" y="3600"/>
                  <a:chExt cx="48" cy="23"/>
                </a:xfrm>
              </p:grpSpPr>
              <p:sp>
                <p:nvSpPr>
                  <p:cNvPr id="44340" name="Freeform 319"/>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44341" name="Freeform 320"/>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342" name="Freeform 321"/>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44324" name="Group 322"/>
                <p:cNvGrpSpPr/>
                <p:nvPr/>
              </p:nvGrpSpPr>
              <p:grpSpPr bwMode="auto">
                <a:xfrm>
                  <a:off x="811" y="3612"/>
                  <a:ext cx="48" cy="23"/>
                  <a:chOff x="811" y="3612"/>
                  <a:chExt cx="48" cy="23"/>
                </a:xfrm>
              </p:grpSpPr>
              <p:sp>
                <p:nvSpPr>
                  <p:cNvPr id="44337" name="Freeform 323"/>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44338" name="Freeform 324"/>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44339" name="Freeform 325"/>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44325" name="Group 326"/>
                <p:cNvGrpSpPr/>
                <p:nvPr/>
              </p:nvGrpSpPr>
              <p:grpSpPr bwMode="auto">
                <a:xfrm>
                  <a:off x="823" y="3625"/>
                  <a:ext cx="49" cy="23"/>
                  <a:chOff x="823" y="3625"/>
                  <a:chExt cx="49" cy="23"/>
                </a:xfrm>
              </p:grpSpPr>
              <p:sp>
                <p:nvSpPr>
                  <p:cNvPr id="44334" name="Freeform 327"/>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44335" name="Freeform 328"/>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4336" name="Freeform 329"/>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44326" name="Group 330"/>
                <p:cNvGrpSpPr/>
                <p:nvPr/>
              </p:nvGrpSpPr>
              <p:grpSpPr bwMode="auto">
                <a:xfrm>
                  <a:off x="836" y="3638"/>
                  <a:ext cx="50" cy="22"/>
                  <a:chOff x="836" y="3638"/>
                  <a:chExt cx="50" cy="22"/>
                </a:xfrm>
              </p:grpSpPr>
              <p:sp>
                <p:nvSpPr>
                  <p:cNvPr id="44331" name="Freeform 331"/>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44332" name="Freeform 332"/>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44333" name="Freeform 333"/>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327" name="Group 334"/>
                <p:cNvGrpSpPr/>
                <p:nvPr/>
              </p:nvGrpSpPr>
              <p:grpSpPr bwMode="auto">
                <a:xfrm>
                  <a:off x="849" y="3651"/>
                  <a:ext cx="49" cy="22"/>
                  <a:chOff x="849" y="3651"/>
                  <a:chExt cx="49" cy="22"/>
                </a:xfrm>
              </p:grpSpPr>
              <p:sp>
                <p:nvSpPr>
                  <p:cNvPr id="44328" name="Freeform 335"/>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44329" name="Freeform 336"/>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330" name="Freeform 337"/>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44166" name="Group 338"/>
              <p:cNvGrpSpPr/>
              <p:nvPr/>
            </p:nvGrpSpPr>
            <p:grpSpPr bwMode="auto">
              <a:xfrm>
                <a:off x="861" y="3665"/>
                <a:ext cx="99" cy="74"/>
                <a:chOff x="861" y="3665"/>
                <a:chExt cx="99" cy="74"/>
              </a:xfrm>
            </p:grpSpPr>
            <p:grpSp>
              <p:nvGrpSpPr>
                <p:cNvPr id="44303" name="Group 339"/>
                <p:cNvGrpSpPr/>
                <p:nvPr/>
              </p:nvGrpSpPr>
              <p:grpSpPr bwMode="auto">
                <a:xfrm>
                  <a:off x="861" y="3665"/>
                  <a:ext cx="50" cy="23"/>
                  <a:chOff x="861" y="3665"/>
                  <a:chExt cx="50" cy="23"/>
                </a:xfrm>
              </p:grpSpPr>
              <p:sp>
                <p:nvSpPr>
                  <p:cNvPr id="44320" name="Freeform 340"/>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44321" name="Freeform 341"/>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44322" name="Freeform 342"/>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304" name="Group 343"/>
                <p:cNvGrpSpPr/>
                <p:nvPr/>
              </p:nvGrpSpPr>
              <p:grpSpPr bwMode="auto">
                <a:xfrm>
                  <a:off x="873" y="3678"/>
                  <a:ext cx="49" cy="23"/>
                  <a:chOff x="873" y="3678"/>
                  <a:chExt cx="49" cy="23"/>
                </a:xfrm>
              </p:grpSpPr>
              <p:sp>
                <p:nvSpPr>
                  <p:cNvPr id="44317" name="Freeform 344"/>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44318" name="Freeform 345"/>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4319" name="Freeform 346"/>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44305" name="Group 347"/>
                <p:cNvGrpSpPr/>
                <p:nvPr/>
              </p:nvGrpSpPr>
              <p:grpSpPr bwMode="auto">
                <a:xfrm>
                  <a:off x="886" y="3690"/>
                  <a:ext cx="49" cy="23"/>
                  <a:chOff x="886" y="3690"/>
                  <a:chExt cx="49" cy="23"/>
                </a:xfrm>
              </p:grpSpPr>
              <p:sp>
                <p:nvSpPr>
                  <p:cNvPr id="44314" name="Freeform 348"/>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44315" name="Freeform 349"/>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44316" name="Freeform 350"/>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44306" name="Group 351"/>
                <p:cNvGrpSpPr/>
                <p:nvPr/>
              </p:nvGrpSpPr>
              <p:grpSpPr bwMode="auto">
                <a:xfrm>
                  <a:off x="899" y="3703"/>
                  <a:ext cx="48" cy="23"/>
                  <a:chOff x="899" y="3703"/>
                  <a:chExt cx="48" cy="23"/>
                </a:xfrm>
              </p:grpSpPr>
              <p:sp>
                <p:nvSpPr>
                  <p:cNvPr id="44311" name="Freeform 352"/>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44312" name="Freeform 353"/>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44313" name="Freeform 354"/>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44307" name="Group 355"/>
                <p:cNvGrpSpPr/>
                <p:nvPr/>
              </p:nvGrpSpPr>
              <p:grpSpPr bwMode="auto">
                <a:xfrm>
                  <a:off x="912" y="3716"/>
                  <a:ext cx="48" cy="23"/>
                  <a:chOff x="912" y="3716"/>
                  <a:chExt cx="48" cy="23"/>
                </a:xfrm>
              </p:grpSpPr>
              <p:sp>
                <p:nvSpPr>
                  <p:cNvPr id="44308" name="Freeform 356"/>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44309" name="Freeform 357"/>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44310" name="Freeform 358"/>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44167" name="Group 359"/>
              <p:cNvGrpSpPr/>
              <p:nvPr/>
            </p:nvGrpSpPr>
            <p:grpSpPr bwMode="auto">
              <a:xfrm>
                <a:off x="922" y="3727"/>
                <a:ext cx="49" cy="23"/>
                <a:chOff x="922" y="3727"/>
                <a:chExt cx="49" cy="23"/>
              </a:xfrm>
            </p:grpSpPr>
            <p:sp>
              <p:nvSpPr>
                <p:cNvPr id="44300" name="Freeform 360"/>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44301" name="Freeform 361"/>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4302" name="Freeform 362"/>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68" name="Group 363"/>
              <p:cNvGrpSpPr/>
              <p:nvPr/>
            </p:nvGrpSpPr>
            <p:grpSpPr bwMode="auto">
              <a:xfrm>
                <a:off x="895" y="3526"/>
                <a:ext cx="44" cy="23"/>
                <a:chOff x="895" y="3526"/>
                <a:chExt cx="44" cy="23"/>
              </a:xfrm>
            </p:grpSpPr>
            <p:sp>
              <p:nvSpPr>
                <p:cNvPr id="44297" name="Freeform 364"/>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44298" name="Freeform 365"/>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44299" name="Freeform 366"/>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44169" name="Group 367"/>
              <p:cNvGrpSpPr/>
              <p:nvPr/>
            </p:nvGrpSpPr>
            <p:grpSpPr bwMode="auto">
              <a:xfrm>
                <a:off x="907" y="3540"/>
                <a:ext cx="45" cy="22"/>
                <a:chOff x="907" y="3540"/>
                <a:chExt cx="45" cy="22"/>
              </a:xfrm>
            </p:grpSpPr>
            <p:sp>
              <p:nvSpPr>
                <p:cNvPr id="44294" name="Freeform 368"/>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44295" name="Freeform 369"/>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44296" name="Freeform 370"/>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44170" name="Group 371"/>
              <p:cNvGrpSpPr/>
              <p:nvPr/>
            </p:nvGrpSpPr>
            <p:grpSpPr bwMode="auto">
              <a:xfrm>
                <a:off x="920" y="3553"/>
                <a:ext cx="45" cy="23"/>
                <a:chOff x="920" y="3553"/>
                <a:chExt cx="45" cy="23"/>
              </a:xfrm>
            </p:grpSpPr>
            <p:sp>
              <p:nvSpPr>
                <p:cNvPr id="44291" name="Freeform 372"/>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44292" name="Freeform 373"/>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44293" name="Freeform 374"/>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44171" name="Group 375"/>
              <p:cNvGrpSpPr/>
              <p:nvPr/>
            </p:nvGrpSpPr>
            <p:grpSpPr bwMode="auto">
              <a:xfrm>
                <a:off x="934" y="3566"/>
                <a:ext cx="44" cy="23"/>
                <a:chOff x="934" y="3566"/>
                <a:chExt cx="44" cy="23"/>
              </a:xfrm>
            </p:grpSpPr>
            <p:sp>
              <p:nvSpPr>
                <p:cNvPr id="44288" name="Freeform 376"/>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44289" name="Freeform 377"/>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44290" name="Freeform 378"/>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44172" name="Group 379"/>
              <p:cNvGrpSpPr/>
              <p:nvPr/>
            </p:nvGrpSpPr>
            <p:grpSpPr bwMode="auto">
              <a:xfrm>
                <a:off x="949" y="3579"/>
                <a:ext cx="83" cy="63"/>
                <a:chOff x="949" y="3579"/>
                <a:chExt cx="83" cy="63"/>
              </a:xfrm>
            </p:grpSpPr>
            <p:grpSp>
              <p:nvGrpSpPr>
                <p:cNvPr id="44272" name="Group 380"/>
                <p:cNvGrpSpPr/>
                <p:nvPr/>
              </p:nvGrpSpPr>
              <p:grpSpPr bwMode="auto">
                <a:xfrm>
                  <a:off x="949" y="3579"/>
                  <a:ext cx="44" cy="23"/>
                  <a:chOff x="949" y="3579"/>
                  <a:chExt cx="44" cy="23"/>
                </a:xfrm>
              </p:grpSpPr>
              <p:sp>
                <p:nvSpPr>
                  <p:cNvPr id="44285" name="Freeform 381"/>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44286" name="Freeform 382"/>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44287" name="Freeform 383"/>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44273" name="Group 384"/>
                <p:cNvGrpSpPr/>
                <p:nvPr/>
              </p:nvGrpSpPr>
              <p:grpSpPr bwMode="auto">
                <a:xfrm>
                  <a:off x="961" y="3592"/>
                  <a:ext cx="45" cy="23"/>
                  <a:chOff x="961" y="3592"/>
                  <a:chExt cx="45" cy="23"/>
                </a:xfrm>
              </p:grpSpPr>
              <p:sp>
                <p:nvSpPr>
                  <p:cNvPr id="44282" name="Freeform 385"/>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44283" name="Freeform 386"/>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44284" name="Freeform 387"/>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44274" name="Group 388"/>
                <p:cNvGrpSpPr/>
                <p:nvPr/>
              </p:nvGrpSpPr>
              <p:grpSpPr bwMode="auto">
                <a:xfrm>
                  <a:off x="974" y="3606"/>
                  <a:ext cx="44" cy="23"/>
                  <a:chOff x="974" y="3606"/>
                  <a:chExt cx="44" cy="23"/>
                </a:xfrm>
              </p:grpSpPr>
              <p:sp>
                <p:nvSpPr>
                  <p:cNvPr id="44279" name="Freeform 389"/>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44280" name="Freeform 390"/>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44281" name="Freeform 391"/>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44275" name="Group 392"/>
                <p:cNvGrpSpPr/>
                <p:nvPr/>
              </p:nvGrpSpPr>
              <p:grpSpPr bwMode="auto">
                <a:xfrm>
                  <a:off x="987" y="3619"/>
                  <a:ext cx="45" cy="23"/>
                  <a:chOff x="987" y="3619"/>
                  <a:chExt cx="45" cy="23"/>
                </a:xfrm>
              </p:grpSpPr>
              <p:sp>
                <p:nvSpPr>
                  <p:cNvPr id="44276" name="Freeform 393"/>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44277" name="Freeform 394"/>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44278" name="Freeform 395"/>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44173" name="Group 396"/>
              <p:cNvGrpSpPr/>
              <p:nvPr/>
            </p:nvGrpSpPr>
            <p:grpSpPr bwMode="auto">
              <a:xfrm>
                <a:off x="1002" y="3632"/>
                <a:ext cx="83" cy="63"/>
                <a:chOff x="1002" y="3632"/>
                <a:chExt cx="83" cy="63"/>
              </a:xfrm>
            </p:grpSpPr>
            <p:grpSp>
              <p:nvGrpSpPr>
                <p:cNvPr id="44256" name="Group 397"/>
                <p:cNvGrpSpPr/>
                <p:nvPr/>
              </p:nvGrpSpPr>
              <p:grpSpPr bwMode="auto">
                <a:xfrm>
                  <a:off x="1002" y="3632"/>
                  <a:ext cx="44" cy="22"/>
                  <a:chOff x="1002" y="3632"/>
                  <a:chExt cx="44" cy="22"/>
                </a:xfrm>
              </p:grpSpPr>
              <p:sp>
                <p:nvSpPr>
                  <p:cNvPr id="44269" name="Freeform 398"/>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44270" name="Freeform 399"/>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44271" name="Freeform 400"/>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44257" name="Group 401"/>
                <p:cNvGrpSpPr/>
                <p:nvPr/>
              </p:nvGrpSpPr>
              <p:grpSpPr bwMode="auto">
                <a:xfrm>
                  <a:off x="1014" y="3645"/>
                  <a:ext cx="44" cy="23"/>
                  <a:chOff x="1014" y="3645"/>
                  <a:chExt cx="44" cy="23"/>
                </a:xfrm>
              </p:grpSpPr>
              <p:sp>
                <p:nvSpPr>
                  <p:cNvPr id="44266" name="Freeform 402"/>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44267" name="Freeform 403"/>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44268" name="Freeform 404"/>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44258" name="Group 405"/>
                <p:cNvGrpSpPr/>
                <p:nvPr/>
              </p:nvGrpSpPr>
              <p:grpSpPr bwMode="auto">
                <a:xfrm>
                  <a:off x="1027" y="3659"/>
                  <a:ext cx="45" cy="23"/>
                  <a:chOff x="1027" y="3659"/>
                  <a:chExt cx="45" cy="23"/>
                </a:xfrm>
              </p:grpSpPr>
              <p:sp>
                <p:nvSpPr>
                  <p:cNvPr id="44263" name="Freeform 406"/>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44264" name="Freeform 407"/>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44265" name="Freeform 408"/>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44259" name="Group 409"/>
                <p:cNvGrpSpPr/>
                <p:nvPr/>
              </p:nvGrpSpPr>
              <p:grpSpPr bwMode="auto">
                <a:xfrm>
                  <a:off x="1040" y="3672"/>
                  <a:ext cx="45" cy="23"/>
                  <a:chOff x="1040" y="3672"/>
                  <a:chExt cx="45" cy="23"/>
                </a:xfrm>
              </p:grpSpPr>
              <p:sp>
                <p:nvSpPr>
                  <p:cNvPr id="44260" name="Freeform 410"/>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44261" name="Freeform 411"/>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44262" name="Freeform 412"/>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44174" name="Group 413"/>
              <p:cNvGrpSpPr/>
              <p:nvPr/>
            </p:nvGrpSpPr>
            <p:grpSpPr bwMode="auto">
              <a:xfrm>
                <a:off x="1054" y="3685"/>
                <a:ext cx="45" cy="23"/>
                <a:chOff x="1054" y="3685"/>
                <a:chExt cx="45" cy="23"/>
              </a:xfrm>
            </p:grpSpPr>
            <p:sp>
              <p:nvSpPr>
                <p:cNvPr id="44253" name="Freeform 414"/>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44254" name="Freeform 415"/>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44255" name="Freeform 416"/>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44175" name="Group 417"/>
              <p:cNvGrpSpPr/>
              <p:nvPr/>
            </p:nvGrpSpPr>
            <p:grpSpPr bwMode="auto">
              <a:xfrm>
                <a:off x="1067" y="3698"/>
                <a:ext cx="45" cy="23"/>
                <a:chOff x="1067" y="3698"/>
                <a:chExt cx="45" cy="23"/>
              </a:xfrm>
            </p:grpSpPr>
            <p:sp>
              <p:nvSpPr>
                <p:cNvPr id="44250" name="Freeform 418"/>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44251" name="Freeform 419"/>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44252" name="Freeform 420"/>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44176" name="Group 421"/>
              <p:cNvGrpSpPr/>
              <p:nvPr/>
            </p:nvGrpSpPr>
            <p:grpSpPr bwMode="auto">
              <a:xfrm>
                <a:off x="1079" y="3712"/>
                <a:ext cx="44" cy="23"/>
                <a:chOff x="1079" y="3712"/>
                <a:chExt cx="44" cy="23"/>
              </a:xfrm>
            </p:grpSpPr>
            <p:sp>
              <p:nvSpPr>
                <p:cNvPr id="44247" name="Freeform 422"/>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44248" name="Freeform 423"/>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44249" name="Freeform 424"/>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44177" name="Group 425"/>
              <p:cNvGrpSpPr/>
              <p:nvPr/>
            </p:nvGrpSpPr>
            <p:grpSpPr bwMode="auto">
              <a:xfrm>
                <a:off x="1093" y="3725"/>
                <a:ext cx="45" cy="23"/>
                <a:chOff x="1093" y="3725"/>
                <a:chExt cx="45" cy="23"/>
              </a:xfrm>
            </p:grpSpPr>
            <p:sp>
              <p:nvSpPr>
                <p:cNvPr id="44244" name="Freeform 426"/>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44245" name="Freeform 427"/>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44246" name="Freeform 428"/>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44178" name="Group 429"/>
              <p:cNvGrpSpPr/>
              <p:nvPr/>
            </p:nvGrpSpPr>
            <p:grpSpPr bwMode="auto">
              <a:xfrm>
                <a:off x="1108" y="3739"/>
                <a:ext cx="44" cy="23"/>
                <a:chOff x="1108" y="3739"/>
                <a:chExt cx="44" cy="23"/>
              </a:xfrm>
            </p:grpSpPr>
            <p:sp>
              <p:nvSpPr>
                <p:cNvPr id="44241" name="Freeform 430"/>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44242" name="Freeform 431"/>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44243" name="Freeform 432"/>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44179" name="Group 433"/>
              <p:cNvGrpSpPr/>
              <p:nvPr/>
            </p:nvGrpSpPr>
            <p:grpSpPr bwMode="auto">
              <a:xfrm>
                <a:off x="1121" y="3753"/>
                <a:ext cx="45" cy="23"/>
                <a:chOff x="1121" y="3753"/>
                <a:chExt cx="45" cy="23"/>
              </a:xfrm>
            </p:grpSpPr>
            <p:sp>
              <p:nvSpPr>
                <p:cNvPr id="44238" name="Freeform 434"/>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44239" name="Freeform 435"/>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44240" name="Freeform 436"/>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44180" name="Group 437"/>
              <p:cNvGrpSpPr/>
              <p:nvPr/>
            </p:nvGrpSpPr>
            <p:grpSpPr bwMode="auto">
              <a:xfrm>
                <a:off x="1133" y="3767"/>
                <a:ext cx="44" cy="23"/>
                <a:chOff x="1133" y="3767"/>
                <a:chExt cx="44" cy="23"/>
              </a:xfrm>
            </p:grpSpPr>
            <p:sp>
              <p:nvSpPr>
                <p:cNvPr id="44235" name="Freeform 438"/>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44236" name="Freeform 439"/>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44237" name="Freeform 440"/>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44181" name="Freeform 441"/>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82" name="Freeform 442"/>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83" name="Freeform 443"/>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44184" name="Freeform 444"/>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85" name="Freeform 445"/>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86" name="Freeform 446"/>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44187" name="Freeform 447"/>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44188" name="Freeform 448"/>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44189" name="Freeform 449"/>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44190" name="Freeform 450"/>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44191" name="Freeform 451"/>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44192" name="Group 452"/>
              <p:cNvGrpSpPr/>
              <p:nvPr/>
            </p:nvGrpSpPr>
            <p:grpSpPr bwMode="auto">
              <a:xfrm>
                <a:off x="700" y="3535"/>
                <a:ext cx="49" cy="24"/>
                <a:chOff x="700" y="3535"/>
                <a:chExt cx="49" cy="24"/>
              </a:xfrm>
            </p:grpSpPr>
            <p:sp>
              <p:nvSpPr>
                <p:cNvPr id="44232" name="Freeform 453"/>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44233" name="Freeform 454"/>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44234" name="Freeform 455"/>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44193" name="Group 456"/>
              <p:cNvGrpSpPr/>
              <p:nvPr/>
            </p:nvGrpSpPr>
            <p:grpSpPr bwMode="auto">
              <a:xfrm>
                <a:off x="714" y="3551"/>
                <a:ext cx="49" cy="22"/>
                <a:chOff x="714" y="3551"/>
                <a:chExt cx="49" cy="22"/>
              </a:xfrm>
            </p:grpSpPr>
            <p:sp>
              <p:nvSpPr>
                <p:cNvPr id="44229" name="Freeform 457"/>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44230" name="Freeform 458"/>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44231" name="Freeform 459"/>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44194" name="Group 460"/>
              <p:cNvGrpSpPr/>
              <p:nvPr/>
            </p:nvGrpSpPr>
            <p:grpSpPr bwMode="auto">
              <a:xfrm>
                <a:off x="728" y="3564"/>
                <a:ext cx="48" cy="23"/>
                <a:chOff x="728" y="3564"/>
                <a:chExt cx="48" cy="23"/>
              </a:xfrm>
            </p:grpSpPr>
            <p:sp>
              <p:nvSpPr>
                <p:cNvPr id="44226" name="Freeform 461"/>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44227" name="Freeform 462"/>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44228" name="Freeform 463"/>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44195" name="Group 464"/>
              <p:cNvGrpSpPr/>
              <p:nvPr/>
            </p:nvGrpSpPr>
            <p:grpSpPr bwMode="auto">
              <a:xfrm>
                <a:off x="742" y="3582"/>
                <a:ext cx="49" cy="23"/>
                <a:chOff x="742" y="3582"/>
                <a:chExt cx="49" cy="23"/>
              </a:xfrm>
            </p:grpSpPr>
            <p:sp>
              <p:nvSpPr>
                <p:cNvPr id="44223" name="Freeform 465"/>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44224" name="Freeform 466"/>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44225" name="Freeform 467"/>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4196" name="Group 468"/>
              <p:cNvGrpSpPr/>
              <p:nvPr/>
            </p:nvGrpSpPr>
            <p:grpSpPr bwMode="auto">
              <a:xfrm>
                <a:off x="752" y="3597"/>
                <a:ext cx="133" cy="106"/>
                <a:chOff x="752" y="3597"/>
                <a:chExt cx="133" cy="106"/>
              </a:xfrm>
            </p:grpSpPr>
            <p:sp>
              <p:nvSpPr>
                <p:cNvPr id="44220" name="Freeform 469"/>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44221" name="Freeform 470"/>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44222" name="Freeform 471"/>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44197" name="Group 472"/>
              <p:cNvGrpSpPr/>
              <p:nvPr/>
            </p:nvGrpSpPr>
            <p:grpSpPr bwMode="auto">
              <a:xfrm>
                <a:off x="844" y="3694"/>
                <a:ext cx="48" cy="23"/>
                <a:chOff x="844" y="3694"/>
                <a:chExt cx="48" cy="23"/>
              </a:xfrm>
            </p:grpSpPr>
            <p:sp>
              <p:nvSpPr>
                <p:cNvPr id="44217" name="Freeform 473"/>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44218" name="Freeform 474"/>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44219" name="Freeform 475"/>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44198" name="Group 476"/>
              <p:cNvGrpSpPr/>
              <p:nvPr/>
            </p:nvGrpSpPr>
            <p:grpSpPr bwMode="auto">
              <a:xfrm>
                <a:off x="857" y="3710"/>
                <a:ext cx="49" cy="22"/>
                <a:chOff x="857" y="3710"/>
                <a:chExt cx="49" cy="22"/>
              </a:xfrm>
            </p:grpSpPr>
            <p:sp>
              <p:nvSpPr>
                <p:cNvPr id="44214" name="Freeform 477"/>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44215" name="Freeform 478"/>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44216" name="Freeform 479"/>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44199" name="Group 480"/>
              <p:cNvGrpSpPr/>
              <p:nvPr/>
            </p:nvGrpSpPr>
            <p:grpSpPr bwMode="auto">
              <a:xfrm>
                <a:off x="1086" y="3766"/>
                <a:ext cx="49" cy="23"/>
                <a:chOff x="1086" y="3766"/>
                <a:chExt cx="49" cy="23"/>
              </a:xfrm>
            </p:grpSpPr>
            <p:sp>
              <p:nvSpPr>
                <p:cNvPr id="44211" name="Freeform 481"/>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44212" name="Freeform 482"/>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44213" name="Freeform 483"/>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44200" name="Group 484"/>
              <p:cNvGrpSpPr/>
              <p:nvPr/>
            </p:nvGrpSpPr>
            <p:grpSpPr bwMode="auto">
              <a:xfrm>
                <a:off x="934" y="3740"/>
                <a:ext cx="48" cy="23"/>
                <a:chOff x="934" y="3740"/>
                <a:chExt cx="48" cy="23"/>
              </a:xfrm>
            </p:grpSpPr>
            <p:sp>
              <p:nvSpPr>
                <p:cNvPr id="44208" name="Freeform 485"/>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44209" name="Freeform 486"/>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44210" name="Freeform 487"/>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44201" name="Group 488"/>
              <p:cNvGrpSpPr/>
              <p:nvPr/>
            </p:nvGrpSpPr>
            <p:grpSpPr bwMode="auto">
              <a:xfrm>
                <a:off x="943" y="3754"/>
                <a:ext cx="49" cy="23"/>
                <a:chOff x="943" y="3754"/>
                <a:chExt cx="49" cy="23"/>
              </a:xfrm>
            </p:grpSpPr>
            <p:sp>
              <p:nvSpPr>
                <p:cNvPr id="44205" name="Freeform 489"/>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4206" name="Freeform 490"/>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44207" name="Freeform 491"/>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44202" name="Freeform 492"/>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44203" name="Freeform 493"/>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44204" name="Freeform 494"/>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44099" name="Group 495"/>
            <p:cNvGrpSpPr/>
            <p:nvPr/>
          </p:nvGrpSpPr>
          <p:grpSpPr bwMode="auto">
            <a:xfrm>
              <a:off x="920" y="3821"/>
              <a:ext cx="413" cy="50"/>
              <a:chOff x="920" y="3821"/>
              <a:chExt cx="413" cy="50"/>
            </a:xfrm>
          </p:grpSpPr>
          <p:sp>
            <p:nvSpPr>
              <p:cNvPr id="44120" name="Freeform 496"/>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44121" name="Freeform 497"/>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44122" name="Rectangle 498"/>
              <p:cNvSpPr>
                <a:spLocks noChangeArrowheads="1"/>
              </p:cNvSpPr>
              <p:nvPr/>
            </p:nvSpPr>
            <p:spPr bwMode="auto">
              <a:xfrm>
                <a:off x="982" y="3856"/>
                <a:ext cx="26" cy="7"/>
              </a:xfrm>
              <a:prstGeom prst="rect">
                <a:avLst/>
              </a:prstGeom>
              <a:solidFill>
                <a:srgbClr val="00A000"/>
              </a:solidFill>
              <a:ln w="9525">
                <a:noFill/>
                <a:miter lim="800000"/>
              </a:ln>
            </p:spPr>
            <p:txBody>
              <a:bodyPr/>
              <a:lstStyle/>
              <a:p>
                <a:endParaRPr lang="zh-CN" altLang="en-US"/>
              </a:p>
            </p:txBody>
          </p:sp>
          <p:sp>
            <p:nvSpPr>
              <p:cNvPr id="44123" name="Rectangle 499"/>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44100" name="Group 500"/>
            <p:cNvGrpSpPr/>
            <p:nvPr/>
          </p:nvGrpSpPr>
          <p:grpSpPr bwMode="auto">
            <a:xfrm>
              <a:off x="1227" y="3477"/>
              <a:ext cx="508" cy="321"/>
              <a:chOff x="1227" y="3477"/>
              <a:chExt cx="508" cy="321"/>
            </a:xfrm>
          </p:grpSpPr>
          <p:sp>
            <p:nvSpPr>
              <p:cNvPr id="44101" name="Freeform 501"/>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44102" name="Freeform 502"/>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44103" name="Freeform 503"/>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44104" name="Line 504"/>
              <p:cNvSpPr>
                <a:spLocks noChangeShapeType="1"/>
              </p:cNvSpPr>
              <p:nvPr/>
            </p:nvSpPr>
            <p:spPr bwMode="auto">
              <a:xfrm>
                <a:off x="1586" y="3665"/>
                <a:ext cx="76" cy="44"/>
              </a:xfrm>
              <a:prstGeom prst="line">
                <a:avLst/>
              </a:prstGeom>
              <a:noFill/>
              <a:ln w="7938">
                <a:solidFill>
                  <a:srgbClr val="000000"/>
                </a:solidFill>
                <a:round/>
              </a:ln>
            </p:spPr>
            <p:txBody>
              <a:bodyPr/>
              <a:lstStyle/>
              <a:p>
                <a:endParaRPr lang="zh-CN" altLang="en-US"/>
              </a:p>
            </p:txBody>
          </p:sp>
          <p:sp>
            <p:nvSpPr>
              <p:cNvPr id="44105" name="Freeform 505"/>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44106" name="Freeform 506"/>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07" name="Freeform 507"/>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44108" name="Freeform 508"/>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09" name="Freeform 509"/>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10" name="Freeform 510"/>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11" name="Freeform 511"/>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12" name="Freeform 512"/>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44113" name="Freeform 513"/>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44114" name="Freeform 514"/>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44115" name="Oval 515"/>
              <p:cNvSpPr>
                <a:spLocks noChangeArrowheads="1"/>
              </p:cNvSpPr>
              <p:nvPr/>
            </p:nvSpPr>
            <p:spPr bwMode="auto">
              <a:xfrm>
                <a:off x="1339" y="3772"/>
                <a:ext cx="78" cy="26"/>
              </a:xfrm>
              <a:prstGeom prst="ellipse">
                <a:avLst/>
              </a:prstGeom>
              <a:solidFill>
                <a:schemeClr val="bg2"/>
              </a:solidFill>
              <a:ln w="9525">
                <a:noFill/>
                <a:round/>
              </a:ln>
            </p:spPr>
            <p:txBody>
              <a:bodyPr/>
              <a:lstStyle/>
              <a:p>
                <a:endParaRPr lang="zh-CN" altLang="en-US"/>
              </a:p>
            </p:txBody>
          </p:sp>
          <p:sp>
            <p:nvSpPr>
              <p:cNvPr id="44116" name="Oval 516"/>
              <p:cNvSpPr>
                <a:spLocks noChangeArrowheads="1"/>
              </p:cNvSpPr>
              <p:nvPr/>
            </p:nvSpPr>
            <p:spPr bwMode="auto">
              <a:xfrm>
                <a:off x="1432" y="3771"/>
                <a:ext cx="78" cy="25"/>
              </a:xfrm>
              <a:prstGeom prst="ellipse">
                <a:avLst/>
              </a:prstGeom>
              <a:solidFill>
                <a:schemeClr val="bg2"/>
              </a:solidFill>
              <a:ln w="9525">
                <a:noFill/>
                <a:round/>
              </a:ln>
            </p:spPr>
            <p:txBody>
              <a:bodyPr/>
              <a:lstStyle/>
              <a:p>
                <a:endParaRPr lang="zh-CN" altLang="en-US"/>
              </a:p>
            </p:txBody>
          </p:sp>
          <p:sp>
            <p:nvSpPr>
              <p:cNvPr id="44117" name="Freeform 517"/>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44118" name="Oval 518"/>
              <p:cNvSpPr>
                <a:spLocks noChangeArrowheads="1"/>
              </p:cNvSpPr>
              <p:nvPr/>
            </p:nvSpPr>
            <p:spPr bwMode="auto">
              <a:xfrm>
                <a:off x="1338" y="3767"/>
                <a:ext cx="78" cy="27"/>
              </a:xfrm>
              <a:prstGeom prst="ellipse">
                <a:avLst/>
              </a:prstGeom>
              <a:solidFill>
                <a:schemeClr val="bg2"/>
              </a:solidFill>
              <a:ln w="9525">
                <a:noFill/>
                <a:round/>
              </a:ln>
            </p:spPr>
            <p:txBody>
              <a:bodyPr/>
              <a:lstStyle/>
              <a:p>
                <a:endParaRPr lang="zh-CN" altLang="en-US"/>
              </a:p>
            </p:txBody>
          </p:sp>
          <p:sp>
            <p:nvSpPr>
              <p:cNvPr id="44119" name="Oval 519"/>
              <p:cNvSpPr>
                <a:spLocks noChangeArrowheads="1"/>
              </p:cNvSpPr>
              <p:nvPr/>
            </p:nvSpPr>
            <p:spPr bwMode="auto">
              <a:xfrm>
                <a:off x="1431" y="3766"/>
                <a:ext cx="77" cy="25"/>
              </a:xfrm>
              <a:prstGeom prst="ellipse">
                <a:avLst/>
              </a:prstGeom>
              <a:solidFill>
                <a:schemeClr val="bg2"/>
              </a:solidFill>
              <a:ln w="9525">
                <a:noFill/>
                <a:round/>
              </a:ln>
            </p:spPr>
            <p:txBody>
              <a:bodyPr/>
              <a:lstStyle/>
              <a:p>
                <a:endParaRPr lang="zh-CN" altLang="en-US"/>
              </a:p>
            </p:txBody>
          </p:sp>
        </p:grpSp>
      </p:grpSp>
      <p:sp>
        <p:nvSpPr>
          <p:cNvPr id="44042" name="Text Box 520"/>
          <p:cNvSpPr txBox="1">
            <a:spLocks noChangeArrowheads="1"/>
          </p:cNvSpPr>
          <p:nvPr/>
        </p:nvSpPr>
        <p:spPr bwMode="auto">
          <a:xfrm>
            <a:off x="3203575" y="1227151"/>
            <a:ext cx="1330814" cy="461665"/>
          </a:xfrm>
          <a:prstGeom prst="rect">
            <a:avLst/>
          </a:prstGeom>
          <a:noFill/>
          <a:ln w="9525">
            <a:noFill/>
            <a:miter lim="800000"/>
          </a:ln>
        </p:spPr>
        <p:txBody>
          <a:bodyPr wrap="none">
            <a:spAutoFit/>
          </a:bodyPr>
          <a:lstStyle/>
          <a:p>
            <a:pPr algn="l"/>
            <a:r>
              <a:rPr kumimoji="1" lang="zh-CN" altLang="en-US" sz="2400" dirty="0" smtClean="0">
                <a:latin typeface="Arial" panose="020B0604020202020204" pitchFamily="34" charset="0"/>
                <a:ea typeface="黑体" panose="02010600030101010101" pitchFamily="2" charset="-122"/>
              </a:rPr>
              <a:t>中间人</a:t>
            </a:r>
            <a:r>
              <a:rPr kumimoji="1" lang="en-US" altLang="zh-CN" sz="2400" dirty="0" smtClean="0">
                <a:latin typeface="Arial" panose="020B0604020202020204" pitchFamily="34" charset="0"/>
                <a:ea typeface="黑体" panose="02010600030101010101" pitchFamily="2" charset="-122"/>
              </a:rPr>
              <a:t>C</a:t>
            </a:r>
            <a:endParaRPr kumimoji="1" lang="en-US" altLang="zh-CN" sz="2400" dirty="0">
              <a:latin typeface="Arial" panose="020B0604020202020204" pitchFamily="34" charset="0"/>
              <a:ea typeface="黑体" panose="02010600030101010101" pitchFamily="2" charset="-122"/>
            </a:endParaRPr>
          </a:p>
        </p:txBody>
      </p:sp>
      <p:sp>
        <p:nvSpPr>
          <p:cNvPr id="44043" name="Line 521"/>
          <p:cNvSpPr>
            <a:spLocks noChangeShapeType="1"/>
          </p:cNvSpPr>
          <p:nvPr/>
        </p:nvSpPr>
        <p:spPr bwMode="auto">
          <a:xfrm rot="5400000">
            <a:off x="2946400" y="3713176"/>
            <a:ext cx="3432175" cy="0"/>
          </a:xfrm>
          <a:prstGeom prst="line">
            <a:avLst/>
          </a:prstGeom>
          <a:noFill/>
          <a:ln w="28575">
            <a:solidFill>
              <a:schemeClr val="tx2"/>
            </a:solidFill>
            <a:round/>
            <a:headEnd type="none" w="sm" len="med"/>
            <a:tailEnd type="triangle" w="med" len="med"/>
          </a:ln>
        </p:spPr>
        <p:txBody>
          <a:bodyPr wrap="none" anchor="ctr"/>
          <a:lstStyle/>
          <a:p>
            <a:endParaRPr lang="zh-CN" altLang="en-US"/>
          </a:p>
        </p:txBody>
      </p:sp>
      <p:grpSp>
        <p:nvGrpSpPr>
          <p:cNvPr id="695869" name="Group 554"/>
          <p:cNvGrpSpPr/>
          <p:nvPr/>
        </p:nvGrpSpPr>
        <p:grpSpPr bwMode="auto">
          <a:xfrm>
            <a:off x="4665663" y="2057413"/>
            <a:ext cx="3987800" cy="423863"/>
            <a:chOff x="2939" y="1851"/>
            <a:chExt cx="2512" cy="267"/>
          </a:xfrm>
        </p:grpSpPr>
        <p:sp>
          <p:nvSpPr>
            <p:cNvPr id="44084" name="Line 522"/>
            <p:cNvSpPr>
              <a:spLocks noChangeShapeType="1"/>
            </p:cNvSpPr>
            <p:nvPr/>
          </p:nvSpPr>
          <p:spPr bwMode="auto">
            <a:xfrm>
              <a:off x="2939" y="1987"/>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19" name="Rectangle 523"/>
            <p:cNvSpPr>
              <a:spLocks noChangeArrowheads="1"/>
            </p:cNvSpPr>
            <p:nvPr/>
          </p:nvSpPr>
          <p:spPr bwMode="auto">
            <a:xfrm>
              <a:off x="3506" y="1851"/>
              <a:ext cx="619" cy="267"/>
            </a:xfrm>
            <a:prstGeom prst="rect">
              <a:avLst/>
            </a:prstGeom>
            <a:solidFill>
              <a:srgbClr val="FFCCFF"/>
            </a:solidFill>
            <a:ln w="9525" algn="ctr">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a:latin typeface="Arial" panose="020B0604020202020204" pitchFamily="34" charset="0"/>
                  <a:ea typeface="黑体" panose="02010600030101010101" pitchFamily="2" charset="-122"/>
                </a:rPr>
                <a:t>我是 </a:t>
              </a:r>
              <a:r>
                <a:rPr kumimoji="1" lang="en-US" altLang="zh-CN" sz="1800">
                  <a:latin typeface="Arial" panose="020B0604020202020204" pitchFamily="34" charset="0"/>
                  <a:ea typeface="黑体" panose="02010600030101010101" pitchFamily="2" charset="-122"/>
                </a:rPr>
                <a:t>A</a:t>
              </a:r>
            </a:p>
          </p:txBody>
        </p:sp>
      </p:grpSp>
      <p:grpSp>
        <p:nvGrpSpPr>
          <p:cNvPr id="695870" name="Group 555"/>
          <p:cNvGrpSpPr/>
          <p:nvPr/>
        </p:nvGrpSpPr>
        <p:grpSpPr bwMode="auto">
          <a:xfrm>
            <a:off x="4640263" y="2576526"/>
            <a:ext cx="3987800" cy="423862"/>
            <a:chOff x="2923" y="2178"/>
            <a:chExt cx="2512" cy="267"/>
          </a:xfrm>
        </p:grpSpPr>
        <p:sp>
          <p:nvSpPr>
            <p:cNvPr id="44082" name="Line 524"/>
            <p:cNvSpPr>
              <a:spLocks noChangeShapeType="1"/>
            </p:cNvSpPr>
            <p:nvPr/>
          </p:nvSpPr>
          <p:spPr bwMode="auto">
            <a:xfrm flipH="1">
              <a:off x="2923" y="2314"/>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21" name="Rectangle 525"/>
            <p:cNvSpPr>
              <a:spLocks noChangeArrowheads="1"/>
            </p:cNvSpPr>
            <p:nvPr/>
          </p:nvSpPr>
          <p:spPr bwMode="auto">
            <a:xfrm>
              <a:off x="4383" y="2178"/>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R</a:t>
              </a:r>
              <a:r>
                <a:rPr kumimoji="1" lang="en-US" altLang="zh-CN" sz="1800" baseline="-25000">
                  <a:latin typeface="Arial" panose="020B0604020202020204" pitchFamily="34" charset="0"/>
                  <a:ea typeface="黑体" panose="02010600030101010101" pitchFamily="2" charset="-122"/>
                </a:rPr>
                <a:t>B</a:t>
              </a:r>
            </a:p>
          </p:txBody>
        </p:sp>
      </p:grpSp>
      <p:grpSp>
        <p:nvGrpSpPr>
          <p:cNvPr id="695871" name="Group 558"/>
          <p:cNvGrpSpPr/>
          <p:nvPr/>
        </p:nvGrpSpPr>
        <p:grpSpPr bwMode="auto">
          <a:xfrm>
            <a:off x="4640263" y="2835288"/>
            <a:ext cx="3987800" cy="731838"/>
            <a:chOff x="2923" y="2341"/>
            <a:chExt cx="2512" cy="461"/>
          </a:xfrm>
        </p:grpSpPr>
        <p:sp>
          <p:nvSpPr>
            <p:cNvPr id="44078" name="Line 526"/>
            <p:cNvSpPr>
              <a:spLocks noChangeShapeType="1"/>
            </p:cNvSpPr>
            <p:nvPr/>
          </p:nvSpPr>
          <p:spPr bwMode="auto">
            <a:xfrm>
              <a:off x="2923" y="2671"/>
              <a:ext cx="2512" cy="12"/>
            </a:xfrm>
            <a:prstGeom prst="line">
              <a:avLst/>
            </a:prstGeom>
            <a:noFill/>
            <a:ln w="57150">
              <a:solidFill>
                <a:schemeClr val="hlink"/>
              </a:solidFill>
              <a:round/>
              <a:headEnd type="none" w="sm" len="med"/>
              <a:tailEnd type="triangle" w="med" len="lg"/>
            </a:ln>
          </p:spPr>
          <p:txBody>
            <a:bodyPr wrap="none" anchor="ctr"/>
            <a:lstStyle/>
            <a:p>
              <a:endParaRPr lang="zh-CN" altLang="en-US"/>
            </a:p>
          </p:txBody>
        </p:sp>
        <p:sp>
          <p:nvSpPr>
            <p:cNvPr id="695823" name="Rectangle 527"/>
            <p:cNvSpPr>
              <a:spLocks noChangeArrowheads="1"/>
            </p:cNvSpPr>
            <p:nvPr/>
          </p:nvSpPr>
          <p:spPr bwMode="auto">
            <a:xfrm>
              <a:off x="3567" y="2534"/>
              <a:ext cx="567" cy="268"/>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R</a:t>
              </a:r>
              <a:r>
                <a:rPr kumimoji="1" lang="en-US" altLang="zh-CN" sz="1800" baseline="-25000">
                  <a:latin typeface="Arial" panose="020B0604020202020204" pitchFamily="34" charset="0"/>
                  <a:ea typeface="黑体" panose="02010600030101010101" pitchFamily="2" charset="-122"/>
                </a:rPr>
                <a:t>B</a:t>
              </a:r>
            </a:p>
          </p:txBody>
        </p:sp>
        <p:pic>
          <p:nvPicPr>
            <p:cNvPr id="44080" name="Picture 528"/>
            <p:cNvPicPr>
              <a:picLocks noChangeArrowheads="1"/>
            </p:cNvPicPr>
            <p:nvPr/>
          </p:nvPicPr>
          <p:blipFill>
            <a:blip r:embed="rId3" cstate="print"/>
            <a:srcRect/>
            <a:stretch>
              <a:fillRect/>
            </a:stretch>
          </p:blipFill>
          <p:spPr bwMode="auto">
            <a:xfrm>
              <a:off x="3412" y="2386"/>
              <a:ext cx="227" cy="256"/>
            </a:xfrm>
            <a:prstGeom prst="rect">
              <a:avLst/>
            </a:prstGeom>
            <a:noFill/>
            <a:ln w="12699">
              <a:noFill/>
              <a:miter lim="800000"/>
              <a:headEnd/>
              <a:tailEnd/>
            </a:ln>
          </p:spPr>
        </p:pic>
        <p:sp>
          <p:nvSpPr>
            <p:cNvPr id="44081" name="Text Box 529"/>
            <p:cNvSpPr txBox="1">
              <a:spLocks noChangeArrowheads="1"/>
            </p:cNvSpPr>
            <p:nvPr/>
          </p:nvSpPr>
          <p:spPr bwMode="auto">
            <a:xfrm>
              <a:off x="3094" y="2341"/>
              <a:ext cx="378" cy="230"/>
            </a:xfrm>
            <a:prstGeom prst="rect">
              <a:avLst/>
            </a:prstGeom>
            <a:noFill/>
            <a:ln w="9525">
              <a:noFill/>
              <a:miter lim="800000"/>
            </a:ln>
          </p:spPr>
          <p:txBody>
            <a:bodyPr wrap="none">
              <a:spAutoFit/>
            </a:bodyPr>
            <a:lstStyle/>
            <a:p>
              <a:pPr algn="l"/>
              <a:r>
                <a:rPr lang="en-US" altLang="zh-CN" sz="1800" i="1">
                  <a:latin typeface="Arial" panose="020B0604020202020204" pitchFamily="34" charset="0"/>
                  <a:ea typeface="黑体" panose="02010600030101010101" pitchFamily="2" charset="-122"/>
                </a:rPr>
                <a:t>SK</a:t>
              </a:r>
              <a:r>
                <a:rPr lang="en-US" altLang="zh-CN" sz="1800" baseline="-25000">
                  <a:latin typeface="Arial" panose="020B0604020202020204" pitchFamily="34" charset="0"/>
                  <a:ea typeface="黑体" panose="02010600030101010101" pitchFamily="2" charset="-122"/>
                </a:rPr>
                <a:t>C</a:t>
              </a:r>
            </a:p>
          </p:txBody>
        </p:sp>
      </p:grpSp>
      <p:grpSp>
        <p:nvGrpSpPr>
          <p:cNvPr id="695296" name="Group 559"/>
          <p:cNvGrpSpPr/>
          <p:nvPr/>
        </p:nvGrpSpPr>
        <p:grpSpPr bwMode="auto">
          <a:xfrm>
            <a:off x="4665663" y="3613163"/>
            <a:ext cx="3987800" cy="423863"/>
            <a:chOff x="2939" y="2831"/>
            <a:chExt cx="2512" cy="267"/>
          </a:xfrm>
        </p:grpSpPr>
        <p:sp>
          <p:nvSpPr>
            <p:cNvPr id="44076" name="Line 5"/>
            <p:cNvSpPr>
              <a:spLocks noChangeShapeType="1"/>
            </p:cNvSpPr>
            <p:nvPr/>
          </p:nvSpPr>
          <p:spPr bwMode="auto">
            <a:xfrm flipH="1">
              <a:off x="2939" y="2950"/>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26" name="Rectangle 530"/>
            <p:cNvSpPr>
              <a:spLocks noChangeArrowheads="1"/>
            </p:cNvSpPr>
            <p:nvPr/>
          </p:nvSpPr>
          <p:spPr bwMode="auto">
            <a:xfrm>
              <a:off x="4281" y="2831"/>
              <a:ext cx="980" cy="267"/>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a:latin typeface="Arial" panose="020B0604020202020204" pitchFamily="34" charset="0"/>
                  <a:ea typeface="黑体" panose="02010600030101010101" pitchFamily="2" charset="-122"/>
                </a:rPr>
                <a:t>请把公钥发来</a:t>
              </a:r>
              <a:endParaRPr kumimoji="1" lang="zh-CN" altLang="en-US" sz="1800" baseline="-25000">
                <a:latin typeface="Arial" panose="020B0604020202020204" pitchFamily="34" charset="0"/>
                <a:ea typeface="黑体" panose="02010600030101010101" pitchFamily="2" charset="-122"/>
              </a:endParaRPr>
            </a:p>
          </p:txBody>
        </p:sp>
      </p:grpSp>
      <p:grpSp>
        <p:nvGrpSpPr>
          <p:cNvPr id="695297" name="Group 563"/>
          <p:cNvGrpSpPr/>
          <p:nvPr/>
        </p:nvGrpSpPr>
        <p:grpSpPr bwMode="auto">
          <a:xfrm>
            <a:off x="4665663" y="4068776"/>
            <a:ext cx="3987800" cy="423862"/>
            <a:chOff x="2939" y="3118"/>
            <a:chExt cx="2512" cy="267"/>
          </a:xfrm>
        </p:grpSpPr>
        <p:sp>
          <p:nvSpPr>
            <p:cNvPr id="44074" name="Line 531"/>
            <p:cNvSpPr>
              <a:spLocks noChangeShapeType="1"/>
            </p:cNvSpPr>
            <p:nvPr/>
          </p:nvSpPr>
          <p:spPr bwMode="auto">
            <a:xfrm>
              <a:off x="2939" y="3264"/>
              <a:ext cx="2512" cy="12"/>
            </a:xfrm>
            <a:prstGeom prst="line">
              <a:avLst/>
            </a:prstGeom>
            <a:noFill/>
            <a:ln w="57150">
              <a:solidFill>
                <a:schemeClr val="hlink"/>
              </a:solidFill>
              <a:round/>
              <a:headEnd type="none" w="sm" len="med"/>
              <a:tailEnd type="triangle" w="med" len="lg"/>
            </a:ln>
          </p:spPr>
          <p:txBody>
            <a:bodyPr wrap="none" anchor="ctr"/>
            <a:lstStyle/>
            <a:p>
              <a:endParaRPr lang="zh-CN" altLang="en-US"/>
            </a:p>
          </p:txBody>
        </p:sp>
        <p:sp>
          <p:nvSpPr>
            <p:cNvPr id="695828" name="Rectangle 532"/>
            <p:cNvSpPr>
              <a:spLocks noChangeArrowheads="1"/>
            </p:cNvSpPr>
            <p:nvPr/>
          </p:nvSpPr>
          <p:spPr bwMode="auto">
            <a:xfrm>
              <a:off x="3559" y="3118"/>
              <a:ext cx="567" cy="267"/>
            </a:xfrm>
            <a:prstGeom prst="rect">
              <a:avLst/>
            </a:prstGeom>
            <a:solidFill>
              <a:srgbClr val="99FF66"/>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PK</a:t>
              </a:r>
              <a:r>
                <a:rPr kumimoji="1" lang="en-US" altLang="zh-CN" sz="1800" baseline="-25000">
                  <a:latin typeface="Arial" panose="020B0604020202020204" pitchFamily="34" charset="0"/>
                  <a:ea typeface="黑体" panose="02010600030101010101" pitchFamily="2" charset="-122"/>
                </a:rPr>
                <a:t>C</a:t>
              </a:r>
            </a:p>
          </p:txBody>
        </p:sp>
      </p:grpSp>
      <p:grpSp>
        <p:nvGrpSpPr>
          <p:cNvPr id="695298" name="Group 556"/>
          <p:cNvGrpSpPr/>
          <p:nvPr/>
        </p:nvGrpSpPr>
        <p:grpSpPr bwMode="auto">
          <a:xfrm>
            <a:off x="655638" y="2717813"/>
            <a:ext cx="3987800" cy="423863"/>
            <a:chOff x="413" y="2267"/>
            <a:chExt cx="2512" cy="267"/>
          </a:xfrm>
        </p:grpSpPr>
        <p:sp>
          <p:nvSpPr>
            <p:cNvPr id="44072" name="Line 533"/>
            <p:cNvSpPr>
              <a:spLocks noChangeShapeType="1"/>
            </p:cNvSpPr>
            <p:nvPr/>
          </p:nvSpPr>
          <p:spPr bwMode="auto">
            <a:xfrm flipH="1">
              <a:off x="413" y="2386"/>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30" name="Rectangle 534"/>
            <p:cNvSpPr>
              <a:spLocks noChangeArrowheads="1"/>
            </p:cNvSpPr>
            <p:nvPr/>
          </p:nvSpPr>
          <p:spPr bwMode="auto">
            <a:xfrm>
              <a:off x="2011" y="2267"/>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R</a:t>
              </a:r>
              <a:r>
                <a:rPr kumimoji="1" lang="en-US" altLang="zh-CN" sz="1800" baseline="-25000">
                  <a:latin typeface="Arial" panose="020B0604020202020204" pitchFamily="34" charset="0"/>
                  <a:ea typeface="黑体" panose="02010600030101010101" pitchFamily="2" charset="-122"/>
                </a:rPr>
                <a:t>B</a:t>
              </a:r>
            </a:p>
          </p:txBody>
        </p:sp>
      </p:grpSp>
      <p:grpSp>
        <p:nvGrpSpPr>
          <p:cNvPr id="695299" name="Group 557"/>
          <p:cNvGrpSpPr/>
          <p:nvPr/>
        </p:nvGrpSpPr>
        <p:grpSpPr bwMode="auto">
          <a:xfrm>
            <a:off x="679450" y="2928951"/>
            <a:ext cx="3986213" cy="782637"/>
            <a:chOff x="428" y="2400"/>
            <a:chExt cx="2511" cy="493"/>
          </a:xfrm>
        </p:grpSpPr>
        <p:sp>
          <p:nvSpPr>
            <p:cNvPr id="44068" name="Line 535"/>
            <p:cNvSpPr>
              <a:spLocks noChangeShapeType="1"/>
            </p:cNvSpPr>
            <p:nvPr/>
          </p:nvSpPr>
          <p:spPr bwMode="auto">
            <a:xfrm>
              <a:off x="428" y="2762"/>
              <a:ext cx="2511"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32" name="Rectangle 536"/>
            <p:cNvSpPr>
              <a:spLocks noChangeArrowheads="1"/>
            </p:cNvSpPr>
            <p:nvPr/>
          </p:nvSpPr>
          <p:spPr bwMode="auto">
            <a:xfrm>
              <a:off x="1071" y="2626"/>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R</a:t>
              </a:r>
              <a:r>
                <a:rPr kumimoji="1" lang="en-US" altLang="zh-CN" sz="1800" baseline="-25000">
                  <a:latin typeface="Arial" panose="020B0604020202020204" pitchFamily="34" charset="0"/>
                  <a:ea typeface="黑体" panose="02010600030101010101" pitchFamily="2" charset="-122"/>
                </a:rPr>
                <a:t>B</a:t>
              </a:r>
            </a:p>
          </p:txBody>
        </p:sp>
        <p:pic>
          <p:nvPicPr>
            <p:cNvPr id="44070" name="Picture 537"/>
            <p:cNvPicPr>
              <a:picLocks noChangeArrowheads="1"/>
            </p:cNvPicPr>
            <p:nvPr/>
          </p:nvPicPr>
          <p:blipFill>
            <a:blip r:embed="rId3" cstate="print"/>
            <a:srcRect/>
            <a:stretch>
              <a:fillRect/>
            </a:stretch>
          </p:blipFill>
          <p:spPr bwMode="auto">
            <a:xfrm>
              <a:off x="916" y="2478"/>
              <a:ext cx="227" cy="256"/>
            </a:xfrm>
            <a:prstGeom prst="rect">
              <a:avLst/>
            </a:prstGeom>
            <a:noFill/>
            <a:ln w="12699">
              <a:noFill/>
              <a:miter lim="800000"/>
              <a:headEnd/>
              <a:tailEnd/>
            </a:ln>
          </p:spPr>
        </p:pic>
        <p:sp>
          <p:nvSpPr>
            <p:cNvPr id="44071" name="Text Box 538"/>
            <p:cNvSpPr txBox="1">
              <a:spLocks noChangeArrowheads="1"/>
            </p:cNvSpPr>
            <p:nvPr/>
          </p:nvSpPr>
          <p:spPr bwMode="auto">
            <a:xfrm>
              <a:off x="595" y="2400"/>
              <a:ext cx="372" cy="230"/>
            </a:xfrm>
            <a:prstGeom prst="rect">
              <a:avLst/>
            </a:prstGeom>
            <a:noFill/>
            <a:ln w="9525">
              <a:noFill/>
              <a:miter lim="800000"/>
            </a:ln>
          </p:spPr>
          <p:txBody>
            <a:bodyPr wrap="none">
              <a:spAutoFit/>
            </a:bodyPr>
            <a:lstStyle/>
            <a:p>
              <a:pPr algn="l"/>
              <a:r>
                <a:rPr lang="en-US" altLang="zh-CN" sz="1800" i="1">
                  <a:latin typeface="Arial" panose="020B0604020202020204" pitchFamily="34" charset="0"/>
                  <a:ea typeface="黑体" panose="02010600030101010101" pitchFamily="2" charset="-122"/>
                </a:rPr>
                <a:t>SK</a:t>
              </a:r>
              <a:r>
                <a:rPr lang="en-US" altLang="zh-CN" sz="1800" baseline="-25000">
                  <a:latin typeface="Arial" panose="020B0604020202020204" pitchFamily="34" charset="0"/>
                  <a:ea typeface="黑体" panose="02010600030101010101" pitchFamily="2" charset="-122"/>
                </a:rPr>
                <a:t>A</a:t>
              </a:r>
            </a:p>
          </p:txBody>
        </p:sp>
      </p:grpSp>
      <p:grpSp>
        <p:nvGrpSpPr>
          <p:cNvPr id="695304" name="Group 560"/>
          <p:cNvGrpSpPr/>
          <p:nvPr/>
        </p:nvGrpSpPr>
        <p:grpSpPr bwMode="auto">
          <a:xfrm>
            <a:off x="679450" y="3802076"/>
            <a:ext cx="3986213" cy="423862"/>
            <a:chOff x="428" y="2950"/>
            <a:chExt cx="2511" cy="267"/>
          </a:xfrm>
        </p:grpSpPr>
        <p:sp>
          <p:nvSpPr>
            <p:cNvPr id="44066" name="Line 539"/>
            <p:cNvSpPr>
              <a:spLocks noChangeShapeType="1"/>
            </p:cNvSpPr>
            <p:nvPr/>
          </p:nvSpPr>
          <p:spPr bwMode="auto">
            <a:xfrm flipH="1">
              <a:off x="428" y="3069"/>
              <a:ext cx="2511"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36" name="Rectangle 540"/>
            <p:cNvSpPr>
              <a:spLocks noChangeArrowheads="1"/>
            </p:cNvSpPr>
            <p:nvPr/>
          </p:nvSpPr>
          <p:spPr bwMode="auto">
            <a:xfrm>
              <a:off x="1769" y="2950"/>
              <a:ext cx="980" cy="267"/>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a:latin typeface="Arial" panose="020B0604020202020204" pitchFamily="34" charset="0"/>
                  <a:ea typeface="黑体" panose="02010600030101010101" pitchFamily="2" charset="-122"/>
                </a:rPr>
                <a:t>请把公钥发来</a:t>
              </a:r>
              <a:endParaRPr kumimoji="1" lang="zh-CN" altLang="en-US" sz="1800" baseline="-25000">
                <a:latin typeface="Arial" panose="020B0604020202020204" pitchFamily="34" charset="0"/>
                <a:ea typeface="黑体" panose="02010600030101010101" pitchFamily="2" charset="-122"/>
              </a:endParaRPr>
            </a:p>
          </p:txBody>
        </p:sp>
      </p:grpSp>
      <p:grpSp>
        <p:nvGrpSpPr>
          <p:cNvPr id="695305" name="Group 562"/>
          <p:cNvGrpSpPr/>
          <p:nvPr/>
        </p:nvGrpSpPr>
        <p:grpSpPr bwMode="auto">
          <a:xfrm>
            <a:off x="679450" y="4276738"/>
            <a:ext cx="3986213" cy="423863"/>
            <a:chOff x="428" y="3249"/>
            <a:chExt cx="2511" cy="267"/>
          </a:xfrm>
        </p:grpSpPr>
        <p:sp>
          <p:nvSpPr>
            <p:cNvPr id="44064" name="Line 541"/>
            <p:cNvSpPr>
              <a:spLocks noChangeShapeType="1"/>
            </p:cNvSpPr>
            <p:nvPr/>
          </p:nvSpPr>
          <p:spPr bwMode="auto">
            <a:xfrm>
              <a:off x="428" y="3382"/>
              <a:ext cx="2511"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38" name="Rectangle 542"/>
            <p:cNvSpPr>
              <a:spLocks noChangeArrowheads="1"/>
            </p:cNvSpPr>
            <p:nvPr/>
          </p:nvSpPr>
          <p:spPr bwMode="auto">
            <a:xfrm>
              <a:off x="1047" y="3249"/>
              <a:ext cx="568" cy="267"/>
            </a:xfrm>
            <a:prstGeom prst="rect">
              <a:avLst/>
            </a:prstGeom>
            <a:solidFill>
              <a:srgbClr val="99FF66"/>
            </a:solidFill>
            <a:ln w="9525" algn="ctr">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PK</a:t>
              </a:r>
              <a:r>
                <a:rPr kumimoji="1" lang="en-US" altLang="zh-CN" sz="1800" baseline="-25000">
                  <a:latin typeface="Arial" panose="020B0604020202020204" pitchFamily="34" charset="0"/>
                  <a:ea typeface="黑体" panose="02010600030101010101" pitchFamily="2" charset="-122"/>
                </a:rPr>
                <a:t>A</a:t>
              </a:r>
            </a:p>
          </p:txBody>
        </p:sp>
      </p:grpSp>
      <p:grpSp>
        <p:nvGrpSpPr>
          <p:cNvPr id="695314" name="Group 565"/>
          <p:cNvGrpSpPr/>
          <p:nvPr/>
        </p:nvGrpSpPr>
        <p:grpSpPr bwMode="auto">
          <a:xfrm>
            <a:off x="4665663" y="4438663"/>
            <a:ext cx="3987800" cy="779463"/>
            <a:chOff x="2939" y="3351"/>
            <a:chExt cx="2512" cy="491"/>
          </a:xfrm>
        </p:grpSpPr>
        <p:sp>
          <p:nvSpPr>
            <p:cNvPr id="44060" name="Line 543"/>
            <p:cNvSpPr>
              <a:spLocks noChangeShapeType="1"/>
            </p:cNvSpPr>
            <p:nvPr/>
          </p:nvSpPr>
          <p:spPr bwMode="auto">
            <a:xfrm flipH="1">
              <a:off x="2939" y="3711"/>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40" name="Rectangle 544"/>
            <p:cNvSpPr>
              <a:spLocks noChangeArrowheads="1"/>
            </p:cNvSpPr>
            <p:nvPr/>
          </p:nvSpPr>
          <p:spPr bwMode="auto">
            <a:xfrm>
              <a:off x="4693" y="3575"/>
              <a:ext cx="567" cy="267"/>
            </a:xfrm>
            <a:prstGeom prst="rect">
              <a:avLst/>
            </a:prstGeom>
            <a:solidFill>
              <a:srgbClr val="FF9900"/>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DATA</a:t>
              </a:r>
              <a:endParaRPr kumimoji="1" lang="en-US" altLang="zh-CN" sz="1800" i="1" baseline="-25000">
                <a:latin typeface="Arial" panose="020B0604020202020204" pitchFamily="34" charset="0"/>
                <a:ea typeface="黑体" panose="02010600030101010101" pitchFamily="2" charset="-122"/>
              </a:endParaRPr>
            </a:p>
          </p:txBody>
        </p:sp>
        <p:pic>
          <p:nvPicPr>
            <p:cNvPr id="44062" name="Picture 545"/>
            <p:cNvPicPr>
              <a:picLocks noChangeArrowheads="1"/>
            </p:cNvPicPr>
            <p:nvPr/>
          </p:nvPicPr>
          <p:blipFill>
            <a:blip r:embed="rId3" cstate="print"/>
            <a:srcRect/>
            <a:stretch>
              <a:fillRect/>
            </a:stretch>
          </p:blipFill>
          <p:spPr bwMode="auto">
            <a:xfrm>
              <a:off x="4590" y="3427"/>
              <a:ext cx="227" cy="255"/>
            </a:xfrm>
            <a:prstGeom prst="rect">
              <a:avLst/>
            </a:prstGeom>
            <a:noFill/>
            <a:ln w="12699">
              <a:noFill/>
              <a:miter lim="800000"/>
              <a:headEnd/>
              <a:tailEnd/>
            </a:ln>
          </p:spPr>
        </p:pic>
        <p:sp>
          <p:nvSpPr>
            <p:cNvPr id="44063" name="Text Box 546"/>
            <p:cNvSpPr txBox="1">
              <a:spLocks noChangeArrowheads="1"/>
            </p:cNvSpPr>
            <p:nvPr/>
          </p:nvSpPr>
          <p:spPr bwMode="auto">
            <a:xfrm>
              <a:off x="4272" y="3351"/>
              <a:ext cx="377" cy="230"/>
            </a:xfrm>
            <a:prstGeom prst="rect">
              <a:avLst/>
            </a:prstGeom>
            <a:noFill/>
            <a:ln w="9525">
              <a:noFill/>
              <a:miter lim="800000"/>
            </a:ln>
          </p:spPr>
          <p:txBody>
            <a:bodyPr wrap="none">
              <a:spAutoFit/>
            </a:bodyPr>
            <a:lstStyle/>
            <a:p>
              <a:pPr algn="l"/>
              <a:r>
                <a:rPr lang="en-US" altLang="zh-CN" sz="1800" i="1">
                  <a:latin typeface="Arial" panose="020B0604020202020204" pitchFamily="34" charset="0"/>
                  <a:ea typeface="黑体" panose="02010600030101010101" pitchFamily="2" charset="-122"/>
                </a:rPr>
                <a:t>PK</a:t>
              </a:r>
              <a:r>
                <a:rPr lang="en-US" altLang="zh-CN" sz="1800" baseline="-25000">
                  <a:latin typeface="Arial" panose="020B0604020202020204" pitchFamily="34" charset="0"/>
                  <a:ea typeface="黑体" panose="02010600030101010101" pitchFamily="2" charset="-122"/>
                </a:rPr>
                <a:t>C</a:t>
              </a:r>
            </a:p>
          </p:txBody>
        </p:sp>
      </p:grpSp>
      <p:grpSp>
        <p:nvGrpSpPr>
          <p:cNvPr id="695318" name="Group 564"/>
          <p:cNvGrpSpPr/>
          <p:nvPr/>
        </p:nvGrpSpPr>
        <p:grpSpPr bwMode="auto">
          <a:xfrm>
            <a:off x="679450" y="4630751"/>
            <a:ext cx="3986213" cy="776287"/>
            <a:chOff x="428" y="3472"/>
            <a:chExt cx="2511" cy="489"/>
          </a:xfrm>
        </p:grpSpPr>
        <p:sp>
          <p:nvSpPr>
            <p:cNvPr id="44056" name="Line 547"/>
            <p:cNvSpPr>
              <a:spLocks noChangeShapeType="1"/>
            </p:cNvSpPr>
            <p:nvPr/>
          </p:nvSpPr>
          <p:spPr bwMode="auto">
            <a:xfrm flipH="1">
              <a:off x="428" y="3830"/>
              <a:ext cx="2511"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695844" name="Rectangle 548"/>
            <p:cNvSpPr>
              <a:spLocks noChangeArrowheads="1"/>
            </p:cNvSpPr>
            <p:nvPr/>
          </p:nvSpPr>
          <p:spPr bwMode="auto">
            <a:xfrm>
              <a:off x="2166" y="3694"/>
              <a:ext cx="568" cy="267"/>
            </a:xfrm>
            <a:prstGeom prst="rect">
              <a:avLst/>
            </a:prstGeom>
            <a:solidFill>
              <a:srgbClr val="FF9900"/>
            </a:solidFill>
            <a:ln w="9525" algn="ctr">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DATA</a:t>
              </a:r>
            </a:p>
          </p:txBody>
        </p:sp>
        <p:pic>
          <p:nvPicPr>
            <p:cNvPr id="44058" name="Picture 549"/>
            <p:cNvPicPr>
              <a:picLocks noChangeArrowheads="1"/>
            </p:cNvPicPr>
            <p:nvPr/>
          </p:nvPicPr>
          <p:blipFill>
            <a:blip r:embed="rId3" cstate="print"/>
            <a:srcRect/>
            <a:stretch>
              <a:fillRect/>
            </a:stretch>
          </p:blipFill>
          <p:spPr bwMode="auto">
            <a:xfrm>
              <a:off x="2064" y="3546"/>
              <a:ext cx="226" cy="255"/>
            </a:xfrm>
            <a:prstGeom prst="rect">
              <a:avLst/>
            </a:prstGeom>
            <a:noFill/>
            <a:ln w="12699">
              <a:noFill/>
              <a:miter lim="800000"/>
              <a:headEnd/>
              <a:tailEnd/>
            </a:ln>
          </p:spPr>
        </p:pic>
        <p:sp>
          <p:nvSpPr>
            <p:cNvPr id="44059" name="Text Box 550"/>
            <p:cNvSpPr txBox="1">
              <a:spLocks noChangeArrowheads="1"/>
            </p:cNvSpPr>
            <p:nvPr/>
          </p:nvSpPr>
          <p:spPr bwMode="auto">
            <a:xfrm>
              <a:off x="1737" y="3472"/>
              <a:ext cx="372" cy="230"/>
            </a:xfrm>
            <a:prstGeom prst="rect">
              <a:avLst/>
            </a:prstGeom>
            <a:noFill/>
            <a:ln w="9525">
              <a:noFill/>
              <a:miter lim="800000"/>
            </a:ln>
          </p:spPr>
          <p:txBody>
            <a:bodyPr wrap="none">
              <a:spAutoFit/>
            </a:bodyPr>
            <a:lstStyle/>
            <a:p>
              <a:pPr algn="l"/>
              <a:r>
                <a:rPr lang="en-US" altLang="zh-CN" sz="1800" i="1">
                  <a:latin typeface="Arial" panose="020B0604020202020204" pitchFamily="34" charset="0"/>
                  <a:ea typeface="黑体" panose="02010600030101010101" pitchFamily="2" charset="-122"/>
                </a:rPr>
                <a:t>PK</a:t>
              </a:r>
              <a:r>
                <a:rPr lang="en-US" altLang="zh-CN" sz="1800" baseline="-25000">
                  <a:latin typeface="Arial" panose="020B0604020202020204" pitchFamily="34" charset="0"/>
                  <a:ea typeface="黑体" panose="02010600030101010101" pitchFamily="2" charset="-122"/>
                </a:rPr>
                <a:t>A</a:t>
              </a:r>
            </a:p>
          </p:txBody>
        </p:sp>
      </p:grpSp>
      <p:sp>
        <p:nvSpPr>
          <p:cNvPr id="44055" name="Text Box 551"/>
          <p:cNvSpPr txBox="1">
            <a:spLocks noChangeArrowheads="1"/>
          </p:cNvSpPr>
          <p:nvPr/>
        </p:nvSpPr>
        <p:spPr bwMode="auto">
          <a:xfrm>
            <a:off x="0" y="5032388"/>
            <a:ext cx="641350" cy="366713"/>
          </a:xfrm>
          <a:prstGeom prst="rect">
            <a:avLst/>
          </a:prstGeom>
          <a:noFill/>
          <a:ln w="9525">
            <a:noFill/>
            <a:miter lim="800000"/>
          </a:ln>
        </p:spPr>
        <p:txBody>
          <a:bodyPr wrap="none">
            <a:spAutoFit/>
          </a:bodyPr>
          <a:lstStyle/>
          <a:p>
            <a:pPr algn="l"/>
            <a:r>
              <a:rPr kumimoji="1" lang="zh-CN" altLang="en-US" sz="1800">
                <a:latin typeface="Arial" panose="020B0604020202020204" pitchFamily="34" charset="0"/>
                <a:ea typeface="黑体" panose="02010600030101010101" pitchFamily="2" charset="-122"/>
              </a:rPr>
              <a:t>时间</a:t>
            </a:r>
          </a:p>
        </p:txBody>
      </p:sp>
      <p:sp>
        <p:nvSpPr>
          <p:cNvPr id="562" name="矩形 561"/>
          <p:cNvSpPr/>
          <p:nvPr/>
        </p:nvSpPr>
        <p:spPr>
          <a:xfrm>
            <a:off x="428596" y="5715016"/>
            <a:ext cx="8286808" cy="400110"/>
          </a:xfrm>
          <a:prstGeom prst="rect">
            <a:avLst/>
          </a:prstGeom>
        </p:spPr>
        <p:txBody>
          <a:bodyPr wrap="square">
            <a:spAutoFit/>
          </a:bodyPr>
          <a:lstStyle/>
          <a:p>
            <a:r>
              <a:rPr lang="en-US" altLang="zh-CN" sz="2000" dirty="0" smtClean="0"/>
              <a:t>C can intercept or modify the data from B before C sends the data to A.   </a:t>
            </a:r>
            <a:endParaRPr lang="zh-CN" altLang="en-US" sz="2000" dirty="0"/>
          </a:p>
        </p:txBody>
      </p:sp>
      <p:sp>
        <p:nvSpPr>
          <p:cNvPr id="2" name="文本框 1"/>
          <p:cNvSpPr txBox="1"/>
          <p:nvPr/>
        </p:nvSpPr>
        <p:spPr>
          <a:xfrm>
            <a:off x="2885440" y="3168015"/>
            <a:ext cx="1651000" cy="337185"/>
          </a:xfrm>
          <a:prstGeom prst="rect">
            <a:avLst/>
          </a:prstGeom>
          <a:noFill/>
        </p:spPr>
        <p:txBody>
          <a:bodyPr wrap="none" rtlCol="0" anchor="t">
            <a:spAutoFit/>
          </a:bodyPr>
          <a:lstStyle/>
          <a:p>
            <a:r>
              <a:rPr lang="zh-CN" altLang="en-US" sz="1600" dirty="0" smtClean="0">
                <a:solidFill>
                  <a:srgbClr val="FF0000"/>
                </a:solidFill>
                <a:sym typeface="+mn-ea"/>
              </a:rPr>
              <a:t>被 </a:t>
            </a:r>
            <a:r>
              <a:rPr lang="en-US" altLang="zh-CN" sz="1600" dirty="0" smtClean="0">
                <a:solidFill>
                  <a:srgbClr val="FF0000"/>
                </a:solidFill>
                <a:sym typeface="+mn-ea"/>
              </a:rPr>
              <a:t>C </a:t>
            </a:r>
            <a:r>
              <a:rPr lang="zh-CN" altLang="en-US" sz="1600" dirty="0" smtClean="0">
                <a:solidFill>
                  <a:srgbClr val="FF0000"/>
                </a:solidFill>
                <a:sym typeface="+mn-ea"/>
              </a:rPr>
              <a:t>截获并丢弃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95869"/>
                                        </p:tgtEl>
                                        <p:attrNameLst>
                                          <p:attrName>style.visibility</p:attrName>
                                        </p:attrNameLst>
                                      </p:cBhvr>
                                      <p:to>
                                        <p:strVal val="visible"/>
                                      </p:to>
                                    </p:set>
                                    <p:animEffect transition="in" filter="wipe(left)">
                                      <p:cBhvr>
                                        <p:cTn id="11" dur="2000"/>
                                        <p:tgtEl>
                                          <p:spTgt spid="695869"/>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95870"/>
                                        </p:tgtEl>
                                        <p:attrNameLst>
                                          <p:attrName>style.visibility</p:attrName>
                                        </p:attrNameLst>
                                      </p:cBhvr>
                                      <p:to>
                                        <p:strVal val="visible"/>
                                      </p:to>
                                    </p:set>
                                    <p:animEffect transition="in" filter="wipe(right)">
                                      <p:cBhvr>
                                        <p:cTn id="15" dur="2000"/>
                                        <p:tgtEl>
                                          <p:spTgt spid="695870"/>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695298"/>
                                        </p:tgtEl>
                                        <p:attrNameLst>
                                          <p:attrName>style.visibility</p:attrName>
                                        </p:attrNameLst>
                                      </p:cBhvr>
                                      <p:to>
                                        <p:strVal val="visible"/>
                                      </p:to>
                                    </p:set>
                                    <p:animEffect transition="in" filter="wipe(right)">
                                      <p:cBhvr>
                                        <p:cTn id="19" dur="2000"/>
                                        <p:tgtEl>
                                          <p:spTgt spid="695298"/>
                                        </p:tgtEl>
                                      </p:cBhvr>
                                    </p:animEffect>
                                  </p:childTnLst>
                                </p:cTn>
                              </p:par>
                            </p:childTnLst>
                          </p:cTn>
                        </p:par>
                        <p:par>
                          <p:cTn id="20" fill="hold">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695871"/>
                                        </p:tgtEl>
                                        <p:attrNameLst>
                                          <p:attrName>style.visibility</p:attrName>
                                        </p:attrNameLst>
                                      </p:cBhvr>
                                      <p:to>
                                        <p:strVal val="visible"/>
                                      </p:to>
                                    </p:set>
                                    <p:animEffect transition="in" filter="wipe(left)">
                                      <p:cBhvr>
                                        <p:cTn id="23" dur="2000"/>
                                        <p:tgtEl>
                                          <p:spTgt spid="695871"/>
                                        </p:tgtEl>
                                      </p:cBhvr>
                                    </p:animEffect>
                                  </p:childTnLst>
                                </p:cTn>
                              </p:par>
                            </p:childTnLst>
                          </p:cTn>
                        </p:par>
                        <p:par>
                          <p:cTn id="24" fill="hold">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95299"/>
                                        </p:tgtEl>
                                        <p:attrNameLst>
                                          <p:attrName>style.visibility</p:attrName>
                                        </p:attrNameLst>
                                      </p:cBhvr>
                                      <p:to>
                                        <p:strVal val="visible"/>
                                      </p:to>
                                    </p:set>
                                    <p:animEffect transition="in" filter="wipe(left)">
                                      <p:cBhvr>
                                        <p:cTn id="27" dur="2000"/>
                                        <p:tgtEl>
                                          <p:spTgt spid="695299"/>
                                        </p:tgtEl>
                                      </p:cBhvr>
                                    </p:animEffect>
                                  </p:childTnLst>
                                </p:cTn>
                              </p:par>
                            </p:childTnLst>
                          </p:cTn>
                        </p:par>
                        <p:par>
                          <p:cTn id="28" fill="hold">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95296"/>
                                        </p:tgtEl>
                                        <p:attrNameLst>
                                          <p:attrName>style.visibility</p:attrName>
                                        </p:attrNameLst>
                                      </p:cBhvr>
                                      <p:to>
                                        <p:strVal val="visible"/>
                                      </p:to>
                                    </p:set>
                                    <p:animEffect transition="in" filter="wipe(right)">
                                      <p:cBhvr>
                                        <p:cTn id="31" dur="2000"/>
                                        <p:tgtEl>
                                          <p:spTgt spid="695296"/>
                                        </p:tgtEl>
                                      </p:cBhvr>
                                    </p:animEffect>
                                  </p:childTnLst>
                                </p:cTn>
                              </p:par>
                            </p:childTnLst>
                          </p:cTn>
                        </p:par>
                        <p:par>
                          <p:cTn id="32" fill="hold">
                            <p:stCondLst>
                              <p:cond delay="17500"/>
                            </p:stCondLst>
                            <p:childTnLst>
                              <p:par>
                                <p:cTn id="33" presetID="22" presetClass="entr" presetSubtype="2" fill="hold" nodeType="afterEffect">
                                  <p:stCondLst>
                                    <p:cond delay="500"/>
                                  </p:stCondLst>
                                  <p:childTnLst>
                                    <p:set>
                                      <p:cBhvr>
                                        <p:cTn id="34" dur="1" fill="hold">
                                          <p:stCondLst>
                                            <p:cond delay="0"/>
                                          </p:stCondLst>
                                        </p:cTn>
                                        <p:tgtEl>
                                          <p:spTgt spid="695304"/>
                                        </p:tgtEl>
                                        <p:attrNameLst>
                                          <p:attrName>style.visibility</p:attrName>
                                        </p:attrNameLst>
                                      </p:cBhvr>
                                      <p:to>
                                        <p:strVal val="visible"/>
                                      </p:to>
                                    </p:set>
                                    <p:animEffect transition="in" filter="wipe(right)">
                                      <p:cBhvr>
                                        <p:cTn id="35" dur="2000"/>
                                        <p:tgtEl>
                                          <p:spTgt spid="695304"/>
                                        </p:tgtEl>
                                      </p:cBhvr>
                                    </p:animEffect>
                                  </p:childTnLst>
                                </p:cTn>
                              </p:par>
                            </p:childTnLst>
                          </p:cTn>
                        </p:par>
                        <p:par>
                          <p:cTn id="36" fill="hold">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695297"/>
                                        </p:tgtEl>
                                        <p:attrNameLst>
                                          <p:attrName>style.visibility</p:attrName>
                                        </p:attrNameLst>
                                      </p:cBhvr>
                                      <p:to>
                                        <p:strVal val="visible"/>
                                      </p:to>
                                    </p:set>
                                    <p:animEffect transition="in" filter="wipe(left)">
                                      <p:cBhvr>
                                        <p:cTn id="39" dur="2000"/>
                                        <p:tgtEl>
                                          <p:spTgt spid="695297"/>
                                        </p:tgtEl>
                                      </p:cBhvr>
                                    </p:animEffect>
                                  </p:childTnLst>
                                </p:cTn>
                              </p:par>
                            </p:childTnLst>
                          </p:cTn>
                        </p:par>
                        <p:par>
                          <p:cTn id="40" fill="hold">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95305"/>
                                        </p:tgtEl>
                                        <p:attrNameLst>
                                          <p:attrName>style.visibility</p:attrName>
                                        </p:attrNameLst>
                                      </p:cBhvr>
                                      <p:to>
                                        <p:strVal val="visible"/>
                                      </p:to>
                                    </p:set>
                                    <p:animEffect transition="in" filter="wipe(left)">
                                      <p:cBhvr>
                                        <p:cTn id="43" dur="2000"/>
                                        <p:tgtEl>
                                          <p:spTgt spid="695305"/>
                                        </p:tgtEl>
                                      </p:cBhvr>
                                    </p:animEffect>
                                  </p:childTnLst>
                                </p:cTn>
                              </p:par>
                            </p:childTnLst>
                          </p:cTn>
                        </p:par>
                        <p:par>
                          <p:cTn id="44" fill="hold">
                            <p:stCondLst>
                              <p:cond delay="25000"/>
                            </p:stCondLst>
                            <p:childTnLst>
                              <p:par>
                                <p:cTn id="45" presetID="22" presetClass="entr" presetSubtype="2" fill="hold" nodeType="afterEffect">
                                  <p:stCondLst>
                                    <p:cond delay="500"/>
                                  </p:stCondLst>
                                  <p:childTnLst>
                                    <p:set>
                                      <p:cBhvr>
                                        <p:cTn id="46" dur="1" fill="hold">
                                          <p:stCondLst>
                                            <p:cond delay="0"/>
                                          </p:stCondLst>
                                        </p:cTn>
                                        <p:tgtEl>
                                          <p:spTgt spid="695314"/>
                                        </p:tgtEl>
                                        <p:attrNameLst>
                                          <p:attrName>style.visibility</p:attrName>
                                        </p:attrNameLst>
                                      </p:cBhvr>
                                      <p:to>
                                        <p:strVal val="visible"/>
                                      </p:to>
                                    </p:set>
                                    <p:animEffect transition="in" filter="wipe(right)">
                                      <p:cBhvr>
                                        <p:cTn id="47" dur="2000"/>
                                        <p:tgtEl>
                                          <p:spTgt spid="695314"/>
                                        </p:tgtEl>
                                      </p:cBhvr>
                                    </p:animEffect>
                                  </p:childTnLst>
                                </p:cTn>
                              </p:par>
                            </p:childTnLst>
                          </p:cTn>
                        </p:par>
                        <p:par>
                          <p:cTn id="48" fill="hold">
                            <p:stCondLst>
                              <p:cond delay="27500"/>
                            </p:stCondLst>
                            <p:childTnLst>
                              <p:par>
                                <p:cTn id="49" presetID="22" presetClass="entr" presetSubtype="2" fill="hold" nodeType="afterEffect">
                                  <p:stCondLst>
                                    <p:cond delay="500"/>
                                  </p:stCondLst>
                                  <p:childTnLst>
                                    <p:set>
                                      <p:cBhvr>
                                        <p:cTn id="50" dur="1" fill="hold">
                                          <p:stCondLst>
                                            <p:cond delay="0"/>
                                          </p:stCondLst>
                                        </p:cTn>
                                        <p:tgtEl>
                                          <p:spTgt spid="695318"/>
                                        </p:tgtEl>
                                        <p:attrNameLst>
                                          <p:attrName>style.visibility</p:attrName>
                                        </p:attrNameLst>
                                      </p:cBhvr>
                                      <p:to>
                                        <p:strVal val="visible"/>
                                      </p:to>
                                    </p:set>
                                    <p:animEffect transition="in" filter="wipe(right)">
                                      <p:cBhvr>
                                        <p:cTn id="51" dur="2000"/>
                                        <p:tgtEl>
                                          <p:spTgt spid="6953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62">
                                            <p:txEl>
                                              <p:pRg st="0" end="0"/>
                                            </p:txEl>
                                          </p:spTgt>
                                        </p:tgtEl>
                                        <p:attrNameLst>
                                          <p:attrName>style.visibility</p:attrName>
                                        </p:attrNameLst>
                                      </p:cBhvr>
                                      <p:to>
                                        <p:strVal val="visible"/>
                                      </p:to>
                                    </p:set>
                                    <p:animEffect transition="in" filter="wipe(down)">
                                      <p:cBhvr>
                                        <p:cTn id="56" dur="500"/>
                                        <p:tgtEl>
                                          <p:spTgt spid="5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中间人攻击说明</a:t>
            </a:r>
          </a:p>
        </p:txBody>
      </p:sp>
      <p:sp>
        <p:nvSpPr>
          <p:cNvPr id="46083" name="Rectangle 3"/>
          <p:cNvSpPr>
            <a:spLocks noGrp="1" noChangeArrowheads="1"/>
          </p:cNvSpPr>
          <p:nvPr>
            <p:ph type="body" idx="1"/>
          </p:nvPr>
        </p:nvSpPr>
        <p:spPr/>
        <p:txBody>
          <a:bodyPr/>
          <a:lstStyle/>
          <a:p>
            <a:pPr eaLnBrk="1" hangingPunct="1"/>
            <a:r>
              <a:rPr lang="en-US" altLang="zh-CN" dirty="0" smtClean="0"/>
              <a:t>B </a:t>
            </a:r>
            <a:r>
              <a:rPr lang="zh-CN" altLang="en-US" dirty="0" smtClean="0"/>
              <a:t>用收到的公钥 </a:t>
            </a:r>
            <a:r>
              <a:rPr lang="en-US" altLang="zh-CN" dirty="0" smtClean="0"/>
              <a:t>PK</a:t>
            </a:r>
            <a:r>
              <a:rPr lang="en-US" altLang="zh-CN" baseline="-25000" dirty="0" smtClean="0"/>
              <a:t>C </a:t>
            </a:r>
            <a:r>
              <a:rPr lang="en-US" altLang="zh-CN" dirty="0" smtClean="0"/>
              <a:t>(</a:t>
            </a:r>
            <a:r>
              <a:rPr lang="zh-CN" altLang="en-US" dirty="0" smtClean="0"/>
              <a:t>以为是 </a:t>
            </a:r>
            <a:r>
              <a:rPr lang="en-US" altLang="zh-CN" dirty="0" smtClean="0"/>
              <a:t>A </a:t>
            </a:r>
            <a:r>
              <a:rPr lang="zh-CN" altLang="en-US" dirty="0" smtClean="0"/>
              <a:t>的</a:t>
            </a:r>
            <a:r>
              <a:rPr lang="en-US" altLang="zh-CN" dirty="0" smtClean="0"/>
              <a:t>) </a:t>
            </a:r>
            <a:r>
              <a:rPr lang="zh-CN" altLang="en-US" dirty="0" smtClean="0"/>
              <a:t>对数据加密发送给 </a:t>
            </a:r>
            <a:r>
              <a:rPr lang="en-US" altLang="zh-CN" dirty="0" smtClean="0"/>
              <a:t>A</a:t>
            </a:r>
            <a:r>
              <a:rPr lang="zh-CN" altLang="en-US" dirty="0" smtClean="0"/>
              <a:t>。</a:t>
            </a:r>
            <a:r>
              <a:rPr lang="en-US" altLang="zh-CN" dirty="0" smtClean="0"/>
              <a:t>C </a:t>
            </a:r>
            <a:r>
              <a:rPr lang="zh-CN" altLang="en-US" dirty="0" smtClean="0"/>
              <a:t>截获后用自己的私钥 </a:t>
            </a:r>
            <a:r>
              <a:rPr lang="en-US" altLang="zh-CN" dirty="0" smtClean="0"/>
              <a:t>SK</a:t>
            </a:r>
            <a:r>
              <a:rPr lang="en-US" altLang="zh-CN" baseline="-25000" dirty="0" smtClean="0"/>
              <a:t>C </a:t>
            </a:r>
            <a:r>
              <a:rPr lang="zh-CN" altLang="en-US" dirty="0" smtClean="0"/>
              <a:t>解密，复制一份留下，再用 </a:t>
            </a:r>
            <a:r>
              <a:rPr lang="en-US" altLang="zh-CN" dirty="0" smtClean="0"/>
              <a:t>A </a:t>
            </a:r>
            <a:r>
              <a:rPr lang="zh-CN" altLang="en-US" dirty="0" smtClean="0"/>
              <a:t>的公钥 </a:t>
            </a:r>
            <a:r>
              <a:rPr lang="en-US" altLang="zh-CN" dirty="0" smtClean="0"/>
              <a:t>PK</a:t>
            </a:r>
            <a:r>
              <a:rPr lang="en-US" altLang="zh-CN" baseline="-25000" dirty="0" smtClean="0"/>
              <a:t>A </a:t>
            </a:r>
            <a:r>
              <a:rPr lang="zh-CN" altLang="en-US" dirty="0" smtClean="0"/>
              <a:t>对数据加密后发送给 </a:t>
            </a:r>
            <a:r>
              <a:rPr lang="en-US" altLang="zh-CN" dirty="0" smtClean="0"/>
              <a:t>A</a:t>
            </a:r>
            <a:r>
              <a:rPr lang="zh-CN" altLang="en-US" dirty="0" smtClean="0"/>
              <a:t>。</a:t>
            </a:r>
          </a:p>
          <a:p>
            <a:pPr eaLnBrk="1" hangingPunct="1"/>
            <a:endParaRPr lang="zh-CN" altLang="en-US" dirty="0" smtClean="0"/>
          </a:p>
          <a:p>
            <a:pPr eaLnBrk="1" hangingPunct="1"/>
            <a:r>
              <a:rPr lang="en-US" altLang="zh-CN" dirty="0" smtClean="0"/>
              <a:t>A </a:t>
            </a:r>
            <a:r>
              <a:rPr lang="zh-CN" altLang="en-US" dirty="0" smtClean="0"/>
              <a:t>收到数据后，用自己的私钥 </a:t>
            </a:r>
            <a:r>
              <a:rPr lang="en-US" altLang="zh-CN" dirty="0" smtClean="0"/>
              <a:t>SK</a:t>
            </a:r>
            <a:r>
              <a:rPr lang="en-US" altLang="zh-CN" baseline="-25000" dirty="0" smtClean="0"/>
              <a:t>A </a:t>
            </a:r>
            <a:r>
              <a:rPr lang="zh-CN" altLang="en-US" dirty="0" smtClean="0"/>
              <a:t>解密，以为和</a:t>
            </a:r>
            <a:r>
              <a:rPr lang="en-US" altLang="zh-CN" dirty="0" smtClean="0"/>
              <a:t>B</a:t>
            </a:r>
            <a:r>
              <a:rPr lang="zh-CN" altLang="en-US" dirty="0" smtClean="0"/>
              <a:t>进行了保密通信。</a:t>
            </a:r>
          </a:p>
          <a:p>
            <a:pPr eaLnBrk="1" hangingPunct="1"/>
            <a:endParaRPr lang="zh-CN" altLang="en-US" dirty="0" smtClean="0"/>
          </a:p>
          <a:p>
            <a:pPr eaLnBrk="1" hangingPunct="1"/>
            <a:r>
              <a:rPr lang="zh-CN" altLang="en-US" dirty="0" smtClean="0"/>
              <a:t>其实，</a:t>
            </a:r>
            <a:r>
              <a:rPr lang="en-US" altLang="zh-CN" dirty="0" smtClean="0"/>
              <a:t>B</a:t>
            </a:r>
            <a:r>
              <a:rPr lang="zh-CN" altLang="en-US" dirty="0" smtClean="0"/>
              <a:t>发送给</a:t>
            </a:r>
            <a:r>
              <a:rPr lang="en-US" altLang="zh-CN" dirty="0" smtClean="0"/>
              <a:t>A</a:t>
            </a:r>
            <a:r>
              <a:rPr lang="zh-CN" altLang="en-US" dirty="0" smtClean="0"/>
              <a:t>的加密数据已被中间人 </a:t>
            </a:r>
            <a:r>
              <a:rPr lang="en-US" altLang="zh-CN" dirty="0" smtClean="0"/>
              <a:t>C </a:t>
            </a:r>
            <a:r>
              <a:rPr lang="zh-CN" altLang="en-US" dirty="0" smtClean="0"/>
              <a:t>截获并解密了一份。但 </a:t>
            </a:r>
            <a:r>
              <a:rPr lang="en-US" altLang="zh-CN" dirty="0" smtClean="0"/>
              <a:t>A </a:t>
            </a:r>
            <a:r>
              <a:rPr lang="zh-CN" altLang="en-US" dirty="0" smtClean="0"/>
              <a:t>和 </a:t>
            </a:r>
            <a:r>
              <a:rPr lang="en-US" altLang="zh-CN" dirty="0" smtClean="0"/>
              <a:t>B </a:t>
            </a:r>
            <a:r>
              <a:rPr lang="zh-CN" altLang="en-US" dirty="0" smtClean="0"/>
              <a:t>却都不知道。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300" name="Rectangle 4"/>
          <p:cNvSpPr>
            <a:spLocks noGrp="1" noChangeArrowheads="1"/>
          </p:cNvSpPr>
          <p:nvPr>
            <p:ph type="title"/>
          </p:nvPr>
        </p:nvSpPr>
        <p:spPr/>
        <p:txBody>
          <a:bodyPr/>
          <a:lstStyle/>
          <a:p>
            <a:pPr algn="ctr"/>
            <a:r>
              <a:rPr lang="zh-CN" altLang="en-US"/>
              <a:t>中间人攻击 </a:t>
            </a:r>
          </a:p>
        </p:txBody>
      </p:sp>
      <p:sp>
        <p:nvSpPr>
          <p:cNvPr id="695303" name="Text Box 7"/>
          <p:cNvSpPr txBox="1">
            <a:spLocks noChangeArrowheads="1"/>
          </p:cNvSpPr>
          <p:nvPr/>
        </p:nvSpPr>
        <p:spPr bwMode="auto">
          <a:xfrm>
            <a:off x="1018696" y="1368463"/>
            <a:ext cx="351790"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215">
                <a:solidFill>
                  <a:schemeClr val="tx1"/>
                </a:solidFill>
                <a:latin typeface="+mn-lt"/>
                <a:ea typeface="黑体" panose="02010600030101010101" pitchFamily="2" charset="-122"/>
              </a:rPr>
              <a:t>A</a:t>
            </a:r>
          </a:p>
        </p:txBody>
      </p:sp>
      <p:grpSp>
        <p:nvGrpSpPr>
          <p:cNvPr id="695304" name="Group 8"/>
          <p:cNvGrpSpPr/>
          <p:nvPr/>
        </p:nvGrpSpPr>
        <p:grpSpPr bwMode="auto">
          <a:xfrm>
            <a:off x="534508" y="1394840"/>
            <a:ext cx="573088" cy="609600"/>
            <a:chOff x="921" y="2412"/>
            <a:chExt cx="284" cy="265"/>
          </a:xfrm>
        </p:grpSpPr>
        <p:grpSp>
          <p:nvGrpSpPr>
            <p:cNvPr id="695305" name="Group 9"/>
            <p:cNvGrpSpPr/>
            <p:nvPr/>
          </p:nvGrpSpPr>
          <p:grpSpPr bwMode="auto">
            <a:xfrm>
              <a:off x="928" y="2417"/>
              <a:ext cx="277" cy="260"/>
              <a:chOff x="928" y="2417"/>
              <a:chExt cx="277" cy="260"/>
            </a:xfrm>
          </p:grpSpPr>
          <p:sp>
            <p:nvSpPr>
              <p:cNvPr id="695306" name="Freeform 1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07" name="Freeform 1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08" name="Freeform 1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09" name="Freeform 1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0" name="Rectangle 14"/>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1" name="Rectangle 15"/>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2" name="Rectangle 16"/>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3" name="Line 17"/>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695314" name="Group 18"/>
              <p:cNvGrpSpPr/>
              <p:nvPr/>
            </p:nvGrpSpPr>
            <p:grpSpPr bwMode="auto">
              <a:xfrm>
                <a:off x="928" y="2639"/>
                <a:ext cx="277" cy="38"/>
                <a:chOff x="928" y="2639"/>
                <a:chExt cx="277" cy="38"/>
              </a:xfrm>
            </p:grpSpPr>
            <p:sp>
              <p:nvSpPr>
                <p:cNvPr id="695315" name="Freeform 1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6" name="Freeform 2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17" name="Rectangle 21"/>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318" name="Group 22"/>
            <p:cNvGrpSpPr/>
            <p:nvPr/>
          </p:nvGrpSpPr>
          <p:grpSpPr bwMode="auto">
            <a:xfrm>
              <a:off x="921" y="2412"/>
              <a:ext cx="277" cy="261"/>
              <a:chOff x="921" y="2412"/>
              <a:chExt cx="277" cy="261"/>
            </a:xfrm>
          </p:grpSpPr>
          <p:sp>
            <p:nvSpPr>
              <p:cNvPr id="695319" name="Freeform 2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0" name="Freeform 2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1" name="Freeform 2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2" name="Freeform 2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3" name="Rectangle 27"/>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4" name="Rectangle 28"/>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5" name="Rectangle 29"/>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6" name="Line 30"/>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695327" name="Group 31"/>
              <p:cNvGrpSpPr/>
              <p:nvPr/>
            </p:nvGrpSpPr>
            <p:grpSpPr bwMode="auto">
              <a:xfrm>
                <a:off x="921" y="2635"/>
                <a:ext cx="277" cy="38"/>
                <a:chOff x="921" y="2635"/>
                <a:chExt cx="277" cy="38"/>
              </a:xfrm>
            </p:grpSpPr>
            <p:sp>
              <p:nvSpPr>
                <p:cNvPr id="695328" name="Freeform 3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29" name="Freeform 3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30" name="Rectangle 34"/>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sp>
        <p:nvSpPr>
          <p:cNvPr id="695332" name="Text Box 36"/>
          <p:cNvSpPr txBox="1">
            <a:spLocks noChangeArrowheads="1"/>
          </p:cNvSpPr>
          <p:nvPr/>
        </p:nvSpPr>
        <p:spPr bwMode="auto">
          <a:xfrm>
            <a:off x="8191020" y="1368463"/>
            <a:ext cx="349250"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215">
                <a:solidFill>
                  <a:schemeClr val="tx1"/>
                </a:solidFill>
                <a:latin typeface="+mn-lt"/>
                <a:ea typeface="黑体" panose="02010600030101010101" pitchFamily="2" charset="-122"/>
              </a:rPr>
              <a:t>B</a:t>
            </a:r>
          </a:p>
        </p:txBody>
      </p:sp>
      <p:grpSp>
        <p:nvGrpSpPr>
          <p:cNvPr id="695333" name="Group 37"/>
          <p:cNvGrpSpPr/>
          <p:nvPr/>
        </p:nvGrpSpPr>
        <p:grpSpPr bwMode="auto">
          <a:xfrm>
            <a:off x="8468833" y="1394840"/>
            <a:ext cx="574675" cy="609600"/>
            <a:chOff x="921" y="2412"/>
            <a:chExt cx="284" cy="265"/>
          </a:xfrm>
        </p:grpSpPr>
        <p:grpSp>
          <p:nvGrpSpPr>
            <p:cNvPr id="695334" name="Group 38"/>
            <p:cNvGrpSpPr/>
            <p:nvPr/>
          </p:nvGrpSpPr>
          <p:grpSpPr bwMode="auto">
            <a:xfrm>
              <a:off x="928" y="2417"/>
              <a:ext cx="277" cy="260"/>
              <a:chOff x="928" y="2417"/>
              <a:chExt cx="277" cy="260"/>
            </a:xfrm>
          </p:grpSpPr>
          <p:sp>
            <p:nvSpPr>
              <p:cNvPr id="695335" name="Freeform 3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36" name="Freeform 4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37" name="Freeform 4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38" name="Freeform 4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39" name="Rectangle 43"/>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0" name="Rectangle 44"/>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1" name="Rectangle 45"/>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2" name="Line 46"/>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695343" name="Group 47"/>
              <p:cNvGrpSpPr/>
              <p:nvPr/>
            </p:nvGrpSpPr>
            <p:grpSpPr bwMode="auto">
              <a:xfrm>
                <a:off x="928" y="2639"/>
                <a:ext cx="277" cy="38"/>
                <a:chOff x="928" y="2639"/>
                <a:chExt cx="277" cy="38"/>
              </a:xfrm>
            </p:grpSpPr>
            <p:sp>
              <p:nvSpPr>
                <p:cNvPr id="695344" name="Freeform 4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5" name="Freeform 4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6" name="Rectangle 50"/>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347" name="Group 51"/>
            <p:cNvGrpSpPr/>
            <p:nvPr/>
          </p:nvGrpSpPr>
          <p:grpSpPr bwMode="auto">
            <a:xfrm>
              <a:off x="921" y="2412"/>
              <a:ext cx="277" cy="261"/>
              <a:chOff x="921" y="2412"/>
              <a:chExt cx="277" cy="261"/>
            </a:xfrm>
          </p:grpSpPr>
          <p:sp>
            <p:nvSpPr>
              <p:cNvPr id="695348" name="Freeform 5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49" name="Freeform 5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0" name="Freeform 5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1" name="Freeform 5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2" name="Rectangle 56"/>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3" name="Rectangle 57"/>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4" name="Rectangle 58"/>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5" name="Line 59"/>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695356" name="Group 60"/>
              <p:cNvGrpSpPr/>
              <p:nvPr/>
            </p:nvGrpSpPr>
            <p:grpSpPr bwMode="auto">
              <a:xfrm>
                <a:off x="921" y="2635"/>
                <a:ext cx="277" cy="38"/>
                <a:chOff x="921" y="2635"/>
                <a:chExt cx="277" cy="38"/>
              </a:xfrm>
            </p:grpSpPr>
            <p:sp>
              <p:nvSpPr>
                <p:cNvPr id="695357" name="Freeform 6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8" name="Freeform 6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59" name="Rectangle 63"/>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sp>
        <p:nvSpPr>
          <p:cNvPr id="695360" name="Line 64"/>
          <p:cNvSpPr>
            <a:spLocks noChangeShapeType="1"/>
          </p:cNvSpPr>
          <p:nvPr/>
        </p:nvSpPr>
        <p:spPr bwMode="auto">
          <a:xfrm rot="5400000">
            <a:off x="-802901" y="3702822"/>
            <a:ext cx="3220915" cy="0"/>
          </a:xfrm>
          <a:prstGeom prst="line">
            <a:avLst/>
          </a:prstGeom>
          <a:noFill/>
          <a:ln w="28575">
            <a:solidFill>
              <a:srgbClr val="0000FF"/>
            </a:solidFill>
            <a:round/>
            <a:headEnd type="none" w="sm"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361" name="Line 65"/>
          <p:cNvSpPr>
            <a:spLocks noChangeShapeType="1"/>
          </p:cNvSpPr>
          <p:nvPr/>
        </p:nvSpPr>
        <p:spPr bwMode="auto">
          <a:xfrm rot="16200000" flipH="1">
            <a:off x="7166045" y="3669546"/>
            <a:ext cx="3194538" cy="7937"/>
          </a:xfrm>
          <a:prstGeom prst="line">
            <a:avLst/>
          </a:prstGeom>
          <a:noFill/>
          <a:ln w="28575">
            <a:solidFill>
              <a:srgbClr val="0000FF"/>
            </a:solidFill>
            <a:round/>
            <a:headEnd type="none" w="sm"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grpSp>
        <p:nvGrpSpPr>
          <p:cNvPr id="695849" name="Group 553"/>
          <p:cNvGrpSpPr/>
          <p:nvPr/>
        </p:nvGrpSpPr>
        <p:grpSpPr bwMode="auto">
          <a:xfrm>
            <a:off x="798033" y="2048403"/>
            <a:ext cx="3986213" cy="391258"/>
            <a:chOff x="428" y="1792"/>
            <a:chExt cx="2511" cy="267"/>
          </a:xfrm>
        </p:grpSpPr>
        <p:sp>
          <p:nvSpPr>
            <p:cNvPr id="695302" name="Line 6"/>
            <p:cNvSpPr>
              <a:spLocks noChangeShapeType="1"/>
            </p:cNvSpPr>
            <p:nvPr/>
          </p:nvSpPr>
          <p:spPr bwMode="auto">
            <a:xfrm>
              <a:off x="428" y="1927"/>
              <a:ext cx="2511" cy="11"/>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362" name="Rectangle 66"/>
            <p:cNvSpPr>
              <a:spLocks noChangeArrowheads="1"/>
            </p:cNvSpPr>
            <p:nvPr/>
          </p:nvSpPr>
          <p:spPr bwMode="auto">
            <a:xfrm>
              <a:off x="1031" y="1792"/>
              <a:ext cx="568" cy="267"/>
            </a:xfrm>
            <a:prstGeom prst="rect">
              <a:avLst/>
            </a:prstGeom>
            <a:solidFill>
              <a:srgbClr val="FFCCFF"/>
            </a:solidFill>
            <a:ln w="9525">
              <a:solidFill>
                <a:schemeClr val="tx2"/>
              </a:solidFill>
              <a:miter lim="800000"/>
            </a:ln>
            <a:effectLst>
              <a:outerShdw dist="35921" dir="2700000" algn="ctr" rotWithShape="0">
                <a:schemeClr val="bg2"/>
              </a:outerShdw>
            </a:effectLst>
          </p:spPr>
          <p:txBody>
            <a:bodyPr wrap="none" anchor="ctr"/>
            <a:lstStyle/>
            <a:p>
              <a:r>
                <a:rPr kumimoji="1" lang="zh-CN" altLang="en-US" sz="1660">
                  <a:solidFill>
                    <a:schemeClr val="tx1"/>
                  </a:solidFill>
                  <a:latin typeface="+mn-lt"/>
                  <a:ea typeface="黑体" panose="02010600030101010101" pitchFamily="2" charset="-122"/>
                </a:rPr>
                <a:t>我是 </a:t>
              </a:r>
              <a:r>
                <a:rPr kumimoji="1" lang="en-US" altLang="zh-CN" sz="1660">
                  <a:solidFill>
                    <a:schemeClr val="tx1"/>
                  </a:solidFill>
                  <a:latin typeface="+mn-lt"/>
                  <a:ea typeface="黑体" panose="02010600030101010101" pitchFamily="2" charset="-122"/>
                </a:rPr>
                <a:t>A</a:t>
              </a:r>
              <a:endParaRPr kumimoji="1" lang="en-US" altLang="zh-CN" sz="1660" i="1" baseline="-25000">
                <a:solidFill>
                  <a:schemeClr val="tx1"/>
                </a:solidFill>
                <a:latin typeface="+mn-lt"/>
                <a:ea typeface="黑体" panose="02010600030101010101" pitchFamily="2" charset="-122"/>
              </a:endParaRPr>
            </a:p>
          </p:txBody>
        </p:sp>
      </p:grpSp>
      <p:grpSp>
        <p:nvGrpSpPr>
          <p:cNvPr id="695363" name="Group 67"/>
          <p:cNvGrpSpPr/>
          <p:nvPr/>
        </p:nvGrpSpPr>
        <p:grpSpPr bwMode="auto">
          <a:xfrm>
            <a:off x="4374670" y="1481299"/>
            <a:ext cx="736600" cy="594946"/>
            <a:chOff x="624" y="2968"/>
            <a:chExt cx="1331" cy="920"/>
          </a:xfrm>
        </p:grpSpPr>
        <p:sp>
          <p:nvSpPr>
            <p:cNvPr id="695364" name="Freeform 68"/>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65" name="Freeform 69"/>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366" name="Freeform 70"/>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367" name="Freeform 71"/>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368" name="Freeform 72"/>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369" name="Freeform 73"/>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0" name="Freeform 74"/>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1" name="Freeform 75"/>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2" name="Freeform 76"/>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3" name="Freeform 77"/>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4" name="Freeform 78"/>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5" name="Freeform 79"/>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nvGrpSpPr>
            <p:cNvPr id="695376" name="Group 80"/>
            <p:cNvGrpSpPr/>
            <p:nvPr/>
          </p:nvGrpSpPr>
          <p:grpSpPr bwMode="auto">
            <a:xfrm>
              <a:off x="700" y="3526"/>
              <a:ext cx="515" cy="270"/>
              <a:chOff x="700" y="3526"/>
              <a:chExt cx="515" cy="270"/>
            </a:xfrm>
          </p:grpSpPr>
          <p:grpSp>
            <p:nvGrpSpPr>
              <p:cNvPr id="695377" name="Group 81"/>
              <p:cNvGrpSpPr/>
              <p:nvPr/>
            </p:nvGrpSpPr>
            <p:grpSpPr bwMode="auto">
              <a:xfrm>
                <a:off x="737" y="3534"/>
                <a:ext cx="49" cy="23"/>
                <a:chOff x="737" y="3534"/>
                <a:chExt cx="49" cy="23"/>
              </a:xfrm>
            </p:grpSpPr>
            <p:sp>
              <p:nvSpPr>
                <p:cNvPr id="695378" name="Freeform 82"/>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79" name="Freeform 83"/>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0" name="Freeform 84"/>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381" name="Group 85"/>
              <p:cNvGrpSpPr/>
              <p:nvPr/>
            </p:nvGrpSpPr>
            <p:grpSpPr bwMode="auto">
              <a:xfrm>
                <a:off x="748" y="3547"/>
                <a:ext cx="50" cy="23"/>
                <a:chOff x="748" y="3547"/>
                <a:chExt cx="50" cy="23"/>
              </a:xfrm>
            </p:grpSpPr>
            <p:sp>
              <p:nvSpPr>
                <p:cNvPr id="695382" name="Freeform 86"/>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3" name="Freeform 87"/>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4" name="Freeform 88"/>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sp>
            <p:nvSpPr>
              <p:cNvPr id="695385" name="Freeform 89"/>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6" name="Freeform 90"/>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7" name="Freeform 91"/>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88" name="Freeform 92"/>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nvGrpSpPr>
              <p:cNvPr id="695389" name="Group 93"/>
              <p:cNvGrpSpPr/>
              <p:nvPr/>
            </p:nvGrpSpPr>
            <p:grpSpPr bwMode="auto">
              <a:xfrm>
                <a:off x="872" y="3547"/>
                <a:ext cx="50" cy="23"/>
                <a:chOff x="872" y="3547"/>
                <a:chExt cx="50" cy="23"/>
              </a:xfrm>
            </p:grpSpPr>
            <p:sp>
              <p:nvSpPr>
                <p:cNvPr id="695390" name="Freeform 94"/>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91" name="Freeform 95"/>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92" name="Freeform 96"/>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393" name="Group 97"/>
              <p:cNvGrpSpPr/>
              <p:nvPr/>
            </p:nvGrpSpPr>
            <p:grpSpPr bwMode="auto">
              <a:xfrm>
                <a:off x="885" y="3559"/>
                <a:ext cx="50" cy="23"/>
                <a:chOff x="885" y="3559"/>
                <a:chExt cx="50" cy="23"/>
              </a:xfrm>
            </p:grpSpPr>
            <p:sp>
              <p:nvSpPr>
                <p:cNvPr id="695394" name="Freeform 98"/>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95" name="Freeform 99"/>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96" name="Freeform 100"/>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397" name="Group 101"/>
              <p:cNvGrpSpPr/>
              <p:nvPr/>
            </p:nvGrpSpPr>
            <p:grpSpPr bwMode="auto">
              <a:xfrm>
                <a:off x="898" y="3571"/>
                <a:ext cx="49" cy="23"/>
                <a:chOff x="898" y="3571"/>
                <a:chExt cx="49" cy="23"/>
              </a:xfrm>
            </p:grpSpPr>
            <p:sp>
              <p:nvSpPr>
                <p:cNvPr id="695398" name="Freeform 102"/>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399" name="Freeform 103"/>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00" name="Freeform 104"/>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01" name="Group 105"/>
              <p:cNvGrpSpPr/>
              <p:nvPr/>
            </p:nvGrpSpPr>
            <p:grpSpPr bwMode="auto">
              <a:xfrm>
                <a:off x="911" y="3585"/>
                <a:ext cx="49" cy="23"/>
                <a:chOff x="911" y="3585"/>
                <a:chExt cx="49" cy="23"/>
              </a:xfrm>
            </p:grpSpPr>
            <p:sp>
              <p:nvSpPr>
                <p:cNvPr id="695402" name="Freeform 106"/>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03" name="Freeform 107"/>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04" name="Freeform 108"/>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05" name="Group 109"/>
              <p:cNvGrpSpPr/>
              <p:nvPr/>
            </p:nvGrpSpPr>
            <p:grpSpPr bwMode="auto">
              <a:xfrm>
                <a:off x="923" y="3600"/>
                <a:ext cx="99" cy="73"/>
                <a:chOff x="923" y="3600"/>
                <a:chExt cx="99" cy="73"/>
              </a:xfrm>
            </p:grpSpPr>
            <p:grpSp>
              <p:nvGrpSpPr>
                <p:cNvPr id="695406" name="Group 110"/>
                <p:cNvGrpSpPr/>
                <p:nvPr/>
              </p:nvGrpSpPr>
              <p:grpSpPr bwMode="auto">
                <a:xfrm>
                  <a:off x="923" y="3600"/>
                  <a:ext cx="49" cy="23"/>
                  <a:chOff x="923" y="3600"/>
                  <a:chExt cx="49" cy="23"/>
                </a:xfrm>
              </p:grpSpPr>
              <p:sp>
                <p:nvSpPr>
                  <p:cNvPr id="695407" name="Freeform 111"/>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08" name="Freeform 112"/>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09" name="Freeform 113"/>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10" name="Group 114"/>
                <p:cNvGrpSpPr/>
                <p:nvPr/>
              </p:nvGrpSpPr>
              <p:grpSpPr bwMode="auto">
                <a:xfrm>
                  <a:off x="935" y="3612"/>
                  <a:ext cx="48" cy="23"/>
                  <a:chOff x="935" y="3612"/>
                  <a:chExt cx="48" cy="23"/>
                </a:xfrm>
              </p:grpSpPr>
              <p:sp>
                <p:nvSpPr>
                  <p:cNvPr id="695411" name="Freeform 115"/>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12" name="Freeform 116"/>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13" name="Freeform 117"/>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14" name="Group 118"/>
                <p:cNvGrpSpPr/>
                <p:nvPr/>
              </p:nvGrpSpPr>
              <p:grpSpPr bwMode="auto">
                <a:xfrm>
                  <a:off x="947" y="3625"/>
                  <a:ext cx="50" cy="22"/>
                  <a:chOff x="947" y="3625"/>
                  <a:chExt cx="50" cy="22"/>
                </a:xfrm>
              </p:grpSpPr>
              <p:sp>
                <p:nvSpPr>
                  <p:cNvPr id="695415" name="Freeform 119"/>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16" name="Freeform 120"/>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17" name="Freeform 121"/>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18" name="Group 122"/>
                <p:cNvGrpSpPr/>
                <p:nvPr/>
              </p:nvGrpSpPr>
              <p:grpSpPr bwMode="auto">
                <a:xfrm>
                  <a:off x="960" y="3637"/>
                  <a:ext cx="50" cy="23"/>
                  <a:chOff x="960" y="3637"/>
                  <a:chExt cx="50" cy="23"/>
                </a:xfrm>
              </p:grpSpPr>
              <p:sp>
                <p:nvSpPr>
                  <p:cNvPr id="695419" name="Freeform 123"/>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20" name="Freeform 124"/>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21" name="Freeform 125"/>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22" name="Group 126"/>
                <p:cNvGrpSpPr/>
                <p:nvPr/>
              </p:nvGrpSpPr>
              <p:grpSpPr bwMode="auto">
                <a:xfrm>
                  <a:off x="973" y="3650"/>
                  <a:ext cx="49" cy="23"/>
                  <a:chOff x="973" y="3650"/>
                  <a:chExt cx="49" cy="23"/>
                </a:xfrm>
              </p:grpSpPr>
              <p:sp>
                <p:nvSpPr>
                  <p:cNvPr id="695423" name="Freeform 127"/>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24" name="Freeform 128"/>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25" name="Freeform 129"/>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426" name="Group 130"/>
              <p:cNvGrpSpPr/>
              <p:nvPr/>
            </p:nvGrpSpPr>
            <p:grpSpPr bwMode="auto">
              <a:xfrm>
                <a:off x="985" y="3665"/>
                <a:ext cx="100" cy="73"/>
                <a:chOff x="985" y="3665"/>
                <a:chExt cx="100" cy="73"/>
              </a:xfrm>
            </p:grpSpPr>
            <p:grpSp>
              <p:nvGrpSpPr>
                <p:cNvPr id="695427" name="Group 131"/>
                <p:cNvGrpSpPr/>
                <p:nvPr/>
              </p:nvGrpSpPr>
              <p:grpSpPr bwMode="auto">
                <a:xfrm>
                  <a:off x="985" y="3665"/>
                  <a:ext cx="50" cy="23"/>
                  <a:chOff x="985" y="3665"/>
                  <a:chExt cx="50" cy="23"/>
                </a:xfrm>
              </p:grpSpPr>
              <p:sp>
                <p:nvSpPr>
                  <p:cNvPr id="695428" name="Freeform 132"/>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29" name="Freeform 133"/>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30" name="Freeform 134"/>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31" name="Group 135"/>
                <p:cNvGrpSpPr/>
                <p:nvPr/>
              </p:nvGrpSpPr>
              <p:grpSpPr bwMode="auto">
                <a:xfrm>
                  <a:off x="997" y="3677"/>
                  <a:ext cx="49" cy="23"/>
                  <a:chOff x="997" y="3677"/>
                  <a:chExt cx="49" cy="23"/>
                </a:xfrm>
              </p:grpSpPr>
              <p:sp>
                <p:nvSpPr>
                  <p:cNvPr id="695432" name="Freeform 136"/>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33" name="Freeform 137"/>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34" name="Freeform 138"/>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35" name="Group 139"/>
                <p:cNvGrpSpPr/>
                <p:nvPr/>
              </p:nvGrpSpPr>
              <p:grpSpPr bwMode="auto">
                <a:xfrm>
                  <a:off x="1010" y="3690"/>
                  <a:ext cx="48" cy="23"/>
                  <a:chOff x="1010" y="3690"/>
                  <a:chExt cx="48" cy="23"/>
                </a:xfrm>
              </p:grpSpPr>
              <p:sp>
                <p:nvSpPr>
                  <p:cNvPr id="695436" name="Freeform 140"/>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37" name="Freeform 141"/>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38" name="Freeform 142"/>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39" name="Group 143"/>
                <p:cNvGrpSpPr/>
                <p:nvPr/>
              </p:nvGrpSpPr>
              <p:grpSpPr bwMode="auto">
                <a:xfrm>
                  <a:off x="1023" y="3703"/>
                  <a:ext cx="49" cy="22"/>
                  <a:chOff x="1023" y="3703"/>
                  <a:chExt cx="49" cy="22"/>
                </a:xfrm>
              </p:grpSpPr>
              <p:sp>
                <p:nvSpPr>
                  <p:cNvPr id="695440" name="Freeform 144"/>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41" name="Freeform 145"/>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42" name="Freeform 146"/>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43" name="Group 147"/>
                <p:cNvGrpSpPr/>
                <p:nvPr/>
              </p:nvGrpSpPr>
              <p:grpSpPr bwMode="auto">
                <a:xfrm>
                  <a:off x="1036" y="3716"/>
                  <a:ext cx="49" cy="22"/>
                  <a:chOff x="1036" y="3716"/>
                  <a:chExt cx="49" cy="22"/>
                </a:xfrm>
              </p:grpSpPr>
              <p:sp>
                <p:nvSpPr>
                  <p:cNvPr id="695444" name="Freeform 148"/>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45" name="Freeform 149"/>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46" name="Freeform 150"/>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447" name="Group 151"/>
              <p:cNvGrpSpPr/>
              <p:nvPr/>
            </p:nvGrpSpPr>
            <p:grpSpPr bwMode="auto">
              <a:xfrm>
                <a:off x="1046" y="3727"/>
                <a:ext cx="49" cy="23"/>
                <a:chOff x="1046" y="3727"/>
                <a:chExt cx="49" cy="23"/>
              </a:xfrm>
            </p:grpSpPr>
            <p:sp>
              <p:nvSpPr>
                <p:cNvPr id="695448" name="Freeform 152"/>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49" name="Freeform 153"/>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50" name="Freeform 154"/>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51" name="Group 155"/>
              <p:cNvGrpSpPr/>
              <p:nvPr/>
            </p:nvGrpSpPr>
            <p:grpSpPr bwMode="auto">
              <a:xfrm>
                <a:off x="1058" y="3739"/>
                <a:ext cx="50" cy="23"/>
                <a:chOff x="1058" y="3739"/>
                <a:chExt cx="50" cy="23"/>
              </a:xfrm>
            </p:grpSpPr>
            <p:sp>
              <p:nvSpPr>
                <p:cNvPr id="695452" name="Freeform 156"/>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53" name="Freeform 157"/>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54" name="Freeform 158"/>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55" name="Group 159"/>
              <p:cNvGrpSpPr/>
              <p:nvPr/>
            </p:nvGrpSpPr>
            <p:grpSpPr bwMode="auto">
              <a:xfrm>
                <a:off x="1072" y="3753"/>
                <a:ext cx="48" cy="22"/>
                <a:chOff x="1072" y="3753"/>
                <a:chExt cx="48" cy="22"/>
              </a:xfrm>
            </p:grpSpPr>
            <p:sp>
              <p:nvSpPr>
                <p:cNvPr id="695456" name="Freeform 160"/>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57" name="Freeform 161"/>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58" name="Freeform 162"/>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sp>
            <p:nvSpPr>
              <p:cNvPr id="695459" name="Freeform 163"/>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0" name="Freeform 164"/>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1" name="Freeform 165"/>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nvGrpSpPr>
              <p:cNvPr id="695462" name="Group 166"/>
              <p:cNvGrpSpPr/>
              <p:nvPr/>
            </p:nvGrpSpPr>
            <p:grpSpPr bwMode="auto">
              <a:xfrm>
                <a:off x="832" y="3547"/>
                <a:ext cx="49" cy="23"/>
                <a:chOff x="832" y="3547"/>
                <a:chExt cx="49" cy="23"/>
              </a:xfrm>
            </p:grpSpPr>
            <p:sp>
              <p:nvSpPr>
                <p:cNvPr id="695463" name="Freeform 167"/>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4" name="Freeform 168"/>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5" name="Freeform 169"/>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66" name="Group 170"/>
              <p:cNvGrpSpPr/>
              <p:nvPr/>
            </p:nvGrpSpPr>
            <p:grpSpPr bwMode="auto">
              <a:xfrm>
                <a:off x="844" y="3560"/>
                <a:ext cx="49" cy="22"/>
                <a:chOff x="844" y="3560"/>
                <a:chExt cx="49" cy="22"/>
              </a:xfrm>
            </p:grpSpPr>
            <p:sp>
              <p:nvSpPr>
                <p:cNvPr id="695467" name="Freeform 171"/>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8" name="Freeform 172"/>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69" name="Freeform 173"/>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70" name="Group 174"/>
              <p:cNvGrpSpPr/>
              <p:nvPr/>
            </p:nvGrpSpPr>
            <p:grpSpPr bwMode="auto">
              <a:xfrm>
                <a:off x="857" y="3572"/>
                <a:ext cx="50" cy="23"/>
                <a:chOff x="857" y="3572"/>
                <a:chExt cx="50" cy="23"/>
              </a:xfrm>
            </p:grpSpPr>
            <p:sp>
              <p:nvSpPr>
                <p:cNvPr id="695471" name="Freeform 175"/>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72" name="Freeform 176"/>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73" name="Freeform 177"/>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74" name="Group 178"/>
              <p:cNvGrpSpPr/>
              <p:nvPr/>
            </p:nvGrpSpPr>
            <p:grpSpPr bwMode="auto">
              <a:xfrm>
                <a:off x="870" y="3585"/>
                <a:ext cx="48" cy="23"/>
                <a:chOff x="870" y="3585"/>
                <a:chExt cx="48" cy="23"/>
              </a:xfrm>
            </p:grpSpPr>
            <p:sp>
              <p:nvSpPr>
                <p:cNvPr id="695475" name="Freeform 179"/>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76" name="Freeform 180"/>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77" name="Freeform 181"/>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78" name="Group 182"/>
              <p:cNvGrpSpPr/>
              <p:nvPr/>
            </p:nvGrpSpPr>
            <p:grpSpPr bwMode="auto">
              <a:xfrm>
                <a:off x="882" y="3600"/>
                <a:ext cx="100" cy="73"/>
                <a:chOff x="882" y="3600"/>
                <a:chExt cx="100" cy="73"/>
              </a:xfrm>
            </p:grpSpPr>
            <p:grpSp>
              <p:nvGrpSpPr>
                <p:cNvPr id="695479" name="Group 183"/>
                <p:cNvGrpSpPr/>
                <p:nvPr/>
              </p:nvGrpSpPr>
              <p:grpSpPr bwMode="auto">
                <a:xfrm>
                  <a:off x="882" y="3600"/>
                  <a:ext cx="49" cy="23"/>
                  <a:chOff x="882" y="3600"/>
                  <a:chExt cx="49" cy="23"/>
                </a:xfrm>
              </p:grpSpPr>
              <p:sp>
                <p:nvSpPr>
                  <p:cNvPr id="695480" name="Freeform 184"/>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81" name="Freeform 185"/>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82" name="Freeform 186"/>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83" name="Group 187"/>
                <p:cNvGrpSpPr/>
                <p:nvPr/>
              </p:nvGrpSpPr>
              <p:grpSpPr bwMode="auto">
                <a:xfrm>
                  <a:off x="894" y="3612"/>
                  <a:ext cx="49" cy="23"/>
                  <a:chOff x="894" y="3612"/>
                  <a:chExt cx="49" cy="23"/>
                </a:xfrm>
              </p:grpSpPr>
              <p:sp>
                <p:nvSpPr>
                  <p:cNvPr id="695484" name="Freeform 188"/>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85" name="Freeform 189"/>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86" name="Freeform 190"/>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87" name="Group 191"/>
                <p:cNvGrpSpPr/>
                <p:nvPr/>
              </p:nvGrpSpPr>
              <p:grpSpPr bwMode="auto">
                <a:xfrm>
                  <a:off x="907" y="3625"/>
                  <a:ext cx="49" cy="23"/>
                  <a:chOff x="907" y="3625"/>
                  <a:chExt cx="49" cy="23"/>
                </a:xfrm>
              </p:grpSpPr>
              <p:sp>
                <p:nvSpPr>
                  <p:cNvPr id="695488" name="Freeform 192"/>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89" name="Freeform 193"/>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90" name="Freeform 194"/>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91" name="Group 195"/>
                <p:cNvGrpSpPr/>
                <p:nvPr/>
              </p:nvGrpSpPr>
              <p:grpSpPr bwMode="auto">
                <a:xfrm>
                  <a:off x="919" y="3638"/>
                  <a:ext cx="49" cy="22"/>
                  <a:chOff x="919" y="3638"/>
                  <a:chExt cx="49" cy="22"/>
                </a:xfrm>
              </p:grpSpPr>
              <p:sp>
                <p:nvSpPr>
                  <p:cNvPr id="695492" name="Freeform 196"/>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93" name="Freeform 197"/>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94" name="Freeform 198"/>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495" name="Group 199"/>
                <p:cNvGrpSpPr/>
                <p:nvPr/>
              </p:nvGrpSpPr>
              <p:grpSpPr bwMode="auto">
                <a:xfrm>
                  <a:off x="932" y="3651"/>
                  <a:ext cx="50" cy="22"/>
                  <a:chOff x="932" y="3651"/>
                  <a:chExt cx="50" cy="22"/>
                </a:xfrm>
              </p:grpSpPr>
              <p:sp>
                <p:nvSpPr>
                  <p:cNvPr id="695496" name="Freeform 200"/>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97" name="Freeform 201"/>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498" name="Freeform 202"/>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499" name="Group 203"/>
              <p:cNvGrpSpPr/>
              <p:nvPr/>
            </p:nvGrpSpPr>
            <p:grpSpPr bwMode="auto">
              <a:xfrm>
                <a:off x="944" y="3665"/>
                <a:ext cx="99" cy="74"/>
                <a:chOff x="944" y="3665"/>
                <a:chExt cx="99" cy="74"/>
              </a:xfrm>
            </p:grpSpPr>
            <p:grpSp>
              <p:nvGrpSpPr>
                <p:cNvPr id="695500" name="Group 204"/>
                <p:cNvGrpSpPr/>
                <p:nvPr/>
              </p:nvGrpSpPr>
              <p:grpSpPr bwMode="auto">
                <a:xfrm>
                  <a:off x="944" y="3665"/>
                  <a:ext cx="49" cy="23"/>
                  <a:chOff x="944" y="3665"/>
                  <a:chExt cx="49" cy="23"/>
                </a:xfrm>
              </p:grpSpPr>
              <p:sp>
                <p:nvSpPr>
                  <p:cNvPr id="695501" name="Freeform 205"/>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02" name="Freeform 206"/>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03" name="Freeform 207"/>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04" name="Group 208"/>
                <p:cNvGrpSpPr/>
                <p:nvPr/>
              </p:nvGrpSpPr>
              <p:grpSpPr bwMode="auto">
                <a:xfrm>
                  <a:off x="957" y="3678"/>
                  <a:ext cx="48" cy="23"/>
                  <a:chOff x="957" y="3678"/>
                  <a:chExt cx="48" cy="23"/>
                </a:xfrm>
              </p:grpSpPr>
              <p:sp>
                <p:nvSpPr>
                  <p:cNvPr id="695505" name="Freeform 209"/>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06" name="Freeform 210"/>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07" name="Freeform 211"/>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08" name="Group 212"/>
                <p:cNvGrpSpPr/>
                <p:nvPr/>
              </p:nvGrpSpPr>
              <p:grpSpPr bwMode="auto">
                <a:xfrm>
                  <a:off x="969" y="3690"/>
                  <a:ext cx="49" cy="23"/>
                  <a:chOff x="969" y="3690"/>
                  <a:chExt cx="49" cy="23"/>
                </a:xfrm>
              </p:grpSpPr>
              <p:sp>
                <p:nvSpPr>
                  <p:cNvPr id="695509" name="Freeform 213"/>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0" name="Freeform 214"/>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1" name="Freeform 215"/>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12" name="Group 216"/>
                <p:cNvGrpSpPr/>
                <p:nvPr/>
              </p:nvGrpSpPr>
              <p:grpSpPr bwMode="auto">
                <a:xfrm>
                  <a:off x="982" y="3703"/>
                  <a:ext cx="49" cy="23"/>
                  <a:chOff x="982" y="3703"/>
                  <a:chExt cx="49" cy="23"/>
                </a:xfrm>
              </p:grpSpPr>
              <p:sp>
                <p:nvSpPr>
                  <p:cNvPr id="695513" name="Freeform 217"/>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4" name="Freeform 218"/>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5" name="Freeform 219"/>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16" name="Group 220"/>
                <p:cNvGrpSpPr/>
                <p:nvPr/>
              </p:nvGrpSpPr>
              <p:grpSpPr bwMode="auto">
                <a:xfrm>
                  <a:off x="995" y="3716"/>
                  <a:ext cx="48" cy="23"/>
                  <a:chOff x="995" y="3716"/>
                  <a:chExt cx="48" cy="23"/>
                </a:xfrm>
              </p:grpSpPr>
              <p:sp>
                <p:nvSpPr>
                  <p:cNvPr id="695517" name="Freeform 221"/>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8" name="Freeform 222"/>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19" name="Freeform 223"/>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520" name="Group 224"/>
              <p:cNvGrpSpPr/>
              <p:nvPr/>
            </p:nvGrpSpPr>
            <p:grpSpPr bwMode="auto">
              <a:xfrm>
                <a:off x="1005" y="3727"/>
                <a:ext cx="49" cy="23"/>
                <a:chOff x="1005" y="3727"/>
                <a:chExt cx="49" cy="23"/>
              </a:xfrm>
            </p:grpSpPr>
            <p:sp>
              <p:nvSpPr>
                <p:cNvPr id="695521" name="Freeform 225"/>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22" name="Freeform 226"/>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23" name="Freeform 227"/>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24" name="Group 228"/>
              <p:cNvGrpSpPr/>
              <p:nvPr/>
            </p:nvGrpSpPr>
            <p:grpSpPr bwMode="auto">
              <a:xfrm>
                <a:off x="1018" y="3740"/>
                <a:ext cx="49" cy="22"/>
                <a:chOff x="1018" y="3740"/>
                <a:chExt cx="49" cy="22"/>
              </a:xfrm>
            </p:grpSpPr>
            <p:sp>
              <p:nvSpPr>
                <p:cNvPr id="695525" name="Freeform 229"/>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26" name="Freeform 230"/>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27" name="Freeform 231"/>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28" name="Group 232"/>
              <p:cNvGrpSpPr/>
              <p:nvPr/>
            </p:nvGrpSpPr>
            <p:grpSpPr bwMode="auto">
              <a:xfrm>
                <a:off x="1030" y="3753"/>
                <a:ext cx="49" cy="23"/>
                <a:chOff x="1030" y="3753"/>
                <a:chExt cx="49" cy="23"/>
              </a:xfrm>
            </p:grpSpPr>
            <p:sp>
              <p:nvSpPr>
                <p:cNvPr id="695529" name="Freeform 233"/>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0" name="Freeform 234"/>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1" name="Freeform 235"/>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sp>
            <p:nvSpPr>
              <p:cNvPr id="695532" name="Freeform 236"/>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3" name="Freeform 237"/>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4" name="Freeform 238"/>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nvGrpSpPr>
              <p:cNvPr id="695535" name="Group 239"/>
              <p:cNvGrpSpPr/>
              <p:nvPr/>
            </p:nvGrpSpPr>
            <p:grpSpPr bwMode="auto">
              <a:xfrm>
                <a:off x="790" y="3547"/>
                <a:ext cx="49" cy="23"/>
                <a:chOff x="790" y="3547"/>
                <a:chExt cx="49" cy="23"/>
              </a:xfrm>
            </p:grpSpPr>
            <p:sp>
              <p:nvSpPr>
                <p:cNvPr id="695536" name="Freeform 240"/>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7" name="Freeform 241"/>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38" name="Freeform 242"/>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39" name="Group 243"/>
              <p:cNvGrpSpPr/>
              <p:nvPr/>
            </p:nvGrpSpPr>
            <p:grpSpPr bwMode="auto">
              <a:xfrm>
                <a:off x="803" y="3560"/>
                <a:ext cx="49" cy="22"/>
                <a:chOff x="803" y="3560"/>
                <a:chExt cx="49" cy="22"/>
              </a:xfrm>
            </p:grpSpPr>
            <p:sp>
              <p:nvSpPr>
                <p:cNvPr id="695540" name="Freeform 244"/>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41" name="Freeform 245"/>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42" name="Freeform 246"/>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43" name="Group 247"/>
              <p:cNvGrpSpPr/>
              <p:nvPr/>
            </p:nvGrpSpPr>
            <p:grpSpPr bwMode="auto">
              <a:xfrm>
                <a:off x="815" y="3572"/>
                <a:ext cx="50" cy="23"/>
                <a:chOff x="815" y="3572"/>
                <a:chExt cx="50" cy="23"/>
              </a:xfrm>
            </p:grpSpPr>
            <p:sp>
              <p:nvSpPr>
                <p:cNvPr id="695544" name="Freeform 248"/>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45" name="Freeform 249"/>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46" name="Freeform 250"/>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47" name="Group 251"/>
              <p:cNvGrpSpPr/>
              <p:nvPr/>
            </p:nvGrpSpPr>
            <p:grpSpPr bwMode="auto">
              <a:xfrm>
                <a:off x="828" y="3585"/>
                <a:ext cx="49" cy="23"/>
                <a:chOff x="828" y="3585"/>
                <a:chExt cx="49" cy="23"/>
              </a:xfrm>
            </p:grpSpPr>
            <p:sp>
              <p:nvSpPr>
                <p:cNvPr id="695548" name="Freeform 252"/>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49" name="Freeform 253"/>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50" name="Freeform 254"/>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51" name="Group 255"/>
              <p:cNvGrpSpPr/>
              <p:nvPr/>
            </p:nvGrpSpPr>
            <p:grpSpPr bwMode="auto">
              <a:xfrm>
                <a:off x="840" y="3600"/>
                <a:ext cx="100" cy="73"/>
                <a:chOff x="840" y="3600"/>
                <a:chExt cx="100" cy="73"/>
              </a:xfrm>
            </p:grpSpPr>
            <p:grpSp>
              <p:nvGrpSpPr>
                <p:cNvPr id="695552" name="Group 256"/>
                <p:cNvGrpSpPr/>
                <p:nvPr/>
              </p:nvGrpSpPr>
              <p:grpSpPr bwMode="auto">
                <a:xfrm>
                  <a:off x="840" y="3600"/>
                  <a:ext cx="49" cy="23"/>
                  <a:chOff x="840" y="3600"/>
                  <a:chExt cx="49" cy="23"/>
                </a:xfrm>
              </p:grpSpPr>
              <p:sp>
                <p:nvSpPr>
                  <p:cNvPr id="695553" name="Freeform 257"/>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54" name="Freeform 258"/>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55" name="Freeform 259"/>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56" name="Group 260"/>
                <p:cNvGrpSpPr/>
                <p:nvPr/>
              </p:nvGrpSpPr>
              <p:grpSpPr bwMode="auto">
                <a:xfrm>
                  <a:off x="853" y="3612"/>
                  <a:ext cx="48" cy="23"/>
                  <a:chOff x="853" y="3612"/>
                  <a:chExt cx="48" cy="23"/>
                </a:xfrm>
              </p:grpSpPr>
              <p:sp>
                <p:nvSpPr>
                  <p:cNvPr id="695557" name="Freeform 261"/>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58" name="Freeform 262"/>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59" name="Freeform 263"/>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60" name="Group 264"/>
                <p:cNvGrpSpPr/>
                <p:nvPr/>
              </p:nvGrpSpPr>
              <p:grpSpPr bwMode="auto">
                <a:xfrm>
                  <a:off x="865" y="3625"/>
                  <a:ext cx="49" cy="23"/>
                  <a:chOff x="865" y="3625"/>
                  <a:chExt cx="49" cy="23"/>
                </a:xfrm>
              </p:grpSpPr>
              <p:sp>
                <p:nvSpPr>
                  <p:cNvPr id="695561" name="Freeform 265"/>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62" name="Freeform 266"/>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63" name="Freeform 267"/>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64" name="Group 268"/>
                <p:cNvGrpSpPr/>
                <p:nvPr/>
              </p:nvGrpSpPr>
              <p:grpSpPr bwMode="auto">
                <a:xfrm>
                  <a:off x="878" y="3638"/>
                  <a:ext cx="49" cy="22"/>
                  <a:chOff x="878" y="3638"/>
                  <a:chExt cx="49" cy="22"/>
                </a:xfrm>
              </p:grpSpPr>
              <p:sp>
                <p:nvSpPr>
                  <p:cNvPr id="695565" name="Freeform 269"/>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66" name="Freeform 270"/>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67" name="Freeform 271"/>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68" name="Group 272"/>
                <p:cNvGrpSpPr/>
                <p:nvPr/>
              </p:nvGrpSpPr>
              <p:grpSpPr bwMode="auto">
                <a:xfrm>
                  <a:off x="890" y="3651"/>
                  <a:ext cx="50" cy="22"/>
                  <a:chOff x="890" y="3651"/>
                  <a:chExt cx="50" cy="22"/>
                </a:xfrm>
              </p:grpSpPr>
              <p:sp>
                <p:nvSpPr>
                  <p:cNvPr id="695569" name="Freeform 273"/>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70" name="Freeform 274"/>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71" name="Freeform 275"/>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572" name="Group 276"/>
              <p:cNvGrpSpPr/>
              <p:nvPr/>
            </p:nvGrpSpPr>
            <p:grpSpPr bwMode="auto">
              <a:xfrm>
                <a:off x="903" y="3665"/>
                <a:ext cx="99" cy="74"/>
                <a:chOff x="903" y="3665"/>
                <a:chExt cx="99" cy="74"/>
              </a:xfrm>
            </p:grpSpPr>
            <p:grpSp>
              <p:nvGrpSpPr>
                <p:cNvPr id="695573" name="Group 277"/>
                <p:cNvGrpSpPr/>
                <p:nvPr/>
              </p:nvGrpSpPr>
              <p:grpSpPr bwMode="auto">
                <a:xfrm>
                  <a:off x="903" y="3665"/>
                  <a:ext cx="49" cy="23"/>
                  <a:chOff x="903" y="3665"/>
                  <a:chExt cx="49" cy="23"/>
                </a:xfrm>
              </p:grpSpPr>
              <p:sp>
                <p:nvSpPr>
                  <p:cNvPr id="695574" name="Freeform 278"/>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75" name="Freeform 279"/>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76" name="Freeform 280"/>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77" name="Group 281"/>
                <p:cNvGrpSpPr/>
                <p:nvPr/>
              </p:nvGrpSpPr>
              <p:grpSpPr bwMode="auto">
                <a:xfrm>
                  <a:off x="914" y="3678"/>
                  <a:ext cx="49" cy="23"/>
                  <a:chOff x="914" y="3678"/>
                  <a:chExt cx="49" cy="23"/>
                </a:xfrm>
              </p:grpSpPr>
              <p:sp>
                <p:nvSpPr>
                  <p:cNvPr id="695578" name="Freeform 282"/>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79" name="Freeform 283"/>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80" name="Freeform 284"/>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81" name="Group 285"/>
                <p:cNvGrpSpPr/>
                <p:nvPr/>
              </p:nvGrpSpPr>
              <p:grpSpPr bwMode="auto">
                <a:xfrm>
                  <a:off x="928" y="3690"/>
                  <a:ext cx="48" cy="23"/>
                  <a:chOff x="928" y="3690"/>
                  <a:chExt cx="48" cy="23"/>
                </a:xfrm>
              </p:grpSpPr>
              <p:sp>
                <p:nvSpPr>
                  <p:cNvPr id="695582" name="Freeform 286"/>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83" name="Freeform 287"/>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84" name="Freeform 288"/>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85" name="Group 289"/>
                <p:cNvGrpSpPr/>
                <p:nvPr/>
              </p:nvGrpSpPr>
              <p:grpSpPr bwMode="auto">
                <a:xfrm>
                  <a:off x="940" y="3703"/>
                  <a:ext cx="49" cy="23"/>
                  <a:chOff x="940" y="3703"/>
                  <a:chExt cx="49" cy="23"/>
                </a:xfrm>
              </p:grpSpPr>
              <p:sp>
                <p:nvSpPr>
                  <p:cNvPr id="695586" name="Freeform 290"/>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87" name="Freeform 291"/>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88" name="Freeform 292"/>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89" name="Group 293"/>
                <p:cNvGrpSpPr/>
                <p:nvPr/>
              </p:nvGrpSpPr>
              <p:grpSpPr bwMode="auto">
                <a:xfrm>
                  <a:off x="953" y="3716"/>
                  <a:ext cx="49" cy="23"/>
                  <a:chOff x="953" y="3716"/>
                  <a:chExt cx="49" cy="23"/>
                </a:xfrm>
              </p:grpSpPr>
              <p:sp>
                <p:nvSpPr>
                  <p:cNvPr id="695590" name="Freeform 294"/>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91" name="Freeform 295"/>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92" name="Freeform 296"/>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593" name="Group 297"/>
              <p:cNvGrpSpPr/>
              <p:nvPr/>
            </p:nvGrpSpPr>
            <p:grpSpPr bwMode="auto">
              <a:xfrm>
                <a:off x="963" y="3727"/>
                <a:ext cx="49" cy="23"/>
                <a:chOff x="963" y="3727"/>
                <a:chExt cx="49" cy="23"/>
              </a:xfrm>
            </p:grpSpPr>
            <p:sp>
              <p:nvSpPr>
                <p:cNvPr id="695594" name="Freeform 298"/>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95" name="Freeform 299"/>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96" name="Freeform 300"/>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597" name="Group 301"/>
              <p:cNvGrpSpPr/>
              <p:nvPr/>
            </p:nvGrpSpPr>
            <p:grpSpPr bwMode="auto">
              <a:xfrm>
                <a:off x="976" y="3740"/>
                <a:ext cx="50" cy="22"/>
                <a:chOff x="976" y="3740"/>
                <a:chExt cx="50" cy="22"/>
              </a:xfrm>
            </p:grpSpPr>
            <p:sp>
              <p:nvSpPr>
                <p:cNvPr id="695598" name="Freeform 302"/>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599" name="Freeform 303"/>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00" name="Freeform 304"/>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01" name="Group 305"/>
              <p:cNvGrpSpPr/>
              <p:nvPr/>
            </p:nvGrpSpPr>
            <p:grpSpPr bwMode="auto">
              <a:xfrm>
                <a:off x="761" y="3560"/>
                <a:ext cx="50" cy="22"/>
                <a:chOff x="761" y="3560"/>
                <a:chExt cx="50" cy="22"/>
              </a:xfrm>
            </p:grpSpPr>
            <p:sp>
              <p:nvSpPr>
                <p:cNvPr id="695602" name="Freeform 306"/>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03" name="Freeform 307"/>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04" name="Freeform 308"/>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05" name="Group 309"/>
              <p:cNvGrpSpPr/>
              <p:nvPr/>
            </p:nvGrpSpPr>
            <p:grpSpPr bwMode="auto">
              <a:xfrm>
                <a:off x="774" y="3572"/>
                <a:ext cx="49" cy="23"/>
                <a:chOff x="774" y="3572"/>
                <a:chExt cx="49" cy="23"/>
              </a:xfrm>
            </p:grpSpPr>
            <p:sp>
              <p:nvSpPr>
                <p:cNvPr id="695606" name="Freeform 310"/>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07" name="Freeform 311"/>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08" name="Freeform 312"/>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09" name="Group 313"/>
              <p:cNvGrpSpPr/>
              <p:nvPr/>
            </p:nvGrpSpPr>
            <p:grpSpPr bwMode="auto">
              <a:xfrm>
                <a:off x="787" y="3585"/>
                <a:ext cx="49" cy="23"/>
                <a:chOff x="787" y="3585"/>
                <a:chExt cx="49" cy="23"/>
              </a:xfrm>
            </p:grpSpPr>
            <p:sp>
              <p:nvSpPr>
                <p:cNvPr id="695610" name="Freeform 314"/>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11" name="Freeform 315"/>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12" name="Freeform 316"/>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13" name="Group 317"/>
              <p:cNvGrpSpPr/>
              <p:nvPr/>
            </p:nvGrpSpPr>
            <p:grpSpPr bwMode="auto">
              <a:xfrm>
                <a:off x="799" y="3600"/>
                <a:ext cx="99" cy="73"/>
                <a:chOff x="799" y="3600"/>
                <a:chExt cx="99" cy="73"/>
              </a:xfrm>
            </p:grpSpPr>
            <p:grpSp>
              <p:nvGrpSpPr>
                <p:cNvPr id="695614" name="Group 318"/>
                <p:cNvGrpSpPr/>
                <p:nvPr/>
              </p:nvGrpSpPr>
              <p:grpSpPr bwMode="auto">
                <a:xfrm>
                  <a:off x="799" y="3600"/>
                  <a:ext cx="48" cy="23"/>
                  <a:chOff x="799" y="3600"/>
                  <a:chExt cx="48" cy="23"/>
                </a:xfrm>
              </p:grpSpPr>
              <p:sp>
                <p:nvSpPr>
                  <p:cNvPr id="695615" name="Freeform 319"/>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16" name="Freeform 320"/>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17" name="Freeform 321"/>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18" name="Group 322"/>
                <p:cNvGrpSpPr/>
                <p:nvPr/>
              </p:nvGrpSpPr>
              <p:grpSpPr bwMode="auto">
                <a:xfrm>
                  <a:off x="811" y="3612"/>
                  <a:ext cx="48" cy="23"/>
                  <a:chOff x="811" y="3612"/>
                  <a:chExt cx="48" cy="23"/>
                </a:xfrm>
              </p:grpSpPr>
              <p:sp>
                <p:nvSpPr>
                  <p:cNvPr id="695619" name="Freeform 323"/>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0" name="Freeform 324"/>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1" name="Freeform 325"/>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22" name="Group 326"/>
                <p:cNvGrpSpPr/>
                <p:nvPr/>
              </p:nvGrpSpPr>
              <p:grpSpPr bwMode="auto">
                <a:xfrm>
                  <a:off x="823" y="3625"/>
                  <a:ext cx="49" cy="23"/>
                  <a:chOff x="823" y="3625"/>
                  <a:chExt cx="49" cy="23"/>
                </a:xfrm>
              </p:grpSpPr>
              <p:sp>
                <p:nvSpPr>
                  <p:cNvPr id="695623" name="Freeform 327"/>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4" name="Freeform 328"/>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5" name="Freeform 329"/>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26" name="Group 330"/>
                <p:cNvGrpSpPr/>
                <p:nvPr/>
              </p:nvGrpSpPr>
              <p:grpSpPr bwMode="auto">
                <a:xfrm>
                  <a:off x="836" y="3638"/>
                  <a:ext cx="50" cy="22"/>
                  <a:chOff x="836" y="3638"/>
                  <a:chExt cx="50" cy="22"/>
                </a:xfrm>
              </p:grpSpPr>
              <p:sp>
                <p:nvSpPr>
                  <p:cNvPr id="695627" name="Freeform 331"/>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8" name="Freeform 332"/>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29" name="Freeform 333"/>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30" name="Group 334"/>
                <p:cNvGrpSpPr/>
                <p:nvPr/>
              </p:nvGrpSpPr>
              <p:grpSpPr bwMode="auto">
                <a:xfrm>
                  <a:off x="849" y="3651"/>
                  <a:ext cx="49" cy="22"/>
                  <a:chOff x="849" y="3651"/>
                  <a:chExt cx="49" cy="22"/>
                </a:xfrm>
              </p:grpSpPr>
              <p:sp>
                <p:nvSpPr>
                  <p:cNvPr id="695631" name="Freeform 335"/>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32" name="Freeform 336"/>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33" name="Freeform 337"/>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634" name="Group 338"/>
              <p:cNvGrpSpPr/>
              <p:nvPr/>
            </p:nvGrpSpPr>
            <p:grpSpPr bwMode="auto">
              <a:xfrm>
                <a:off x="861" y="3665"/>
                <a:ext cx="99" cy="74"/>
                <a:chOff x="861" y="3665"/>
                <a:chExt cx="99" cy="74"/>
              </a:xfrm>
            </p:grpSpPr>
            <p:grpSp>
              <p:nvGrpSpPr>
                <p:cNvPr id="695635" name="Group 339"/>
                <p:cNvGrpSpPr/>
                <p:nvPr/>
              </p:nvGrpSpPr>
              <p:grpSpPr bwMode="auto">
                <a:xfrm>
                  <a:off x="861" y="3665"/>
                  <a:ext cx="50" cy="23"/>
                  <a:chOff x="861" y="3665"/>
                  <a:chExt cx="50" cy="23"/>
                </a:xfrm>
              </p:grpSpPr>
              <p:sp>
                <p:nvSpPr>
                  <p:cNvPr id="695636" name="Freeform 340"/>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37" name="Freeform 341"/>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38" name="Freeform 342"/>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39" name="Group 343"/>
                <p:cNvGrpSpPr/>
                <p:nvPr/>
              </p:nvGrpSpPr>
              <p:grpSpPr bwMode="auto">
                <a:xfrm>
                  <a:off x="873" y="3678"/>
                  <a:ext cx="49" cy="23"/>
                  <a:chOff x="873" y="3678"/>
                  <a:chExt cx="49" cy="23"/>
                </a:xfrm>
              </p:grpSpPr>
              <p:sp>
                <p:nvSpPr>
                  <p:cNvPr id="695640" name="Freeform 344"/>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41" name="Freeform 345"/>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42" name="Freeform 346"/>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43" name="Group 347"/>
                <p:cNvGrpSpPr/>
                <p:nvPr/>
              </p:nvGrpSpPr>
              <p:grpSpPr bwMode="auto">
                <a:xfrm>
                  <a:off x="886" y="3690"/>
                  <a:ext cx="49" cy="23"/>
                  <a:chOff x="886" y="3690"/>
                  <a:chExt cx="49" cy="23"/>
                </a:xfrm>
              </p:grpSpPr>
              <p:sp>
                <p:nvSpPr>
                  <p:cNvPr id="695644" name="Freeform 348"/>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45" name="Freeform 349"/>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46" name="Freeform 350"/>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47" name="Group 351"/>
                <p:cNvGrpSpPr/>
                <p:nvPr/>
              </p:nvGrpSpPr>
              <p:grpSpPr bwMode="auto">
                <a:xfrm>
                  <a:off x="899" y="3703"/>
                  <a:ext cx="48" cy="23"/>
                  <a:chOff x="899" y="3703"/>
                  <a:chExt cx="48" cy="23"/>
                </a:xfrm>
              </p:grpSpPr>
              <p:sp>
                <p:nvSpPr>
                  <p:cNvPr id="695648" name="Freeform 352"/>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49" name="Freeform 353"/>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50" name="Freeform 354"/>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51" name="Group 355"/>
                <p:cNvGrpSpPr/>
                <p:nvPr/>
              </p:nvGrpSpPr>
              <p:grpSpPr bwMode="auto">
                <a:xfrm>
                  <a:off x="912" y="3716"/>
                  <a:ext cx="48" cy="23"/>
                  <a:chOff x="912" y="3716"/>
                  <a:chExt cx="48" cy="23"/>
                </a:xfrm>
              </p:grpSpPr>
              <p:sp>
                <p:nvSpPr>
                  <p:cNvPr id="695652" name="Freeform 356"/>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53" name="Freeform 357"/>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54" name="Freeform 358"/>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655" name="Group 359"/>
              <p:cNvGrpSpPr/>
              <p:nvPr/>
            </p:nvGrpSpPr>
            <p:grpSpPr bwMode="auto">
              <a:xfrm>
                <a:off x="922" y="3727"/>
                <a:ext cx="49" cy="23"/>
                <a:chOff x="922" y="3727"/>
                <a:chExt cx="49" cy="23"/>
              </a:xfrm>
            </p:grpSpPr>
            <p:sp>
              <p:nvSpPr>
                <p:cNvPr id="695656" name="Freeform 360"/>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57" name="Freeform 361"/>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58" name="Freeform 362"/>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59" name="Group 363"/>
              <p:cNvGrpSpPr/>
              <p:nvPr/>
            </p:nvGrpSpPr>
            <p:grpSpPr bwMode="auto">
              <a:xfrm>
                <a:off x="895" y="3526"/>
                <a:ext cx="44" cy="23"/>
                <a:chOff x="895" y="3526"/>
                <a:chExt cx="44" cy="23"/>
              </a:xfrm>
            </p:grpSpPr>
            <p:sp>
              <p:nvSpPr>
                <p:cNvPr id="695660" name="Freeform 364"/>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61" name="Freeform 365"/>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62" name="Freeform 366"/>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63" name="Group 367"/>
              <p:cNvGrpSpPr/>
              <p:nvPr/>
            </p:nvGrpSpPr>
            <p:grpSpPr bwMode="auto">
              <a:xfrm>
                <a:off x="907" y="3540"/>
                <a:ext cx="45" cy="22"/>
                <a:chOff x="907" y="3540"/>
                <a:chExt cx="45" cy="22"/>
              </a:xfrm>
            </p:grpSpPr>
            <p:sp>
              <p:nvSpPr>
                <p:cNvPr id="695664" name="Freeform 368"/>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65" name="Freeform 369"/>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66" name="Freeform 370"/>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67" name="Group 371"/>
              <p:cNvGrpSpPr/>
              <p:nvPr/>
            </p:nvGrpSpPr>
            <p:grpSpPr bwMode="auto">
              <a:xfrm>
                <a:off x="920" y="3553"/>
                <a:ext cx="45" cy="23"/>
                <a:chOff x="920" y="3553"/>
                <a:chExt cx="45" cy="23"/>
              </a:xfrm>
            </p:grpSpPr>
            <p:sp>
              <p:nvSpPr>
                <p:cNvPr id="695668" name="Freeform 372"/>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69" name="Freeform 373"/>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70" name="Freeform 374"/>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71" name="Group 375"/>
              <p:cNvGrpSpPr/>
              <p:nvPr/>
            </p:nvGrpSpPr>
            <p:grpSpPr bwMode="auto">
              <a:xfrm>
                <a:off x="934" y="3566"/>
                <a:ext cx="44" cy="23"/>
                <a:chOff x="934" y="3566"/>
                <a:chExt cx="44" cy="23"/>
              </a:xfrm>
            </p:grpSpPr>
            <p:sp>
              <p:nvSpPr>
                <p:cNvPr id="695672" name="Freeform 376"/>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73" name="Freeform 377"/>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74" name="Freeform 378"/>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75" name="Group 379"/>
              <p:cNvGrpSpPr/>
              <p:nvPr/>
            </p:nvGrpSpPr>
            <p:grpSpPr bwMode="auto">
              <a:xfrm>
                <a:off x="949" y="3579"/>
                <a:ext cx="83" cy="63"/>
                <a:chOff x="949" y="3579"/>
                <a:chExt cx="83" cy="63"/>
              </a:xfrm>
            </p:grpSpPr>
            <p:grpSp>
              <p:nvGrpSpPr>
                <p:cNvPr id="695676" name="Group 380"/>
                <p:cNvGrpSpPr/>
                <p:nvPr/>
              </p:nvGrpSpPr>
              <p:grpSpPr bwMode="auto">
                <a:xfrm>
                  <a:off x="949" y="3579"/>
                  <a:ext cx="44" cy="23"/>
                  <a:chOff x="949" y="3579"/>
                  <a:chExt cx="44" cy="23"/>
                </a:xfrm>
              </p:grpSpPr>
              <p:sp>
                <p:nvSpPr>
                  <p:cNvPr id="695677" name="Freeform 381"/>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78" name="Freeform 382"/>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79" name="Freeform 383"/>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80" name="Group 384"/>
                <p:cNvGrpSpPr/>
                <p:nvPr/>
              </p:nvGrpSpPr>
              <p:grpSpPr bwMode="auto">
                <a:xfrm>
                  <a:off x="961" y="3592"/>
                  <a:ext cx="45" cy="23"/>
                  <a:chOff x="961" y="3592"/>
                  <a:chExt cx="45" cy="23"/>
                </a:xfrm>
              </p:grpSpPr>
              <p:sp>
                <p:nvSpPr>
                  <p:cNvPr id="695681" name="Freeform 385"/>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82" name="Freeform 386"/>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83" name="Freeform 387"/>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84" name="Group 388"/>
                <p:cNvGrpSpPr/>
                <p:nvPr/>
              </p:nvGrpSpPr>
              <p:grpSpPr bwMode="auto">
                <a:xfrm>
                  <a:off x="974" y="3606"/>
                  <a:ext cx="44" cy="23"/>
                  <a:chOff x="974" y="3606"/>
                  <a:chExt cx="44" cy="23"/>
                </a:xfrm>
              </p:grpSpPr>
              <p:sp>
                <p:nvSpPr>
                  <p:cNvPr id="695685" name="Freeform 389"/>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86" name="Freeform 390"/>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87" name="Freeform 391"/>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88" name="Group 392"/>
                <p:cNvGrpSpPr/>
                <p:nvPr/>
              </p:nvGrpSpPr>
              <p:grpSpPr bwMode="auto">
                <a:xfrm>
                  <a:off x="987" y="3619"/>
                  <a:ext cx="45" cy="23"/>
                  <a:chOff x="987" y="3619"/>
                  <a:chExt cx="45" cy="23"/>
                </a:xfrm>
              </p:grpSpPr>
              <p:sp>
                <p:nvSpPr>
                  <p:cNvPr id="695689" name="Freeform 393"/>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90" name="Freeform 394"/>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91" name="Freeform 395"/>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692" name="Group 396"/>
              <p:cNvGrpSpPr/>
              <p:nvPr/>
            </p:nvGrpSpPr>
            <p:grpSpPr bwMode="auto">
              <a:xfrm>
                <a:off x="1002" y="3632"/>
                <a:ext cx="83" cy="63"/>
                <a:chOff x="1002" y="3632"/>
                <a:chExt cx="83" cy="63"/>
              </a:xfrm>
            </p:grpSpPr>
            <p:grpSp>
              <p:nvGrpSpPr>
                <p:cNvPr id="695693" name="Group 397"/>
                <p:cNvGrpSpPr/>
                <p:nvPr/>
              </p:nvGrpSpPr>
              <p:grpSpPr bwMode="auto">
                <a:xfrm>
                  <a:off x="1002" y="3632"/>
                  <a:ext cx="44" cy="22"/>
                  <a:chOff x="1002" y="3632"/>
                  <a:chExt cx="44" cy="22"/>
                </a:xfrm>
              </p:grpSpPr>
              <p:sp>
                <p:nvSpPr>
                  <p:cNvPr id="695694" name="Freeform 398"/>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95" name="Freeform 399"/>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96" name="Freeform 400"/>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697" name="Group 401"/>
                <p:cNvGrpSpPr/>
                <p:nvPr/>
              </p:nvGrpSpPr>
              <p:grpSpPr bwMode="auto">
                <a:xfrm>
                  <a:off x="1014" y="3645"/>
                  <a:ext cx="44" cy="23"/>
                  <a:chOff x="1014" y="3645"/>
                  <a:chExt cx="44" cy="23"/>
                </a:xfrm>
              </p:grpSpPr>
              <p:sp>
                <p:nvSpPr>
                  <p:cNvPr id="695698" name="Freeform 402"/>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699" name="Freeform 403"/>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00" name="Freeform 404"/>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01" name="Group 405"/>
                <p:cNvGrpSpPr/>
                <p:nvPr/>
              </p:nvGrpSpPr>
              <p:grpSpPr bwMode="auto">
                <a:xfrm>
                  <a:off x="1027" y="3659"/>
                  <a:ext cx="45" cy="23"/>
                  <a:chOff x="1027" y="3659"/>
                  <a:chExt cx="45" cy="23"/>
                </a:xfrm>
              </p:grpSpPr>
              <p:sp>
                <p:nvSpPr>
                  <p:cNvPr id="695702" name="Freeform 406"/>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03" name="Freeform 407"/>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04" name="Freeform 408"/>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05" name="Group 409"/>
                <p:cNvGrpSpPr/>
                <p:nvPr/>
              </p:nvGrpSpPr>
              <p:grpSpPr bwMode="auto">
                <a:xfrm>
                  <a:off x="1040" y="3672"/>
                  <a:ext cx="45" cy="23"/>
                  <a:chOff x="1040" y="3672"/>
                  <a:chExt cx="45" cy="23"/>
                </a:xfrm>
              </p:grpSpPr>
              <p:sp>
                <p:nvSpPr>
                  <p:cNvPr id="695706" name="Freeform 410"/>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07" name="Freeform 411"/>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08" name="Freeform 412"/>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grpSp>
            <p:nvGrpSpPr>
              <p:cNvPr id="695709" name="Group 413"/>
              <p:cNvGrpSpPr/>
              <p:nvPr/>
            </p:nvGrpSpPr>
            <p:grpSpPr bwMode="auto">
              <a:xfrm>
                <a:off x="1054" y="3685"/>
                <a:ext cx="45" cy="23"/>
                <a:chOff x="1054" y="3685"/>
                <a:chExt cx="45" cy="23"/>
              </a:xfrm>
            </p:grpSpPr>
            <p:sp>
              <p:nvSpPr>
                <p:cNvPr id="695710" name="Freeform 414"/>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11" name="Freeform 415"/>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12" name="Freeform 416"/>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13" name="Group 417"/>
              <p:cNvGrpSpPr/>
              <p:nvPr/>
            </p:nvGrpSpPr>
            <p:grpSpPr bwMode="auto">
              <a:xfrm>
                <a:off x="1067" y="3698"/>
                <a:ext cx="45" cy="23"/>
                <a:chOff x="1067" y="3698"/>
                <a:chExt cx="45" cy="23"/>
              </a:xfrm>
            </p:grpSpPr>
            <p:sp>
              <p:nvSpPr>
                <p:cNvPr id="695714" name="Freeform 418"/>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15" name="Freeform 419"/>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16" name="Freeform 420"/>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17" name="Group 421"/>
              <p:cNvGrpSpPr/>
              <p:nvPr/>
            </p:nvGrpSpPr>
            <p:grpSpPr bwMode="auto">
              <a:xfrm>
                <a:off x="1079" y="3712"/>
                <a:ext cx="44" cy="23"/>
                <a:chOff x="1079" y="3712"/>
                <a:chExt cx="44" cy="23"/>
              </a:xfrm>
            </p:grpSpPr>
            <p:sp>
              <p:nvSpPr>
                <p:cNvPr id="695718" name="Freeform 422"/>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19" name="Freeform 423"/>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20" name="Freeform 424"/>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21" name="Group 425"/>
              <p:cNvGrpSpPr/>
              <p:nvPr/>
            </p:nvGrpSpPr>
            <p:grpSpPr bwMode="auto">
              <a:xfrm>
                <a:off x="1093" y="3725"/>
                <a:ext cx="45" cy="23"/>
                <a:chOff x="1093" y="3725"/>
                <a:chExt cx="45" cy="23"/>
              </a:xfrm>
            </p:grpSpPr>
            <p:sp>
              <p:nvSpPr>
                <p:cNvPr id="695722" name="Freeform 426"/>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23" name="Freeform 427"/>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24" name="Freeform 428"/>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25" name="Group 429"/>
              <p:cNvGrpSpPr/>
              <p:nvPr/>
            </p:nvGrpSpPr>
            <p:grpSpPr bwMode="auto">
              <a:xfrm>
                <a:off x="1108" y="3739"/>
                <a:ext cx="44" cy="23"/>
                <a:chOff x="1108" y="3739"/>
                <a:chExt cx="44" cy="23"/>
              </a:xfrm>
            </p:grpSpPr>
            <p:sp>
              <p:nvSpPr>
                <p:cNvPr id="695726" name="Freeform 430"/>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27" name="Freeform 431"/>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28" name="Freeform 432"/>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29" name="Group 433"/>
              <p:cNvGrpSpPr/>
              <p:nvPr/>
            </p:nvGrpSpPr>
            <p:grpSpPr bwMode="auto">
              <a:xfrm>
                <a:off x="1121" y="3753"/>
                <a:ext cx="45" cy="23"/>
                <a:chOff x="1121" y="3753"/>
                <a:chExt cx="45" cy="23"/>
              </a:xfrm>
            </p:grpSpPr>
            <p:sp>
              <p:nvSpPr>
                <p:cNvPr id="695730" name="Freeform 434"/>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1" name="Freeform 435"/>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2" name="Freeform 436"/>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33" name="Group 437"/>
              <p:cNvGrpSpPr/>
              <p:nvPr/>
            </p:nvGrpSpPr>
            <p:grpSpPr bwMode="auto">
              <a:xfrm>
                <a:off x="1133" y="3767"/>
                <a:ext cx="44" cy="23"/>
                <a:chOff x="1133" y="3767"/>
                <a:chExt cx="44" cy="23"/>
              </a:xfrm>
            </p:grpSpPr>
            <p:sp>
              <p:nvSpPr>
                <p:cNvPr id="695734" name="Freeform 438"/>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5" name="Freeform 439"/>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6" name="Freeform 440"/>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sp>
            <p:nvSpPr>
              <p:cNvPr id="695737" name="Freeform 441"/>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8" name="Freeform 442"/>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39" name="Freeform 443"/>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0" name="Freeform 444"/>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1" name="Freeform 445"/>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2" name="Freeform 446"/>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3" name="Freeform 447"/>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4" name="Freeform 448"/>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5" name="Freeform 449"/>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6" name="Freeform 450"/>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47" name="Freeform 451"/>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nvGrpSpPr>
              <p:cNvPr id="695748" name="Group 452"/>
              <p:cNvGrpSpPr/>
              <p:nvPr/>
            </p:nvGrpSpPr>
            <p:grpSpPr bwMode="auto">
              <a:xfrm>
                <a:off x="700" y="3535"/>
                <a:ext cx="49" cy="24"/>
                <a:chOff x="700" y="3535"/>
                <a:chExt cx="49" cy="24"/>
              </a:xfrm>
            </p:grpSpPr>
            <p:sp>
              <p:nvSpPr>
                <p:cNvPr id="695749" name="Freeform 453"/>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0" name="Freeform 454"/>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1" name="Freeform 455"/>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52" name="Group 456"/>
              <p:cNvGrpSpPr/>
              <p:nvPr/>
            </p:nvGrpSpPr>
            <p:grpSpPr bwMode="auto">
              <a:xfrm>
                <a:off x="714" y="3551"/>
                <a:ext cx="49" cy="22"/>
                <a:chOff x="714" y="3551"/>
                <a:chExt cx="49" cy="22"/>
              </a:xfrm>
            </p:grpSpPr>
            <p:sp>
              <p:nvSpPr>
                <p:cNvPr id="695753" name="Freeform 457"/>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4" name="Freeform 458"/>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5" name="Freeform 459"/>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56" name="Group 460"/>
              <p:cNvGrpSpPr/>
              <p:nvPr/>
            </p:nvGrpSpPr>
            <p:grpSpPr bwMode="auto">
              <a:xfrm>
                <a:off x="728" y="3564"/>
                <a:ext cx="48" cy="23"/>
                <a:chOff x="728" y="3564"/>
                <a:chExt cx="48" cy="23"/>
              </a:xfrm>
            </p:grpSpPr>
            <p:sp>
              <p:nvSpPr>
                <p:cNvPr id="695757" name="Freeform 461"/>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8" name="Freeform 462"/>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59" name="Freeform 463"/>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60" name="Group 464"/>
              <p:cNvGrpSpPr/>
              <p:nvPr/>
            </p:nvGrpSpPr>
            <p:grpSpPr bwMode="auto">
              <a:xfrm>
                <a:off x="742" y="3582"/>
                <a:ext cx="49" cy="23"/>
                <a:chOff x="742" y="3582"/>
                <a:chExt cx="49" cy="23"/>
              </a:xfrm>
            </p:grpSpPr>
            <p:sp>
              <p:nvSpPr>
                <p:cNvPr id="695761" name="Freeform 465"/>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62" name="Freeform 466"/>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63" name="Freeform 467"/>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64" name="Group 468"/>
              <p:cNvGrpSpPr/>
              <p:nvPr/>
            </p:nvGrpSpPr>
            <p:grpSpPr bwMode="auto">
              <a:xfrm>
                <a:off x="752" y="3597"/>
                <a:ext cx="133" cy="106"/>
                <a:chOff x="752" y="3597"/>
                <a:chExt cx="133" cy="106"/>
              </a:xfrm>
            </p:grpSpPr>
            <p:sp>
              <p:nvSpPr>
                <p:cNvPr id="695765" name="Freeform 469"/>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66" name="Freeform 470"/>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67" name="Freeform 471"/>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68" name="Group 472"/>
              <p:cNvGrpSpPr/>
              <p:nvPr/>
            </p:nvGrpSpPr>
            <p:grpSpPr bwMode="auto">
              <a:xfrm>
                <a:off x="844" y="3694"/>
                <a:ext cx="48" cy="23"/>
                <a:chOff x="844" y="3694"/>
                <a:chExt cx="48" cy="23"/>
              </a:xfrm>
            </p:grpSpPr>
            <p:sp>
              <p:nvSpPr>
                <p:cNvPr id="695769" name="Freeform 473"/>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0" name="Freeform 474"/>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1" name="Freeform 475"/>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72" name="Group 476"/>
              <p:cNvGrpSpPr/>
              <p:nvPr/>
            </p:nvGrpSpPr>
            <p:grpSpPr bwMode="auto">
              <a:xfrm>
                <a:off x="857" y="3710"/>
                <a:ext cx="49" cy="22"/>
                <a:chOff x="857" y="3710"/>
                <a:chExt cx="49" cy="22"/>
              </a:xfrm>
            </p:grpSpPr>
            <p:sp>
              <p:nvSpPr>
                <p:cNvPr id="695773" name="Freeform 477"/>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4" name="Freeform 478"/>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5" name="Freeform 479"/>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76" name="Group 480"/>
              <p:cNvGrpSpPr/>
              <p:nvPr/>
            </p:nvGrpSpPr>
            <p:grpSpPr bwMode="auto">
              <a:xfrm>
                <a:off x="1086" y="3766"/>
                <a:ext cx="49" cy="23"/>
                <a:chOff x="1086" y="3766"/>
                <a:chExt cx="49" cy="23"/>
              </a:xfrm>
            </p:grpSpPr>
            <p:sp>
              <p:nvSpPr>
                <p:cNvPr id="695777" name="Freeform 481"/>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8" name="Freeform 482"/>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79" name="Freeform 483"/>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80" name="Group 484"/>
              <p:cNvGrpSpPr/>
              <p:nvPr/>
            </p:nvGrpSpPr>
            <p:grpSpPr bwMode="auto">
              <a:xfrm>
                <a:off x="934" y="3740"/>
                <a:ext cx="48" cy="23"/>
                <a:chOff x="934" y="3740"/>
                <a:chExt cx="48" cy="23"/>
              </a:xfrm>
            </p:grpSpPr>
            <p:sp>
              <p:nvSpPr>
                <p:cNvPr id="695781" name="Freeform 485"/>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82" name="Freeform 486"/>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83" name="Freeform 487"/>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84" name="Group 488"/>
              <p:cNvGrpSpPr/>
              <p:nvPr/>
            </p:nvGrpSpPr>
            <p:grpSpPr bwMode="auto">
              <a:xfrm>
                <a:off x="943" y="3754"/>
                <a:ext cx="49" cy="23"/>
                <a:chOff x="943" y="3754"/>
                <a:chExt cx="49" cy="23"/>
              </a:xfrm>
            </p:grpSpPr>
            <p:sp>
              <p:nvSpPr>
                <p:cNvPr id="695785" name="Freeform 489"/>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86" name="Freeform 490"/>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87" name="Freeform 491"/>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sp>
            <p:nvSpPr>
              <p:cNvPr id="695788" name="Freeform 492"/>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89" name="Freeform 493"/>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90" name="Freeform 494"/>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nvGrpSpPr>
            <p:cNvPr id="695791" name="Group 495"/>
            <p:cNvGrpSpPr/>
            <p:nvPr/>
          </p:nvGrpSpPr>
          <p:grpSpPr bwMode="auto">
            <a:xfrm>
              <a:off x="920" y="3821"/>
              <a:ext cx="413" cy="50"/>
              <a:chOff x="920" y="3821"/>
              <a:chExt cx="413" cy="50"/>
            </a:xfrm>
          </p:grpSpPr>
          <p:sp>
            <p:nvSpPr>
              <p:cNvPr id="695792" name="Freeform 496"/>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793" name="Freeform 497"/>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94" name="Rectangle 498"/>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95" name="Rectangle 499"/>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sz="2585">
                  <a:solidFill>
                    <a:schemeClr val="tx1"/>
                  </a:solidFill>
                  <a:latin typeface="+mn-lt"/>
                  <a:ea typeface="黑体" panose="02010600030101010101" pitchFamily="2" charset="-122"/>
                </a:endParaRPr>
              </a:p>
            </p:txBody>
          </p:sp>
        </p:grpSp>
        <p:grpSp>
          <p:nvGrpSpPr>
            <p:cNvPr id="695796" name="Group 500"/>
            <p:cNvGrpSpPr/>
            <p:nvPr/>
          </p:nvGrpSpPr>
          <p:grpSpPr bwMode="auto">
            <a:xfrm>
              <a:off x="1227" y="3477"/>
              <a:ext cx="508" cy="321"/>
              <a:chOff x="1227" y="3477"/>
              <a:chExt cx="508" cy="321"/>
            </a:xfrm>
          </p:grpSpPr>
          <p:sp>
            <p:nvSpPr>
              <p:cNvPr id="695797" name="Freeform 501"/>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798" name="Freeform 502"/>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799" name="Freeform 503"/>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0" name="Line 504"/>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sp>
            <p:nvSpPr>
              <p:cNvPr id="695801" name="Freeform 505"/>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2" name="Freeform 506"/>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3" name="Freeform 507"/>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4" name="Freeform 508"/>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5" name="Freeform 509"/>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6" name="Freeform 510"/>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7" name="Freeform 511"/>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8" name="Freeform 512"/>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09" name="Freeform 513"/>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10" name="Freeform 514"/>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sz="2585">
                  <a:solidFill>
                    <a:schemeClr val="tx1"/>
                  </a:solidFill>
                  <a:latin typeface="+mn-lt"/>
                  <a:ea typeface="黑体" panose="02010600030101010101" pitchFamily="2" charset="-122"/>
                </a:endParaRPr>
              </a:p>
            </p:txBody>
          </p:sp>
          <p:sp>
            <p:nvSpPr>
              <p:cNvPr id="695811" name="Oval 515"/>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812" name="Oval 516"/>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813" name="Freeform 517"/>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814" name="Oval 518"/>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sp>
            <p:nvSpPr>
              <p:cNvPr id="695815" name="Oval 519"/>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chemeClr val="tx1"/>
                  </a:solidFill>
                  <a:latin typeface="+mn-lt"/>
                  <a:ea typeface="黑体" panose="02010600030101010101" pitchFamily="2" charset="-122"/>
                </a:endParaRPr>
              </a:p>
            </p:txBody>
          </p:sp>
        </p:grpSp>
      </p:grpSp>
      <p:sp>
        <p:nvSpPr>
          <p:cNvPr id="695816" name="Text Box 520"/>
          <p:cNvSpPr txBox="1">
            <a:spLocks noChangeArrowheads="1"/>
          </p:cNvSpPr>
          <p:nvPr/>
        </p:nvSpPr>
        <p:spPr bwMode="auto">
          <a:xfrm>
            <a:off x="3379577" y="1374996"/>
            <a:ext cx="1286510"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2215" dirty="0">
                <a:solidFill>
                  <a:schemeClr val="tx1"/>
                </a:solidFill>
                <a:latin typeface="+mn-lt"/>
                <a:ea typeface="黑体" panose="02010600030101010101" pitchFamily="2" charset="-122"/>
              </a:rPr>
              <a:t>中间人 </a:t>
            </a:r>
            <a:r>
              <a:rPr kumimoji="1" lang="en-US" altLang="zh-CN" sz="2215" dirty="0">
                <a:solidFill>
                  <a:schemeClr val="tx1"/>
                </a:solidFill>
                <a:latin typeface="+mn-lt"/>
                <a:ea typeface="黑体" panose="02010600030101010101" pitchFamily="2" charset="-122"/>
              </a:rPr>
              <a:t>C</a:t>
            </a:r>
          </a:p>
        </p:txBody>
      </p:sp>
      <p:sp>
        <p:nvSpPr>
          <p:cNvPr id="695817" name="Line 521"/>
          <p:cNvSpPr>
            <a:spLocks noChangeShapeType="1"/>
          </p:cNvSpPr>
          <p:nvPr/>
        </p:nvSpPr>
        <p:spPr bwMode="auto">
          <a:xfrm rot="5400000">
            <a:off x="3196989" y="3663257"/>
            <a:ext cx="3168162" cy="0"/>
          </a:xfrm>
          <a:prstGeom prst="line">
            <a:avLst/>
          </a:prstGeom>
          <a:noFill/>
          <a:ln w="28575">
            <a:solidFill>
              <a:srgbClr val="0000FF"/>
            </a:solidFill>
            <a:round/>
            <a:headEnd type="none" w="sm"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grpSp>
        <p:nvGrpSpPr>
          <p:cNvPr id="695850" name="Group 554"/>
          <p:cNvGrpSpPr/>
          <p:nvPr/>
        </p:nvGrpSpPr>
        <p:grpSpPr bwMode="auto">
          <a:xfrm>
            <a:off x="4784245" y="2134860"/>
            <a:ext cx="3987800" cy="391257"/>
            <a:chOff x="2939" y="1851"/>
            <a:chExt cx="2512" cy="267"/>
          </a:xfrm>
        </p:grpSpPr>
        <p:sp>
          <p:nvSpPr>
            <p:cNvPr id="695818" name="Line 522"/>
            <p:cNvSpPr>
              <a:spLocks noChangeShapeType="1"/>
            </p:cNvSpPr>
            <p:nvPr/>
          </p:nvSpPr>
          <p:spPr bwMode="auto">
            <a:xfrm>
              <a:off x="2939" y="1987"/>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19" name="Rectangle 523"/>
            <p:cNvSpPr>
              <a:spLocks noChangeArrowheads="1"/>
            </p:cNvSpPr>
            <p:nvPr/>
          </p:nvSpPr>
          <p:spPr bwMode="auto">
            <a:xfrm>
              <a:off x="3506" y="1851"/>
              <a:ext cx="619" cy="267"/>
            </a:xfrm>
            <a:prstGeom prst="rect">
              <a:avLst/>
            </a:prstGeom>
            <a:solidFill>
              <a:srgbClr val="FFCCFF"/>
            </a:solidFill>
            <a:ln w="9525" algn="ctr">
              <a:solidFill>
                <a:schemeClr val="tx2"/>
              </a:solidFill>
              <a:miter lim="800000"/>
            </a:ln>
            <a:effectLst>
              <a:outerShdw dist="35921" dir="2700000" algn="ctr" rotWithShape="0">
                <a:schemeClr val="bg2"/>
              </a:outerShdw>
            </a:effectLst>
          </p:spPr>
          <p:txBody>
            <a:bodyPr wrap="none" anchor="ctr"/>
            <a:lstStyle/>
            <a:p>
              <a:r>
                <a:rPr kumimoji="1" lang="zh-CN" altLang="en-US" sz="1660">
                  <a:solidFill>
                    <a:schemeClr val="tx1"/>
                  </a:solidFill>
                  <a:latin typeface="+mn-lt"/>
                  <a:ea typeface="黑体" panose="02010600030101010101" pitchFamily="2" charset="-122"/>
                </a:rPr>
                <a:t>我是 </a:t>
              </a:r>
              <a:r>
                <a:rPr kumimoji="1" lang="en-US" altLang="zh-CN" sz="1660">
                  <a:solidFill>
                    <a:schemeClr val="tx1"/>
                  </a:solidFill>
                  <a:latin typeface="+mn-lt"/>
                  <a:ea typeface="黑体" panose="02010600030101010101" pitchFamily="2" charset="-122"/>
                </a:rPr>
                <a:t>A</a:t>
              </a:r>
            </a:p>
          </p:txBody>
        </p:sp>
      </p:grpSp>
      <p:grpSp>
        <p:nvGrpSpPr>
          <p:cNvPr id="695851" name="Group 555"/>
          <p:cNvGrpSpPr/>
          <p:nvPr/>
        </p:nvGrpSpPr>
        <p:grpSpPr bwMode="auto">
          <a:xfrm>
            <a:off x="4758845" y="2614041"/>
            <a:ext cx="3987800" cy="391258"/>
            <a:chOff x="2923" y="2178"/>
            <a:chExt cx="2512" cy="267"/>
          </a:xfrm>
        </p:grpSpPr>
        <p:sp>
          <p:nvSpPr>
            <p:cNvPr id="695820" name="Line 524"/>
            <p:cNvSpPr>
              <a:spLocks noChangeShapeType="1"/>
            </p:cNvSpPr>
            <p:nvPr/>
          </p:nvSpPr>
          <p:spPr bwMode="auto">
            <a:xfrm flipH="1">
              <a:off x="2923" y="2314"/>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21" name="Rectangle 525"/>
            <p:cNvSpPr>
              <a:spLocks noChangeArrowheads="1"/>
            </p:cNvSpPr>
            <p:nvPr/>
          </p:nvSpPr>
          <p:spPr bwMode="auto">
            <a:xfrm>
              <a:off x="4383" y="2178"/>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R</a:t>
              </a:r>
              <a:r>
                <a:rPr kumimoji="1" lang="en-US" altLang="zh-CN" sz="1660" baseline="-25000">
                  <a:solidFill>
                    <a:schemeClr val="tx1"/>
                  </a:solidFill>
                  <a:latin typeface="+mn-lt"/>
                  <a:ea typeface="黑体" panose="02010600030101010101" pitchFamily="2" charset="-122"/>
                </a:rPr>
                <a:t>B</a:t>
              </a:r>
            </a:p>
          </p:txBody>
        </p:sp>
      </p:grpSp>
      <p:grpSp>
        <p:nvGrpSpPr>
          <p:cNvPr id="695854" name="Group 558"/>
          <p:cNvGrpSpPr/>
          <p:nvPr/>
        </p:nvGrpSpPr>
        <p:grpSpPr bwMode="auto">
          <a:xfrm>
            <a:off x="4758845" y="2852899"/>
            <a:ext cx="3987800" cy="675542"/>
            <a:chOff x="2923" y="2341"/>
            <a:chExt cx="2512" cy="461"/>
          </a:xfrm>
        </p:grpSpPr>
        <p:sp>
          <p:nvSpPr>
            <p:cNvPr id="695822" name="Line 526"/>
            <p:cNvSpPr>
              <a:spLocks noChangeShapeType="1"/>
            </p:cNvSpPr>
            <p:nvPr/>
          </p:nvSpPr>
          <p:spPr bwMode="auto">
            <a:xfrm>
              <a:off x="2923" y="2671"/>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23" name="Rectangle 527"/>
            <p:cNvSpPr>
              <a:spLocks noChangeArrowheads="1"/>
            </p:cNvSpPr>
            <p:nvPr/>
          </p:nvSpPr>
          <p:spPr bwMode="auto">
            <a:xfrm>
              <a:off x="3567" y="2534"/>
              <a:ext cx="567" cy="268"/>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R</a:t>
              </a:r>
              <a:r>
                <a:rPr kumimoji="1" lang="en-US" altLang="zh-CN" sz="1660" baseline="-25000">
                  <a:solidFill>
                    <a:schemeClr val="tx1"/>
                  </a:solidFill>
                  <a:latin typeface="+mn-lt"/>
                  <a:ea typeface="黑体" panose="02010600030101010101" pitchFamily="2" charset="-122"/>
                </a:rPr>
                <a:t>B</a:t>
              </a:r>
            </a:p>
          </p:txBody>
        </p:sp>
        <p:pic>
          <p:nvPicPr>
            <p:cNvPr id="695824" name="Picture 5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2" y="2386"/>
              <a:ext cx="227" cy="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5825" name="Text Box 529"/>
            <p:cNvSpPr txBox="1">
              <a:spLocks noChangeArrowheads="1"/>
            </p:cNvSpPr>
            <p:nvPr/>
          </p:nvSpPr>
          <p:spPr bwMode="auto">
            <a:xfrm>
              <a:off x="3094" y="2341"/>
              <a:ext cx="319"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chemeClr val="tx1"/>
                  </a:solidFill>
                  <a:latin typeface="+mn-lt"/>
                  <a:ea typeface="黑体" panose="02010600030101010101" pitchFamily="2" charset="-122"/>
                </a:rPr>
                <a:t>SK</a:t>
              </a:r>
              <a:r>
                <a:rPr lang="en-US" altLang="zh-CN" sz="1660" baseline="-25000">
                  <a:solidFill>
                    <a:schemeClr val="tx1"/>
                  </a:solidFill>
                  <a:latin typeface="+mn-lt"/>
                  <a:ea typeface="黑体" panose="02010600030101010101" pitchFamily="2" charset="-122"/>
                </a:rPr>
                <a:t>C</a:t>
              </a:r>
            </a:p>
          </p:txBody>
        </p:sp>
      </p:grpSp>
      <p:grpSp>
        <p:nvGrpSpPr>
          <p:cNvPr id="695855" name="Group 559"/>
          <p:cNvGrpSpPr/>
          <p:nvPr/>
        </p:nvGrpSpPr>
        <p:grpSpPr bwMode="auto">
          <a:xfrm>
            <a:off x="4784245" y="3570937"/>
            <a:ext cx="3987800" cy="391257"/>
            <a:chOff x="2939" y="2831"/>
            <a:chExt cx="2512" cy="267"/>
          </a:xfrm>
        </p:grpSpPr>
        <p:sp>
          <p:nvSpPr>
            <p:cNvPr id="695301" name="Line 5"/>
            <p:cNvSpPr>
              <a:spLocks noChangeShapeType="1"/>
            </p:cNvSpPr>
            <p:nvPr/>
          </p:nvSpPr>
          <p:spPr bwMode="auto">
            <a:xfrm flipH="1">
              <a:off x="2939" y="2950"/>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26" name="Rectangle 530"/>
            <p:cNvSpPr>
              <a:spLocks noChangeArrowheads="1"/>
            </p:cNvSpPr>
            <p:nvPr/>
          </p:nvSpPr>
          <p:spPr bwMode="auto">
            <a:xfrm>
              <a:off x="4281" y="2831"/>
              <a:ext cx="980" cy="267"/>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r>
                <a:rPr kumimoji="1" lang="zh-CN" altLang="en-US" sz="1660">
                  <a:solidFill>
                    <a:schemeClr val="tx1"/>
                  </a:solidFill>
                  <a:latin typeface="+mn-lt"/>
                  <a:ea typeface="黑体" panose="02010600030101010101" pitchFamily="2" charset="-122"/>
                </a:rPr>
                <a:t>请把公钥发来</a:t>
              </a:r>
              <a:endParaRPr kumimoji="1" lang="zh-CN" altLang="en-US" sz="1660" baseline="-25000">
                <a:solidFill>
                  <a:schemeClr val="tx1"/>
                </a:solidFill>
                <a:latin typeface="+mn-lt"/>
                <a:ea typeface="黑体" panose="02010600030101010101" pitchFamily="2" charset="-122"/>
              </a:endParaRPr>
            </a:p>
          </p:txBody>
        </p:sp>
      </p:grpSp>
      <p:grpSp>
        <p:nvGrpSpPr>
          <p:cNvPr id="695859" name="Group 563"/>
          <p:cNvGrpSpPr/>
          <p:nvPr/>
        </p:nvGrpSpPr>
        <p:grpSpPr bwMode="auto">
          <a:xfrm>
            <a:off x="4784245" y="3991503"/>
            <a:ext cx="3987800" cy="391258"/>
            <a:chOff x="2939" y="3118"/>
            <a:chExt cx="2512" cy="267"/>
          </a:xfrm>
        </p:grpSpPr>
        <p:sp>
          <p:nvSpPr>
            <p:cNvPr id="695827" name="Line 531"/>
            <p:cNvSpPr>
              <a:spLocks noChangeShapeType="1"/>
            </p:cNvSpPr>
            <p:nvPr/>
          </p:nvSpPr>
          <p:spPr bwMode="auto">
            <a:xfrm>
              <a:off x="2939" y="3264"/>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28" name="Rectangle 532"/>
            <p:cNvSpPr>
              <a:spLocks noChangeArrowheads="1"/>
            </p:cNvSpPr>
            <p:nvPr/>
          </p:nvSpPr>
          <p:spPr bwMode="auto">
            <a:xfrm>
              <a:off x="3559" y="3118"/>
              <a:ext cx="567" cy="267"/>
            </a:xfrm>
            <a:prstGeom prst="rect">
              <a:avLst/>
            </a:prstGeom>
            <a:solidFill>
              <a:srgbClr val="99FF66"/>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PK</a:t>
              </a:r>
              <a:r>
                <a:rPr kumimoji="1" lang="en-US" altLang="zh-CN" sz="1660" baseline="-25000">
                  <a:solidFill>
                    <a:schemeClr val="tx1"/>
                  </a:solidFill>
                  <a:latin typeface="+mn-lt"/>
                  <a:ea typeface="黑体" panose="02010600030101010101" pitchFamily="2" charset="-122"/>
                </a:rPr>
                <a:t>C</a:t>
              </a:r>
            </a:p>
          </p:txBody>
        </p:sp>
      </p:grpSp>
      <p:grpSp>
        <p:nvGrpSpPr>
          <p:cNvPr id="695852" name="Group 556"/>
          <p:cNvGrpSpPr/>
          <p:nvPr/>
        </p:nvGrpSpPr>
        <p:grpSpPr bwMode="auto">
          <a:xfrm>
            <a:off x="774220" y="2744460"/>
            <a:ext cx="3987800" cy="391257"/>
            <a:chOff x="413" y="2267"/>
            <a:chExt cx="2512" cy="267"/>
          </a:xfrm>
        </p:grpSpPr>
        <p:sp>
          <p:nvSpPr>
            <p:cNvPr id="695829" name="Line 533"/>
            <p:cNvSpPr>
              <a:spLocks noChangeShapeType="1"/>
            </p:cNvSpPr>
            <p:nvPr/>
          </p:nvSpPr>
          <p:spPr bwMode="auto">
            <a:xfrm flipH="1">
              <a:off x="413" y="2386"/>
              <a:ext cx="2512" cy="12"/>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30" name="Rectangle 534"/>
            <p:cNvSpPr>
              <a:spLocks noChangeArrowheads="1"/>
            </p:cNvSpPr>
            <p:nvPr/>
          </p:nvSpPr>
          <p:spPr bwMode="auto">
            <a:xfrm>
              <a:off x="2011" y="2267"/>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R</a:t>
              </a:r>
              <a:r>
                <a:rPr kumimoji="1" lang="en-US" altLang="zh-CN" sz="1660" baseline="-25000">
                  <a:solidFill>
                    <a:schemeClr val="tx1"/>
                  </a:solidFill>
                  <a:latin typeface="+mn-lt"/>
                  <a:ea typeface="黑体" panose="02010600030101010101" pitchFamily="2" charset="-122"/>
                </a:rPr>
                <a:t>B</a:t>
              </a:r>
            </a:p>
          </p:txBody>
        </p:sp>
      </p:grpSp>
      <p:grpSp>
        <p:nvGrpSpPr>
          <p:cNvPr id="695853" name="Group 557"/>
          <p:cNvGrpSpPr/>
          <p:nvPr/>
        </p:nvGrpSpPr>
        <p:grpSpPr bwMode="auto">
          <a:xfrm>
            <a:off x="798033" y="2939356"/>
            <a:ext cx="3986213" cy="722435"/>
            <a:chOff x="428" y="2400"/>
            <a:chExt cx="2511" cy="493"/>
          </a:xfrm>
        </p:grpSpPr>
        <p:sp>
          <p:nvSpPr>
            <p:cNvPr id="695831" name="Line 535"/>
            <p:cNvSpPr>
              <a:spLocks noChangeShapeType="1"/>
            </p:cNvSpPr>
            <p:nvPr/>
          </p:nvSpPr>
          <p:spPr bwMode="auto">
            <a:xfrm>
              <a:off x="428" y="2762"/>
              <a:ext cx="2511" cy="12"/>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32" name="Rectangle 536"/>
            <p:cNvSpPr>
              <a:spLocks noChangeArrowheads="1"/>
            </p:cNvSpPr>
            <p:nvPr/>
          </p:nvSpPr>
          <p:spPr bwMode="auto">
            <a:xfrm>
              <a:off x="1071" y="2626"/>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R</a:t>
              </a:r>
              <a:r>
                <a:rPr kumimoji="1" lang="en-US" altLang="zh-CN" sz="1660" baseline="-25000">
                  <a:solidFill>
                    <a:schemeClr val="tx1"/>
                  </a:solidFill>
                  <a:latin typeface="+mn-lt"/>
                  <a:ea typeface="黑体" panose="02010600030101010101" pitchFamily="2" charset="-122"/>
                </a:rPr>
                <a:t>B</a:t>
              </a:r>
            </a:p>
          </p:txBody>
        </p:sp>
        <p:pic>
          <p:nvPicPr>
            <p:cNvPr id="695833" name="Picture 5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6" y="2478"/>
              <a:ext cx="227" cy="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5834" name="Text Box 538"/>
            <p:cNvSpPr txBox="1">
              <a:spLocks noChangeArrowheads="1"/>
            </p:cNvSpPr>
            <p:nvPr/>
          </p:nvSpPr>
          <p:spPr bwMode="auto">
            <a:xfrm>
              <a:off x="595" y="2400"/>
              <a:ext cx="319"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chemeClr val="tx1"/>
                  </a:solidFill>
                  <a:latin typeface="+mn-lt"/>
                  <a:ea typeface="黑体" panose="02010600030101010101" pitchFamily="2" charset="-122"/>
                </a:rPr>
                <a:t>SK</a:t>
              </a:r>
              <a:r>
                <a:rPr lang="en-US" altLang="zh-CN" sz="1660" baseline="-25000">
                  <a:solidFill>
                    <a:schemeClr val="tx1"/>
                  </a:solidFill>
                  <a:latin typeface="+mn-lt"/>
                  <a:ea typeface="黑体" panose="02010600030101010101" pitchFamily="2" charset="-122"/>
                </a:rPr>
                <a:t>A</a:t>
              </a:r>
            </a:p>
          </p:txBody>
        </p:sp>
      </p:grpSp>
      <p:grpSp>
        <p:nvGrpSpPr>
          <p:cNvPr id="695856" name="Group 560"/>
          <p:cNvGrpSpPr/>
          <p:nvPr/>
        </p:nvGrpSpPr>
        <p:grpSpPr bwMode="auto">
          <a:xfrm>
            <a:off x="798033" y="3745318"/>
            <a:ext cx="3986213" cy="391258"/>
            <a:chOff x="428" y="2950"/>
            <a:chExt cx="2511" cy="267"/>
          </a:xfrm>
        </p:grpSpPr>
        <p:sp>
          <p:nvSpPr>
            <p:cNvPr id="695835" name="Line 539"/>
            <p:cNvSpPr>
              <a:spLocks noChangeShapeType="1"/>
            </p:cNvSpPr>
            <p:nvPr/>
          </p:nvSpPr>
          <p:spPr bwMode="auto">
            <a:xfrm flipH="1">
              <a:off x="428" y="3069"/>
              <a:ext cx="2511" cy="12"/>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36" name="Rectangle 540"/>
            <p:cNvSpPr>
              <a:spLocks noChangeArrowheads="1"/>
            </p:cNvSpPr>
            <p:nvPr/>
          </p:nvSpPr>
          <p:spPr bwMode="auto">
            <a:xfrm>
              <a:off x="1769" y="2950"/>
              <a:ext cx="980" cy="267"/>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r>
                <a:rPr kumimoji="1" lang="zh-CN" altLang="en-US" sz="1660">
                  <a:solidFill>
                    <a:schemeClr val="tx1"/>
                  </a:solidFill>
                  <a:latin typeface="+mn-lt"/>
                  <a:ea typeface="黑体" panose="02010600030101010101" pitchFamily="2" charset="-122"/>
                </a:rPr>
                <a:t>请把公钥发来</a:t>
              </a:r>
              <a:endParaRPr kumimoji="1" lang="zh-CN" altLang="en-US" sz="1660" baseline="-25000">
                <a:solidFill>
                  <a:schemeClr val="tx1"/>
                </a:solidFill>
                <a:latin typeface="+mn-lt"/>
                <a:ea typeface="黑体" panose="02010600030101010101" pitchFamily="2" charset="-122"/>
              </a:endParaRPr>
            </a:p>
          </p:txBody>
        </p:sp>
      </p:grpSp>
      <p:grpSp>
        <p:nvGrpSpPr>
          <p:cNvPr id="695858" name="Group 562"/>
          <p:cNvGrpSpPr/>
          <p:nvPr/>
        </p:nvGrpSpPr>
        <p:grpSpPr bwMode="auto">
          <a:xfrm>
            <a:off x="798033" y="4183468"/>
            <a:ext cx="3986213" cy="391257"/>
            <a:chOff x="428" y="3249"/>
            <a:chExt cx="2511" cy="267"/>
          </a:xfrm>
        </p:grpSpPr>
        <p:sp>
          <p:nvSpPr>
            <p:cNvPr id="695837" name="Line 541"/>
            <p:cNvSpPr>
              <a:spLocks noChangeShapeType="1"/>
            </p:cNvSpPr>
            <p:nvPr/>
          </p:nvSpPr>
          <p:spPr bwMode="auto">
            <a:xfrm>
              <a:off x="428" y="3382"/>
              <a:ext cx="2511" cy="12"/>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38" name="Rectangle 542"/>
            <p:cNvSpPr>
              <a:spLocks noChangeArrowheads="1"/>
            </p:cNvSpPr>
            <p:nvPr/>
          </p:nvSpPr>
          <p:spPr bwMode="auto">
            <a:xfrm>
              <a:off x="1047" y="3249"/>
              <a:ext cx="568" cy="267"/>
            </a:xfrm>
            <a:prstGeom prst="rect">
              <a:avLst/>
            </a:prstGeom>
            <a:solidFill>
              <a:srgbClr val="99FF66"/>
            </a:solidFill>
            <a:ln w="9525" algn="ctr">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PK</a:t>
              </a:r>
              <a:r>
                <a:rPr kumimoji="1" lang="en-US" altLang="zh-CN" sz="1660" baseline="-25000">
                  <a:solidFill>
                    <a:schemeClr val="tx1"/>
                  </a:solidFill>
                  <a:latin typeface="+mn-lt"/>
                  <a:ea typeface="黑体" panose="02010600030101010101" pitchFamily="2" charset="-122"/>
                </a:rPr>
                <a:t>A</a:t>
              </a:r>
            </a:p>
          </p:txBody>
        </p:sp>
      </p:grpSp>
      <p:grpSp>
        <p:nvGrpSpPr>
          <p:cNvPr id="695861" name="Group 565"/>
          <p:cNvGrpSpPr/>
          <p:nvPr/>
        </p:nvGrpSpPr>
        <p:grpSpPr bwMode="auto">
          <a:xfrm>
            <a:off x="4784245" y="4332937"/>
            <a:ext cx="3987800" cy="719503"/>
            <a:chOff x="2939" y="3351"/>
            <a:chExt cx="2512" cy="491"/>
          </a:xfrm>
        </p:grpSpPr>
        <p:sp>
          <p:nvSpPr>
            <p:cNvPr id="695839" name="Line 543"/>
            <p:cNvSpPr>
              <a:spLocks noChangeShapeType="1"/>
            </p:cNvSpPr>
            <p:nvPr/>
          </p:nvSpPr>
          <p:spPr bwMode="auto">
            <a:xfrm flipH="1">
              <a:off x="2939" y="3711"/>
              <a:ext cx="2512" cy="12"/>
            </a:xfrm>
            <a:prstGeom prst="line">
              <a:avLst/>
            </a:prstGeom>
            <a:noFill/>
            <a:ln w="57150">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40" name="Rectangle 544"/>
            <p:cNvSpPr>
              <a:spLocks noChangeArrowheads="1"/>
            </p:cNvSpPr>
            <p:nvPr/>
          </p:nvSpPr>
          <p:spPr bwMode="auto">
            <a:xfrm>
              <a:off x="4693" y="3575"/>
              <a:ext cx="567" cy="267"/>
            </a:xfrm>
            <a:prstGeom prst="rect">
              <a:avLst/>
            </a:prstGeom>
            <a:solidFill>
              <a:srgbClr val="FF9900"/>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DATA</a:t>
              </a:r>
              <a:endParaRPr kumimoji="1" lang="en-US" altLang="zh-CN" sz="1660" i="1" baseline="-25000">
                <a:solidFill>
                  <a:schemeClr val="tx1"/>
                </a:solidFill>
                <a:latin typeface="+mn-lt"/>
                <a:ea typeface="黑体" panose="02010600030101010101" pitchFamily="2" charset="-122"/>
              </a:endParaRPr>
            </a:p>
          </p:txBody>
        </p:sp>
        <p:pic>
          <p:nvPicPr>
            <p:cNvPr id="695841" name="Picture 54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90" y="3427"/>
              <a:ext cx="227"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5842" name="Text Box 546"/>
            <p:cNvSpPr txBox="1">
              <a:spLocks noChangeArrowheads="1"/>
            </p:cNvSpPr>
            <p:nvPr/>
          </p:nvSpPr>
          <p:spPr bwMode="auto">
            <a:xfrm>
              <a:off x="4272" y="3351"/>
              <a:ext cx="318"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chemeClr val="tx1"/>
                  </a:solidFill>
                  <a:latin typeface="+mn-lt"/>
                  <a:ea typeface="黑体" panose="02010600030101010101" pitchFamily="2" charset="-122"/>
                </a:rPr>
                <a:t>PK</a:t>
              </a:r>
              <a:r>
                <a:rPr lang="en-US" altLang="zh-CN" sz="1660" baseline="-25000">
                  <a:solidFill>
                    <a:schemeClr val="tx1"/>
                  </a:solidFill>
                  <a:latin typeface="+mn-lt"/>
                  <a:ea typeface="黑体" panose="02010600030101010101" pitchFamily="2" charset="-122"/>
                </a:rPr>
                <a:t>C</a:t>
              </a:r>
            </a:p>
          </p:txBody>
        </p:sp>
      </p:grpSp>
      <p:grpSp>
        <p:nvGrpSpPr>
          <p:cNvPr id="695860" name="Group 564"/>
          <p:cNvGrpSpPr/>
          <p:nvPr/>
        </p:nvGrpSpPr>
        <p:grpSpPr bwMode="auto">
          <a:xfrm>
            <a:off x="798033" y="4510248"/>
            <a:ext cx="3986213" cy="716574"/>
            <a:chOff x="428" y="3472"/>
            <a:chExt cx="2511" cy="489"/>
          </a:xfrm>
        </p:grpSpPr>
        <p:sp>
          <p:nvSpPr>
            <p:cNvPr id="695843" name="Line 547"/>
            <p:cNvSpPr>
              <a:spLocks noChangeShapeType="1"/>
            </p:cNvSpPr>
            <p:nvPr/>
          </p:nvSpPr>
          <p:spPr bwMode="auto">
            <a:xfrm flipH="1">
              <a:off x="428" y="3830"/>
              <a:ext cx="2511" cy="12"/>
            </a:xfrm>
            <a:prstGeom prst="line">
              <a:avLst/>
            </a:prstGeom>
            <a:noFill/>
            <a:ln w="5715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695844" name="Rectangle 548"/>
            <p:cNvSpPr>
              <a:spLocks noChangeArrowheads="1"/>
            </p:cNvSpPr>
            <p:nvPr/>
          </p:nvSpPr>
          <p:spPr bwMode="auto">
            <a:xfrm>
              <a:off x="2166" y="3694"/>
              <a:ext cx="568" cy="267"/>
            </a:xfrm>
            <a:prstGeom prst="rect">
              <a:avLst/>
            </a:prstGeom>
            <a:solidFill>
              <a:srgbClr val="FF9900"/>
            </a:solidFill>
            <a:ln w="9525" algn="ctr">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chemeClr val="tx1"/>
                  </a:solidFill>
                  <a:latin typeface="+mn-lt"/>
                  <a:ea typeface="黑体" panose="02010600030101010101" pitchFamily="2" charset="-122"/>
                </a:rPr>
                <a:t>DATA</a:t>
              </a:r>
            </a:p>
          </p:txBody>
        </p:sp>
        <p:pic>
          <p:nvPicPr>
            <p:cNvPr id="695845" name="Picture 54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64" y="3546"/>
              <a:ext cx="226"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95846" name="Text Box 550"/>
            <p:cNvSpPr txBox="1">
              <a:spLocks noChangeArrowheads="1"/>
            </p:cNvSpPr>
            <p:nvPr/>
          </p:nvSpPr>
          <p:spPr bwMode="auto">
            <a:xfrm>
              <a:off x="1737" y="3472"/>
              <a:ext cx="318"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chemeClr val="tx1"/>
                  </a:solidFill>
                  <a:latin typeface="+mn-lt"/>
                  <a:ea typeface="黑体" panose="02010600030101010101" pitchFamily="2" charset="-122"/>
                </a:rPr>
                <a:t>PK</a:t>
              </a:r>
              <a:r>
                <a:rPr lang="en-US" altLang="zh-CN" sz="1660" baseline="-25000">
                  <a:solidFill>
                    <a:schemeClr val="tx1"/>
                  </a:solidFill>
                  <a:latin typeface="+mn-lt"/>
                  <a:ea typeface="黑体" panose="02010600030101010101" pitchFamily="2" charset="-122"/>
                </a:rPr>
                <a:t>A</a:t>
              </a:r>
            </a:p>
          </p:txBody>
        </p:sp>
      </p:grpSp>
      <p:sp>
        <p:nvSpPr>
          <p:cNvPr id="695847" name="Text Box 551"/>
          <p:cNvSpPr txBox="1">
            <a:spLocks noChangeArrowheads="1"/>
          </p:cNvSpPr>
          <p:nvPr/>
        </p:nvSpPr>
        <p:spPr bwMode="auto">
          <a:xfrm>
            <a:off x="253127" y="4880991"/>
            <a:ext cx="604520" cy="34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zh-CN" altLang="en-US" sz="1660" dirty="0">
                <a:solidFill>
                  <a:srgbClr val="000099"/>
                </a:solidFill>
                <a:latin typeface="+mn-lt"/>
                <a:ea typeface="黑体" panose="02010600030101010101" pitchFamily="2" charset="-122"/>
              </a:rPr>
              <a:t>时间</a:t>
            </a:r>
          </a:p>
        </p:txBody>
      </p:sp>
      <p:sp>
        <p:nvSpPr>
          <p:cNvPr id="2" name="矩形 1"/>
          <p:cNvSpPr/>
          <p:nvPr/>
        </p:nvSpPr>
        <p:spPr>
          <a:xfrm>
            <a:off x="441325" y="5478145"/>
            <a:ext cx="8409305" cy="664845"/>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algn="l"/>
            <a:r>
              <a:rPr lang="zh-CN" altLang="zh-CN" sz="2215" dirty="0">
                <a:solidFill>
                  <a:schemeClr val="tx1"/>
                </a:solidFill>
                <a:latin typeface="+mn-lt"/>
                <a:ea typeface="黑体" panose="02010600030101010101" pitchFamily="2" charset="-122"/>
              </a:rPr>
              <a:t>由此可见，公钥的分配以及认证公钥的真实性也是一个非常重要的问题。</a:t>
            </a:r>
            <a:r>
              <a:rPr lang="en-US" altLang="zh-CN" sz="1800" dirty="0">
                <a:solidFill>
                  <a:schemeClr val="tx1"/>
                </a:solidFill>
                <a:latin typeface="+mn-lt"/>
                <a:ea typeface="黑体" panose="02010600030101010101" pitchFamily="2" charset="-122"/>
              </a:rPr>
              <a:t>[</a:t>
            </a:r>
            <a:r>
              <a:rPr lang="zh-CN" altLang="zh-CN" sz="1800" dirty="0">
                <a:solidFill>
                  <a:srgbClr val="FF0000"/>
                </a:solidFill>
                <a:latin typeface="+mn-lt"/>
                <a:ea typeface="黑体" panose="02010600030101010101" pitchFamily="2" charset="-122"/>
              </a:rPr>
              <a:t>需</a:t>
            </a:r>
            <a:r>
              <a:rPr lang="zh-CN" altLang="en-US" sz="1800" dirty="0">
                <a:solidFill>
                  <a:schemeClr val="tx1"/>
                </a:solidFill>
                <a:latin typeface="+mn-lt"/>
                <a:ea typeface="黑体" panose="02010600030101010101" pitchFamily="2" charset="-122"/>
              </a:rPr>
              <a:t>验证</a:t>
            </a:r>
            <a:r>
              <a:rPr lang="en-US" altLang="zh-CN" sz="1800" dirty="0">
                <a:latin typeface="+mn-lt"/>
                <a:ea typeface="黑体" panose="02010600030101010101" pitchFamily="2" charset="-122"/>
                <a:sym typeface="+mn-ea"/>
              </a:rPr>
              <a:t>PK</a:t>
            </a:r>
            <a:r>
              <a:rPr lang="en-US" altLang="zh-CN" sz="1800" baseline="-25000" dirty="0">
                <a:latin typeface="+mn-lt"/>
                <a:ea typeface="黑体" panose="02010600030101010101" pitchFamily="2" charset="-122"/>
                <a:sym typeface="+mn-ea"/>
              </a:rPr>
              <a:t>C</a:t>
            </a:r>
            <a:r>
              <a:rPr lang="zh-CN" altLang="en-US" sz="1800" dirty="0">
                <a:solidFill>
                  <a:schemeClr val="tx1"/>
                </a:solidFill>
                <a:latin typeface="+mn-lt"/>
                <a:ea typeface="黑体" panose="02010600030101010101" pitchFamily="2" charset="-122"/>
              </a:rPr>
              <a:t>不是</a:t>
            </a:r>
            <a:r>
              <a:rPr lang="en-US" altLang="zh-CN" sz="1800" dirty="0">
                <a:solidFill>
                  <a:schemeClr val="tx1"/>
                </a:solidFill>
                <a:latin typeface="+mn-lt"/>
                <a:ea typeface="黑体" panose="02010600030101010101" pitchFamily="2" charset="-122"/>
              </a:rPr>
              <a:t>A</a:t>
            </a:r>
            <a:r>
              <a:rPr lang="zh-CN" altLang="en-US" sz="1800" dirty="0">
                <a:solidFill>
                  <a:schemeClr val="tx1"/>
                </a:solidFill>
                <a:latin typeface="+mn-lt"/>
                <a:ea typeface="黑体" panose="02010600030101010101" pitchFamily="2" charset="-122"/>
              </a:rPr>
              <a:t>的公钥，真正的</a:t>
            </a:r>
            <a:r>
              <a:rPr lang="en-US" altLang="zh-CN" sz="1800" dirty="0">
                <a:solidFill>
                  <a:schemeClr val="tx1"/>
                </a:solidFill>
                <a:latin typeface="+mn-lt"/>
                <a:ea typeface="黑体" panose="02010600030101010101" pitchFamily="2" charset="-122"/>
              </a:rPr>
              <a:t>PK</a:t>
            </a:r>
            <a:r>
              <a:rPr lang="en-US" altLang="zh-CN" sz="1800" baseline="-25000" dirty="0">
                <a:solidFill>
                  <a:schemeClr val="tx1"/>
                </a:solidFill>
                <a:latin typeface="+mn-lt"/>
                <a:ea typeface="黑体" panose="02010600030101010101" pitchFamily="2" charset="-122"/>
              </a:rPr>
              <a:t>A</a:t>
            </a:r>
            <a:r>
              <a:rPr lang="zh-CN" altLang="en-US" sz="1800" dirty="0">
                <a:solidFill>
                  <a:schemeClr val="tx1"/>
                </a:solidFill>
                <a:latin typeface="+mn-lt"/>
                <a:ea typeface="黑体" panose="02010600030101010101" pitchFamily="2" charset="-122"/>
              </a:rPr>
              <a:t>不能解密</a:t>
            </a:r>
            <a:r>
              <a:rPr lang="zh-CN" altLang="en-US" sz="1800" u="sng" dirty="0">
                <a:solidFill>
                  <a:schemeClr val="tx1"/>
                </a:solidFill>
                <a:latin typeface="+mn-lt"/>
                <a:ea typeface="黑体" panose="02010600030101010101" pitchFamily="2" charset="-122"/>
              </a:rPr>
              <a:t>用</a:t>
            </a:r>
            <a:r>
              <a:rPr lang="en-US" altLang="zh-CN" sz="1800" u="sng" dirty="0">
                <a:solidFill>
                  <a:schemeClr val="tx1"/>
                </a:solidFill>
                <a:latin typeface="+mn-lt"/>
                <a:ea typeface="黑体" panose="02010600030101010101" pitchFamily="2" charset="-122"/>
              </a:rPr>
              <a:t>SK</a:t>
            </a:r>
            <a:r>
              <a:rPr lang="en-US" altLang="zh-CN" sz="1800" u="sng" baseline="-25000" dirty="0">
                <a:solidFill>
                  <a:schemeClr val="tx1"/>
                </a:solidFill>
                <a:latin typeface="+mn-lt"/>
                <a:ea typeface="黑体" panose="02010600030101010101" pitchFamily="2" charset="-122"/>
              </a:rPr>
              <a:t>C</a:t>
            </a:r>
            <a:r>
              <a:rPr lang="zh-CN" altLang="en-US" sz="1800" u="sng" dirty="0">
                <a:solidFill>
                  <a:schemeClr val="tx1"/>
                </a:solidFill>
                <a:latin typeface="+mn-lt"/>
                <a:ea typeface="黑体" panose="02010600030101010101" pitchFamily="2" charset="-122"/>
              </a:rPr>
              <a:t>加密的</a:t>
            </a:r>
            <a:r>
              <a:rPr lang="en-US" altLang="zh-CN" sz="1800" dirty="0">
                <a:solidFill>
                  <a:schemeClr val="tx1"/>
                </a:solidFill>
                <a:latin typeface="+mn-lt"/>
                <a:ea typeface="黑体" panose="02010600030101010101" pitchFamily="2" charset="-122"/>
              </a:rPr>
              <a:t>R</a:t>
            </a:r>
            <a:r>
              <a:rPr lang="en-US" altLang="zh-CN" sz="1800" baseline="-25000" dirty="0">
                <a:solidFill>
                  <a:schemeClr val="tx1"/>
                </a:solidFill>
                <a:latin typeface="+mn-lt"/>
                <a:ea typeface="黑体" panose="02010600030101010101" pitchFamily="2" charset="-122"/>
              </a:rPr>
              <a:t>B</a:t>
            </a:r>
            <a:r>
              <a:rPr lang="en-US" altLang="zh-CN" sz="1800" dirty="0">
                <a:solidFill>
                  <a:schemeClr val="tx1"/>
                </a:solidFill>
                <a:latin typeface="+mn-lt"/>
                <a:ea typeface="黑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695849"/>
                                        </p:tgtEl>
                                        <p:attrNameLst>
                                          <p:attrName>style.visibility</p:attrName>
                                        </p:attrNameLst>
                                      </p:cBhvr>
                                      <p:to>
                                        <p:strVal val="visible"/>
                                      </p:to>
                                    </p:set>
                                    <p:animEffect transition="in" filter="wipe(left)">
                                      <p:cBhvr>
                                        <p:cTn id="7" dur="2000"/>
                                        <p:tgtEl>
                                          <p:spTgt spid="695849"/>
                                        </p:tgtEl>
                                      </p:cBhvr>
                                    </p:animEffect>
                                  </p:childTnLst>
                                </p:cTn>
                              </p:par>
                            </p:childTnLst>
                          </p:cTn>
                        </p:par>
                        <p:par>
                          <p:cTn id="8" fill="hold">
                            <p:stCondLst>
                              <p:cond delay="2500"/>
                            </p:stCondLst>
                            <p:childTnLst>
                              <p:par>
                                <p:cTn id="9" presetID="22" presetClass="entr" presetSubtype="8" fill="hold" nodeType="afterEffect">
                                  <p:stCondLst>
                                    <p:cond delay="500"/>
                                  </p:stCondLst>
                                  <p:childTnLst>
                                    <p:set>
                                      <p:cBhvr>
                                        <p:cTn id="10" dur="1" fill="hold">
                                          <p:stCondLst>
                                            <p:cond delay="0"/>
                                          </p:stCondLst>
                                        </p:cTn>
                                        <p:tgtEl>
                                          <p:spTgt spid="695850"/>
                                        </p:tgtEl>
                                        <p:attrNameLst>
                                          <p:attrName>style.visibility</p:attrName>
                                        </p:attrNameLst>
                                      </p:cBhvr>
                                      <p:to>
                                        <p:strVal val="visible"/>
                                      </p:to>
                                    </p:set>
                                    <p:animEffect transition="in" filter="wipe(left)">
                                      <p:cBhvr>
                                        <p:cTn id="11" dur="2000"/>
                                        <p:tgtEl>
                                          <p:spTgt spid="695850"/>
                                        </p:tgtEl>
                                      </p:cBhvr>
                                    </p:animEffect>
                                  </p:childTnLst>
                                </p:cTn>
                              </p:par>
                            </p:childTnLst>
                          </p:cTn>
                        </p:par>
                        <p:par>
                          <p:cTn id="12" fill="hold">
                            <p:stCondLst>
                              <p:cond delay="5000"/>
                            </p:stCondLst>
                            <p:childTnLst>
                              <p:par>
                                <p:cTn id="13" presetID="22" presetClass="entr" presetSubtype="2" fill="hold" nodeType="afterEffect">
                                  <p:stCondLst>
                                    <p:cond delay="500"/>
                                  </p:stCondLst>
                                  <p:childTnLst>
                                    <p:set>
                                      <p:cBhvr>
                                        <p:cTn id="14" dur="1" fill="hold">
                                          <p:stCondLst>
                                            <p:cond delay="0"/>
                                          </p:stCondLst>
                                        </p:cTn>
                                        <p:tgtEl>
                                          <p:spTgt spid="695851"/>
                                        </p:tgtEl>
                                        <p:attrNameLst>
                                          <p:attrName>style.visibility</p:attrName>
                                        </p:attrNameLst>
                                      </p:cBhvr>
                                      <p:to>
                                        <p:strVal val="visible"/>
                                      </p:to>
                                    </p:set>
                                    <p:animEffect transition="in" filter="wipe(right)">
                                      <p:cBhvr>
                                        <p:cTn id="15" dur="2000"/>
                                        <p:tgtEl>
                                          <p:spTgt spid="695851"/>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695852"/>
                                        </p:tgtEl>
                                        <p:attrNameLst>
                                          <p:attrName>style.visibility</p:attrName>
                                        </p:attrNameLst>
                                      </p:cBhvr>
                                      <p:to>
                                        <p:strVal val="visible"/>
                                      </p:to>
                                    </p:set>
                                    <p:animEffect transition="in" filter="wipe(right)">
                                      <p:cBhvr>
                                        <p:cTn id="19" dur="2000"/>
                                        <p:tgtEl>
                                          <p:spTgt spid="695852"/>
                                        </p:tgtEl>
                                      </p:cBhvr>
                                    </p:animEffect>
                                  </p:childTnLst>
                                </p:cTn>
                              </p:par>
                            </p:childTnLst>
                          </p:cTn>
                        </p:par>
                        <p:par>
                          <p:cTn id="20" fill="hold">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695854"/>
                                        </p:tgtEl>
                                        <p:attrNameLst>
                                          <p:attrName>style.visibility</p:attrName>
                                        </p:attrNameLst>
                                      </p:cBhvr>
                                      <p:to>
                                        <p:strVal val="visible"/>
                                      </p:to>
                                    </p:set>
                                    <p:animEffect transition="in" filter="wipe(left)">
                                      <p:cBhvr>
                                        <p:cTn id="23" dur="2000"/>
                                        <p:tgtEl>
                                          <p:spTgt spid="695854"/>
                                        </p:tgtEl>
                                      </p:cBhvr>
                                    </p:animEffect>
                                  </p:childTnLst>
                                </p:cTn>
                              </p:par>
                            </p:childTnLst>
                          </p:cTn>
                        </p:par>
                        <p:par>
                          <p:cTn id="24" fill="hold">
                            <p:stCondLst>
                              <p:cond delay="12500"/>
                            </p:stCondLst>
                            <p:childTnLst>
                              <p:par>
                                <p:cTn id="25" presetID="22" presetClass="entr" presetSubtype="8" fill="hold" nodeType="afterEffect">
                                  <p:stCondLst>
                                    <p:cond delay="500"/>
                                  </p:stCondLst>
                                  <p:childTnLst>
                                    <p:set>
                                      <p:cBhvr>
                                        <p:cTn id="26" dur="1" fill="hold">
                                          <p:stCondLst>
                                            <p:cond delay="0"/>
                                          </p:stCondLst>
                                        </p:cTn>
                                        <p:tgtEl>
                                          <p:spTgt spid="695853"/>
                                        </p:tgtEl>
                                        <p:attrNameLst>
                                          <p:attrName>style.visibility</p:attrName>
                                        </p:attrNameLst>
                                      </p:cBhvr>
                                      <p:to>
                                        <p:strVal val="visible"/>
                                      </p:to>
                                    </p:set>
                                    <p:animEffect transition="in" filter="wipe(left)">
                                      <p:cBhvr>
                                        <p:cTn id="27" dur="2000"/>
                                        <p:tgtEl>
                                          <p:spTgt spid="695853"/>
                                        </p:tgtEl>
                                      </p:cBhvr>
                                    </p:animEffect>
                                  </p:childTnLst>
                                </p:cTn>
                              </p:par>
                            </p:childTnLst>
                          </p:cTn>
                        </p:par>
                        <p:par>
                          <p:cTn id="28" fill="hold">
                            <p:stCondLst>
                              <p:cond delay="15000"/>
                            </p:stCondLst>
                            <p:childTnLst>
                              <p:par>
                                <p:cTn id="29" presetID="22" presetClass="entr" presetSubtype="2" fill="hold" nodeType="afterEffect">
                                  <p:stCondLst>
                                    <p:cond delay="500"/>
                                  </p:stCondLst>
                                  <p:childTnLst>
                                    <p:set>
                                      <p:cBhvr>
                                        <p:cTn id="30" dur="1" fill="hold">
                                          <p:stCondLst>
                                            <p:cond delay="0"/>
                                          </p:stCondLst>
                                        </p:cTn>
                                        <p:tgtEl>
                                          <p:spTgt spid="695855"/>
                                        </p:tgtEl>
                                        <p:attrNameLst>
                                          <p:attrName>style.visibility</p:attrName>
                                        </p:attrNameLst>
                                      </p:cBhvr>
                                      <p:to>
                                        <p:strVal val="visible"/>
                                      </p:to>
                                    </p:set>
                                    <p:animEffect transition="in" filter="wipe(right)">
                                      <p:cBhvr>
                                        <p:cTn id="31" dur="2000"/>
                                        <p:tgtEl>
                                          <p:spTgt spid="695855"/>
                                        </p:tgtEl>
                                      </p:cBhvr>
                                    </p:animEffect>
                                  </p:childTnLst>
                                </p:cTn>
                              </p:par>
                            </p:childTnLst>
                          </p:cTn>
                        </p:par>
                        <p:par>
                          <p:cTn id="32" fill="hold">
                            <p:stCondLst>
                              <p:cond delay="17500"/>
                            </p:stCondLst>
                            <p:childTnLst>
                              <p:par>
                                <p:cTn id="33" presetID="22" presetClass="entr" presetSubtype="2" fill="hold" nodeType="afterEffect">
                                  <p:stCondLst>
                                    <p:cond delay="500"/>
                                  </p:stCondLst>
                                  <p:childTnLst>
                                    <p:set>
                                      <p:cBhvr>
                                        <p:cTn id="34" dur="1" fill="hold">
                                          <p:stCondLst>
                                            <p:cond delay="0"/>
                                          </p:stCondLst>
                                        </p:cTn>
                                        <p:tgtEl>
                                          <p:spTgt spid="695856"/>
                                        </p:tgtEl>
                                        <p:attrNameLst>
                                          <p:attrName>style.visibility</p:attrName>
                                        </p:attrNameLst>
                                      </p:cBhvr>
                                      <p:to>
                                        <p:strVal val="visible"/>
                                      </p:to>
                                    </p:set>
                                    <p:animEffect transition="in" filter="wipe(right)">
                                      <p:cBhvr>
                                        <p:cTn id="35" dur="2000"/>
                                        <p:tgtEl>
                                          <p:spTgt spid="695856"/>
                                        </p:tgtEl>
                                      </p:cBhvr>
                                    </p:animEffect>
                                  </p:childTnLst>
                                </p:cTn>
                              </p:par>
                            </p:childTnLst>
                          </p:cTn>
                        </p:par>
                        <p:par>
                          <p:cTn id="36" fill="hold">
                            <p:stCondLst>
                              <p:cond delay="20000"/>
                            </p:stCondLst>
                            <p:childTnLst>
                              <p:par>
                                <p:cTn id="37" presetID="22" presetClass="entr" presetSubtype="8" fill="hold" nodeType="afterEffect">
                                  <p:stCondLst>
                                    <p:cond delay="500"/>
                                  </p:stCondLst>
                                  <p:childTnLst>
                                    <p:set>
                                      <p:cBhvr>
                                        <p:cTn id="38" dur="1" fill="hold">
                                          <p:stCondLst>
                                            <p:cond delay="0"/>
                                          </p:stCondLst>
                                        </p:cTn>
                                        <p:tgtEl>
                                          <p:spTgt spid="695859"/>
                                        </p:tgtEl>
                                        <p:attrNameLst>
                                          <p:attrName>style.visibility</p:attrName>
                                        </p:attrNameLst>
                                      </p:cBhvr>
                                      <p:to>
                                        <p:strVal val="visible"/>
                                      </p:to>
                                    </p:set>
                                    <p:animEffect transition="in" filter="wipe(left)">
                                      <p:cBhvr>
                                        <p:cTn id="39" dur="2000"/>
                                        <p:tgtEl>
                                          <p:spTgt spid="695859"/>
                                        </p:tgtEl>
                                      </p:cBhvr>
                                    </p:animEffect>
                                  </p:childTnLst>
                                </p:cTn>
                              </p:par>
                            </p:childTnLst>
                          </p:cTn>
                        </p:par>
                        <p:par>
                          <p:cTn id="40" fill="hold">
                            <p:stCondLst>
                              <p:cond delay="22500"/>
                            </p:stCondLst>
                            <p:childTnLst>
                              <p:par>
                                <p:cTn id="41" presetID="22" presetClass="entr" presetSubtype="8" fill="hold" nodeType="afterEffect">
                                  <p:stCondLst>
                                    <p:cond delay="500"/>
                                  </p:stCondLst>
                                  <p:childTnLst>
                                    <p:set>
                                      <p:cBhvr>
                                        <p:cTn id="42" dur="1" fill="hold">
                                          <p:stCondLst>
                                            <p:cond delay="0"/>
                                          </p:stCondLst>
                                        </p:cTn>
                                        <p:tgtEl>
                                          <p:spTgt spid="695858"/>
                                        </p:tgtEl>
                                        <p:attrNameLst>
                                          <p:attrName>style.visibility</p:attrName>
                                        </p:attrNameLst>
                                      </p:cBhvr>
                                      <p:to>
                                        <p:strVal val="visible"/>
                                      </p:to>
                                    </p:set>
                                    <p:animEffect transition="in" filter="wipe(left)">
                                      <p:cBhvr>
                                        <p:cTn id="43" dur="2000"/>
                                        <p:tgtEl>
                                          <p:spTgt spid="695858"/>
                                        </p:tgtEl>
                                      </p:cBhvr>
                                    </p:animEffect>
                                  </p:childTnLst>
                                </p:cTn>
                              </p:par>
                            </p:childTnLst>
                          </p:cTn>
                        </p:par>
                        <p:par>
                          <p:cTn id="44" fill="hold">
                            <p:stCondLst>
                              <p:cond delay="25000"/>
                            </p:stCondLst>
                            <p:childTnLst>
                              <p:par>
                                <p:cTn id="45" presetID="22" presetClass="entr" presetSubtype="2" fill="hold" nodeType="afterEffect">
                                  <p:stCondLst>
                                    <p:cond delay="500"/>
                                  </p:stCondLst>
                                  <p:childTnLst>
                                    <p:set>
                                      <p:cBhvr>
                                        <p:cTn id="46" dur="1" fill="hold">
                                          <p:stCondLst>
                                            <p:cond delay="0"/>
                                          </p:stCondLst>
                                        </p:cTn>
                                        <p:tgtEl>
                                          <p:spTgt spid="695861"/>
                                        </p:tgtEl>
                                        <p:attrNameLst>
                                          <p:attrName>style.visibility</p:attrName>
                                        </p:attrNameLst>
                                      </p:cBhvr>
                                      <p:to>
                                        <p:strVal val="visible"/>
                                      </p:to>
                                    </p:set>
                                    <p:animEffect transition="in" filter="wipe(right)">
                                      <p:cBhvr>
                                        <p:cTn id="47" dur="2000"/>
                                        <p:tgtEl>
                                          <p:spTgt spid="695861"/>
                                        </p:tgtEl>
                                      </p:cBhvr>
                                    </p:animEffect>
                                  </p:childTnLst>
                                </p:cTn>
                              </p:par>
                            </p:childTnLst>
                          </p:cTn>
                        </p:par>
                        <p:par>
                          <p:cTn id="48" fill="hold">
                            <p:stCondLst>
                              <p:cond delay="27500"/>
                            </p:stCondLst>
                            <p:childTnLst>
                              <p:par>
                                <p:cTn id="49" presetID="22" presetClass="entr" presetSubtype="2" fill="hold" nodeType="afterEffect">
                                  <p:stCondLst>
                                    <p:cond delay="500"/>
                                  </p:stCondLst>
                                  <p:childTnLst>
                                    <p:set>
                                      <p:cBhvr>
                                        <p:cTn id="50" dur="1" fill="hold">
                                          <p:stCondLst>
                                            <p:cond delay="0"/>
                                          </p:stCondLst>
                                        </p:cTn>
                                        <p:tgtEl>
                                          <p:spTgt spid="695860"/>
                                        </p:tgtEl>
                                        <p:attrNameLst>
                                          <p:attrName>style.visibility</p:attrName>
                                        </p:attrNameLst>
                                      </p:cBhvr>
                                      <p:to>
                                        <p:strVal val="visible"/>
                                      </p:to>
                                    </p:set>
                                    <p:animEffect transition="in" filter="wipe(right)">
                                      <p:cBhvr>
                                        <p:cTn id="51" dur="2000"/>
                                        <p:tgtEl>
                                          <p:spTgt spid="69586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solidFill>
                  <a:srgbClr val="FF0000"/>
                </a:solidFill>
              </a:rPr>
              <a:t>密钥</a:t>
            </a:r>
            <a:r>
              <a:rPr lang="zh-CN" altLang="en-US" sz="2200" dirty="0">
                <a:solidFill>
                  <a:srgbClr val="FF0000"/>
                </a:solidFill>
              </a:rPr>
              <a:t>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dirty="0"/>
              <a:t>7.5 </a:t>
            </a:r>
            <a:r>
              <a:rPr lang="zh-CN" altLang="en-US" dirty="0"/>
              <a:t>密钥分配 </a:t>
            </a:r>
          </a:p>
        </p:txBody>
      </p:sp>
      <p:sp>
        <p:nvSpPr>
          <p:cNvPr id="60518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zh-CN" dirty="0"/>
              <a:t>由于密码算法是公开的，网络的安全性就完全基于密钥的安全保护上。</a:t>
            </a:r>
          </a:p>
          <a:p>
            <a:endParaRPr lang="zh-CN" altLang="zh-CN" dirty="0"/>
          </a:p>
          <a:p>
            <a:r>
              <a:rPr lang="zh-CN" altLang="zh-CN" dirty="0"/>
              <a:t>因此在密码学中出现了一个重要的分支 —— 密钥管理。</a:t>
            </a:r>
            <a:endParaRPr lang="en-US" altLang="zh-CN" dirty="0" smtClean="0"/>
          </a:p>
          <a:p>
            <a:endParaRPr lang="zh-CN" altLang="en-US" dirty="0" smtClean="0">
              <a:solidFill>
                <a:srgbClr val="FF0000"/>
              </a:solidFill>
            </a:endParaRPr>
          </a:p>
          <a:p>
            <a:r>
              <a:rPr lang="zh-CN" altLang="en-US" dirty="0" smtClean="0">
                <a:solidFill>
                  <a:srgbClr val="FF0000"/>
                </a:solidFill>
              </a:rPr>
              <a:t>密钥管理</a:t>
            </a:r>
            <a:r>
              <a:rPr lang="zh-CN" altLang="en-US" dirty="0">
                <a:solidFill>
                  <a:srgbClr val="FF0000"/>
                </a:solidFill>
              </a:rPr>
              <a:t>包括：</a:t>
            </a:r>
            <a:r>
              <a:rPr lang="zh-CN" altLang="en-US" dirty="0"/>
              <a:t>密钥的产生、分配、注入、验证和使用。本节只讨论密钥的分配。</a:t>
            </a:r>
          </a:p>
          <a:p>
            <a:endParaRPr lang="zh-CN" altLang="en-US" dirty="0"/>
          </a:p>
          <a:p>
            <a:r>
              <a:rPr lang="zh-CN" altLang="en-US" dirty="0"/>
              <a:t>密钥分配是密钥管理中最大的问题。密钥必须通过最安全的通路进行分配</a:t>
            </a:r>
            <a:r>
              <a:rPr lang="zh-CN" altLang="en-US" dirty="0" smtClean="0"/>
              <a:t>。</a:t>
            </a:r>
          </a:p>
          <a:p>
            <a:endParaRPr lang="en-US" altLang="zh-CN" dirty="0" smtClean="0"/>
          </a:p>
          <a:p>
            <a:pPr marL="0" indent="0" eaLnBrk="1" hangingPunct="1">
              <a:spcBef>
                <a:spcPts val="600"/>
              </a:spcBef>
              <a:buNone/>
            </a:pPr>
            <a:r>
              <a:rPr lang="zh-CN" altLang="en-US" dirty="0" smtClean="0">
                <a:sym typeface="+mn-ea"/>
              </a:rPr>
              <a:t>  </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18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dirty="0"/>
              <a:t>7.5 </a:t>
            </a:r>
            <a:r>
              <a:rPr lang="zh-CN" altLang="en-US" dirty="0"/>
              <a:t>密钥分配 </a:t>
            </a:r>
          </a:p>
        </p:txBody>
      </p:sp>
      <p:sp>
        <p:nvSpPr>
          <p:cNvPr id="60518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zh-CN" dirty="0">
                <a:solidFill>
                  <a:srgbClr val="FF0000"/>
                </a:solidFill>
              </a:rPr>
              <a:t>网外分配</a:t>
            </a:r>
            <a:r>
              <a:rPr lang="zh-CN" altLang="zh-CN" dirty="0" smtClean="0">
                <a:solidFill>
                  <a:srgbClr val="FF0000"/>
                </a:solidFill>
              </a:rPr>
              <a:t>方式</a:t>
            </a:r>
            <a:r>
              <a:rPr lang="zh-CN" altLang="en-US" dirty="0" smtClean="0">
                <a:solidFill>
                  <a:srgbClr val="FF0000"/>
                </a:solidFill>
              </a:rPr>
              <a:t>：</a:t>
            </a:r>
            <a:r>
              <a:rPr lang="zh-CN" altLang="zh-CN" dirty="0"/>
              <a:t>派非常可靠的信使</a:t>
            </a:r>
            <a:r>
              <a:rPr lang="en-US" altLang="zh-CN" dirty="0"/>
              <a:t>(messenger)</a:t>
            </a:r>
            <a:r>
              <a:rPr lang="zh-CN" altLang="zh-CN" dirty="0"/>
              <a:t>携带密钥分配给互相通信的各</a:t>
            </a:r>
            <a:r>
              <a:rPr lang="zh-CN" altLang="zh-CN" dirty="0" smtClean="0"/>
              <a:t>用户</a:t>
            </a:r>
            <a:r>
              <a:rPr lang="zh-CN" altLang="en-US" dirty="0" smtClean="0"/>
              <a:t>。</a:t>
            </a:r>
            <a:endParaRPr lang="en-US" altLang="zh-CN" dirty="0" smtClean="0"/>
          </a:p>
          <a:p>
            <a:endParaRPr lang="zh-CN" altLang="zh-CN" dirty="0">
              <a:solidFill>
                <a:srgbClr val="FF0000"/>
              </a:solidFill>
            </a:endParaRPr>
          </a:p>
          <a:p>
            <a:r>
              <a:rPr lang="zh-CN" altLang="zh-CN" dirty="0">
                <a:solidFill>
                  <a:srgbClr val="FF0000"/>
                </a:solidFill>
              </a:rPr>
              <a:t>网内分配</a:t>
            </a:r>
            <a:r>
              <a:rPr lang="zh-CN" altLang="zh-CN" dirty="0" smtClean="0">
                <a:solidFill>
                  <a:srgbClr val="FF0000"/>
                </a:solidFill>
              </a:rPr>
              <a:t>方式</a:t>
            </a:r>
            <a:r>
              <a:rPr lang="zh-CN" altLang="en-US" dirty="0" smtClean="0"/>
              <a:t>：</a:t>
            </a:r>
            <a:r>
              <a:rPr lang="zh-CN" altLang="zh-CN" dirty="0"/>
              <a:t>密钥自动</a:t>
            </a:r>
            <a:r>
              <a:rPr lang="zh-CN" altLang="zh-CN" dirty="0" smtClean="0"/>
              <a:t>分配</a:t>
            </a:r>
            <a:r>
              <a:rPr lang="zh-CN" altLang="en-US" dirty="0" smtClean="0"/>
              <a:t>。</a:t>
            </a:r>
            <a:endParaRPr lang="zh-CN" altLang="en-US" dirty="0"/>
          </a:p>
        </p:txBody>
      </p:sp>
      <p:sp>
        <p:nvSpPr>
          <p:cNvPr id="2" name="矩形 1"/>
          <p:cNvSpPr/>
          <p:nvPr/>
        </p:nvSpPr>
        <p:spPr>
          <a:xfrm>
            <a:off x="562610" y="3439795"/>
            <a:ext cx="8100060" cy="1529080"/>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algn="l">
              <a:lnSpc>
                <a:spcPct val="110000"/>
              </a:lnSpc>
            </a:pPr>
            <a:r>
              <a:rPr lang="zh-CN" altLang="zh-CN" sz="2585" b="1" dirty="0">
                <a:solidFill>
                  <a:srgbClr val="000066"/>
                </a:solidFill>
                <a:latin typeface="+mn-lt"/>
                <a:ea typeface="黑体" panose="02010600030101010101" pitchFamily="2" charset="-122"/>
              </a:rPr>
              <a:t>但随着用户的增多和网络流量的增大，密钥更换</a:t>
            </a:r>
            <a:r>
              <a:rPr lang="zh-CN" altLang="zh-CN" sz="2585" b="1" dirty="0" smtClean="0">
                <a:solidFill>
                  <a:srgbClr val="000066"/>
                </a:solidFill>
                <a:latin typeface="+mn-lt"/>
                <a:ea typeface="黑体" panose="02010600030101010101" pitchFamily="2" charset="-122"/>
              </a:rPr>
              <a:t>频繁</a:t>
            </a:r>
            <a:r>
              <a:rPr lang="en-US" altLang="zh-CN" sz="2585" b="1" dirty="0">
                <a:solidFill>
                  <a:srgbClr val="000066"/>
                </a:solidFill>
                <a:latin typeface="+mn-lt"/>
                <a:ea typeface="黑体" panose="02010600030101010101" pitchFamily="2" charset="-122"/>
              </a:rPr>
              <a:t>(</a:t>
            </a:r>
            <a:r>
              <a:rPr lang="zh-CN" altLang="zh-CN" sz="2585" b="1" dirty="0" smtClean="0">
                <a:solidFill>
                  <a:srgbClr val="000066"/>
                </a:solidFill>
                <a:latin typeface="+mn-lt"/>
                <a:ea typeface="黑体" panose="02010600030101010101" pitchFamily="2" charset="-122"/>
              </a:rPr>
              <a:t>密钥</a:t>
            </a:r>
            <a:r>
              <a:rPr lang="zh-CN" altLang="zh-CN" sz="2585" b="1" dirty="0">
                <a:solidFill>
                  <a:srgbClr val="000066"/>
                </a:solidFill>
                <a:latin typeface="+mn-lt"/>
                <a:ea typeface="黑体" panose="02010600030101010101" pitchFamily="2" charset="-122"/>
              </a:rPr>
              <a:t>必须定期更换才能做到</a:t>
            </a:r>
            <a:r>
              <a:rPr lang="zh-CN" altLang="zh-CN" sz="2585" b="1" dirty="0" smtClean="0">
                <a:solidFill>
                  <a:srgbClr val="000066"/>
                </a:solidFill>
                <a:latin typeface="+mn-lt"/>
                <a:ea typeface="黑体" panose="02010600030101010101" pitchFamily="2" charset="-122"/>
              </a:rPr>
              <a:t>可靠</a:t>
            </a:r>
            <a:r>
              <a:rPr lang="en-US" altLang="zh-CN" sz="2585" b="1" dirty="0" smtClean="0">
                <a:solidFill>
                  <a:srgbClr val="000066"/>
                </a:solidFill>
                <a:latin typeface="+mn-lt"/>
                <a:ea typeface="黑体" panose="02010600030101010101" pitchFamily="2" charset="-122"/>
              </a:rPr>
              <a:t>)</a:t>
            </a:r>
            <a:r>
              <a:rPr lang="zh-CN" altLang="zh-CN" sz="2585" b="1" dirty="0" smtClean="0">
                <a:solidFill>
                  <a:srgbClr val="000066"/>
                </a:solidFill>
                <a:latin typeface="+mn-lt"/>
                <a:ea typeface="黑体" panose="02010600030101010101" pitchFamily="2" charset="-122"/>
              </a:rPr>
              <a:t>，</a:t>
            </a:r>
            <a:r>
              <a:rPr lang="zh-CN" altLang="zh-CN" sz="2585" b="1" dirty="0">
                <a:solidFill>
                  <a:srgbClr val="000066"/>
                </a:solidFill>
                <a:latin typeface="+mn-lt"/>
                <a:ea typeface="黑体" panose="02010600030101010101" pitchFamily="2" charset="-122"/>
              </a:rPr>
              <a:t>派信使的办法已不再适用，而应采用网内分配</a:t>
            </a:r>
            <a:r>
              <a:rPr lang="zh-CN" altLang="zh-CN" sz="2585" b="1" dirty="0" smtClean="0">
                <a:solidFill>
                  <a:srgbClr val="000066"/>
                </a:solidFill>
                <a:latin typeface="+mn-lt"/>
                <a:ea typeface="黑体" panose="02010600030101010101" pitchFamily="2" charset="-122"/>
              </a:rPr>
              <a:t>方式</a:t>
            </a:r>
            <a:r>
              <a:rPr lang="zh-CN" altLang="en-US" sz="2585" b="1" dirty="0" smtClean="0">
                <a:solidFill>
                  <a:srgbClr val="000066"/>
                </a:solidFill>
                <a:latin typeface="+mn-lt"/>
                <a:ea typeface="黑体" panose="02010600030101010101" pitchFamily="2" charset="-122"/>
              </a:rPr>
              <a:t>。</a:t>
            </a:r>
            <a:endParaRPr lang="zh-CN" altLang="en-US" sz="2585" b="1" dirty="0">
              <a:solidFill>
                <a:srgbClr val="000066"/>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smtClean="0">
                <a:solidFill>
                  <a:srgbClr val="FF0000"/>
                </a:solidFill>
              </a:rPr>
              <a:t>实体</a:t>
            </a:r>
            <a:r>
              <a:rPr lang="zh-CN" altLang="en-US" sz="2200" dirty="0">
                <a:solidFill>
                  <a:srgbClr val="FF0000"/>
                </a:solidFill>
              </a:rPr>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solidFill>
                  <a:srgbClr val="FF0000"/>
                </a:solidFill>
              </a:rPr>
              <a:t>对称密钥的</a:t>
            </a:r>
            <a:r>
              <a:rPr lang="zh-CN" altLang="en-US" sz="2200" dirty="0" smtClean="0">
                <a:solidFill>
                  <a:srgbClr val="FF0000"/>
                </a:solidFill>
              </a:rPr>
              <a:t>分配</a:t>
            </a:r>
            <a:endParaRPr lang="en-US" altLang="zh-CN" sz="2200" dirty="0" smtClean="0">
              <a:solidFill>
                <a:srgbClr val="FF0000"/>
              </a:solidFill>
            </a:endParaRPr>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dirty="0" smtClean="0"/>
              <a:t>对称密钥的分配</a:t>
            </a:r>
          </a:p>
        </p:txBody>
      </p:sp>
      <p:sp>
        <p:nvSpPr>
          <p:cNvPr id="48131" name="Rectangle 4"/>
          <p:cNvSpPr>
            <a:spLocks noGrp="1" noChangeArrowheads="1"/>
          </p:cNvSpPr>
          <p:nvPr>
            <p:ph type="body" idx="1"/>
          </p:nvPr>
        </p:nvSpPr>
        <p:spPr/>
        <p:txBody>
          <a:bodyPr/>
          <a:lstStyle/>
          <a:p>
            <a:pPr eaLnBrk="1" hangingPunct="1"/>
            <a:r>
              <a:rPr lang="zh-CN" altLang="en-US" dirty="0" smtClean="0">
                <a:sym typeface="+mn-ea"/>
              </a:rPr>
              <a:t>目前常用的密钥分配方式是设立</a:t>
            </a:r>
            <a:r>
              <a:rPr lang="zh-CN" altLang="en-US" dirty="0" smtClean="0">
                <a:solidFill>
                  <a:schemeClr val="hlink"/>
                </a:solidFill>
                <a:sym typeface="+mn-ea"/>
              </a:rPr>
              <a:t>密钥分配中心 </a:t>
            </a:r>
            <a:r>
              <a:rPr lang="en-US" altLang="zh-CN" dirty="0" smtClean="0">
                <a:sym typeface="+mn-ea"/>
              </a:rPr>
              <a:t>KDC (Key Distribution Center) </a:t>
            </a:r>
            <a:r>
              <a:rPr lang="zh-CN" altLang="en-US" dirty="0" smtClean="0">
                <a:sym typeface="+mn-ea"/>
              </a:rPr>
              <a:t>，通过 </a:t>
            </a:r>
            <a:r>
              <a:rPr lang="en-US" altLang="zh-CN" dirty="0" smtClean="0">
                <a:sym typeface="+mn-ea"/>
              </a:rPr>
              <a:t>KDC </a:t>
            </a:r>
            <a:r>
              <a:rPr lang="zh-CN" altLang="en-US" dirty="0" smtClean="0">
                <a:sym typeface="+mn-ea"/>
              </a:rPr>
              <a:t>来分配密钥。 </a:t>
            </a:r>
          </a:p>
          <a:p>
            <a:pPr eaLnBrk="1" hangingPunct="1"/>
            <a:endParaRPr lang="zh-CN" altLang="en-US" dirty="0" smtClean="0"/>
          </a:p>
          <a:p>
            <a:pPr eaLnBrk="1" hangingPunct="1"/>
            <a:r>
              <a:rPr lang="en-US" altLang="zh-CN" dirty="0" smtClean="0"/>
              <a:t>KDC </a:t>
            </a:r>
            <a:r>
              <a:rPr lang="zh-CN" altLang="en-US" dirty="0" smtClean="0"/>
              <a:t>是大家都信任的机构，其任务就是给需要进行秘密通信的用户</a:t>
            </a:r>
            <a:r>
              <a:rPr lang="zh-CN" altLang="en-US" dirty="0" smtClean="0">
                <a:solidFill>
                  <a:schemeClr val="hlink"/>
                </a:solidFill>
              </a:rPr>
              <a:t>临时分配</a:t>
            </a:r>
            <a:r>
              <a:rPr lang="zh-CN" altLang="en-US" dirty="0" smtClean="0"/>
              <a:t>一个会话密钥 </a:t>
            </a:r>
            <a:r>
              <a:rPr lang="en-US" altLang="zh-CN" dirty="0" smtClean="0"/>
              <a:t>(</a:t>
            </a:r>
            <a:r>
              <a:rPr lang="zh-CN" altLang="en-US" dirty="0" smtClean="0"/>
              <a:t>仅使用一次</a:t>
            </a:r>
            <a:r>
              <a:rPr lang="en-US" altLang="zh-CN" dirty="0" smtClean="0"/>
              <a:t>) </a:t>
            </a:r>
            <a:r>
              <a:rPr lang="zh-CN" altLang="en-US" dirty="0" smtClean="0"/>
              <a:t>。</a:t>
            </a:r>
          </a:p>
          <a:p>
            <a:pPr eaLnBrk="1" hangingPunct="1"/>
            <a:endParaRPr lang="zh-CN" altLang="en-US" dirty="0" smtClean="0"/>
          </a:p>
          <a:p>
            <a:pPr eaLnBrk="1" hangingPunct="1"/>
            <a:r>
              <a:rPr lang="zh-CN" altLang="en-US" dirty="0" smtClean="0"/>
              <a:t>用户 </a:t>
            </a:r>
            <a:r>
              <a:rPr lang="en-US" altLang="zh-CN" dirty="0" smtClean="0"/>
              <a:t>A </a:t>
            </a:r>
            <a:r>
              <a:rPr lang="zh-CN" altLang="en-US" dirty="0" smtClean="0"/>
              <a:t>和 </a:t>
            </a:r>
            <a:r>
              <a:rPr lang="en-US" altLang="zh-CN" dirty="0" smtClean="0"/>
              <a:t>B </a:t>
            </a:r>
            <a:r>
              <a:rPr lang="zh-CN" altLang="en-US" dirty="0" smtClean="0"/>
              <a:t>都是 </a:t>
            </a:r>
            <a:r>
              <a:rPr lang="en-US" altLang="zh-CN" dirty="0" smtClean="0"/>
              <a:t>KDC </a:t>
            </a:r>
            <a:r>
              <a:rPr lang="zh-CN" altLang="en-US" dirty="0" smtClean="0"/>
              <a:t>的登记用户</a:t>
            </a:r>
            <a:r>
              <a:rPr lang="en-US" altLang="zh-CN" dirty="0" smtClean="0"/>
              <a:t>(registered user)</a:t>
            </a:r>
            <a:r>
              <a:rPr lang="zh-CN" altLang="en-US" dirty="0" smtClean="0"/>
              <a:t>，并已经在 </a:t>
            </a:r>
            <a:r>
              <a:rPr lang="en-US" altLang="zh-CN" dirty="0" smtClean="0"/>
              <a:t>KDC </a:t>
            </a:r>
            <a:r>
              <a:rPr lang="zh-CN" altLang="en-US" dirty="0" smtClean="0"/>
              <a:t>的服务器上安装了各自和 </a:t>
            </a:r>
            <a:r>
              <a:rPr lang="en-US" altLang="zh-CN" dirty="0" smtClean="0"/>
              <a:t>KDC </a:t>
            </a:r>
            <a:r>
              <a:rPr lang="zh-CN" altLang="en-US" dirty="0" smtClean="0"/>
              <a:t>进行通信的</a:t>
            </a:r>
            <a:r>
              <a:rPr lang="zh-CN" altLang="en-US" dirty="0" smtClean="0">
                <a:solidFill>
                  <a:schemeClr val="hlink"/>
                </a:solidFill>
              </a:rPr>
              <a:t>主密钥 </a:t>
            </a:r>
            <a:r>
              <a:rPr lang="en-US" altLang="zh-CN" dirty="0" smtClean="0"/>
              <a:t>(master key) K</a:t>
            </a:r>
            <a:r>
              <a:rPr lang="en-US" altLang="zh-CN" baseline="-25000" dirty="0" smtClean="0"/>
              <a:t>A </a:t>
            </a:r>
            <a:r>
              <a:rPr lang="zh-CN" altLang="en-US" dirty="0" smtClean="0"/>
              <a:t>和 </a:t>
            </a:r>
            <a:r>
              <a:rPr lang="en-US" altLang="zh-CN" dirty="0" smtClean="0"/>
              <a:t>K</a:t>
            </a:r>
            <a:r>
              <a:rPr lang="en-US" altLang="zh-CN" baseline="-25000" dirty="0" smtClean="0"/>
              <a:t>B</a:t>
            </a:r>
            <a:r>
              <a:rPr lang="zh-CN" altLang="en-US" dirty="0" smtClean="0"/>
              <a:t>。</a:t>
            </a:r>
          </a:p>
          <a:p>
            <a:pPr eaLnBrk="1" hangingPunct="1"/>
            <a:endParaRPr lang="zh-CN" altLang="en-US" dirty="0" smtClean="0"/>
          </a:p>
          <a:p>
            <a:pPr eaLnBrk="1" hangingPunct="1"/>
            <a:r>
              <a:rPr lang="zh-CN" altLang="en-US" dirty="0" smtClean="0"/>
              <a:t> “主密钥”可简称为“密钥”。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安全</a:t>
            </a:r>
            <a:r>
              <a:rPr lang="zh-CN" altLang="zh-CN" dirty="0"/>
              <a:t>的计算机网络</a:t>
            </a:r>
            <a:endParaRPr lang="zh-CN" altLang="en-US" dirty="0"/>
          </a:p>
        </p:txBody>
      </p:sp>
      <p:sp>
        <p:nvSpPr>
          <p:cNvPr id="3" name="内容占位符 2"/>
          <p:cNvSpPr>
            <a:spLocks noGrp="1"/>
          </p:cNvSpPr>
          <p:nvPr>
            <p:ph idx="1"/>
          </p:nvPr>
        </p:nvSpPr>
        <p:spPr/>
        <p:txBody>
          <a:bodyPr/>
          <a:lstStyle/>
          <a:p>
            <a:r>
              <a:rPr lang="zh-CN" altLang="zh-CN" dirty="0"/>
              <a:t>网络的安全性是不可判定</a:t>
            </a:r>
            <a:r>
              <a:rPr lang="zh-CN" altLang="zh-CN" dirty="0" smtClean="0"/>
              <a:t>的</a:t>
            </a:r>
            <a:r>
              <a:rPr lang="zh-CN" altLang="en-US" dirty="0" smtClean="0"/>
              <a:t>。</a:t>
            </a:r>
            <a:endParaRPr lang="en-US" altLang="zh-CN" dirty="0" smtClean="0"/>
          </a:p>
          <a:p>
            <a:endParaRPr lang="en-US" altLang="zh-CN" dirty="0" smtClean="0"/>
          </a:p>
          <a:p>
            <a:r>
              <a:rPr lang="zh-CN" altLang="zh-CN" dirty="0" smtClean="0"/>
              <a:t>一</a:t>
            </a:r>
            <a:r>
              <a:rPr lang="zh-CN" altLang="zh-CN" dirty="0"/>
              <a:t>个安全的计算机网络</a:t>
            </a:r>
            <a:r>
              <a:rPr lang="zh-CN" altLang="zh-CN" dirty="0" smtClean="0"/>
              <a:t>应达到四</a:t>
            </a:r>
            <a:r>
              <a:rPr lang="zh-CN" altLang="zh-CN" dirty="0"/>
              <a:t>个目标：</a:t>
            </a:r>
          </a:p>
          <a:p>
            <a:pPr lvl="1"/>
            <a:r>
              <a:rPr lang="en-US" altLang="zh-CN" dirty="0"/>
              <a:t>1. </a:t>
            </a:r>
            <a:r>
              <a:rPr lang="zh-CN" altLang="zh-CN" dirty="0" smtClean="0"/>
              <a:t>保密性</a:t>
            </a:r>
            <a:endParaRPr lang="en-US" altLang="zh-CN" dirty="0" smtClean="0"/>
          </a:p>
          <a:p>
            <a:pPr lvl="1"/>
            <a:r>
              <a:rPr lang="en-US" altLang="zh-CN" dirty="0"/>
              <a:t>2. </a:t>
            </a:r>
            <a:r>
              <a:rPr lang="zh-CN" altLang="zh-CN" dirty="0"/>
              <a:t>端点</a:t>
            </a:r>
            <a:r>
              <a:rPr lang="zh-CN" altLang="zh-CN" dirty="0" smtClean="0"/>
              <a:t>鉴别</a:t>
            </a:r>
            <a:endParaRPr lang="en-US" altLang="zh-CN" dirty="0" smtClean="0"/>
          </a:p>
          <a:p>
            <a:pPr lvl="1"/>
            <a:r>
              <a:rPr lang="en-US" altLang="zh-CN" dirty="0"/>
              <a:t>3. </a:t>
            </a:r>
            <a:r>
              <a:rPr lang="zh-CN" altLang="zh-CN" dirty="0"/>
              <a:t>信息的完整性</a:t>
            </a:r>
          </a:p>
          <a:p>
            <a:pPr lvl="1"/>
            <a:r>
              <a:rPr lang="en-US" altLang="zh-CN" dirty="0"/>
              <a:t>4. </a:t>
            </a:r>
            <a:r>
              <a:rPr lang="zh-CN" altLang="zh-CN" dirty="0"/>
              <a:t>运行的</a:t>
            </a:r>
            <a:r>
              <a:rPr lang="zh-CN" altLang="zh-CN" dirty="0" smtClean="0"/>
              <a:t>安全性</a:t>
            </a:r>
            <a:endParaRPr lang="zh-CN" altLang="zh-CN" dirty="0"/>
          </a:p>
        </p:txBody>
      </p:sp>
      <p:sp>
        <p:nvSpPr>
          <p:cNvPr id="7" name="矩形标注 6"/>
          <p:cNvSpPr/>
          <p:nvPr/>
        </p:nvSpPr>
        <p:spPr bwMode="auto">
          <a:xfrm>
            <a:off x="4143372" y="2285992"/>
            <a:ext cx="4586356" cy="3600400"/>
          </a:xfrm>
          <a:prstGeom prst="wedgeRectCallout">
            <a:avLst>
              <a:gd name="adj1" fmla="val -73246"/>
              <a:gd name="adj2" fmla="val -31422"/>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269875" indent="-269875" algn="l">
              <a:spcBef>
                <a:spcPts val="12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鉴别信息的发送方和接收方的</a:t>
            </a:r>
            <a:r>
              <a:rPr lang="zh-CN" altLang="zh-CN" sz="2600" dirty="0">
                <a:solidFill>
                  <a:srgbClr val="FF0000"/>
                </a:solidFill>
                <a:ea typeface="黑体" panose="02010600030101010101" pitchFamily="2" charset="-122"/>
              </a:rPr>
              <a:t>真实身份。 </a:t>
            </a:r>
            <a:endParaRPr lang="en-US" altLang="zh-CN" sz="2600" dirty="0">
              <a:solidFill>
                <a:srgbClr val="FF0000"/>
              </a:solidFill>
              <a:ea typeface="黑体" panose="02010600030101010101" pitchFamily="2" charset="-122"/>
            </a:endParaRPr>
          </a:p>
          <a:p>
            <a:pPr marL="269875" indent="-269875" algn="l">
              <a:spcBef>
                <a:spcPts val="1200"/>
              </a:spcBef>
              <a:buSzPct val="70000"/>
              <a:buFont typeface="Wingdings" panose="05000000000000000000" pitchFamily="2" charset="2"/>
              <a:buChar char="l"/>
            </a:pPr>
            <a:r>
              <a:rPr lang="zh-CN" altLang="en-US" sz="2600" dirty="0">
                <a:solidFill>
                  <a:srgbClr val="000099"/>
                </a:solidFill>
                <a:ea typeface="黑体" panose="02010600030101010101" pitchFamily="2" charset="-122"/>
              </a:rPr>
              <a:t>在</a:t>
            </a:r>
            <a:r>
              <a:rPr lang="zh-CN" altLang="zh-CN" sz="2600" dirty="0">
                <a:solidFill>
                  <a:srgbClr val="000099"/>
                </a:solidFill>
                <a:ea typeface="黑体" panose="02010600030101010101" pitchFamily="2" charset="-122"/>
              </a:rPr>
              <a:t>对付主动攻击</a:t>
            </a:r>
            <a:r>
              <a:rPr lang="zh-CN" altLang="en-US" sz="2600" dirty="0">
                <a:solidFill>
                  <a:srgbClr val="000099"/>
                </a:solidFill>
                <a:ea typeface="黑体" panose="02010600030101010101" pitchFamily="2" charset="-122"/>
              </a:rPr>
              <a:t>中是</a:t>
            </a:r>
            <a:r>
              <a:rPr lang="zh-CN" altLang="zh-CN" sz="2600" dirty="0">
                <a:solidFill>
                  <a:srgbClr val="000099"/>
                </a:solidFill>
                <a:ea typeface="黑体" panose="02010600030101010101" pitchFamily="2" charset="-122"/>
              </a:rPr>
              <a:t>非常重要的</a:t>
            </a:r>
            <a:r>
              <a:rPr lang="zh-CN" altLang="en-US" sz="2600" dirty="0">
                <a:solidFill>
                  <a:srgbClr val="000099"/>
                </a:solidFill>
                <a:ea typeface="黑体" panose="02010600030101010101" pitchFamily="2" charset="-122"/>
              </a:rPr>
              <a:t>。</a:t>
            </a:r>
            <a:endParaRPr lang="en-US" altLang="zh-CN" sz="2600" dirty="0">
              <a:solidFill>
                <a:srgbClr val="000099"/>
              </a:solidFill>
              <a:ea typeface="黑体" panose="02010600030101010101" pitchFamily="2"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zh-CN" altLang="en-US" dirty="0" smtClean="0"/>
              <a:t>对称密钥的分配</a:t>
            </a:r>
          </a:p>
        </p:txBody>
      </p:sp>
      <p:sp>
        <p:nvSpPr>
          <p:cNvPr id="49155" name="Text Box 8"/>
          <p:cNvSpPr txBox="1">
            <a:spLocks noChangeArrowheads="1"/>
          </p:cNvSpPr>
          <p:nvPr/>
        </p:nvSpPr>
        <p:spPr bwMode="auto">
          <a:xfrm>
            <a:off x="241300" y="2265834"/>
            <a:ext cx="354013" cy="396875"/>
          </a:xfrm>
          <a:prstGeom prst="rect">
            <a:avLst/>
          </a:prstGeom>
          <a:noFill/>
          <a:ln w="9525">
            <a:noFill/>
            <a:miter lim="800000"/>
          </a:ln>
        </p:spPr>
        <p:txBody>
          <a:bodyPr wrap="none">
            <a:spAutoFit/>
          </a:bodyPr>
          <a:lstStyle/>
          <a:p>
            <a:pPr algn="l"/>
            <a:r>
              <a:rPr kumimoji="1" lang="en-US" altLang="zh-CN" sz="2000">
                <a:latin typeface="Arial" panose="020B0604020202020204" pitchFamily="34" charset="0"/>
                <a:ea typeface="黑体" panose="02010600030101010101" pitchFamily="2" charset="-122"/>
              </a:rPr>
              <a:t>A</a:t>
            </a:r>
          </a:p>
        </p:txBody>
      </p:sp>
      <p:grpSp>
        <p:nvGrpSpPr>
          <p:cNvPr id="49156" name="Group 9"/>
          <p:cNvGrpSpPr/>
          <p:nvPr/>
        </p:nvGrpSpPr>
        <p:grpSpPr bwMode="auto">
          <a:xfrm>
            <a:off x="476250" y="2321397"/>
            <a:ext cx="533400" cy="577850"/>
            <a:chOff x="921" y="2412"/>
            <a:chExt cx="284" cy="265"/>
          </a:xfrm>
        </p:grpSpPr>
        <p:grpSp>
          <p:nvGrpSpPr>
            <p:cNvPr id="49225" name="Group 10"/>
            <p:cNvGrpSpPr/>
            <p:nvPr/>
          </p:nvGrpSpPr>
          <p:grpSpPr bwMode="auto">
            <a:xfrm>
              <a:off x="928" y="2417"/>
              <a:ext cx="277" cy="260"/>
              <a:chOff x="928" y="2417"/>
              <a:chExt cx="277" cy="260"/>
            </a:xfrm>
          </p:grpSpPr>
          <p:sp>
            <p:nvSpPr>
              <p:cNvPr id="49239" name="Freeform 1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240" name="Freeform 1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241" name="Freeform 1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9242" name="Freeform 1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9243" name="Rectangle 15"/>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9244" name="Rectangle 16"/>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9245" name="Rectangle 17"/>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9246" name="Line 18"/>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9247" name="Group 19"/>
              <p:cNvGrpSpPr/>
              <p:nvPr/>
            </p:nvGrpSpPr>
            <p:grpSpPr bwMode="auto">
              <a:xfrm>
                <a:off x="928" y="2639"/>
                <a:ext cx="277" cy="38"/>
                <a:chOff x="928" y="2639"/>
                <a:chExt cx="277" cy="38"/>
              </a:xfrm>
            </p:grpSpPr>
            <p:sp>
              <p:nvSpPr>
                <p:cNvPr id="49248" name="Freeform 2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9249" name="Freeform 2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9250" name="Rectangle 22"/>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9226" name="Group 23"/>
            <p:cNvGrpSpPr/>
            <p:nvPr/>
          </p:nvGrpSpPr>
          <p:grpSpPr bwMode="auto">
            <a:xfrm>
              <a:off x="921" y="2412"/>
              <a:ext cx="277" cy="261"/>
              <a:chOff x="921" y="2412"/>
              <a:chExt cx="277" cy="261"/>
            </a:xfrm>
          </p:grpSpPr>
          <p:sp>
            <p:nvSpPr>
              <p:cNvPr id="49227" name="Freeform 2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9228" name="Freeform 2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9229" name="Freeform 2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9230" name="Freeform 2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9231" name="Rectangle 28"/>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9232" name="Rectangle 29"/>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9233" name="Rectangle 30"/>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9234" name="Line 31"/>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9235" name="Group 32"/>
              <p:cNvGrpSpPr/>
              <p:nvPr/>
            </p:nvGrpSpPr>
            <p:grpSpPr bwMode="auto">
              <a:xfrm>
                <a:off x="921" y="2635"/>
                <a:ext cx="277" cy="38"/>
                <a:chOff x="921" y="2635"/>
                <a:chExt cx="277" cy="38"/>
              </a:xfrm>
            </p:grpSpPr>
            <p:sp>
              <p:nvSpPr>
                <p:cNvPr id="49236" name="Freeform 3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9237" name="Freeform 3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9238" name="Rectangle 35"/>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nvGrpSpPr>
          <p:cNvPr id="49157" name="Group 36"/>
          <p:cNvGrpSpPr/>
          <p:nvPr/>
        </p:nvGrpSpPr>
        <p:grpSpPr bwMode="auto">
          <a:xfrm>
            <a:off x="8216900" y="2269009"/>
            <a:ext cx="782638" cy="630238"/>
            <a:chOff x="3923" y="543"/>
            <a:chExt cx="467" cy="346"/>
          </a:xfrm>
        </p:grpSpPr>
        <p:sp>
          <p:nvSpPr>
            <p:cNvPr id="49197" name="Text Box 37"/>
            <p:cNvSpPr txBox="1">
              <a:spLocks noChangeArrowheads="1"/>
            </p:cNvSpPr>
            <p:nvPr/>
          </p:nvSpPr>
          <p:spPr bwMode="auto">
            <a:xfrm>
              <a:off x="4179" y="543"/>
              <a:ext cx="211" cy="218"/>
            </a:xfrm>
            <a:prstGeom prst="rect">
              <a:avLst/>
            </a:prstGeom>
            <a:noFill/>
            <a:ln w="9525">
              <a:noFill/>
              <a:miter lim="800000"/>
            </a:ln>
          </p:spPr>
          <p:txBody>
            <a:bodyPr wrap="none">
              <a:spAutoFit/>
            </a:bodyPr>
            <a:lstStyle/>
            <a:p>
              <a:pPr algn="l"/>
              <a:r>
                <a:rPr kumimoji="1" lang="en-US" altLang="zh-CN" sz="2000">
                  <a:latin typeface="Arial" panose="020B0604020202020204" pitchFamily="34" charset="0"/>
                  <a:ea typeface="黑体" panose="02010600030101010101" pitchFamily="2" charset="-122"/>
                </a:rPr>
                <a:t>B</a:t>
              </a:r>
            </a:p>
          </p:txBody>
        </p:sp>
        <p:grpSp>
          <p:nvGrpSpPr>
            <p:cNvPr id="49198" name="Group 38"/>
            <p:cNvGrpSpPr/>
            <p:nvPr/>
          </p:nvGrpSpPr>
          <p:grpSpPr bwMode="auto">
            <a:xfrm>
              <a:off x="3923" y="572"/>
              <a:ext cx="318" cy="317"/>
              <a:chOff x="921" y="2412"/>
              <a:chExt cx="284" cy="265"/>
            </a:xfrm>
          </p:grpSpPr>
          <p:grpSp>
            <p:nvGrpSpPr>
              <p:cNvPr id="49199" name="Group 39"/>
              <p:cNvGrpSpPr/>
              <p:nvPr/>
            </p:nvGrpSpPr>
            <p:grpSpPr bwMode="auto">
              <a:xfrm>
                <a:off x="928" y="2417"/>
                <a:ext cx="277" cy="260"/>
                <a:chOff x="928" y="2417"/>
                <a:chExt cx="277" cy="260"/>
              </a:xfrm>
            </p:grpSpPr>
            <p:sp>
              <p:nvSpPr>
                <p:cNvPr id="49213" name="Freeform 4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214" name="Freeform 4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9215" name="Freeform 4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9216" name="Freeform 4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9217" name="Rectangle 44"/>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9218" name="Rectangle 45"/>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9219" name="Rectangle 46"/>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9220" name="Line 47"/>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9221" name="Group 48"/>
                <p:cNvGrpSpPr/>
                <p:nvPr/>
              </p:nvGrpSpPr>
              <p:grpSpPr bwMode="auto">
                <a:xfrm>
                  <a:off x="928" y="2639"/>
                  <a:ext cx="277" cy="38"/>
                  <a:chOff x="928" y="2639"/>
                  <a:chExt cx="277" cy="38"/>
                </a:xfrm>
              </p:grpSpPr>
              <p:sp>
                <p:nvSpPr>
                  <p:cNvPr id="49222" name="Freeform 4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9223" name="Freeform 5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9224" name="Rectangle 51"/>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9200" name="Group 52"/>
              <p:cNvGrpSpPr/>
              <p:nvPr/>
            </p:nvGrpSpPr>
            <p:grpSpPr bwMode="auto">
              <a:xfrm>
                <a:off x="921" y="2412"/>
                <a:ext cx="277" cy="261"/>
                <a:chOff x="921" y="2412"/>
                <a:chExt cx="277" cy="261"/>
              </a:xfrm>
            </p:grpSpPr>
            <p:sp>
              <p:nvSpPr>
                <p:cNvPr id="49201" name="Freeform 5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9202" name="Freeform 5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9203" name="Freeform 5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9204" name="Freeform 5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9205" name="Rectangle 57"/>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9206" name="Rectangle 58"/>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9207" name="Rectangle 59"/>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9208" name="Line 60"/>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9209" name="Group 61"/>
                <p:cNvGrpSpPr/>
                <p:nvPr/>
              </p:nvGrpSpPr>
              <p:grpSpPr bwMode="auto">
                <a:xfrm>
                  <a:off x="921" y="2635"/>
                  <a:ext cx="277" cy="38"/>
                  <a:chOff x="921" y="2635"/>
                  <a:chExt cx="277" cy="38"/>
                </a:xfrm>
              </p:grpSpPr>
              <p:sp>
                <p:nvSpPr>
                  <p:cNvPr id="49210" name="Freeform 6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9211" name="Freeform 6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9212" name="Rectangle 64"/>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sp>
        <p:nvSpPr>
          <p:cNvPr id="49158" name="Line 65"/>
          <p:cNvSpPr>
            <a:spLocks noChangeShapeType="1"/>
          </p:cNvSpPr>
          <p:nvPr/>
        </p:nvSpPr>
        <p:spPr bwMode="auto">
          <a:xfrm rot="5400000">
            <a:off x="-561181" y="4273228"/>
            <a:ext cx="2581275" cy="1587"/>
          </a:xfrm>
          <a:prstGeom prst="line">
            <a:avLst/>
          </a:prstGeom>
          <a:noFill/>
          <a:ln w="19050">
            <a:solidFill>
              <a:schemeClr val="tx2"/>
            </a:solidFill>
            <a:round/>
            <a:headEnd type="none" w="sm" len="med"/>
            <a:tailEnd type="triangle" w="med" len="med"/>
          </a:ln>
        </p:spPr>
        <p:txBody>
          <a:bodyPr wrap="none" anchor="ctr"/>
          <a:lstStyle/>
          <a:p>
            <a:endParaRPr lang="zh-CN" altLang="en-US"/>
          </a:p>
        </p:txBody>
      </p:sp>
      <p:sp>
        <p:nvSpPr>
          <p:cNvPr id="49159" name="Line 66"/>
          <p:cNvSpPr>
            <a:spLocks noChangeShapeType="1"/>
          </p:cNvSpPr>
          <p:nvPr/>
        </p:nvSpPr>
        <p:spPr bwMode="auto">
          <a:xfrm rot="5400000">
            <a:off x="7145338" y="4312122"/>
            <a:ext cx="2692400" cy="6350"/>
          </a:xfrm>
          <a:prstGeom prst="line">
            <a:avLst/>
          </a:prstGeom>
          <a:noFill/>
          <a:ln w="19050">
            <a:solidFill>
              <a:schemeClr val="tx2"/>
            </a:solidFill>
            <a:round/>
            <a:headEnd type="none" w="sm" len="med"/>
            <a:tailEnd type="triangle" w="med" len="med"/>
          </a:ln>
        </p:spPr>
        <p:txBody>
          <a:bodyPr wrap="none" anchor="ctr"/>
          <a:lstStyle/>
          <a:p>
            <a:endParaRPr lang="zh-CN" altLang="en-US"/>
          </a:p>
        </p:txBody>
      </p:sp>
      <p:sp>
        <p:nvSpPr>
          <p:cNvPr id="49160" name="Line 74"/>
          <p:cNvSpPr>
            <a:spLocks noChangeShapeType="1"/>
          </p:cNvSpPr>
          <p:nvPr/>
        </p:nvSpPr>
        <p:spPr bwMode="auto">
          <a:xfrm rot="16200000" flipH="1">
            <a:off x="3679031" y="3320728"/>
            <a:ext cx="2052638" cy="6350"/>
          </a:xfrm>
          <a:prstGeom prst="line">
            <a:avLst/>
          </a:prstGeom>
          <a:noFill/>
          <a:ln w="19050">
            <a:solidFill>
              <a:schemeClr val="tx2"/>
            </a:solidFill>
            <a:round/>
            <a:headEnd type="none" w="sm" len="med"/>
            <a:tailEnd type="triangle" w="med" len="med"/>
          </a:ln>
        </p:spPr>
        <p:txBody>
          <a:bodyPr wrap="none" anchor="ctr"/>
          <a:lstStyle/>
          <a:p>
            <a:endParaRPr lang="zh-CN" altLang="en-US"/>
          </a:p>
        </p:txBody>
      </p:sp>
      <p:sp>
        <p:nvSpPr>
          <p:cNvPr id="49161" name="Text Box 75"/>
          <p:cNvSpPr txBox="1">
            <a:spLocks noChangeArrowheads="1"/>
          </p:cNvSpPr>
          <p:nvPr/>
        </p:nvSpPr>
        <p:spPr bwMode="auto">
          <a:xfrm>
            <a:off x="2987675" y="1484784"/>
            <a:ext cx="1512888" cy="1006475"/>
          </a:xfrm>
          <a:prstGeom prst="rect">
            <a:avLst/>
          </a:prstGeom>
          <a:noFill/>
          <a:ln w="9525">
            <a:noFill/>
            <a:miter lim="800000"/>
          </a:ln>
        </p:spPr>
        <p:txBody>
          <a:bodyPr>
            <a:spAutoFit/>
          </a:bodyPr>
          <a:lstStyle/>
          <a:p>
            <a:r>
              <a:rPr kumimoji="1" lang="zh-CN" altLang="en-US" sz="2000" dirty="0">
                <a:latin typeface="Arial" panose="020B0604020202020204" pitchFamily="34" charset="0"/>
                <a:ea typeface="黑体" panose="02010600030101010101" pitchFamily="2" charset="-122"/>
              </a:rPr>
              <a:t>密钥</a:t>
            </a:r>
          </a:p>
          <a:p>
            <a:r>
              <a:rPr kumimoji="1" lang="zh-CN" altLang="en-US" sz="2000" dirty="0">
                <a:latin typeface="Arial" panose="020B0604020202020204" pitchFamily="34" charset="0"/>
                <a:ea typeface="黑体" panose="02010600030101010101" pitchFamily="2" charset="-122"/>
              </a:rPr>
              <a:t>分配中心</a:t>
            </a:r>
          </a:p>
          <a:p>
            <a:r>
              <a:rPr kumimoji="1" lang="en-US" altLang="zh-CN" sz="2000" dirty="0">
                <a:latin typeface="Arial" panose="020B0604020202020204" pitchFamily="34" charset="0"/>
                <a:ea typeface="黑体" panose="02010600030101010101" pitchFamily="2" charset="-122"/>
              </a:rPr>
              <a:t>KDC</a:t>
            </a:r>
          </a:p>
        </p:txBody>
      </p:sp>
      <p:grpSp>
        <p:nvGrpSpPr>
          <p:cNvPr id="13" name="Group 101"/>
          <p:cNvGrpSpPr/>
          <p:nvPr/>
        </p:nvGrpSpPr>
        <p:grpSpPr bwMode="auto">
          <a:xfrm>
            <a:off x="696913" y="4588347"/>
            <a:ext cx="7756525" cy="879475"/>
            <a:chOff x="439" y="3117"/>
            <a:chExt cx="4886" cy="554"/>
          </a:xfrm>
        </p:grpSpPr>
        <p:sp>
          <p:nvSpPr>
            <p:cNvPr id="49192" name="Line 5"/>
            <p:cNvSpPr>
              <a:spLocks noChangeShapeType="1"/>
            </p:cNvSpPr>
            <p:nvPr/>
          </p:nvSpPr>
          <p:spPr bwMode="auto">
            <a:xfrm>
              <a:off x="466" y="3540"/>
              <a:ext cx="4859" cy="1"/>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700422" name="Rectangle 6"/>
            <p:cNvSpPr>
              <a:spLocks noChangeArrowheads="1"/>
            </p:cNvSpPr>
            <p:nvPr/>
          </p:nvSpPr>
          <p:spPr bwMode="auto">
            <a:xfrm>
              <a:off x="2356" y="3410"/>
              <a:ext cx="670" cy="261"/>
            </a:xfrm>
            <a:prstGeom prst="rect">
              <a:avLst/>
            </a:prstGeom>
            <a:solidFill>
              <a:srgbClr val="FFCCCC"/>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000">
                  <a:latin typeface="Arial" panose="020B0604020202020204" pitchFamily="34" charset="0"/>
                  <a:ea typeface="黑体" panose="02010600030101010101" pitchFamily="2" charset="-122"/>
                </a:rPr>
                <a:t>A</a:t>
              </a:r>
              <a:r>
                <a:rPr kumimoji="1" lang="en-US" altLang="zh-CN" sz="2000" i="1">
                  <a:latin typeface="Arial" panose="020B0604020202020204" pitchFamily="34" charset="0"/>
                  <a:ea typeface="黑体" panose="02010600030101010101" pitchFamily="2" charset="-122"/>
                </a:rPr>
                <a:t>, </a:t>
              </a:r>
              <a:r>
                <a:rPr kumimoji="1" lang="en-US" altLang="zh-CN" sz="2000">
                  <a:latin typeface="Arial" panose="020B0604020202020204" pitchFamily="34" charset="0"/>
                  <a:ea typeface="黑体" panose="02010600030101010101" pitchFamily="2" charset="-122"/>
                </a:rPr>
                <a:t>B</a:t>
              </a:r>
              <a:r>
                <a:rPr kumimoji="1" lang="en-US" altLang="zh-CN" sz="2000" i="1">
                  <a:latin typeface="Arial" panose="020B0604020202020204" pitchFamily="34" charset="0"/>
                  <a:ea typeface="黑体" panose="02010600030101010101" pitchFamily="2" charset="-122"/>
                </a:rPr>
                <a:t>, K</a:t>
              </a:r>
              <a:r>
                <a:rPr kumimoji="1" lang="en-US" altLang="zh-CN" sz="2000" baseline="-25000">
                  <a:latin typeface="Arial" panose="020B0604020202020204" pitchFamily="34" charset="0"/>
                  <a:ea typeface="黑体" panose="02010600030101010101" pitchFamily="2" charset="-122"/>
                </a:rPr>
                <a:t>AB</a:t>
              </a:r>
            </a:p>
          </p:txBody>
        </p:sp>
        <p:sp>
          <p:nvSpPr>
            <p:cNvPr id="49194" name="Text Box 71"/>
            <p:cNvSpPr txBox="1">
              <a:spLocks noChangeArrowheads="1"/>
            </p:cNvSpPr>
            <p:nvPr/>
          </p:nvSpPr>
          <p:spPr bwMode="auto">
            <a:xfrm>
              <a:off x="1943" y="3117"/>
              <a:ext cx="292" cy="250"/>
            </a:xfrm>
            <a:prstGeom prst="rect">
              <a:avLst/>
            </a:prstGeom>
            <a:noFill/>
            <a:ln w="9525">
              <a:noFill/>
              <a:miter lim="800000"/>
            </a:ln>
          </p:spPr>
          <p:txBody>
            <a:bodyPr wrap="none">
              <a:spAutoFit/>
            </a:bodyPr>
            <a:lstStyle/>
            <a:p>
              <a:pPr algn="l"/>
              <a:r>
                <a:rPr lang="en-US" altLang="zh-CN" sz="2000" i="1">
                  <a:latin typeface="Arial" panose="020B0604020202020204" pitchFamily="34" charset="0"/>
                  <a:ea typeface="黑体" panose="02010600030101010101" pitchFamily="2" charset="-122"/>
                </a:rPr>
                <a:t>K</a:t>
              </a:r>
              <a:r>
                <a:rPr lang="en-US" altLang="zh-CN" sz="2000" baseline="-25000">
                  <a:latin typeface="Arial" panose="020B0604020202020204" pitchFamily="34" charset="0"/>
                  <a:ea typeface="黑体" panose="02010600030101010101" pitchFamily="2" charset="-122"/>
                </a:rPr>
                <a:t>B</a:t>
              </a:r>
            </a:p>
          </p:txBody>
        </p:sp>
        <p:sp>
          <p:nvSpPr>
            <p:cNvPr id="49195" name="Text Box 78"/>
            <p:cNvSpPr txBox="1">
              <a:spLocks noChangeArrowheads="1"/>
            </p:cNvSpPr>
            <p:nvPr/>
          </p:nvSpPr>
          <p:spPr bwMode="auto">
            <a:xfrm>
              <a:off x="439" y="3207"/>
              <a:ext cx="373" cy="404"/>
            </a:xfrm>
            <a:prstGeom prst="rect">
              <a:avLst/>
            </a:prstGeom>
            <a:noFill/>
            <a:ln w="9525">
              <a:noFill/>
              <a:miter lim="800000"/>
            </a:ln>
          </p:spPr>
          <p:txBody>
            <a:bodyPr wrap="none">
              <a:spAutoFit/>
            </a:bodyPr>
            <a:lstStyle/>
            <a:p>
              <a:pPr algn="l"/>
              <a:r>
                <a:rPr kumimoji="1" lang="en-US" altLang="zh-CN" sz="3600">
                  <a:latin typeface="Arial" panose="020B0604020202020204" pitchFamily="34" charset="0"/>
                  <a:ea typeface="黑体" panose="02010600030101010101" pitchFamily="2" charset="-122"/>
                  <a:sym typeface="Wingdings 2" panose="05020102010507070707" pitchFamily="18" charset="2"/>
                </a:rPr>
                <a:t></a:t>
              </a:r>
            </a:p>
          </p:txBody>
        </p:sp>
        <p:pic>
          <p:nvPicPr>
            <p:cNvPr id="49196" name="Picture 81"/>
            <p:cNvPicPr>
              <a:picLocks noChangeArrowheads="1"/>
            </p:cNvPicPr>
            <p:nvPr/>
          </p:nvPicPr>
          <p:blipFill>
            <a:blip r:embed="rId2" cstate="print"/>
            <a:srcRect/>
            <a:stretch>
              <a:fillRect/>
            </a:stretch>
          </p:blipFill>
          <p:spPr bwMode="auto">
            <a:xfrm>
              <a:off x="2192" y="3182"/>
              <a:ext cx="259" cy="309"/>
            </a:xfrm>
            <a:prstGeom prst="rect">
              <a:avLst/>
            </a:prstGeom>
            <a:noFill/>
            <a:ln w="12699">
              <a:noFill/>
              <a:miter lim="800000"/>
              <a:headEnd/>
              <a:tailEnd/>
            </a:ln>
          </p:spPr>
        </p:pic>
      </p:grpSp>
      <p:pic>
        <p:nvPicPr>
          <p:cNvPr id="49163" name="Picture 82"/>
          <p:cNvPicPr>
            <a:picLocks noChangeArrowheads="1"/>
          </p:cNvPicPr>
          <p:nvPr/>
        </p:nvPicPr>
        <p:blipFill>
          <a:blip r:embed="rId3" cstate="print"/>
          <a:srcRect/>
          <a:stretch>
            <a:fillRect/>
          </a:stretch>
        </p:blipFill>
        <p:spPr bwMode="auto">
          <a:xfrm>
            <a:off x="4414838" y="1908647"/>
            <a:ext cx="617537" cy="1081087"/>
          </a:xfrm>
          <a:prstGeom prst="rect">
            <a:avLst/>
          </a:prstGeom>
          <a:noFill/>
          <a:ln w="12699">
            <a:noFill/>
            <a:miter lim="800000"/>
            <a:headEnd/>
            <a:tailEnd/>
          </a:ln>
        </p:spPr>
      </p:pic>
      <p:sp>
        <p:nvSpPr>
          <p:cNvPr id="700499" name="Rectangle 83"/>
          <p:cNvSpPr>
            <a:spLocks noChangeArrowheads="1"/>
          </p:cNvSpPr>
          <p:nvPr/>
        </p:nvSpPr>
        <p:spPr bwMode="auto">
          <a:xfrm>
            <a:off x="5843588" y="1791172"/>
            <a:ext cx="1897062" cy="2058987"/>
          </a:xfrm>
          <a:prstGeom prst="rect">
            <a:avLst/>
          </a:prstGeom>
          <a:solidFill>
            <a:srgbClr val="FFFF99"/>
          </a:solidFill>
          <a:ln w="28575">
            <a:solidFill>
              <a:schemeClr val="tx2"/>
            </a:solidFill>
            <a:miter lim="800000"/>
          </a:ln>
          <a:effectLst>
            <a:outerShdw dist="17961" dir="2700000" algn="ctr" rotWithShape="0">
              <a:schemeClr val="bg2"/>
            </a:outerShdw>
          </a:effectLst>
        </p:spPr>
        <p:txBody>
          <a:bodyPr wrap="none" anchor="ctr"/>
          <a:lstStyle/>
          <a:p>
            <a:pPr>
              <a:defRPr/>
            </a:pPr>
            <a:endParaRPr lang="zh-CN" altLang="en-US"/>
          </a:p>
        </p:txBody>
      </p:sp>
      <p:sp>
        <p:nvSpPr>
          <p:cNvPr id="49165" name="Rectangle 84"/>
          <p:cNvSpPr>
            <a:spLocks noChangeArrowheads="1"/>
          </p:cNvSpPr>
          <p:nvPr/>
        </p:nvSpPr>
        <p:spPr bwMode="auto">
          <a:xfrm>
            <a:off x="6003925" y="2186459"/>
            <a:ext cx="1447800" cy="1541463"/>
          </a:xfrm>
          <a:prstGeom prst="rect">
            <a:avLst/>
          </a:prstGeom>
          <a:solidFill>
            <a:schemeClr val="bg1"/>
          </a:solidFill>
          <a:ln w="19050">
            <a:solidFill>
              <a:schemeClr val="tx2"/>
            </a:solidFill>
            <a:miter lim="800000"/>
          </a:ln>
        </p:spPr>
        <p:txBody>
          <a:bodyPr wrap="none" anchor="ctr"/>
          <a:lstStyle/>
          <a:p>
            <a:endParaRPr lang="zh-CN" altLang="en-US"/>
          </a:p>
        </p:txBody>
      </p:sp>
      <p:sp>
        <p:nvSpPr>
          <p:cNvPr id="49166" name="Line 85"/>
          <p:cNvSpPr>
            <a:spLocks noChangeShapeType="1"/>
          </p:cNvSpPr>
          <p:nvPr/>
        </p:nvSpPr>
        <p:spPr bwMode="auto">
          <a:xfrm>
            <a:off x="6003925" y="2537297"/>
            <a:ext cx="1430338" cy="0"/>
          </a:xfrm>
          <a:prstGeom prst="line">
            <a:avLst/>
          </a:prstGeom>
          <a:noFill/>
          <a:ln w="19050">
            <a:solidFill>
              <a:schemeClr val="tx2"/>
            </a:solidFill>
            <a:round/>
          </a:ln>
        </p:spPr>
        <p:txBody>
          <a:bodyPr wrap="none" anchor="ctr"/>
          <a:lstStyle/>
          <a:p>
            <a:endParaRPr lang="zh-CN" altLang="en-US"/>
          </a:p>
        </p:txBody>
      </p:sp>
      <p:sp>
        <p:nvSpPr>
          <p:cNvPr id="49167" name="Line 86"/>
          <p:cNvSpPr>
            <a:spLocks noChangeShapeType="1"/>
          </p:cNvSpPr>
          <p:nvPr/>
        </p:nvSpPr>
        <p:spPr bwMode="auto">
          <a:xfrm flipV="1">
            <a:off x="6003925" y="3224684"/>
            <a:ext cx="1408113" cy="7938"/>
          </a:xfrm>
          <a:prstGeom prst="line">
            <a:avLst/>
          </a:prstGeom>
          <a:noFill/>
          <a:ln w="9525">
            <a:solidFill>
              <a:schemeClr val="tx2"/>
            </a:solidFill>
            <a:round/>
          </a:ln>
        </p:spPr>
        <p:txBody>
          <a:bodyPr wrap="none" anchor="ctr"/>
          <a:lstStyle/>
          <a:p>
            <a:endParaRPr lang="zh-CN" altLang="en-US"/>
          </a:p>
        </p:txBody>
      </p:sp>
      <p:sp>
        <p:nvSpPr>
          <p:cNvPr id="49168" name="Line 87"/>
          <p:cNvSpPr>
            <a:spLocks noChangeShapeType="1"/>
          </p:cNvSpPr>
          <p:nvPr/>
        </p:nvSpPr>
        <p:spPr bwMode="auto">
          <a:xfrm rot="16200000" flipH="1">
            <a:off x="5767388" y="2945284"/>
            <a:ext cx="1544637" cy="4763"/>
          </a:xfrm>
          <a:prstGeom prst="line">
            <a:avLst/>
          </a:prstGeom>
          <a:noFill/>
          <a:ln w="19050">
            <a:solidFill>
              <a:schemeClr val="tx2"/>
            </a:solidFill>
            <a:round/>
          </a:ln>
        </p:spPr>
        <p:txBody>
          <a:bodyPr wrap="none" anchor="ctr"/>
          <a:lstStyle/>
          <a:p>
            <a:endParaRPr lang="zh-CN" altLang="en-US"/>
          </a:p>
        </p:txBody>
      </p:sp>
      <p:sp>
        <p:nvSpPr>
          <p:cNvPr id="49169" name="Text Box 88"/>
          <p:cNvSpPr txBox="1">
            <a:spLocks noChangeArrowheads="1"/>
          </p:cNvSpPr>
          <p:nvPr/>
        </p:nvSpPr>
        <p:spPr bwMode="auto">
          <a:xfrm rot="-5400000">
            <a:off x="5746751" y="3135784"/>
            <a:ext cx="692150" cy="701675"/>
          </a:xfrm>
          <a:prstGeom prst="rect">
            <a:avLst/>
          </a:prstGeom>
          <a:noFill/>
          <a:ln w="9525">
            <a:noFill/>
            <a:miter lim="800000"/>
          </a:ln>
        </p:spPr>
        <p:txBody>
          <a:bodyPr wrap="none">
            <a:spAutoFit/>
          </a:bodyPr>
          <a:lstStyle/>
          <a:p>
            <a:pPr algn="l"/>
            <a:r>
              <a:rPr kumimoji="1" lang="en-US" altLang="zh-CN" sz="4000">
                <a:latin typeface="Arial" panose="020B0604020202020204" pitchFamily="34" charset="0"/>
                <a:ea typeface="黑体" panose="02010600030101010101" pitchFamily="2" charset="-122"/>
              </a:rPr>
              <a:t>…</a:t>
            </a:r>
          </a:p>
        </p:txBody>
      </p:sp>
      <p:sp>
        <p:nvSpPr>
          <p:cNvPr id="49170" name="Text Box 89"/>
          <p:cNvSpPr txBox="1">
            <a:spLocks noChangeArrowheads="1"/>
          </p:cNvSpPr>
          <p:nvPr/>
        </p:nvSpPr>
        <p:spPr bwMode="auto">
          <a:xfrm rot="-5400000">
            <a:off x="6538913" y="3135784"/>
            <a:ext cx="692150" cy="701675"/>
          </a:xfrm>
          <a:prstGeom prst="rect">
            <a:avLst/>
          </a:prstGeom>
          <a:noFill/>
          <a:ln w="9525">
            <a:noFill/>
            <a:miter lim="800000"/>
          </a:ln>
        </p:spPr>
        <p:txBody>
          <a:bodyPr wrap="none">
            <a:spAutoFit/>
          </a:bodyPr>
          <a:lstStyle/>
          <a:p>
            <a:pPr algn="l"/>
            <a:r>
              <a:rPr kumimoji="1" lang="en-US" altLang="zh-CN" sz="4000">
                <a:latin typeface="Arial" panose="020B0604020202020204" pitchFamily="34" charset="0"/>
                <a:ea typeface="黑体" panose="02010600030101010101" pitchFamily="2" charset="-122"/>
              </a:rPr>
              <a:t>…</a:t>
            </a:r>
          </a:p>
        </p:txBody>
      </p:sp>
      <p:sp>
        <p:nvSpPr>
          <p:cNvPr id="49171" name="Text Box 90"/>
          <p:cNvSpPr txBox="1">
            <a:spLocks noChangeArrowheads="1"/>
          </p:cNvSpPr>
          <p:nvPr/>
        </p:nvSpPr>
        <p:spPr bwMode="auto">
          <a:xfrm>
            <a:off x="5802313" y="1775297"/>
            <a:ext cx="1962150" cy="396875"/>
          </a:xfrm>
          <a:prstGeom prst="rect">
            <a:avLst/>
          </a:prstGeom>
          <a:noFill/>
          <a:ln w="9525">
            <a:noFill/>
            <a:miter lim="800000"/>
          </a:ln>
        </p:spPr>
        <p:txBody>
          <a:bodyPr wrap="none">
            <a:spAutoFit/>
          </a:bodyPr>
          <a:lstStyle/>
          <a:p>
            <a:pPr algn="l"/>
            <a:r>
              <a:rPr kumimoji="1" lang="zh-CN" altLang="en-US" sz="2000">
                <a:latin typeface="Arial" panose="020B0604020202020204" pitchFamily="34" charset="0"/>
                <a:ea typeface="黑体" panose="02010600030101010101" pitchFamily="2" charset="-122"/>
              </a:rPr>
              <a:t>用户专用主密钥</a:t>
            </a:r>
          </a:p>
        </p:txBody>
      </p:sp>
      <p:sp>
        <p:nvSpPr>
          <p:cNvPr id="49172" name="Text Box 91"/>
          <p:cNvSpPr txBox="1">
            <a:spLocks noChangeArrowheads="1"/>
          </p:cNvSpPr>
          <p:nvPr/>
        </p:nvSpPr>
        <p:spPr bwMode="auto">
          <a:xfrm>
            <a:off x="5930900" y="2061047"/>
            <a:ext cx="1593850" cy="1187450"/>
          </a:xfrm>
          <a:prstGeom prst="rect">
            <a:avLst/>
          </a:prstGeom>
          <a:noFill/>
          <a:ln w="9525">
            <a:noFill/>
            <a:miter lim="800000"/>
          </a:ln>
        </p:spPr>
        <p:txBody>
          <a:bodyPr wrap="none">
            <a:spAutoFit/>
          </a:bodyPr>
          <a:lstStyle/>
          <a:p>
            <a:pPr algn="l">
              <a:lnSpc>
                <a:spcPct val="120000"/>
              </a:lnSpc>
            </a:pPr>
            <a:r>
              <a:rPr kumimoji="1" lang="zh-CN" altLang="en-US" sz="2000">
                <a:latin typeface="Arial" panose="020B0604020202020204" pitchFamily="34" charset="0"/>
                <a:ea typeface="黑体" panose="02010600030101010101" pitchFamily="2" charset="-122"/>
              </a:rPr>
              <a:t>用户 主密钥</a:t>
            </a:r>
          </a:p>
          <a:p>
            <a:pPr algn="l">
              <a:lnSpc>
                <a:spcPct val="120000"/>
              </a:lnSpc>
            </a:pPr>
            <a:r>
              <a:rPr kumimoji="1" lang="zh-CN" altLang="en-US" sz="2000">
                <a:latin typeface="Arial" panose="020B0604020202020204" pitchFamily="34" charset="0"/>
                <a:ea typeface="黑体" panose="02010600030101010101" pitchFamily="2" charset="-122"/>
              </a:rPr>
              <a:t>  </a:t>
            </a:r>
            <a:r>
              <a:rPr kumimoji="1" lang="en-US" altLang="zh-CN" sz="2000">
                <a:latin typeface="Arial" panose="020B0604020202020204" pitchFamily="34" charset="0"/>
                <a:ea typeface="黑体" panose="02010600030101010101" pitchFamily="2" charset="-122"/>
              </a:rPr>
              <a:t>A  </a:t>
            </a:r>
            <a:r>
              <a:rPr kumimoji="1" lang="en-US" altLang="zh-CN" sz="1200">
                <a:latin typeface="Arial" panose="020B0604020202020204" pitchFamily="34" charset="0"/>
                <a:ea typeface="黑体" panose="02010600030101010101" pitchFamily="2" charset="-122"/>
              </a:rPr>
              <a:t> </a:t>
            </a:r>
            <a:r>
              <a:rPr kumimoji="1" lang="en-US" altLang="zh-CN" sz="2000">
                <a:latin typeface="Arial" panose="020B0604020202020204" pitchFamily="34" charset="0"/>
                <a:ea typeface="黑体" panose="02010600030101010101" pitchFamily="2" charset="-122"/>
              </a:rPr>
              <a:t>      </a:t>
            </a:r>
            <a:r>
              <a:rPr kumimoji="1" lang="en-US" altLang="zh-CN" sz="2000" i="1">
                <a:latin typeface="Arial" panose="020B0604020202020204" pitchFamily="34" charset="0"/>
                <a:ea typeface="黑体" panose="02010600030101010101" pitchFamily="2" charset="-122"/>
              </a:rPr>
              <a:t>K</a:t>
            </a:r>
            <a:r>
              <a:rPr kumimoji="1" lang="en-US" altLang="zh-CN" sz="2000" baseline="-25000">
                <a:latin typeface="Arial" panose="020B0604020202020204" pitchFamily="34" charset="0"/>
                <a:ea typeface="黑体" panose="02010600030101010101" pitchFamily="2" charset="-122"/>
              </a:rPr>
              <a:t>A</a:t>
            </a:r>
          </a:p>
          <a:p>
            <a:pPr algn="l">
              <a:lnSpc>
                <a:spcPct val="120000"/>
              </a:lnSpc>
            </a:pPr>
            <a:r>
              <a:rPr kumimoji="1" lang="en-US" altLang="zh-CN" sz="2000">
                <a:latin typeface="Arial" panose="020B0604020202020204" pitchFamily="34" charset="0"/>
                <a:ea typeface="黑体" panose="02010600030101010101" pitchFamily="2" charset="-122"/>
              </a:rPr>
              <a:t>  B  </a:t>
            </a:r>
            <a:r>
              <a:rPr kumimoji="1" lang="en-US" altLang="zh-CN" sz="500">
                <a:latin typeface="Arial" panose="020B0604020202020204" pitchFamily="34" charset="0"/>
                <a:ea typeface="黑体" panose="02010600030101010101" pitchFamily="2" charset="-122"/>
              </a:rPr>
              <a:t> </a:t>
            </a:r>
            <a:r>
              <a:rPr kumimoji="1" lang="en-US" altLang="zh-CN" sz="1000">
                <a:latin typeface="Arial" panose="020B0604020202020204" pitchFamily="34" charset="0"/>
                <a:ea typeface="黑体" panose="02010600030101010101" pitchFamily="2" charset="-122"/>
              </a:rPr>
              <a:t>             </a:t>
            </a:r>
            <a:r>
              <a:rPr kumimoji="1" lang="en-US" altLang="zh-CN" sz="2000" i="1">
                <a:latin typeface="Arial" panose="020B0604020202020204" pitchFamily="34" charset="0"/>
                <a:ea typeface="黑体" panose="02010600030101010101" pitchFamily="2" charset="-122"/>
              </a:rPr>
              <a:t>K</a:t>
            </a:r>
            <a:r>
              <a:rPr kumimoji="1" lang="en-US" altLang="zh-CN" sz="2000" baseline="-25000">
                <a:latin typeface="Arial" panose="020B0604020202020204" pitchFamily="34" charset="0"/>
                <a:ea typeface="黑体" panose="02010600030101010101" pitchFamily="2" charset="-122"/>
              </a:rPr>
              <a:t>B</a:t>
            </a:r>
            <a:r>
              <a:rPr kumimoji="1" lang="en-US" altLang="zh-CN" sz="2000">
                <a:latin typeface="Arial" panose="020B0604020202020204" pitchFamily="34" charset="0"/>
                <a:ea typeface="黑体" panose="02010600030101010101" pitchFamily="2" charset="-122"/>
              </a:rPr>
              <a:t>   </a:t>
            </a:r>
          </a:p>
        </p:txBody>
      </p:sp>
      <p:sp>
        <p:nvSpPr>
          <p:cNvPr id="49173" name="Rectangle 92"/>
          <p:cNvSpPr>
            <a:spLocks noChangeArrowheads="1"/>
          </p:cNvSpPr>
          <p:nvPr/>
        </p:nvSpPr>
        <p:spPr bwMode="auto">
          <a:xfrm>
            <a:off x="4651375" y="2488084"/>
            <a:ext cx="152400" cy="247650"/>
          </a:xfrm>
          <a:prstGeom prst="rect">
            <a:avLst/>
          </a:prstGeom>
          <a:solidFill>
            <a:srgbClr val="808080"/>
          </a:solidFill>
          <a:ln w="9525">
            <a:solidFill>
              <a:schemeClr val="tx1"/>
            </a:solidFill>
            <a:miter lim="800000"/>
          </a:ln>
        </p:spPr>
        <p:txBody>
          <a:bodyPr wrap="none" anchor="ctr"/>
          <a:lstStyle/>
          <a:p>
            <a:endParaRPr lang="zh-CN" altLang="en-US"/>
          </a:p>
        </p:txBody>
      </p:sp>
      <p:sp>
        <p:nvSpPr>
          <p:cNvPr id="49174" name="Freeform 93"/>
          <p:cNvSpPr/>
          <p:nvPr/>
        </p:nvSpPr>
        <p:spPr bwMode="auto">
          <a:xfrm>
            <a:off x="4802188" y="1797522"/>
            <a:ext cx="1036637" cy="2052637"/>
          </a:xfrm>
          <a:custGeom>
            <a:avLst/>
            <a:gdLst>
              <a:gd name="T0" fmla="*/ 0 w 618"/>
              <a:gd name="T1" fmla="*/ 381 h 1125"/>
              <a:gd name="T2" fmla="*/ 615 w 618"/>
              <a:gd name="T3" fmla="*/ 0 h 1125"/>
              <a:gd name="T4" fmla="*/ 618 w 618"/>
              <a:gd name="T5" fmla="*/ 1125 h 1125"/>
              <a:gd name="T6" fmla="*/ 6 w 618"/>
              <a:gd name="T7" fmla="*/ 519 h 1125"/>
              <a:gd name="T8" fmla="*/ 0 w 618"/>
              <a:gd name="T9" fmla="*/ 381 h 1125"/>
              <a:gd name="T10" fmla="*/ 0 60000 65536"/>
              <a:gd name="T11" fmla="*/ 0 60000 65536"/>
              <a:gd name="T12" fmla="*/ 0 60000 65536"/>
              <a:gd name="T13" fmla="*/ 0 60000 65536"/>
              <a:gd name="T14" fmla="*/ 0 60000 65536"/>
              <a:gd name="T15" fmla="*/ 0 w 618"/>
              <a:gd name="T16" fmla="*/ 0 h 1125"/>
              <a:gd name="T17" fmla="*/ 618 w 618"/>
              <a:gd name="T18" fmla="*/ 1125 h 1125"/>
            </a:gdLst>
            <a:ahLst/>
            <a:cxnLst>
              <a:cxn ang="T10">
                <a:pos x="T0" y="T1"/>
              </a:cxn>
              <a:cxn ang="T11">
                <a:pos x="T2" y="T3"/>
              </a:cxn>
              <a:cxn ang="T12">
                <a:pos x="T4" y="T5"/>
              </a:cxn>
              <a:cxn ang="T13">
                <a:pos x="T6" y="T7"/>
              </a:cxn>
              <a:cxn ang="T14">
                <a:pos x="T8" y="T9"/>
              </a:cxn>
            </a:cxnLst>
            <a:rect l="T15" t="T16" r="T17" b="T18"/>
            <a:pathLst>
              <a:path w="618" h="1125">
                <a:moveTo>
                  <a:pt x="0" y="381"/>
                </a:moveTo>
                <a:lnTo>
                  <a:pt x="615" y="0"/>
                </a:lnTo>
                <a:lnTo>
                  <a:pt x="618" y="1125"/>
                </a:lnTo>
                <a:lnTo>
                  <a:pt x="6" y="519"/>
                </a:lnTo>
                <a:lnTo>
                  <a:pt x="0" y="381"/>
                </a:lnTo>
                <a:close/>
              </a:path>
            </a:pathLst>
          </a:custGeom>
          <a:gradFill rotWithShape="1">
            <a:gsLst>
              <a:gs pos="0">
                <a:srgbClr val="767647"/>
              </a:gs>
              <a:gs pos="100000">
                <a:srgbClr val="FFFF99"/>
              </a:gs>
            </a:gsLst>
            <a:lin ang="0" scaled="1"/>
          </a:gradFill>
          <a:ln w="9525">
            <a:noFill/>
            <a:round/>
          </a:ln>
        </p:spPr>
        <p:txBody>
          <a:bodyPr/>
          <a:lstStyle/>
          <a:p>
            <a:endParaRPr lang="zh-CN" altLang="en-US"/>
          </a:p>
        </p:txBody>
      </p:sp>
      <p:sp>
        <p:nvSpPr>
          <p:cNvPr id="49175" name="Line 94"/>
          <p:cNvSpPr>
            <a:spLocks noChangeShapeType="1"/>
          </p:cNvSpPr>
          <p:nvPr/>
        </p:nvSpPr>
        <p:spPr bwMode="auto">
          <a:xfrm>
            <a:off x="6010275" y="2875434"/>
            <a:ext cx="1449388" cy="0"/>
          </a:xfrm>
          <a:prstGeom prst="line">
            <a:avLst/>
          </a:prstGeom>
          <a:noFill/>
          <a:ln w="9525">
            <a:solidFill>
              <a:schemeClr val="tx2"/>
            </a:solidFill>
            <a:round/>
          </a:ln>
        </p:spPr>
        <p:txBody>
          <a:bodyPr wrap="none" anchor="ctr"/>
          <a:lstStyle/>
          <a:p>
            <a:endParaRPr lang="zh-CN" altLang="en-US"/>
          </a:p>
        </p:txBody>
      </p:sp>
      <p:grpSp>
        <p:nvGrpSpPr>
          <p:cNvPr id="14" name="Group 100"/>
          <p:cNvGrpSpPr/>
          <p:nvPr/>
        </p:nvGrpSpPr>
        <p:grpSpPr bwMode="auto">
          <a:xfrm>
            <a:off x="728663" y="3397722"/>
            <a:ext cx="4003675" cy="1108075"/>
            <a:chOff x="459" y="2367"/>
            <a:chExt cx="2522" cy="698"/>
          </a:xfrm>
        </p:grpSpPr>
        <p:sp>
          <p:nvSpPr>
            <p:cNvPr id="49182" name="Line 67"/>
            <p:cNvSpPr>
              <a:spLocks noChangeShapeType="1"/>
            </p:cNvSpPr>
            <p:nvPr/>
          </p:nvSpPr>
          <p:spPr bwMode="auto">
            <a:xfrm flipH="1">
              <a:off x="459" y="2789"/>
              <a:ext cx="2501" cy="14"/>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700484" name="Rectangle 68"/>
            <p:cNvSpPr>
              <a:spLocks noChangeArrowheads="1"/>
            </p:cNvSpPr>
            <p:nvPr/>
          </p:nvSpPr>
          <p:spPr bwMode="auto">
            <a:xfrm>
              <a:off x="1158" y="2527"/>
              <a:ext cx="1324" cy="538"/>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defRPr/>
              </a:pPr>
              <a:endParaRPr kumimoji="1" lang="zh-CN" altLang="zh-CN" sz="2000">
                <a:latin typeface="Arial" panose="020B0604020202020204" pitchFamily="34" charset="0"/>
                <a:ea typeface="黑体" panose="02010600030101010101" pitchFamily="2" charset="-122"/>
              </a:endParaRPr>
            </a:p>
          </p:txBody>
        </p:sp>
        <p:sp>
          <p:nvSpPr>
            <p:cNvPr id="700485" name="Rectangle 69"/>
            <p:cNvSpPr>
              <a:spLocks noChangeArrowheads="1"/>
            </p:cNvSpPr>
            <p:nvPr/>
          </p:nvSpPr>
          <p:spPr bwMode="auto">
            <a:xfrm>
              <a:off x="1733" y="2778"/>
              <a:ext cx="670" cy="261"/>
            </a:xfrm>
            <a:prstGeom prst="rect">
              <a:avLst/>
            </a:prstGeom>
            <a:solidFill>
              <a:srgbClr val="FFCCCC"/>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000">
                  <a:latin typeface="Arial" panose="020B0604020202020204" pitchFamily="34" charset="0"/>
                  <a:ea typeface="黑体" panose="02010600030101010101" pitchFamily="2" charset="-122"/>
                </a:rPr>
                <a:t>A</a:t>
              </a:r>
              <a:r>
                <a:rPr kumimoji="1" lang="en-US" altLang="zh-CN" sz="2000" i="1">
                  <a:latin typeface="Arial" panose="020B0604020202020204" pitchFamily="34" charset="0"/>
                  <a:ea typeface="黑体" panose="02010600030101010101" pitchFamily="2" charset="-122"/>
                </a:rPr>
                <a:t>, </a:t>
              </a:r>
              <a:r>
                <a:rPr kumimoji="1" lang="en-US" altLang="zh-CN" sz="2000">
                  <a:latin typeface="Arial" panose="020B0604020202020204" pitchFamily="34" charset="0"/>
                  <a:ea typeface="黑体" panose="02010600030101010101" pitchFamily="2" charset="-122"/>
                </a:rPr>
                <a:t>B</a:t>
              </a:r>
              <a:r>
                <a:rPr kumimoji="1" lang="en-US" altLang="zh-CN" sz="2000" i="1">
                  <a:latin typeface="Arial" panose="020B0604020202020204" pitchFamily="34" charset="0"/>
                  <a:ea typeface="黑体" panose="02010600030101010101" pitchFamily="2" charset="-122"/>
                </a:rPr>
                <a:t>, K</a:t>
              </a:r>
              <a:r>
                <a:rPr kumimoji="1" lang="en-US" altLang="zh-CN" sz="2000" baseline="-25000">
                  <a:latin typeface="Arial" panose="020B0604020202020204" pitchFamily="34" charset="0"/>
                  <a:ea typeface="黑体" panose="02010600030101010101" pitchFamily="2" charset="-122"/>
                </a:rPr>
                <a:t>AB</a:t>
              </a:r>
            </a:p>
          </p:txBody>
        </p:sp>
        <p:sp>
          <p:nvSpPr>
            <p:cNvPr id="49185" name="Text Box 70"/>
            <p:cNvSpPr txBox="1">
              <a:spLocks noChangeArrowheads="1"/>
            </p:cNvSpPr>
            <p:nvPr/>
          </p:nvSpPr>
          <p:spPr bwMode="auto">
            <a:xfrm>
              <a:off x="1158" y="2752"/>
              <a:ext cx="361" cy="250"/>
            </a:xfrm>
            <a:prstGeom prst="rect">
              <a:avLst/>
            </a:prstGeom>
            <a:noFill/>
            <a:ln w="9525">
              <a:noFill/>
              <a:miter lim="800000"/>
            </a:ln>
          </p:spPr>
          <p:txBody>
            <a:bodyPr wrap="none">
              <a:spAutoFit/>
            </a:bodyPr>
            <a:lstStyle/>
            <a:p>
              <a:pPr algn="l"/>
              <a:r>
                <a:rPr kumimoji="1" lang="en-US" altLang="zh-CN" sz="2000" i="1">
                  <a:latin typeface="Arial" panose="020B0604020202020204" pitchFamily="34" charset="0"/>
                  <a:ea typeface="黑体" panose="02010600030101010101" pitchFamily="2" charset="-122"/>
                </a:rPr>
                <a:t>K</a:t>
              </a:r>
              <a:r>
                <a:rPr kumimoji="1" lang="en-US" altLang="zh-CN" sz="2000" baseline="-25000">
                  <a:latin typeface="Arial" panose="020B0604020202020204" pitchFamily="34" charset="0"/>
                  <a:ea typeface="黑体" panose="02010600030101010101" pitchFamily="2" charset="-122"/>
                </a:rPr>
                <a:t>AB</a:t>
              </a:r>
            </a:p>
          </p:txBody>
        </p:sp>
        <p:pic>
          <p:nvPicPr>
            <p:cNvPr id="49186" name="Picture 72"/>
            <p:cNvPicPr>
              <a:picLocks noChangeArrowheads="1"/>
            </p:cNvPicPr>
            <p:nvPr/>
          </p:nvPicPr>
          <p:blipFill>
            <a:blip r:embed="rId2" cstate="print"/>
            <a:srcRect/>
            <a:stretch>
              <a:fillRect/>
            </a:stretch>
          </p:blipFill>
          <p:spPr bwMode="auto">
            <a:xfrm>
              <a:off x="1574" y="2577"/>
              <a:ext cx="259" cy="308"/>
            </a:xfrm>
            <a:prstGeom prst="rect">
              <a:avLst/>
            </a:prstGeom>
            <a:noFill/>
            <a:ln w="12699">
              <a:noFill/>
              <a:miter lim="800000"/>
              <a:headEnd/>
              <a:tailEnd/>
            </a:ln>
          </p:spPr>
        </p:pic>
        <p:sp>
          <p:nvSpPr>
            <p:cNvPr id="49187" name="Text Box 73"/>
            <p:cNvSpPr txBox="1">
              <a:spLocks noChangeArrowheads="1"/>
            </p:cNvSpPr>
            <p:nvPr/>
          </p:nvSpPr>
          <p:spPr bwMode="auto">
            <a:xfrm>
              <a:off x="1349" y="2491"/>
              <a:ext cx="292" cy="250"/>
            </a:xfrm>
            <a:prstGeom prst="rect">
              <a:avLst/>
            </a:prstGeom>
            <a:noFill/>
            <a:ln w="9525">
              <a:noFill/>
              <a:miter lim="800000"/>
            </a:ln>
          </p:spPr>
          <p:txBody>
            <a:bodyPr wrap="none">
              <a:spAutoFit/>
            </a:bodyPr>
            <a:lstStyle/>
            <a:p>
              <a:pPr algn="l"/>
              <a:r>
                <a:rPr lang="en-US" altLang="zh-CN" sz="2000" i="1">
                  <a:latin typeface="Arial" panose="020B0604020202020204" pitchFamily="34" charset="0"/>
                  <a:ea typeface="黑体" panose="02010600030101010101" pitchFamily="2" charset="-122"/>
                </a:rPr>
                <a:t>K</a:t>
              </a:r>
              <a:r>
                <a:rPr lang="en-US" altLang="zh-CN" sz="2000" baseline="-25000">
                  <a:latin typeface="Arial" panose="020B0604020202020204" pitchFamily="34" charset="0"/>
                  <a:ea typeface="黑体" panose="02010600030101010101" pitchFamily="2" charset="-122"/>
                </a:rPr>
                <a:t>B</a:t>
              </a:r>
            </a:p>
          </p:txBody>
        </p:sp>
        <p:sp>
          <p:nvSpPr>
            <p:cNvPr id="49188" name="Text Box 77"/>
            <p:cNvSpPr txBox="1">
              <a:spLocks noChangeArrowheads="1"/>
            </p:cNvSpPr>
            <p:nvPr/>
          </p:nvSpPr>
          <p:spPr bwMode="auto">
            <a:xfrm>
              <a:off x="2608" y="2436"/>
              <a:ext cx="373" cy="404"/>
            </a:xfrm>
            <a:prstGeom prst="rect">
              <a:avLst/>
            </a:prstGeom>
            <a:noFill/>
            <a:ln w="9525">
              <a:noFill/>
              <a:miter lim="800000"/>
            </a:ln>
          </p:spPr>
          <p:txBody>
            <a:bodyPr wrap="none">
              <a:spAutoFit/>
            </a:bodyPr>
            <a:lstStyle/>
            <a:p>
              <a:pPr algn="l"/>
              <a:r>
                <a:rPr kumimoji="1" lang="en-US" altLang="zh-CN" sz="3600">
                  <a:latin typeface="Arial" panose="020B0604020202020204" pitchFamily="34" charset="0"/>
                  <a:ea typeface="黑体" panose="02010600030101010101" pitchFamily="2" charset="-122"/>
                  <a:sym typeface="Wingdings 2" panose="05020102010507070707" pitchFamily="18" charset="2"/>
                </a:rPr>
                <a:t></a:t>
              </a:r>
            </a:p>
          </p:txBody>
        </p:sp>
        <p:pic>
          <p:nvPicPr>
            <p:cNvPr id="49189" name="Picture 79"/>
            <p:cNvPicPr>
              <a:picLocks noChangeArrowheads="1"/>
            </p:cNvPicPr>
            <p:nvPr/>
          </p:nvPicPr>
          <p:blipFill>
            <a:blip r:embed="rId2" cstate="print"/>
            <a:srcRect/>
            <a:stretch>
              <a:fillRect/>
            </a:stretch>
          </p:blipFill>
          <p:spPr bwMode="auto">
            <a:xfrm>
              <a:off x="995" y="2367"/>
              <a:ext cx="258" cy="308"/>
            </a:xfrm>
            <a:prstGeom prst="rect">
              <a:avLst/>
            </a:prstGeom>
            <a:noFill/>
            <a:ln w="12699">
              <a:noFill/>
              <a:miter lim="800000"/>
              <a:headEnd/>
              <a:tailEnd/>
            </a:ln>
          </p:spPr>
        </p:pic>
        <p:sp>
          <p:nvSpPr>
            <p:cNvPr id="49190" name="Text Box 80"/>
            <p:cNvSpPr txBox="1">
              <a:spLocks noChangeArrowheads="1"/>
            </p:cNvSpPr>
            <p:nvPr/>
          </p:nvSpPr>
          <p:spPr bwMode="auto">
            <a:xfrm>
              <a:off x="726" y="2367"/>
              <a:ext cx="432" cy="250"/>
            </a:xfrm>
            <a:prstGeom prst="rect">
              <a:avLst/>
            </a:prstGeom>
            <a:noFill/>
            <a:ln w="9525">
              <a:noFill/>
              <a:miter lim="800000"/>
            </a:ln>
          </p:spPr>
          <p:txBody>
            <a:bodyPr>
              <a:spAutoFit/>
            </a:bodyPr>
            <a:lstStyle/>
            <a:p>
              <a:pPr algn="l"/>
              <a:r>
                <a:rPr lang="en-US" altLang="zh-CN" sz="2000" i="1">
                  <a:latin typeface="Arial" panose="020B0604020202020204" pitchFamily="34" charset="0"/>
                  <a:ea typeface="黑体" panose="02010600030101010101" pitchFamily="2" charset="-122"/>
                </a:rPr>
                <a:t>K</a:t>
              </a:r>
              <a:r>
                <a:rPr lang="en-US" altLang="zh-CN" sz="2000" baseline="-25000">
                  <a:latin typeface="Arial" panose="020B0604020202020204" pitchFamily="34" charset="0"/>
                  <a:ea typeface="黑体" panose="02010600030101010101" pitchFamily="2" charset="-122"/>
                </a:rPr>
                <a:t>A</a:t>
              </a:r>
            </a:p>
          </p:txBody>
        </p:sp>
        <p:sp>
          <p:nvSpPr>
            <p:cNvPr id="49191" name="Text Box 95"/>
            <p:cNvSpPr txBox="1">
              <a:spLocks noChangeArrowheads="1"/>
            </p:cNvSpPr>
            <p:nvPr/>
          </p:nvSpPr>
          <p:spPr bwMode="auto">
            <a:xfrm>
              <a:off x="1446" y="2752"/>
              <a:ext cx="159" cy="251"/>
            </a:xfrm>
            <a:prstGeom prst="rect">
              <a:avLst/>
            </a:prstGeom>
            <a:noFill/>
            <a:ln w="9525">
              <a:noFill/>
              <a:miter lim="800000"/>
            </a:ln>
          </p:spPr>
          <p:txBody>
            <a:bodyPr wrap="none">
              <a:spAutoFit/>
            </a:bodyPr>
            <a:lstStyle/>
            <a:p>
              <a:pPr algn="l"/>
              <a:r>
                <a:rPr lang="en-US" altLang="zh-CN" sz="2000">
                  <a:latin typeface="Arial" panose="020B0604020202020204" pitchFamily="34" charset="0"/>
                  <a:ea typeface="黑体" panose="02010600030101010101" pitchFamily="2" charset="-122"/>
                </a:rPr>
                <a:t>,</a:t>
              </a:r>
              <a:endParaRPr lang="en-US" altLang="zh-CN" sz="2000" baseline="-25000">
                <a:latin typeface="Arial" panose="020B0604020202020204" pitchFamily="34" charset="0"/>
                <a:ea typeface="黑体" panose="02010600030101010101" pitchFamily="2" charset="-122"/>
              </a:endParaRPr>
            </a:p>
          </p:txBody>
        </p:sp>
      </p:grpSp>
      <p:sp>
        <p:nvSpPr>
          <p:cNvPr id="49177" name="Text Box 96"/>
          <p:cNvSpPr txBox="1">
            <a:spLocks noChangeArrowheads="1"/>
          </p:cNvSpPr>
          <p:nvPr/>
        </p:nvSpPr>
        <p:spPr bwMode="auto">
          <a:xfrm>
            <a:off x="88900" y="5096347"/>
            <a:ext cx="692150" cy="396875"/>
          </a:xfrm>
          <a:prstGeom prst="rect">
            <a:avLst/>
          </a:prstGeom>
          <a:noFill/>
          <a:ln w="9525">
            <a:noFill/>
            <a:miter lim="800000"/>
          </a:ln>
        </p:spPr>
        <p:txBody>
          <a:bodyPr wrap="none">
            <a:spAutoFit/>
          </a:bodyPr>
          <a:lstStyle/>
          <a:p>
            <a:pPr algn="l"/>
            <a:r>
              <a:rPr kumimoji="1" lang="zh-CN" altLang="en-US" sz="2000">
                <a:latin typeface="Arial" panose="020B0604020202020204" pitchFamily="34" charset="0"/>
                <a:ea typeface="黑体" panose="02010600030101010101" pitchFamily="2" charset="-122"/>
              </a:rPr>
              <a:t>时间</a:t>
            </a:r>
          </a:p>
        </p:txBody>
      </p:sp>
      <p:grpSp>
        <p:nvGrpSpPr>
          <p:cNvPr id="15" name="Group 99"/>
          <p:cNvGrpSpPr/>
          <p:nvPr/>
        </p:nvGrpSpPr>
        <p:grpSpPr bwMode="auto">
          <a:xfrm>
            <a:off x="725488" y="2708747"/>
            <a:ext cx="4002087" cy="719137"/>
            <a:chOff x="457" y="1933"/>
            <a:chExt cx="2521" cy="453"/>
          </a:xfrm>
        </p:grpSpPr>
        <p:sp>
          <p:nvSpPr>
            <p:cNvPr id="49179" name="Line 7"/>
            <p:cNvSpPr>
              <a:spLocks noChangeShapeType="1"/>
            </p:cNvSpPr>
            <p:nvPr/>
          </p:nvSpPr>
          <p:spPr bwMode="auto">
            <a:xfrm>
              <a:off x="457" y="2260"/>
              <a:ext cx="2521" cy="3"/>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49180" name="Text Box 76"/>
            <p:cNvSpPr txBox="1">
              <a:spLocks noChangeArrowheads="1"/>
            </p:cNvSpPr>
            <p:nvPr/>
          </p:nvSpPr>
          <p:spPr bwMode="auto">
            <a:xfrm>
              <a:off x="511" y="1933"/>
              <a:ext cx="373" cy="403"/>
            </a:xfrm>
            <a:prstGeom prst="rect">
              <a:avLst/>
            </a:prstGeom>
            <a:noFill/>
            <a:ln w="9525">
              <a:noFill/>
              <a:miter lim="800000"/>
            </a:ln>
          </p:spPr>
          <p:txBody>
            <a:bodyPr wrap="none">
              <a:spAutoFit/>
            </a:bodyPr>
            <a:lstStyle/>
            <a:p>
              <a:pPr algn="l"/>
              <a:r>
                <a:rPr kumimoji="1" lang="en-US" altLang="zh-CN" sz="3600">
                  <a:latin typeface="Arial" panose="020B0604020202020204" pitchFamily="34" charset="0"/>
                  <a:ea typeface="黑体" panose="02010600030101010101" pitchFamily="2" charset="-122"/>
                  <a:sym typeface="Wingdings 2" panose="05020102010507070707" pitchFamily="18" charset="2"/>
                </a:rPr>
                <a:t></a:t>
              </a:r>
            </a:p>
          </p:txBody>
        </p:sp>
        <p:sp>
          <p:nvSpPr>
            <p:cNvPr id="700513" name="Rectangle 97"/>
            <p:cNvSpPr>
              <a:spLocks noChangeArrowheads="1"/>
            </p:cNvSpPr>
            <p:nvPr/>
          </p:nvSpPr>
          <p:spPr bwMode="auto">
            <a:xfrm>
              <a:off x="1235" y="2126"/>
              <a:ext cx="619" cy="260"/>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000">
                  <a:latin typeface="Arial" panose="020B0604020202020204" pitchFamily="34" charset="0"/>
                  <a:ea typeface="黑体" panose="02010600030101010101" pitchFamily="2" charset="-122"/>
                </a:rPr>
                <a:t>A, B</a:t>
              </a:r>
              <a:endParaRPr kumimoji="1" lang="en-US" altLang="zh-CN" sz="2000" baseline="-25000">
                <a:latin typeface="Arial" panose="020B0604020202020204" pitchFamily="34" charset="0"/>
                <a:ea typeface="黑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000"/>
                                        <p:tgtEl>
                                          <p:spTgt spid="15"/>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2000"/>
                                        <p:tgtEl>
                                          <p:spTgt spid="14"/>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对称密钥的</a:t>
            </a:r>
            <a:r>
              <a:rPr lang="zh-CN" altLang="en-US" dirty="0" smtClean="0"/>
              <a:t>分配说明</a:t>
            </a:r>
            <a:endParaRPr lang="zh-CN" altLang="en-US" dirty="0"/>
          </a:p>
        </p:txBody>
      </p:sp>
      <p:sp>
        <p:nvSpPr>
          <p:cNvPr id="3" name="内容占位符 2"/>
          <p:cNvSpPr>
            <a:spLocks noGrp="1"/>
          </p:cNvSpPr>
          <p:nvPr>
            <p:ph idx="1"/>
          </p:nvPr>
        </p:nvSpPr>
        <p:spPr/>
        <p:txBody>
          <a:bodyPr/>
          <a:lstStyle/>
          <a:p>
            <a:pPr marL="342265" indent="-342265" latinLnBrk="0">
              <a:spcBef>
                <a:spcPts val="600"/>
              </a:spcBef>
              <a:buNone/>
            </a:pPr>
            <a:r>
              <a:rPr lang="en-US" altLang="zh-CN" dirty="0">
                <a:sym typeface="Wingdings" panose="05000000000000000000"/>
              </a:rPr>
              <a:t></a:t>
            </a:r>
            <a:r>
              <a:rPr lang="en-US" altLang="zh-CN" dirty="0"/>
              <a:t> </a:t>
            </a:r>
            <a:r>
              <a:rPr lang="zh-CN" altLang="zh-CN" dirty="0" smtClean="0"/>
              <a:t>用户</a:t>
            </a:r>
            <a:r>
              <a:rPr lang="en-US" altLang="zh-CN" dirty="0" smtClean="0"/>
              <a:t> A </a:t>
            </a:r>
            <a:r>
              <a:rPr lang="zh-CN" altLang="zh-CN" dirty="0" smtClean="0"/>
              <a:t>向密钥分配中心</a:t>
            </a:r>
            <a:r>
              <a:rPr lang="en-US" altLang="zh-CN" dirty="0" smtClean="0"/>
              <a:t> KDC </a:t>
            </a:r>
            <a:r>
              <a:rPr lang="zh-CN" altLang="zh-CN" dirty="0" smtClean="0"/>
              <a:t>发送</a:t>
            </a:r>
            <a:r>
              <a:rPr lang="zh-CN" altLang="zh-CN" dirty="0"/>
              <a:t>时用明文</a:t>
            </a:r>
            <a:r>
              <a:rPr lang="en-US" altLang="zh-CN" dirty="0"/>
              <a:t>(plaintext or cleartext)</a:t>
            </a:r>
            <a:r>
              <a:rPr lang="zh-CN" altLang="zh-CN" dirty="0"/>
              <a:t>，说明想和用户</a:t>
            </a:r>
            <a:r>
              <a:rPr lang="en-US" altLang="zh-CN" dirty="0"/>
              <a:t>B</a:t>
            </a:r>
            <a:r>
              <a:rPr lang="zh-CN" altLang="zh-CN" dirty="0"/>
              <a:t>通信。在明文中给</a:t>
            </a:r>
            <a:r>
              <a:rPr lang="zh-CN" altLang="zh-CN" dirty="0" smtClean="0"/>
              <a:t>出</a:t>
            </a:r>
            <a:r>
              <a:rPr lang="en-US" altLang="zh-CN" dirty="0" smtClean="0"/>
              <a:t> A </a:t>
            </a:r>
            <a:r>
              <a:rPr lang="zh-CN" altLang="zh-CN" dirty="0" smtClean="0"/>
              <a:t>和</a:t>
            </a:r>
            <a:r>
              <a:rPr lang="en-US" altLang="zh-CN" dirty="0" smtClean="0"/>
              <a:t> B </a:t>
            </a:r>
            <a:r>
              <a:rPr lang="zh-CN" altLang="zh-CN" dirty="0" smtClean="0"/>
              <a:t>在</a:t>
            </a:r>
            <a:r>
              <a:rPr lang="en-US" altLang="zh-CN" dirty="0" smtClean="0"/>
              <a:t> KDC </a:t>
            </a:r>
            <a:r>
              <a:rPr lang="zh-CN" altLang="zh-CN" dirty="0" smtClean="0"/>
              <a:t>登记</a:t>
            </a:r>
            <a:r>
              <a:rPr lang="zh-CN" altLang="zh-CN" dirty="0"/>
              <a:t>的身份。</a:t>
            </a:r>
          </a:p>
          <a:p>
            <a:endParaRPr lang="zh-CN" altLang="zh-CN" dirty="0"/>
          </a:p>
          <a:p>
            <a:pPr marL="342265" indent="-342265" latinLnBrk="0">
              <a:spcBef>
                <a:spcPts val="600"/>
              </a:spcBef>
              <a:buNone/>
            </a:pPr>
            <a:r>
              <a:rPr lang="en-US" altLang="zh-CN" dirty="0">
                <a:sym typeface="Wingdings" panose="05000000000000000000"/>
              </a:rPr>
              <a:t> </a:t>
            </a:r>
            <a:r>
              <a:rPr lang="en-US" altLang="zh-CN" dirty="0"/>
              <a:t>KDC 用随机数产生</a:t>
            </a:r>
            <a:r>
              <a:rPr lang="en-US" altLang="zh-CN" dirty="0">
                <a:latin typeface="+mn-ea"/>
                <a:cs typeface="+mn-ea"/>
              </a:rPr>
              <a:t>“一次一密”</a:t>
            </a:r>
            <a:r>
              <a:rPr lang="en-US" altLang="zh-CN" dirty="0"/>
              <a:t>的会话密钥 K</a:t>
            </a:r>
            <a:r>
              <a:rPr lang="en-US" altLang="zh-CN" baseline="-25000" dirty="0"/>
              <a:t>AB</a:t>
            </a:r>
            <a:r>
              <a:rPr lang="en-US" altLang="zh-CN" dirty="0"/>
              <a:t> 供 A 和 B 的这次会话使用，然后向 A 发送回答报文。</a:t>
            </a:r>
            <a:endParaRPr lang="zh-CN" altLang="zh-CN" dirty="0"/>
          </a:p>
          <a:p>
            <a:endParaRPr lang="zh-CN" altLang="zh-CN" dirty="0"/>
          </a:p>
          <a:p>
            <a:r>
              <a:rPr lang="zh-CN" altLang="zh-CN" dirty="0"/>
              <a:t>这个回答报文</a:t>
            </a:r>
            <a:r>
              <a:rPr lang="zh-CN" altLang="zh-CN" dirty="0" smtClean="0"/>
              <a:t>用</a:t>
            </a:r>
            <a:r>
              <a:rPr lang="en-US" altLang="zh-CN" dirty="0" smtClean="0"/>
              <a:t> A </a:t>
            </a:r>
            <a:r>
              <a:rPr lang="zh-CN" altLang="zh-CN" dirty="0" smtClean="0"/>
              <a:t>的密钥</a:t>
            </a:r>
            <a:r>
              <a:rPr lang="en-US" altLang="zh-CN" dirty="0" smtClean="0"/>
              <a:t> K</a:t>
            </a:r>
            <a:r>
              <a:rPr lang="en-US" altLang="zh-CN" baseline="-25000" dirty="0" smtClean="0"/>
              <a:t>A</a:t>
            </a:r>
            <a:r>
              <a:rPr lang="en-US" altLang="zh-CN" dirty="0" smtClean="0"/>
              <a:t> </a:t>
            </a:r>
            <a:r>
              <a:rPr lang="zh-CN" altLang="zh-CN" dirty="0" smtClean="0"/>
              <a:t>加密</a:t>
            </a:r>
            <a:r>
              <a:rPr lang="zh-CN" altLang="zh-CN" dirty="0"/>
              <a:t>。</a:t>
            </a:r>
          </a:p>
          <a:p>
            <a:endParaRPr lang="zh-CN" altLang="zh-CN" dirty="0"/>
          </a:p>
          <a:p>
            <a:r>
              <a:rPr lang="zh-CN" altLang="zh-CN" dirty="0"/>
              <a:t>这个报文中包含有这次会话使用的</a:t>
            </a:r>
            <a:r>
              <a:rPr lang="zh-CN" altLang="zh-CN" dirty="0" smtClean="0"/>
              <a:t>密钥</a:t>
            </a:r>
            <a:r>
              <a:rPr lang="en-US" altLang="zh-CN" dirty="0" smtClean="0"/>
              <a:t> K</a:t>
            </a:r>
            <a:r>
              <a:rPr lang="en-US" altLang="zh-CN" baseline="-25000" dirty="0" smtClean="0"/>
              <a:t>AB</a:t>
            </a:r>
            <a:r>
              <a:rPr lang="en-US" altLang="zh-CN" dirty="0" smtClean="0"/>
              <a:t> </a:t>
            </a:r>
            <a:r>
              <a:rPr lang="zh-CN" altLang="zh-CN" dirty="0" smtClean="0"/>
              <a:t>和请</a:t>
            </a:r>
            <a:r>
              <a:rPr lang="en-US" altLang="zh-CN" dirty="0" smtClean="0"/>
              <a:t> A </a:t>
            </a:r>
            <a:r>
              <a:rPr lang="zh-CN" altLang="zh-CN" dirty="0" smtClean="0"/>
              <a:t>转给</a:t>
            </a:r>
            <a:r>
              <a:rPr lang="en-US" altLang="zh-CN" dirty="0" smtClean="0"/>
              <a:t> B </a:t>
            </a:r>
            <a:r>
              <a:rPr lang="zh-CN" altLang="zh-CN" dirty="0" smtClean="0"/>
              <a:t>的</a:t>
            </a:r>
            <a:r>
              <a:rPr lang="zh-CN" altLang="zh-CN" dirty="0"/>
              <a:t>一个</a:t>
            </a:r>
            <a:r>
              <a:rPr lang="zh-CN" altLang="zh-CN" dirty="0">
                <a:solidFill>
                  <a:srgbClr val="FF0000"/>
                </a:solidFill>
              </a:rPr>
              <a:t>票据</a:t>
            </a:r>
            <a:r>
              <a:rPr lang="en-US" altLang="zh-CN" dirty="0">
                <a:solidFill>
                  <a:schemeClr val="tx1"/>
                </a:solidFill>
              </a:rPr>
              <a:t>(ticket</a:t>
            </a:r>
            <a:r>
              <a:rPr lang="en-US" altLang="zh-CN" dirty="0" smtClean="0">
                <a:solidFill>
                  <a:schemeClr val="tx1"/>
                </a:solidFill>
              </a:rPr>
              <a:t>)</a:t>
            </a:r>
            <a:r>
              <a:rPr lang="zh-CN" altLang="zh-CN" dirty="0" smtClean="0">
                <a:solidFill>
                  <a:schemeClr val="tx1"/>
                </a:solidFill>
              </a:rPr>
              <a:t>，</a:t>
            </a:r>
            <a:r>
              <a:rPr lang="zh-CN" altLang="zh-CN" dirty="0"/>
              <a:t>它</a:t>
            </a:r>
            <a:r>
              <a:rPr lang="zh-CN" altLang="zh-CN" dirty="0" smtClean="0"/>
              <a:t>包含</a:t>
            </a:r>
            <a:r>
              <a:rPr lang="en-US" altLang="zh-CN" dirty="0" smtClean="0"/>
              <a:t> A </a:t>
            </a:r>
            <a:r>
              <a:rPr lang="zh-CN" altLang="zh-CN" dirty="0" smtClean="0"/>
              <a:t>和</a:t>
            </a:r>
            <a:r>
              <a:rPr lang="en-US" altLang="zh-CN" dirty="0" smtClean="0"/>
              <a:t> B </a:t>
            </a:r>
            <a:r>
              <a:rPr lang="zh-CN" altLang="zh-CN" dirty="0" smtClean="0"/>
              <a:t>在</a:t>
            </a:r>
            <a:r>
              <a:rPr lang="en-US" altLang="zh-CN" dirty="0" smtClean="0"/>
              <a:t> KDC </a:t>
            </a:r>
            <a:r>
              <a:rPr lang="zh-CN" altLang="zh-CN" dirty="0" smtClean="0"/>
              <a:t>登记</a:t>
            </a:r>
            <a:r>
              <a:rPr lang="zh-CN" altLang="zh-CN" dirty="0"/>
              <a:t>的身份，以及这次会话将要使用的</a:t>
            </a:r>
            <a:r>
              <a:rPr lang="zh-CN" altLang="zh-CN" dirty="0" smtClean="0"/>
              <a:t>密钥</a:t>
            </a:r>
            <a:r>
              <a:rPr lang="en-US" altLang="zh-CN" dirty="0" smtClean="0"/>
              <a:t> K</a:t>
            </a:r>
            <a:r>
              <a:rPr lang="en-US" altLang="zh-CN" baseline="-25000" dirty="0" smtClean="0"/>
              <a:t>AB </a:t>
            </a:r>
            <a:r>
              <a:rPr lang="zh-CN" altLang="zh-CN" dirty="0"/>
              <a:t>。</a:t>
            </a:r>
            <a:endParaRPr lang="en-US" altLang="zh-CN"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对称密钥的</a:t>
            </a:r>
            <a:r>
              <a:rPr lang="zh-CN" altLang="en-US" dirty="0" smtClean="0"/>
              <a:t>分配说明</a:t>
            </a:r>
            <a:endParaRPr lang="zh-CN" altLang="en-US" dirty="0"/>
          </a:p>
        </p:txBody>
      </p:sp>
      <p:sp>
        <p:nvSpPr>
          <p:cNvPr id="3" name="内容占位符 2"/>
          <p:cNvSpPr>
            <a:spLocks noGrp="1"/>
          </p:cNvSpPr>
          <p:nvPr>
            <p:ph idx="1"/>
          </p:nvPr>
        </p:nvSpPr>
        <p:spPr/>
        <p:txBody>
          <a:bodyPr/>
          <a:lstStyle/>
          <a:p>
            <a:pPr latinLnBrk="0">
              <a:spcBef>
                <a:spcPts val="600"/>
              </a:spcBef>
            </a:pPr>
            <a:r>
              <a:rPr lang="zh-CN" altLang="zh-CN" dirty="0"/>
              <a:t>这个票据用 </a:t>
            </a:r>
            <a:r>
              <a:rPr lang="en-US" altLang="zh-CN" dirty="0"/>
              <a:t>B </a:t>
            </a:r>
            <a:r>
              <a:rPr lang="zh-CN" altLang="zh-CN" dirty="0"/>
              <a:t>的</a:t>
            </a:r>
            <a:r>
              <a:rPr lang="zh-CN" altLang="zh-CN" dirty="0" smtClean="0"/>
              <a:t>密钥</a:t>
            </a:r>
            <a:r>
              <a:rPr lang="en-US" altLang="zh-CN" dirty="0" smtClean="0"/>
              <a:t> K</a:t>
            </a:r>
            <a:r>
              <a:rPr lang="en-US" altLang="zh-CN" baseline="-25000" dirty="0" smtClean="0"/>
              <a:t>B</a:t>
            </a:r>
            <a:r>
              <a:rPr lang="en-US" altLang="zh-CN" dirty="0" smtClean="0"/>
              <a:t> </a:t>
            </a:r>
            <a:r>
              <a:rPr lang="zh-CN" altLang="zh-CN" dirty="0" smtClean="0"/>
              <a:t>加密</a:t>
            </a:r>
            <a:r>
              <a:rPr lang="zh-CN" altLang="zh-CN" dirty="0"/>
              <a:t>，</a:t>
            </a:r>
            <a:r>
              <a:rPr lang="zh-CN" altLang="zh-CN" dirty="0" smtClean="0"/>
              <a:t>因此</a:t>
            </a:r>
            <a:r>
              <a:rPr lang="en-US" altLang="zh-CN" dirty="0" smtClean="0"/>
              <a:t> A </a:t>
            </a:r>
            <a:r>
              <a:rPr lang="zh-CN" altLang="zh-CN" dirty="0" smtClean="0"/>
              <a:t>无法</a:t>
            </a:r>
            <a:r>
              <a:rPr lang="zh-CN" altLang="zh-CN" dirty="0"/>
              <a:t>知道此票据的内容，</a:t>
            </a:r>
            <a:r>
              <a:rPr lang="zh-CN" altLang="zh-CN" dirty="0" smtClean="0"/>
              <a:t>因为</a:t>
            </a:r>
            <a:r>
              <a:rPr lang="en-US" altLang="zh-CN" dirty="0" smtClean="0"/>
              <a:t> A </a:t>
            </a:r>
            <a:r>
              <a:rPr lang="zh-CN" altLang="zh-CN" dirty="0" smtClean="0"/>
              <a:t>没有</a:t>
            </a:r>
            <a:r>
              <a:rPr lang="en-US" altLang="zh-CN" dirty="0" smtClean="0"/>
              <a:t> B </a:t>
            </a:r>
            <a:r>
              <a:rPr lang="zh-CN" altLang="zh-CN" dirty="0" smtClean="0"/>
              <a:t>的密钥</a:t>
            </a:r>
            <a:r>
              <a:rPr lang="en-US" altLang="zh-CN" dirty="0" smtClean="0"/>
              <a:t> K</a:t>
            </a:r>
            <a:r>
              <a:rPr lang="en-US" altLang="zh-CN" baseline="-25000" dirty="0" smtClean="0"/>
              <a:t>B</a:t>
            </a:r>
            <a:r>
              <a:rPr lang="zh-CN" altLang="zh-CN" dirty="0"/>
              <a:t>。</a:t>
            </a:r>
          </a:p>
          <a:p>
            <a:pPr latinLnBrk="0">
              <a:spcBef>
                <a:spcPts val="600"/>
              </a:spcBef>
            </a:pPr>
            <a:endParaRPr lang="zh-CN" altLang="zh-CN" dirty="0" smtClean="0"/>
          </a:p>
          <a:p>
            <a:pPr latinLnBrk="0">
              <a:spcBef>
                <a:spcPts val="600"/>
              </a:spcBef>
            </a:pPr>
            <a:r>
              <a:rPr lang="zh-CN" altLang="zh-CN" dirty="0" smtClean="0"/>
              <a:t>当然</a:t>
            </a:r>
            <a:r>
              <a:rPr lang="en-US" altLang="zh-CN" dirty="0" smtClean="0"/>
              <a:t> A </a:t>
            </a:r>
            <a:r>
              <a:rPr lang="zh-CN" altLang="zh-CN" dirty="0" smtClean="0"/>
              <a:t>也</a:t>
            </a:r>
            <a:r>
              <a:rPr lang="zh-CN" altLang="zh-CN" dirty="0"/>
              <a:t>不需要知道此票据的内容</a:t>
            </a:r>
            <a:r>
              <a:rPr lang="zh-CN" altLang="zh-CN" dirty="0" smtClean="0"/>
              <a:t>。</a:t>
            </a:r>
          </a:p>
          <a:p>
            <a:pPr latinLnBrk="0">
              <a:spcBef>
                <a:spcPts val="600"/>
              </a:spcBef>
            </a:pPr>
            <a:endParaRPr lang="en-US" altLang="zh-CN" dirty="0" smtClean="0"/>
          </a:p>
          <a:p>
            <a:pPr marL="342265" indent="-342265" latinLnBrk="0">
              <a:spcBef>
                <a:spcPts val="600"/>
              </a:spcBef>
              <a:buNone/>
            </a:pPr>
            <a:r>
              <a:rPr lang="en-US" altLang="zh-CN" dirty="0" smtClean="0">
                <a:sym typeface="Wingdings" panose="05000000000000000000"/>
              </a:rPr>
              <a:t></a:t>
            </a:r>
            <a:r>
              <a:rPr lang="en-US" altLang="zh-CN" dirty="0" smtClean="0">
                <a:sym typeface="+mn-ea"/>
              </a:rPr>
              <a:t> </a:t>
            </a:r>
            <a:r>
              <a:rPr lang="zh-CN" altLang="zh-CN" dirty="0" smtClean="0">
                <a:sym typeface="+mn-ea"/>
              </a:rPr>
              <a:t>当</a:t>
            </a:r>
            <a:r>
              <a:rPr lang="en-US" altLang="zh-CN" dirty="0" smtClean="0">
                <a:sym typeface="+mn-ea"/>
              </a:rPr>
              <a:t> B </a:t>
            </a:r>
            <a:r>
              <a:rPr lang="zh-CN" altLang="zh-CN" dirty="0" smtClean="0">
                <a:sym typeface="+mn-ea"/>
              </a:rPr>
              <a:t>收到</a:t>
            </a:r>
            <a:r>
              <a:rPr lang="en-US" altLang="zh-CN" dirty="0" smtClean="0">
                <a:sym typeface="+mn-ea"/>
              </a:rPr>
              <a:t> A </a:t>
            </a:r>
            <a:r>
              <a:rPr lang="zh-CN" altLang="zh-CN" dirty="0" smtClean="0">
                <a:sym typeface="+mn-ea"/>
              </a:rPr>
              <a:t>转</a:t>
            </a:r>
            <a:r>
              <a:rPr lang="zh-CN" altLang="zh-CN" dirty="0">
                <a:sym typeface="+mn-ea"/>
              </a:rPr>
              <a:t>来的票据并使用自己的</a:t>
            </a:r>
            <a:r>
              <a:rPr lang="zh-CN" altLang="zh-CN" dirty="0" smtClean="0">
                <a:sym typeface="+mn-ea"/>
              </a:rPr>
              <a:t>密钥</a:t>
            </a:r>
            <a:r>
              <a:rPr lang="en-US" altLang="zh-CN" dirty="0" smtClean="0">
                <a:sym typeface="+mn-ea"/>
              </a:rPr>
              <a:t> K</a:t>
            </a:r>
            <a:r>
              <a:rPr lang="en-US" altLang="zh-CN" baseline="-25000" dirty="0" smtClean="0">
                <a:sym typeface="+mn-ea"/>
              </a:rPr>
              <a:t>B</a:t>
            </a:r>
            <a:r>
              <a:rPr lang="en-US" altLang="zh-CN" dirty="0" smtClean="0">
                <a:sym typeface="+mn-ea"/>
              </a:rPr>
              <a:t> </a:t>
            </a:r>
            <a:r>
              <a:rPr lang="zh-CN" altLang="zh-CN" dirty="0" smtClean="0">
                <a:sym typeface="+mn-ea"/>
              </a:rPr>
              <a:t>解密</a:t>
            </a:r>
            <a:r>
              <a:rPr lang="zh-CN" altLang="zh-CN" dirty="0">
                <a:sym typeface="+mn-ea"/>
              </a:rPr>
              <a:t>后，就</a:t>
            </a:r>
            <a:r>
              <a:rPr lang="zh-CN" altLang="zh-CN" dirty="0" smtClean="0">
                <a:sym typeface="+mn-ea"/>
              </a:rPr>
              <a:t>知道</a:t>
            </a:r>
            <a:r>
              <a:rPr lang="en-US" altLang="zh-CN" dirty="0" smtClean="0">
                <a:sym typeface="+mn-ea"/>
              </a:rPr>
              <a:t> A </a:t>
            </a:r>
            <a:r>
              <a:rPr lang="zh-CN" altLang="zh-CN" dirty="0" smtClean="0">
                <a:sym typeface="+mn-ea"/>
              </a:rPr>
              <a:t>要</a:t>
            </a:r>
            <a:r>
              <a:rPr lang="zh-CN" altLang="zh-CN" dirty="0">
                <a:sym typeface="+mn-ea"/>
              </a:rPr>
              <a:t>和他通信，同时也</a:t>
            </a:r>
            <a:r>
              <a:rPr lang="zh-CN" altLang="zh-CN" dirty="0" smtClean="0">
                <a:sym typeface="+mn-ea"/>
              </a:rPr>
              <a:t>知道</a:t>
            </a:r>
            <a:r>
              <a:rPr lang="en-US" altLang="zh-CN" dirty="0" smtClean="0">
                <a:sym typeface="+mn-ea"/>
              </a:rPr>
              <a:t> KDC </a:t>
            </a:r>
            <a:r>
              <a:rPr lang="zh-CN" altLang="zh-CN" dirty="0" smtClean="0">
                <a:sym typeface="+mn-ea"/>
              </a:rPr>
              <a:t>为</a:t>
            </a:r>
            <a:r>
              <a:rPr lang="zh-CN" altLang="zh-CN" dirty="0">
                <a:sym typeface="+mn-ea"/>
              </a:rPr>
              <a:t>这次</a:t>
            </a:r>
            <a:r>
              <a:rPr lang="zh-CN" altLang="zh-CN" dirty="0" smtClean="0">
                <a:sym typeface="+mn-ea"/>
              </a:rPr>
              <a:t>和</a:t>
            </a:r>
            <a:r>
              <a:rPr lang="en-US" altLang="zh-CN" dirty="0" smtClean="0">
                <a:sym typeface="+mn-ea"/>
              </a:rPr>
              <a:t> A </a:t>
            </a:r>
            <a:r>
              <a:rPr lang="zh-CN" altLang="zh-CN" dirty="0" smtClean="0">
                <a:sym typeface="+mn-ea"/>
              </a:rPr>
              <a:t>通信</a:t>
            </a:r>
            <a:r>
              <a:rPr lang="zh-CN" altLang="zh-CN" dirty="0">
                <a:sym typeface="+mn-ea"/>
              </a:rPr>
              <a:t>所分配的</a:t>
            </a:r>
            <a:r>
              <a:rPr lang="zh-CN" altLang="zh-CN" dirty="0" smtClean="0">
                <a:sym typeface="+mn-ea"/>
              </a:rPr>
              <a:t>会话密钥 </a:t>
            </a:r>
            <a:r>
              <a:rPr lang="en-US" altLang="zh-CN" dirty="0" smtClean="0">
                <a:sym typeface="+mn-ea"/>
              </a:rPr>
              <a:t>K</a:t>
            </a:r>
            <a:r>
              <a:rPr lang="en-US" altLang="zh-CN" baseline="-25000" dirty="0" smtClean="0">
                <a:sym typeface="+mn-ea"/>
              </a:rPr>
              <a:t>AB</a:t>
            </a:r>
            <a:r>
              <a:rPr lang="en-US" altLang="zh-CN" dirty="0" smtClean="0">
                <a:sym typeface="+mn-ea"/>
              </a:rPr>
              <a:t> </a:t>
            </a:r>
            <a:r>
              <a:rPr lang="zh-CN" altLang="zh-CN" dirty="0" smtClean="0">
                <a:sym typeface="+mn-ea"/>
              </a:rPr>
              <a:t>。</a:t>
            </a:r>
          </a:p>
          <a:p>
            <a:pPr latinLnBrk="0">
              <a:spcBef>
                <a:spcPts val="600"/>
              </a:spcBef>
            </a:pPr>
            <a:endParaRPr lang="zh-CN" altLang="zh-CN" dirty="0"/>
          </a:p>
          <a:p>
            <a:pPr latinLnBrk="0">
              <a:spcBef>
                <a:spcPts val="600"/>
              </a:spcBef>
            </a:pPr>
            <a:r>
              <a:rPr lang="zh-CN" altLang="zh-CN" dirty="0">
                <a:sym typeface="+mn-ea"/>
              </a:rPr>
              <a:t>此后，</a:t>
            </a:r>
            <a:r>
              <a:rPr lang="en-US" altLang="zh-CN" dirty="0" smtClean="0">
                <a:sym typeface="+mn-ea"/>
              </a:rPr>
              <a:t>A </a:t>
            </a:r>
            <a:r>
              <a:rPr lang="zh-CN" altLang="zh-CN" dirty="0" smtClean="0">
                <a:sym typeface="+mn-ea"/>
              </a:rPr>
              <a:t>和</a:t>
            </a:r>
            <a:r>
              <a:rPr lang="en-US" altLang="zh-CN" dirty="0" smtClean="0">
                <a:sym typeface="+mn-ea"/>
              </a:rPr>
              <a:t> B </a:t>
            </a:r>
            <a:r>
              <a:rPr lang="zh-CN" altLang="zh-CN" dirty="0" smtClean="0">
                <a:sym typeface="+mn-ea"/>
              </a:rPr>
              <a:t>就</a:t>
            </a:r>
            <a:r>
              <a:rPr lang="zh-CN" altLang="zh-CN" dirty="0">
                <a:sym typeface="+mn-ea"/>
              </a:rPr>
              <a:t>可使用</a:t>
            </a:r>
            <a:r>
              <a:rPr lang="zh-CN" altLang="zh-CN" dirty="0" smtClean="0">
                <a:sym typeface="+mn-ea"/>
              </a:rPr>
              <a:t>会话密钥</a:t>
            </a:r>
            <a:r>
              <a:rPr lang="en-US" altLang="zh-CN" dirty="0" smtClean="0">
                <a:sym typeface="+mn-ea"/>
              </a:rPr>
              <a:t> K</a:t>
            </a:r>
            <a:r>
              <a:rPr lang="en-US" altLang="zh-CN" baseline="-25000" dirty="0" smtClean="0">
                <a:sym typeface="+mn-ea"/>
              </a:rPr>
              <a:t>AB</a:t>
            </a:r>
            <a:r>
              <a:rPr lang="en-US" altLang="zh-CN" dirty="0" smtClean="0">
                <a:sym typeface="+mn-ea"/>
              </a:rPr>
              <a:t> </a:t>
            </a:r>
            <a:r>
              <a:rPr lang="zh-CN" altLang="zh-CN" dirty="0" smtClean="0">
                <a:sym typeface="+mn-ea"/>
              </a:rPr>
              <a:t>进行</a:t>
            </a:r>
            <a:r>
              <a:rPr lang="zh-CN" altLang="zh-CN" dirty="0">
                <a:sym typeface="+mn-ea"/>
              </a:rPr>
              <a:t>这次通信</a:t>
            </a:r>
            <a:r>
              <a:rPr lang="zh-CN" altLang="zh-CN" dirty="0" smtClean="0">
                <a:sym typeface="+mn-ea"/>
              </a:rPr>
              <a:t>了</a:t>
            </a:r>
            <a:r>
              <a:rPr lang="zh-CN" altLang="en-US" dirty="0" smtClean="0">
                <a:sym typeface="+mn-ea"/>
              </a:rPr>
              <a:t>。</a:t>
            </a:r>
            <a:endParaRPr lang="zh-CN" altLang="zh-CN" dirty="0"/>
          </a:p>
          <a:p>
            <a:pPr latinLnBrk="0">
              <a:spcBef>
                <a:spcPts val="600"/>
              </a:spcBef>
            </a:pPr>
            <a:endParaRPr lang="zh-CN" altLang="en-US" dirty="0"/>
          </a:p>
          <a:p>
            <a:pPr latinLnBrk="0">
              <a:spcBef>
                <a:spcPts val="600"/>
              </a:spcBef>
            </a:pPr>
            <a:endParaRPr lang="en-US" altLang="zh-CN"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Kerberos</a:t>
            </a:r>
            <a:endParaRPr lang="zh-CN" altLang="en-US" dirty="0"/>
          </a:p>
        </p:txBody>
      </p:sp>
      <p:sp>
        <p:nvSpPr>
          <p:cNvPr id="3" name="内容占位符 2"/>
          <p:cNvSpPr>
            <a:spLocks noGrp="1"/>
          </p:cNvSpPr>
          <p:nvPr>
            <p:ph idx="1"/>
          </p:nvPr>
        </p:nvSpPr>
        <p:spPr/>
        <p:txBody>
          <a:bodyPr/>
          <a:lstStyle/>
          <a:p>
            <a:r>
              <a:rPr lang="zh-CN" altLang="zh-CN" sz="2585" dirty="0"/>
              <a:t>目前最出名的密钥分配协议</a:t>
            </a:r>
            <a:r>
              <a:rPr lang="zh-CN" altLang="zh-CN" sz="2585" dirty="0" smtClean="0"/>
              <a:t>是</a:t>
            </a:r>
            <a:r>
              <a:rPr lang="en-US" altLang="zh-CN" sz="2585" dirty="0" smtClean="0"/>
              <a:t> </a:t>
            </a:r>
            <a:r>
              <a:rPr lang="en-US" altLang="zh-CN" sz="2585" dirty="0" smtClean="0">
                <a:solidFill>
                  <a:srgbClr val="FF0000"/>
                </a:solidFill>
              </a:rPr>
              <a:t>Kerberos V5</a:t>
            </a:r>
            <a:r>
              <a:rPr lang="zh-CN" altLang="en-US" sz="2585" dirty="0" smtClean="0">
                <a:solidFill>
                  <a:srgbClr val="FF0000"/>
                </a:solidFill>
              </a:rPr>
              <a:t>。</a:t>
            </a:r>
            <a:endParaRPr lang="en-US" altLang="zh-CN" sz="2585" dirty="0" smtClean="0">
              <a:solidFill>
                <a:srgbClr val="FF0000"/>
              </a:solidFill>
            </a:endParaRPr>
          </a:p>
          <a:p>
            <a:endParaRPr lang="en-US" altLang="zh-CN" sz="2585" dirty="0" smtClean="0">
              <a:solidFill>
                <a:srgbClr val="0000FF"/>
              </a:solidFill>
            </a:endParaRPr>
          </a:p>
          <a:p>
            <a:r>
              <a:rPr lang="en-US" altLang="zh-CN" sz="2585" dirty="0" smtClean="0">
                <a:solidFill>
                  <a:srgbClr val="0000FF"/>
                </a:solidFill>
              </a:rPr>
              <a:t>Kerberos </a:t>
            </a:r>
            <a:r>
              <a:rPr lang="zh-CN" altLang="zh-CN" sz="2585" dirty="0" smtClean="0">
                <a:solidFill>
                  <a:srgbClr val="0000FF"/>
                </a:solidFill>
              </a:rPr>
              <a:t>既是</a:t>
            </a:r>
            <a:r>
              <a:rPr lang="zh-CN" altLang="zh-CN" sz="2585" dirty="0">
                <a:solidFill>
                  <a:srgbClr val="0000FF"/>
                </a:solidFill>
              </a:rPr>
              <a:t>鉴别协议，同时也</a:t>
            </a:r>
            <a:r>
              <a:rPr lang="zh-CN" altLang="zh-CN" sz="2585" dirty="0" smtClean="0">
                <a:solidFill>
                  <a:srgbClr val="0000FF"/>
                </a:solidFill>
              </a:rPr>
              <a:t>是</a:t>
            </a:r>
            <a:r>
              <a:rPr lang="en-US" altLang="zh-CN" sz="2585" dirty="0" smtClean="0">
                <a:solidFill>
                  <a:srgbClr val="0000FF"/>
                </a:solidFill>
              </a:rPr>
              <a:t> KDC</a:t>
            </a:r>
            <a:r>
              <a:rPr lang="zh-CN" altLang="zh-CN" sz="2585" dirty="0">
                <a:solidFill>
                  <a:srgbClr val="0000FF"/>
                </a:solidFill>
              </a:rPr>
              <a:t>，它已经变得很普及，现在是互联网建议标准</a:t>
            </a:r>
            <a:r>
              <a:rPr lang="zh-CN" altLang="zh-CN" sz="2585" dirty="0" smtClean="0">
                <a:solidFill>
                  <a:srgbClr val="0000FF"/>
                </a:solidFill>
              </a:rPr>
              <a:t>。</a:t>
            </a:r>
            <a:endParaRPr lang="en-US" altLang="zh-CN" sz="2585" dirty="0" smtClean="0">
              <a:solidFill>
                <a:srgbClr val="0000FF"/>
              </a:solidFill>
            </a:endParaRPr>
          </a:p>
          <a:p>
            <a:endParaRPr lang="en-US" altLang="zh-CN" sz="2585" dirty="0" smtClean="0"/>
          </a:p>
          <a:p>
            <a:r>
              <a:rPr lang="en-US" altLang="zh-CN" sz="2585" dirty="0" smtClean="0"/>
              <a:t>Kerberos </a:t>
            </a:r>
            <a:r>
              <a:rPr lang="zh-CN" altLang="zh-CN" sz="2585" dirty="0" smtClean="0"/>
              <a:t>使用比</a:t>
            </a:r>
            <a:r>
              <a:rPr lang="en-US" altLang="zh-CN" sz="2585" dirty="0" smtClean="0"/>
              <a:t> DES </a:t>
            </a:r>
            <a:r>
              <a:rPr lang="zh-CN" altLang="zh-CN" sz="2585" dirty="0" smtClean="0"/>
              <a:t>更加</a:t>
            </a:r>
            <a:r>
              <a:rPr lang="zh-CN" altLang="zh-CN" sz="2585" dirty="0"/>
              <a:t>安全的高级加密</a:t>
            </a:r>
            <a:r>
              <a:rPr lang="zh-CN" altLang="zh-CN" sz="2585" dirty="0" smtClean="0"/>
              <a:t>标准</a:t>
            </a:r>
            <a:r>
              <a:rPr lang="en-US" altLang="zh-CN" sz="2585" dirty="0" smtClean="0"/>
              <a:t> </a:t>
            </a:r>
            <a:r>
              <a:rPr lang="en-US" altLang="zh-CN" sz="2585" dirty="0" smtClean="0">
                <a:solidFill>
                  <a:srgbClr val="FF0000"/>
                </a:solidFill>
              </a:rPr>
              <a:t>AES </a:t>
            </a:r>
            <a:r>
              <a:rPr lang="en-US" altLang="zh-CN" sz="2585" dirty="0" smtClean="0">
                <a:solidFill>
                  <a:schemeClr val="tx1"/>
                </a:solidFill>
              </a:rPr>
              <a:t>(Advanced Encryption Standard) </a:t>
            </a:r>
            <a:r>
              <a:rPr lang="zh-CN" altLang="zh-CN" sz="2585" dirty="0"/>
              <a:t>进行加密</a:t>
            </a:r>
            <a:r>
              <a:rPr lang="zh-CN" altLang="zh-CN" sz="2585" dirty="0" smtClean="0"/>
              <a:t>。</a:t>
            </a:r>
            <a:endParaRPr lang="en-US" altLang="zh-CN" sz="2585" dirty="0" smtClean="0"/>
          </a:p>
          <a:p>
            <a:endParaRPr lang="zh-CN" altLang="en-US" sz="2585"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Kerberos</a:t>
            </a:r>
            <a:endParaRPr lang="zh-CN" altLang="en-US" dirty="0"/>
          </a:p>
        </p:txBody>
      </p:sp>
      <p:sp>
        <p:nvSpPr>
          <p:cNvPr id="3" name="内容占位符 2"/>
          <p:cNvSpPr>
            <a:spLocks noGrp="1"/>
          </p:cNvSpPr>
          <p:nvPr>
            <p:ph idx="1"/>
          </p:nvPr>
        </p:nvSpPr>
        <p:spPr/>
        <p:txBody>
          <a:bodyPr/>
          <a:lstStyle/>
          <a:p>
            <a:r>
              <a:rPr lang="en-US" altLang="zh-CN" sz="2585" dirty="0" smtClean="0"/>
              <a:t>Kerberos </a:t>
            </a:r>
            <a:r>
              <a:rPr lang="zh-CN" altLang="zh-CN" sz="2585" dirty="0" smtClean="0"/>
              <a:t>使用</a:t>
            </a:r>
            <a:r>
              <a:rPr lang="zh-CN" altLang="zh-CN" sz="2585" dirty="0"/>
              <a:t>两个服务器：</a:t>
            </a:r>
            <a:r>
              <a:rPr lang="zh-CN" altLang="zh-CN" sz="2585" dirty="0">
                <a:solidFill>
                  <a:srgbClr val="FF0000"/>
                </a:solidFill>
              </a:rPr>
              <a:t>鉴别服务器 </a:t>
            </a:r>
            <a:r>
              <a:rPr lang="en-US" altLang="zh-CN" sz="2585" dirty="0">
                <a:solidFill>
                  <a:srgbClr val="FF0000"/>
                </a:solidFill>
              </a:rPr>
              <a:t>AS </a:t>
            </a:r>
            <a:r>
              <a:rPr lang="en-US" altLang="zh-CN" sz="2585" dirty="0"/>
              <a:t>(Authentication Server)</a:t>
            </a:r>
            <a:r>
              <a:rPr lang="zh-CN" altLang="zh-CN" sz="2585" dirty="0"/>
              <a:t>、</a:t>
            </a:r>
            <a:r>
              <a:rPr lang="zh-CN" altLang="zh-CN" sz="2585" dirty="0">
                <a:solidFill>
                  <a:srgbClr val="FF0000"/>
                </a:solidFill>
              </a:rPr>
              <a:t>票据授予服务器</a:t>
            </a:r>
            <a:r>
              <a:rPr lang="en-US" altLang="zh-CN" sz="2585" dirty="0">
                <a:solidFill>
                  <a:srgbClr val="FF0000"/>
                </a:solidFill>
              </a:rPr>
              <a:t>TGS </a:t>
            </a:r>
            <a:r>
              <a:rPr lang="en-US" altLang="zh-CN" sz="2585" dirty="0"/>
              <a:t>(Ticket-Granting Server)</a:t>
            </a:r>
            <a:r>
              <a:rPr lang="zh-CN" altLang="zh-CN" sz="2585" dirty="0" smtClean="0"/>
              <a:t>。</a:t>
            </a:r>
            <a:endParaRPr lang="en-US" altLang="zh-CN" sz="2585" dirty="0" smtClean="0"/>
          </a:p>
          <a:p>
            <a:endParaRPr lang="en-US" altLang="zh-CN" sz="2585" dirty="0" smtClean="0"/>
          </a:p>
          <a:p>
            <a:r>
              <a:rPr lang="en-US" altLang="zh-CN" sz="2585" dirty="0" smtClean="0"/>
              <a:t>Kerberos </a:t>
            </a:r>
            <a:r>
              <a:rPr lang="zh-CN" altLang="zh-CN" sz="2585" dirty="0" smtClean="0">
                <a:solidFill>
                  <a:srgbClr val="FF0000"/>
                </a:solidFill>
              </a:rPr>
              <a:t>只用</a:t>
            </a:r>
            <a:r>
              <a:rPr lang="zh-CN" altLang="zh-CN" sz="2585" dirty="0">
                <a:solidFill>
                  <a:srgbClr val="FF0000"/>
                </a:solidFill>
              </a:rPr>
              <a:t>于客户与服务器之间的鉴别</a:t>
            </a:r>
            <a:r>
              <a:rPr lang="zh-CN" altLang="zh-CN" sz="2585" dirty="0">
                <a:solidFill>
                  <a:schemeClr val="tx1"/>
                </a:solidFill>
              </a:rPr>
              <a:t>，</a:t>
            </a:r>
            <a:r>
              <a:rPr lang="zh-CN" altLang="zh-CN" sz="2585" dirty="0"/>
              <a:t>而不用于人对人的鉴别。</a:t>
            </a:r>
            <a:endParaRPr lang="zh-CN" altLang="en-US" sz="2585"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518" name="Rectangle 54"/>
          <p:cNvSpPr>
            <a:spLocks noChangeArrowheads="1"/>
          </p:cNvSpPr>
          <p:nvPr/>
        </p:nvSpPr>
        <p:spPr bwMode="auto">
          <a:xfrm>
            <a:off x="4350231" y="370879"/>
            <a:ext cx="1762125" cy="1157654"/>
          </a:xfrm>
          <a:prstGeom prst="rect">
            <a:avLst/>
          </a:prstGeom>
          <a:solidFill>
            <a:srgbClr val="FFFF66"/>
          </a:solidFill>
          <a:ln w="9525">
            <a:solidFill>
              <a:schemeClr val="tx1"/>
            </a:solidFill>
            <a:miter lim="800000"/>
          </a:ln>
          <a:effectLst/>
        </p:spPr>
        <p:txBody>
          <a:bodyPr wrap="none" anchor="ctr"/>
          <a:lstStyle/>
          <a:p>
            <a:endParaRPr lang="zh-CN" altLang="en-US" sz="2585">
              <a:solidFill>
                <a:srgbClr val="000099"/>
              </a:solidFill>
              <a:latin typeface="+mn-lt"/>
              <a:ea typeface="黑体" panose="02010600030101010101" pitchFamily="2" charset="-122"/>
            </a:endParaRPr>
          </a:p>
        </p:txBody>
      </p:sp>
      <p:sp>
        <p:nvSpPr>
          <p:cNvPr id="702473" name="Text Box 9"/>
          <p:cNvSpPr txBox="1">
            <a:spLocks noChangeArrowheads="1"/>
          </p:cNvSpPr>
          <p:nvPr/>
        </p:nvSpPr>
        <p:spPr bwMode="auto">
          <a:xfrm>
            <a:off x="887893" y="813426"/>
            <a:ext cx="351790"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215" dirty="0">
                <a:solidFill>
                  <a:srgbClr val="000099"/>
                </a:solidFill>
                <a:latin typeface="+mn-lt"/>
                <a:ea typeface="黑体" panose="02010600030101010101" pitchFamily="2" charset="-122"/>
              </a:rPr>
              <a:t>A</a:t>
            </a:r>
          </a:p>
        </p:txBody>
      </p:sp>
      <p:grpSp>
        <p:nvGrpSpPr>
          <p:cNvPr id="702474" name="Group 10"/>
          <p:cNvGrpSpPr/>
          <p:nvPr/>
        </p:nvGrpSpPr>
        <p:grpSpPr bwMode="auto">
          <a:xfrm>
            <a:off x="375130" y="876438"/>
            <a:ext cx="552450" cy="505557"/>
            <a:chOff x="921" y="2412"/>
            <a:chExt cx="284" cy="265"/>
          </a:xfrm>
        </p:grpSpPr>
        <p:grpSp>
          <p:nvGrpSpPr>
            <p:cNvPr id="702475" name="Group 11"/>
            <p:cNvGrpSpPr/>
            <p:nvPr/>
          </p:nvGrpSpPr>
          <p:grpSpPr bwMode="auto">
            <a:xfrm>
              <a:off x="928" y="2417"/>
              <a:ext cx="277" cy="260"/>
              <a:chOff x="928" y="2417"/>
              <a:chExt cx="277" cy="260"/>
            </a:xfrm>
          </p:grpSpPr>
          <p:sp>
            <p:nvSpPr>
              <p:cNvPr id="702476" name="Freeform 1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77" name="Freeform 13"/>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78" name="Freeform 1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79" name="Freeform 15"/>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0" name="Rectangle 16"/>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1" name="Rectangle 17"/>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2" name="Rectangle 18"/>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3" name="Line 19"/>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702484" name="Group 20"/>
              <p:cNvGrpSpPr/>
              <p:nvPr/>
            </p:nvGrpSpPr>
            <p:grpSpPr bwMode="auto">
              <a:xfrm>
                <a:off x="928" y="2639"/>
                <a:ext cx="277" cy="38"/>
                <a:chOff x="928" y="2639"/>
                <a:chExt cx="277" cy="38"/>
              </a:xfrm>
            </p:grpSpPr>
            <p:sp>
              <p:nvSpPr>
                <p:cNvPr id="702485" name="Freeform 2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6" name="Freeform 22"/>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87" name="Rectangle 23"/>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grpSp>
        </p:grpSp>
        <p:grpSp>
          <p:nvGrpSpPr>
            <p:cNvPr id="702488" name="Group 24"/>
            <p:cNvGrpSpPr/>
            <p:nvPr/>
          </p:nvGrpSpPr>
          <p:grpSpPr bwMode="auto">
            <a:xfrm>
              <a:off x="921" y="2412"/>
              <a:ext cx="277" cy="261"/>
              <a:chOff x="921" y="2412"/>
              <a:chExt cx="277" cy="261"/>
            </a:xfrm>
          </p:grpSpPr>
          <p:sp>
            <p:nvSpPr>
              <p:cNvPr id="702489" name="Freeform 2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0" name="Freeform 26"/>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1" name="Freeform 2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2" name="Freeform 28"/>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3" name="Rectangle 29"/>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4" name="Rectangle 30"/>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5" name="Rectangle 31"/>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6" name="Line 32"/>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2585" b="1">
                  <a:solidFill>
                    <a:srgbClr val="000099"/>
                  </a:solidFill>
                  <a:latin typeface="+mn-lt"/>
                  <a:ea typeface="黑体" panose="02010600030101010101" pitchFamily="2" charset="-122"/>
                </a:endParaRPr>
              </a:p>
            </p:txBody>
          </p:sp>
          <p:grpSp>
            <p:nvGrpSpPr>
              <p:cNvPr id="702497" name="Group 33"/>
              <p:cNvGrpSpPr/>
              <p:nvPr/>
            </p:nvGrpSpPr>
            <p:grpSpPr bwMode="auto">
              <a:xfrm>
                <a:off x="921" y="2635"/>
                <a:ext cx="277" cy="38"/>
                <a:chOff x="921" y="2635"/>
                <a:chExt cx="277" cy="38"/>
              </a:xfrm>
            </p:grpSpPr>
            <p:sp>
              <p:nvSpPr>
                <p:cNvPr id="702498" name="Freeform 3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499" name="Freeform 35"/>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2585">
                    <a:solidFill>
                      <a:srgbClr val="000099"/>
                    </a:solidFill>
                    <a:latin typeface="+mn-lt"/>
                    <a:ea typeface="黑体" panose="02010600030101010101" pitchFamily="2" charset="-122"/>
                  </a:endParaRPr>
                </a:p>
              </p:txBody>
            </p:sp>
            <p:sp>
              <p:nvSpPr>
                <p:cNvPr id="702500" name="Rectangle 36"/>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585">
                    <a:solidFill>
                      <a:srgbClr val="000099"/>
                    </a:solidFill>
                    <a:latin typeface="+mn-lt"/>
                    <a:ea typeface="黑体" panose="02010600030101010101" pitchFamily="2" charset="-122"/>
                  </a:endParaRPr>
                </a:p>
              </p:txBody>
            </p:sp>
          </p:grpSp>
        </p:grpSp>
      </p:grpSp>
      <p:sp>
        <p:nvSpPr>
          <p:cNvPr id="702501" name="Text Box 37"/>
          <p:cNvSpPr txBox="1">
            <a:spLocks noChangeArrowheads="1"/>
          </p:cNvSpPr>
          <p:nvPr/>
        </p:nvSpPr>
        <p:spPr bwMode="auto">
          <a:xfrm>
            <a:off x="7968143" y="875842"/>
            <a:ext cx="349250"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215" dirty="0">
                <a:solidFill>
                  <a:srgbClr val="000099"/>
                </a:solidFill>
                <a:latin typeface="+mn-lt"/>
                <a:ea typeface="黑体" panose="02010600030101010101" pitchFamily="2" charset="-122"/>
              </a:rPr>
              <a:t>B</a:t>
            </a:r>
          </a:p>
        </p:txBody>
      </p:sp>
      <p:sp>
        <p:nvSpPr>
          <p:cNvPr id="702502" name="Line 38"/>
          <p:cNvSpPr>
            <a:spLocks noChangeShapeType="1"/>
          </p:cNvSpPr>
          <p:nvPr/>
        </p:nvSpPr>
        <p:spPr bwMode="auto">
          <a:xfrm rot="16200000" flipH="1">
            <a:off x="-1696129" y="3790049"/>
            <a:ext cx="4696558" cy="26987"/>
          </a:xfrm>
          <a:prstGeom prst="line">
            <a:avLst/>
          </a:prstGeom>
          <a:noFill/>
          <a:ln w="19050">
            <a:solidFill>
              <a:srgbClr val="000099"/>
            </a:solidFill>
            <a:round/>
            <a:headEnd type="none" w="sm" len="med"/>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03" name="Line 39"/>
          <p:cNvSpPr>
            <a:spLocks noChangeShapeType="1"/>
          </p:cNvSpPr>
          <p:nvPr/>
        </p:nvSpPr>
        <p:spPr bwMode="auto">
          <a:xfrm rot="16200000" flipH="1">
            <a:off x="6286798" y="3831324"/>
            <a:ext cx="4777154" cy="1587"/>
          </a:xfrm>
          <a:prstGeom prst="line">
            <a:avLst/>
          </a:prstGeom>
          <a:noFill/>
          <a:ln w="19050">
            <a:solidFill>
              <a:srgbClr val="000099"/>
            </a:solidFill>
            <a:round/>
            <a:headEnd type="none" w="sm" len="med"/>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08" name="Line 44"/>
          <p:cNvSpPr>
            <a:spLocks noChangeShapeType="1"/>
          </p:cNvSpPr>
          <p:nvPr/>
        </p:nvSpPr>
        <p:spPr bwMode="auto">
          <a:xfrm rot="5400000">
            <a:off x="4246433" y="2053018"/>
            <a:ext cx="1052146" cy="3175"/>
          </a:xfrm>
          <a:prstGeom prst="line">
            <a:avLst/>
          </a:prstGeom>
          <a:noFill/>
          <a:ln w="19050">
            <a:solidFill>
              <a:srgbClr val="000099"/>
            </a:solidFill>
            <a:round/>
            <a:headEnd type="none" w="sm" len="med"/>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09" name="Text Box 45"/>
          <p:cNvSpPr txBox="1">
            <a:spLocks noChangeArrowheads="1"/>
          </p:cNvSpPr>
          <p:nvPr/>
        </p:nvSpPr>
        <p:spPr bwMode="auto">
          <a:xfrm>
            <a:off x="2977092" y="347432"/>
            <a:ext cx="1273175" cy="432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215" dirty="0">
                <a:solidFill>
                  <a:srgbClr val="000099"/>
                </a:solidFill>
                <a:latin typeface="+mn-lt"/>
                <a:ea typeface="黑体" panose="02010600030101010101" pitchFamily="2" charset="-122"/>
              </a:rPr>
              <a:t>Kerberos</a:t>
            </a:r>
          </a:p>
        </p:txBody>
      </p:sp>
      <p:grpSp>
        <p:nvGrpSpPr>
          <p:cNvPr id="702559" name="Group 95"/>
          <p:cNvGrpSpPr/>
          <p:nvPr/>
        </p:nvGrpSpPr>
        <p:grpSpPr bwMode="auto">
          <a:xfrm>
            <a:off x="629130" y="1232526"/>
            <a:ext cx="4144962" cy="584689"/>
            <a:chOff x="313" y="752"/>
            <a:chExt cx="2611" cy="399"/>
          </a:xfrm>
        </p:grpSpPr>
        <p:sp>
          <p:nvSpPr>
            <p:cNvPr id="702472" name="Line 8"/>
            <p:cNvSpPr>
              <a:spLocks noChangeShapeType="1"/>
            </p:cNvSpPr>
            <p:nvPr/>
          </p:nvSpPr>
          <p:spPr bwMode="auto">
            <a:xfrm>
              <a:off x="316" y="1050"/>
              <a:ext cx="2608" cy="2"/>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05" name="Rectangle 41"/>
            <p:cNvSpPr>
              <a:spLocks noChangeArrowheads="1"/>
            </p:cNvSpPr>
            <p:nvPr/>
          </p:nvSpPr>
          <p:spPr bwMode="auto">
            <a:xfrm>
              <a:off x="1461" y="937"/>
              <a:ext cx="324" cy="214"/>
            </a:xfrm>
            <a:prstGeom prst="rect">
              <a:avLst/>
            </a:prstGeom>
            <a:solidFill>
              <a:srgbClr val="66FFFF"/>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a:solidFill>
                    <a:srgbClr val="000099"/>
                  </a:solidFill>
                  <a:latin typeface="+mn-lt"/>
                  <a:ea typeface="黑体" panose="02010600030101010101" pitchFamily="2" charset="-122"/>
                </a:rPr>
                <a:t>A</a:t>
              </a:r>
              <a:endParaRPr kumimoji="1" lang="en-US" altLang="zh-CN" sz="1660" baseline="-25000">
                <a:solidFill>
                  <a:srgbClr val="000099"/>
                </a:solidFill>
                <a:latin typeface="+mn-lt"/>
                <a:ea typeface="黑体" panose="02010600030101010101" pitchFamily="2" charset="-122"/>
              </a:endParaRPr>
            </a:p>
          </p:txBody>
        </p:sp>
        <p:sp>
          <p:nvSpPr>
            <p:cNvPr id="702510" name="Text Box 46"/>
            <p:cNvSpPr txBox="1">
              <a:spLocks noChangeArrowheads="1"/>
            </p:cNvSpPr>
            <p:nvPr/>
          </p:nvSpPr>
          <p:spPr bwMode="auto">
            <a:xfrm>
              <a:off x="313" y="752"/>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grpSp>
      <p:pic>
        <p:nvPicPr>
          <p:cNvPr id="702515" name="Picture 51"/>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16931" y="800238"/>
            <a:ext cx="315912" cy="583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02516" name="Picture 52"/>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04331" y="732830"/>
            <a:ext cx="471487" cy="7282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17" name="Line 53"/>
          <p:cNvSpPr>
            <a:spLocks noChangeShapeType="1"/>
          </p:cNvSpPr>
          <p:nvPr/>
        </p:nvSpPr>
        <p:spPr bwMode="auto">
          <a:xfrm rot="16200000" flipH="1">
            <a:off x="4255225" y="2891951"/>
            <a:ext cx="2749062" cy="22225"/>
          </a:xfrm>
          <a:prstGeom prst="line">
            <a:avLst/>
          </a:prstGeom>
          <a:noFill/>
          <a:ln w="19050">
            <a:solidFill>
              <a:srgbClr val="000099"/>
            </a:solidFill>
            <a:round/>
            <a:headEnd type="none" w="sm" len="med"/>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19" name="Text Box 55"/>
          <p:cNvSpPr txBox="1">
            <a:spLocks noChangeArrowheads="1"/>
          </p:cNvSpPr>
          <p:nvPr/>
        </p:nvSpPr>
        <p:spPr bwMode="auto">
          <a:xfrm>
            <a:off x="4546600" y="492506"/>
            <a:ext cx="426085" cy="34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60">
                <a:solidFill>
                  <a:srgbClr val="000099"/>
                </a:solidFill>
                <a:latin typeface="+mn-lt"/>
                <a:ea typeface="黑体" panose="02010600030101010101" pitchFamily="2" charset="-122"/>
              </a:rPr>
              <a:t>AS</a:t>
            </a:r>
          </a:p>
        </p:txBody>
      </p:sp>
      <p:sp>
        <p:nvSpPr>
          <p:cNvPr id="702520" name="Text Box 56"/>
          <p:cNvSpPr txBox="1">
            <a:spLocks noChangeArrowheads="1"/>
          </p:cNvSpPr>
          <p:nvPr/>
        </p:nvSpPr>
        <p:spPr bwMode="auto">
          <a:xfrm>
            <a:off x="5342796" y="419237"/>
            <a:ext cx="560070" cy="34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60">
                <a:solidFill>
                  <a:srgbClr val="000099"/>
                </a:solidFill>
                <a:latin typeface="+mn-lt"/>
                <a:ea typeface="黑体" panose="02010600030101010101" pitchFamily="2" charset="-122"/>
              </a:rPr>
              <a:t>TGS</a:t>
            </a:r>
          </a:p>
        </p:txBody>
      </p:sp>
      <p:grpSp>
        <p:nvGrpSpPr>
          <p:cNvPr id="702563" name="Group 99"/>
          <p:cNvGrpSpPr/>
          <p:nvPr/>
        </p:nvGrpSpPr>
        <p:grpSpPr bwMode="auto">
          <a:xfrm>
            <a:off x="597381" y="4557484"/>
            <a:ext cx="8112125" cy="805962"/>
            <a:chOff x="293" y="3021"/>
            <a:chExt cx="5110" cy="550"/>
          </a:xfrm>
        </p:grpSpPr>
        <p:sp>
          <p:nvSpPr>
            <p:cNvPr id="702538" name="Line 74"/>
            <p:cNvSpPr>
              <a:spLocks noChangeShapeType="1"/>
            </p:cNvSpPr>
            <p:nvPr/>
          </p:nvSpPr>
          <p:spPr bwMode="auto">
            <a:xfrm flipV="1">
              <a:off x="334" y="3324"/>
              <a:ext cx="5069" cy="18"/>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39" name="Rectangle 75"/>
            <p:cNvSpPr>
              <a:spLocks noChangeArrowheads="1"/>
            </p:cNvSpPr>
            <p:nvPr/>
          </p:nvSpPr>
          <p:spPr bwMode="auto">
            <a:xfrm>
              <a:off x="1884" y="3111"/>
              <a:ext cx="1933" cy="460"/>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endParaRPr kumimoji="1" lang="zh-CN" altLang="zh-CN" sz="1660">
                <a:solidFill>
                  <a:srgbClr val="000099"/>
                </a:solidFill>
                <a:latin typeface="+mn-lt"/>
                <a:ea typeface="黑体" panose="02010600030101010101" pitchFamily="2" charset="-122"/>
              </a:endParaRPr>
            </a:p>
          </p:txBody>
        </p:sp>
        <p:sp>
          <p:nvSpPr>
            <p:cNvPr id="702540" name="Rectangle 76"/>
            <p:cNvSpPr>
              <a:spLocks noChangeArrowheads="1"/>
            </p:cNvSpPr>
            <p:nvPr/>
          </p:nvSpPr>
          <p:spPr bwMode="auto">
            <a:xfrm>
              <a:off x="2429" y="3324"/>
              <a:ext cx="275" cy="197"/>
            </a:xfrm>
            <a:prstGeom prst="rect">
              <a:avLst/>
            </a:prstGeom>
            <a:solidFill>
              <a:srgbClr val="CC99FF"/>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rgbClr val="000099"/>
                  </a:solidFill>
                  <a:latin typeface="+mn-lt"/>
                  <a:ea typeface="黑体" panose="02010600030101010101" pitchFamily="2" charset="-122"/>
                </a:rPr>
                <a:t>T</a:t>
              </a:r>
              <a:endParaRPr kumimoji="1" lang="en-US" altLang="zh-CN" sz="1660" i="1" baseline="-25000">
                <a:solidFill>
                  <a:srgbClr val="000099"/>
                </a:solidFill>
                <a:latin typeface="+mn-lt"/>
                <a:ea typeface="黑体" panose="02010600030101010101" pitchFamily="2" charset="-122"/>
              </a:endParaRPr>
            </a:p>
          </p:txBody>
        </p:sp>
        <p:sp>
          <p:nvSpPr>
            <p:cNvPr id="702541" name="Text Box 77"/>
            <p:cNvSpPr txBox="1">
              <a:spLocks noChangeArrowheads="1"/>
            </p:cNvSpPr>
            <p:nvPr/>
          </p:nvSpPr>
          <p:spPr bwMode="auto">
            <a:xfrm>
              <a:off x="1943" y="3077"/>
              <a:ext cx="296"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AB</a:t>
              </a:r>
            </a:p>
          </p:txBody>
        </p:sp>
        <p:pic>
          <p:nvPicPr>
            <p:cNvPr id="702542" name="Picture 7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61" y="3132"/>
              <a:ext cx="26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43" name="Text Box 79"/>
            <p:cNvSpPr txBox="1">
              <a:spLocks noChangeArrowheads="1"/>
            </p:cNvSpPr>
            <p:nvPr/>
          </p:nvSpPr>
          <p:spPr bwMode="auto">
            <a:xfrm>
              <a:off x="2678" y="3308"/>
              <a:ext cx="197"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60">
                  <a:solidFill>
                    <a:srgbClr val="000099"/>
                  </a:solidFill>
                  <a:latin typeface="+mn-lt"/>
                  <a:ea typeface="黑体" panose="02010600030101010101" pitchFamily="2" charset="-122"/>
                </a:rPr>
                <a:t>, </a:t>
              </a:r>
            </a:p>
          </p:txBody>
        </p:sp>
        <p:sp>
          <p:nvSpPr>
            <p:cNvPr id="702544" name="Text Box 80"/>
            <p:cNvSpPr txBox="1">
              <a:spLocks noChangeArrowheads="1"/>
            </p:cNvSpPr>
            <p:nvPr/>
          </p:nvSpPr>
          <p:spPr bwMode="auto">
            <a:xfrm>
              <a:off x="293" y="3021"/>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sp>
          <p:nvSpPr>
            <p:cNvPr id="702545" name="Rectangle 81"/>
            <p:cNvSpPr>
              <a:spLocks noChangeArrowheads="1"/>
            </p:cNvSpPr>
            <p:nvPr/>
          </p:nvSpPr>
          <p:spPr bwMode="auto">
            <a:xfrm>
              <a:off x="3223" y="3324"/>
              <a:ext cx="522" cy="197"/>
            </a:xfrm>
            <a:prstGeom prst="rect">
              <a:avLst/>
            </a:prstGeom>
            <a:solidFill>
              <a:srgbClr val="FF66FF"/>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dirty="0">
                  <a:solidFill>
                    <a:srgbClr val="000099"/>
                  </a:solidFill>
                  <a:latin typeface="+mn-lt"/>
                  <a:ea typeface="黑体" panose="02010600030101010101" pitchFamily="2" charset="-122"/>
                </a:rPr>
                <a:t>A, </a:t>
              </a:r>
              <a:r>
                <a:rPr kumimoji="1" lang="en-US" altLang="zh-CN" sz="1660" i="1" dirty="0">
                  <a:solidFill>
                    <a:srgbClr val="000099"/>
                  </a:solidFill>
                  <a:latin typeface="+mn-lt"/>
                  <a:ea typeface="黑体" panose="02010600030101010101" pitchFamily="2" charset="-122"/>
                </a:rPr>
                <a:t>K</a:t>
              </a:r>
              <a:r>
                <a:rPr kumimoji="1" lang="en-US" altLang="zh-CN" sz="1660" baseline="-25000" dirty="0">
                  <a:solidFill>
                    <a:srgbClr val="000099"/>
                  </a:solidFill>
                  <a:latin typeface="+mn-lt"/>
                  <a:ea typeface="黑体" panose="02010600030101010101" pitchFamily="2" charset="-122"/>
                </a:rPr>
                <a:t>AB</a:t>
              </a:r>
            </a:p>
          </p:txBody>
        </p:sp>
        <p:sp>
          <p:nvSpPr>
            <p:cNvPr id="702546" name="Text Box 82"/>
            <p:cNvSpPr txBox="1">
              <a:spLocks noChangeArrowheads="1"/>
            </p:cNvSpPr>
            <p:nvPr/>
          </p:nvSpPr>
          <p:spPr bwMode="auto">
            <a:xfrm>
              <a:off x="2776" y="3081"/>
              <a:ext cx="244"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B</a:t>
              </a:r>
            </a:p>
          </p:txBody>
        </p:sp>
        <p:pic>
          <p:nvPicPr>
            <p:cNvPr id="702547" name="Picture 8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08" y="3127"/>
              <a:ext cx="267"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grpSp>
        <p:nvGrpSpPr>
          <p:cNvPr id="702564" name="Group 100"/>
          <p:cNvGrpSpPr/>
          <p:nvPr/>
        </p:nvGrpSpPr>
        <p:grpSpPr bwMode="auto">
          <a:xfrm>
            <a:off x="662468" y="5419130"/>
            <a:ext cx="8015288" cy="788377"/>
            <a:chOff x="334" y="3609"/>
            <a:chExt cx="5049" cy="538"/>
          </a:xfrm>
        </p:grpSpPr>
        <p:sp>
          <p:nvSpPr>
            <p:cNvPr id="702469" name="Line 5"/>
            <p:cNvSpPr>
              <a:spLocks noChangeShapeType="1"/>
            </p:cNvSpPr>
            <p:nvPr/>
          </p:nvSpPr>
          <p:spPr bwMode="auto">
            <a:xfrm flipH="1" flipV="1">
              <a:off x="334" y="3899"/>
              <a:ext cx="5043" cy="18"/>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48" name="Rectangle 84"/>
            <p:cNvSpPr>
              <a:spLocks noChangeArrowheads="1"/>
            </p:cNvSpPr>
            <p:nvPr/>
          </p:nvSpPr>
          <p:spPr bwMode="auto">
            <a:xfrm>
              <a:off x="2232" y="3687"/>
              <a:ext cx="1139" cy="460"/>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endParaRPr kumimoji="1" lang="zh-CN" altLang="zh-CN" sz="1660">
                <a:solidFill>
                  <a:srgbClr val="000099"/>
                </a:solidFill>
                <a:latin typeface="+mn-lt"/>
                <a:ea typeface="黑体" panose="02010600030101010101" pitchFamily="2" charset="-122"/>
              </a:endParaRPr>
            </a:p>
          </p:txBody>
        </p:sp>
        <p:sp>
          <p:nvSpPr>
            <p:cNvPr id="702549" name="Rectangle 85"/>
            <p:cNvSpPr>
              <a:spLocks noChangeArrowheads="1"/>
            </p:cNvSpPr>
            <p:nvPr/>
          </p:nvSpPr>
          <p:spPr bwMode="auto">
            <a:xfrm>
              <a:off x="2827" y="3900"/>
              <a:ext cx="446" cy="197"/>
            </a:xfrm>
            <a:prstGeom prst="rect">
              <a:avLst/>
            </a:prstGeom>
            <a:solidFill>
              <a:srgbClr val="FF6600"/>
            </a:solidFill>
            <a:ln w="9525">
              <a:solidFill>
                <a:schemeClr val="tx1"/>
              </a:solidFill>
              <a:miter lim="800000"/>
            </a:ln>
            <a:effectLst>
              <a:outerShdw dist="35921" dir="2700000" algn="ctr" rotWithShape="0">
                <a:schemeClr val="bg2"/>
              </a:outerShdw>
            </a:effectLst>
          </p:spPr>
          <p:txBody>
            <a:bodyPr wrap="none" anchor="ctr"/>
            <a:lstStyle/>
            <a:p>
              <a:r>
                <a:rPr kumimoji="1" lang="en-US" altLang="zh-CN" sz="1660" i="1" dirty="0">
                  <a:solidFill>
                    <a:srgbClr val="000099"/>
                  </a:solidFill>
                  <a:latin typeface="+mn-lt"/>
                  <a:ea typeface="黑体" panose="02010600030101010101" pitchFamily="2" charset="-122"/>
                </a:rPr>
                <a:t>T </a:t>
              </a:r>
              <a:r>
                <a:rPr kumimoji="1" lang="en-US" altLang="zh-CN" sz="1660" dirty="0">
                  <a:solidFill>
                    <a:srgbClr val="000099"/>
                  </a:solidFill>
                  <a:latin typeface="+mn-lt"/>
                  <a:ea typeface="黑体" panose="02010600030101010101" pitchFamily="2" charset="-122"/>
                </a:rPr>
                <a:t>+ 1</a:t>
              </a:r>
              <a:endParaRPr kumimoji="1" lang="en-US" altLang="zh-CN" sz="1660" i="1" baseline="-25000" dirty="0">
                <a:solidFill>
                  <a:srgbClr val="000099"/>
                </a:solidFill>
                <a:latin typeface="+mn-lt"/>
                <a:ea typeface="黑体" panose="02010600030101010101" pitchFamily="2" charset="-122"/>
              </a:endParaRPr>
            </a:p>
          </p:txBody>
        </p:sp>
        <p:sp>
          <p:nvSpPr>
            <p:cNvPr id="702550" name="Text Box 86"/>
            <p:cNvSpPr txBox="1">
              <a:spLocks noChangeArrowheads="1"/>
            </p:cNvSpPr>
            <p:nvPr/>
          </p:nvSpPr>
          <p:spPr bwMode="auto">
            <a:xfrm>
              <a:off x="2340" y="3653"/>
              <a:ext cx="296"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AB</a:t>
              </a:r>
            </a:p>
          </p:txBody>
        </p:sp>
        <p:pic>
          <p:nvPicPr>
            <p:cNvPr id="702551" name="Picture 8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59" y="3707"/>
              <a:ext cx="26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52" name="Text Box 88"/>
            <p:cNvSpPr txBox="1">
              <a:spLocks noChangeArrowheads="1"/>
            </p:cNvSpPr>
            <p:nvPr/>
          </p:nvSpPr>
          <p:spPr bwMode="auto">
            <a:xfrm>
              <a:off x="5057" y="3609"/>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grpSp>
      <p:pic>
        <p:nvPicPr>
          <p:cNvPr id="702553" name="Picture 89"/>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15806" y="587755"/>
            <a:ext cx="709612" cy="945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702561" name="Group 97"/>
          <p:cNvGrpSpPr/>
          <p:nvPr/>
        </p:nvGrpSpPr>
        <p:grpSpPr bwMode="auto">
          <a:xfrm>
            <a:off x="603731" y="2848844"/>
            <a:ext cx="5038725" cy="778119"/>
            <a:chOff x="297" y="1855"/>
            <a:chExt cx="3174" cy="531"/>
          </a:xfrm>
        </p:grpSpPr>
        <p:sp>
          <p:nvSpPr>
            <p:cNvPr id="702470" name="Line 6"/>
            <p:cNvSpPr>
              <a:spLocks noChangeShapeType="1"/>
            </p:cNvSpPr>
            <p:nvPr/>
          </p:nvSpPr>
          <p:spPr bwMode="auto">
            <a:xfrm flipV="1">
              <a:off x="334" y="2152"/>
              <a:ext cx="3137" cy="4"/>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471" name="Rectangle 7"/>
            <p:cNvSpPr>
              <a:spLocks noChangeArrowheads="1"/>
            </p:cNvSpPr>
            <p:nvPr/>
          </p:nvSpPr>
          <p:spPr bwMode="auto">
            <a:xfrm>
              <a:off x="793" y="1925"/>
              <a:ext cx="1934" cy="461"/>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endParaRPr kumimoji="1" lang="zh-CN" altLang="zh-CN" sz="1660">
                <a:solidFill>
                  <a:srgbClr val="000099"/>
                </a:solidFill>
                <a:latin typeface="+mn-lt"/>
                <a:ea typeface="黑体" panose="02010600030101010101" pitchFamily="2" charset="-122"/>
              </a:endParaRPr>
            </a:p>
          </p:txBody>
        </p:sp>
        <p:sp>
          <p:nvSpPr>
            <p:cNvPr id="702512" name="Text Box 48"/>
            <p:cNvSpPr txBox="1">
              <a:spLocks noChangeArrowheads="1"/>
            </p:cNvSpPr>
            <p:nvPr/>
          </p:nvSpPr>
          <p:spPr bwMode="auto">
            <a:xfrm>
              <a:off x="297" y="1855"/>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sp>
          <p:nvSpPr>
            <p:cNvPr id="702523" name="Rectangle 59"/>
            <p:cNvSpPr>
              <a:spLocks noChangeArrowheads="1"/>
            </p:cNvSpPr>
            <p:nvPr/>
          </p:nvSpPr>
          <p:spPr bwMode="auto">
            <a:xfrm>
              <a:off x="2155" y="2140"/>
              <a:ext cx="523" cy="197"/>
            </a:xfrm>
            <a:prstGeom prst="rect">
              <a:avLst/>
            </a:prstGeom>
            <a:solidFill>
              <a:srgbClr val="66FF66"/>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a:solidFill>
                    <a:srgbClr val="000099"/>
                  </a:solidFill>
                  <a:latin typeface="+mn-lt"/>
                  <a:ea typeface="黑体" panose="02010600030101010101" pitchFamily="2" charset="-122"/>
                </a:rPr>
                <a:t>A, </a:t>
              </a:r>
              <a:r>
                <a:rPr kumimoji="1" lang="en-US" altLang="zh-CN" sz="1660" i="1">
                  <a:solidFill>
                    <a:srgbClr val="000099"/>
                  </a:solidFill>
                  <a:latin typeface="+mn-lt"/>
                  <a:ea typeface="黑体" panose="02010600030101010101" pitchFamily="2" charset="-122"/>
                </a:rPr>
                <a:t>K</a:t>
              </a:r>
              <a:r>
                <a:rPr kumimoji="1" lang="en-US" altLang="zh-CN" sz="1660" baseline="-25000">
                  <a:solidFill>
                    <a:srgbClr val="000099"/>
                  </a:solidFill>
                  <a:latin typeface="+mn-lt"/>
                  <a:ea typeface="黑体" panose="02010600030101010101" pitchFamily="2" charset="-122"/>
                </a:rPr>
                <a:t>S</a:t>
              </a:r>
            </a:p>
          </p:txBody>
        </p:sp>
        <p:pic>
          <p:nvPicPr>
            <p:cNvPr id="702524" name="Picture 6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42" y="1943"/>
              <a:ext cx="26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25" name="Rectangle 61"/>
            <p:cNvSpPr>
              <a:spLocks noChangeArrowheads="1"/>
            </p:cNvSpPr>
            <p:nvPr/>
          </p:nvSpPr>
          <p:spPr bwMode="auto">
            <a:xfrm>
              <a:off x="1239" y="2139"/>
              <a:ext cx="275" cy="197"/>
            </a:xfrm>
            <a:prstGeom prst="rect">
              <a:avLst/>
            </a:prstGeom>
            <a:solidFill>
              <a:srgbClr val="FF6600"/>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i="1">
                  <a:solidFill>
                    <a:srgbClr val="000099"/>
                  </a:solidFill>
                  <a:latin typeface="+mn-lt"/>
                  <a:ea typeface="黑体" panose="02010600030101010101" pitchFamily="2" charset="-122"/>
                </a:rPr>
                <a:t>T</a:t>
              </a:r>
              <a:endParaRPr kumimoji="1" lang="en-US" altLang="zh-CN" sz="1660" i="1" baseline="-25000">
                <a:solidFill>
                  <a:srgbClr val="000099"/>
                </a:solidFill>
                <a:latin typeface="+mn-lt"/>
                <a:ea typeface="黑体" panose="02010600030101010101" pitchFamily="2" charset="-122"/>
              </a:endParaRPr>
            </a:p>
          </p:txBody>
        </p:sp>
        <p:sp>
          <p:nvSpPr>
            <p:cNvPr id="702526" name="Text Box 62"/>
            <p:cNvSpPr txBox="1">
              <a:spLocks noChangeArrowheads="1"/>
            </p:cNvSpPr>
            <p:nvPr/>
          </p:nvSpPr>
          <p:spPr bwMode="auto">
            <a:xfrm>
              <a:off x="793" y="1892"/>
              <a:ext cx="241"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S</a:t>
              </a:r>
            </a:p>
          </p:txBody>
        </p:sp>
        <p:pic>
          <p:nvPicPr>
            <p:cNvPr id="702527" name="Picture 6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1" y="1946"/>
              <a:ext cx="26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28" name="Text Box 64"/>
            <p:cNvSpPr txBox="1">
              <a:spLocks noChangeArrowheads="1"/>
            </p:cNvSpPr>
            <p:nvPr/>
          </p:nvSpPr>
          <p:spPr bwMode="auto">
            <a:xfrm>
              <a:off x="1487" y="2123"/>
              <a:ext cx="315"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60">
                  <a:solidFill>
                    <a:srgbClr val="000099"/>
                  </a:solidFill>
                  <a:latin typeface="+mn-lt"/>
                  <a:ea typeface="黑体" panose="02010600030101010101" pitchFamily="2" charset="-122"/>
                </a:rPr>
                <a:t>, B,</a:t>
              </a:r>
            </a:p>
          </p:txBody>
        </p:sp>
        <p:sp>
          <p:nvSpPr>
            <p:cNvPr id="702554" name="Text Box 90"/>
            <p:cNvSpPr txBox="1">
              <a:spLocks noChangeArrowheads="1"/>
            </p:cNvSpPr>
            <p:nvPr/>
          </p:nvSpPr>
          <p:spPr bwMode="auto">
            <a:xfrm>
              <a:off x="1636" y="1892"/>
              <a:ext cx="298"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TG</a:t>
              </a:r>
            </a:p>
          </p:txBody>
        </p:sp>
      </p:grpSp>
      <p:grpSp>
        <p:nvGrpSpPr>
          <p:cNvPr id="702562" name="Group 98"/>
          <p:cNvGrpSpPr/>
          <p:nvPr/>
        </p:nvGrpSpPr>
        <p:grpSpPr bwMode="auto">
          <a:xfrm>
            <a:off x="662468" y="3679717"/>
            <a:ext cx="4997450" cy="814754"/>
            <a:chOff x="334" y="2422"/>
            <a:chExt cx="3148" cy="556"/>
          </a:xfrm>
        </p:grpSpPr>
        <p:sp>
          <p:nvSpPr>
            <p:cNvPr id="702529" name="Line 65"/>
            <p:cNvSpPr>
              <a:spLocks noChangeShapeType="1"/>
            </p:cNvSpPr>
            <p:nvPr/>
          </p:nvSpPr>
          <p:spPr bwMode="auto">
            <a:xfrm flipH="1" flipV="1">
              <a:off x="334" y="2744"/>
              <a:ext cx="3137" cy="4"/>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30" name="Rectangle 66"/>
            <p:cNvSpPr>
              <a:spLocks noChangeArrowheads="1"/>
            </p:cNvSpPr>
            <p:nvPr/>
          </p:nvSpPr>
          <p:spPr bwMode="auto">
            <a:xfrm>
              <a:off x="793" y="2518"/>
              <a:ext cx="2082" cy="460"/>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endParaRPr kumimoji="1" lang="zh-CN" altLang="zh-CN" sz="1660">
                <a:solidFill>
                  <a:srgbClr val="000099"/>
                </a:solidFill>
                <a:latin typeface="+mn-lt"/>
                <a:ea typeface="黑体" panose="02010600030101010101" pitchFamily="2" charset="-122"/>
              </a:endParaRPr>
            </a:p>
          </p:txBody>
        </p:sp>
        <p:sp>
          <p:nvSpPr>
            <p:cNvPr id="702531" name="Rectangle 67"/>
            <p:cNvSpPr>
              <a:spLocks noChangeArrowheads="1"/>
            </p:cNvSpPr>
            <p:nvPr/>
          </p:nvSpPr>
          <p:spPr bwMode="auto">
            <a:xfrm>
              <a:off x="2258" y="2732"/>
              <a:ext cx="522" cy="197"/>
            </a:xfrm>
            <a:prstGeom prst="rect">
              <a:avLst/>
            </a:prstGeom>
            <a:solidFill>
              <a:srgbClr val="FF66FF"/>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dirty="0">
                  <a:solidFill>
                    <a:srgbClr val="000099"/>
                  </a:solidFill>
                  <a:latin typeface="+mn-lt"/>
                  <a:ea typeface="黑体" panose="02010600030101010101" pitchFamily="2" charset="-122"/>
                </a:rPr>
                <a:t>A, </a:t>
              </a:r>
              <a:r>
                <a:rPr kumimoji="1" lang="en-US" altLang="zh-CN" sz="1660" i="1" dirty="0">
                  <a:solidFill>
                    <a:srgbClr val="000099"/>
                  </a:solidFill>
                  <a:latin typeface="+mn-lt"/>
                  <a:ea typeface="黑体" panose="02010600030101010101" pitchFamily="2" charset="-122"/>
                </a:rPr>
                <a:t>K</a:t>
              </a:r>
              <a:r>
                <a:rPr kumimoji="1" lang="en-US" altLang="zh-CN" sz="1660" baseline="-25000" dirty="0">
                  <a:solidFill>
                    <a:srgbClr val="000099"/>
                  </a:solidFill>
                  <a:latin typeface="+mn-lt"/>
                  <a:ea typeface="黑体" panose="02010600030101010101" pitchFamily="2" charset="-122"/>
                </a:rPr>
                <a:t>AB</a:t>
              </a:r>
            </a:p>
          </p:txBody>
        </p:sp>
        <p:sp>
          <p:nvSpPr>
            <p:cNvPr id="702532" name="Text Box 68"/>
            <p:cNvSpPr txBox="1">
              <a:spLocks noChangeArrowheads="1"/>
            </p:cNvSpPr>
            <p:nvPr/>
          </p:nvSpPr>
          <p:spPr bwMode="auto">
            <a:xfrm>
              <a:off x="1803" y="2485"/>
              <a:ext cx="244"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B</a:t>
              </a:r>
            </a:p>
          </p:txBody>
        </p:sp>
        <p:pic>
          <p:nvPicPr>
            <p:cNvPr id="702533" name="Picture 6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43" y="2535"/>
              <a:ext cx="267"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34" name="Text Box 70"/>
            <p:cNvSpPr txBox="1">
              <a:spLocks noChangeArrowheads="1"/>
            </p:cNvSpPr>
            <p:nvPr/>
          </p:nvSpPr>
          <p:spPr bwMode="auto">
            <a:xfrm>
              <a:off x="1834" y="2715"/>
              <a:ext cx="156"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60">
                  <a:solidFill>
                    <a:srgbClr val="000099"/>
                  </a:solidFill>
                  <a:latin typeface="+mn-lt"/>
                  <a:ea typeface="黑体" panose="02010600030101010101" pitchFamily="2" charset="-122"/>
                </a:rPr>
                <a:t>,</a:t>
              </a:r>
            </a:p>
          </p:txBody>
        </p:sp>
        <p:sp>
          <p:nvSpPr>
            <p:cNvPr id="702535" name="Text Box 71"/>
            <p:cNvSpPr txBox="1">
              <a:spLocks noChangeArrowheads="1"/>
            </p:cNvSpPr>
            <p:nvPr/>
          </p:nvSpPr>
          <p:spPr bwMode="auto">
            <a:xfrm>
              <a:off x="3156" y="2422"/>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sp>
          <p:nvSpPr>
            <p:cNvPr id="702536" name="Rectangle 72"/>
            <p:cNvSpPr>
              <a:spLocks noChangeArrowheads="1"/>
            </p:cNvSpPr>
            <p:nvPr/>
          </p:nvSpPr>
          <p:spPr bwMode="auto">
            <a:xfrm>
              <a:off x="1311" y="2732"/>
              <a:ext cx="523" cy="197"/>
            </a:xfrm>
            <a:prstGeom prst="rect">
              <a:avLst/>
            </a:prstGeom>
            <a:solidFill>
              <a:srgbClr val="CC9900"/>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dirty="0">
                  <a:solidFill>
                    <a:srgbClr val="000099"/>
                  </a:solidFill>
                  <a:latin typeface="+mn-lt"/>
                  <a:ea typeface="黑体" panose="02010600030101010101" pitchFamily="2" charset="-122"/>
                </a:rPr>
                <a:t>B, </a:t>
              </a:r>
              <a:r>
                <a:rPr kumimoji="1" lang="en-US" altLang="zh-CN" sz="1660" i="1" dirty="0">
                  <a:solidFill>
                    <a:srgbClr val="000099"/>
                  </a:solidFill>
                  <a:latin typeface="+mn-lt"/>
                  <a:ea typeface="黑体" panose="02010600030101010101" pitchFamily="2" charset="-122"/>
                </a:rPr>
                <a:t>K</a:t>
              </a:r>
              <a:r>
                <a:rPr kumimoji="1" lang="en-US" altLang="zh-CN" sz="1660" baseline="-25000" dirty="0">
                  <a:solidFill>
                    <a:srgbClr val="000099"/>
                  </a:solidFill>
                  <a:latin typeface="+mn-lt"/>
                  <a:ea typeface="黑体" panose="02010600030101010101" pitchFamily="2" charset="-122"/>
                </a:rPr>
                <a:t>AB</a:t>
              </a:r>
            </a:p>
          </p:txBody>
        </p:sp>
        <p:pic>
          <p:nvPicPr>
            <p:cNvPr id="702537" name="Picture 7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1" y="2538"/>
              <a:ext cx="268"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56" name="Text Box 92"/>
            <p:cNvSpPr txBox="1">
              <a:spLocks noChangeArrowheads="1"/>
            </p:cNvSpPr>
            <p:nvPr/>
          </p:nvSpPr>
          <p:spPr bwMode="auto">
            <a:xfrm>
              <a:off x="843" y="2485"/>
              <a:ext cx="241"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S</a:t>
              </a:r>
            </a:p>
          </p:txBody>
        </p:sp>
      </p:grpSp>
      <p:grpSp>
        <p:nvGrpSpPr>
          <p:cNvPr id="702560" name="Group 96"/>
          <p:cNvGrpSpPr/>
          <p:nvPr/>
        </p:nvGrpSpPr>
        <p:grpSpPr bwMode="auto">
          <a:xfrm>
            <a:off x="652943" y="1745409"/>
            <a:ext cx="4167188" cy="1014046"/>
            <a:chOff x="328" y="1102"/>
            <a:chExt cx="2625" cy="692"/>
          </a:xfrm>
        </p:grpSpPr>
        <p:sp>
          <p:nvSpPr>
            <p:cNvPr id="702504" name="Line 40"/>
            <p:cNvSpPr>
              <a:spLocks noChangeShapeType="1"/>
            </p:cNvSpPr>
            <p:nvPr/>
          </p:nvSpPr>
          <p:spPr bwMode="auto">
            <a:xfrm flipH="1">
              <a:off x="328" y="1547"/>
              <a:ext cx="2596" cy="13"/>
            </a:xfrm>
            <a:prstGeom prst="line">
              <a:avLst/>
            </a:prstGeom>
            <a:noFill/>
            <a:ln w="38100">
              <a:solidFill>
                <a:srgbClr val="0000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585" b="1">
                <a:solidFill>
                  <a:srgbClr val="000099"/>
                </a:solidFill>
                <a:latin typeface="+mn-lt"/>
                <a:ea typeface="黑体" panose="02010600030101010101" pitchFamily="2" charset="-122"/>
              </a:endParaRPr>
            </a:p>
          </p:txBody>
        </p:sp>
        <p:sp>
          <p:nvSpPr>
            <p:cNvPr id="702506" name="Rectangle 42"/>
            <p:cNvSpPr>
              <a:spLocks noChangeArrowheads="1"/>
            </p:cNvSpPr>
            <p:nvPr/>
          </p:nvSpPr>
          <p:spPr bwMode="auto">
            <a:xfrm>
              <a:off x="1091" y="1333"/>
              <a:ext cx="1388" cy="461"/>
            </a:xfrm>
            <a:prstGeom prst="rect">
              <a:avLst/>
            </a:prstGeom>
            <a:solidFill>
              <a:srgbClr val="FFFF66"/>
            </a:solidFill>
            <a:ln w="9525">
              <a:solidFill>
                <a:schemeClr val="tx2"/>
              </a:solidFill>
              <a:miter lim="800000"/>
            </a:ln>
            <a:effectLst>
              <a:outerShdw dist="35921" dir="2700000" algn="ctr" rotWithShape="0">
                <a:schemeClr val="bg2"/>
              </a:outerShdw>
            </a:effectLst>
          </p:spPr>
          <p:txBody>
            <a:bodyPr wrap="none" anchor="ctr"/>
            <a:lstStyle/>
            <a:p>
              <a:endParaRPr kumimoji="1" lang="zh-CN" altLang="zh-CN" sz="1660">
                <a:solidFill>
                  <a:srgbClr val="000099"/>
                </a:solidFill>
                <a:latin typeface="+mn-lt"/>
                <a:ea typeface="黑体" panose="02010600030101010101" pitchFamily="2" charset="-122"/>
              </a:endParaRPr>
            </a:p>
          </p:txBody>
        </p:sp>
        <p:sp>
          <p:nvSpPr>
            <p:cNvPr id="702507" name="Text Box 43"/>
            <p:cNvSpPr txBox="1">
              <a:spLocks noChangeArrowheads="1"/>
            </p:cNvSpPr>
            <p:nvPr/>
          </p:nvSpPr>
          <p:spPr bwMode="auto">
            <a:xfrm>
              <a:off x="1392" y="1293"/>
              <a:ext cx="298"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TG</a:t>
              </a:r>
            </a:p>
          </p:txBody>
        </p:sp>
        <p:sp>
          <p:nvSpPr>
            <p:cNvPr id="702511" name="Text Box 47"/>
            <p:cNvSpPr txBox="1">
              <a:spLocks noChangeArrowheads="1"/>
            </p:cNvSpPr>
            <p:nvPr/>
          </p:nvSpPr>
          <p:spPr bwMode="auto">
            <a:xfrm>
              <a:off x="2627" y="1245"/>
              <a:ext cx="326" cy="3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2955">
                  <a:solidFill>
                    <a:srgbClr val="000099"/>
                  </a:solidFill>
                  <a:latin typeface="+mn-lt"/>
                  <a:ea typeface="黑体" panose="02010600030101010101" pitchFamily="2" charset="-122"/>
                  <a:sym typeface="Wingdings 2" panose="05020102010507070707" pitchFamily="18" charset="2"/>
                </a:rPr>
                <a:t></a:t>
              </a:r>
            </a:p>
          </p:txBody>
        </p:sp>
        <p:pic>
          <p:nvPicPr>
            <p:cNvPr id="702513" name="Picture 4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72" y="1206"/>
              <a:ext cx="267"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14" name="Text Box 50"/>
            <p:cNvSpPr txBox="1">
              <a:spLocks noChangeArrowheads="1"/>
            </p:cNvSpPr>
            <p:nvPr/>
          </p:nvSpPr>
          <p:spPr bwMode="auto">
            <a:xfrm>
              <a:off x="743" y="1102"/>
              <a:ext cx="397"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A</a:t>
              </a:r>
            </a:p>
          </p:txBody>
        </p:sp>
        <p:sp>
          <p:nvSpPr>
            <p:cNvPr id="702521" name="Rectangle 57"/>
            <p:cNvSpPr>
              <a:spLocks noChangeArrowheads="1"/>
            </p:cNvSpPr>
            <p:nvPr/>
          </p:nvSpPr>
          <p:spPr bwMode="auto">
            <a:xfrm>
              <a:off x="1884" y="1547"/>
              <a:ext cx="522" cy="197"/>
            </a:xfrm>
            <a:prstGeom prst="rect">
              <a:avLst/>
            </a:prstGeom>
            <a:solidFill>
              <a:srgbClr val="66FF66"/>
            </a:solidFill>
            <a:ln w="9525">
              <a:solidFill>
                <a:schemeClr val="tx2"/>
              </a:solidFill>
              <a:miter lim="800000"/>
            </a:ln>
            <a:effectLst>
              <a:outerShdw dist="35921" dir="2700000" algn="ctr" rotWithShape="0">
                <a:schemeClr val="bg2"/>
              </a:outerShdw>
            </a:effectLst>
          </p:spPr>
          <p:txBody>
            <a:bodyPr wrap="none" anchor="ctr"/>
            <a:lstStyle/>
            <a:p>
              <a:r>
                <a:rPr kumimoji="1" lang="en-US" altLang="zh-CN" sz="1660">
                  <a:solidFill>
                    <a:srgbClr val="000099"/>
                  </a:solidFill>
                  <a:latin typeface="+mn-lt"/>
                  <a:ea typeface="黑体" panose="02010600030101010101" pitchFamily="2" charset="-122"/>
                </a:rPr>
                <a:t>A, </a:t>
              </a:r>
              <a:r>
                <a:rPr kumimoji="1" lang="en-US" altLang="zh-CN" sz="1660" i="1">
                  <a:solidFill>
                    <a:srgbClr val="000099"/>
                  </a:solidFill>
                  <a:latin typeface="+mn-lt"/>
                  <a:ea typeface="黑体" panose="02010600030101010101" pitchFamily="2" charset="-122"/>
                </a:rPr>
                <a:t>K</a:t>
              </a:r>
              <a:r>
                <a:rPr kumimoji="1" lang="en-US" altLang="zh-CN" sz="1660" baseline="-25000">
                  <a:solidFill>
                    <a:srgbClr val="000099"/>
                  </a:solidFill>
                  <a:latin typeface="+mn-lt"/>
                  <a:ea typeface="黑体" panose="02010600030101010101" pitchFamily="2" charset="-122"/>
                </a:rPr>
                <a:t>S</a:t>
              </a:r>
            </a:p>
          </p:txBody>
        </p:sp>
        <p:pic>
          <p:nvPicPr>
            <p:cNvPr id="702522" name="Picture 5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85" y="1350"/>
              <a:ext cx="26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702555" name="Text Box 91"/>
            <p:cNvSpPr txBox="1">
              <a:spLocks noChangeArrowheads="1"/>
            </p:cNvSpPr>
            <p:nvPr/>
          </p:nvSpPr>
          <p:spPr bwMode="auto">
            <a:xfrm>
              <a:off x="1170" y="1482"/>
              <a:ext cx="241" cy="2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660" i="1">
                  <a:solidFill>
                    <a:srgbClr val="000099"/>
                  </a:solidFill>
                  <a:latin typeface="+mn-lt"/>
                  <a:ea typeface="黑体" panose="02010600030101010101" pitchFamily="2" charset="-122"/>
                </a:rPr>
                <a:t>K</a:t>
              </a:r>
              <a:r>
                <a:rPr lang="en-US" altLang="zh-CN" sz="1660" baseline="-25000">
                  <a:solidFill>
                    <a:srgbClr val="000099"/>
                  </a:solidFill>
                  <a:latin typeface="+mn-lt"/>
                  <a:ea typeface="黑体" panose="02010600030101010101" pitchFamily="2" charset="-122"/>
                </a:rPr>
                <a:t>S</a:t>
              </a:r>
            </a:p>
          </p:txBody>
        </p:sp>
        <p:sp>
          <p:nvSpPr>
            <p:cNvPr id="702557" name="Text Box 93"/>
            <p:cNvSpPr txBox="1">
              <a:spLocks noChangeArrowheads="1"/>
            </p:cNvSpPr>
            <p:nvPr/>
          </p:nvSpPr>
          <p:spPr bwMode="auto">
            <a:xfrm>
              <a:off x="1388" y="1482"/>
              <a:ext cx="197" cy="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kumimoji="1" lang="en-US" altLang="zh-CN" sz="1660">
                  <a:solidFill>
                    <a:srgbClr val="000099"/>
                  </a:solidFill>
                  <a:latin typeface="+mn-lt"/>
                  <a:ea typeface="黑体" panose="02010600030101010101" pitchFamily="2" charset="-122"/>
                </a:rPr>
                <a:t>, </a:t>
              </a:r>
            </a:p>
          </p:txBody>
        </p:sp>
      </p:grpSp>
      <p:sp>
        <p:nvSpPr>
          <p:cNvPr id="2" name="矩形 1"/>
          <p:cNvSpPr/>
          <p:nvPr/>
        </p:nvSpPr>
        <p:spPr>
          <a:xfrm>
            <a:off x="5986682" y="250776"/>
            <a:ext cx="2436495" cy="368300"/>
          </a:xfrm>
          <a:prstGeom prst="rect">
            <a:avLst/>
          </a:prstGeom>
        </p:spPr>
        <p:txBody>
          <a:bodyPr wrap="none">
            <a:spAutoFit/>
          </a:bodyPr>
          <a:lstStyle/>
          <a:p>
            <a:r>
              <a:rPr lang="en-US" altLang="zh-CN" sz="1800" dirty="0"/>
              <a:t>Ticket-Granting Server</a:t>
            </a:r>
          </a:p>
        </p:txBody>
      </p:sp>
      <p:sp>
        <p:nvSpPr>
          <p:cNvPr id="3" name="文本框 2"/>
          <p:cNvSpPr txBox="1"/>
          <p:nvPr/>
        </p:nvSpPr>
        <p:spPr>
          <a:xfrm>
            <a:off x="5676265" y="2868930"/>
            <a:ext cx="2747010" cy="645160"/>
          </a:xfrm>
          <a:prstGeom prst="rect">
            <a:avLst/>
          </a:prstGeom>
          <a:noFill/>
        </p:spPr>
        <p:txBody>
          <a:bodyPr wrap="square" rtlCol="0" anchor="t">
            <a:spAutoFit/>
          </a:bodyPr>
          <a:lstStyle/>
          <a:p>
            <a:r>
              <a:rPr lang="zh-CN" altLang="zh-CN" sz="1800" dirty="0">
                <a:sym typeface="+mn-ea"/>
              </a:rPr>
              <a:t>能够取出发给</a:t>
            </a:r>
            <a:r>
              <a:rPr lang="en-US" altLang="zh-CN" sz="1800" dirty="0">
                <a:sym typeface="+mn-ea"/>
              </a:rPr>
              <a:t>TGS</a:t>
            </a:r>
            <a:r>
              <a:rPr lang="zh-CN" altLang="en-US" sz="1800" dirty="0">
                <a:sym typeface="+mn-ea"/>
              </a:rPr>
              <a:t>的</a:t>
            </a:r>
            <a:r>
              <a:rPr lang="zh-CN" altLang="zh-CN" sz="1800" dirty="0">
                <a:sym typeface="+mn-ea"/>
              </a:rPr>
              <a:t>票据</a:t>
            </a:r>
            <a:r>
              <a:rPr lang="zh-CN" altLang="en-US" sz="1800" dirty="0">
                <a:sym typeface="+mn-ea"/>
              </a:rPr>
              <a:t>表明</a:t>
            </a:r>
            <a:r>
              <a:rPr lang="en-US" altLang="zh-CN" sz="1800" dirty="0">
                <a:sym typeface="+mn-ea"/>
              </a:rPr>
              <a:t>A</a:t>
            </a:r>
            <a:r>
              <a:rPr lang="zh-CN" altLang="en-US" sz="1800" dirty="0">
                <a:sym typeface="+mn-ea"/>
              </a:rPr>
              <a:t>通过了</a:t>
            </a:r>
            <a:r>
              <a:rPr lang="en-US" altLang="zh-CN" sz="1800" dirty="0">
                <a:sym typeface="+mn-ea"/>
              </a:rPr>
              <a:t>AS</a:t>
            </a:r>
            <a:r>
              <a:rPr lang="zh-CN" altLang="en-US" sz="1800" dirty="0">
                <a:sym typeface="+mn-ea"/>
              </a:rPr>
              <a:t>的鉴别。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02559"/>
                                        </p:tgtEl>
                                        <p:attrNameLst>
                                          <p:attrName>style.visibility</p:attrName>
                                        </p:attrNameLst>
                                      </p:cBhvr>
                                      <p:to>
                                        <p:strVal val="visible"/>
                                      </p:to>
                                    </p:set>
                                    <p:animEffect transition="in" filter="wipe(left)">
                                      <p:cBhvr>
                                        <p:cTn id="7" dur="2000"/>
                                        <p:tgtEl>
                                          <p:spTgt spid="702559"/>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702560"/>
                                        </p:tgtEl>
                                        <p:attrNameLst>
                                          <p:attrName>style.visibility</p:attrName>
                                        </p:attrNameLst>
                                      </p:cBhvr>
                                      <p:to>
                                        <p:strVal val="visible"/>
                                      </p:to>
                                    </p:set>
                                    <p:animEffect transition="in" filter="wipe(right)">
                                      <p:cBhvr>
                                        <p:cTn id="11" dur="2000"/>
                                        <p:tgtEl>
                                          <p:spTgt spid="702560"/>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702561"/>
                                        </p:tgtEl>
                                        <p:attrNameLst>
                                          <p:attrName>style.visibility</p:attrName>
                                        </p:attrNameLst>
                                      </p:cBhvr>
                                      <p:to>
                                        <p:strVal val="visible"/>
                                      </p:to>
                                    </p:set>
                                    <p:animEffect transition="in" filter="wipe(left)">
                                      <p:cBhvr>
                                        <p:cTn id="15" dur="2000"/>
                                        <p:tgtEl>
                                          <p:spTgt spid="702561"/>
                                        </p:tgtEl>
                                      </p:cBhvr>
                                    </p:animEffect>
                                  </p:childTnLst>
                                </p:cTn>
                              </p:par>
                            </p:childTnLst>
                          </p:cTn>
                        </p:par>
                        <p:par>
                          <p:cTn id="16" fill="hold">
                            <p:stCondLst>
                              <p:cond delay="7500"/>
                            </p:stCondLst>
                            <p:childTnLst>
                              <p:par>
                                <p:cTn id="17" presetID="22" presetClass="entr" presetSubtype="2" fill="hold" nodeType="afterEffect">
                                  <p:stCondLst>
                                    <p:cond delay="500"/>
                                  </p:stCondLst>
                                  <p:childTnLst>
                                    <p:set>
                                      <p:cBhvr>
                                        <p:cTn id="18" dur="1" fill="hold">
                                          <p:stCondLst>
                                            <p:cond delay="0"/>
                                          </p:stCondLst>
                                        </p:cTn>
                                        <p:tgtEl>
                                          <p:spTgt spid="702562"/>
                                        </p:tgtEl>
                                        <p:attrNameLst>
                                          <p:attrName>style.visibility</p:attrName>
                                        </p:attrNameLst>
                                      </p:cBhvr>
                                      <p:to>
                                        <p:strVal val="visible"/>
                                      </p:to>
                                    </p:set>
                                    <p:animEffect transition="in" filter="wipe(right)">
                                      <p:cBhvr>
                                        <p:cTn id="19" dur="2000"/>
                                        <p:tgtEl>
                                          <p:spTgt spid="702562"/>
                                        </p:tgtEl>
                                      </p:cBhvr>
                                    </p:animEffect>
                                  </p:childTnLst>
                                </p:cTn>
                              </p:par>
                            </p:childTnLst>
                          </p:cTn>
                        </p:par>
                        <p:par>
                          <p:cTn id="20" fill="hold">
                            <p:stCondLst>
                              <p:cond delay="10000"/>
                            </p:stCondLst>
                            <p:childTnLst>
                              <p:par>
                                <p:cTn id="21" presetID="22" presetClass="entr" presetSubtype="8" fill="hold" nodeType="afterEffect">
                                  <p:stCondLst>
                                    <p:cond delay="500"/>
                                  </p:stCondLst>
                                  <p:childTnLst>
                                    <p:set>
                                      <p:cBhvr>
                                        <p:cTn id="22" dur="1" fill="hold">
                                          <p:stCondLst>
                                            <p:cond delay="0"/>
                                          </p:stCondLst>
                                        </p:cTn>
                                        <p:tgtEl>
                                          <p:spTgt spid="702563"/>
                                        </p:tgtEl>
                                        <p:attrNameLst>
                                          <p:attrName>style.visibility</p:attrName>
                                        </p:attrNameLst>
                                      </p:cBhvr>
                                      <p:to>
                                        <p:strVal val="visible"/>
                                      </p:to>
                                    </p:set>
                                    <p:animEffect transition="in" filter="wipe(left)">
                                      <p:cBhvr>
                                        <p:cTn id="23" dur="2000"/>
                                        <p:tgtEl>
                                          <p:spTgt spid="702563"/>
                                        </p:tgtEl>
                                      </p:cBhvr>
                                    </p:animEffect>
                                  </p:childTnLst>
                                </p:cTn>
                              </p:par>
                            </p:childTnLst>
                          </p:cTn>
                        </p:par>
                        <p:par>
                          <p:cTn id="24" fill="hold">
                            <p:stCondLst>
                              <p:cond delay="12500"/>
                            </p:stCondLst>
                            <p:childTnLst>
                              <p:par>
                                <p:cTn id="25" presetID="22" presetClass="entr" presetSubtype="2" fill="hold" nodeType="afterEffect">
                                  <p:stCondLst>
                                    <p:cond delay="500"/>
                                  </p:stCondLst>
                                  <p:childTnLst>
                                    <p:set>
                                      <p:cBhvr>
                                        <p:cTn id="26" dur="1" fill="hold">
                                          <p:stCondLst>
                                            <p:cond delay="0"/>
                                          </p:stCondLst>
                                        </p:cTn>
                                        <p:tgtEl>
                                          <p:spTgt spid="702564"/>
                                        </p:tgtEl>
                                        <p:attrNameLst>
                                          <p:attrName>style.visibility</p:attrName>
                                        </p:attrNameLst>
                                      </p:cBhvr>
                                      <p:to>
                                        <p:strVal val="visible"/>
                                      </p:to>
                                    </p:set>
                                    <p:animEffect transition="in" filter="wipe(right)">
                                      <p:cBhvr>
                                        <p:cTn id="27" dur="2000"/>
                                        <p:tgtEl>
                                          <p:spTgt spid="70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Kerberos</a:t>
            </a:r>
            <a:r>
              <a:rPr lang="zh-CN" altLang="en-US" dirty="0" smtClean="0"/>
              <a:t>密钥分配说明</a:t>
            </a:r>
            <a:endParaRPr lang="zh-CN" altLang="en-US" dirty="0"/>
          </a:p>
        </p:txBody>
      </p:sp>
      <p:sp>
        <p:nvSpPr>
          <p:cNvPr id="3" name="内容占位符 2"/>
          <p:cNvSpPr>
            <a:spLocks noGrp="1"/>
          </p:cNvSpPr>
          <p:nvPr>
            <p:ph idx="1"/>
          </p:nvPr>
        </p:nvSpPr>
        <p:spPr/>
        <p:txBody>
          <a:bodyPr/>
          <a:lstStyle/>
          <a:p>
            <a:pPr marL="342265" indent="-342265" latinLnBrk="0">
              <a:spcBef>
                <a:spcPts val="600"/>
              </a:spcBef>
              <a:buNone/>
            </a:pPr>
            <a:r>
              <a:rPr lang="en-US" altLang="zh-CN" dirty="0">
                <a:sym typeface="Wingdings" panose="05000000000000000000"/>
              </a:rPr>
              <a:t></a:t>
            </a:r>
            <a:r>
              <a:rPr lang="en-US" altLang="zh-CN" dirty="0"/>
              <a:t> </a:t>
            </a:r>
            <a:r>
              <a:rPr lang="en-US" altLang="zh-CN" dirty="0" smtClean="0"/>
              <a:t>A </a:t>
            </a:r>
            <a:r>
              <a:rPr lang="zh-CN" altLang="zh-CN" dirty="0" smtClean="0"/>
              <a:t>用</a:t>
            </a:r>
            <a:r>
              <a:rPr lang="zh-CN" altLang="zh-CN" dirty="0"/>
              <a:t>明文（包括登记的身份）向鉴别</a:t>
            </a:r>
            <a:r>
              <a:rPr lang="zh-CN" altLang="zh-CN" dirty="0" smtClean="0"/>
              <a:t>服务器</a:t>
            </a:r>
            <a:r>
              <a:rPr lang="en-US" altLang="zh-CN" dirty="0" smtClean="0"/>
              <a:t> AS </a:t>
            </a:r>
            <a:r>
              <a:rPr lang="zh-CN" altLang="zh-CN" dirty="0" smtClean="0"/>
              <a:t>表明</a:t>
            </a:r>
            <a:r>
              <a:rPr lang="zh-CN" altLang="zh-CN" dirty="0"/>
              <a:t>自己的身份</a:t>
            </a:r>
            <a:r>
              <a:rPr lang="zh-CN" altLang="zh-CN" dirty="0" smtClean="0"/>
              <a:t>。</a:t>
            </a:r>
          </a:p>
          <a:p>
            <a:pPr marL="0" indent="0" latinLnBrk="0">
              <a:spcBef>
                <a:spcPts val="600"/>
              </a:spcBef>
              <a:buNone/>
            </a:pPr>
            <a:endParaRPr lang="en-US" altLang="zh-CN" dirty="0" smtClean="0"/>
          </a:p>
          <a:p>
            <a:pPr marL="342265" indent="-342265" latinLnBrk="0">
              <a:spcBef>
                <a:spcPts val="600"/>
              </a:spcBef>
              <a:buNone/>
            </a:pPr>
            <a:r>
              <a:rPr lang="en-US" altLang="zh-CN" dirty="0">
                <a:sym typeface="Wingdings" panose="05000000000000000000"/>
              </a:rPr>
              <a:t></a:t>
            </a:r>
            <a:r>
              <a:rPr lang="en-US" altLang="zh-CN" dirty="0"/>
              <a:t> </a:t>
            </a:r>
            <a:r>
              <a:rPr lang="en-US" altLang="zh-CN" dirty="0" smtClean="0"/>
              <a:t>AS </a:t>
            </a:r>
            <a:r>
              <a:rPr lang="zh-CN" altLang="zh-CN" dirty="0" smtClean="0"/>
              <a:t>向</a:t>
            </a:r>
            <a:r>
              <a:rPr lang="en-US" altLang="zh-CN" dirty="0" smtClean="0"/>
              <a:t> A </a:t>
            </a:r>
            <a:r>
              <a:rPr lang="zh-CN" altLang="zh-CN" dirty="0" smtClean="0"/>
              <a:t>发送用</a:t>
            </a:r>
            <a:r>
              <a:rPr lang="en-US" altLang="zh-CN" dirty="0" smtClean="0"/>
              <a:t> A </a:t>
            </a:r>
            <a:r>
              <a:rPr lang="zh-CN" altLang="zh-CN" dirty="0" smtClean="0"/>
              <a:t>的</a:t>
            </a:r>
            <a:r>
              <a:rPr lang="zh-CN" altLang="zh-CN" dirty="0"/>
              <a:t>对称</a:t>
            </a:r>
            <a:r>
              <a:rPr lang="zh-CN" altLang="zh-CN" dirty="0" smtClean="0"/>
              <a:t>密钥</a:t>
            </a:r>
            <a:r>
              <a:rPr lang="en-US" altLang="zh-CN" dirty="0" smtClean="0"/>
              <a:t> K</a:t>
            </a:r>
            <a:r>
              <a:rPr lang="en-US" altLang="zh-CN" baseline="-25000" dirty="0" smtClean="0"/>
              <a:t>A</a:t>
            </a:r>
            <a:r>
              <a:rPr lang="en-US" altLang="zh-CN" dirty="0" smtClean="0"/>
              <a:t> </a:t>
            </a:r>
            <a:r>
              <a:rPr lang="zh-CN" altLang="zh-CN" dirty="0" smtClean="0"/>
              <a:t>加密</a:t>
            </a:r>
            <a:r>
              <a:rPr lang="zh-CN" altLang="zh-CN" dirty="0"/>
              <a:t>的报文，这个报文包含 </a:t>
            </a:r>
            <a:r>
              <a:rPr lang="en-US" altLang="zh-CN" dirty="0"/>
              <a:t>A </a:t>
            </a:r>
            <a:r>
              <a:rPr lang="zh-CN" altLang="zh-CN" dirty="0"/>
              <a:t>和 </a:t>
            </a:r>
            <a:r>
              <a:rPr lang="en-US" altLang="zh-CN" dirty="0"/>
              <a:t>TGS </a:t>
            </a:r>
            <a:r>
              <a:rPr lang="zh-CN" altLang="zh-CN" dirty="0"/>
              <a:t>通信的</a:t>
            </a:r>
            <a:r>
              <a:rPr lang="zh-CN" altLang="zh-CN" dirty="0" smtClean="0"/>
              <a:t>会话密钥</a:t>
            </a:r>
            <a:r>
              <a:rPr lang="en-US" altLang="zh-CN" dirty="0" smtClean="0"/>
              <a:t> K</a:t>
            </a:r>
            <a:r>
              <a:rPr lang="en-US" altLang="zh-CN" baseline="-25000" dirty="0" smtClean="0"/>
              <a:t>S</a:t>
            </a:r>
            <a:r>
              <a:rPr lang="en-US" altLang="zh-CN" dirty="0" smtClean="0"/>
              <a:t> </a:t>
            </a:r>
            <a:r>
              <a:rPr lang="zh-CN" altLang="en-US" dirty="0" smtClean="0"/>
              <a:t>，</a:t>
            </a:r>
            <a:r>
              <a:rPr lang="zh-CN" altLang="zh-CN" dirty="0" smtClean="0"/>
              <a:t>以及</a:t>
            </a:r>
            <a:r>
              <a:rPr lang="en-US" altLang="zh-CN" dirty="0" smtClean="0"/>
              <a:t> AS </a:t>
            </a:r>
            <a:r>
              <a:rPr lang="zh-CN" altLang="zh-CN" dirty="0" smtClean="0"/>
              <a:t>要</a:t>
            </a:r>
            <a:r>
              <a:rPr lang="zh-CN" altLang="zh-CN" dirty="0"/>
              <a:t>发送</a:t>
            </a:r>
            <a:r>
              <a:rPr lang="zh-CN" altLang="zh-CN" dirty="0" smtClean="0"/>
              <a:t>给</a:t>
            </a:r>
            <a:r>
              <a:rPr lang="en-US" altLang="zh-CN" dirty="0" smtClean="0"/>
              <a:t> TGS </a:t>
            </a:r>
            <a:r>
              <a:rPr lang="zh-CN" altLang="zh-CN" dirty="0" smtClean="0"/>
              <a:t>的</a:t>
            </a:r>
            <a:r>
              <a:rPr lang="zh-CN" altLang="zh-CN" dirty="0"/>
              <a:t>票据 </a:t>
            </a:r>
            <a:r>
              <a:rPr lang="en-US" altLang="zh-CN" dirty="0"/>
              <a:t>(</a:t>
            </a:r>
            <a:r>
              <a:rPr lang="zh-CN" altLang="zh-CN" dirty="0"/>
              <a:t>这个票据是</a:t>
            </a:r>
            <a:r>
              <a:rPr lang="zh-CN" altLang="zh-CN" dirty="0" smtClean="0"/>
              <a:t>用</a:t>
            </a:r>
            <a:r>
              <a:rPr lang="en-US" altLang="zh-CN" dirty="0" smtClean="0"/>
              <a:t> TGS </a:t>
            </a:r>
            <a:r>
              <a:rPr lang="zh-CN" altLang="zh-CN" dirty="0" smtClean="0"/>
              <a:t>的</a:t>
            </a:r>
            <a:r>
              <a:rPr lang="zh-CN" altLang="zh-CN" dirty="0"/>
              <a:t>对称</a:t>
            </a:r>
            <a:r>
              <a:rPr lang="zh-CN" altLang="zh-CN" dirty="0" smtClean="0"/>
              <a:t>密钥</a:t>
            </a:r>
            <a:r>
              <a:rPr lang="en-US" altLang="zh-CN" dirty="0" smtClean="0"/>
              <a:t> K</a:t>
            </a:r>
            <a:r>
              <a:rPr lang="en-US" altLang="zh-CN" baseline="-25000" dirty="0" smtClean="0"/>
              <a:t>TG</a:t>
            </a:r>
            <a:r>
              <a:rPr lang="en-US" altLang="zh-CN" dirty="0" smtClean="0"/>
              <a:t> </a:t>
            </a:r>
            <a:r>
              <a:rPr lang="zh-CN" altLang="zh-CN" dirty="0" smtClean="0"/>
              <a:t>加密</a:t>
            </a:r>
            <a:r>
              <a:rPr lang="zh-CN" altLang="zh-CN" dirty="0"/>
              <a:t>的</a:t>
            </a:r>
            <a:r>
              <a:rPr lang="en-US" altLang="zh-CN" dirty="0"/>
              <a:t>)</a:t>
            </a:r>
            <a:r>
              <a:rPr lang="zh-CN" altLang="zh-CN" dirty="0" smtClean="0"/>
              <a:t>。</a:t>
            </a:r>
          </a:p>
          <a:p>
            <a:pPr marL="342265" indent="-342265" latinLnBrk="0">
              <a:spcBef>
                <a:spcPts val="600"/>
              </a:spcBef>
              <a:buNone/>
            </a:pPr>
            <a:endParaRPr lang="en-US" altLang="zh-CN" dirty="0" smtClean="0"/>
          </a:p>
          <a:p>
            <a:pPr marL="342265" indent="-342265" latinLnBrk="0">
              <a:spcBef>
                <a:spcPts val="600"/>
              </a:spcBef>
              <a:buNone/>
            </a:pPr>
            <a:r>
              <a:rPr lang="en-US" altLang="zh-CN" dirty="0">
                <a:sym typeface="Wingdings" panose="05000000000000000000"/>
              </a:rPr>
              <a:t></a:t>
            </a:r>
            <a:r>
              <a:rPr lang="en-US" altLang="zh-CN" dirty="0">
                <a:sym typeface="+mn-ea"/>
              </a:rPr>
              <a:t> </a:t>
            </a:r>
            <a:r>
              <a:rPr lang="en-US" altLang="zh-CN" dirty="0" smtClean="0">
                <a:sym typeface="+mn-ea"/>
              </a:rPr>
              <a:t>A </a:t>
            </a:r>
            <a:r>
              <a:rPr lang="zh-CN" altLang="zh-CN" dirty="0" smtClean="0">
                <a:sym typeface="+mn-ea"/>
              </a:rPr>
              <a:t>向</a:t>
            </a:r>
            <a:r>
              <a:rPr lang="en-US" altLang="zh-CN" dirty="0" smtClean="0">
                <a:sym typeface="+mn-ea"/>
              </a:rPr>
              <a:t> TGS </a:t>
            </a:r>
            <a:r>
              <a:rPr lang="zh-CN" altLang="zh-CN" dirty="0" smtClean="0">
                <a:sym typeface="+mn-ea"/>
              </a:rPr>
              <a:t>发送</a:t>
            </a:r>
            <a:r>
              <a:rPr lang="zh-CN" altLang="zh-CN" dirty="0">
                <a:sym typeface="+mn-ea"/>
              </a:rPr>
              <a:t>三个项目：</a:t>
            </a:r>
            <a:endParaRPr lang="zh-CN" altLang="zh-CN" dirty="0"/>
          </a:p>
          <a:p>
            <a:pPr lvl="1"/>
            <a:r>
              <a:rPr lang="zh-CN" altLang="zh-CN" dirty="0">
                <a:sym typeface="+mn-ea"/>
              </a:rPr>
              <a:t>转发鉴别</a:t>
            </a:r>
            <a:r>
              <a:rPr lang="zh-CN" altLang="zh-CN" dirty="0" smtClean="0">
                <a:sym typeface="+mn-ea"/>
              </a:rPr>
              <a:t>服务器</a:t>
            </a:r>
            <a:r>
              <a:rPr lang="en-US" altLang="zh-CN" dirty="0" smtClean="0">
                <a:sym typeface="+mn-ea"/>
              </a:rPr>
              <a:t> AS </a:t>
            </a:r>
            <a:r>
              <a:rPr lang="zh-CN" altLang="zh-CN" dirty="0" smtClean="0">
                <a:sym typeface="+mn-ea"/>
              </a:rPr>
              <a:t>发</a:t>
            </a:r>
            <a:r>
              <a:rPr lang="zh-CN" altLang="zh-CN" dirty="0">
                <a:sym typeface="+mn-ea"/>
              </a:rPr>
              <a:t>来的</a:t>
            </a:r>
            <a:r>
              <a:rPr lang="zh-CN" altLang="zh-CN" dirty="0">
                <a:solidFill>
                  <a:srgbClr val="FF0000"/>
                </a:solidFill>
                <a:sym typeface="+mn-ea"/>
              </a:rPr>
              <a:t>票据。</a:t>
            </a:r>
          </a:p>
          <a:p>
            <a:pPr lvl="1"/>
            <a:r>
              <a:rPr lang="zh-CN" altLang="zh-CN" sz="2300" dirty="0">
                <a:sym typeface="+mn-ea"/>
              </a:rPr>
              <a:t>请注意，</a:t>
            </a:r>
            <a:r>
              <a:rPr lang="zh-CN" altLang="zh-CN" sz="2300" dirty="0" smtClean="0">
                <a:sym typeface="+mn-ea"/>
              </a:rPr>
              <a:t>现在</a:t>
            </a:r>
            <a:r>
              <a:rPr lang="en-US" altLang="zh-CN" sz="2300" dirty="0" smtClean="0">
                <a:sym typeface="+mn-ea"/>
              </a:rPr>
              <a:t> A </a:t>
            </a:r>
            <a:r>
              <a:rPr lang="zh-CN" altLang="zh-CN" sz="2300" dirty="0" smtClean="0">
                <a:sym typeface="+mn-ea"/>
              </a:rPr>
              <a:t>向</a:t>
            </a:r>
            <a:r>
              <a:rPr lang="en-US" altLang="zh-CN" sz="2300" dirty="0" smtClean="0">
                <a:sym typeface="+mn-ea"/>
              </a:rPr>
              <a:t> TGS </a:t>
            </a:r>
            <a:r>
              <a:rPr lang="zh-CN" altLang="zh-CN" sz="2300" dirty="0" smtClean="0">
                <a:sym typeface="+mn-ea"/>
              </a:rPr>
              <a:t>证明</a:t>
            </a:r>
            <a:r>
              <a:rPr lang="zh-CN" altLang="zh-CN" sz="2300" dirty="0">
                <a:sym typeface="+mn-ea"/>
              </a:rPr>
              <a:t>自己的身份并非通过键入口令 </a:t>
            </a:r>
            <a:r>
              <a:rPr lang="en-US" altLang="zh-CN" sz="2300" dirty="0">
                <a:sym typeface="+mn-ea"/>
              </a:rPr>
              <a:t>(</a:t>
            </a:r>
            <a:r>
              <a:rPr lang="zh-CN" altLang="zh-CN" sz="2300" dirty="0">
                <a:sym typeface="+mn-ea"/>
              </a:rPr>
              <a:t>因为入侵者能够从网上截获明文口令</a:t>
            </a:r>
            <a:r>
              <a:rPr lang="en-US" altLang="zh-CN" sz="2300" dirty="0">
                <a:sym typeface="+mn-ea"/>
              </a:rPr>
              <a:t>)</a:t>
            </a:r>
            <a:r>
              <a:rPr lang="zh-CN" altLang="zh-CN" sz="2300" dirty="0">
                <a:sym typeface="+mn-ea"/>
              </a:rPr>
              <a:t>，而是通过</a:t>
            </a:r>
            <a:r>
              <a:rPr lang="zh-CN" altLang="zh-CN" sz="2300" dirty="0" smtClean="0">
                <a:sym typeface="+mn-ea"/>
              </a:rPr>
              <a:t>转发</a:t>
            </a:r>
            <a:r>
              <a:rPr lang="en-US" altLang="zh-CN" sz="2300" dirty="0" smtClean="0">
                <a:sym typeface="+mn-ea"/>
              </a:rPr>
              <a:t>AS</a:t>
            </a:r>
            <a:r>
              <a:rPr lang="zh-CN" altLang="zh-CN" sz="2300" dirty="0" smtClean="0">
                <a:sym typeface="+mn-ea"/>
              </a:rPr>
              <a:t>发出</a:t>
            </a:r>
            <a:r>
              <a:rPr lang="zh-CN" altLang="zh-CN" sz="2300" dirty="0">
                <a:sym typeface="+mn-ea"/>
              </a:rPr>
              <a:t>的票据 </a:t>
            </a:r>
            <a:r>
              <a:rPr lang="en-US" altLang="zh-CN" sz="2300" dirty="0">
                <a:sym typeface="+mn-ea"/>
              </a:rPr>
              <a:t>(</a:t>
            </a:r>
            <a:r>
              <a:rPr lang="zh-CN" altLang="zh-CN" sz="2300" dirty="0" smtClean="0">
                <a:solidFill>
                  <a:srgbClr val="FF0000"/>
                </a:solidFill>
                <a:sym typeface="+mn-ea"/>
              </a:rPr>
              <a:t>只有</a:t>
            </a:r>
            <a:r>
              <a:rPr lang="en-US" altLang="zh-CN" sz="2300" dirty="0" smtClean="0">
                <a:solidFill>
                  <a:srgbClr val="FF0000"/>
                </a:solidFill>
                <a:sym typeface="+mn-ea"/>
              </a:rPr>
              <a:t> A </a:t>
            </a:r>
            <a:r>
              <a:rPr lang="zh-CN" altLang="zh-CN" sz="2300" dirty="0" smtClean="0">
                <a:solidFill>
                  <a:srgbClr val="FF0000"/>
                </a:solidFill>
                <a:sym typeface="+mn-ea"/>
              </a:rPr>
              <a:t>才能</a:t>
            </a:r>
            <a:r>
              <a:rPr lang="zh-CN" altLang="zh-CN" sz="2300" dirty="0">
                <a:solidFill>
                  <a:srgbClr val="FF0000"/>
                </a:solidFill>
                <a:sym typeface="+mn-ea"/>
              </a:rPr>
              <a:t>提取出</a:t>
            </a:r>
            <a:r>
              <a:rPr lang="en-US" altLang="zh-CN" sz="2300" dirty="0">
                <a:sym typeface="+mn-ea"/>
              </a:rPr>
              <a:t>)</a:t>
            </a:r>
            <a:r>
              <a:rPr lang="zh-CN" altLang="zh-CN" sz="2300" dirty="0">
                <a:sym typeface="+mn-ea"/>
              </a:rPr>
              <a:t>。票据是加密的，入侵者伪造不了。</a:t>
            </a:r>
            <a:endParaRPr lang="zh-CN" altLang="zh-CN" sz="2300" dirty="0" smtClean="0">
              <a:sym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Kerberos</a:t>
            </a:r>
            <a:r>
              <a:rPr lang="zh-CN" altLang="en-US" dirty="0" smtClean="0"/>
              <a:t>密钥分配说明</a:t>
            </a:r>
            <a:endParaRPr lang="zh-CN" altLang="en-US" dirty="0"/>
          </a:p>
        </p:txBody>
      </p:sp>
      <p:sp>
        <p:nvSpPr>
          <p:cNvPr id="3" name="内容占位符 2"/>
          <p:cNvSpPr>
            <a:spLocks noGrp="1"/>
          </p:cNvSpPr>
          <p:nvPr>
            <p:ph idx="1"/>
          </p:nvPr>
        </p:nvSpPr>
        <p:spPr/>
        <p:txBody>
          <a:bodyPr/>
          <a:lstStyle/>
          <a:p>
            <a:pPr lvl="1"/>
            <a:r>
              <a:rPr lang="zh-CN" altLang="zh-CN" dirty="0" smtClean="0">
                <a:sym typeface="+mn-ea"/>
              </a:rPr>
              <a:t>服务器</a:t>
            </a:r>
            <a:r>
              <a:rPr lang="en-US" altLang="zh-CN" dirty="0" smtClean="0">
                <a:sym typeface="+mn-ea"/>
              </a:rPr>
              <a:t> B </a:t>
            </a:r>
            <a:r>
              <a:rPr lang="zh-CN" altLang="zh-CN" dirty="0" smtClean="0">
                <a:sym typeface="+mn-ea"/>
              </a:rPr>
              <a:t>的</a:t>
            </a:r>
            <a:r>
              <a:rPr lang="zh-CN" altLang="zh-CN" dirty="0">
                <a:solidFill>
                  <a:srgbClr val="FF0000"/>
                </a:solidFill>
                <a:sym typeface="+mn-ea"/>
              </a:rPr>
              <a:t>名字。</a:t>
            </a:r>
            <a:r>
              <a:rPr lang="zh-CN" altLang="zh-CN" dirty="0">
                <a:sym typeface="+mn-ea"/>
              </a:rPr>
              <a:t>这</a:t>
            </a:r>
            <a:r>
              <a:rPr lang="zh-CN" altLang="zh-CN" dirty="0" smtClean="0">
                <a:sym typeface="+mn-ea"/>
              </a:rPr>
              <a:t>表明</a:t>
            </a:r>
            <a:r>
              <a:rPr lang="en-US" altLang="zh-CN" dirty="0" smtClean="0">
                <a:sym typeface="+mn-ea"/>
              </a:rPr>
              <a:t> A </a:t>
            </a:r>
            <a:r>
              <a:rPr lang="zh-CN" altLang="zh-CN" dirty="0" smtClean="0">
                <a:sym typeface="+mn-ea"/>
              </a:rPr>
              <a:t>请求</a:t>
            </a:r>
            <a:r>
              <a:rPr lang="en-US" altLang="zh-CN" dirty="0" smtClean="0">
                <a:sym typeface="+mn-ea"/>
              </a:rPr>
              <a:t> B </a:t>
            </a:r>
            <a:r>
              <a:rPr lang="zh-CN" altLang="zh-CN" dirty="0" smtClean="0">
                <a:sym typeface="+mn-ea"/>
              </a:rPr>
              <a:t>的</a:t>
            </a:r>
            <a:r>
              <a:rPr lang="zh-CN" altLang="zh-CN" dirty="0">
                <a:sym typeface="+mn-ea"/>
              </a:rPr>
              <a:t>服务。</a:t>
            </a:r>
            <a:endParaRPr lang="zh-CN" altLang="zh-CN" dirty="0" smtClean="0"/>
          </a:p>
          <a:p>
            <a:pPr lvl="1"/>
            <a:endParaRPr lang="zh-CN" altLang="zh-CN" dirty="0" smtClean="0"/>
          </a:p>
          <a:p>
            <a:pPr lvl="1"/>
            <a:r>
              <a:rPr lang="zh-CN" altLang="zh-CN" dirty="0" smtClean="0"/>
              <a:t>用</a:t>
            </a:r>
            <a:r>
              <a:rPr lang="en-US" altLang="zh-CN" dirty="0" smtClean="0"/>
              <a:t> K</a:t>
            </a:r>
            <a:r>
              <a:rPr lang="en-US" altLang="zh-CN" baseline="-25000" dirty="0" smtClean="0"/>
              <a:t>S</a:t>
            </a:r>
            <a:r>
              <a:rPr lang="en-US" altLang="zh-CN" dirty="0" smtClean="0"/>
              <a:t> </a:t>
            </a:r>
            <a:r>
              <a:rPr lang="zh-CN" altLang="zh-CN" dirty="0" smtClean="0"/>
              <a:t>加密</a:t>
            </a:r>
            <a:r>
              <a:rPr lang="zh-CN" altLang="zh-CN" dirty="0"/>
              <a:t>的</a:t>
            </a:r>
            <a:r>
              <a:rPr lang="zh-CN" altLang="zh-CN" dirty="0">
                <a:solidFill>
                  <a:srgbClr val="FF0000"/>
                </a:solidFill>
              </a:rPr>
              <a:t>时间</a:t>
            </a:r>
            <a:r>
              <a:rPr lang="zh-CN" altLang="zh-CN" dirty="0" smtClean="0">
                <a:solidFill>
                  <a:srgbClr val="FF0000"/>
                </a:solidFill>
              </a:rPr>
              <a:t>戳</a:t>
            </a:r>
            <a:r>
              <a:rPr lang="en-US" altLang="zh-CN" dirty="0" smtClean="0">
                <a:solidFill>
                  <a:srgbClr val="FF0000"/>
                </a:solidFill>
              </a:rPr>
              <a:t> T</a:t>
            </a:r>
            <a:r>
              <a:rPr lang="zh-CN" altLang="zh-CN" dirty="0">
                <a:solidFill>
                  <a:schemeClr val="tx1"/>
                </a:solidFill>
              </a:rPr>
              <a:t>。</a:t>
            </a:r>
            <a:r>
              <a:rPr lang="zh-CN" altLang="zh-CN" dirty="0"/>
              <a:t>它用来防止入侵者的重放攻击</a:t>
            </a:r>
            <a:r>
              <a:rPr lang="zh-CN" altLang="zh-CN" dirty="0" smtClean="0"/>
              <a:t>。</a:t>
            </a:r>
          </a:p>
          <a:p>
            <a:pPr lvl="1"/>
            <a:endParaRPr lang="zh-CN" altLang="zh-CN" dirty="0"/>
          </a:p>
          <a:p>
            <a:pPr marL="342265" lvl="0" indent="-342265" latinLnBrk="0">
              <a:spcBef>
                <a:spcPts val="600"/>
              </a:spcBef>
              <a:buNone/>
            </a:pPr>
            <a:r>
              <a:rPr lang="en-US" altLang="zh-CN" dirty="0">
                <a:sym typeface="Wingdings" panose="05000000000000000000"/>
              </a:rPr>
              <a:t></a:t>
            </a:r>
            <a:r>
              <a:rPr lang="en-US" altLang="zh-CN" dirty="0">
                <a:sym typeface="+mn-ea"/>
              </a:rPr>
              <a:t> </a:t>
            </a:r>
            <a:r>
              <a:rPr lang="en-US" altLang="zh-CN" dirty="0" smtClean="0">
                <a:sym typeface="+mn-ea"/>
              </a:rPr>
              <a:t>TGS </a:t>
            </a:r>
            <a:r>
              <a:rPr lang="zh-CN" altLang="zh-CN" dirty="0" smtClean="0">
                <a:sym typeface="+mn-ea"/>
              </a:rPr>
              <a:t>发送</a:t>
            </a:r>
            <a:r>
              <a:rPr lang="zh-CN" altLang="zh-CN" dirty="0">
                <a:sym typeface="+mn-ea"/>
              </a:rPr>
              <a:t>两个票据，每一个都</a:t>
            </a:r>
            <a:r>
              <a:rPr lang="zh-CN" altLang="zh-CN" dirty="0" smtClean="0">
                <a:sym typeface="+mn-ea"/>
              </a:rPr>
              <a:t>包含</a:t>
            </a:r>
            <a:r>
              <a:rPr lang="en-US" altLang="zh-CN" dirty="0" smtClean="0">
                <a:sym typeface="+mn-ea"/>
              </a:rPr>
              <a:t> A </a:t>
            </a:r>
            <a:r>
              <a:rPr lang="zh-CN" altLang="zh-CN" dirty="0" smtClean="0">
                <a:sym typeface="+mn-ea"/>
              </a:rPr>
              <a:t>和</a:t>
            </a:r>
            <a:r>
              <a:rPr lang="en-US" altLang="zh-CN" dirty="0" smtClean="0">
                <a:sym typeface="+mn-ea"/>
              </a:rPr>
              <a:t> B </a:t>
            </a:r>
            <a:r>
              <a:rPr lang="zh-CN" altLang="zh-CN" dirty="0" smtClean="0">
                <a:sym typeface="+mn-ea"/>
              </a:rPr>
              <a:t>通信</a:t>
            </a:r>
            <a:r>
              <a:rPr lang="zh-CN" altLang="zh-CN" dirty="0">
                <a:sym typeface="+mn-ea"/>
              </a:rPr>
              <a:t>的</a:t>
            </a:r>
            <a:r>
              <a:rPr lang="zh-CN" altLang="zh-CN" dirty="0" smtClean="0">
                <a:sym typeface="+mn-ea"/>
              </a:rPr>
              <a:t>会话密钥</a:t>
            </a:r>
            <a:r>
              <a:rPr lang="en-US" altLang="zh-CN" dirty="0" smtClean="0">
                <a:sym typeface="+mn-ea"/>
              </a:rPr>
              <a:t> </a:t>
            </a:r>
            <a:r>
              <a:rPr lang="en-US" altLang="zh-CN" i="1" dirty="0" smtClean="0">
                <a:sym typeface="+mn-ea"/>
              </a:rPr>
              <a:t>K</a:t>
            </a:r>
            <a:r>
              <a:rPr lang="en-US" altLang="zh-CN" baseline="-25000" dirty="0" smtClean="0">
                <a:sym typeface="+mn-ea"/>
              </a:rPr>
              <a:t>AB</a:t>
            </a:r>
            <a:r>
              <a:rPr lang="zh-CN" altLang="zh-CN" dirty="0">
                <a:sym typeface="+mn-ea"/>
              </a:rPr>
              <a:t>。</a:t>
            </a:r>
          </a:p>
          <a:p>
            <a:pPr marL="342265" lvl="0" indent="-342265" latinLnBrk="0">
              <a:spcBef>
                <a:spcPts val="600"/>
              </a:spcBef>
              <a:buNone/>
            </a:pPr>
            <a:endParaRPr lang="zh-CN" altLang="zh-CN" dirty="0" smtClean="0">
              <a:sym typeface="+mn-ea"/>
            </a:endParaRPr>
          </a:p>
          <a:p>
            <a:pPr lvl="0" latinLnBrk="0">
              <a:spcBef>
                <a:spcPts val="600"/>
              </a:spcBef>
            </a:pPr>
            <a:r>
              <a:rPr lang="zh-CN" altLang="zh-CN" dirty="0" smtClean="0">
                <a:sym typeface="+mn-ea"/>
              </a:rPr>
              <a:t>给</a:t>
            </a:r>
            <a:r>
              <a:rPr lang="en-US" altLang="zh-CN" dirty="0" smtClean="0">
                <a:sym typeface="+mn-ea"/>
              </a:rPr>
              <a:t> A </a:t>
            </a:r>
            <a:r>
              <a:rPr lang="zh-CN" altLang="zh-CN" dirty="0" smtClean="0">
                <a:sym typeface="+mn-ea"/>
              </a:rPr>
              <a:t>的</a:t>
            </a:r>
            <a:r>
              <a:rPr lang="zh-CN" altLang="zh-CN" dirty="0">
                <a:sym typeface="+mn-ea"/>
              </a:rPr>
              <a:t>票据</a:t>
            </a:r>
            <a:r>
              <a:rPr lang="zh-CN" altLang="zh-CN" dirty="0" smtClean="0">
                <a:sym typeface="+mn-ea"/>
              </a:rPr>
              <a:t>用</a:t>
            </a:r>
            <a:r>
              <a:rPr lang="en-US" altLang="zh-CN" dirty="0" smtClean="0">
                <a:sym typeface="+mn-ea"/>
              </a:rPr>
              <a:t> K</a:t>
            </a:r>
            <a:r>
              <a:rPr lang="en-US" altLang="zh-CN" baseline="-25000" dirty="0" smtClean="0">
                <a:sym typeface="+mn-ea"/>
              </a:rPr>
              <a:t>S </a:t>
            </a:r>
            <a:r>
              <a:rPr lang="zh-CN" altLang="zh-CN" dirty="0" smtClean="0">
                <a:sym typeface="+mn-ea"/>
              </a:rPr>
              <a:t>加密</a:t>
            </a:r>
            <a:r>
              <a:rPr lang="zh-CN" altLang="zh-CN" dirty="0">
                <a:sym typeface="+mn-ea"/>
              </a:rPr>
              <a:t>；</a:t>
            </a:r>
            <a:r>
              <a:rPr lang="zh-CN" altLang="zh-CN" dirty="0" smtClean="0">
                <a:sym typeface="+mn-ea"/>
              </a:rPr>
              <a:t>给</a:t>
            </a:r>
            <a:r>
              <a:rPr lang="en-US" altLang="zh-CN" dirty="0" smtClean="0">
                <a:sym typeface="+mn-ea"/>
              </a:rPr>
              <a:t> B </a:t>
            </a:r>
            <a:r>
              <a:rPr lang="zh-CN" altLang="zh-CN" dirty="0" smtClean="0">
                <a:sym typeface="+mn-ea"/>
              </a:rPr>
              <a:t>的</a:t>
            </a:r>
            <a:r>
              <a:rPr lang="zh-CN" altLang="zh-CN" dirty="0">
                <a:sym typeface="+mn-ea"/>
              </a:rPr>
              <a:t>票据</a:t>
            </a:r>
            <a:r>
              <a:rPr lang="zh-CN" altLang="zh-CN" dirty="0" smtClean="0">
                <a:sym typeface="+mn-ea"/>
              </a:rPr>
              <a:t>用</a:t>
            </a:r>
            <a:r>
              <a:rPr lang="en-US" altLang="zh-CN" dirty="0" smtClean="0">
                <a:sym typeface="+mn-ea"/>
              </a:rPr>
              <a:t> B </a:t>
            </a:r>
            <a:r>
              <a:rPr lang="zh-CN" altLang="zh-CN" dirty="0" smtClean="0">
                <a:sym typeface="+mn-ea"/>
              </a:rPr>
              <a:t>的密钥</a:t>
            </a:r>
            <a:r>
              <a:rPr lang="en-US" altLang="zh-CN" dirty="0" smtClean="0">
                <a:sym typeface="+mn-ea"/>
              </a:rPr>
              <a:t> K</a:t>
            </a:r>
            <a:r>
              <a:rPr lang="en-US" altLang="zh-CN" baseline="-25000" dirty="0" smtClean="0">
                <a:sym typeface="+mn-ea"/>
              </a:rPr>
              <a:t>B </a:t>
            </a:r>
            <a:r>
              <a:rPr lang="zh-CN" altLang="zh-CN" dirty="0" smtClean="0">
                <a:sym typeface="+mn-ea"/>
              </a:rPr>
              <a:t>加密</a:t>
            </a:r>
            <a:r>
              <a:rPr lang="zh-CN" altLang="zh-CN" dirty="0">
                <a:sym typeface="+mn-ea"/>
              </a:rPr>
              <a:t>。</a:t>
            </a:r>
          </a:p>
          <a:p>
            <a:pPr lvl="0" latinLnBrk="0">
              <a:spcBef>
                <a:spcPts val="600"/>
              </a:spcBef>
            </a:pPr>
            <a:endParaRPr lang="zh-CN" altLang="zh-CN" dirty="0">
              <a:sym typeface="+mn-ea"/>
            </a:endParaRPr>
          </a:p>
          <a:p>
            <a:pPr lvl="0" latinLnBrk="0">
              <a:spcBef>
                <a:spcPts val="600"/>
              </a:spcBef>
            </a:pPr>
            <a:r>
              <a:rPr lang="zh-CN" altLang="zh-CN" dirty="0">
                <a:sym typeface="+mn-ea"/>
              </a:rPr>
              <a:t>请注意，现在入侵者不能</a:t>
            </a:r>
            <a:r>
              <a:rPr lang="zh-CN" altLang="zh-CN" dirty="0" smtClean="0">
                <a:sym typeface="+mn-ea"/>
              </a:rPr>
              <a:t>提取</a:t>
            </a:r>
            <a:r>
              <a:rPr lang="en-US" altLang="zh-CN" dirty="0" smtClean="0">
                <a:sym typeface="+mn-ea"/>
              </a:rPr>
              <a:t>K</a:t>
            </a:r>
            <a:r>
              <a:rPr lang="en-US" altLang="zh-CN" baseline="-25000" dirty="0" smtClean="0">
                <a:sym typeface="+mn-ea"/>
              </a:rPr>
              <a:t>AB</a:t>
            </a:r>
            <a:r>
              <a:rPr lang="zh-CN" altLang="zh-CN" dirty="0">
                <a:sym typeface="+mn-ea"/>
              </a:rPr>
              <a:t>，因为</a:t>
            </a:r>
            <a:r>
              <a:rPr lang="zh-CN" altLang="zh-CN" dirty="0" smtClean="0">
                <a:sym typeface="+mn-ea"/>
              </a:rPr>
              <a:t>不知道</a:t>
            </a:r>
            <a:r>
              <a:rPr lang="en-US" altLang="zh-CN" dirty="0" smtClean="0">
                <a:sym typeface="+mn-ea"/>
              </a:rPr>
              <a:t> K</a:t>
            </a:r>
            <a:r>
              <a:rPr lang="en-US" altLang="zh-CN" baseline="-25000" dirty="0" smtClean="0">
                <a:sym typeface="+mn-ea"/>
              </a:rPr>
              <a:t>A </a:t>
            </a:r>
            <a:r>
              <a:rPr lang="zh-CN" altLang="zh-CN" dirty="0" smtClean="0">
                <a:sym typeface="+mn-ea"/>
              </a:rPr>
              <a:t>和</a:t>
            </a:r>
            <a:r>
              <a:rPr lang="en-US" altLang="zh-CN" dirty="0" smtClean="0">
                <a:sym typeface="+mn-ea"/>
              </a:rPr>
              <a:t> K</a:t>
            </a:r>
            <a:r>
              <a:rPr lang="en-US" altLang="zh-CN" baseline="-25000" dirty="0" smtClean="0">
                <a:sym typeface="+mn-ea"/>
              </a:rPr>
              <a:t>B</a:t>
            </a:r>
            <a:r>
              <a:rPr lang="zh-CN" altLang="zh-CN" dirty="0">
                <a:sym typeface="+mn-ea"/>
              </a:rPr>
              <a:t>。入侵者也不能重放步骤</a:t>
            </a:r>
            <a:r>
              <a:rPr lang="en-US" altLang="zh-CN" dirty="0">
                <a:sym typeface="Wingdings" panose="05000000000000000000"/>
              </a:rPr>
              <a:t></a:t>
            </a:r>
            <a:r>
              <a:rPr lang="zh-CN" altLang="zh-CN" dirty="0">
                <a:sym typeface="+mn-ea"/>
              </a:rPr>
              <a:t>，因为入侵者不能把时间戳更换为一个新的 </a:t>
            </a:r>
            <a:r>
              <a:rPr lang="en-US" altLang="zh-CN" dirty="0">
                <a:sym typeface="+mn-ea"/>
              </a:rPr>
              <a:t>(</a:t>
            </a:r>
            <a:r>
              <a:rPr lang="zh-CN" altLang="zh-CN" dirty="0">
                <a:sym typeface="+mn-ea"/>
              </a:rPr>
              <a:t>因为</a:t>
            </a:r>
            <a:r>
              <a:rPr lang="zh-CN" altLang="zh-CN" dirty="0" smtClean="0">
                <a:sym typeface="+mn-ea"/>
              </a:rPr>
              <a:t>不知道 </a:t>
            </a:r>
            <a:r>
              <a:rPr lang="en-US" altLang="zh-CN" dirty="0" smtClean="0">
                <a:sym typeface="+mn-ea"/>
              </a:rPr>
              <a:t>K</a:t>
            </a:r>
            <a:r>
              <a:rPr lang="en-US" altLang="zh-CN" baseline="-25000" dirty="0" smtClean="0">
                <a:sym typeface="+mn-ea"/>
              </a:rPr>
              <a:t>S </a:t>
            </a:r>
            <a:r>
              <a:rPr lang="en-US" altLang="zh-CN" dirty="0">
                <a:sym typeface="+mn-ea"/>
              </a:rPr>
              <a:t>)</a:t>
            </a:r>
            <a:r>
              <a:rPr lang="zh-CN" altLang="zh-CN" dirty="0" smtClean="0">
                <a:sym typeface="+mn-ea"/>
              </a:rPr>
              <a:t>。</a:t>
            </a:r>
            <a:endParaRPr lang="zh-CN"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Kerberos</a:t>
            </a:r>
            <a:r>
              <a:rPr lang="zh-CN" altLang="en-US" dirty="0" smtClean="0"/>
              <a:t>密钥分配说明</a:t>
            </a:r>
            <a:endParaRPr lang="zh-CN" altLang="en-US" dirty="0"/>
          </a:p>
        </p:txBody>
      </p:sp>
      <p:sp>
        <p:nvSpPr>
          <p:cNvPr id="3" name="内容占位符 2"/>
          <p:cNvSpPr>
            <a:spLocks noGrp="1"/>
          </p:cNvSpPr>
          <p:nvPr>
            <p:ph idx="1"/>
          </p:nvPr>
        </p:nvSpPr>
        <p:spPr/>
        <p:txBody>
          <a:bodyPr/>
          <a:lstStyle/>
          <a:p>
            <a:pPr marL="342265" indent="-342265" latinLnBrk="0">
              <a:spcBef>
                <a:spcPts val="600"/>
              </a:spcBef>
              <a:buNone/>
            </a:pPr>
            <a:r>
              <a:rPr lang="en-US" altLang="zh-CN" dirty="0">
                <a:sym typeface="Wingdings" panose="05000000000000000000"/>
              </a:rPr>
              <a:t></a:t>
            </a:r>
            <a:r>
              <a:rPr lang="en-US" altLang="zh-CN" dirty="0"/>
              <a:t> </a:t>
            </a:r>
            <a:r>
              <a:rPr lang="en-US" altLang="zh-CN" dirty="0" smtClean="0"/>
              <a:t>A </a:t>
            </a:r>
            <a:r>
              <a:rPr lang="zh-CN" altLang="zh-CN" dirty="0" smtClean="0"/>
              <a:t>向</a:t>
            </a:r>
            <a:r>
              <a:rPr lang="en-US" altLang="zh-CN" dirty="0" smtClean="0"/>
              <a:t> B </a:t>
            </a:r>
            <a:r>
              <a:rPr lang="zh-CN" altLang="zh-CN" dirty="0" smtClean="0"/>
              <a:t>转发</a:t>
            </a:r>
            <a:r>
              <a:rPr lang="en-US" altLang="zh-CN" dirty="0" smtClean="0"/>
              <a:t> TGS </a:t>
            </a:r>
            <a:r>
              <a:rPr lang="zh-CN" altLang="zh-CN" dirty="0" smtClean="0"/>
              <a:t>发</a:t>
            </a:r>
            <a:r>
              <a:rPr lang="zh-CN" altLang="zh-CN" dirty="0"/>
              <a:t>来的票据，同时发送</a:t>
            </a:r>
            <a:r>
              <a:rPr lang="zh-CN" altLang="zh-CN" dirty="0" smtClean="0"/>
              <a:t>用</a:t>
            </a:r>
            <a:r>
              <a:rPr lang="en-US" altLang="zh-CN" dirty="0" smtClean="0"/>
              <a:t> </a:t>
            </a:r>
            <a:r>
              <a:rPr lang="en-US" altLang="zh-CN" i="1" dirty="0" smtClean="0"/>
              <a:t>K</a:t>
            </a:r>
            <a:r>
              <a:rPr lang="en-US" altLang="zh-CN" baseline="-25000" dirty="0" smtClean="0"/>
              <a:t>AB </a:t>
            </a:r>
            <a:r>
              <a:rPr lang="zh-CN" altLang="zh-CN" dirty="0" smtClean="0"/>
              <a:t>加密</a:t>
            </a:r>
            <a:r>
              <a:rPr lang="zh-CN" altLang="zh-CN" dirty="0"/>
              <a:t>的时间</a:t>
            </a:r>
            <a:r>
              <a:rPr lang="zh-CN" altLang="zh-CN" dirty="0" smtClean="0"/>
              <a:t>戳</a:t>
            </a:r>
            <a:r>
              <a:rPr lang="en-US" altLang="zh-CN" dirty="0" smtClean="0"/>
              <a:t> </a:t>
            </a:r>
            <a:r>
              <a:rPr lang="en-US" altLang="zh-CN" i="1" dirty="0" smtClean="0"/>
              <a:t>T</a:t>
            </a:r>
            <a:r>
              <a:rPr lang="zh-CN" altLang="zh-CN" dirty="0"/>
              <a:t>。</a:t>
            </a:r>
          </a:p>
          <a:p>
            <a:endParaRPr lang="en-US" altLang="zh-CN" dirty="0">
              <a:sym typeface="Wingdings" panose="05000000000000000000"/>
            </a:endParaRPr>
          </a:p>
          <a:p>
            <a:pPr marL="342265" indent="-342265" latinLnBrk="0">
              <a:spcBef>
                <a:spcPts val="600"/>
              </a:spcBef>
              <a:buNone/>
            </a:pPr>
            <a:r>
              <a:rPr lang="en-US" altLang="zh-CN" dirty="0">
                <a:sym typeface="Wingdings" panose="05000000000000000000"/>
              </a:rPr>
              <a:t></a:t>
            </a:r>
            <a:r>
              <a:rPr lang="en-US" altLang="zh-CN" dirty="0"/>
              <a:t> </a:t>
            </a:r>
            <a:r>
              <a:rPr lang="en-US" altLang="zh-CN" dirty="0" smtClean="0"/>
              <a:t>B </a:t>
            </a:r>
            <a:r>
              <a:rPr lang="zh-CN" altLang="zh-CN" dirty="0" smtClean="0"/>
              <a:t>把</a:t>
            </a:r>
            <a:r>
              <a:rPr lang="zh-CN" altLang="zh-CN" dirty="0"/>
              <a:t>时间</a:t>
            </a:r>
            <a:r>
              <a:rPr lang="zh-CN" altLang="zh-CN" dirty="0" smtClean="0"/>
              <a:t>戳</a:t>
            </a:r>
            <a:r>
              <a:rPr lang="en-US" altLang="zh-CN" dirty="0" smtClean="0"/>
              <a:t> T </a:t>
            </a:r>
            <a:r>
              <a:rPr lang="zh-CN" altLang="zh-CN" dirty="0" smtClean="0"/>
              <a:t>加</a:t>
            </a:r>
            <a:r>
              <a:rPr lang="en-US" altLang="zh-CN" dirty="0" smtClean="0"/>
              <a:t> 1 </a:t>
            </a:r>
            <a:r>
              <a:rPr lang="zh-CN" altLang="zh-CN" dirty="0" smtClean="0"/>
              <a:t>来</a:t>
            </a:r>
            <a:r>
              <a:rPr lang="zh-CN" altLang="zh-CN" dirty="0">
                <a:solidFill>
                  <a:srgbClr val="FF0000"/>
                </a:solidFill>
              </a:rPr>
              <a:t>证实</a:t>
            </a:r>
            <a:r>
              <a:rPr lang="zh-CN" altLang="zh-CN" dirty="0"/>
              <a:t>收到了票据。</a:t>
            </a:r>
            <a:r>
              <a:rPr lang="en-US" altLang="zh-CN" dirty="0" smtClean="0"/>
              <a:t>B </a:t>
            </a:r>
            <a:r>
              <a:rPr lang="zh-CN" altLang="zh-CN" dirty="0" smtClean="0"/>
              <a:t>向</a:t>
            </a:r>
            <a:r>
              <a:rPr lang="en-US" altLang="zh-CN" dirty="0" smtClean="0"/>
              <a:t> A </a:t>
            </a:r>
            <a:r>
              <a:rPr lang="zh-CN" altLang="zh-CN" dirty="0" smtClean="0"/>
              <a:t>发送</a:t>
            </a:r>
            <a:r>
              <a:rPr lang="zh-CN" altLang="zh-CN" dirty="0"/>
              <a:t>的报文用</a:t>
            </a:r>
            <a:r>
              <a:rPr lang="zh-CN" altLang="zh-CN" dirty="0" smtClean="0"/>
              <a:t>密钥</a:t>
            </a:r>
            <a:r>
              <a:rPr lang="en-US" altLang="zh-CN" dirty="0" smtClean="0"/>
              <a:t> K</a:t>
            </a:r>
            <a:r>
              <a:rPr lang="en-US" altLang="zh-CN" baseline="-25000" dirty="0" smtClean="0"/>
              <a:t>AB </a:t>
            </a:r>
            <a:r>
              <a:rPr lang="zh-CN" altLang="zh-CN" dirty="0" smtClean="0"/>
              <a:t>加密</a:t>
            </a:r>
            <a:r>
              <a:rPr lang="zh-CN" altLang="zh-CN" dirty="0"/>
              <a:t>。</a:t>
            </a:r>
          </a:p>
          <a:p>
            <a:endParaRPr lang="zh-CN" altLang="zh-CN" dirty="0"/>
          </a:p>
          <a:p>
            <a:r>
              <a:rPr lang="zh-CN" altLang="zh-CN" dirty="0"/>
              <a:t>以后，</a:t>
            </a:r>
            <a:r>
              <a:rPr lang="en-US" altLang="zh-CN" dirty="0" smtClean="0"/>
              <a:t>A </a:t>
            </a:r>
            <a:r>
              <a:rPr lang="zh-CN" altLang="zh-CN" dirty="0" smtClean="0"/>
              <a:t>和</a:t>
            </a:r>
            <a:r>
              <a:rPr lang="en-US" altLang="zh-CN" dirty="0" smtClean="0"/>
              <a:t> B </a:t>
            </a:r>
            <a:r>
              <a:rPr lang="zh-CN" altLang="zh-CN" dirty="0" smtClean="0"/>
              <a:t>就使用</a:t>
            </a:r>
            <a:r>
              <a:rPr lang="en-US" altLang="zh-CN" dirty="0" smtClean="0"/>
              <a:t> TGS </a:t>
            </a:r>
            <a:r>
              <a:rPr lang="zh-CN" altLang="zh-CN" dirty="0" smtClean="0"/>
              <a:t>给</a:t>
            </a:r>
            <a:r>
              <a:rPr lang="zh-CN" altLang="zh-CN" dirty="0"/>
              <a:t>出的</a:t>
            </a:r>
            <a:r>
              <a:rPr lang="zh-CN" altLang="zh-CN" dirty="0" smtClean="0"/>
              <a:t>会话密钥</a:t>
            </a:r>
            <a:r>
              <a:rPr lang="en-US" altLang="zh-CN" dirty="0" smtClean="0"/>
              <a:t> K</a:t>
            </a:r>
            <a:r>
              <a:rPr lang="en-US" altLang="zh-CN" baseline="-25000" dirty="0" smtClean="0"/>
              <a:t>AB </a:t>
            </a:r>
            <a:r>
              <a:rPr lang="zh-CN" altLang="zh-CN" dirty="0" smtClean="0"/>
              <a:t>进行</a:t>
            </a:r>
            <a:r>
              <a:rPr lang="zh-CN" altLang="zh-CN" dirty="0"/>
              <a:t>通信</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Kerberos </a:t>
            </a:r>
            <a:r>
              <a:rPr lang="zh-CN" altLang="zh-CN" dirty="0" smtClean="0"/>
              <a:t>使用</a:t>
            </a:r>
            <a:r>
              <a:rPr lang="zh-CN" altLang="zh-CN" dirty="0"/>
              <a:t>两个服务器</a:t>
            </a:r>
            <a:endParaRPr lang="zh-CN" altLang="en-US" dirty="0"/>
          </a:p>
        </p:txBody>
      </p:sp>
      <p:sp>
        <p:nvSpPr>
          <p:cNvPr id="3" name="内容占位符 2"/>
          <p:cNvSpPr>
            <a:spLocks noGrp="1"/>
          </p:cNvSpPr>
          <p:nvPr>
            <p:ph idx="1"/>
          </p:nvPr>
        </p:nvSpPr>
        <p:spPr/>
        <p:txBody>
          <a:bodyPr/>
          <a:lstStyle/>
          <a:p>
            <a:r>
              <a:rPr lang="en-US" altLang="zh-CN" dirty="0" smtClean="0"/>
              <a:t>Kerberos </a:t>
            </a:r>
            <a:r>
              <a:rPr lang="zh-CN" altLang="zh-CN" dirty="0" smtClean="0"/>
              <a:t>要求</a:t>
            </a:r>
            <a:r>
              <a:rPr lang="zh-CN" altLang="zh-CN" dirty="0"/>
              <a:t>所有</a:t>
            </a:r>
            <a:r>
              <a:rPr lang="zh-CN" altLang="zh-CN" dirty="0" smtClean="0"/>
              <a:t>使用</a:t>
            </a:r>
            <a:r>
              <a:rPr lang="en-US" altLang="zh-CN" dirty="0" smtClean="0"/>
              <a:t> Kerberos </a:t>
            </a:r>
            <a:r>
              <a:rPr lang="zh-CN" altLang="zh-CN" dirty="0" smtClean="0"/>
              <a:t>的</a:t>
            </a:r>
            <a:r>
              <a:rPr lang="zh-CN" altLang="zh-CN" dirty="0"/>
              <a:t>主机必须在时钟上进行“松散的”同步</a:t>
            </a:r>
            <a:r>
              <a:rPr lang="zh-CN" altLang="zh-CN" dirty="0" smtClean="0"/>
              <a:t>。</a:t>
            </a:r>
            <a:endParaRPr lang="en-US" altLang="zh-CN" dirty="0" smtClean="0"/>
          </a:p>
          <a:p>
            <a:endParaRPr lang="zh-CN" altLang="zh-CN" dirty="0" smtClean="0"/>
          </a:p>
          <a:p>
            <a:r>
              <a:rPr lang="zh-CN" altLang="zh-CN" dirty="0" smtClean="0"/>
              <a:t>所谓</a:t>
            </a:r>
            <a:r>
              <a:rPr lang="zh-CN" altLang="zh-CN" dirty="0"/>
              <a:t>“松散的”同步是要求所有主机的时钟误差不能太大，例如，不能</a:t>
            </a:r>
            <a:r>
              <a:rPr lang="zh-CN" altLang="zh-CN" dirty="0" smtClean="0"/>
              <a:t>超过</a:t>
            </a:r>
            <a:r>
              <a:rPr lang="en-US" altLang="zh-CN" dirty="0" smtClean="0"/>
              <a:t> 5 </a:t>
            </a:r>
            <a:r>
              <a:rPr lang="zh-CN" altLang="zh-CN" dirty="0" smtClean="0"/>
              <a:t>分钟</a:t>
            </a:r>
            <a:r>
              <a:rPr lang="zh-CN" altLang="zh-CN" dirty="0"/>
              <a:t>的数量级</a:t>
            </a:r>
            <a:r>
              <a:rPr lang="zh-CN" altLang="zh-CN" dirty="0" smtClean="0"/>
              <a:t>。</a:t>
            </a:r>
            <a:endParaRPr lang="en-US" altLang="zh-CN" dirty="0" smtClean="0"/>
          </a:p>
          <a:p>
            <a:endParaRPr lang="zh-CN" altLang="zh-CN" dirty="0" smtClean="0"/>
          </a:p>
          <a:p>
            <a:r>
              <a:rPr lang="zh-CN" altLang="zh-CN" dirty="0" smtClean="0"/>
              <a:t>这个</a:t>
            </a:r>
            <a:r>
              <a:rPr lang="zh-CN" altLang="zh-CN" dirty="0"/>
              <a:t>要求是为了防止重放攻击。</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安全</a:t>
            </a:r>
            <a:r>
              <a:rPr lang="zh-CN" altLang="zh-CN" dirty="0"/>
              <a:t>的计算机网络</a:t>
            </a:r>
            <a:endParaRPr lang="zh-CN" altLang="en-US" dirty="0"/>
          </a:p>
        </p:txBody>
      </p:sp>
      <p:sp>
        <p:nvSpPr>
          <p:cNvPr id="3" name="内容占位符 2"/>
          <p:cNvSpPr>
            <a:spLocks noGrp="1"/>
          </p:cNvSpPr>
          <p:nvPr>
            <p:ph idx="1"/>
          </p:nvPr>
        </p:nvSpPr>
        <p:spPr/>
        <p:txBody>
          <a:bodyPr/>
          <a:lstStyle/>
          <a:p>
            <a:r>
              <a:rPr lang="zh-CN" altLang="zh-CN" dirty="0"/>
              <a:t>网络的安全性是不可判定</a:t>
            </a:r>
            <a:r>
              <a:rPr lang="zh-CN" altLang="zh-CN" dirty="0" smtClean="0"/>
              <a:t>的</a:t>
            </a:r>
            <a:r>
              <a:rPr lang="zh-CN" altLang="en-US" dirty="0" smtClean="0"/>
              <a:t>。</a:t>
            </a:r>
            <a:endParaRPr lang="en-US" altLang="zh-CN" dirty="0" smtClean="0"/>
          </a:p>
          <a:p>
            <a:endParaRPr lang="en-US" altLang="zh-CN" dirty="0" smtClean="0"/>
          </a:p>
          <a:p>
            <a:r>
              <a:rPr lang="zh-CN" altLang="zh-CN" dirty="0" smtClean="0"/>
              <a:t>一</a:t>
            </a:r>
            <a:r>
              <a:rPr lang="zh-CN" altLang="zh-CN" dirty="0"/>
              <a:t>个安全的计算机网络</a:t>
            </a:r>
            <a:r>
              <a:rPr lang="zh-CN" altLang="zh-CN" dirty="0" smtClean="0"/>
              <a:t>应达到四</a:t>
            </a:r>
            <a:r>
              <a:rPr lang="zh-CN" altLang="zh-CN" dirty="0"/>
              <a:t>个目标：</a:t>
            </a:r>
          </a:p>
          <a:p>
            <a:pPr lvl="1"/>
            <a:r>
              <a:rPr lang="en-US" altLang="zh-CN" dirty="0"/>
              <a:t>1. </a:t>
            </a:r>
            <a:r>
              <a:rPr lang="zh-CN" altLang="zh-CN" dirty="0" smtClean="0"/>
              <a:t>保密性</a:t>
            </a:r>
            <a:endParaRPr lang="en-US" altLang="zh-CN" dirty="0" smtClean="0"/>
          </a:p>
          <a:p>
            <a:pPr lvl="1"/>
            <a:r>
              <a:rPr lang="en-US" altLang="zh-CN" dirty="0"/>
              <a:t>2. </a:t>
            </a:r>
            <a:r>
              <a:rPr lang="zh-CN" altLang="zh-CN" dirty="0"/>
              <a:t>端点</a:t>
            </a:r>
            <a:r>
              <a:rPr lang="zh-CN" altLang="zh-CN" dirty="0" smtClean="0"/>
              <a:t>鉴别</a:t>
            </a:r>
            <a:endParaRPr lang="en-US" altLang="zh-CN" dirty="0" smtClean="0"/>
          </a:p>
          <a:p>
            <a:pPr lvl="1"/>
            <a:r>
              <a:rPr lang="en-US" altLang="zh-CN" dirty="0"/>
              <a:t>3. </a:t>
            </a:r>
            <a:r>
              <a:rPr lang="zh-CN" altLang="zh-CN" dirty="0"/>
              <a:t>信息的完整性</a:t>
            </a:r>
          </a:p>
          <a:p>
            <a:pPr lvl="1"/>
            <a:r>
              <a:rPr lang="en-US" altLang="zh-CN" dirty="0"/>
              <a:t>4. </a:t>
            </a:r>
            <a:r>
              <a:rPr lang="zh-CN" altLang="zh-CN" dirty="0"/>
              <a:t>运行的</a:t>
            </a:r>
            <a:r>
              <a:rPr lang="zh-CN" altLang="zh-CN" dirty="0" smtClean="0"/>
              <a:t>安全性</a:t>
            </a:r>
            <a:endParaRPr lang="zh-CN" altLang="zh-CN" dirty="0"/>
          </a:p>
        </p:txBody>
      </p:sp>
      <p:sp>
        <p:nvSpPr>
          <p:cNvPr id="7" name="矩形标注 6"/>
          <p:cNvSpPr/>
          <p:nvPr/>
        </p:nvSpPr>
        <p:spPr bwMode="auto">
          <a:xfrm>
            <a:off x="3857620" y="2357430"/>
            <a:ext cx="4786346" cy="3600400"/>
          </a:xfrm>
          <a:prstGeom prst="wedgeRectCallout">
            <a:avLst>
              <a:gd name="adj1" fmla="val -58702"/>
              <a:gd name="adj2" fmla="val -16017"/>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269875" indent="-269875" algn="l">
              <a:spcBef>
                <a:spcPts val="12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信息的内容</a:t>
            </a:r>
            <a:r>
              <a:rPr lang="zh-CN" altLang="en-US" sz="2600" dirty="0">
                <a:solidFill>
                  <a:srgbClr val="FF0000"/>
                </a:solidFill>
                <a:ea typeface="黑体" panose="02010600030101010101" pitchFamily="2" charset="-122"/>
              </a:rPr>
              <a:t>未</a:t>
            </a:r>
            <a:r>
              <a:rPr lang="zh-CN" altLang="zh-CN" sz="2600" dirty="0">
                <a:solidFill>
                  <a:srgbClr val="FF0000"/>
                </a:solidFill>
                <a:ea typeface="黑体" panose="02010600030101010101" pitchFamily="2" charset="-122"/>
              </a:rPr>
              <a:t>被篡改过。</a:t>
            </a:r>
            <a:endParaRPr lang="en-US" altLang="zh-CN" sz="2600" dirty="0">
              <a:solidFill>
                <a:srgbClr val="FF0000"/>
              </a:solidFill>
              <a:ea typeface="黑体" panose="02010600030101010101" pitchFamily="2" charset="-122"/>
            </a:endParaRPr>
          </a:p>
          <a:p>
            <a:pPr marL="269875" indent="-269875" algn="l">
              <a:spcBef>
                <a:spcPts val="12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在应对主动攻击中是必不可少的。</a:t>
            </a:r>
            <a:endParaRPr lang="en-US" altLang="zh-CN" sz="2600" dirty="0">
              <a:solidFill>
                <a:srgbClr val="000099"/>
              </a:solidFill>
              <a:ea typeface="黑体" panose="02010600030101010101" pitchFamily="2" charset="-122"/>
            </a:endParaRPr>
          </a:p>
          <a:p>
            <a:pPr marL="269875" indent="-269875" algn="l">
              <a:spcBef>
                <a:spcPts val="12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信息的完整性与端点鉴别往往是不可分割的。</a:t>
            </a:r>
            <a:endParaRPr lang="en-US" altLang="zh-CN" sz="2600" dirty="0">
              <a:solidFill>
                <a:srgbClr val="000099"/>
              </a:solidFill>
              <a:ea typeface="黑体" panose="02010600030101010101" pitchFamily="2" charset="-122"/>
            </a:endParaRPr>
          </a:p>
          <a:p>
            <a:pPr marL="269875" indent="-269875" algn="l">
              <a:spcBef>
                <a:spcPts val="1200"/>
              </a:spcBef>
              <a:buSzPct val="70000"/>
              <a:buFont typeface="Wingdings" panose="05000000000000000000" pitchFamily="2" charset="2"/>
              <a:buChar char="l"/>
            </a:pPr>
            <a:r>
              <a:rPr lang="zh-CN" altLang="zh-CN" sz="2600" dirty="0">
                <a:solidFill>
                  <a:srgbClr val="000099"/>
                </a:solidFill>
                <a:ea typeface="黑体" panose="02010600030101010101" pitchFamily="2" charset="-122"/>
              </a:rPr>
              <a:t>在谈到“鉴别”时，</a:t>
            </a:r>
            <a:r>
              <a:rPr lang="zh-CN" altLang="en-US" sz="2600" dirty="0">
                <a:solidFill>
                  <a:srgbClr val="000099"/>
                </a:solidFill>
                <a:ea typeface="黑体" panose="02010600030101010101" pitchFamily="2" charset="-122"/>
              </a:rPr>
              <a:t>也</a:t>
            </a:r>
            <a:r>
              <a:rPr lang="zh-CN" altLang="zh-CN" sz="2600" dirty="0">
                <a:solidFill>
                  <a:srgbClr val="000099"/>
                </a:solidFill>
                <a:ea typeface="黑体" panose="02010600030101010101" pitchFamily="2" charset="-122"/>
              </a:rPr>
              <a:t>同时包含了端点鉴别和</a:t>
            </a:r>
            <a:r>
              <a:rPr lang="zh-CN" altLang="zh-CN" sz="2600" dirty="0" smtClean="0">
                <a:solidFill>
                  <a:srgbClr val="000099"/>
                </a:solidFill>
                <a:ea typeface="黑体" panose="02010600030101010101" pitchFamily="2" charset="-122"/>
              </a:rPr>
              <a:t>报文完整性</a:t>
            </a:r>
            <a:r>
              <a:rPr lang="zh-CN" altLang="en-US" sz="2600" dirty="0">
                <a:solidFill>
                  <a:srgbClr val="000099"/>
                </a:solidFill>
                <a:ea typeface="黑体" panose="02010600030101010101" pitchFamily="2" charset="-122"/>
              </a:rPr>
              <a:t>。</a:t>
            </a:r>
            <a:endParaRPr lang="en-US" altLang="zh-CN" sz="2600" dirty="0">
              <a:solidFill>
                <a:srgbClr val="000099"/>
              </a:solidFill>
              <a:ea typeface="黑体" panose="02010600030101010101" pitchFamily="2"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Line 2"/>
          <p:cNvSpPr>
            <a:spLocks noChangeShapeType="1"/>
          </p:cNvSpPr>
          <p:nvPr/>
        </p:nvSpPr>
        <p:spPr bwMode="auto">
          <a:xfrm>
            <a:off x="1981200" y="2209800"/>
            <a:ext cx="0" cy="3733800"/>
          </a:xfrm>
          <a:prstGeom prst="line">
            <a:avLst/>
          </a:prstGeom>
          <a:noFill/>
          <a:ln w="19050">
            <a:solidFill>
              <a:schemeClr val="tx1"/>
            </a:solidFill>
            <a:round/>
            <a:tailEnd type="triangle" w="med" len="med"/>
          </a:ln>
          <a:effectLst/>
        </p:spPr>
        <p:txBody>
          <a:bodyPr/>
          <a:lstStyle/>
          <a:p>
            <a:endParaRPr lang="zh-CN" altLang="en-US"/>
          </a:p>
        </p:txBody>
      </p:sp>
      <p:sp>
        <p:nvSpPr>
          <p:cNvPr id="946179" name="Line 3"/>
          <p:cNvSpPr>
            <a:spLocks noChangeShapeType="1"/>
          </p:cNvSpPr>
          <p:nvPr/>
        </p:nvSpPr>
        <p:spPr bwMode="auto">
          <a:xfrm>
            <a:off x="6705600" y="2209800"/>
            <a:ext cx="0" cy="3657600"/>
          </a:xfrm>
          <a:prstGeom prst="line">
            <a:avLst/>
          </a:prstGeom>
          <a:noFill/>
          <a:ln w="19050">
            <a:solidFill>
              <a:schemeClr val="tx1"/>
            </a:solidFill>
            <a:round/>
            <a:tailEnd type="triangle" w="med" len="med"/>
          </a:ln>
          <a:effectLst/>
        </p:spPr>
        <p:txBody>
          <a:bodyPr/>
          <a:lstStyle/>
          <a:p>
            <a:endParaRPr lang="zh-CN" altLang="en-US"/>
          </a:p>
        </p:txBody>
      </p:sp>
      <p:sp>
        <p:nvSpPr>
          <p:cNvPr id="946180" name="Rectangle 4"/>
          <p:cNvSpPr>
            <a:spLocks noChangeArrowheads="1"/>
          </p:cNvSpPr>
          <p:nvPr/>
        </p:nvSpPr>
        <p:spPr bwMode="auto">
          <a:xfrm>
            <a:off x="6376988" y="1085850"/>
            <a:ext cx="633412" cy="393700"/>
          </a:xfrm>
          <a:prstGeom prst="rect">
            <a:avLst/>
          </a:prstGeom>
          <a:noFill/>
          <a:ln w="12700">
            <a:noFill/>
            <a:miter lim="800000"/>
          </a:ln>
          <a:effectLst/>
        </p:spPr>
        <p:txBody>
          <a:bodyPr wrap="none" lIns="90488" tIns="44450" rIns="90488" bIns="44450">
            <a:spAutoFit/>
          </a:bodyPr>
          <a:lstStyle/>
          <a:p>
            <a:pPr algn="l" defTabSz="762000"/>
            <a:r>
              <a:rPr kumimoji="1" lang="en-US" altLang="zh-CN" sz="2000">
                <a:latin typeface="Arial" panose="020B0604020202020204" pitchFamily="34" charset="0"/>
                <a:ea typeface="黑体" panose="02010600030101010101" pitchFamily="2" charset="-122"/>
              </a:rPr>
              <a:t>Bob</a:t>
            </a:r>
          </a:p>
        </p:txBody>
      </p:sp>
      <p:sp>
        <p:nvSpPr>
          <p:cNvPr id="946181" name="Rectangle 5"/>
          <p:cNvSpPr>
            <a:spLocks noChangeArrowheads="1"/>
          </p:cNvSpPr>
          <p:nvPr/>
        </p:nvSpPr>
        <p:spPr bwMode="auto">
          <a:xfrm>
            <a:off x="1066800" y="2590800"/>
            <a:ext cx="1905000" cy="406400"/>
          </a:xfrm>
          <a:prstGeom prst="rect">
            <a:avLst/>
          </a:prstGeom>
          <a:solidFill>
            <a:srgbClr val="CCFF99"/>
          </a:solidFill>
          <a:ln w="12700">
            <a:solidFill>
              <a:srgbClr val="CCFF99"/>
            </a:solidFill>
            <a:miter lim="800000"/>
          </a:ln>
          <a:effectLst/>
        </p:spPr>
        <p:txBody>
          <a:bodyPr lIns="90488" tIns="44450" rIns="90488" bIns="44450">
            <a:spAutoFit/>
          </a:bodyPr>
          <a:lstStyle/>
          <a:p>
            <a:pPr algn="l" defTabSz="762000"/>
            <a:r>
              <a:rPr kumimoji="1" lang="en-US" altLang="zh-CN" sz="2000" dirty="0">
                <a:latin typeface="Arial" panose="020B0604020202020204" pitchFamily="34" charset="0"/>
                <a:ea typeface="黑体" panose="02010600030101010101" pitchFamily="2" charset="-122"/>
              </a:rPr>
              <a:t>R</a:t>
            </a:r>
            <a:r>
              <a:rPr kumimoji="1" lang="en-US" altLang="zh-CN" sz="2000" baseline="-25000" dirty="0">
                <a:latin typeface="Arial" panose="020B0604020202020204" pitchFamily="34" charset="0"/>
                <a:ea typeface="黑体" panose="02010600030101010101" pitchFamily="2" charset="-122"/>
              </a:rPr>
              <a:t>1 </a:t>
            </a:r>
            <a:r>
              <a:rPr kumimoji="1" lang="en-US" altLang="zh-CN" sz="2000" dirty="0">
                <a:latin typeface="Arial" panose="020B0604020202020204" pitchFamily="34" charset="0"/>
                <a:ea typeface="黑体" panose="02010600030101010101" pitchFamily="2" charset="-122"/>
              </a:rPr>
              <a:t>= g</a:t>
            </a:r>
            <a:r>
              <a:rPr kumimoji="1" lang="en-US" altLang="zh-CN" sz="2000" baseline="30000" dirty="0">
                <a:latin typeface="Arial" panose="020B0604020202020204" pitchFamily="34" charset="0"/>
                <a:ea typeface="黑体" panose="02010600030101010101" pitchFamily="2" charset="-122"/>
              </a:rPr>
              <a:t>x</a:t>
            </a:r>
            <a:r>
              <a:rPr kumimoji="1" lang="en-US" altLang="zh-CN" sz="2000" dirty="0">
                <a:latin typeface="Arial" panose="020B0604020202020204" pitchFamily="34" charset="0"/>
                <a:ea typeface="黑体" panose="02010600030101010101" pitchFamily="2" charset="-122"/>
              </a:rPr>
              <a:t> mod p</a:t>
            </a:r>
          </a:p>
        </p:txBody>
      </p:sp>
      <p:pic>
        <p:nvPicPr>
          <p:cNvPr id="946182" name="Picture 6"/>
          <p:cNvPicPr>
            <a:picLocks noChangeArrowheads="1"/>
          </p:cNvPicPr>
          <p:nvPr/>
        </p:nvPicPr>
        <p:blipFill>
          <a:blip r:embed="rId3" cstate="print"/>
          <a:srcRect/>
          <a:stretch>
            <a:fillRect/>
          </a:stretch>
        </p:blipFill>
        <p:spPr bwMode="auto">
          <a:xfrm>
            <a:off x="1619250" y="1406525"/>
            <a:ext cx="760413" cy="819150"/>
          </a:xfrm>
          <a:prstGeom prst="rect">
            <a:avLst/>
          </a:prstGeom>
          <a:noFill/>
          <a:ln w="9525">
            <a:noFill/>
            <a:miter lim="800000"/>
            <a:headEnd/>
            <a:tailEnd/>
          </a:ln>
          <a:effectLst/>
        </p:spPr>
      </p:pic>
      <p:pic>
        <p:nvPicPr>
          <p:cNvPr id="946183" name="Picture 7"/>
          <p:cNvPicPr>
            <a:picLocks noChangeArrowheads="1"/>
          </p:cNvPicPr>
          <p:nvPr/>
        </p:nvPicPr>
        <p:blipFill>
          <a:blip r:embed="rId3" cstate="print"/>
          <a:srcRect/>
          <a:stretch>
            <a:fillRect/>
          </a:stretch>
        </p:blipFill>
        <p:spPr bwMode="auto">
          <a:xfrm>
            <a:off x="6324600" y="1436688"/>
            <a:ext cx="760413" cy="819150"/>
          </a:xfrm>
          <a:prstGeom prst="rect">
            <a:avLst/>
          </a:prstGeom>
          <a:noFill/>
          <a:ln w="9525">
            <a:noFill/>
            <a:miter lim="800000"/>
            <a:headEnd/>
            <a:tailEnd/>
          </a:ln>
          <a:effectLst/>
        </p:spPr>
      </p:pic>
      <p:sp>
        <p:nvSpPr>
          <p:cNvPr id="946184" name="Rectangle 8"/>
          <p:cNvSpPr>
            <a:spLocks noChangeArrowheads="1"/>
          </p:cNvSpPr>
          <p:nvPr/>
        </p:nvSpPr>
        <p:spPr bwMode="auto">
          <a:xfrm>
            <a:off x="1628775" y="1066800"/>
            <a:ext cx="733425" cy="393700"/>
          </a:xfrm>
          <a:prstGeom prst="rect">
            <a:avLst/>
          </a:prstGeom>
          <a:noFill/>
          <a:ln w="12700">
            <a:noFill/>
            <a:miter lim="800000"/>
          </a:ln>
          <a:effectLst/>
        </p:spPr>
        <p:txBody>
          <a:bodyPr wrap="none" lIns="90488" tIns="44450" rIns="90488" bIns="44450">
            <a:spAutoFit/>
          </a:bodyPr>
          <a:lstStyle/>
          <a:p>
            <a:pPr algn="l" defTabSz="762000"/>
            <a:r>
              <a:rPr kumimoji="1" lang="en-US" altLang="zh-CN" sz="2000" dirty="0">
                <a:latin typeface="Arial" panose="020B0604020202020204" pitchFamily="34" charset="0"/>
                <a:ea typeface="黑体" panose="02010600030101010101" pitchFamily="2" charset="-122"/>
              </a:rPr>
              <a:t>Alice</a:t>
            </a:r>
          </a:p>
        </p:txBody>
      </p:sp>
      <p:sp>
        <p:nvSpPr>
          <p:cNvPr id="946185" name="Rectangle 9"/>
          <p:cNvSpPr>
            <a:spLocks noChangeArrowheads="1"/>
          </p:cNvSpPr>
          <p:nvPr/>
        </p:nvSpPr>
        <p:spPr bwMode="auto">
          <a:xfrm>
            <a:off x="5715000" y="2590800"/>
            <a:ext cx="1828800" cy="406400"/>
          </a:xfrm>
          <a:prstGeom prst="rect">
            <a:avLst/>
          </a:prstGeom>
          <a:solidFill>
            <a:srgbClr val="CCFF99"/>
          </a:solidFill>
          <a:ln w="12700">
            <a:solidFill>
              <a:srgbClr val="CCFF99"/>
            </a:solidFill>
            <a:miter lim="800000"/>
          </a:ln>
          <a:effectLst/>
        </p:spPr>
        <p:txBody>
          <a:bodyPr lIns="90488" tIns="44450" rIns="90488" bIns="44450">
            <a:spAutoFit/>
          </a:bodyPr>
          <a:lstStyle/>
          <a:p>
            <a:pPr algn="l" defTabSz="762000"/>
            <a:r>
              <a:rPr kumimoji="1" lang="en-US" altLang="zh-CN" sz="2000" dirty="0">
                <a:latin typeface="Arial" panose="020B0604020202020204" pitchFamily="34" charset="0"/>
                <a:ea typeface="黑体" panose="02010600030101010101" pitchFamily="2" charset="-122"/>
              </a:rPr>
              <a:t>R</a:t>
            </a:r>
            <a:r>
              <a:rPr kumimoji="1" lang="en-US" altLang="zh-CN" sz="2000" baseline="-25000" dirty="0">
                <a:latin typeface="Arial" panose="020B0604020202020204" pitchFamily="34" charset="0"/>
                <a:ea typeface="黑体" panose="02010600030101010101" pitchFamily="2" charset="-122"/>
              </a:rPr>
              <a:t>2 </a:t>
            </a:r>
            <a:r>
              <a:rPr kumimoji="1" lang="en-US" altLang="zh-CN" sz="2000" dirty="0">
                <a:latin typeface="Arial" panose="020B0604020202020204" pitchFamily="34" charset="0"/>
                <a:ea typeface="黑体" panose="02010600030101010101" pitchFamily="2" charset="-122"/>
              </a:rPr>
              <a:t>= </a:t>
            </a:r>
            <a:r>
              <a:rPr kumimoji="1" lang="en-US" altLang="zh-CN" sz="2000" dirty="0" err="1">
                <a:latin typeface="Arial" panose="020B0604020202020204" pitchFamily="34" charset="0"/>
                <a:ea typeface="黑体" panose="02010600030101010101" pitchFamily="2" charset="-122"/>
              </a:rPr>
              <a:t>g</a:t>
            </a:r>
            <a:r>
              <a:rPr kumimoji="1" lang="en-US" altLang="zh-CN" sz="2000" baseline="30000" dirty="0" err="1">
                <a:latin typeface="Arial" panose="020B0604020202020204" pitchFamily="34" charset="0"/>
                <a:ea typeface="黑体" panose="02010600030101010101" pitchFamily="2" charset="-122"/>
              </a:rPr>
              <a:t>y</a:t>
            </a:r>
            <a:r>
              <a:rPr kumimoji="1" lang="en-US" altLang="zh-CN" sz="2000" dirty="0">
                <a:latin typeface="Arial" panose="020B0604020202020204" pitchFamily="34" charset="0"/>
                <a:ea typeface="黑体" panose="02010600030101010101" pitchFamily="2" charset="-122"/>
              </a:rPr>
              <a:t> mod p</a:t>
            </a:r>
          </a:p>
        </p:txBody>
      </p:sp>
      <p:sp>
        <p:nvSpPr>
          <p:cNvPr id="946186" name="Rectangle 10"/>
          <p:cNvSpPr>
            <a:spLocks noChangeArrowheads="1"/>
          </p:cNvSpPr>
          <p:nvPr/>
        </p:nvSpPr>
        <p:spPr bwMode="auto">
          <a:xfrm>
            <a:off x="1447800" y="3429000"/>
            <a:ext cx="1066800" cy="406400"/>
          </a:xfrm>
          <a:prstGeom prst="rect">
            <a:avLst/>
          </a:prstGeom>
          <a:solidFill>
            <a:srgbClr val="CCFF99"/>
          </a:solidFill>
          <a:ln w="12700">
            <a:solidFill>
              <a:srgbClr val="CCFF99"/>
            </a:solidFill>
            <a:miter lim="800000"/>
          </a:ln>
          <a:effectLst/>
        </p:spPr>
        <p:txBody>
          <a:bodyPr lIns="90488" tIns="44450" rIns="90488" bIns="44450">
            <a:spAutoFit/>
          </a:bodyPr>
          <a:lstStyle/>
          <a:p>
            <a:pPr defTabSz="762000"/>
            <a:r>
              <a:rPr kumimoji="1" lang="en-US" altLang="zh-CN" sz="2000" dirty="0">
                <a:latin typeface="Arial" panose="020B0604020202020204" pitchFamily="34" charset="0"/>
                <a:ea typeface="黑体" panose="02010600030101010101" pitchFamily="2" charset="-122"/>
              </a:rPr>
              <a:t>R</a:t>
            </a:r>
            <a:r>
              <a:rPr kumimoji="1" lang="en-US" altLang="zh-CN" sz="2000" baseline="-25000" dirty="0">
                <a:latin typeface="Arial" panose="020B0604020202020204" pitchFamily="34" charset="0"/>
                <a:ea typeface="黑体" panose="02010600030101010101" pitchFamily="2" charset="-122"/>
              </a:rPr>
              <a:t>1</a:t>
            </a:r>
            <a:endParaRPr kumimoji="1" lang="en-US" altLang="zh-CN" sz="2000" dirty="0">
              <a:latin typeface="Arial" panose="020B0604020202020204" pitchFamily="34" charset="0"/>
              <a:ea typeface="黑体" panose="02010600030101010101" pitchFamily="2" charset="-122"/>
            </a:endParaRPr>
          </a:p>
        </p:txBody>
      </p:sp>
      <p:sp>
        <p:nvSpPr>
          <p:cNvPr id="946187" name="Rectangle 11"/>
          <p:cNvSpPr>
            <a:spLocks noChangeArrowheads="1"/>
          </p:cNvSpPr>
          <p:nvPr/>
        </p:nvSpPr>
        <p:spPr bwMode="auto">
          <a:xfrm>
            <a:off x="6096000" y="3429000"/>
            <a:ext cx="1066800" cy="406400"/>
          </a:xfrm>
          <a:prstGeom prst="rect">
            <a:avLst/>
          </a:prstGeom>
          <a:solidFill>
            <a:srgbClr val="CCFF99"/>
          </a:solidFill>
          <a:ln w="12700">
            <a:solidFill>
              <a:srgbClr val="CCFF99"/>
            </a:solidFill>
            <a:miter lim="800000"/>
          </a:ln>
          <a:effectLst/>
        </p:spPr>
        <p:txBody>
          <a:bodyPr lIns="90488" tIns="44450" rIns="90488" bIns="44450">
            <a:spAutoFit/>
          </a:bodyPr>
          <a:lstStyle/>
          <a:p>
            <a:pPr defTabSz="762000"/>
            <a:r>
              <a:rPr kumimoji="1" lang="en-US" altLang="zh-CN" sz="2000">
                <a:latin typeface="Arial" panose="020B0604020202020204" pitchFamily="34" charset="0"/>
                <a:ea typeface="黑体" panose="02010600030101010101" pitchFamily="2" charset="-122"/>
              </a:rPr>
              <a:t>R</a:t>
            </a:r>
            <a:r>
              <a:rPr kumimoji="1" lang="en-US" altLang="zh-CN" sz="2000" baseline="-25000">
                <a:latin typeface="Arial" panose="020B0604020202020204" pitchFamily="34" charset="0"/>
                <a:ea typeface="黑体" panose="02010600030101010101" pitchFamily="2" charset="-122"/>
              </a:rPr>
              <a:t>2</a:t>
            </a:r>
            <a:endParaRPr kumimoji="1" lang="en-US" altLang="zh-CN" sz="2000">
              <a:latin typeface="Arial" panose="020B0604020202020204" pitchFamily="34" charset="0"/>
              <a:ea typeface="黑体" panose="02010600030101010101" pitchFamily="2" charset="-122"/>
            </a:endParaRPr>
          </a:p>
        </p:txBody>
      </p:sp>
      <p:sp>
        <p:nvSpPr>
          <p:cNvPr id="946188" name="Line 12"/>
          <p:cNvSpPr>
            <a:spLocks noChangeShapeType="1"/>
          </p:cNvSpPr>
          <p:nvPr/>
        </p:nvSpPr>
        <p:spPr bwMode="auto">
          <a:xfrm>
            <a:off x="2590800" y="3733800"/>
            <a:ext cx="3276600" cy="838200"/>
          </a:xfrm>
          <a:prstGeom prst="line">
            <a:avLst/>
          </a:prstGeom>
          <a:noFill/>
          <a:ln w="28575">
            <a:solidFill>
              <a:schemeClr val="tx1"/>
            </a:solidFill>
            <a:round/>
            <a:tailEnd type="triangle" w="med" len="med"/>
          </a:ln>
          <a:effectLst/>
        </p:spPr>
        <p:txBody>
          <a:bodyPr/>
          <a:lstStyle/>
          <a:p>
            <a:endParaRPr lang="zh-CN" altLang="en-US"/>
          </a:p>
        </p:txBody>
      </p:sp>
      <p:sp>
        <p:nvSpPr>
          <p:cNvPr id="946189" name="Rectangle 13"/>
          <p:cNvSpPr>
            <a:spLocks noChangeArrowheads="1"/>
          </p:cNvSpPr>
          <p:nvPr/>
        </p:nvSpPr>
        <p:spPr bwMode="auto">
          <a:xfrm>
            <a:off x="5943600" y="4343400"/>
            <a:ext cx="2057400" cy="397545"/>
          </a:xfrm>
          <a:prstGeom prst="rect">
            <a:avLst/>
          </a:prstGeom>
          <a:solidFill>
            <a:srgbClr val="CCFF99"/>
          </a:solidFill>
          <a:ln w="12700">
            <a:solidFill>
              <a:srgbClr val="CCFF99"/>
            </a:solidFill>
            <a:miter lim="800000"/>
          </a:ln>
          <a:effectLst/>
        </p:spPr>
        <p:txBody>
          <a:bodyPr lIns="90488" tIns="44450" rIns="90488" bIns="44450">
            <a:spAutoFit/>
          </a:bodyPr>
          <a:lstStyle/>
          <a:p>
            <a:pPr algn="l" defTabSz="762000"/>
            <a:r>
              <a:rPr kumimoji="1" lang="en-US" altLang="zh-CN" sz="2000" dirty="0">
                <a:latin typeface="Arial" panose="020B0604020202020204" pitchFamily="34" charset="0"/>
                <a:ea typeface="黑体" panose="02010600030101010101" pitchFamily="2" charset="-122"/>
              </a:rPr>
              <a:t>K = </a:t>
            </a:r>
            <a:r>
              <a:rPr kumimoji="1" lang="en-US" altLang="zh-CN" sz="2000" dirty="0" smtClean="0">
                <a:latin typeface="Arial" panose="020B0604020202020204" pitchFamily="34" charset="0"/>
                <a:ea typeface="黑体" panose="02010600030101010101" pitchFamily="2" charset="-122"/>
              </a:rPr>
              <a:t>(R</a:t>
            </a:r>
            <a:r>
              <a:rPr kumimoji="1" lang="en-US" altLang="zh-CN" sz="2000" baseline="-25000" dirty="0" smtClean="0">
                <a:latin typeface="Arial" panose="020B0604020202020204" pitchFamily="34" charset="0"/>
                <a:ea typeface="黑体" panose="02010600030101010101" pitchFamily="2" charset="-122"/>
              </a:rPr>
              <a:t>1</a:t>
            </a:r>
            <a:r>
              <a:rPr kumimoji="1" lang="en-US" altLang="zh-CN" sz="2000" dirty="0" smtClean="0">
                <a:latin typeface="Arial" panose="020B0604020202020204" pitchFamily="34" charset="0"/>
                <a:ea typeface="黑体" panose="02010600030101010101" pitchFamily="2" charset="-122"/>
              </a:rPr>
              <a:t>) </a:t>
            </a:r>
            <a:r>
              <a:rPr kumimoji="1" lang="en-US" altLang="zh-CN" sz="2000" baseline="30000" dirty="0" smtClean="0">
                <a:latin typeface="Arial" panose="020B0604020202020204" pitchFamily="34" charset="0"/>
                <a:ea typeface="黑体" panose="02010600030101010101" pitchFamily="2" charset="-122"/>
              </a:rPr>
              <a:t>y</a:t>
            </a:r>
            <a:r>
              <a:rPr kumimoji="1" lang="en-US" altLang="zh-CN" sz="2000" dirty="0" smtClean="0">
                <a:latin typeface="Arial" panose="020B0604020202020204" pitchFamily="34" charset="0"/>
                <a:ea typeface="黑体" panose="02010600030101010101" pitchFamily="2" charset="-122"/>
              </a:rPr>
              <a:t> </a:t>
            </a:r>
            <a:r>
              <a:rPr kumimoji="1" lang="en-US" altLang="zh-CN" sz="2000" dirty="0">
                <a:latin typeface="Arial" panose="020B0604020202020204" pitchFamily="34" charset="0"/>
                <a:ea typeface="黑体" panose="02010600030101010101" pitchFamily="2" charset="-122"/>
              </a:rPr>
              <a:t>mod p</a:t>
            </a:r>
          </a:p>
        </p:txBody>
      </p:sp>
      <p:sp>
        <p:nvSpPr>
          <p:cNvPr id="946190" name="Rectangle 14"/>
          <p:cNvSpPr>
            <a:spLocks noChangeArrowheads="1"/>
          </p:cNvSpPr>
          <p:nvPr/>
        </p:nvSpPr>
        <p:spPr bwMode="auto">
          <a:xfrm>
            <a:off x="1066800" y="4419600"/>
            <a:ext cx="1828800" cy="705321"/>
          </a:xfrm>
          <a:prstGeom prst="rect">
            <a:avLst/>
          </a:prstGeom>
          <a:solidFill>
            <a:srgbClr val="CCFF99"/>
          </a:solidFill>
          <a:ln w="12700">
            <a:solidFill>
              <a:srgbClr val="CCFF99"/>
            </a:solidFill>
            <a:miter lim="800000"/>
          </a:ln>
          <a:effectLst/>
        </p:spPr>
        <p:txBody>
          <a:bodyPr lIns="90488" tIns="44450" rIns="90488" bIns="44450">
            <a:spAutoFit/>
          </a:bodyPr>
          <a:lstStyle/>
          <a:p>
            <a:pPr algn="l" defTabSz="762000"/>
            <a:r>
              <a:rPr kumimoji="1" lang="en-US" altLang="zh-CN" sz="2000" dirty="0" smtClean="0">
                <a:latin typeface="Arial" panose="020B0604020202020204" pitchFamily="34" charset="0"/>
                <a:ea typeface="黑体" panose="02010600030101010101" pitchFamily="2" charset="-122"/>
              </a:rPr>
              <a:t>K=(R</a:t>
            </a:r>
            <a:r>
              <a:rPr kumimoji="1" lang="en-US" altLang="zh-CN" sz="2000" baseline="-25000" dirty="0" smtClean="0">
                <a:latin typeface="Arial" panose="020B0604020202020204" pitchFamily="34" charset="0"/>
                <a:ea typeface="黑体" panose="02010600030101010101" pitchFamily="2" charset="-122"/>
              </a:rPr>
              <a:t>2</a:t>
            </a:r>
            <a:r>
              <a:rPr kumimoji="1" lang="en-US" altLang="zh-CN" sz="2000" dirty="0" smtClean="0">
                <a:latin typeface="Arial" panose="020B0604020202020204" pitchFamily="34" charset="0"/>
                <a:ea typeface="黑体" panose="02010600030101010101" pitchFamily="2" charset="-122"/>
              </a:rPr>
              <a:t>) </a:t>
            </a:r>
            <a:r>
              <a:rPr kumimoji="1" lang="en-US" altLang="zh-CN" sz="2000" baseline="30000" dirty="0" smtClean="0">
                <a:latin typeface="Arial" panose="020B0604020202020204" pitchFamily="34" charset="0"/>
                <a:ea typeface="黑体" panose="02010600030101010101" pitchFamily="2" charset="-122"/>
              </a:rPr>
              <a:t>x</a:t>
            </a:r>
            <a:r>
              <a:rPr kumimoji="1" lang="en-US" altLang="zh-CN" sz="2000" dirty="0" smtClean="0">
                <a:latin typeface="Arial" panose="020B0604020202020204" pitchFamily="34" charset="0"/>
                <a:ea typeface="黑体" panose="02010600030101010101" pitchFamily="2" charset="-122"/>
              </a:rPr>
              <a:t> </a:t>
            </a:r>
            <a:r>
              <a:rPr kumimoji="1" lang="en-US" altLang="zh-CN" sz="2000" dirty="0">
                <a:latin typeface="Arial" panose="020B0604020202020204" pitchFamily="34" charset="0"/>
                <a:ea typeface="黑体" panose="02010600030101010101" pitchFamily="2" charset="-122"/>
              </a:rPr>
              <a:t>mod p</a:t>
            </a:r>
          </a:p>
        </p:txBody>
      </p:sp>
      <p:sp>
        <p:nvSpPr>
          <p:cNvPr id="946191" name="Line 15"/>
          <p:cNvSpPr>
            <a:spLocks noChangeShapeType="1"/>
          </p:cNvSpPr>
          <p:nvPr/>
        </p:nvSpPr>
        <p:spPr bwMode="auto">
          <a:xfrm flipH="1">
            <a:off x="2895600" y="3581400"/>
            <a:ext cx="3200400" cy="1066800"/>
          </a:xfrm>
          <a:prstGeom prst="line">
            <a:avLst/>
          </a:prstGeom>
          <a:noFill/>
          <a:ln w="28575">
            <a:solidFill>
              <a:schemeClr val="tx1"/>
            </a:solidFill>
            <a:round/>
            <a:tailEnd type="triangle" w="med" len="med"/>
          </a:ln>
          <a:effectLst/>
        </p:spPr>
        <p:txBody>
          <a:bodyPr/>
          <a:lstStyle/>
          <a:p>
            <a:endParaRPr lang="zh-CN" altLang="en-US"/>
          </a:p>
        </p:txBody>
      </p:sp>
      <p:sp>
        <p:nvSpPr>
          <p:cNvPr id="946192" name="Line 16"/>
          <p:cNvSpPr>
            <a:spLocks noChangeShapeType="1"/>
          </p:cNvSpPr>
          <p:nvPr/>
        </p:nvSpPr>
        <p:spPr bwMode="auto">
          <a:xfrm>
            <a:off x="1981200" y="5486400"/>
            <a:ext cx="0" cy="0"/>
          </a:xfrm>
          <a:prstGeom prst="line">
            <a:avLst/>
          </a:prstGeom>
          <a:noFill/>
          <a:ln w="9525">
            <a:solidFill>
              <a:schemeClr val="tx1"/>
            </a:solidFill>
            <a:round/>
          </a:ln>
          <a:effectLst/>
        </p:spPr>
        <p:txBody>
          <a:bodyPr/>
          <a:lstStyle/>
          <a:p>
            <a:endParaRPr lang="zh-CN" altLang="en-US"/>
          </a:p>
        </p:txBody>
      </p:sp>
      <p:sp>
        <p:nvSpPr>
          <p:cNvPr id="946193" name="Line 17"/>
          <p:cNvSpPr>
            <a:spLocks noChangeShapeType="1"/>
          </p:cNvSpPr>
          <p:nvPr/>
        </p:nvSpPr>
        <p:spPr bwMode="auto">
          <a:xfrm>
            <a:off x="1981200" y="5334000"/>
            <a:ext cx="4724400" cy="0"/>
          </a:xfrm>
          <a:prstGeom prst="line">
            <a:avLst/>
          </a:prstGeom>
          <a:noFill/>
          <a:ln w="28575">
            <a:solidFill>
              <a:schemeClr val="tx1"/>
            </a:solidFill>
            <a:prstDash val="sysDot"/>
            <a:round/>
          </a:ln>
          <a:effectLst/>
        </p:spPr>
        <p:txBody>
          <a:bodyPr/>
          <a:lstStyle/>
          <a:p>
            <a:endParaRPr lang="zh-CN" altLang="en-US"/>
          </a:p>
        </p:txBody>
      </p:sp>
      <p:sp>
        <p:nvSpPr>
          <p:cNvPr id="946194" name="Rectangle 18"/>
          <p:cNvSpPr>
            <a:spLocks noChangeArrowheads="1"/>
          </p:cNvSpPr>
          <p:nvPr/>
        </p:nvSpPr>
        <p:spPr bwMode="auto">
          <a:xfrm>
            <a:off x="3200400" y="4800600"/>
            <a:ext cx="2362200" cy="406400"/>
          </a:xfrm>
          <a:prstGeom prst="rect">
            <a:avLst/>
          </a:prstGeom>
          <a:noFill/>
          <a:ln w="12700">
            <a:solidFill>
              <a:schemeClr val="bg1"/>
            </a:solidFill>
            <a:miter lim="800000"/>
          </a:ln>
          <a:effectLst/>
        </p:spPr>
        <p:txBody>
          <a:bodyPr lIns="90488" tIns="44450" rIns="90488" bIns="44450">
            <a:spAutoFit/>
          </a:bodyPr>
          <a:lstStyle/>
          <a:p>
            <a:pPr algn="l" defTabSz="762000"/>
            <a:r>
              <a:rPr kumimoji="1" lang="en-US" altLang="zh-CN" sz="2000">
                <a:latin typeface="Arial" panose="020B0604020202020204" pitchFamily="34" charset="0"/>
                <a:ea typeface="黑体" panose="02010600030101010101" pitchFamily="2" charset="-122"/>
              </a:rPr>
              <a:t>shared secret key</a:t>
            </a:r>
          </a:p>
        </p:txBody>
      </p:sp>
      <p:sp>
        <p:nvSpPr>
          <p:cNvPr id="946195" name="Rectangle 19"/>
          <p:cNvSpPr>
            <a:spLocks noChangeArrowheads="1"/>
          </p:cNvSpPr>
          <p:nvPr/>
        </p:nvSpPr>
        <p:spPr bwMode="auto">
          <a:xfrm>
            <a:off x="366713" y="5765800"/>
            <a:ext cx="8458200" cy="397545"/>
          </a:xfrm>
          <a:prstGeom prst="rect">
            <a:avLst/>
          </a:prstGeom>
          <a:noFill/>
          <a:ln w="12700">
            <a:solidFill>
              <a:schemeClr val="bg1"/>
            </a:solidFill>
            <a:miter lim="800000"/>
          </a:ln>
          <a:effectLst/>
        </p:spPr>
        <p:txBody>
          <a:bodyPr lIns="90488" tIns="44450" rIns="90488" bIns="44450">
            <a:spAutoFit/>
          </a:bodyPr>
          <a:lstStyle/>
          <a:p>
            <a:pPr defTabSz="762000"/>
            <a:r>
              <a:rPr kumimoji="1" lang="en-US" altLang="zh-CN" sz="2000" dirty="0">
                <a:latin typeface="Tahoma" panose="020B0604030504040204" pitchFamily="34" charset="0"/>
                <a:ea typeface="宋体" panose="02010600030101010101" pitchFamily="2" charset="-122"/>
              </a:rPr>
              <a:t>K = </a:t>
            </a:r>
            <a:r>
              <a:rPr kumimoji="1" lang="en-US" altLang="zh-CN" sz="2000" dirty="0" smtClean="0">
                <a:latin typeface="Tahoma" panose="020B0604030504040204" pitchFamily="34" charset="0"/>
                <a:ea typeface="宋体" panose="02010600030101010101" pitchFamily="2" charset="-122"/>
              </a:rPr>
              <a:t>(R</a:t>
            </a:r>
            <a:r>
              <a:rPr kumimoji="1" lang="en-US" altLang="zh-CN" sz="2000" baseline="-25000" dirty="0" smtClean="0">
                <a:latin typeface="Tahoma" panose="020B0604030504040204" pitchFamily="34" charset="0"/>
                <a:ea typeface="宋体" panose="02010600030101010101" pitchFamily="2" charset="-122"/>
              </a:rPr>
              <a:t>1</a:t>
            </a:r>
            <a:r>
              <a:rPr kumimoji="1" lang="en-US" altLang="zh-CN" sz="2000" dirty="0" smtClean="0">
                <a:latin typeface="Tahoma" panose="020B0604030504040204" pitchFamily="34" charset="0"/>
                <a:ea typeface="宋体" panose="02010600030101010101" pitchFamily="2" charset="-122"/>
              </a:rPr>
              <a:t>) </a:t>
            </a:r>
            <a:r>
              <a:rPr kumimoji="1" lang="en-US" altLang="zh-CN" sz="2000" baseline="30000" dirty="0" smtClean="0">
                <a:latin typeface="Tahoma" panose="020B0604030504040204" pitchFamily="34" charset="0"/>
                <a:ea typeface="宋体" panose="02010600030101010101" pitchFamily="2" charset="-122"/>
              </a:rPr>
              <a:t>y</a:t>
            </a:r>
            <a:r>
              <a:rPr kumimoji="1" lang="en-US" altLang="zh-CN" sz="2000" dirty="0" smtClean="0">
                <a:latin typeface="Tahoma" panose="020B0604030504040204" pitchFamily="34" charset="0"/>
                <a:ea typeface="宋体" panose="02010600030101010101" pitchFamily="2" charset="-122"/>
              </a:rPr>
              <a:t> </a:t>
            </a:r>
            <a:r>
              <a:rPr kumimoji="1" lang="en-US" altLang="zh-CN" sz="2000" dirty="0">
                <a:latin typeface="Tahoma" panose="020B0604030504040204" pitchFamily="34" charset="0"/>
                <a:ea typeface="宋体" panose="02010600030101010101" pitchFamily="2" charset="-122"/>
              </a:rPr>
              <a:t>mod p = </a:t>
            </a:r>
            <a:r>
              <a:rPr kumimoji="1" lang="en-US" altLang="zh-CN" sz="2000" dirty="0" smtClean="0">
                <a:latin typeface="Tahoma" panose="020B0604030504040204" pitchFamily="34" charset="0"/>
                <a:ea typeface="宋体" panose="02010600030101010101" pitchFamily="2" charset="-122"/>
              </a:rPr>
              <a:t>(g</a:t>
            </a:r>
            <a:r>
              <a:rPr kumimoji="1" lang="en-US" altLang="zh-CN" sz="2000" baseline="30000" dirty="0" smtClean="0">
                <a:latin typeface="Tahoma" panose="020B0604030504040204" pitchFamily="34" charset="0"/>
                <a:ea typeface="宋体" panose="02010600030101010101" pitchFamily="2" charset="-122"/>
              </a:rPr>
              <a:t>x</a:t>
            </a:r>
            <a:r>
              <a:rPr kumimoji="1" lang="en-US" altLang="zh-CN" sz="2000" dirty="0" smtClean="0">
                <a:latin typeface="Tahoma" panose="020B0604030504040204" pitchFamily="34" charset="0"/>
                <a:ea typeface="宋体" panose="02010600030101010101" pitchFamily="2" charset="-122"/>
              </a:rPr>
              <a:t> </a:t>
            </a:r>
            <a:r>
              <a:rPr kumimoji="1" lang="en-US" altLang="zh-CN" sz="2000" dirty="0">
                <a:latin typeface="Tahoma" panose="020B0604030504040204" pitchFamily="34" charset="0"/>
                <a:ea typeface="宋体" panose="02010600030101010101" pitchFamily="2" charset="-122"/>
              </a:rPr>
              <a:t>mod </a:t>
            </a:r>
            <a:r>
              <a:rPr kumimoji="1" lang="en-US" altLang="zh-CN" sz="2000" dirty="0" smtClean="0">
                <a:latin typeface="Tahoma" panose="020B0604030504040204" pitchFamily="34" charset="0"/>
                <a:ea typeface="宋体" panose="02010600030101010101" pitchFamily="2" charset="-122"/>
              </a:rPr>
              <a:t>p) </a:t>
            </a:r>
            <a:r>
              <a:rPr kumimoji="1" lang="en-US" altLang="zh-CN" sz="2000" baseline="30000" dirty="0" smtClean="0">
                <a:latin typeface="Tahoma" panose="020B0604030504040204" pitchFamily="34" charset="0"/>
                <a:ea typeface="宋体" panose="02010600030101010101" pitchFamily="2" charset="-122"/>
              </a:rPr>
              <a:t>y </a:t>
            </a:r>
            <a:r>
              <a:rPr kumimoji="1" lang="en-US" altLang="zh-CN" sz="2000" dirty="0">
                <a:latin typeface="Tahoma" panose="020B0604030504040204" pitchFamily="34" charset="0"/>
                <a:ea typeface="宋体" panose="02010600030101010101" pitchFamily="2" charset="-122"/>
              </a:rPr>
              <a:t>mod p = g</a:t>
            </a:r>
            <a:r>
              <a:rPr kumimoji="1" lang="en-US" altLang="zh-CN" sz="2000" baseline="30000" dirty="0">
                <a:latin typeface="Tahoma" panose="020B0604030504040204" pitchFamily="34" charset="0"/>
                <a:ea typeface="宋体" panose="02010600030101010101" pitchFamily="2" charset="-122"/>
              </a:rPr>
              <a:t>xy</a:t>
            </a:r>
            <a:r>
              <a:rPr kumimoji="1" lang="en-US" altLang="zh-CN" sz="2000" dirty="0">
                <a:latin typeface="Tahoma" panose="020B0604030504040204" pitchFamily="34" charset="0"/>
                <a:ea typeface="宋体" panose="02010600030101010101" pitchFamily="2" charset="-122"/>
              </a:rPr>
              <a:t> mod p</a:t>
            </a:r>
          </a:p>
        </p:txBody>
      </p:sp>
      <p:sp>
        <p:nvSpPr>
          <p:cNvPr id="946196" name="Rectangle 20"/>
          <p:cNvSpPr>
            <a:spLocks noChangeArrowheads="1"/>
          </p:cNvSpPr>
          <p:nvPr/>
        </p:nvSpPr>
        <p:spPr bwMode="auto">
          <a:xfrm>
            <a:off x="457200" y="2514600"/>
            <a:ext cx="457200" cy="454025"/>
          </a:xfrm>
          <a:prstGeom prst="rect">
            <a:avLst/>
          </a:prstGeom>
          <a:noFill/>
          <a:ln w="12700">
            <a:noFill/>
            <a:miter lim="800000"/>
          </a:ln>
          <a:effectLst/>
        </p:spPr>
        <p:txBody>
          <a:bodyPr lIns="90488" tIns="44450" rIns="90488" bIns="44450">
            <a:spAutoFit/>
          </a:bodyPr>
          <a:lstStyle/>
          <a:p>
            <a:pPr algn="l" defTabSz="762000"/>
            <a:r>
              <a:rPr kumimoji="1" lang="en-US" altLang="zh-CN" b="1">
                <a:latin typeface="Arial" panose="020B0604020202020204" pitchFamily="34" charset="0"/>
                <a:ea typeface="宋体" panose="02010600030101010101" pitchFamily="2" charset="-122"/>
              </a:rPr>
              <a:t>①</a:t>
            </a:r>
          </a:p>
        </p:txBody>
      </p:sp>
      <p:sp>
        <p:nvSpPr>
          <p:cNvPr id="946197" name="Rectangle 21"/>
          <p:cNvSpPr>
            <a:spLocks noChangeArrowheads="1"/>
          </p:cNvSpPr>
          <p:nvPr/>
        </p:nvSpPr>
        <p:spPr bwMode="auto">
          <a:xfrm>
            <a:off x="7543800" y="2590800"/>
            <a:ext cx="457200" cy="454025"/>
          </a:xfrm>
          <a:prstGeom prst="rect">
            <a:avLst/>
          </a:prstGeom>
          <a:noFill/>
          <a:ln w="12700">
            <a:noFill/>
            <a:miter lim="800000"/>
          </a:ln>
          <a:effectLst/>
        </p:spPr>
        <p:txBody>
          <a:bodyPr lIns="90488" tIns="44450" rIns="90488" bIns="44450">
            <a:spAutoFit/>
          </a:bodyPr>
          <a:lstStyle/>
          <a:p>
            <a:pPr algn="l" defTabSz="762000"/>
            <a:r>
              <a:rPr kumimoji="1" lang="en-US" altLang="zh-CN" b="1">
                <a:latin typeface="Arial" panose="020B0604020202020204" pitchFamily="34" charset="0"/>
                <a:ea typeface="宋体" panose="02010600030101010101" pitchFamily="2" charset="-122"/>
              </a:rPr>
              <a:t>②</a:t>
            </a:r>
          </a:p>
        </p:txBody>
      </p:sp>
      <p:sp>
        <p:nvSpPr>
          <p:cNvPr id="946198" name="Rectangle 22"/>
          <p:cNvSpPr>
            <a:spLocks noChangeArrowheads="1"/>
          </p:cNvSpPr>
          <p:nvPr/>
        </p:nvSpPr>
        <p:spPr bwMode="auto">
          <a:xfrm>
            <a:off x="990600" y="3429000"/>
            <a:ext cx="490538" cy="457200"/>
          </a:xfrm>
          <a:prstGeom prst="rect">
            <a:avLst/>
          </a:prstGeom>
          <a:noFill/>
          <a:ln w="9525">
            <a:noFill/>
            <a:miter lim="800000"/>
          </a:ln>
          <a:effectLst/>
        </p:spPr>
        <p:txBody>
          <a:bodyPr wrap="none">
            <a:spAutoFit/>
          </a:bodyPr>
          <a:lstStyle/>
          <a:p>
            <a:pPr algn="l"/>
            <a:r>
              <a:rPr lang="zh-CN" altLang="en-US" b="1">
                <a:latin typeface="Arial" panose="020B0604020202020204" pitchFamily="34" charset="0"/>
                <a:ea typeface="宋体" panose="02010600030101010101" pitchFamily="2" charset="-122"/>
              </a:rPr>
              <a:t>③</a:t>
            </a:r>
          </a:p>
        </p:txBody>
      </p:sp>
      <p:sp>
        <p:nvSpPr>
          <p:cNvPr id="946199" name="Rectangle 23"/>
          <p:cNvSpPr>
            <a:spLocks noChangeArrowheads="1"/>
          </p:cNvSpPr>
          <p:nvPr/>
        </p:nvSpPr>
        <p:spPr bwMode="auto">
          <a:xfrm>
            <a:off x="7086600" y="3381375"/>
            <a:ext cx="490538" cy="457200"/>
          </a:xfrm>
          <a:prstGeom prst="rect">
            <a:avLst/>
          </a:prstGeom>
          <a:noFill/>
          <a:ln w="9525">
            <a:noFill/>
            <a:miter lim="800000"/>
          </a:ln>
          <a:effectLst/>
        </p:spPr>
        <p:txBody>
          <a:bodyPr wrap="none">
            <a:spAutoFit/>
          </a:bodyPr>
          <a:lstStyle/>
          <a:p>
            <a:pPr algn="l"/>
            <a:r>
              <a:rPr lang="zh-CN" altLang="en-US" b="1">
                <a:latin typeface="Arial" panose="020B0604020202020204" pitchFamily="34" charset="0"/>
                <a:ea typeface="宋体" panose="02010600030101010101" pitchFamily="2" charset="-122"/>
              </a:rPr>
              <a:t>④</a:t>
            </a:r>
          </a:p>
        </p:txBody>
      </p:sp>
      <p:sp>
        <p:nvSpPr>
          <p:cNvPr id="946200" name="Rectangle 24"/>
          <p:cNvSpPr>
            <a:spLocks noChangeArrowheads="1"/>
          </p:cNvSpPr>
          <p:nvPr/>
        </p:nvSpPr>
        <p:spPr bwMode="auto">
          <a:xfrm>
            <a:off x="533400" y="4371975"/>
            <a:ext cx="490538" cy="457200"/>
          </a:xfrm>
          <a:prstGeom prst="rect">
            <a:avLst/>
          </a:prstGeom>
          <a:noFill/>
          <a:ln w="9525">
            <a:noFill/>
            <a:miter lim="800000"/>
          </a:ln>
          <a:effectLst/>
        </p:spPr>
        <p:txBody>
          <a:bodyPr wrap="none">
            <a:spAutoFit/>
          </a:bodyPr>
          <a:lstStyle/>
          <a:p>
            <a:pPr algn="l"/>
            <a:r>
              <a:rPr lang="zh-CN" altLang="en-US" b="1">
                <a:latin typeface="Arial" panose="020B0604020202020204" pitchFamily="34" charset="0"/>
                <a:ea typeface="宋体" panose="02010600030101010101" pitchFamily="2" charset="-122"/>
              </a:rPr>
              <a:t>⑤</a:t>
            </a:r>
          </a:p>
        </p:txBody>
      </p:sp>
      <p:sp>
        <p:nvSpPr>
          <p:cNvPr id="946201" name="Rectangle 25"/>
          <p:cNvSpPr>
            <a:spLocks noChangeArrowheads="1"/>
          </p:cNvSpPr>
          <p:nvPr/>
        </p:nvSpPr>
        <p:spPr bwMode="auto">
          <a:xfrm>
            <a:off x="7848600" y="4295775"/>
            <a:ext cx="490538" cy="457200"/>
          </a:xfrm>
          <a:prstGeom prst="rect">
            <a:avLst/>
          </a:prstGeom>
          <a:noFill/>
          <a:ln w="9525">
            <a:noFill/>
            <a:miter lim="800000"/>
          </a:ln>
          <a:effectLst/>
        </p:spPr>
        <p:txBody>
          <a:bodyPr wrap="none">
            <a:spAutoFit/>
          </a:bodyPr>
          <a:lstStyle/>
          <a:p>
            <a:pPr algn="l"/>
            <a:r>
              <a:rPr lang="zh-CN" altLang="en-US" b="1">
                <a:latin typeface="Arial" panose="020B0604020202020204" pitchFamily="34" charset="0"/>
                <a:ea typeface="宋体" panose="02010600030101010101" pitchFamily="2" charset="-122"/>
              </a:rPr>
              <a:t>⑥</a:t>
            </a:r>
          </a:p>
        </p:txBody>
      </p:sp>
      <p:sp>
        <p:nvSpPr>
          <p:cNvPr id="946202" name="Rectangle 26"/>
          <p:cNvSpPr>
            <a:spLocks noChangeArrowheads="1"/>
          </p:cNvSpPr>
          <p:nvPr/>
        </p:nvSpPr>
        <p:spPr bwMode="auto">
          <a:xfrm>
            <a:off x="2819400" y="1600200"/>
            <a:ext cx="3124200" cy="407988"/>
          </a:xfrm>
          <a:prstGeom prst="rect">
            <a:avLst/>
          </a:prstGeom>
          <a:noFill/>
          <a:ln w="9525">
            <a:noFill/>
            <a:miter lim="800000"/>
          </a:ln>
          <a:effectLst/>
        </p:spPr>
        <p:txBody>
          <a:bodyPr anchor="ctr"/>
          <a:lstStyle/>
          <a:p>
            <a:pPr eaLnBrk="1" hangingPunct="1"/>
            <a:r>
              <a:rPr lang="en-US" altLang="zh-CN" sz="2800" i="1" dirty="0">
                <a:solidFill>
                  <a:schemeClr val="hlink"/>
                </a:solidFill>
                <a:ea typeface="宋体" panose="02010600030101010101" pitchFamily="2" charset="-122"/>
              </a:rPr>
              <a:t> </a:t>
            </a:r>
            <a:r>
              <a:rPr lang="en-US" altLang="zh-CN" sz="2400" i="1" dirty="0">
                <a:solidFill>
                  <a:srgbClr val="FF0000"/>
                </a:solidFill>
                <a:ea typeface="宋体" panose="02010600030101010101" pitchFamily="2" charset="-122"/>
              </a:rPr>
              <a:t>p and g are public</a:t>
            </a:r>
            <a:r>
              <a:rPr lang="en-US" altLang="zh-CN" sz="2800" i="1" dirty="0">
                <a:solidFill>
                  <a:srgbClr val="FF0000"/>
                </a:solidFill>
                <a:ea typeface="宋体" panose="02010600030101010101" pitchFamily="2" charset="-122"/>
              </a:rPr>
              <a:t>.</a:t>
            </a:r>
            <a:endParaRPr lang="en-US" altLang="zh-CN" sz="3200" dirty="0">
              <a:solidFill>
                <a:srgbClr val="FF0000"/>
              </a:solidFill>
              <a:ea typeface="宋体" panose="02010600030101010101" pitchFamily="2" charset="-122"/>
            </a:endParaRPr>
          </a:p>
        </p:txBody>
      </p:sp>
      <p:sp>
        <p:nvSpPr>
          <p:cNvPr id="946203" name="Rectangle 27"/>
          <p:cNvSpPr>
            <a:spLocks noGrp="1" noChangeArrowheads="1"/>
          </p:cNvSpPr>
          <p:nvPr>
            <p:ph type="title"/>
          </p:nvPr>
        </p:nvSpPr>
        <p:spPr>
          <a:xfrm>
            <a:off x="373063" y="228600"/>
            <a:ext cx="8445500" cy="660400"/>
          </a:xfrm>
        </p:spPr>
        <p:txBody>
          <a:bodyPr/>
          <a:lstStyle/>
          <a:p>
            <a:r>
              <a:rPr lang="en-US" altLang="zh-CN" dirty="0"/>
              <a:t>Diffie-Hellman Method</a:t>
            </a:r>
            <a:endParaRPr lang="zh-CN" altLang="en-US" dirty="0"/>
          </a:p>
        </p:txBody>
      </p:sp>
      <p:sp>
        <p:nvSpPr>
          <p:cNvPr id="946204" name="Rectangle 28"/>
          <p:cNvSpPr>
            <a:spLocks noChangeArrowheads="1"/>
          </p:cNvSpPr>
          <p:nvPr/>
        </p:nvSpPr>
        <p:spPr bwMode="auto">
          <a:xfrm>
            <a:off x="3276600" y="5329254"/>
            <a:ext cx="2093913" cy="457200"/>
          </a:xfrm>
          <a:prstGeom prst="rect">
            <a:avLst/>
          </a:prstGeom>
          <a:noFill/>
          <a:ln w="9525">
            <a:noFill/>
            <a:miter lim="800000"/>
          </a:ln>
          <a:effectLst/>
        </p:spPr>
        <p:txBody>
          <a:bodyPr wrap="none">
            <a:spAutoFit/>
          </a:bodyPr>
          <a:lstStyle/>
          <a:p>
            <a:pPr algn="l"/>
            <a:r>
              <a:rPr kumimoji="1" lang="en-US" altLang="zh-CN" sz="2400" dirty="0">
                <a:solidFill>
                  <a:schemeClr val="hlink"/>
                </a:solidFill>
                <a:latin typeface="Tahoma" panose="020B0604030504040204" pitchFamily="34" charset="0"/>
                <a:ea typeface="宋体" panose="02010600030101010101" pitchFamily="2" charset="-122"/>
              </a:rPr>
              <a:t>K = g</a:t>
            </a:r>
            <a:r>
              <a:rPr kumimoji="1" lang="en-US" altLang="zh-CN" sz="2400" baseline="30000" dirty="0">
                <a:solidFill>
                  <a:schemeClr val="hlink"/>
                </a:solidFill>
                <a:latin typeface="Tahoma" panose="020B0604030504040204" pitchFamily="34" charset="0"/>
                <a:ea typeface="宋体" panose="02010600030101010101" pitchFamily="2" charset="-122"/>
              </a:rPr>
              <a:t>xy</a:t>
            </a:r>
            <a:r>
              <a:rPr kumimoji="1" lang="en-US" altLang="zh-CN" sz="2400" dirty="0">
                <a:solidFill>
                  <a:schemeClr val="hlink"/>
                </a:solidFill>
                <a:latin typeface="Tahoma" panose="020B0604030504040204" pitchFamily="34" charset="0"/>
                <a:ea typeface="宋体" panose="02010600030101010101" pitchFamily="2" charset="-122"/>
              </a:rPr>
              <a:t> mod 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46195">
                                            <p:txEl>
                                              <p:pRg st="0" end="0"/>
                                            </p:txEl>
                                          </p:spTgt>
                                        </p:tgtEl>
                                        <p:attrNameLst>
                                          <p:attrName>style.visibility</p:attrName>
                                        </p:attrNameLst>
                                      </p:cBhvr>
                                      <p:to>
                                        <p:strVal val="visible"/>
                                      </p:to>
                                    </p:set>
                                    <p:anim calcmode="discrete" valueType="clr">
                                      <p:cBhvr override="childStyle">
                                        <p:cTn id="7" dur="80"/>
                                        <p:tgtEl>
                                          <p:spTgt spid="9461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4619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4619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2906" name="Picture 10"/>
          <p:cNvPicPr>
            <a:picLocks noChangeAspect="1" noChangeArrowheads="1"/>
          </p:cNvPicPr>
          <p:nvPr/>
        </p:nvPicPr>
        <p:blipFill>
          <a:blip r:embed="rId2" cstate="print"/>
          <a:srcRect/>
          <a:stretch>
            <a:fillRect/>
          </a:stretch>
        </p:blipFill>
        <p:spPr bwMode="auto">
          <a:xfrm>
            <a:off x="685800" y="1219200"/>
            <a:ext cx="7970838" cy="4710113"/>
          </a:xfrm>
          <a:prstGeom prst="rect">
            <a:avLst/>
          </a:prstGeom>
          <a:noFill/>
          <a:ln w="9525">
            <a:noFill/>
            <a:miter lim="800000"/>
            <a:headEnd/>
            <a:tailEnd/>
          </a:ln>
          <a:effectLst/>
        </p:spPr>
      </p:pic>
      <p:sp>
        <p:nvSpPr>
          <p:cNvPr id="1232915" name="Rectangle 19"/>
          <p:cNvSpPr>
            <a:spLocks noGrp="1" noChangeArrowheads="1"/>
          </p:cNvSpPr>
          <p:nvPr>
            <p:ph type="title"/>
          </p:nvPr>
        </p:nvSpPr>
        <p:spPr/>
        <p:txBody>
          <a:bodyPr/>
          <a:lstStyle/>
          <a:p>
            <a:r>
              <a:rPr lang="en-US" altLang="en-US" dirty="0">
                <a:latin typeface="Gill Sans MT" panose="020B0502020104020203" pitchFamily="34" charset="0"/>
              </a:rPr>
              <a:t>Diffie-Hellman method</a:t>
            </a:r>
            <a:endParaRPr lang="zh-CN" altLang="en-US"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6790" name="Picture 6"/>
          <p:cNvPicPr>
            <a:picLocks noChangeAspect="1" noChangeArrowheads="1"/>
          </p:cNvPicPr>
          <p:nvPr/>
        </p:nvPicPr>
        <p:blipFill>
          <a:blip r:embed="rId3" cstate="print"/>
          <a:srcRect/>
          <a:stretch>
            <a:fillRect/>
          </a:stretch>
        </p:blipFill>
        <p:spPr bwMode="auto">
          <a:xfrm>
            <a:off x="838200" y="990600"/>
            <a:ext cx="7391400" cy="5029200"/>
          </a:xfrm>
          <a:prstGeom prst="rect">
            <a:avLst/>
          </a:prstGeom>
          <a:noFill/>
          <a:ln w="9525">
            <a:noFill/>
            <a:miter lim="800000"/>
            <a:headEnd/>
            <a:tailEnd/>
          </a:ln>
          <a:effectLst/>
        </p:spPr>
      </p:pic>
      <p:sp>
        <p:nvSpPr>
          <p:cNvPr id="886791" name="Rectangle 7"/>
          <p:cNvSpPr>
            <a:spLocks noGrp="1" noChangeArrowheads="1"/>
          </p:cNvSpPr>
          <p:nvPr>
            <p:ph type="title"/>
          </p:nvPr>
        </p:nvSpPr>
        <p:spPr/>
        <p:txBody>
          <a:bodyPr/>
          <a:lstStyle/>
          <a:p>
            <a:r>
              <a:rPr lang="en-US" altLang="zh-CN" dirty="0">
                <a:latin typeface="+mn-lt"/>
              </a:rPr>
              <a:t>Diffie-Hellman idea</a:t>
            </a:r>
            <a:endParaRPr lang="zh-CN" altLang="en-US" dirty="0">
              <a:latin typeface="+mn-lt"/>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7270" name="Picture 6"/>
          <p:cNvPicPr>
            <a:picLocks noChangeAspect="1" noChangeArrowheads="1"/>
          </p:cNvPicPr>
          <p:nvPr/>
        </p:nvPicPr>
        <p:blipFill>
          <a:blip r:embed="rId3" cstate="print"/>
          <a:srcRect/>
          <a:stretch>
            <a:fillRect/>
          </a:stretch>
        </p:blipFill>
        <p:spPr bwMode="auto">
          <a:xfrm>
            <a:off x="1143000" y="990600"/>
            <a:ext cx="6019800" cy="5187950"/>
          </a:xfrm>
          <a:prstGeom prst="rect">
            <a:avLst/>
          </a:prstGeom>
          <a:noFill/>
          <a:ln w="9525">
            <a:noFill/>
            <a:miter lim="800000"/>
            <a:headEnd/>
            <a:tailEnd/>
          </a:ln>
          <a:effectLst/>
        </p:spPr>
      </p:pic>
      <p:sp>
        <p:nvSpPr>
          <p:cNvPr id="907271" name="Rectangle 7"/>
          <p:cNvSpPr>
            <a:spLocks noGrp="1" noChangeArrowheads="1"/>
          </p:cNvSpPr>
          <p:nvPr>
            <p:ph type="title"/>
          </p:nvPr>
        </p:nvSpPr>
        <p:spPr/>
        <p:txBody>
          <a:bodyPr/>
          <a:lstStyle/>
          <a:p>
            <a:r>
              <a:rPr lang="en-US" altLang="zh-CN" dirty="0" smtClean="0">
                <a:latin typeface="+mn-lt"/>
              </a:rPr>
              <a:t>Woman-in-the-middle </a:t>
            </a:r>
            <a:r>
              <a:rPr lang="en-US" altLang="zh-CN" dirty="0">
                <a:latin typeface="+mn-lt"/>
              </a:rPr>
              <a:t>attack</a:t>
            </a:r>
            <a:endParaRPr lang="zh-CN" altLang="en-US" dirty="0">
              <a:latin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smtClean="0">
                <a:solidFill>
                  <a:srgbClr val="FF0000"/>
                </a:solidFill>
              </a:rPr>
              <a:t>实体</a:t>
            </a:r>
            <a:r>
              <a:rPr lang="zh-CN" altLang="en-US" sz="2200" dirty="0">
                <a:solidFill>
                  <a:srgbClr val="FF0000"/>
                </a:solidFill>
              </a:rPr>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smtClean="0">
                <a:solidFill>
                  <a:srgbClr val="FF0000"/>
                </a:solidFill>
              </a:rPr>
              <a:t>公</a:t>
            </a:r>
            <a:r>
              <a:rPr lang="zh-CN" altLang="en-US" sz="2200" dirty="0">
                <a:solidFill>
                  <a:srgbClr val="FF0000"/>
                </a:solidFill>
              </a:rPr>
              <a:t>钥的</a:t>
            </a:r>
            <a:r>
              <a:rPr lang="zh-CN" altLang="en-US" sz="2200" dirty="0" smtClean="0">
                <a:solidFill>
                  <a:srgbClr val="FF0000"/>
                </a:solidFill>
              </a:rPr>
              <a:t>分配</a:t>
            </a:r>
            <a:endParaRPr lang="en-US" altLang="zh-CN" sz="2200" dirty="0" smtClean="0">
              <a:solidFill>
                <a:srgbClr val="FF0000"/>
              </a:solidFill>
            </a:endParaRPr>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altLang="zh-CN" dirty="0"/>
              <a:t>7.5.2 </a:t>
            </a:r>
            <a:r>
              <a:rPr lang="zh-CN" altLang="en-US" dirty="0"/>
              <a:t>公钥的分配</a:t>
            </a:r>
          </a:p>
        </p:txBody>
      </p:sp>
      <p:sp>
        <p:nvSpPr>
          <p:cNvPr id="70451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zh-CN" altLang="zh-CN" dirty="0"/>
              <a:t>在公钥密码体制中，如果每个用户都具有其他用户的公钥，就可实现安全通信</a:t>
            </a:r>
            <a:r>
              <a:rPr lang="zh-CN" altLang="zh-CN" dirty="0" smtClean="0"/>
              <a:t>。</a:t>
            </a:r>
            <a:endParaRPr lang="en-US" altLang="zh-CN" dirty="0" smtClean="0"/>
          </a:p>
          <a:p>
            <a:endParaRPr lang="zh-CN" altLang="zh-CN" dirty="0"/>
          </a:p>
          <a:p>
            <a:r>
              <a:rPr lang="zh-CN" altLang="zh-CN" dirty="0"/>
              <a:t>看来好像可以随意公布用户的公钥。其实不然</a:t>
            </a:r>
            <a:r>
              <a:rPr lang="zh-CN" altLang="zh-CN" dirty="0" smtClean="0"/>
              <a:t>。</a:t>
            </a:r>
            <a:endParaRPr lang="en-US" altLang="zh-CN" dirty="0" smtClean="0"/>
          </a:p>
          <a:p>
            <a:endParaRPr lang="zh-CN" altLang="zh-CN" dirty="0" smtClean="0"/>
          </a:p>
          <a:p>
            <a:r>
              <a:rPr lang="zh-CN" altLang="zh-CN" dirty="0" smtClean="0"/>
              <a:t>设想用户</a:t>
            </a:r>
            <a:r>
              <a:rPr lang="en-US" altLang="zh-CN" dirty="0" smtClean="0"/>
              <a:t> A </a:t>
            </a:r>
            <a:r>
              <a:rPr lang="zh-CN" altLang="zh-CN" dirty="0" smtClean="0"/>
              <a:t>要</a:t>
            </a:r>
            <a:r>
              <a:rPr lang="zh-CN" altLang="zh-CN" dirty="0"/>
              <a:t>欺骗</a:t>
            </a:r>
            <a:r>
              <a:rPr lang="zh-CN" altLang="zh-CN" dirty="0" smtClean="0"/>
              <a:t>用户</a:t>
            </a:r>
            <a:r>
              <a:rPr lang="en-US" altLang="zh-CN" dirty="0" smtClean="0"/>
              <a:t> B</a:t>
            </a:r>
            <a:r>
              <a:rPr lang="zh-CN" altLang="zh-CN" dirty="0"/>
              <a:t>。</a:t>
            </a:r>
            <a:r>
              <a:rPr lang="en-US" altLang="zh-CN" dirty="0" smtClean="0"/>
              <a:t>A </a:t>
            </a:r>
            <a:r>
              <a:rPr lang="zh-CN" altLang="zh-CN" dirty="0" smtClean="0"/>
              <a:t>可以向</a:t>
            </a:r>
            <a:r>
              <a:rPr lang="en-US" altLang="zh-CN" dirty="0" smtClean="0"/>
              <a:t> B </a:t>
            </a:r>
            <a:r>
              <a:rPr lang="zh-CN" altLang="zh-CN" dirty="0" smtClean="0"/>
              <a:t>发送</a:t>
            </a:r>
            <a:r>
              <a:rPr lang="zh-CN" altLang="zh-CN" dirty="0"/>
              <a:t>一份伪造</a:t>
            </a:r>
            <a:r>
              <a:rPr lang="zh-CN" altLang="zh-CN" dirty="0" smtClean="0"/>
              <a:t>是</a:t>
            </a:r>
            <a:r>
              <a:rPr lang="en-US" altLang="zh-CN" dirty="0" smtClean="0"/>
              <a:t> C </a:t>
            </a:r>
            <a:r>
              <a:rPr lang="zh-CN" altLang="zh-CN" dirty="0" smtClean="0"/>
              <a:t>发送</a:t>
            </a:r>
            <a:r>
              <a:rPr lang="zh-CN" altLang="zh-CN" dirty="0"/>
              <a:t>的报文。</a:t>
            </a:r>
            <a:r>
              <a:rPr lang="en-US" altLang="zh-CN" dirty="0" smtClean="0"/>
              <a:t>A </a:t>
            </a:r>
            <a:r>
              <a:rPr lang="zh-CN" altLang="zh-CN" dirty="0" smtClean="0"/>
              <a:t>用</a:t>
            </a:r>
            <a:r>
              <a:rPr lang="zh-CN" altLang="zh-CN" dirty="0"/>
              <a:t>自己的秘密密钥进行数字签名，并</a:t>
            </a:r>
            <a:r>
              <a:rPr lang="zh-CN" altLang="zh-CN" dirty="0" smtClean="0"/>
              <a:t>附上</a:t>
            </a:r>
            <a:r>
              <a:rPr lang="en-US" altLang="zh-CN" dirty="0" smtClean="0"/>
              <a:t> A </a:t>
            </a:r>
            <a:r>
              <a:rPr lang="zh-CN" altLang="zh-CN" dirty="0" smtClean="0"/>
              <a:t>自己</a:t>
            </a:r>
            <a:r>
              <a:rPr lang="zh-CN" altLang="zh-CN" dirty="0"/>
              <a:t>的公钥，谎称这公钥</a:t>
            </a:r>
            <a:r>
              <a:rPr lang="zh-CN" altLang="zh-CN" dirty="0" smtClean="0"/>
              <a:t>是</a:t>
            </a:r>
            <a:r>
              <a:rPr lang="en-US" altLang="zh-CN" dirty="0" smtClean="0"/>
              <a:t> C </a:t>
            </a:r>
            <a:r>
              <a:rPr lang="zh-CN" altLang="zh-CN" dirty="0" smtClean="0"/>
              <a:t>的</a:t>
            </a:r>
            <a:r>
              <a:rPr lang="zh-CN" altLang="zh-CN" dirty="0"/>
              <a:t>。</a:t>
            </a:r>
          </a:p>
          <a:p>
            <a:endParaRPr lang="zh-CN" altLang="zh-CN" dirty="0" smtClean="0"/>
          </a:p>
          <a:p>
            <a:r>
              <a:rPr lang="en-US" altLang="zh-CN" dirty="0" smtClean="0"/>
              <a:t>B </a:t>
            </a:r>
            <a:r>
              <a:rPr lang="zh-CN" altLang="zh-CN" dirty="0" smtClean="0"/>
              <a:t>如何</a:t>
            </a:r>
            <a:r>
              <a:rPr lang="zh-CN" altLang="zh-CN" dirty="0"/>
              <a:t>知道这个公钥</a:t>
            </a:r>
            <a:r>
              <a:rPr lang="zh-CN" altLang="zh-CN" dirty="0" smtClean="0"/>
              <a:t>不是</a:t>
            </a:r>
            <a:r>
              <a:rPr lang="en-US" altLang="zh-CN" dirty="0" smtClean="0"/>
              <a:t> C </a:t>
            </a:r>
            <a:r>
              <a:rPr lang="zh-CN" altLang="zh-CN" dirty="0" smtClean="0"/>
              <a:t>的</a:t>
            </a:r>
            <a:r>
              <a:rPr lang="zh-CN" altLang="zh-CN" dirty="0"/>
              <a:t>呢？</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公钥的分配</a:t>
            </a:r>
          </a:p>
        </p:txBody>
      </p:sp>
      <p:sp>
        <p:nvSpPr>
          <p:cNvPr id="51203" name="Rectangle 3"/>
          <p:cNvSpPr>
            <a:spLocks noGrp="1" noChangeArrowheads="1"/>
          </p:cNvSpPr>
          <p:nvPr>
            <p:ph sz="half" idx="1"/>
          </p:nvPr>
        </p:nvSpPr>
        <p:spPr>
          <a:xfrm>
            <a:off x="330200" y="1028700"/>
            <a:ext cx="4241800" cy="5148263"/>
          </a:xfrm>
        </p:spPr>
        <p:txBody>
          <a:bodyPr/>
          <a:lstStyle/>
          <a:p>
            <a:pPr eaLnBrk="1" hangingPunct="1">
              <a:spcBef>
                <a:spcPts val="600"/>
              </a:spcBef>
            </a:pPr>
            <a:r>
              <a:rPr lang="zh-CN" altLang="en-US" sz="2000" dirty="0" smtClean="0"/>
              <a:t>在公钥密码体制中，如果每个用户都具有其他用户的公钥，就可实现安全通信。</a:t>
            </a:r>
            <a:r>
              <a:rPr lang="zh-CN" altLang="en-US" sz="2000" dirty="0" smtClean="0">
                <a:solidFill>
                  <a:srgbClr val="FF0000"/>
                </a:solidFill>
              </a:rPr>
              <a:t>看来好像</a:t>
            </a:r>
            <a:r>
              <a:rPr lang="zh-CN" altLang="en-US" sz="2000" dirty="0" smtClean="0"/>
              <a:t>可以任意公布用户的公钥。</a:t>
            </a:r>
            <a:endParaRPr lang="en-US" altLang="zh-CN" sz="2000" dirty="0" smtClean="0"/>
          </a:p>
          <a:p>
            <a:pPr eaLnBrk="1" hangingPunct="1">
              <a:spcBef>
                <a:spcPts val="600"/>
              </a:spcBef>
            </a:pPr>
            <a:endParaRPr lang="en-US" altLang="zh-CN" sz="2000" dirty="0"/>
          </a:p>
          <a:p>
            <a:pPr eaLnBrk="1" hangingPunct="1">
              <a:spcBef>
                <a:spcPts val="600"/>
              </a:spcBef>
            </a:pPr>
            <a:r>
              <a:rPr lang="zh-CN" altLang="en-US" sz="2000" dirty="0" smtClean="0"/>
              <a:t>设想用户 </a:t>
            </a:r>
            <a:r>
              <a:rPr lang="en-US" altLang="zh-CN" sz="2000" dirty="0" smtClean="0"/>
              <a:t>A </a:t>
            </a:r>
            <a:r>
              <a:rPr lang="zh-CN" altLang="en-US" sz="2000" dirty="0" smtClean="0"/>
              <a:t>想欺骗用户 </a:t>
            </a:r>
            <a:r>
              <a:rPr lang="en-US" altLang="zh-CN" sz="2000" dirty="0" smtClean="0"/>
              <a:t>B</a:t>
            </a:r>
            <a:r>
              <a:rPr lang="zh-CN" altLang="en-US" sz="2000" dirty="0" smtClean="0"/>
              <a:t>。</a:t>
            </a:r>
            <a:r>
              <a:rPr lang="en-US" altLang="zh-CN" sz="2000" dirty="0" smtClean="0"/>
              <a:t>A </a:t>
            </a:r>
            <a:r>
              <a:rPr lang="zh-CN" altLang="en-US" sz="2000" dirty="0" smtClean="0"/>
              <a:t>可以向 </a:t>
            </a:r>
            <a:r>
              <a:rPr lang="en-US" altLang="zh-CN" sz="2000" dirty="0" smtClean="0"/>
              <a:t>B </a:t>
            </a:r>
            <a:r>
              <a:rPr lang="zh-CN" altLang="en-US" sz="2000" dirty="0" smtClean="0"/>
              <a:t>发送一份</a:t>
            </a:r>
            <a:r>
              <a:rPr lang="zh-CN" altLang="en-US" sz="2000" dirty="0" smtClean="0">
                <a:solidFill>
                  <a:srgbClr val="FF0000"/>
                </a:solidFill>
              </a:rPr>
              <a:t>伪造是 </a:t>
            </a:r>
            <a:r>
              <a:rPr lang="en-US" altLang="zh-CN" sz="2000" dirty="0" smtClean="0">
                <a:solidFill>
                  <a:srgbClr val="FF0000"/>
                </a:solidFill>
              </a:rPr>
              <a:t>C </a:t>
            </a:r>
            <a:r>
              <a:rPr lang="zh-CN" altLang="en-US" sz="2000" dirty="0" smtClean="0">
                <a:solidFill>
                  <a:srgbClr val="FF0000"/>
                </a:solidFill>
              </a:rPr>
              <a:t>发送的</a:t>
            </a:r>
            <a:r>
              <a:rPr lang="zh-CN" altLang="en-US" sz="2000" dirty="0" smtClean="0"/>
              <a:t>报文。 </a:t>
            </a:r>
            <a:endParaRPr lang="en-US" altLang="zh-CN" sz="2000" dirty="0" smtClean="0"/>
          </a:p>
          <a:p>
            <a:pPr eaLnBrk="1" hangingPunct="1">
              <a:spcBef>
                <a:spcPts val="600"/>
              </a:spcBef>
            </a:pPr>
            <a:endParaRPr lang="en-US" altLang="zh-CN" sz="2000" dirty="0"/>
          </a:p>
          <a:p>
            <a:pPr eaLnBrk="1" hangingPunct="1">
              <a:spcBef>
                <a:spcPts val="600"/>
              </a:spcBef>
            </a:pPr>
            <a:r>
              <a:rPr lang="en-US" altLang="zh-CN" sz="2000" dirty="0" smtClean="0"/>
              <a:t>A </a:t>
            </a:r>
            <a:r>
              <a:rPr lang="zh-CN" altLang="en-US" sz="2000" dirty="0" smtClean="0"/>
              <a:t>用自己的</a:t>
            </a:r>
            <a:r>
              <a:rPr lang="zh-CN" altLang="en-US" sz="2000" dirty="0" smtClean="0">
                <a:solidFill>
                  <a:srgbClr val="FF0000"/>
                </a:solidFill>
              </a:rPr>
              <a:t>秘密密钥</a:t>
            </a:r>
            <a:r>
              <a:rPr lang="zh-CN" altLang="en-US" sz="2000" dirty="0" smtClean="0"/>
              <a:t>进行数字签名，并附上 </a:t>
            </a:r>
            <a:r>
              <a:rPr lang="en-US" altLang="zh-CN" sz="2000" dirty="0" smtClean="0"/>
              <a:t>A </a:t>
            </a:r>
            <a:r>
              <a:rPr lang="zh-CN" altLang="en-US" sz="2000" dirty="0" smtClean="0"/>
              <a:t>自己的公钥，谎称这公钥是 </a:t>
            </a:r>
            <a:r>
              <a:rPr lang="en-US" altLang="zh-CN" sz="2000" dirty="0" smtClean="0"/>
              <a:t>C </a:t>
            </a:r>
            <a:r>
              <a:rPr lang="zh-CN" altLang="en-US" sz="2000" dirty="0" smtClean="0"/>
              <a:t>的。  </a:t>
            </a:r>
            <a:endParaRPr lang="en-US" altLang="zh-CN" sz="2000" dirty="0" smtClean="0"/>
          </a:p>
          <a:p>
            <a:pPr eaLnBrk="1" hangingPunct="1">
              <a:spcBef>
                <a:spcPts val="600"/>
              </a:spcBef>
            </a:pPr>
            <a:endParaRPr lang="en-US" altLang="zh-CN" sz="2000" dirty="0"/>
          </a:p>
          <a:p>
            <a:pPr eaLnBrk="1" hangingPunct="1">
              <a:spcBef>
                <a:spcPts val="600"/>
              </a:spcBef>
            </a:pPr>
            <a:r>
              <a:rPr lang="en-US" altLang="zh-CN" sz="2000" dirty="0" smtClean="0"/>
              <a:t>B </a:t>
            </a:r>
            <a:r>
              <a:rPr lang="zh-CN" altLang="en-US" sz="2000" dirty="0" smtClean="0"/>
              <a:t>如何知道这公钥 </a:t>
            </a:r>
            <a:r>
              <a:rPr lang="en-US" altLang="zh-CN" sz="2000" dirty="0" smtClean="0"/>
              <a:t>(PK</a:t>
            </a:r>
            <a:r>
              <a:rPr lang="en-US" altLang="zh-CN" sz="2000" baseline="-25000" dirty="0" smtClean="0"/>
              <a:t>A</a:t>
            </a:r>
            <a:r>
              <a:rPr lang="en-US" altLang="zh-CN" sz="2000" dirty="0" smtClean="0"/>
              <a:t>)</a:t>
            </a:r>
            <a:r>
              <a:rPr lang="zh-CN" altLang="en-US" sz="2000" dirty="0" smtClean="0"/>
              <a:t>不是 </a:t>
            </a:r>
            <a:r>
              <a:rPr lang="en-US" altLang="zh-CN" sz="2000" dirty="0" smtClean="0"/>
              <a:t>C </a:t>
            </a:r>
            <a:r>
              <a:rPr lang="zh-CN" altLang="en-US" sz="2000" dirty="0" smtClean="0"/>
              <a:t>的呢？ </a:t>
            </a:r>
            <a:endParaRPr lang="en-US" altLang="zh-CN" sz="2000" dirty="0" smtClean="0"/>
          </a:p>
          <a:p>
            <a:pPr eaLnBrk="1" hangingPunct="1"/>
            <a:endParaRPr lang="en-US" altLang="zh-CN" sz="2200" dirty="0"/>
          </a:p>
          <a:p>
            <a:pPr marL="0" indent="0" eaLnBrk="1" hangingPunct="1">
              <a:buNone/>
            </a:pPr>
            <a:r>
              <a:rPr lang="zh-CN" altLang="en-US" sz="2200" dirty="0" smtClean="0"/>
              <a:t> </a:t>
            </a:r>
          </a:p>
        </p:txBody>
      </p:sp>
      <p:sp>
        <p:nvSpPr>
          <p:cNvPr id="5" name="Text Box 7"/>
          <p:cNvSpPr txBox="1">
            <a:spLocks noChangeArrowheads="1"/>
          </p:cNvSpPr>
          <p:nvPr/>
        </p:nvSpPr>
        <p:spPr bwMode="auto">
          <a:xfrm>
            <a:off x="4399012" y="1369464"/>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grpSp>
        <p:nvGrpSpPr>
          <p:cNvPr id="6" name="Group 566"/>
          <p:cNvGrpSpPr/>
          <p:nvPr/>
        </p:nvGrpSpPr>
        <p:grpSpPr bwMode="auto">
          <a:xfrm>
            <a:off x="8256017" y="1484313"/>
            <a:ext cx="852487" cy="688975"/>
            <a:chOff x="5085" y="935"/>
            <a:chExt cx="537" cy="434"/>
          </a:xfrm>
        </p:grpSpPr>
        <p:sp>
          <p:nvSpPr>
            <p:cNvPr id="7" name="Text Box 36"/>
            <p:cNvSpPr txBox="1">
              <a:spLocks noChangeArrowheads="1"/>
            </p:cNvSpPr>
            <p:nvPr/>
          </p:nvSpPr>
          <p:spPr bwMode="auto">
            <a:xfrm>
              <a:off x="5085" y="935"/>
              <a:ext cx="244" cy="288"/>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grpSp>
          <p:nvGrpSpPr>
            <p:cNvPr id="8" name="Group 37"/>
            <p:cNvGrpSpPr/>
            <p:nvPr/>
          </p:nvGrpSpPr>
          <p:grpSpPr bwMode="auto">
            <a:xfrm>
              <a:off x="5260" y="953"/>
              <a:ext cx="362" cy="416"/>
              <a:chOff x="921" y="2412"/>
              <a:chExt cx="284" cy="265"/>
            </a:xfrm>
          </p:grpSpPr>
          <p:grpSp>
            <p:nvGrpSpPr>
              <p:cNvPr id="9" name="Group 38"/>
              <p:cNvGrpSpPr/>
              <p:nvPr/>
            </p:nvGrpSpPr>
            <p:grpSpPr bwMode="auto">
              <a:xfrm>
                <a:off x="928" y="2417"/>
                <a:ext cx="277" cy="260"/>
                <a:chOff x="928" y="2417"/>
                <a:chExt cx="277" cy="260"/>
              </a:xfrm>
            </p:grpSpPr>
            <p:sp>
              <p:nvSpPr>
                <p:cNvPr id="23" name="Freeform 3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4" name="Freeform 4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25" name="Freeform 4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6" name="Freeform 4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27" name="Rectangle 43"/>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28" name="Rectangle 44"/>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29" name="Rectangle 45"/>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30" name="Line 46"/>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31" name="Group 47"/>
                <p:cNvGrpSpPr/>
                <p:nvPr/>
              </p:nvGrpSpPr>
              <p:grpSpPr bwMode="auto">
                <a:xfrm>
                  <a:off x="928" y="2639"/>
                  <a:ext cx="277" cy="38"/>
                  <a:chOff x="928" y="2639"/>
                  <a:chExt cx="277" cy="38"/>
                </a:xfrm>
              </p:grpSpPr>
              <p:sp>
                <p:nvSpPr>
                  <p:cNvPr id="32" name="Freeform 4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3" name="Freeform 4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4" name="Rectangle 50"/>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10" name="Group 51"/>
              <p:cNvGrpSpPr/>
              <p:nvPr/>
            </p:nvGrpSpPr>
            <p:grpSpPr bwMode="auto">
              <a:xfrm>
                <a:off x="921" y="2412"/>
                <a:ext cx="277" cy="261"/>
                <a:chOff x="921" y="2412"/>
                <a:chExt cx="277" cy="261"/>
              </a:xfrm>
            </p:grpSpPr>
            <p:sp>
              <p:nvSpPr>
                <p:cNvPr id="11" name="Freeform 5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12" name="Freeform 5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13" name="Freeform 5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4" name="Freeform 5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15" name="Rectangle 56"/>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16" name="Rectangle 57"/>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17" name="Rectangle 58"/>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18" name="Line 59"/>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19" name="Group 60"/>
                <p:cNvGrpSpPr/>
                <p:nvPr/>
              </p:nvGrpSpPr>
              <p:grpSpPr bwMode="auto">
                <a:xfrm>
                  <a:off x="921" y="2635"/>
                  <a:ext cx="277" cy="38"/>
                  <a:chOff x="921" y="2635"/>
                  <a:chExt cx="277" cy="38"/>
                </a:xfrm>
              </p:grpSpPr>
              <p:sp>
                <p:nvSpPr>
                  <p:cNvPr id="20" name="Freeform 6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21" name="Freeform 6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22" name="Rectangle 63"/>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sp>
        <p:nvSpPr>
          <p:cNvPr id="35" name="Line 65"/>
          <p:cNvSpPr>
            <a:spLocks noChangeShapeType="1"/>
          </p:cNvSpPr>
          <p:nvPr/>
        </p:nvSpPr>
        <p:spPr bwMode="auto">
          <a:xfrm rot="16200000" flipH="1">
            <a:off x="7097936" y="3977481"/>
            <a:ext cx="3460750" cy="7937"/>
          </a:xfrm>
          <a:prstGeom prst="line">
            <a:avLst/>
          </a:prstGeom>
          <a:noFill/>
          <a:ln w="28575">
            <a:solidFill>
              <a:schemeClr val="tx2"/>
            </a:solidFill>
            <a:round/>
            <a:headEnd type="none" w="sm" len="med"/>
            <a:tailEnd type="triangle" w="med" len="med"/>
          </a:ln>
        </p:spPr>
        <p:txBody>
          <a:bodyPr wrap="none" anchor="ctr"/>
          <a:lstStyle/>
          <a:p>
            <a:endParaRPr lang="zh-CN" altLang="en-US"/>
          </a:p>
        </p:txBody>
      </p:sp>
      <p:grpSp>
        <p:nvGrpSpPr>
          <p:cNvPr id="36" name="Group 67"/>
          <p:cNvGrpSpPr/>
          <p:nvPr/>
        </p:nvGrpSpPr>
        <p:grpSpPr bwMode="auto">
          <a:xfrm>
            <a:off x="4439667" y="1606550"/>
            <a:ext cx="736600" cy="644525"/>
            <a:chOff x="624" y="2968"/>
            <a:chExt cx="1331" cy="920"/>
          </a:xfrm>
        </p:grpSpPr>
        <p:sp>
          <p:nvSpPr>
            <p:cNvPr id="37" name="Freeform 68"/>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round/>
            </a:ln>
          </p:spPr>
          <p:txBody>
            <a:bodyPr/>
            <a:lstStyle/>
            <a:p>
              <a:endParaRPr lang="zh-CN" altLang="en-US"/>
            </a:p>
          </p:txBody>
        </p:sp>
        <p:sp>
          <p:nvSpPr>
            <p:cNvPr id="38" name="Freeform 69"/>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a:p>
          </p:txBody>
        </p:sp>
        <p:sp>
          <p:nvSpPr>
            <p:cNvPr id="39" name="Freeform 70"/>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a:p>
          </p:txBody>
        </p:sp>
        <p:sp>
          <p:nvSpPr>
            <p:cNvPr id="40" name="Freeform 71"/>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a:p>
          </p:txBody>
        </p:sp>
        <p:sp>
          <p:nvSpPr>
            <p:cNvPr id="41" name="Freeform 72"/>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a:p>
          </p:txBody>
        </p:sp>
        <p:sp>
          <p:nvSpPr>
            <p:cNvPr id="42" name="Freeform 73"/>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round/>
            </a:ln>
          </p:spPr>
          <p:txBody>
            <a:bodyPr/>
            <a:lstStyle/>
            <a:p>
              <a:endParaRPr lang="zh-CN" altLang="en-US"/>
            </a:p>
          </p:txBody>
        </p:sp>
        <p:sp>
          <p:nvSpPr>
            <p:cNvPr id="43" name="Freeform 74"/>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round/>
            </a:ln>
          </p:spPr>
          <p:txBody>
            <a:bodyPr/>
            <a:lstStyle/>
            <a:p>
              <a:endParaRPr lang="zh-CN" altLang="en-US"/>
            </a:p>
          </p:txBody>
        </p:sp>
        <p:sp>
          <p:nvSpPr>
            <p:cNvPr id="44" name="Freeform 75"/>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w="9525">
              <a:noFill/>
              <a:round/>
            </a:ln>
          </p:spPr>
          <p:txBody>
            <a:bodyPr/>
            <a:lstStyle/>
            <a:p>
              <a:endParaRPr lang="zh-CN" altLang="en-US"/>
            </a:p>
          </p:txBody>
        </p:sp>
        <p:sp>
          <p:nvSpPr>
            <p:cNvPr id="45" name="Freeform 76"/>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round/>
            </a:ln>
          </p:spPr>
          <p:txBody>
            <a:bodyPr/>
            <a:lstStyle/>
            <a:p>
              <a:endParaRPr lang="zh-CN" altLang="en-US"/>
            </a:p>
          </p:txBody>
        </p:sp>
        <p:sp>
          <p:nvSpPr>
            <p:cNvPr id="46" name="Freeform 77"/>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w="9525">
              <a:noFill/>
              <a:round/>
            </a:ln>
          </p:spPr>
          <p:txBody>
            <a:bodyPr/>
            <a:lstStyle/>
            <a:p>
              <a:endParaRPr lang="zh-CN" altLang="en-US"/>
            </a:p>
          </p:txBody>
        </p:sp>
        <p:sp>
          <p:nvSpPr>
            <p:cNvPr id="47" name="Freeform 78"/>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w="9525">
              <a:noFill/>
              <a:round/>
            </a:ln>
          </p:spPr>
          <p:txBody>
            <a:bodyPr/>
            <a:lstStyle/>
            <a:p>
              <a:endParaRPr lang="zh-CN" altLang="en-US"/>
            </a:p>
          </p:txBody>
        </p:sp>
        <p:sp>
          <p:nvSpPr>
            <p:cNvPr id="48" name="Freeform 79"/>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w="9525">
              <a:noFill/>
              <a:round/>
            </a:ln>
          </p:spPr>
          <p:txBody>
            <a:bodyPr/>
            <a:lstStyle/>
            <a:p>
              <a:endParaRPr lang="zh-CN" altLang="en-US"/>
            </a:p>
          </p:txBody>
        </p:sp>
        <p:grpSp>
          <p:nvGrpSpPr>
            <p:cNvPr id="49" name="Group 80"/>
            <p:cNvGrpSpPr/>
            <p:nvPr/>
          </p:nvGrpSpPr>
          <p:grpSpPr bwMode="auto">
            <a:xfrm>
              <a:off x="700" y="3526"/>
              <a:ext cx="515" cy="270"/>
              <a:chOff x="700" y="3526"/>
              <a:chExt cx="515" cy="270"/>
            </a:xfrm>
          </p:grpSpPr>
          <p:grpSp>
            <p:nvGrpSpPr>
              <p:cNvPr id="75" name="Group 81"/>
              <p:cNvGrpSpPr/>
              <p:nvPr/>
            </p:nvGrpSpPr>
            <p:grpSpPr bwMode="auto">
              <a:xfrm>
                <a:off x="737" y="3534"/>
                <a:ext cx="49" cy="23"/>
                <a:chOff x="737" y="3534"/>
                <a:chExt cx="49" cy="23"/>
              </a:xfrm>
            </p:grpSpPr>
            <p:sp>
              <p:nvSpPr>
                <p:cNvPr id="486" name="Freeform 82"/>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w="9525">
                  <a:noFill/>
                  <a:round/>
                </a:ln>
              </p:spPr>
              <p:txBody>
                <a:bodyPr/>
                <a:lstStyle/>
                <a:p>
                  <a:endParaRPr lang="zh-CN" altLang="en-US"/>
                </a:p>
              </p:txBody>
            </p:sp>
            <p:sp>
              <p:nvSpPr>
                <p:cNvPr id="487" name="Freeform 83"/>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round/>
                </a:ln>
              </p:spPr>
              <p:txBody>
                <a:bodyPr/>
                <a:lstStyle/>
                <a:p>
                  <a:endParaRPr lang="zh-CN" altLang="en-US"/>
                </a:p>
              </p:txBody>
            </p:sp>
            <p:sp>
              <p:nvSpPr>
                <p:cNvPr id="488" name="Freeform 84"/>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round/>
                </a:ln>
              </p:spPr>
              <p:txBody>
                <a:bodyPr/>
                <a:lstStyle/>
                <a:p>
                  <a:endParaRPr lang="zh-CN" altLang="en-US"/>
                </a:p>
              </p:txBody>
            </p:sp>
          </p:grpSp>
          <p:grpSp>
            <p:nvGrpSpPr>
              <p:cNvPr id="76" name="Group 85"/>
              <p:cNvGrpSpPr/>
              <p:nvPr/>
            </p:nvGrpSpPr>
            <p:grpSpPr bwMode="auto">
              <a:xfrm>
                <a:off x="748" y="3547"/>
                <a:ext cx="50" cy="23"/>
                <a:chOff x="748" y="3547"/>
                <a:chExt cx="50" cy="23"/>
              </a:xfrm>
            </p:grpSpPr>
            <p:sp>
              <p:nvSpPr>
                <p:cNvPr id="483" name="Freeform 86"/>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84" name="Freeform 87"/>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85" name="Freeform 88"/>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77" name="Freeform 89"/>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78" name="Freeform 90"/>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79" name="Freeform 91"/>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round/>
              </a:ln>
            </p:spPr>
            <p:txBody>
              <a:bodyPr/>
              <a:lstStyle/>
              <a:p>
                <a:endParaRPr lang="zh-CN" altLang="en-US"/>
              </a:p>
            </p:txBody>
          </p:sp>
          <p:sp>
            <p:nvSpPr>
              <p:cNvPr id="80" name="Freeform 92"/>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nvGrpSpPr>
              <p:cNvPr id="81" name="Group 93"/>
              <p:cNvGrpSpPr/>
              <p:nvPr/>
            </p:nvGrpSpPr>
            <p:grpSpPr bwMode="auto">
              <a:xfrm>
                <a:off x="872" y="3547"/>
                <a:ext cx="50" cy="23"/>
                <a:chOff x="872" y="3547"/>
                <a:chExt cx="50" cy="23"/>
              </a:xfrm>
            </p:grpSpPr>
            <p:sp>
              <p:nvSpPr>
                <p:cNvPr id="480" name="Freeform 94"/>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81" name="Freeform 95"/>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482" name="Freeform 96"/>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82" name="Group 97"/>
              <p:cNvGrpSpPr/>
              <p:nvPr/>
            </p:nvGrpSpPr>
            <p:grpSpPr bwMode="auto">
              <a:xfrm>
                <a:off x="885" y="3559"/>
                <a:ext cx="50" cy="23"/>
                <a:chOff x="885" y="3559"/>
                <a:chExt cx="50" cy="23"/>
              </a:xfrm>
            </p:grpSpPr>
            <p:sp>
              <p:nvSpPr>
                <p:cNvPr id="477" name="Freeform 98"/>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478" name="Freeform 99"/>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round/>
                </a:ln>
              </p:spPr>
              <p:txBody>
                <a:bodyPr/>
                <a:lstStyle/>
                <a:p>
                  <a:endParaRPr lang="zh-CN" altLang="en-US"/>
                </a:p>
              </p:txBody>
            </p:sp>
            <p:sp>
              <p:nvSpPr>
                <p:cNvPr id="479" name="Freeform 100"/>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83" name="Group 101"/>
              <p:cNvGrpSpPr/>
              <p:nvPr/>
            </p:nvGrpSpPr>
            <p:grpSpPr bwMode="auto">
              <a:xfrm>
                <a:off x="898" y="3571"/>
                <a:ext cx="49" cy="23"/>
                <a:chOff x="898" y="3571"/>
                <a:chExt cx="49" cy="23"/>
              </a:xfrm>
            </p:grpSpPr>
            <p:sp>
              <p:nvSpPr>
                <p:cNvPr id="474" name="Freeform 102"/>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475" name="Freeform 103"/>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round/>
                </a:ln>
              </p:spPr>
              <p:txBody>
                <a:bodyPr/>
                <a:lstStyle/>
                <a:p>
                  <a:endParaRPr lang="zh-CN" altLang="en-US"/>
                </a:p>
              </p:txBody>
            </p:sp>
            <p:sp>
              <p:nvSpPr>
                <p:cNvPr id="476" name="Freeform 104"/>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84" name="Group 105"/>
              <p:cNvGrpSpPr/>
              <p:nvPr/>
            </p:nvGrpSpPr>
            <p:grpSpPr bwMode="auto">
              <a:xfrm>
                <a:off x="911" y="3585"/>
                <a:ext cx="49" cy="23"/>
                <a:chOff x="911" y="3585"/>
                <a:chExt cx="49" cy="23"/>
              </a:xfrm>
            </p:grpSpPr>
            <p:sp>
              <p:nvSpPr>
                <p:cNvPr id="471" name="Freeform 106"/>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w="9525">
                  <a:noFill/>
                  <a:round/>
                </a:ln>
              </p:spPr>
              <p:txBody>
                <a:bodyPr/>
                <a:lstStyle/>
                <a:p>
                  <a:endParaRPr lang="zh-CN" altLang="en-US"/>
                </a:p>
              </p:txBody>
            </p:sp>
            <p:sp>
              <p:nvSpPr>
                <p:cNvPr id="472" name="Freeform 107"/>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round/>
                </a:ln>
              </p:spPr>
              <p:txBody>
                <a:bodyPr/>
                <a:lstStyle/>
                <a:p>
                  <a:endParaRPr lang="zh-CN" altLang="en-US"/>
                </a:p>
              </p:txBody>
            </p:sp>
            <p:sp>
              <p:nvSpPr>
                <p:cNvPr id="473" name="Freeform 108"/>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85" name="Group 109"/>
              <p:cNvGrpSpPr/>
              <p:nvPr/>
            </p:nvGrpSpPr>
            <p:grpSpPr bwMode="auto">
              <a:xfrm>
                <a:off x="923" y="3600"/>
                <a:ext cx="99" cy="73"/>
                <a:chOff x="923" y="3600"/>
                <a:chExt cx="99" cy="73"/>
              </a:xfrm>
            </p:grpSpPr>
            <p:grpSp>
              <p:nvGrpSpPr>
                <p:cNvPr id="451" name="Group 110"/>
                <p:cNvGrpSpPr/>
                <p:nvPr/>
              </p:nvGrpSpPr>
              <p:grpSpPr bwMode="auto">
                <a:xfrm>
                  <a:off x="923" y="3600"/>
                  <a:ext cx="49" cy="23"/>
                  <a:chOff x="923" y="3600"/>
                  <a:chExt cx="49" cy="23"/>
                </a:xfrm>
              </p:grpSpPr>
              <p:sp>
                <p:nvSpPr>
                  <p:cNvPr id="468" name="Freeform 111"/>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w="9525">
                    <a:noFill/>
                    <a:round/>
                  </a:ln>
                </p:spPr>
                <p:txBody>
                  <a:bodyPr/>
                  <a:lstStyle/>
                  <a:p>
                    <a:endParaRPr lang="zh-CN" altLang="en-US"/>
                  </a:p>
                </p:txBody>
              </p:sp>
              <p:sp>
                <p:nvSpPr>
                  <p:cNvPr id="469" name="Freeform 112"/>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round/>
                  </a:ln>
                </p:spPr>
                <p:txBody>
                  <a:bodyPr/>
                  <a:lstStyle/>
                  <a:p>
                    <a:endParaRPr lang="zh-CN" altLang="en-US"/>
                  </a:p>
                </p:txBody>
              </p:sp>
              <p:sp>
                <p:nvSpPr>
                  <p:cNvPr id="470" name="Freeform 113"/>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round/>
                  </a:ln>
                </p:spPr>
                <p:txBody>
                  <a:bodyPr/>
                  <a:lstStyle/>
                  <a:p>
                    <a:endParaRPr lang="zh-CN" altLang="en-US"/>
                  </a:p>
                </p:txBody>
              </p:sp>
            </p:grpSp>
            <p:grpSp>
              <p:nvGrpSpPr>
                <p:cNvPr id="452" name="Group 114"/>
                <p:cNvGrpSpPr/>
                <p:nvPr/>
              </p:nvGrpSpPr>
              <p:grpSpPr bwMode="auto">
                <a:xfrm>
                  <a:off x="935" y="3612"/>
                  <a:ext cx="48" cy="23"/>
                  <a:chOff x="935" y="3612"/>
                  <a:chExt cx="48" cy="23"/>
                </a:xfrm>
              </p:grpSpPr>
              <p:sp>
                <p:nvSpPr>
                  <p:cNvPr id="465" name="Freeform 115"/>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66" name="Freeform 116"/>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67" name="Freeform 117"/>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453" name="Group 118"/>
                <p:cNvGrpSpPr/>
                <p:nvPr/>
              </p:nvGrpSpPr>
              <p:grpSpPr bwMode="auto">
                <a:xfrm>
                  <a:off x="947" y="3625"/>
                  <a:ext cx="50" cy="22"/>
                  <a:chOff x="947" y="3625"/>
                  <a:chExt cx="50" cy="22"/>
                </a:xfrm>
              </p:grpSpPr>
              <p:sp>
                <p:nvSpPr>
                  <p:cNvPr id="462" name="Freeform 119"/>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463" name="Freeform 120"/>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464" name="Freeform 121"/>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454" name="Group 122"/>
                <p:cNvGrpSpPr/>
                <p:nvPr/>
              </p:nvGrpSpPr>
              <p:grpSpPr bwMode="auto">
                <a:xfrm>
                  <a:off x="960" y="3637"/>
                  <a:ext cx="50" cy="23"/>
                  <a:chOff x="960" y="3637"/>
                  <a:chExt cx="50" cy="23"/>
                </a:xfrm>
              </p:grpSpPr>
              <p:sp>
                <p:nvSpPr>
                  <p:cNvPr id="459" name="Freeform 123"/>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w="9525">
                    <a:noFill/>
                    <a:round/>
                  </a:ln>
                </p:spPr>
                <p:txBody>
                  <a:bodyPr/>
                  <a:lstStyle/>
                  <a:p>
                    <a:endParaRPr lang="zh-CN" altLang="en-US"/>
                  </a:p>
                </p:txBody>
              </p:sp>
              <p:sp>
                <p:nvSpPr>
                  <p:cNvPr id="460" name="Freeform 124"/>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61" name="Freeform 125"/>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455" name="Group 126"/>
                <p:cNvGrpSpPr/>
                <p:nvPr/>
              </p:nvGrpSpPr>
              <p:grpSpPr bwMode="auto">
                <a:xfrm>
                  <a:off x="973" y="3650"/>
                  <a:ext cx="49" cy="23"/>
                  <a:chOff x="973" y="3650"/>
                  <a:chExt cx="49" cy="23"/>
                </a:xfrm>
              </p:grpSpPr>
              <p:sp>
                <p:nvSpPr>
                  <p:cNvPr id="456" name="Freeform 127"/>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57" name="Freeform 128"/>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round/>
                  </a:ln>
                </p:spPr>
                <p:txBody>
                  <a:bodyPr/>
                  <a:lstStyle/>
                  <a:p>
                    <a:endParaRPr lang="zh-CN" altLang="en-US"/>
                  </a:p>
                </p:txBody>
              </p:sp>
              <p:sp>
                <p:nvSpPr>
                  <p:cNvPr id="458" name="Freeform 129"/>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86" name="Group 130"/>
              <p:cNvGrpSpPr/>
              <p:nvPr/>
            </p:nvGrpSpPr>
            <p:grpSpPr bwMode="auto">
              <a:xfrm>
                <a:off x="985" y="3665"/>
                <a:ext cx="100" cy="73"/>
                <a:chOff x="985" y="3665"/>
                <a:chExt cx="100" cy="73"/>
              </a:xfrm>
            </p:grpSpPr>
            <p:grpSp>
              <p:nvGrpSpPr>
                <p:cNvPr id="431" name="Group 131"/>
                <p:cNvGrpSpPr/>
                <p:nvPr/>
              </p:nvGrpSpPr>
              <p:grpSpPr bwMode="auto">
                <a:xfrm>
                  <a:off x="985" y="3665"/>
                  <a:ext cx="50" cy="23"/>
                  <a:chOff x="985" y="3665"/>
                  <a:chExt cx="50" cy="23"/>
                </a:xfrm>
              </p:grpSpPr>
              <p:sp>
                <p:nvSpPr>
                  <p:cNvPr id="448" name="Freeform 132"/>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49" name="Freeform 133"/>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450" name="Freeform 134"/>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432" name="Group 135"/>
                <p:cNvGrpSpPr/>
                <p:nvPr/>
              </p:nvGrpSpPr>
              <p:grpSpPr bwMode="auto">
                <a:xfrm>
                  <a:off x="997" y="3677"/>
                  <a:ext cx="49" cy="23"/>
                  <a:chOff x="997" y="3677"/>
                  <a:chExt cx="49" cy="23"/>
                </a:xfrm>
              </p:grpSpPr>
              <p:sp>
                <p:nvSpPr>
                  <p:cNvPr id="445" name="Freeform 136"/>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w="9525">
                    <a:noFill/>
                    <a:round/>
                  </a:ln>
                </p:spPr>
                <p:txBody>
                  <a:bodyPr/>
                  <a:lstStyle/>
                  <a:p>
                    <a:endParaRPr lang="zh-CN" altLang="en-US"/>
                  </a:p>
                </p:txBody>
              </p:sp>
              <p:sp>
                <p:nvSpPr>
                  <p:cNvPr id="446" name="Freeform 137"/>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round/>
                  </a:ln>
                </p:spPr>
                <p:txBody>
                  <a:bodyPr/>
                  <a:lstStyle/>
                  <a:p>
                    <a:endParaRPr lang="zh-CN" altLang="en-US"/>
                  </a:p>
                </p:txBody>
              </p:sp>
              <p:sp>
                <p:nvSpPr>
                  <p:cNvPr id="447" name="Freeform 138"/>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round/>
                  </a:ln>
                </p:spPr>
                <p:txBody>
                  <a:bodyPr/>
                  <a:lstStyle/>
                  <a:p>
                    <a:endParaRPr lang="zh-CN" altLang="en-US"/>
                  </a:p>
                </p:txBody>
              </p:sp>
            </p:grpSp>
            <p:grpSp>
              <p:nvGrpSpPr>
                <p:cNvPr id="433" name="Group 139"/>
                <p:cNvGrpSpPr/>
                <p:nvPr/>
              </p:nvGrpSpPr>
              <p:grpSpPr bwMode="auto">
                <a:xfrm>
                  <a:off x="1010" y="3690"/>
                  <a:ext cx="48" cy="23"/>
                  <a:chOff x="1010" y="3690"/>
                  <a:chExt cx="48" cy="23"/>
                </a:xfrm>
              </p:grpSpPr>
              <p:sp>
                <p:nvSpPr>
                  <p:cNvPr id="442" name="Freeform 140"/>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w="9525">
                    <a:noFill/>
                    <a:round/>
                  </a:ln>
                </p:spPr>
                <p:txBody>
                  <a:bodyPr/>
                  <a:lstStyle/>
                  <a:p>
                    <a:endParaRPr lang="zh-CN" altLang="en-US"/>
                  </a:p>
                </p:txBody>
              </p:sp>
              <p:sp>
                <p:nvSpPr>
                  <p:cNvPr id="443" name="Freeform 141"/>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round/>
                  </a:ln>
                </p:spPr>
                <p:txBody>
                  <a:bodyPr/>
                  <a:lstStyle/>
                  <a:p>
                    <a:endParaRPr lang="zh-CN" altLang="en-US"/>
                  </a:p>
                </p:txBody>
              </p:sp>
              <p:sp>
                <p:nvSpPr>
                  <p:cNvPr id="444" name="Freeform 142"/>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round/>
                  </a:ln>
                </p:spPr>
                <p:txBody>
                  <a:bodyPr/>
                  <a:lstStyle/>
                  <a:p>
                    <a:endParaRPr lang="zh-CN" altLang="en-US"/>
                  </a:p>
                </p:txBody>
              </p:sp>
            </p:grpSp>
            <p:grpSp>
              <p:nvGrpSpPr>
                <p:cNvPr id="434" name="Group 143"/>
                <p:cNvGrpSpPr/>
                <p:nvPr/>
              </p:nvGrpSpPr>
              <p:grpSpPr bwMode="auto">
                <a:xfrm>
                  <a:off x="1023" y="3703"/>
                  <a:ext cx="49" cy="22"/>
                  <a:chOff x="1023" y="3703"/>
                  <a:chExt cx="49" cy="22"/>
                </a:xfrm>
              </p:grpSpPr>
              <p:sp>
                <p:nvSpPr>
                  <p:cNvPr id="439" name="Freeform 144"/>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w="9525">
                    <a:noFill/>
                    <a:round/>
                  </a:ln>
                </p:spPr>
                <p:txBody>
                  <a:bodyPr/>
                  <a:lstStyle/>
                  <a:p>
                    <a:endParaRPr lang="zh-CN" altLang="en-US"/>
                  </a:p>
                </p:txBody>
              </p:sp>
              <p:sp>
                <p:nvSpPr>
                  <p:cNvPr id="440" name="Freeform 145"/>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41" name="Freeform 146"/>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round/>
                  </a:ln>
                </p:spPr>
                <p:txBody>
                  <a:bodyPr/>
                  <a:lstStyle/>
                  <a:p>
                    <a:endParaRPr lang="zh-CN" altLang="en-US"/>
                  </a:p>
                </p:txBody>
              </p:sp>
            </p:grpSp>
            <p:grpSp>
              <p:nvGrpSpPr>
                <p:cNvPr id="435" name="Group 147"/>
                <p:cNvGrpSpPr/>
                <p:nvPr/>
              </p:nvGrpSpPr>
              <p:grpSpPr bwMode="auto">
                <a:xfrm>
                  <a:off x="1036" y="3716"/>
                  <a:ext cx="49" cy="22"/>
                  <a:chOff x="1036" y="3716"/>
                  <a:chExt cx="49" cy="22"/>
                </a:xfrm>
              </p:grpSpPr>
              <p:sp>
                <p:nvSpPr>
                  <p:cNvPr id="436" name="Freeform 148"/>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w="9525">
                    <a:noFill/>
                    <a:round/>
                  </a:ln>
                </p:spPr>
                <p:txBody>
                  <a:bodyPr/>
                  <a:lstStyle/>
                  <a:p>
                    <a:endParaRPr lang="zh-CN" altLang="en-US"/>
                  </a:p>
                </p:txBody>
              </p:sp>
              <p:sp>
                <p:nvSpPr>
                  <p:cNvPr id="437" name="Freeform 149"/>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round/>
                  </a:ln>
                </p:spPr>
                <p:txBody>
                  <a:bodyPr/>
                  <a:lstStyle/>
                  <a:p>
                    <a:endParaRPr lang="zh-CN" altLang="en-US"/>
                  </a:p>
                </p:txBody>
              </p:sp>
              <p:sp>
                <p:nvSpPr>
                  <p:cNvPr id="438" name="Freeform 150"/>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87" name="Group 151"/>
              <p:cNvGrpSpPr/>
              <p:nvPr/>
            </p:nvGrpSpPr>
            <p:grpSpPr bwMode="auto">
              <a:xfrm>
                <a:off x="1046" y="3727"/>
                <a:ext cx="49" cy="23"/>
                <a:chOff x="1046" y="3727"/>
                <a:chExt cx="49" cy="23"/>
              </a:xfrm>
            </p:grpSpPr>
            <p:sp>
              <p:nvSpPr>
                <p:cNvPr id="428" name="Freeform 152"/>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w="9525">
                  <a:noFill/>
                  <a:round/>
                </a:ln>
              </p:spPr>
              <p:txBody>
                <a:bodyPr/>
                <a:lstStyle/>
                <a:p>
                  <a:endParaRPr lang="zh-CN" altLang="en-US"/>
                </a:p>
              </p:txBody>
            </p:sp>
            <p:sp>
              <p:nvSpPr>
                <p:cNvPr id="429" name="Freeform 153"/>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430" name="Freeform 154"/>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88" name="Group 155"/>
              <p:cNvGrpSpPr/>
              <p:nvPr/>
            </p:nvGrpSpPr>
            <p:grpSpPr bwMode="auto">
              <a:xfrm>
                <a:off x="1058" y="3739"/>
                <a:ext cx="50" cy="23"/>
                <a:chOff x="1058" y="3739"/>
                <a:chExt cx="50" cy="23"/>
              </a:xfrm>
            </p:grpSpPr>
            <p:sp>
              <p:nvSpPr>
                <p:cNvPr id="425" name="Freeform 156"/>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w="9525">
                  <a:noFill/>
                  <a:round/>
                </a:ln>
              </p:spPr>
              <p:txBody>
                <a:bodyPr/>
                <a:lstStyle/>
                <a:p>
                  <a:endParaRPr lang="zh-CN" altLang="en-US"/>
                </a:p>
              </p:txBody>
            </p:sp>
            <p:sp>
              <p:nvSpPr>
                <p:cNvPr id="426" name="Freeform 157"/>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round/>
                </a:ln>
              </p:spPr>
              <p:txBody>
                <a:bodyPr/>
                <a:lstStyle/>
                <a:p>
                  <a:endParaRPr lang="zh-CN" altLang="en-US"/>
                </a:p>
              </p:txBody>
            </p:sp>
            <p:sp>
              <p:nvSpPr>
                <p:cNvPr id="427" name="Freeform 158"/>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89" name="Group 159"/>
              <p:cNvGrpSpPr/>
              <p:nvPr/>
            </p:nvGrpSpPr>
            <p:grpSpPr bwMode="auto">
              <a:xfrm>
                <a:off x="1072" y="3753"/>
                <a:ext cx="48" cy="22"/>
                <a:chOff x="1072" y="3753"/>
                <a:chExt cx="48" cy="22"/>
              </a:xfrm>
            </p:grpSpPr>
            <p:sp>
              <p:nvSpPr>
                <p:cNvPr id="422" name="Freeform 160"/>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w="9525">
                  <a:noFill/>
                  <a:round/>
                </a:ln>
              </p:spPr>
              <p:txBody>
                <a:bodyPr/>
                <a:lstStyle/>
                <a:p>
                  <a:endParaRPr lang="zh-CN" altLang="en-US"/>
                </a:p>
              </p:txBody>
            </p:sp>
            <p:sp>
              <p:nvSpPr>
                <p:cNvPr id="423" name="Freeform 161"/>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424" name="Freeform 162"/>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90" name="Freeform 163"/>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w="9525">
                <a:noFill/>
                <a:round/>
              </a:ln>
            </p:spPr>
            <p:txBody>
              <a:bodyPr/>
              <a:lstStyle/>
              <a:p>
                <a:endParaRPr lang="zh-CN" altLang="en-US"/>
              </a:p>
            </p:txBody>
          </p:sp>
          <p:sp>
            <p:nvSpPr>
              <p:cNvPr id="91" name="Freeform 164"/>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round/>
              </a:ln>
            </p:spPr>
            <p:txBody>
              <a:bodyPr/>
              <a:lstStyle/>
              <a:p>
                <a:endParaRPr lang="zh-CN" altLang="en-US"/>
              </a:p>
            </p:txBody>
          </p:sp>
          <p:sp>
            <p:nvSpPr>
              <p:cNvPr id="92" name="Freeform 165"/>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round/>
              </a:ln>
            </p:spPr>
            <p:txBody>
              <a:bodyPr/>
              <a:lstStyle/>
              <a:p>
                <a:endParaRPr lang="zh-CN" altLang="en-US"/>
              </a:p>
            </p:txBody>
          </p:sp>
          <p:grpSp>
            <p:nvGrpSpPr>
              <p:cNvPr id="93" name="Group 166"/>
              <p:cNvGrpSpPr/>
              <p:nvPr/>
            </p:nvGrpSpPr>
            <p:grpSpPr bwMode="auto">
              <a:xfrm>
                <a:off x="832" y="3547"/>
                <a:ext cx="49" cy="23"/>
                <a:chOff x="832" y="3547"/>
                <a:chExt cx="49" cy="23"/>
              </a:xfrm>
            </p:grpSpPr>
            <p:sp>
              <p:nvSpPr>
                <p:cNvPr id="419" name="Freeform 167"/>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420" name="Freeform 168"/>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21" name="Freeform 169"/>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94" name="Group 170"/>
              <p:cNvGrpSpPr/>
              <p:nvPr/>
            </p:nvGrpSpPr>
            <p:grpSpPr bwMode="auto">
              <a:xfrm>
                <a:off x="844" y="3560"/>
                <a:ext cx="49" cy="22"/>
                <a:chOff x="844" y="3560"/>
                <a:chExt cx="49" cy="22"/>
              </a:xfrm>
            </p:grpSpPr>
            <p:sp>
              <p:nvSpPr>
                <p:cNvPr id="416" name="Freeform 171"/>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417" name="Freeform 172"/>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418" name="Freeform 173"/>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grpSp>
            <p:nvGrpSpPr>
              <p:cNvPr id="95" name="Group 174"/>
              <p:cNvGrpSpPr/>
              <p:nvPr/>
            </p:nvGrpSpPr>
            <p:grpSpPr bwMode="auto">
              <a:xfrm>
                <a:off x="857" y="3572"/>
                <a:ext cx="50" cy="23"/>
                <a:chOff x="857" y="3572"/>
                <a:chExt cx="50" cy="23"/>
              </a:xfrm>
            </p:grpSpPr>
            <p:sp>
              <p:nvSpPr>
                <p:cNvPr id="413" name="Freeform 175"/>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414" name="Freeform 176"/>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15" name="Freeform 177"/>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96" name="Group 178"/>
              <p:cNvGrpSpPr/>
              <p:nvPr/>
            </p:nvGrpSpPr>
            <p:grpSpPr bwMode="auto">
              <a:xfrm>
                <a:off x="870" y="3585"/>
                <a:ext cx="48" cy="23"/>
                <a:chOff x="870" y="3585"/>
                <a:chExt cx="48" cy="23"/>
              </a:xfrm>
            </p:grpSpPr>
            <p:sp>
              <p:nvSpPr>
                <p:cNvPr id="410" name="Freeform 179"/>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411" name="Freeform 180"/>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412" name="Freeform 181"/>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97" name="Group 182"/>
              <p:cNvGrpSpPr/>
              <p:nvPr/>
            </p:nvGrpSpPr>
            <p:grpSpPr bwMode="auto">
              <a:xfrm>
                <a:off x="882" y="3600"/>
                <a:ext cx="100" cy="73"/>
                <a:chOff x="882" y="3600"/>
                <a:chExt cx="100" cy="73"/>
              </a:xfrm>
            </p:grpSpPr>
            <p:grpSp>
              <p:nvGrpSpPr>
                <p:cNvPr id="390" name="Group 183"/>
                <p:cNvGrpSpPr/>
                <p:nvPr/>
              </p:nvGrpSpPr>
              <p:grpSpPr bwMode="auto">
                <a:xfrm>
                  <a:off x="882" y="3600"/>
                  <a:ext cx="49" cy="23"/>
                  <a:chOff x="882" y="3600"/>
                  <a:chExt cx="49" cy="23"/>
                </a:xfrm>
              </p:grpSpPr>
              <p:sp>
                <p:nvSpPr>
                  <p:cNvPr id="407" name="Freeform 184"/>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w="9525">
                    <a:noFill/>
                    <a:round/>
                  </a:ln>
                </p:spPr>
                <p:txBody>
                  <a:bodyPr/>
                  <a:lstStyle/>
                  <a:p>
                    <a:endParaRPr lang="zh-CN" altLang="en-US"/>
                  </a:p>
                </p:txBody>
              </p:sp>
              <p:sp>
                <p:nvSpPr>
                  <p:cNvPr id="408" name="Freeform 185"/>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409" name="Freeform 186"/>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round/>
                  </a:ln>
                </p:spPr>
                <p:txBody>
                  <a:bodyPr/>
                  <a:lstStyle/>
                  <a:p>
                    <a:endParaRPr lang="zh-CN" altLang="en-US"/>
                  </a:p>
                </p:txBody>
              </p:sp>
            </p:grpSp>
            <p:grpSp>
              <p:nvGrpSpPr>
                <p:cNvPr id="391" name="Group 187"/>
                <p:cNvGrpSpPr/>
                <p:nvPr/>
              </p:nvGrpSpPr>
              <p:grpSpPr bwMode="auto">
                <a:xfrm>
                  <a:off x="894" y="3612"/>
                  <a:ext cx="49" cy="23"/>
                  <a:chOff x="894" y="3612"/>
                  <a:chExt cx="49" cy="23"/>
                </a:xfrm>
              </p:grpSpPr>
              <p:sp>
                <p:nvSpPr>
                  <p:cNvPr id="404" name="Freeform 188"/>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w="9525">
                    <a:noFill/>
                    <a:round/>
                  </a:ln>
                </p:spPr>
                <p:txBody>
                  <a:bodyPr/>
                  <a:lstStyle/>
                  <a:p>
                    <a:endParaRPr lang="zh-CN" altLang="en-US"/>
                  </a:p>
                </p:txBody>
              </p:sp>
              <p:sp>
                <p:nvSpPr>
                  <p:cNvPr id="405" name="Freeform 189"/>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406" name="Freeform 190"/>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392" name="Group 191"/>
                <p:cNvGrpSpPr/>
                <p:nvPr/>
              </p:nvGrpSpPr>
              <p:grpSpPr bwMode="auto">
                <a:xfrm>
                  <a:off x="907" y="3625"/>
                  <a:ext cx="49" cy="23"/>
                  <a:chOff x="907" y="3625"/>
                  <a:chExt cx="49" cy="23"/>
                </a:xfrm>
              </p:grpSpPr>
              <p:sp>
                <p:nvSpPr>
                  <p:cNvPr id="401" name="Freeform 192"/>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w="9525">
                    <a:noFill/>
                    <a:round/>
                  </a:ln>
                </p:spPr>
                <p:txBody>
                  <a:bodyPr/>
                  <a:lstStyle/>
                  <a:p>
                    <a:endParaRPr lang="zh-CN" altLang="en-US"/>
                  </a:p>
                </p:txBody>
              </p:sp>
              <p:sp>
                <p:nvSpPr>
                  <p:cNvPr id="402" name="Freeform 193"/>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403" name="Freeform 194"/>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393" name="Group 195"/>
                <p:cNvGrpSpPr/>
                <p:nvPr/>
              </p:nvGrpSpPr>
              <p:grpSpPr bwMode="auto">
                <a:xfrm>
                  <a:off x="919" y="3638"/>
                  <a:ext cx="49" cy="22"/>
                  <a:chOff x="919" y="3638"/>
                  <a:chExt cx="49" cy="22"/>
                </a:xfrm>
              </p:grpSpPr>
              <p:sp>
                <p:nvSpPr>
                  <p:cNvPr id="398" name="Freeform 196"/>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99" name="Freeform 197"/>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400" name="Freeform 198"/>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94" name="Group 199"/>
                <p:cNvGrpSpPr/>
                <p:nvPr/>
              </p:nvGrpSpPr>
              <p:grpSpPr bwMode="auto">
                <a:xfrm>
                  <a:off x="932" y="3651"/>
                  <a:ext cx="50" cy="22"/>
                  <a:chOff x="932" y="3651"/>
                  <a:chExt cx="50" cy="22"/>
                </a:xfrm>
              </p:grpSpPr>
              <p:sp>
                <p:nvSpPr>
                  <p:cNvPr id="395" name="Freeform 200"/>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w="9525">
                    <a:noFill/>
                    <a:round/>
                  </a:ln>
                </p:spPr>
                <p:txBody>
                  <a:bodyPr/>
                  <a:lstStyle/>
                  <a:p>
                    <a:endParaRPr lang="zh-CN" altLang="en-US"/>
                  </a:p>
                </p:txBody>
              </p:sp>
              <p:sp>
                <p:nvSpPr>
                  <p:cNvPr id="396" name="Freeform 201"/>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97" name="Freeform 202"/>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98" name="Group 203"/>
              <p:cNvGrpSpPr/>
              <p:nvPr/>
            </p:nvGrpSpPr>
            <p:grpSpPr bwMode="auto">
              <a:xfrm>
                <a:off x="944" y="3665"/>
                <a:ext cx="99" cy="74"/>
                <a:chOff x="944" y="3665"/>
                <a:chExt cx="99" cy="74"/>
              </a:xfrm>
            </p:grpSpPr>
            <p:grpSp>
              <p:nvGrpSpPr>
                <p:cNvPr id="370" name="Group 204"/>
                <p:cNvGrpSpPr/>
                <p:nvPr/>
              </p:nvGrpSpPr>
              <p:grpSpPr bwMode="auto">
                <a:xfrm>
                  <a:off x="944" y="3665"/>
                  <a:ext cx="49" cy="23"/>
                  <a:chOff x="944" y="3665"/>
                  <a:chExt cx="49" cy="23"/>
                </a:xfrm>
              </p:grpSpPr>
              <p:sp>
                <p:nvSpPr>
                  <p:cNvPr id="387" name="Freeform 205"/>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w="9525">
                    <a:noFill/>
                    <a:round/>
                  </a:ln>
                </p:spPr>
                <p:txBody>
                  <a:bodyPr/>
                  <a:lstStyle/>
                  <a:p>
                    <a:endParaRPr lang="zh-CN" altLang="en-US"/>
                  </a:p>
                </p:txBody>
              </p:sp>
              <p:sp>
                <p:nvSpPr>
                  <p:cNvPr id="388" name="Freeform 206"/>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round/>
                  </a:ln>
                </p:spPr>
                <p:txBody>
                  <a:bodyPr/>
                  <a:lstStyle/>
                  <a:p>
                    <a:endParaRPr lang="zh-CN" altLang="en-US"/>
                  </a:p>
                </p:txBody>
              </p:sp>
              <p:sp>
                <p:nvSpPr>
                  <p:cNvPr id="389" name="Freeform 207"/>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71" name="Group 208"/>
                <p:cNvGrpSpPr/>
                <p:nvPr/>
              </p:nvGrpSpPr>
              <p:grpSpPr bwMode="auto">
                <a:xfrm>
                  <a:off x="957" y="3678"/>
                  <a:ext cx="48" cy="23"/>
                  <a:chOff x="957" y="3678"/>
                  <a:chExt cx="48" cy="23"/>
                </a:xfrm>
              </p:grpSpPr>
              <p:sp>
                <p:nvSpPr>
                  <p:cNvPr id="384" name="Freeform 209"/>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w="9525">
                    <a:noFill/>
                    <a:round/>
                  </a:ln>
                </p:spPr>
                <p:txBody>
                  <a:bodyPr/>
                  <a:lstStyle/>
                  <a:p>
                    <a:endParaRPr lang="zh-CN" altLang="en-US"/>
                  </a:p>
                </p:txBody>
              </p:sp>
              <p:sp>
                <p:nvSpPr>
                  <p:cNvPr id="385" name="Freeform 210"/>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386" name="Freeform 211"/>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round/>
                  </a:ln>
                </p:spPr>
                <p:txBody>
                  <a:bodyPr/>
                  <a:lstStyle/>
                  <a:p>
                    <a:endParaRPr lang="zh-CN" altLang="en-US"/>
                  </a:p>
                </p:txBody>
              </p:sp>
            </p:grpSp>
            <p:grpSp>
              <p:nvGrpSpPr>
                <p:cNvPr id="372" name="Group 212"/>
                <p:cNvGrpSpPr/>
                <p:nvPr/>
              </p:nvGrpSpPr>
              <p:grpSpPr bwMode="auto">
                <a:xfrm>
                  <a:off x="969" y="3690"/>
                  <a:ext cx="49" cy="23"/>
                  <a:chOff x="969" y="3690"/>
                  <a:chExt cx="49" cy="23"/>
                </a:xfrm>
              </p:grpSpPr>
              <p:sp>
                <p:nvSpPr>
                  <p:cNvPr id="381" name="Freeform 213"/>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w="9525">
                    <a:noFill/>
                    <a:round/>
                  </a:ln>
                </p:spPr>
                <p:txBody>
                  <a:bodyPr/>
                  <a:lstStyle/>
                  <a:p>
                    <a:endParaRPr lang="zh-CN" altLang="en-US"/>
                  </a:p>
                </p:txBody>
              </p:sp>
              <p:sp>
                <p:nvSpPr>
                  <p:cNvPr id="382" name="Freeform 214"/>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round/>
                  </a:ln>
                </p:spPr>
                <p:txBody>
                  <a:bodyPr/>
                  <a:lstStyle/>
                  <a:p>
                    <a:endParaRPr lang="zh-CN" altLang="en-US"/>
                  </a:p>
                </p:txBody>
              </p:sp>
              <p:sp>
                <p:nvSpPr>
                  <p:cNvPr id="383" name="Freeform 215"/>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round/>
                  </a:ln>
                </p:spPr>
                <p:txBody>
                  <a:bodyPr/>
                  <a:lstStyle/>
                  <a:p>
                    <a:endParaRPr lang="zh-CN" altLang="en-US"/>
                  </a:p>
                </p:txBody>
              </p:sp>
            </p:grpSp>
            <p:grpSp>
              <p:nvGrpSpPr>
                <p:cNvPr id="373" name="Group 216"/>
                <p:cNvGrpSpPr/>
                <p:nvPr/>
              </p:nvGrpSpPr>
              <p:grpSpPr bwMode="auto">
                <a:xfrm>
                  <a:off x="982" y="3703"/>
                  <a:ext cx="49" cy="23"/>
                  <a:chOff x="982" y="3703"/>
                  <a:chExt cx="49" cy="23"/>
                </a:xfrm>
              </p:grpSpPr>
              <p:sp>
                <p:nvSpPr>
                  <p:cNvPr id="378" name="Freeform 217"/>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w="9525">
                    <a:noFill/>
                    <a:round/>
                  </a:ln>
                </p:spPr>
                <p:txBody>
                  <a:bodyPr/>
                  <a:lstStyle/>
                  <a:p>
                    <a:endParaRPr lang="zh-CN" altLang="en-US"/>
                  </a:p>
                </p:txBody>
              </p:sp>
              <p:sp>
                <p:nvSpPr>
                  <p:cNvPr id="379" name="Freeform 218"/>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380" name="Freeform 219"/>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374" name="Group 220"/>
                <p:cNvGrpSpPr/>
                <p:nvPr/>
              </p:nvGrpSpPr>
              <p:grpSpPr bwMode="auto">
                <a:xfrm>
                  <a:off x="995" y="3716"/>
                  <a:ext cx="48" cy="23"/>
                  <a:chOff x="995" y="3716"/>
                  <a:chExt cx="48" cy="23"/>
                </a:xfrm>
              </p:grpSpPr>
              <p:sp>
                <p:nvSpPr>
                  <p:cNvPr id="375" name="Freeform 221"/>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w="9525">
                    <a:noFill/>
                    <a:round/>
                  </a:ln>
                </p:spPr>
                <p:txBody>
                  <a:bodyPr/>
                  <a:lstStyle/>
                  <a:p>
                    <a:endParaRPr lang="zh-CN" altLang="en-US"/>
                  </a:p>
                </p:txBody>
              </p:sp>
              <p:sp>
                <p:nvSpPr>
                  <p:cNvPr id="376" name="Freeform 222"/>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77" name="Freeform 223"/>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99" name="Group 224"/>
              <p:cNvGrpSpPr/>
              <p:nvPr/>
            </p:nvGrpSpPr>
            <p:grpSpPr bwMode="auto">
              <a:xfrm>
                <a:off x="1005" y="3727"/>
                <a:ext cx="49" cy="23"/>
                <a:chOff x="1005" y="3727"/>
                <a:chExt cx="49" cy="23"/>
              </a:xfrm>
            </p:grpSpPr>
            <p:sp>
              <p:nvSpPr>
                <p:cNvPr id="367" name="Freeform 225"/>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w="9525">
                  <a:noFill/>
                  <a:round/>
                </a:ln>
              </p:spPr>
              <p:txBody>
                <a:bodyPr/>
                <a:lstStyle/>
                <a:p>
                  <a:endParaRPr lang="zh-CN" altLang="en-US"/>
                </a:p>
              </p:txBody>
            </p:sp>
            <p:sp>
              <p:nvSpPr>
                <p:cNvPr id="368" name="Freeform 226"/>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round/>
                </a:ln>
              </p:spPr>
              <p:txBody>
                <a:bodyPr/>
                <a:lstStyle/>
                <a:p>
                  <a:endParaRPr lang="zh-CN" altLang="en-US"/>
                </a:p>
              </p:txBody>
            </p:sp>
            <p:sp>
              <p:nvSpPr>
                <p:cNvPr id="369" name="Freeform 227"/>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00" name="Group 228"/>
              <p:cNvGrpSpPr/>
              <p:nvPr/>
            </p:nvGrpSpPr>
            <p:grpSpPr bwMode="auto">
              <a:xfrm>
                <a:off x="1018" y="3740"/>
                <a:ext cx="49" cy="22"/>
                <a:chOff x="1018" y="3740"/>
                <a:chExt cx="49" cy="22"/>
              </a:xfrm>
            </p:grpSpPr>
            <p:sp>
              <p:nvSpPr>
                <p:cNvPr id="364" name="Freeform 229"/>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65" name="Freeform 230"/>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66" name="Freeform 231"/>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01" name="Group 232"/>
              <p:cNvGrpSpPr/>
              <p:nvPr/>
            </p:nvGrpSpPr>
            <p:grpSpPr bwMode="auto">
              <a:xfrm>
                <a:off x="1030" y="3753"/>
                <a:ext cx="49" cy="23"/>
                <a:chOff x="1030" y="3753"/>
                <a:chExt cx="49" cy="23"/>
              </a:xfrm>
            </p:grpSpPr>
            <p:sp>
              <p:nvSpPr>
                <p:cNvPr id="361" name="Freeform 233"/>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w="9525">
                  <a:noFill/>
                  <a:round/>
                </a:ln>
              </p:spPr>
              <p:txBody>
                <a:bodyPr/>
                <a:lstStyle/>
                <a:p>
                  <a:endParaRPr lang="zh-CN" altLang="en-US"/>
                </a:p>
              </p:txBody>
            </p:sp>
            <p:sp>
              <p:nvSpPr>
                <p:cNvPr id="362" name="Freeform 234"/>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round/>
                </a:ln>
              </p:spPr>
              <p:txBody>
                <a:bodyPr/>
                <a:lstStyle/>
                <a:p>
                  <a:endParaRPr lang="zh-CN" altLang="en-US"/>
                </a:p>
              </p:txBody>
            </p:sp>
            <p:sp>
              <p:nvSpPr>
                <p:cNvPr id="363" name="Freeform 235"/>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round/>
                </a:ln>
              </p:spPr>
              <p:txBody>
                <a:bodyPr/>
                <a:lstStyle/>
                <a:p>
                  <a:endParaRPr lang="zh-CN" altLang="en-US"/>
                </a:p>
              </p:txBody>
            </p:sp>
          </p:grpSp>
          <p:sp>
            <p:nvSpPr>
              <p:cNvPr id="102" name="Freeform 236"/>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w="9525">
                <a:noFill/>
                <a:round/>
              </a:ln>
            </p:spPr>
            <p:txBody>
              <a:bodyPr/>
              <a:lstStyle/>
              <a:p>
                <a:endParaRPr lang="zh-CN" altLang="en-US"/>
              </a:p>
            </p:txBody>
          </p:sp>
          <p:sp>
            <p:nvSpPr>
              <p:cNvPr id="103" name="Freeform 237"/>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round/>
              </a:ln>
            </p:spPr>
            <p:txBody>
              <a:bodyPr/>
              <a:lstStyle/>
              <a:p>
                <a:endParaRPr lang="zh-CN" altLang="en-US"/>
              </a:p>
            </p:txBody>
          </p:sp>
          <p:sp>
            <p:nvSpPr>
              <p:cNvPr id="104" name="Freeform 238"/>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round/>
              </a:ln>
            </p:spPr>
            <p:txBody>
              <a:bodyPr/>
              <a:lstStyle/>
              <a:p>
                <a:endParaRPr lang="zh-CN" altLang="en-US"/>
              </a:p>
            </p:txBody>
          </p:sp>
          <p:grpSp>
            <p:nvGrpSpPr>
              <p:cNvPr id="105" name="Group 239"/>
              <p:cNvGrpSpPr/>
              <p:nvPr/>
            </p:nvGrpSpPr>
            <p:grpSpPr bwMode="auto">
              <a:xfrm>
                <a:off x="790" y="3547"/>
                <a:ext cx="49" cy="23"/>
                <a:chOff x="790" y="3547"/>
                <a:chExt cx="49" cy="23"/>
              </a:xfrm>
            </p:grpSpPr>
            <p:sp>
              <p:nvSpPr>
                <p:cNvPr id="358" name="Freeform 240"/>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59" name="Freeform 241"/>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60" name="Freeform 242"/>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06" name="Group 243"/>
              <p:cNvGrpSpPr/>
              <p:nvPr/>
            </p:nvGrpSpPr>
            <p:grpSpPr bwMode="auto">
              <a:xfrm>
                <a:off x="803" y="3560"/>
                <a:ext cx="49" cy="22"/>
                <a:chOff x="803" y="3560"/>
                <a:chExt cx="49" cy="22"/>
              </a:xfrm>
            </p:grpSpPr>
            <p:sp>
              <p:nvSpPr>
                <p:cNvPr id="355" name="Freeform 244"/>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w="9525">
                  <a:noFill/>
                  <a:round/>
                </a:ln>
              </p:spPr>
              <p:txBody>
                <a:bodyPr/>
                <a:lstStyle/>
                <a:p>
                  <a:endParaRPr lang="zh-CN" altLang="en-US"/>
                </a:p>
              </p:txBody>
            </p:sp>
            <p:sp>
              <p:nvSpPr>
                <p:cNvPr id="356" name="Freeform 245"/>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357" name="Freeform 246"/>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nvGrpSpPr>
              <p:cNvPr id="107" name="Group 247"/>
              <p:cNvGrpSpPr/>
              <p:nvPr/>
            </p:nvGrpSpPr>
            <p:grpSpPr bwMode="auto">
              <a:xfrm>
                <a:off x="815" y="3572"/>
                <a:ext cx="50" cy="23"/>
                <a:chOff x="815" y="3572"/>
                <a:chExt cx="50" cy="23"/>
              </a:xfrm>
            </p:grpSpPr>
            <p:sp>
              <p:nvSpPr>
                <p:cNvPr id="352" name="Freeform 248"/>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w="9525">
                  <a:noFill/>
                  <a:round/>
                </a:ln>
              </p:spPr>
              <p:txBody>
                <a:bodyPr/>
                <a:lstStyle/>
                <a:p>
                  <a:endParaRPr lang="zh-CN" altLang="en-US"/>
                </a:p>
              </p:txBody>
            </p:sp>
            <p:sp>
              <p:nvSpPr>
                <p:cNvPr id="353" name="Freeform 249"/>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354" name="Freeform 250"/>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08" name="Group 251"/>
              <p:cNvGrpSpPr/>
              <p:nvPr/>
            </p:nvGrpSpPr>
            <p:grpSpPr bwMode="auto">
              <a:xfrm>
                <a:off x="828" y="3585"/>
                <a:ext cx="49" cy="23"/>
                <a:chOff x="828" y="3585"/>
                <a:chExt cx="49" cy="23"/>
              </a:xfrm>
            </p:grpSpPr>
            <p:sp>
              <p:nvSpPr>
                <p:cNvPr id="349" name="Freeform 252"/>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w="9525">
                  <a:noFill/>
                  <a:round/>
                </a:ln>
              </p:spPr>
              <p:txBody>
                <a:bodyPr/>
                <a:lstStyle/>
                <a:p>
                  <a:endParaRPr lang="zh-CN" altLang="en-US"/>
                </a:p>
              </p:txBody>
            </p:sp>
            <p:sp>
              <p:nvSpPr>
                <p:cNvPr id="350" name="Freeform 253"/>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351" name="Freeform 254"/>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round/>
                </a:ln>
              </p:spPr>
              <p:txBody>
                <a:bodyPr/>
                <a:lstStyle/>
                <a:p>
                  <a:endParaRPr lang="zh-CN" altLang="en-US"/>
                </a:p>
              </p:txBody>
            </p:sp>
          </p:grpSp>
          <p:grpSp>
            <p:nvGrpSpPr>
              <p:cNvPr id="109" name="Group 255"/>
              <p:cNvGrpSpPr/>
              <p:nvPr/>
            </p:nvGrpSpPr>
            <p:grpSpPr bwMode="auto">
              <a:xfrm>
                <a:off x="840" y="3600"/>
                <a:ext cx="100" cy="73"/>
                <a:chOff x="840" y="3600"/>
                <a:chExt cx="100" cy="73"/>
              </a:xfrm>
            </p:grpSpPr>
            <p:grpSp>
              <p:nvGrpSpPr>
                <p:cNvPr id="329" name="Group 256"/>
                <p:cNvGrpSpPr/>
                <p:nvPr/>
              </p:nvGrpSpPr>
              <p:grpSpPr bwMode="auto">
                <a:xfrm>
                  <a:off x="840" y="3600"/>
                  <a:ext cx="49" cy="23"/>
                  <a:chOff x="840" y="3600"/>
                  <a:chExt cx="49" cy="23"/>
                </a:xfrm>
              </p:grpSpPr>
              <p:sp>
                <p:nvSpPr>
                  <p:cNvPr id="346" name="Freeform 257"/>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w="9525">
                    <a:noFill/>
                    <a:round/>
                  </a:ln>
                </p:spPr>
                <p:txBody>
                  <a:bodyPr/>
                  <a:lstStyle/>
                  <a:p>
                    <a:endParaRPr lang="zh-CN" altLang="en-US"/>
                  </a:p>
                </p:txBody>
              </p:sp>
              <p:sp>
                <p:nvSpPr>
                  <p:cNvPr id="347" name="Freeform 258"/>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48" name="Freeform 259"/>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330" name="Group 260"/>
                <p:cNvGrpSpPr/>
                <p:nvPr/>
              </p:nvGrpSpPr>
              <p:grpSpPr bwMode="auto">
                <a:xfrm>
                  <a:off x="853" y="3612"/>
                  <a:ext cx="48" cy="23"/>
                  <a:chOff x="853" y="3612"/>
                  <a:chExt cx="48" cy="23"/>
                </a:xfrm>
              </p:grpSpPr>
              <p:sp>
                <p:nvSpPr>
                  <p:cNvPr id="343" name="Freeform 261"/>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w="9525">
                    <a:noFill/>
                    <a:round/>
                  </a:ln>
                </p:spPr>
                <p:txBody>
                  <a:bodyPr/>
                  <a:lstStyle/>
                  <a:p>
                    <a:endParaRPr lang="zh-CN" altLang="en-US"/>
                  </a:p>
                </p:txBody>
              </p:sp>
              <p:sp>
                <p:nvSpPr>
                  <p:cNvPr id="344" name="Freeform 262"/>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45" name="Freeform 263"/>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331" name="Group 264"/>
                <p:cNvGrpSpPr/>
                <p:nvPr/>
              </p:nvGrpSpPr>
              <p:grpSpPr bwMode="auto">
                <a:xfrm>
                  <a:off x="865" y="3625"/>
                  <a:ext cx="49" cy="23"/>
                  <a:chOff x="865" y="3625"/>
                  <a:chExt cx="49" cy="23"/>
                </a:xfrm>
              </p:grpSpPr>
              <p:sp>
                <p:nvSpPr>
                  <p:cNvPr id="340" name="Freeform 265"/>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341" name="Freeform 266"/>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42" name="Freeform 267"/>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332" name="Group 268"/>
                <p:cNvGrpSpPr/>
                <p:nvPr/>
              </p:nvGrpSpPr>
              <p:grpSpPr bwMode="auto">
                <a:xfrm>
                  <a:off x="878" y="3638"/>
                  <a:ext cx="49" cy="22"/>
                  <a:chOff x="878" y="3638"/>
                  <a:chExt cx="49" cy="22"/>
                </a:xfrm>
              </p:grpSpPr>
              <p:sp>
                <p:nvSpPr>
                  <p:cNvPr id="337" name="Freeform 269"/>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338" name="Freeform 270"/>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339" name="Freeform 271"/>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333" name="Group 272"/>
                <p:cNvGrpSpPr/>
                <p:nvPr/>
              </p:nvGrpSpPr>
              <p:grpSpPr bwMode="auto">
                <a:xfrm>
                  <a:off x="890" y="3651"/>
                  <a:ext cx="50" cy="22"/>
                  <a:chOff x="890" y="3651"/>
                  <a:chExt cx="50" cy="22"/>
                </a:xfrm>
              </p:grpSpPr>
              <p:sp>
                <p:nvSpPr>
                  <p:cNvPr id="334" name="Freeform 273"/>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w="9525">
                    <a:noFill/>
                    <a:round/>
                  </a:ln>
                </p:spPr>
                <p:txBody>
                  <a:bodyPr/>
                  <a:lstStyle/>
                  <a:p>
                    <a:endParaRPr lang="zh-CN" altLang="en-US"/>
                  </a:p>
                </p:txBody>
              </p:sp>
              <p:sp>
                <p:nvSpPr>
                  <p:cNvPr id="335" name="Freeform 274"/>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round/>
                  </a:ln>
                </p:spPr>
                <p:txBody>
                  <a:bodyPr/>
                  <a:lstStyle/>
                  <a:p>
                    <a:endParaRPr lang="zh-CN" altLang="en-US"/>
                  </a:p>
                </p:txBody>
              </p:sp>
              <p:sp>
                <p:nvSpPr>
                  <p:cNvPr id="336" name="Freeform 275"/>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round/>
                  </a:ln>
                </p:spPr>
                <p:txBody>
                  <a:bodyPr/>
                  <a:lstStyle/>
                  <a:p>
                    <a:endParaRPr lang="zh-CN" altLang="en-US"/>
                  </a:p>
                </p:txBody>
              </p:sp>
            </p:grpSp>
          </p:grpSp>
          <p:grpSp>
            <p:nvGrpSpPr>
              <p:cNvPr id="110" name="Group 276"/>
              <p:cNvGrpSpPr/>
              <p:nvPr/>
            </p:nvGrpSpPr>
            <p:grpSpPr bwMode="auto">
              <a:xfrm>
                <a:off x="903" y="3665"/>
                <a:ext cx="99" cy="74"/>
                <a:chOff x="903" y="3665"/>
                <a:chExt cx="99" cy="74"/>
              </a:xfrm>
            </p:grpSpPr>
            <p:grpSp>
              <p:nvGrpSpPr>
                <p:cNvPr id="309" name="Group 277"/>
                <p:cNvGrpSpPr/>
                <p:nvPr/>
              </p:nvGrpSpPr>
              <p:grpSpPr bwMode="auto">
                <a:xfrm>
                  <a:off x="903" y="3665"/>
                  <a:ext cx="49" cy="23"/>
                  <a:chOff x="903" y="3665"/>
                  <a:chExt cx="49" cy="23"/>
                </a:xfrm>
              </p:grpSpPr>
              <p:sp>
                <p:nvSpPr>
                  <p:cNvPr id="326" name="Freeform 278"/>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w="9525">
                    <a:noFill/>
                    <a:round/>
                  </a:ln>
                </p:spPr>
                <p:txBody>
                  <a:bodyPr/>
                  <a:lstStyle/>
                  <a:p>
                    <a:endParaRPr lang="zh-CN" altLang="en-US"/>
                  </a:p>
                </p:txBody>
              </p:sp>
              <p:sp>
                <p:nvSpPr>
                  <p:cNvPr id="327" name="Freeform 279"/>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round/>
                  </a:ln>
                </p:spPr>
                <p:txBody>
                  <a:bodyPr/>
                  <a:lstStyle/>
                  <a:p>
                    <a:endParaRPr lang="zh-CN" altLang="en-US"/>
                  </a:p>
                </p:txBody>
              </p:sp>
              <p:sp>
                <p:nvSpPr>
                  <p:cNvPr id="328" name="Freeform 280"/>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round/>
                  </a:ln>
                </p:spPr>
                <p:txBody>
                  <a:bodyPr/>
                  <a:lstStyle/>
                  <a:p>
                    <a:endParaRPr lang="zh-CN" altLang="en-US"/>
                  </a:p>
                </p:txBody>
              </p:sp>
            </p:grpSp>
            <p:grpSp>
              <p:nvGrpSpPr>
                <p:cNvPr id="310" name="Group 281"/>
                <p:cNvGrpSpPr/>
                <p:nvPr/>
              </p:nvGrpSpPr>
              <p:grpSpPr bwMode="auto">
                <a:xfrm>
                  <a:off x="914" y="3678"/>
                  <a:ext cx="49" cy="23"/>
                  <a:chOff x="914" y="3678"/>
                  <a:chExt cx="49" cy="23"/>
                </a:xfrm>
              </p:grpSpPr>
              <p:sp>
                <p:nvSpPr>
                  <p:cNvPr id="323" name="Freeform 282"/>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324" name="Freeform 283"/>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round/>
                  </a:ln>
                </p:spPr>
                <p:txBody>
                  <a:bodyPr/>
                  <a:lstStyle/>
                  <a:p>
                    <a:endParaRPr lang="zh-CN" altLang="en-US"/>
                  </a:p>
                </p:txBody>
              </p:sp>
              <p:sp>
                <p:nvSpPr>
                  <p:cNvPr id="325" name="Freeform 284"/>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round/>
                  </a:ln>
                </p:spPr>
                <p:txBody>
                  <a:bodyPr/>
                  <a:lstStyle/>
                  <a:p>
                    <a:endParaRPr lang="zh-CN" altLang="en-US"/>
                  </a:p>
                </p:txBody>
              </p:sp>
            </p:grpSp>
            <p:grpSp>
              <p:nvGrpSpPr>
                <p:cNvPr id="311" name="Group 285"/>
                <p:cNvGrpSpPr/>
                <p:nvPr/>
              </p:nvGrpSpPr>
              <p:grpSpPr bwMode="auto">
                <a:xfrm>
                  <a:off x="928" y="3690"/>
                  <a:ext cx="48" cy="23"/>
                  <a:chOff x="928" y="3690"/>
                  <a:chExt cx="48" cy="23"/>
                </a:xfrm>
              </p:grpSpPr>
              <p:sp>
                <p:nvSpPr>
                  <p:cNvPr id="320" name="Freeform 286"/>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w="9525">
                    <a:noFill/>
                    <a:round/>
                  </a:ln>
                </p:spPr>
                <p:txBody>
                  <a:bodyPr/>
                  <a:lstStyle/>
                  <a:p>
                    <a:endParaRPr lang="zh-CN" altLang="en-US"/>
                  </a:p>
                </p:txBody>
              </p:sp>
              <p:sp>
                <p:nvSpPr>
                  <p:cNvPr id="321" name="Freeform 287"/>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round/>
                  </a:ln>
                </p:spPr>
                <p:txBody>
                  <a:bodyPr/>
                  <a:lstStyle/>
                  <a:p>
                    <a:endParaRPr lang="zh-CN" altLang="en-US"/>
                  </a:p>
                </p:txBody>
              </p:sp>
              <p:sp>
                <p:nvSpPr>
                  <p:cNvPr id="322" name="Freeform 288"/>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nvGrpSpPr>
                <p:cNvPr id="312" name="Group 289"/>
                <p:cNvGrpSpPr/>
                <p:nvPr/>
              </p:nvGrpSpPr>
              <p:grpSpPr bwMode="auto">
                <a:xfrm>
                  <a:off x="940" y="3703"/>
                  <a:ext cx="49" cy="23"/>
                  <a:chOff x="940" y="3703"/>
                  <a:chExt cx="49" cy="23"/>
                </a:xfrm>
              </p:grpSpPr>
              <p:sp>
                <p:nvSpPr>
                  <p:cNvPr id="317" name="Freeform 290"/>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w="9525">
                    <a:noFill/>
                    <a:round/>
                  </a:ln>
                </p:spPr>
                <p:txBody>
                  <a:bodyPr/>
                  <a:lstStyle/>
                  <a:p>
                    <a:endParaRPr lang="zh-CN" altLang="en-US"/>
                  </a:p>
                </p:txBody>
              </p:sp>
              <p:sp>
                <p:nvSpPr>
                  <p:cNvPr id="318" name="Freeform 291"/>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round/>
                  </a:ln>
                </p:spPr>
                <p:txBody>
                  <a:bodyPr/>
                  <a:lstStyle/>
                  <a:p>
                    <a:endParaRPr lang="zh-CN" altLang="en-US"/>
                  </a:p>
                </p:txBody>
              </p:sp>
              <p:sp>
                <p:nvSpPr>
                  <p:cNvPr id="319" name="Freeform 292"/>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313" name="Group 293"/>
                <p:cNvGrpSpPr/>
                <p:nvPr/>
              </p:nvGrpSpPr>
              <p:grpSpPr bwMode="auto">
                <a:xfrm>
                  <a:off x="953" y="3716"/>
                  <a:ext cx="49" cy="23"/>
                  <a:chOff x="953" y="3716"/>
                  <a:chExt cx="49" cy="23"/>
                </a:xfrm>
              </p:grpSpPr>
              <p:sp>
                <p:nvSpPr>
                  <p:cNvPr id="314" name="Freeform 294"/>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w="9525">
                    <a:noFill/>
                    <a:round/>
                  </a:ln>
                </p:spPr>
                <p:txBody>
                  <a:bodyPr/>
                  <a:lstStyle/>
                  <a:p>
                    <a:endParaRPr lang="zh-CN" altLang="en-US"/>
                  </a:p>
                </p:txBody>
              </p:sp>
              <p:sp>
                <p:nvSpPr>
                  <p:cNvPr id="315" name="Freeform 295"/>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316" name="Freeform 296"/>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grpSp>
            <p:nvGrpSpPr>
              <p:cNvPr id="111" name="Group 297"/>
              <p:cNvGrpSpPr/>
              <p:nvPr/>
            </p:nvGrpSpPr>
            <p:grpSpPr bwMode="auto">
              <a:xfrm>
                <a:off x="963" y="3727"/>
                <a:ext cx="49" cy="23"/>
                <a:chOff x="963" y="3727"/>
                <a:chExt cx="49" cy="23"/>
              </a:xfrm>
            </p:grpSpPr>
            <p:sp>
              <p:nvSpPr>
                <p:cNvPr id="306" name="Freeform 298"/>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307" name="Freeform 299"/>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308" name="Freeform 300"/>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112" name="Group 301"/>
              <p:cNvGrpSpPr/>
              <p:nvPr/>
            </p:nvGrpSpPr>
            <p:grpSpPr bwMode="auto">
              <a:xfrm>
                <a:off x="976" y="3740"/>
                <a:ext cx="50" cy="22"/>
                <a:chOff x="976" y="3740"/>
                <a:chExt cx="50" cy="22"/>
              </a:xfrm>
            </p:grpSpPr>
            <p:sp>
              <p:nvSpPr>
                <p:cNvPr id="303" name="Freeform 302"/>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w="9525">
                  <a:noFill/>
                  <a:round/>
                </a:ln>
              </p:spPr>
              <p:txBody>
                <a:bodyPr/>
                <a:lstStyle/>
                <a:p>
                  <a:endParaRPr lang="zh-CN" altLang="en-US"/>
                </a:p>
              </p:txBody>
            </p:sp>
            <p:sp>
              <p:nvSpPr>
                <p:cNvPr id="304" name="Freeform 303"/>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round/>
                </a:ln>
              </p:spPr>
              <p:txBody>
                <a:bodyPr/>
                <a:lstStyle/>
                <a:p>
                  <a:endParaRPr lang="zh-CN" altLang="en-US"/>
                </a:p>
              </p:txBody>
            </p:sp>
            <p:sp>
              <p:nvSpPr>
                <p:cNvPr id="305" name="Freeform 304"/>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3" name="Group 305"/>
              <p:cNvGrpSpPr/>
              <p:nvPr/>
            </p:nvGrpSpPr>
            <p:grpSpPr bwMode="auto">
              <a:xfrm>
                <a:off x="761" y="3560"/>
                <a:ext cx="50" cy="22"/>
                <a:chOff x="761" y="3560"/>
                <a:chExt cx="50" cy="22"/>
              </a:xfrm>
            </p:grpSpPr>
            <p:sp>
              <p:nvSpPr>
                <p:cNvPr id="300" name="Freeform 306"/>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301" name="Freeform 307"/>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round/>
                </a:ln>
              </p:spPr>
              <p:txBody>
                <a:bodyPr/>
                <a:lstStyle/>
                <a:p>
                  <a:endParaRPr lang="zh-CN" altLang="en-US"/>
                </a:p>
              </p:txBody>
            </p:sp>
            <p:sp>
              <p:nvSpPr>
                <p:cNvPr id="302" name="Freeform 308"/>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round/>
                </a:ln>
              </p:spPr>
              <p:txBody>
                <a:bodyPr/>
                <a:lstStyle/>
                <a:p>
                  <a:endParaRPr lang="zh-CN" altLang="en-US"/>
                </a:p>
              </p:txBody>
            </p:sp>
          </p:grpSp>
          <p:grpSp>
            <p:nvGrpSpPr>
              <p:cNvPr id="114" name="Group 309"/>
              <p:cNvGrpSpPr/>
              <p:nvPr/>
            </p:nvGrpSpPr>
            <p:grpSpPr bwMode="auto">
              <a:xfrm>
                <a:off x="774" y="3572"/>
                <a:ext cx="49" cy="23"/>
                <a:chOff x="774" y="3572"/>
                <a:chExt cx="49" cy="23"/>
              </a:xfrm>
            </p:grpSpPr>
            <p:sp>
              <p:nvSpPr>
                <p:cNvPr id="297" name="Freeform 310"/>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w="9525">
                  <a:noFill/>
                  <a:round/>
                </a:ln>
              </p:spPr>
              <p:txBody>
                <a:bodyPr/>
                <a:lstStyle/>
                <a:p>
                  <a:endParaRPr lang="zh-CN" altLang="en-US"/>
                </a:p>
              </p:txBody>
            </p:sp>
            <p:sp>
              <p:nvSpPr>
                <p:cNvPr id="298" name="Freeform 311"/>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round/>
                </a:ln>
              </p:spPr>
              <p:txBody>
                <a:bodyPr/>
                <a:lstStyle/>
                <a:p>
                  <a:endParaRPr lang="zh-CN" altLang="en-US"/>
                </a:p>
              </p:txBody>
            </p:sp>
            <p:sp>
              <p:nvSpPr>
                <p:cNvPr id="299" name="Freeform 312"/>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15" name="Group 313"/>
              <p:cNvGrpSpPr/>
              <p:nvPr/>
            </p:nvGrpSpPr>
            <p:grpSpPr bwMode="auto">
              <a:xfrm>
                <a:off x="787" y="3585"/>
                <a:ext cx="49" cy="23"/>
                <a:chOff x="787" y="3585"/>
                <a:chExt cx="49" cy="23"/>
              </a:xfrm>
            </p:grpSpPr>
            <p:sp>
              <p:nvSpPr>
                <p:cNvPr id="294" name="Freeform 314"/>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w="9525">
                  <a:noFill/>
                  <a:round/>
                </a:ln>
              </p:spPr>
              <p:txBody>
                <a:bodyPr/>
                <a:lstStyle/>
                <a:p>
                  <a:endParaRPr lang="zh-CN" altLang="en-US"/>
                </a:p>
              </p:txBody>
            </p:sp>
            <p:sp>
              <p:nvSpPr>
                <p:cNvPr id="295" name="Freeform 315"/>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round/>
                </a:ln>
              </p:spPr>
              <p:txBody>
                <a:bodyPr/>
                <a:lstStyle/>
                <a:p>
                  <a:endParaRPr lang="zh-CN" altLang="en-US"/>
                </a:p>
              </p:txBody>
            </p:sp>
            <p:sp>
              <p:nvSpPr>
                <p:cNvPr id="296" name="Freeform 316"/>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grpSp>
            <p:nvGrpSpPr>
              <p:cNvPr id="116" name="Group 317"/>
              <p:cNvGrpSpPr/>
              <p:nvPr/>
            </p:nvGrpSpPr>
            <p:grpSpPr bwMode="auto">
              <a:xfrm>
                <a:off x="799" y="3600"/>
                <a:ext cx="99" cy="73"/>
                <a:chOff x="799" y="3600"/>
                <a:chExt cx="99" cy="73"/>
              </a:xfrm>
            </p:grpSpPr>
            <p:grpSp>
              <p:nvGrpSpPr>
                <p:cNvPr id="274" name="Group 318"/>
                <p:cNvGrpSpPr/>
                <p:nvPr/>
              </p:nvGrpSpPr>
              <p:grpSpPr bwMode="auto">
                <a:xfrm>
                  <a:off x="799" y="3600"/>
                  <a:ext cx="48" cy="23"/>
                  <a:chOff x="799" y="3600"/>
                  <a:chExt cx="48" cy="23"/>
                </a:xfrm>
              </p:grpSpPr>
              <p:sp>
                <p:nvSpPr>
                  <p:cNvPr id="291" name="Freeform 319"/>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w="9525">
                    <a:noFill/>
                    <a:round/>
                  </a:ln>
                </p:spPr>
                <p:txBody>
                  <a:bodyPr/>
                  <a:lstStyle/>
                  <a:p>
                    <a:endParaRPr lang="zh-CN" altLang="en-US"/>
                  </a:p>
                </p:txBody>
              </p:sp>
              <p:sp>
                <p:nvSpPr>
                  <p:cNvPr id="292" name="Freeform 320"/>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293" name="Freeform 321"/>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275" name="Group 322"/>
                <p:cNvGrpSpPr/>
                <p:nvPr/>
              </p:nvGrpSpPr>
              <p:grpSpPr bwMode="auto">
                <a:xfrm>
                  <a:off x="811" y="3612"/>
                  <a:ext cx="48" cy="23"/>
                  <a:chOff x="811" y="3612"/>
                  <a:chExt cx="48" cy="23"/>
                </a:xfrm>
              </p:grpSpPr>
              <p:sp>
                <p:nvSpPr>
                  <p:cNvPr id="288" name="Freeform 323"/>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w="9525">
                    <a:noFill/>
                    <a:round/>
                  </a:ln>
                </p:spPr>
                <p:txBody>
                  <a:bodyPr/>
                  <a:lstStyle/>
                  <a:p>
                    <a:endParaRPr lang="zh-CN" altLang="en-US"/>
                  </a:p>
                </p:txBody>
              </p:sp>
              <p:sp>
                <p:nvSpPr>
                  <p:cNvPr id="289" name="Freeform 324"/>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round/>
                  </a:ln>
                </p:spPr>
                <p:txBody>
                  <a:bodyPr/>
                  <a:lstStyle/>
                  <a:p>
                    <a:endParaRPr lang="zh-CN" altLang="en-US"/>
                  </a:p>
                </p:txBody>
              </p:sp>
              <p:sp>
                <p:nvSpPr>
                  <p:cNvPr id="290" name="Freeform 325"/>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round/>
                  </a:ln>
                </p:spPr>
                <p:txBody>
                  <a:bodyPr/>
                  <a:lstStyle/>
                  <a:p>
                    <a:endParaRPr lang="zh-CN" altLang="en-US"/>
                  </a:p>
                </p:txBody>
              </p:sp>
            </p:grpSp>
            <p:grpSp>
              <p:nvGrpSpPr>
                <p:cNvPr id="276" name="Group 326"/>
                <p:cNvGrpSpPr/>
                <p:nvPr/>
              </p:nvGrpSpPr>
              <p:grpSpPr bwMode="auto">
                <a:xfrm>
                  <a:off x="823" y="3625"/>
                  <a:ext cx="49" cy="23"/>
                  <a:chOff x="823" y="3625"/>
                  <a:chExt cx="49" cy="23"/>
                </a:xfrm>
              </p:grpSpPr>
              <p:sp>
                <p:nvSpPr>
                  <p:cNvPr id="285" name="Freeform 327"/>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w="9525">
                    <a:noFill/>
                    <a:round/>
                  </a:ln>
                </p:spPr>
                <p:txBody>
                  <a:bodyPr/>
                  <a:lstStyle/>
                  <a:p>
                    <a:endParaRPr lang="zh-CN" altLang="en-US"/>
                  </a:p>
                </p:txBody>
              </p:sp>
              <p:sp>
                <p:nvSpPr>
                  <p:cNvPr id="286" name="Freeform 328"/>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round/>
                  </a:ln>
                </p:spPr>
                <p:txBody>
                  <a:bodyPr/>
                  <a:lstStyle/>
                  <a:p>
                    <a:endParaRPr lang="zh-CN" altLang="en-US"/>
                  </a:p>
                </p:txBody>
              </p:sp>
              <p:sp>
                <p:nvSpPr>
                  <p:cNvPr id="287" name="Freeform 329"/>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round/>
                  </a:ln>
                </p:spPr>
                <p:txBody>
                  <a:bodyPr/>
                  <a:lstStyle/>
                  <a:p>
                    <a:endParaRPr lang="zh-CN" altLang="en-US"/>
                  </a:p>
                </p:txBody>
              </p:sp>
            </p:grpSp>
            <p:grpSp>
              <p:nvGrpSpPr>
                <p:cNvPr id="277" name="Group 330"/>
                <p:cNvGrpSpPr/>
                <p:nvPr/>
              </p:nvGrpSpPr>
              <p:grpSpPr bwMode="auto">
                <a:xfrm>
                  <a:off x="836" y="3638"/>
                  <a:ext cx="50" cy="22"/>
                  <a:chOff x="836" y="3638"/>
                  <a:chExt cx="50" cy="22"/>
                </a:xfrm>
              </p:grpSpPr>
              <p:sp>
                <p:nvSpPr>
                  <p:cNvPr id="282" name="Freeform 331"/>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w="9525">
                    <a:noFill/>
                    <a:round/>
                  </a:ln>
                </p:spPr>
                <p:txBody>
                  <a:bodyPr/>
                  <a:lstStyle/>
                  <a:p>
                    <a:endParaRPr lang="zh-CN" altLang="en-US"/>
                  </a:p>
                </p:txBody>
              </p:sp>
              <p:sp>
                <p:nvSpPr>
                  <p:cNvPr id="283" name="Freeform 332"/>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round/>
                  </a:ln>
                </p:spPr>
                <p:txBody>
                  <a:bodyPr/>
                  <a:lstStyle/>
                  <a:p>
                    <a:endParaRPr lang="zh-CN" altLang="en-US"/>
                  </a:p>
                </p:txBody>
              </p:sp>
              <p:sp>
                <p:nvSpPr>
                  <p:cNvPr id="284" name="Freeform 333"/>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278" name="Group 334"/>
                <p:cNvGrpSpPr/>
                <p:nvPr/>
              </p:nvGrpSpPr>
              <p:grpSpPr bwMode="auto">
                <a:xfrm>
                  <a:off x="849" y="3651"/>
                  <a:ext cx="49" cy="22"/>
                  <a:chOff x="849" y="3651"/>
                  <a:chExt cx="49" cy="22"/>
                </a:xfrm>
              </p:grpSpPr>
              <p:sp>
                <p:nvSpPr>
                  <p:cNvPr id="279" name="Freeform 335"/>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w="9525">
                    <a:noFill/>
                    <a:round/>
                  </a:ln>
                </p:spPr>
                <p:txBody>
                  <a:bodyPr/>
                  <a:lstStyle/>
                  <a:p>
                    <a:endParaRPr lang="zh-CN" altLang="en-US"/>
                  </a:p>
                </p:txBody>
              </p:sp>
              <p:sp>
                <p:nvSpPr>
                  <p:cNvPr id="280" name="Freeform 336"/>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round/>
                  </a:ln>
                </p:spPr>
                <p:txBody>
                  <a:bodyPr/>
                  <a:lstStyle/>
                  <a:p>
                    <a:endParaRPr lang="zh-CN" altLang="en-US"/>
                  </a:p>
                </p:txBody>
              </p:sp>
              <p:sp>
                <p:nvSpPr>
                  <p:cNvPr id="281" name="Freeform 337"/>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round/>
                  </a:ln>
                </p:spPr>
                <p:txBody>
                  <a:bodyPr/>
                  <a:lstStyle/>
                  <a:p>
                    <a:endParaRPr lang="zh-CN" altLang="en-US"/>
                  </a:p>
                </p:txBody>
              </p:sp>
            </p:grpSp>
          </p:grpSp>
          <p:grpSp>
            <p:nvGrpSpPr>
              <p:cNvPr id="117" name="Group 338"/>
              <p:cNvGrpSpPr/>
              <p:nvPr/>
            </p:nvGrpSpPr>
            <p:grpSpPr bwMode="auto">
              <a:xfrm>
                <a:off x="861" y="3665"/>
                <a:ext cx="99" cy="74"/>
                <a:chOff x="861" y="3665"/>
                <a:chExt cx="99" cy="74"/>
              </a:xfrm>
            </p:grpSpPr>
            <p:grpSp>
              <p:nvGrpSpPr>
                <p:cNvPr id="254" name="Group 339"/>
                <p:cNvGrpSpPr/>
                <p:nvPr/>
              </p:nvGrpSpPr>
              <p:grpSpPr bwMode="auto">
                <a:xfrm>
                  <a:off x="861" y="3665"/>
                  <a:ext cx="50" cy="23"/>
                  <a:chOff x="861" y="3665"/>
                  <a:chExt cx="50" cy="23"/>
                </a:xfrm>
              </p:grpSpPr>
              <p:sp>
                <p:nvSpPr>
                  <p:cNvPr id="271" name="Freeform 340"/>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w="9525">
                    <a:noFill/>
                    <a:round/>
                  </a:ln>
                </p:spPr>
                <p:txBody>
                  <a:bodyPr/>
                  <a:lstStyle/>
                  <a:p>
                    <a:endParaRPr lang="zh-CN" altLang="en-US"/>
                  </a:p>
                </p:txBody>
              </p:sp>
              <p:sp>
                <p:nvSpPr>
                  <p:cNvPr id="272" name="Freeform 341"/>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round/>
                  </a:ln>
                </p:spPr>
                <p:txBody>
                  <a:bodyPr/>
                  <a:lstStyle/>
                  <a:p>
                    <a:endParaRPr lang="zh-CN" altLang="en-US"/>
                  </a:p>
                </p:txBody>
              </p:sp>
              <p:sp>
                <p:nvSpPr>
                  <p:cNvPr id="273" name="Freeform 342"/>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255" name="Group 343"/>
                <p:cNvGrpSpPr/>
                <p:nvPr/>
              </p:nvGrpSpPr>
              <p:grpSpPr bwMode="auto">
                <a:xfrm>
                  <a:off x="873" y="3678"/>
                  <a:ext cx="49" cy="23"/>
                  <a:chOff x="873" y="3678"/>
                  <a:chExt cx="49" cy="23"/>
                </a:xfrm>
              </p:grpSpPr>
              <p:sp>
                <p:nvSpPr>
                  <p:cNvPr id="268" name="Freeform 344"/>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w="9525">
                    <a:noFill/>
                    <a:round/>
                  </a:ln>
                </p:spPr>
                <p:txBody>
                  <a:bodyPr/>
                  <a:lstStyle/>
                  <a:p>
                    <a:endParaRPr lang="zh-CN" altLang="en-US"/>
                  </a:p>
                </p:txBody>
              </p:sp>
              <p:sp>
                <p:nvSpPr>
                  <p:cNvPr id="269" name="Freeform 345"/>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round/>
                  </a:ln>
                </p:spPr>
                <p:txBody>
                  <a:bodyPr/>
                  <a:lstStyle/>
                  <a:p>
                    <a:endParaRPr lang="zh-CN" altLang="en-US"/>
                  </a:p>
                </p:txBody>
              </p:sp>
              <p:sp>
                <p:nvSpPr>
                  <p:cNvPr id="270" name="Freeform 346"/>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round/>
                  </a:ln>
                </p:spPr>
                <p:txBody>
                  <a:bodyPr/>
                  <a:lstStyle/>
                  <a:p>
                    <a:endParaRPr lang="zh-CN" altLang="en-US"/>
                  </a:p>
                </p:txBody>
              </p:sp>
            </p:grpSp>
            <p:grpSp>
              <p:nvGrpSpPr>
                <p:cNvPr id="256" name="Group 347"/>
                <p:cNvGrpSpPr/>
                <p:nvPr/>
              </p:nvGrpSpPr>
              <p:grpSpPr bwMode="auto">
                <a:xfrm>
                  <a:off x="886" y="3690"/>
                  <a:ext cx="49" cy="23"/>
                  <a:chOff x="886" y="3690"/>
                  <a:chExt cx="49" cy="23"/>
                </a:xfrm>
              </p:grpSpPr>
              <p:sp>
                <p:nvSpPr>
                  <p:cNvPr id="265" name="Freeform 348"/>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w="9525">
                    <a:noFill/>
                    <a:round/>
                  </a:ln>
                </p:spPr>
                <p:txBody>
                  <a:bodyPr/>
                  <a:lstStyle/>
                  <a:p>
                    <a:endParaRPr lang="zh-CN" altLang="en-US"/>
                  </a:p>
                </p:txBody>
              </p:sp>
              <p:sp>
                <p:nvSpPr>
                  <p:cNvPr id="266" name="Freeform 349"/>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round/>
                  </a:ln>
                </p:spPr>
                <p:txBody>
                  <a:bodyPr/>
                  <a:lstStyle/>
                  <a:p>
                    <a:endParaRPr lang="zh-CN" altLang="en-US"/>
                  </a:p>
                </p:txBody>
              </p:sp>
              <p:sp>
                <p:nvSpPr>
                  <p:cNvPr id="267" name="Freeform 350"/>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round/>
                  </a:ln>
                </p:spPr>
                <p:txBody>
                  <a:bodyPr/>
                  <a:lstStyle/>
                  <a:p>
                    <a:endParaRPr lang="zh-CN" altLang="en-US"/>
                  </a:p>
                </p:txBody>
              </p:sp>
            </p:grpSp>
            <p:grpSp>
              <p:nvGrpSpPr>
                <p:cNvPr id="257" name="Group 351"/>
                <p:cNvGrpSpPr/>
                <p:nvPr/>
              </p:nvGrpSpPr>
              <p:grpSpPr bwMode="auto">
                <a:xfrm>
                  <a:off x="899" y="3703"/>
                  <a:ext cx="48" cy="23"/>
                  <a:chOff x="899" y="3703"/>
                  <a:chExt cx="48" cy="23"/>
                </a:xfrm>
              </p:grpSpPr>
              <p:sp>
                <p:nvSpPr>
                  <p:cNvPr id="262" name="Freeform 352"/>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w="9525">
                    <a:noFill/>
                    <a:round/>
                  </a:ln>
                </p:spPr>
                <p:txBody>
                  <a:bodyPr/>
                  <a:lstStyle/>
                  <a:p>
                    <a:endParaRPr lang="zh-CN" altLang="en-US"/>
                  </a:p>
                </p:txBody>
              </p:sp>
              <p:sp>
                <p:nvSpPr>
                  <p:cNvPr id="263" name="Freeform 353"/>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round/>
                  </a:ln>
                </p:spPr>
                <p:txBody>
                  <a:bodyPr/>
                  <a:lstStyle/>
                  <a:p>
                    <a:endParaRPr lang="zh-CN" altLang="en-US"/>
                  </a:p>
                </p:txBody>
              </p:sp>
              <p:sp>
                <p:nvSpPr>
                  <p:cNvPr id="264" name="Freeform 354"/>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round/>
                  </a:ln>
                </p:spPr>
                <p:txBody>
                  <a:bodyPr/>
                  <a:lstStyle/>
                  <a:p>
                    <a:endParaRPr lang="zh-CN" altLang="en-US"/>
                  </a:p>
                </p:txBody>
              </p:sp>
            </p:grpSp>
            <p:grpSp>
              <p:nvGrpSpPr>
                <p:cNvPr id="258" name="Group 355"/>
                <p:cNvGrpSpPr/>
                <p:nvPr/>
              </p:nvGrpSpPr>
              <p:grpSpPr bwMode="auto">
                <a:xfrm>
                  <a:off x="912" y="3716"/>
                  <a:ext cx="48" cy="23"/>
                  <a:chOff x="912" y="3716"/>
                  <a:chExt cx="48" cy="23"/>
                </a:xfrm>
              </p:grpSpPr>
              <p:sp>
                <p:nvSpPr>
                  <p:cNvPr id="259" name="Freeform 356"/>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w="9525">
                    <a:noFill/>
                    <a:round/>
                  </a:ln>
                </p:spPr>
                <p:txBody>
                  <a:bodyPr/>
                  <a:lstStyle/>
                  <a:p>
                    <a:endParaRPr lang="zh-CN" altLang="en-US"/>
                  </a:p>
                </p:txBody>
              </p:sp>
              <p:sp>
                <p:nvSpPr>
                  <p:cNvPr id="260" name="Freeform 357"/>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round/>
                  </a:ln>
                </p:spPr>
                <p:txBody>
                  <a:bodyPr/>
                  <a:lstStyle/>
                  <a:p>
                    <a:endParaRPr lang="zh-CN" altLang="en-US"/>
                  </a:p>
                </p:txBody>
              </p:sp>
              <p:sp>
                <p:nvSpPr>
                  <p:cNvPr id="261" name="Freeform 358"/>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round/>
                  </a:ln>
                </p:spPr>
                <p:txBody>
                  <a:bodyPr/>
                  <a:lstStyle/>
                  <a:p>
                    <a:endParaRPr lang="zh-CN" altLang="en-US"/>
                  </a:p>
                </p:txBody>
              </p:sp>
            </p:grpSp>
          </p:grpSp>
          <p:grpSp>
            <p:nvGrpSpPr>
              <p:cNvPr id="118" name="Group 359"/>
              <p:cNvGrpSpPr/>
              <p:nvPr/>
            </p:nvGrpSpPr>
            <p:grpSpPr bwMode="auto">
              <a:xfrm>
                <a:off x="922" y="3727"/>
                <a:ext cx="49" cy="23"/>
                <a:chOff x="922" y="3727"/>
                <a:chExt cx="49" cy="23"/>
              </a:xfrm>
            </p:grpSpPr>
            <p:sp>
              <p:nvSpPr>
                <p:cNvPr id="251" name="Freeform 360"/>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w="9525">
                  <a:noFill/>
                  <a:round/>
                </a:ln>
              </p:spPr>
              <p:txBody>
                <a:bodyPr/>
                <a:lstStyle/>
                <a:p>
                  <a:endParaRPr lang="zh-CN" altLang="en-US"/>
                </a:p>
              </p:txBody>
            </p:sp>
            <p:sp>
              <p:nvSpPr>
                <p:cNvPr id="252" name="Freeform 361"/>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round/>
                </a:ln>
              </p:spPr>
              <p:txBody>
                <a:bodyPr/>
                <a:lstStyle/>
                <a:p>
                  <a:endParaRPr lang="zh-CN" altLang="en-US"/>
                </a:p>
              </p:txBody>
            </p:sp>
            <p:sp>
              <p:nvSpPr>
                <p:cNvPr id="253" name="Freeform 362"/>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19" name="Group 363"/>
              <p:cNvGrpSpPr/>
              <p:nvPr/>
            </p:nvGrpSpPr>
            <p:grpSpPr bwMode="auto">
              <a:xfrm>
                <a:off x="895" y="3526"/>
                <a:ext cx="44" cy="23"/>
                <a:chOff x="895" y="3526"/>
                <a:chExt cx="44" cy="23"/>
              </a:xfrm>
            </p:grpSpPr>
            <p:sp>
              <p:nvSpPr>
                <p:cNvPr id="248" name="Freeform 364"/>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w="9525">
                  <a:noFill/>
                  <a:round/>
                </a:ln>
              </p:spPr>
              <p:txBody>
                <a:bodyPr/>
                <a:lstStyle/>
                <a:p>
                  <a:endParaRPr lang="zh-CN" altLang="en-US"/>
                </a:p>
              </p:txBody>
            </p:sp>
            <p:sp>
              <p:nvSpPr>
                <p:cNvPr id="249" name="Freeform 365"/>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w="9525">
                  <a:noFill/>
                  <a:round/>
                </a:ln>
              </p:spPr>
              <p:txBody>
                <a:bodyPr/>
                <a:lstStyle/>
                <a:p>
                  <a:endParaRPr lang="zh-CN" altLang="en-US"/>
                </a:p>
              </p:txBody>
            </p:sp>
            <p:sp>
              <p:nvSpPr>
                <p:cNvPr id="250" name="Freeform 366"/>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w="9525">
                  <a:noFill/>
                  <a:round/>
                </a:ln>
              </p:spPr>
              <p:txBody>
                <a:bodyPr/>
                <a:lstStyle/>
                <a:p>
                  <a:endParaRPr lang="zh-CN" altLang="en-US"/>
                </a:p>
              </p:txBody>
            </p:sp>
          </p:grpSp>
          <p:grpSp>
            <p:nvGrpSpPr>
              <p:cNvPr id="120" name="Group 367"/>
              <p:cNvGrpSpPr/>
              <p:nvPr/>
            </p:nvGrpSpPr>
            <p:grpSpPr bwMode="auto">
              <a:xfrm>
                <a:off x="907" y="3540"/>
                <a:ext cx="45" cy="22"/>
                <a:chOff x="907" y="3540"/>
                <a:chExt cx="45" cy="22"/>
              </a:xfrm>
            </p:grpSpPr>
            <p:sp>
              <p:nvSpPr>
                <p:cNvPr id="245" name="Freeform 368"/>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w="9525">
                  <a:noFill/>
                  <a:round/>
                </a:ln>
              </p:spPr>
              <p:txBody>
                <a:bodyPr/>
                <a:lstStyle/>
                <a:p>
                  <a:endParaRPr lang="zh-CN" altLang="en-US"/>
                </a:p>
              </p:txBody>
            </p:sp>
            <p:sp>
              <p:nvSpPr>
                <p:cNvPr id="246" name="Freeform 369"/>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47" name="Freeform 370"/>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21" name="Group 371"/>
              <p:cNvGrpSpPr/>
              <p:nvPr/>
            </p:nvGrpSpPr>
            <p:grpSpPr bwMode="auto">
              <a:xfrm>
                <a:off x="920" y="3553"/>
                <a:ext cx="45" cy="23"/>
                <a:chOff x="920" y="3553"/>
                <a:chExt cx="45" cy="23"/>
              </a:xfrm>
            </p:grpSpPr>
            <p:sp>
              <p:nvSpPr>
                <p:cNvPr id="242" name="Freeform 372"/>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w="9525">
                  <a:noFill/>
                  <a:round/>
                </a:ln>
              </p:spPr>
              <p:txBody>
                <a:bodyPr/>
                <a:lstStyle/>
                <a:p>
                  <a:endParaRPr lang="zh-CN" altLang="en-US"/>
                </a:p>
              </p:txBody>
            </p:sp>
            <p:sp>
              <p:nvSpPr>
                <p:cNvPr id="243" name="Freeform 373"/>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244" name="Freeform 374"/>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w="9525">
                  <a:noFill/>
                  <a:round/>
                </a:ln>
              </p:spPr>
              <p:txBody>
                <a:bodyPr/>
                <a:lstStyle/>
                <a:p>
                  <a:endParaRPr lang="zh-CN" altLang="en-US"/>
                </a:p>
              </p:txBody>
            </p:sp>
          </p:grpSp>
          <p:grpSp>
            <p:nvGrpSpPr>
              <p:cNvPr id="122" name="Group 375"/>
              <p:cNvGrpSpPr/>
              <p:nvPr/>
            </p:nvGrpSpPr>
            <p:grpSpPr bwMode="auto">
              <a:xfrm>
                <a:off x="934" y="3566"/>
                <a:ext cx="44" cy="23"/>
                <a:chOff x="934" y="3566"/>
                <a:chExt cx="44" cy="23"/>
              </a:xfrm>
            </p:grpSpPr>
            <p:sp>
              <p:nvSpPr>
                <p:cNvPr id="239" name="Freeform 376"/>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w="9525">
                  <a:noFill/>
                  <a:round/>
                </a:ln>
              </p:spPr>
              <p:txBody>
                <a:bodyPr/>
                <a:lstStyle/>
                <a:p>
                  <a:endParaRPr lang="zh-CN" altLang="en-US"/>
                </a:p>
              </p:txBody>
            </p:sp>
            <p:sp>
              <p:nvSpPr>
                <p:cNvPr id="240" name="Freeform 377"/>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41" name="Freeform 378"/>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w="9525">
                  <a:noFill/>
                  <a:round/>
                </a:ln>
              </p:spPr>
              <p:txBody>
                <a:bodyPr/>
                <a:lstStyle/>
                <a:p>
                  <a:endParaRPr lang="zh-CN" altLang="en-US"/>
                </a:p>
              </p:txBody>
            </p:sp>
          </p:grpSp>
          <p:grpSp>
            <p:nvGrpSpPr>
              <p:cNvPr id="123" name="Group 379"/>
              <p:cNvGrpSpPr/>
              <p:nvPr/>
            </p:nvGrpSpPr>
            <p:grpSpPr bwMode="auto">
              <a:xfrm>
                <a:off x="949" y="3579"/>
                <a:ext cx="83" cy="63"/>
                <a:chOff x="949" y="3579"/>
                <a:chExt cx="83" cy="63"/>
              </a:xfrm>
            </p:grpSpPr>
            <p:grpSp>
              <p:nvGrpSpPr>
                <p:cNvPr id="223" name="Group 380"/>
                <p:cNvGrpSpPr/>
                <p:nvPr/>
              </p:nvGrpSpPr>
              <p:grpSpPr bwMode="auto">
                <a:xfrm>
                  <a:off x="949" y="3579"/>
                  <a:ext cx="44" cy="23"/>
                  <a:chOff x="949" y="3579"/>
                  <a:chExt cx="44" cy="23"/>
                </a:xfrm>
              </p:grpSpPr>
              <p:sp>
                <p:nvSpPr>
                  <p:cNvPr id="236" name="Freeform 381"/>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w="9525">
                    <a:noFill/>
                    <a:round/>
                  </a:ln>
                </p:spPr>
                <p:txBody>
                  <a:bodyPr/>
                  <a:lstStyle/>
                  <a:p>
                    <a:endParaRPr lang="zh-CN" altLang="en-US"/>
                  </a:p>
                </p:txBody>
              </p:sp>
              <p:sp>
                <p:nvSpPr>
                  <p:cNvPr id="237" name="Freeform 382"/>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w="9525">
                    <a:noFill/>
                    <a:round/>
                  </a:ln>
                </p:spPr>
                <p:txBody>
                  <a:bodyPr/>
                  <a:lstStyle/>
                  <a:p>
                    <a:endParaRPr lang="zh-CN" altLang="en-US"/>
                  </a:p>
                </p:txBody>
              </p:sp>
              <p:sp>
                <p:nvSpPr>
                  <p:cNvPr id="238" name="Freeform 383"/>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w="9525">
                    <a:noFill/>
                    <a:round/>
                  </a:ln>
                </p:spPr>
                <p:txBody>
                  <a:bodyPr/>
                  <a:lstStyle/>
                  <a:p>
                    <a:endParaRPr lang="zh-CN" altLang="en-US"/>
                  </a:p>
                </p:txBody>
              </p:sp>
            </p:grpSp>
            <p:grpSp>
              <p:nvGrpSpPr>
                <p:cNvPr id="224" name="Group 384"/>
                <p:cNvGrpSpPr/>
                <p:nvPr/>
              </p:nvGrpSpPr>
              <p:grpSpPr bwMode="auto">
                <a:xfrm>
                  <a:off x="961" y="3592"/>
                  <a:ext cx="45" cy="23"/>
                  <a:chOff x="961" y="3592"/>
                  <a:chExt cx="45" cy="23"/>
                </a:xfrm>
              </p:grpSpPr>
              <p:sp>
                <p:nvSpPr>
                  <p:cNvPr id="233" name="Freeform 385"/>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w="9525">
                    <a:noFill/>
                    <a:round/>
                  </a:ln>
                </p:spPr>
                <p:txBody>
                  <a:bodyPr/>
                  <a:lstStyle/>
                  <a:p>
                    <a:endParaRPr lang="zh-CN" altLang="en-US"/>
                  </a:p>
                </p:txBody>
              </p:sp>
              <p:sp>
                <p:nvSpPr>
                  <p:cNvPr id="234" name="Freeform 386"/>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w="9525">
                    <a:noFill/>
                    <a:round/>
                  </a:ln>
                </p:spPr>
                <p:txBody>
                  <a:bodyPr/>
                  <a:lstStyle/>
                  <a:p>
                    <a:endParaRPr lang="zh-CN" altLang="en-US"/>
                  </a:p>
                </p:txBody>
              </p:sp>
              <p:sp>
                <p:nvSpPr>
                  <p:cNvPr id="235" name="Freeform 387"/>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w="9525">
                    <a:noFill/>
                    <a:round/>
                  </a:ln>
                </p:spPr>
                <p:txBody>
                  <a:bodyPr/>
                  <a:lstStyle/>
                  <a:p>
                    <a:endParaRPr lang="zh-CN" altLang="en-US"/>
                  </a:p>
                </p:txBody>
              </p:sp>
            </p:grpSp>
            <p:grpSp>
              <p:nvGrpSpPr>
                <p:cNvPr id="225" name="Group 388"/>
                <p:cNvGrpSpPr/>
                <p:nvPr/>
              </p:nvGrpSpPr>
              <p:grpSpPr bwMode="auto">
                <a:xfrm>
                  <a:off x="974" y="3606"/>
                  <a:ext cx="44" cy="23"/>
                  <a:chOff x="974" y="3606"/>
                  <a:chExt cx="44" cy="23"/>
                </a:xfrm>
              </p:grpSpPr>
              <p:sp>
                <p:nvSpPr>
                  <p:cNvPr id="230" name="Freeform 389"/>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w="9525">
                    <a:noFill/>
                    <a:round/>
                  </a:ln>
                </p:spPr>
                <p:txBody>
                  <a:bodyPr/>
                  <a:lstStyle/>
                  <a:p>
                    <a:endParaRPr lang="zh-CN" altLang="en-US"/>
                  </a:p>
                </p:txBody>
              </p:sp>
              <p:sp>
                <p:nvSpPr>
                  <p:cNvPr id="231" name="Freeform 390"/>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32" name="Freeform 391"/>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nvGrpSpPr>
                <p:cNvPr id="226" name="Group 392"/>
                <p:cNvGrpSpPr/>
                <p:nvPr/>
              </p:nvGrpSpPr>
              <p:grpSpPr bwMode="auto">
                <a:xfrm>
                  <a:off x="987" y="3619"/>
                  <a:ext cx="45" cy="23"/>
                  <a:chOff x="987" y="3619"/>
                  <a:chExt cx="45" cy="23"/>
                </a:xfrm>
              </p:grpSpPr>
              <p:sp>
                <p:nvSpPr>
                  <p:cNvPr id="227" name="Freeform 393"/>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w="9525">
                    <a:noFill/>
                    <a:round/>
                  </a:ln>
                </p:spPr>
                <p:txBody>
                  <a:bodyPr/>
                  <a:lstStyle/>
                  <a:p>
                    <a:endParaRPr lang="zh-CN" altLang="en-US"/>
                  </a:p>
                </p:txBody>
              </p:sp>
              <p:sp>
                <p:nvSpPr>
                  <p:cNvPr id="228" name="Freeform 394"/>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w="9525">
                    <a:noFill/>
                    <a:round/>
                  </a:ln>
                </p:spPr>
                <p:txBody>
                  <a:bodyPr/>
                  <a:lstStyle/>
                  <a:p>
                    <a:endParaRPr lang="zh-CN" altLang="en-US"/>
                  </a:p>
                </p:txBody>
              </p:sp>
              <p:sp>
                <p:nvSpPr>
                  <p:cNvPr id="229" name="Freeform 395"/>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w="9525">
                    <a:noFill/>
                    <a:round/>
                  </a:ln>
                </p:spPr>
                <p:txBody>
                  <a:bodyPr/>
                  <a:lstStyle/>
                  <a:p>
                    <a:endParaRPr lang="zh-CN" altLang="en-US"/>
                  </a:p>
                </p:txBody>
              </p:sp>
            </p:grpSp>
          </p:grpSp>
          <p:grpSp>
            <p:nvGrpSpPr>
              <p:cNvPr id="124" name="Group 396"/>
              <p:cNvGrpSpPr/>
              <p:nvPr/>
            </p:nvGrpSpPr>
            <p:grpSpPr bwMode="auto">
              <a:xfrm>
                <a:off x="1002" y="3632"/>
                <a:ext cx="83" cy="63"/>
                <a:chOff x="1002" y="3632"/>
                <a:chExt cx="83" cy="63"/>
              </a:xfrm>
            </p:grpSpPr>
            <p:grpSp>
              <p:nvGrpSpPr>
                <p:cNvPr id="207" name="Group 397"/>
                <p:cNvGrpSpPr/>
                <p:nvPr/>
              </p:nvGrpSpPr>
              <p:grpSpPr bwMode="auto">
                <a:xfrm>
                  <a:off x="1002" y="3632"/>
                  <a:ext cx="44" cy="22"/>
                  <a:chOff x="1002" y="3632"/>
                  <a:chExt cx="44" cy="22"/>
                </a:xfrm>
              </p:grpSpPr>
              <p:sp>
                <p:nvSpPr>
                  <p:cNvPr id="220" name="Freeform 398"/>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w="9525">
                    <a:noFill/>
                    <a:round/>
                  </a:ln>
                </p:spPr>
                <p:txBody>
                  <a:bodyPr/>
                  <a:lstStyle/>
                  <a:p>
                    <a:endParaRPr lang="zh-CN" altLang="en-US"/>
                  </a:p>
                </p:txBody>
              </p:sp>
              <p:sp>
                <p:nvSpPr>
                  <p:cNvPr id="221" name="Freeform 399"/>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w="9525">
                    <a:noFill/>
                    <a:round/>
                  </a:ln>
                </p:spPr>
                <p:txBody>
                  <a:bodyPr/>
                  <a:lstStyle/>
                  <a:p>
                    <a:endParaRPr lang="zh-CN" altLang="en-US"/>
                  </a:p>
                </p:txBody>
              </p:sp>
              <p:sp>
                <p:nvSpPr>
                  <p:cNvPr id="222" name="Freeform 400"/>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w="9525">
                    <a:noFill/>
                    <a:round/>
                  </a:ln>
                </p:spPr>
                <p:txBody>
                  <a:bodyPr/>
                  <a:lstStyle/>
                  <a:p>
                    <a:endParaRPr lang="zh-CN" altLang="en-US"/>
                  </a:p>
                </p:txBody>
              </p:sp>
            </p:grpSp>
            <p:grpSp>
              <p:nvGrpSpPr>
                <p:cNvPr id="208" name="Group 401"/>
                <p:cNvGrpSpPr/>
                <p:nvPr/>
              </p:nvGrpSpPr>
              <p:grpSpPr bwMode="auto">
                <a:xfrm>
                  <a:off x="1014" y="3645"/>
                  <a:ext cx="44" cy="23"/>
                  <a:chOff x="1014" y="3645"/>
                  <a:chExt cx="44" cy="23"/>
                </a:xfrm>
              </p:grpSpPr>
              <p:sp>
                <p:nvSpPr>
                  <p:cNvPr id="217" name="Freeform 402"/>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w="9525">
                    <a:noFill/>
                    <a:round/>
                  </a:ln>
                </p:spPr>
                <p:txBody>
                  <a:bodyPr/>
                  <a:lstStyle/>
                  <a:p>
                    <a:endParaRPr lang="zh-CN" altLang="en-US"/>
                  </a:p>
                </p:txBody>
              </p:sp>
              <p:sp>
                <p:nvSpPr>
                  <p:cNvPr id="218" name="Freeform 403"/>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w="9525">
                    <a:noFill/>
                    <a:round/>
                  </a:ln>
                </p:spPr>
                <p:txBody>
                  <a:bodyPr/>
                  <a:lstStyle/>
                  <a:p>
                    <a:endParaRPr lang="zh-CN" altLang="en-US"/>
                  </a:p>
                </p:txBody>
              </p:sp>
              <p:sp>
                <p:nvSpPr>
                  <p:cNvPr id="219" name="Freeform 404"/>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209" name="Group 405"/>
                <p:cNvGrpSpPr/>
                <p:nvPr/>
              </p:nvGrpSpPr>
              <p:grpSpPr bwMode="auto">
                <a:xfrm>
                  <a:off x="1027" y="3659"/>
                  <a:ext cx="45" cy="23"/>
                  <a:chOff x="1027" y="3659"/>
                  <a:chExt cx="45" cy="23"/>
                </a:xfrm>
              </p:grpSpPr>
              <p:sp>
                <p:nvSpPr>
                  <p:cNvPr id="214" name="Freeform 406"/>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w="9525">
                    <a:noFill/>
                    <a:round/>
                  </a:ln>
                </p:spPr>
                <p:txBody>
                  <a:bodyPr/>
                  <a:lstStyle/>
                  <a:p>
                    <a:endParaRPr lang="zh-CN" altLang="en-US"/>
                  </a:p>
                </p:txBody>
              </p:sp>
              <p:sp>
                <p:nvSpPr>
                  <p:cNvPr id="215" name="Freeform 407"/>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16" name="Freeform 408"/>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210" name="Group 409"/>
                <p:cNvGrpSpPr/>
                <p:nvPr/>
              </p:nvGrpSpPr>
              <p:grpSpPr bwMode="auto">
                <a:xfrm>
                  <a:off x="1040" y="3672"/>
                  <a:ext cx="45" cy="23"/>
                  <a:chOff x="1040" y="3672"/>
                  <a:chExt cx="45" cy="23"/>
                </a:xfrm>
              </p:grpSpPr>
              <p:sp>
                <p:nvSpPr>
                  <p:cNvPr id="211" name="Freeform 410"/>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w="9525">
                    <a:noFill/>
                    <a:round/>
                  </a:ln>
                </p:spPr>
                <p:txBody>
                  <a:bodyPr/>
                  <a:lstStyle/>
                  <a:p>
                    <a:endParaRPr lang="zh-CN" altLang="en-US"/>
                  </a:p>
                </p:txBody>
              </p:sp>
              <p:sp>
                <p:nvSpPr>
                  <p:cNvPr id="212" name="Freeform 411"/>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w="9525">
                    <a:noFill/>
                    <a:round/>
                  </a:ln>
                </p:spPr>
                <p:txBody>
                  <a:bodyPr/>
                  <a:lstStyle/>
                  <a:p>
                    <a:endParaRPr lang="zh-CN" altLang="en-US"/>
                  </a:p>
                </p:txBody>
              </p:sp>
              <p:sp>
                <p:nvSpPr>
                  <p:cNvPr id="213" name="Freeform 412"/>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w="9525">
                    <a:noFill/>
                    <a:round/>
                  </a:ln>
                </p:spPr>
                <p:txBody>
                  <a:bodyPr/>
                  <a:lstStyle/>
                  <a:p>
                    <a:endParaRPr lang="zh-CN" altLang="en-US"/>
                  </a:p>
                </p:txBody>
              </p:sp>
            </p:grpSp>
          </p:grpSp>
          <p:grpSp>
            <p:nvGrpSpPr>
              <p:cNvPr id="125" name="Group 413"/>
              <p:cNvGrpSpPr/>
              <p:nvPr/>
            </p:nvGrpSpPr>
            <p:grpSpPr bwMode="auto">
              <a:xfrm>
                <a:off x="1054" y="3685"/>
                <a:ext cx="45" cy="23"/>
                <a:chOff x="1054" y="3685"/>
                <a:chExt cx="45" cy="23"/>
              </a:xfrm>
            </p:grpSpPr>
            <p:sp>
              <p:nvSpPr>
                <p:cNvPr id="204" name="Freeform 414"/>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w="9525">
                  <a:noFill/>
                  <a:round/>
                </a:ln>
              </p:spPr>
              <p:txBody>
                <a:bodyPr/>
                <a:lstStyle/>
                <a:p>
                  <a:endParaRPr lang="zh-CN" altLang="en-US"/>
                </a:p>
              </p:txBody>
            </p:sp>
            <p:sp>
              <p:nvSpPr>
                <p:cNvPr id="205" name="Freeform 415"/>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w="9525">
                  <a:noFill/>
                  <a:round/>
                </a:ln>
              </p:spPr>
              <p:txBody>
                <a:bodyPr/>
                <a:lstStyle/>
                <a:p>
                  <a:endParaRPr lang="zh-CN" altLang="en-US"/>
                </a:p>
              </p:txBody>
            </p:sp>
            <p:sp>
              <p:nvSpPr>
                <p:cNvPr id="206" name="Freeform 416"/>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w="9525">
                  <a:noFill/>
                  <a:round/>
                </a:ln>
              </p:spPr>
              <p:txBody>
                <a:bodyPr/>
                <a:lstStyle/>
                <a:p>
                  <a:endParaRPr lang="zh-CN" altLang="en-US"/>
                </a:p>
              </p:txBody>
            </p:sp>
          </p:grpSp>
          <p:grpSp>
            <p:nvGrpSpPr>
              <p:cNvPr id="126" name="Group 417"/>
              <p:cNvGrpSpPr/>
              <p:nvPr/>
            </p:nvGrpSpPr>
            <p:grpSpPr bwMode="auto">
              <a:xfrm>
                <a:off x="1067" y="3698"/>
                <a:ext cx="45" cy="23"/>
                <a:chOff x="1067" y="3698"/>
                <a:chExt cx="45" cy="23"/>
              </a:xfrm>
            </p:grpSpPr>
            <p:sp>
              <p:nvSpPr>
                <p:cNvPr id="201" name="Freeform 418"/>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w="9525">
                  <a:noFill/>
                  <a:round/>
                </a:ln>
              </p:spPr>
              <p:txBody>
                <a:bodyPr/>
                <a:lstStyle/>
                <a:p>
                  <a:endParaRPr lang="zh-CN" altLang="en-US"/>
                </a:p>
              </p:txBody>
            </p:sp>
            <p:sp>
              <p:nvSpPr>
                <p:cNvPr id="202" name="Freeform 419"/>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203" name="Freeform 420"/>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w="9525">
                  <a:noFill/>
                  <a:round/>
                </a:ln>
              </p:spPr>
              <p:txBody>
                <a:bodyPr/>
                <a:lstStyle/>
                <a:p>
                  <a:endParaRPr lang="zh-CN" altLang="en-US"/>
                </a:p>
              </p:txBody>
            </p:sp>
          </p:grpSp>
          <p:grpSp>
            <p:nvGrpSpPr>
              <p:cNvPr id="127" name="Group 421"/>
              <p:cNvGrpSpPr/>
              <p:nvPr/>
            </p:nvGrpSpPr>
            <p:grpSpPr bwMode="auto">
              <a:xfrm>
                <a:off x="1079" y="3712"/>
                <a:ext cx="44" cy="23"/>
                <a:chOff x="1079" y="3712"/>
                <a:chExt cx="44" cy="23"/>
              </a:xfrm>
            </p:grpSpPr>
            <p:sp>
              <p:nvSpPr>
                <p:cNvPr id="198" name="Freeform 422"/>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w="9525">
                  <a:noFill/>
                  <a:round/>
                </a:ln>
              </p:spPr>
              <p:txBody>
                <a:bodyPr/>
                <a:lstStyle/>
                <a:p>
                  <a:endParaRPr lang="zh-CN" altLang="en-US"/>
                </a:p>
              </p:txBody>
            </p:sp>
            <p:sp>
              <p:nvSpPr>
                <p:cNvPr id="199" name="Freeform 423"/>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w="9525">
                  <a:noFill/>
                  <a:round/>
                </a:ln>
              </p:spPr>
              <p:txBody>
                <a:bodyPr/>
                <a:lstStyle/>
                <a:p>
                  <a:endParaRPr lang="zh-CN" altLang="en-US"/>
                </a:p>
              </p:txBody>
            </p:sp>
            <p:sp>
              <p:nvSpPr>
                <p:cNvPr id="200" name="Freeform 424"/>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w="9525">
                  <a:noFill/>
                  <a:round/>
                </a:ln>
              </p:spPr>
              <p:txBody>
                <a:bodyPr/>
                <a:lstStyle/>
                <a:p>
                  <a:endParaRPr lang="zh-CN" altLang="en-US"/>
                </a:p>
              </p:txBody>
            </p:sp>
          </p:grpSp>
          <p:grpSp>
            <p:nvGrpSpPr>
              <p:cNvPr id="128" name="Group 425"/>
              <p:cNvGrpSpPr/>
              <p:nvPr/>
            </p:nvGrpSpPr>
            <p:grpSpPr bwMode="auto">
              <a:xfrm>
                <a:off x="1093" y="3725"/>
                <a:ext cx="45" cy="23"/>
                <a:chOff x="1093" y="3725"/>
                <a:chExt cx="45" cy="23"/>
              </a:xfrm>
            </p:grpSpPr>
            <p:sp>
              <p:nvSpPr>
                <p:cNvPr id="195" name="Freeform 426"/>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w="9525">
                  <a:noFill/>
                  <a:round/>
                </a:ln>
              </p:spPr>
              <p:txBody>
                <a:bodyPr/>
                <a:lstStyle/>
                <a:p>
                  <a:endParaRPr lang="zh-CN" altLang="en-US"/>
                </a:p>
              </p:txBody>
            </p:sp>
            <p:sp>
              <p:nvSpPr>
                <p:cNvPr id="196" name="Freeform 427"/>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w="9525">
                  <a:noFill/>
                  <a:round/>
                </a:ln>
              </p:spPr>
              <p:txBody>
                <a:bodyPr/>
                <a:lstStyle/>
                <a:p>
                  <a:endParaRPr lang="zh-CN" altLang="en-US"/>
                </a:p>
              </p:txBody>
            </p:sp>
            <p:sp>
              <p:nvSpPr>
                <p:cNvPr id="197" name="Freeform 428"/>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w="9525">
                  <a:noFill/>
                  <a:round/>
                </a:ln>
              </p:spPr>
              <p:txBody>
                <a:bodyPr/>
                <a:lstStyle/>
                <a:p>
                  <a:endParaRPr lang="zh-CN" altLang="en-US"/>
                </a:p>
              </p:txBody>
            </p:sp>
          </p:grpSp>
          <p:grpSp>
            <p:nvGrpSpPr>
              <p:cNvPr id="129" name="Group 429"/>
              <p:cNvGrpSpPr/>
              <p:nvPr/>
            </p:nvGrpSpPr>
            <p:grpSpPr bwMode="auto">
              <a:xfrm>
                <a:off x="1108" y="3739"/>
                <a:ext cx="44" cy="23"/>
                <a:chOff x="1108" y="3739"/>
                <a:chExt cx="44" cy="23"/>
              </a:xfrm>
            </p:grpSpPr>
            <p:sp>
              <p:nvSpPr>
                <p:cNvPr id="192" name="Freeform 430"/>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w="9525">
                  <a:noFill/>
                  <a:round/>
                </a:ln>
              </p:spPr>
              <p:txBody>
                <a:bodyPr/>
                <a:lstStyle/>
                <a:p>
                  <a:endParaRPr lang="zh-CN" altLang="en-US"/>
                </a:p>
              </p:txBody>
            </p:sp>
            <p:sp>
              <p:nvSpPr>
                <p:cNvPr id="193" name="Freeform 431"/>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w="9525">
                  <a:noFill/>
                  <a:round/>
                </a:ln>
              </p:spPr>
              <p:txBody>
                <a:bodyPr/>
                <a:lstStyle/>
                <a:p>
                  <a:endParaRPr lang="zh-CN" altLang="en-US"/>
                </a:p>
              </p:txBody>
            </p:sp>
            <p:sp>
              <p:nvSpPr>
                <p:cNvPr id="194" name="Freeform 432"/>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w="9525">
                  <a:noFill/>
                  <a:round/>
                </a:ln>
              </p:spPr>
              <p:txBody>
                <a:bodyPr/>
                <a:lstStyle/>
                <a:p>
                  <a:endParaRPr lang="zh-CN" altLang="en-US"/>
                </a:p>
              </p:txBody>
            </p:sp>
          </p:grpSp>
          <p:grpSp>
            <p:nvGrpSpPr>
              <p:cNvPr id="130" name="Group 433"/>
              <p:cNvGrpSpPr/>
              <p:nvPr/>
            </p:nvGrpSpPr>
            <p:grpSpPr bwMode="auto">
              <a:xfrm>
                <a:off x="1121" y="3753"/>
                <a:ext cx="45" cy="23"/>
                <a:chOff x="1121" y="3753"/>
                <a:chExt cx="45" cy="23"/>
              </a:xfrm>
            </p:grpSpPr>
            <p:sp>
              <p:nvSpPr>
                <p:cNvPr id="189" name="Freeform 434"/>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w="9525">
                  <a:noFill/>
                  <a:round/>
                </a:ln>
              </p:spPr>
              <p:txBody>
                <a:bodyPr/>
                <a:lstStyle/>
                <a:p>
                  <a:endParaRPr lang="zh-CN" altLang="en-US"/>
                </a:p>
              </p:txBody>
            </p:sp>
            <p:sp>
              <p:nvSpPr>
                <p:cNvPr id="190" name="Freeform 435"/>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w="9525">
                  <a:noFill/>
                  <a:round/>
                </a:ln>
              </p:spPr>
              <p:txBody>
                <a:bodyPr/>
                <a:lstStyle/>
                <a:p>
                  <a:endParaRPr lang="zh-CN" altLang="en-US"/>
                </a:p>
              </p:txBody>
            </p:sp>
            <p:sp>
              <p:nvSpPr>
                <p:cNvPr id="191" name="Freeform 436"/>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w="9525">
                  <a:noFill/>
                  <a:round/>
                </a:ln>
              </p:spPr>
              <p:txBody>
                <a:bodyPr/>
                <a:lstStyle/>
                <a:p>
                  <a:endParaRPr lang="zh-CN" altLang="en-US"/>
                </a:p>
              </p:txBody>
            </p:sp>
          </p:grpSp>
          <p:grpSp>
            <p:nvGrpSpPr>
              <p:cNvPr id="131" name="Group 437"/>
              <p:cNvGrpSpPr/>
              <p:nvPr/>
            </p:nvGrpSpPr>
            <p:grpSpPr bwMode="auto">
              <a:xfrm>
                <a:off x="1133" y="3767"/>
                <a:ext cx="44" cy="23"/>
                <a:chOff x="1133" y="3767"/>
                <a:chExt cx="44" cy="23"/>
              </a:xfrm>
            </p:grpSpPr>
            <p:sp>
              <p:nvSpPr>
                <p:cNvPr id="186" name="Freeform 438"/>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w="9525">
                  <a:noFill/>
                  <a:round/>
                </a:ln>
              </p:spPr>
              <p:txBody>
                <a:bodyPr/>
                <a:lstStyle/>
                <a:p>
                  <a:endParaRPr lang="zh-CN" altLang="en-US"/>
                </a:p>
              </p:txBody>
            </p:sp>
            <p:sp>
              <p:nvSpPr>
                <p:cNvPr id="187" name="Freeform 439"/>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w="9525">
                  <a:noFill/>
                  <a:round/>
                </a:ln>
              </p:spPr>
              <p:txBody>
                <a:bodyPr/>
                <a:lstStyle/>
                <a:p>
                  <a:endParaRPr lang="zh-CN" altLang="en-US"/>
                </a:p>
              </p:txBody>
            </p:sp>
            <p:sp>
              <p:nvSpPr>
                <p:cNvPr id="188" name="Freeform 440"/>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w="9525">
                  <a:noFill/>
                  <a:round/>
                </a:ln>
              </p:spPr>
              <p:txBody>
                <a:bodyPr/>
                <a:lstStyle/>
                <a:p>
                  <a:endParaRPr lang="zh-CN" altLang="en-US"/>
                </a:p>
              </p:txBody>
            </p:sp>
          </p:grpSp>
          <p:sp>
            <p:nvSpPr>
              <p:cNvPr id="132" name="Freeform 441"/>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3" name="Freeform 442"/>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4" name="Freeform 443"/>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w="9525">
                <a:noFill/>
                <a:round/>
              </a:ln>
            </p:spPr>
            <p:txBody>
              <a:bodyPr/>
              <a:lstStyle/>
              <a:p>
                <a:endParaRPr lang="zh-CN" altLang="en-US"/>
              </a:p>
            </p:txBody>
          </p:sp>
          <p:sp>
            <p:nvSpPr>
              <p:cNvPr id="135" name="Freeform 444"/>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6" name="Freeform 445"/>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37" name="Freeform 446"/>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w="9525">
                <a:noFill/>
                <a:round/>
              </a:ln>
            </p:spPr>
            <p:txBody>
              <a:bodyPr/>
              <a:lstStyle/>
              <a:p>
                <a:endParaRPr lang="zh-CN" altLang="en-US"/>
              </a:p>
            </p:txBody>
          </p:sp>
          <p:sp>
            <p:nvSpPr>
              <p:cNvPr id="138" name="Freeform 447"/>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39" name="Freeform 448"/>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40" name="Freeform 449"/>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w="9525">
                <a:noFill/>
                <a:round/>
              </a:ln>
            </p:spPr>
            <p:txBody>
              <a:bodyPr/>
              <a:lstStyle/>
              <a:p>
                <a:endParaRPr lang="zh-CN" altLang="en-US"/>
              </a:p>
            </p:txBody>
          </p:sp>
          <p:sp>
            <p:nvSpPr>
              <p:cNvPr id="141" name="Freeform 450"/>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w="9525">
                <a:noFill/>
                <a:round/>
              </a:ln>
            </p:spPr>
            <p:txBody>
              <a:bodyPr/>
              <a:lstStyle/>
              <a:p>
                <a:endParaRPr lang="zh-CN" altLang="en-US"/>
              </a:p>
            </p:txBody>
          </p:sp>
          <p:sp>
            <p:nvSpPr>
              <p:cNvPr id="142" name="Freeform 451"/>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w="9525">
                <a:noFill/>
                <a:round/>
              </a:ln>
            </p:spPr>
            <p:txBody>
              <a:bodyPr/>
              <a:lstStyle/>
              <a:p>
                <a:endParaRPr lang="zh-CN" altLang="en-US"/>
              </a:p>
            </p:txBody>
          </p:sp>
          <p:grpSp>
            <p:nvGrpSpPr>
              <p:cNvPr id="143" name="Group 452"/>
              <p:cNvGrpSpPr/>
              <p:nvPr/>
            </p:nvGrpSpPr>
            <p:grpSpPr bwMode="auto">
              <a:xfrm>
                <a:off x="700" y="3535"/>
                <a:ext cx="49" cy="24"/>
                <a:chOff x="700" y="3535"/>
                <a:chExt cx="49" cy="24"/>
              </a:xfrm>
            </p:grpSpPr>
            <p:sp>
              <p:nvSpPr>
                <p:cNvPr id="183" name="Freeform 453"/>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w="9525">
                  <a:noFill/>
                  <a:round/>
                </a:ln>
              </p:spPr>
              <p:txBody>
                <a:bodyPr/>
                <a:lstStyle/>
                <a:p>
                  <a:endParaRPr lang="zh-CN" altLang="en-US"/>
                </a:p>
              </p:txBody>
            </p:sp>
            <p:sp>
              <p:nvSpPr>
                <p:cNvPr id="184" name="Freeform 454"/>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85" name="Freeform 455"/>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round/>
                </a:ln>
              </p:spPr>
              <p:txBody>
                <a:bodyPr/>
                <a:lstStyle/>
                <a:p>
                  <a:endParaRPr lang="zh-CN" altLang="en-US"/>
                </a:p>
              </p:txBody>
            </p:sp>
          </p:grpSp>
          <p:grpSp>
            <p:nvGrpSpPr>
              <p:cNvPr id="144" name="Group 456"/>
              <p:cNvGrpSpPr/>
              <p:nvPr/>
            </p:nvGrpSpPr>
            <p:grpSpPr bwMode="auto">
              <a:xfrm>
                <a:off x="714" y="3551"/>
                <a:ext cx="49" cy="22"/>
                <a:chOff x="714" y="3551"/>
                <a:chExt cx="49" cy="22"/>
              </a:xfrm>
            </p:grpSpPr>
            <p:sp>
              <p:nvSpPr>
                <p:cNvPr id="180" name="Freeform 457"/>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w="9525">
                  <a:noFill/>
                  <a:round/>
                </a:ln>
              </p:spPr>
              <p:txBody>
                <a:bodyPr/>
                <a:lstStyle/>
                <a:p>
                  <a:endParaRPr lang="zh-CN" altLang="en-US"/>
                </a:p>
              </p:txBody>
            </p:sp>
            <p:sp>
              <p:nvSpPr>
                <p:cNvPr id="181" name="Freeform 458"/>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round/>
                </a:ln>
              </p:spPr>
              <p:txBody>
                <a:bodyPr/>
                <a:lstStyle/>
                <a:p>
                  <a:endParaRPr lang="zh-CN" altLang="en-US"/>
                </a:p>
              </p:txBody>
            </p:sp>
            <p:sp>
              <p:nvSpPr>
                <p:cNvPr id="182" name="Freeform 459"/>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round/>
                </a:ln>
              </p:spPr>
              <p:txBody>
                <a:bodyPr/>
                <a:lstStyle/>
                <a:p>
                  <a:endParaRPr lang="zh-CN" altLang="en-US"/>
                </a:p>
              </p:txBody>
            </p:sp>
          </p:grpSp>
          <p:grpSp>
            <p:nvGrpSpPr>
              <p:cNvPr id="145" name="Group 460"/>
              <p:cNvGrpSpPr/>
              <p:nvPr/>
            </p:nvGrpSpPr>
            <p:grpSpPr bwMode="auto">
              <a:xfrm>
                <a:off x="728" y="3564"/>
                <a:ext cx="48" cy="23"/>
                <a:chOff x="728" y="3564"/>
                <a:chExt cx="48" cy="23"/>
              </a:xfrm>
            </p:grpSpPr>
            <p:sp>
              <p:nvSpPr>
                <p:cNvPr id="177" name="Freeform 461"/>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78" name="Freeform 462"/>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round/>
                </a:ln>
              </p:spPr>
              <p:txBody>
                <a:bodyPr/>
                <a:lstStyle/>
                <a:p>
                  <a:endParaRPr lang="zh-CN" altLang="en-US"/>
                </a:p>
              </p:txBody>
            </p:sp>
            <p:sp>
              <p:nvSpPr>
                <p:cNvPr id="179" name="Freeform 463"/>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46" name="Group 464"/>
              <p:cNvGrpSpPr/>
              <p:nvPr/>
            </p:nvGrpSpPr>
            <p:grpSpPr bwMode="auto">
              <a:xfrm>
                <a:off x="742" y="3582"/>
                <a:ext cx="49" cy="23"/>
                <a:chOff x="742" y="3582"/>
                <a:chExt cx="49" cy="23"/>
              </a:xfrm>
            </p:grpSpPr>
            <p:sp>
              <p:nvSpPr>
                <p:cNvPr id="174" name="Freeform 465"/>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w="9525">
                  <a:noFill/>
                  <a:round/>
                </a:ln>
              </p:spPr>
              <p:txBody>
                <a:bodyPr/>
                <a:lstStyle/>
                <a:p>
                  <a:endParaRPr lang="zh-CN" altLang="en-US"/>
                </a:p>
              </p:txBody>
            </p:sp>
            <p:sp>
              <p:nvSpPr>
                <p:cNvPr id="175" name="Freeform 466"/>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round/>
                </a:ln>
              </p:spPr>
              <p:txBody>
                <a:bodyPr/>
                <a:lstStyle/>
                <a:p>
                  <a:endParaRPr lang="zh-CN" altLang="en-US"/>
                </a:p>
              </p:txBody>
            </p:sp>
            <p:sp>
              <p:nvSpPr>
                <p:cNvPr id="176" name="Freeform 467"/>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round/>
                </a:ln>
              </p:spPr>
              <p:txBody>
                <a:bodyPr/>
                <a:lstStyle/>
                <a:p>
                  <a:endParaRPr lang="zh-CN" altLang="en-US"/>
                </a:p>
              </p:txBody>
            </p:sp>
          </p:grpSp>
          <p:grpSp>
            <p:nvGrpSpPr>
              <p:cNvPr id="147" name="Group 468"/>
              <p:cNvGrpSpPr/>
              <p:nvPr/>
            </p:nvGrpSpPr>
            <p:grpSpPr bwMode="auto">
              <a:xfrm>
                <a:off x="752" y="3597"/>
                <a:ext cx="133" cy="106"/>
                <a:chOff x="752" y="3597"/>
                <a:chExt cx="133" cy="106"/>
              </a:xfrm>
            </p:grpSpPr>
            <p:sp>
              <p:nvSpPr>
                <p:cNvPr id="171" name="Freeform 469"/>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w="9525">
                  <a:noFill/>
                  <a:round/>
                </a:ln>
              </p:spPr>
              <p:txBody>
                <a:bodyPr/>
                <a:lstStyle/>
                <a:p>
                  <a:endParaRPr lang="zh-CN" altLang="en-US"/>
                </a:p>
              </p:txBody>
            </p:sp>
            <p:sp>
              <p:nvSpPr>
                <p:cNvPr id="172" name="Freeform 470"/>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round/>
                </a:ln>
              </p:spPr>
              <p:txBody>
                <a:bodyPr/>
                <a:lstStyle/>
                <a:p>
                  <a:endParaRPr lang="zh-CN" altLang="en-US"/>
                </a:p>
              </p:txBody>
            </p:sp>
            <p:sp>
              <p:nvSpPr>
                <p:cNvPr id="173" name="Freeform 471"/>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round/>
                </a:ln>
              </p:spPr>
              <p:txBody>
                <a:bodyPr/>
                <a:lstStyle/>
                <a:p>
                  <a:endParaRPr lang="zh-CN" altLang="en-US"/>
                </a:p>
              </p:txBody>
            </p:sp>
          </p:grpSp>
          <p:grpSp>
            <p:nvGrpSpPr>
              <p:cNvPr id="148" name="Group 472"/>
              <p:cNvGrpSpPr/>
              <p:nvPr/>
            </p:nvGrpSpPr>
            <p:grpSpPr bwMode="auto">
              <a:xfrm>
                <a:off x="844" y="3694"/>
                <a:ext cx="48" cy="23"/>
                <a:chOff x="844" y="3694"/>
                <a:chExt cx="48" cy="23"/>
              </a:xfrm>
            </p:grpSpPr>
            <p:sp>
              <p:nvSpPr>
                <p:cNvPr id="168" name="Freeform 473"/>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w="9525">
                  <a:noFill/>
                  <a:round/>
                </a:ln>
              </p:spPr>
              <p:txBody>
                <a:bodyPr/>
                <a:lstStyle/>
                <a:p>
                  <a:endParaRPr lang="zh-CN" altLang="en-US"/>
                </a:p>
              </p:txBody>
            </p:sp>
            <p:sp>
              <p:nvSpPr>
                <p:cNvPr id="169" name="Freeform 474"/>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round/>
                </a:ln>
              </p:spPr>
              <p:txBody>
                <a:bodyPr/>
                <a:lstStyle/>
                <a:p>
                  <a:endParaRPr lang="zh-CN" altLang="en-US"/>
                </a:p>
              </p:txBody>
            </p:sp>
            <p:sp>
              <p:nvSpPr>
                <p:cNvPr id="170" name="Freeform 475"/>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round/>
                </a:ln>
              </p:spPr>
              <p:txBody>
                <a:bodyPr/>
                <a:lstStyle/>
                <a:p>
                  <a:endParaRPr lang="zh-CN" altLang="en-US"/>
                </a:p>
              </p:txBody>
            </p:sp>
          </p:grpSp>
          <p:grpSp>
            <p:nvGrpSpPr>
              <p:cNvPr id="149" name="Group 476"/>
              <p:cNvGrpSpPr/>
              <p:nvPr/>
            </p:nvGrpSpPr>
            <p:grpSpPr bwMode="auto">
              <a:xfrm>
                <a:off x="857" y="3710"/>
                <a:ext cx="49" cy="22"/>
                <a:chOff x="857" y="3710"/>
                <a:chExt cx="49" cy="22"/>
              </a:xfrm>
            </p:grpSpPr>
            <p:sp>
              <p:nvSpPr>
                <p:cNvPr id="165" name="Freeform 477"/>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w="9525">
                  <a:noFill/>
                  <a:round/>
                </a:ln>
              </p:spPr>
              <p:txBody>
                <a:bodyPr/>
                <a:lstStyle/>
                <a:p>
                  <a:endParaRPr lang="zh-CN" altLang="en-US"/>
                </a:p>
              </p:txBody>
            </p:sp>
            <p:sp>
              <p:nvSpPr>
                <p:cNvPr id="166" name="Freeform 478"/>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round/>
                </a:ln>
              </p:spPr>
              <p:txBody>
                <a:bodyPr/>
                <a:lstStyle/>
                <a:p>
                  <a:endParaRPr lang="zh-CN" altLang="en-US"/>
                </a:p>
              </p:txBody>
            </p:sp>
            <p:sp>
              <p:nvSpPr>
                <p:cNvPr id="167" name="Freeform 479"/>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round/>
                </a:ln>
              </p:spPr>
              <p:txBody>
                <a:bodyPr/>
                <a:lstStyle/>
                <a:p>
                  <a:endParaRPr lang="zh-CN" altLang="en-US"/>
                </a:p>
              </p:txBody>
            </p:sp>
          </p:grpSp>
          <p:grpSp>
            <p:nvGrpSpPr>
              <p:cNvPr id="150" name="Group 480"/>
              <p:cNvGrpSpPr/>
              <p:nvPr/>
            </p:nvGrpSpPr>
            <p:grpSpPr bwMode="auto">
              <a:xfrm>
                <a:off x="1086" y="3766"/>
                <a:ext cx="49" cy="23"/>
                <a:chOff x="1086" y="3766"/>
                <a:chExt cx="49" cy="23"/>
              </a:xfrm>
            </p:grpSpPr>
            <p:sp>
              <p:nvSpPr>
                <p:cNvPr id="162" name="Freeform 481"/>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w="9525">
                  <a:noFill/>
                  <a:round/>
                </a:ln>
              </p:spPr>
              <p:txBody>
                <a:bodyPr/>
                <a:lstStyle/>
                <a:p>
                  <a:endParaRPr lang="zh-CN" altLang="en-US"/>
                </a:p>
              </p:txBody>
            </p:sp>
            <p:sp>
              <p:nvSpPr>
                <p:cNvPr id="163" name="Freeform 482"/>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round/>
                </a:ln>
              </p:spPr>
              <p:txBody>
                <a:bodyPr/>
                <a:lstStyle/>
                <a:p>
                  <a:endParaRPr lang="zh-CN" altLang="en-US"/>
                </a:p>
              </p:txBody>
            </p:sp>
            <p:sp>
              <p:nvSpPr>
                <p:cNvPr id="164" name="Freeform 483"/>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round/>
                </a:ln>
              </p:spPr>
              <p:txBody>
                <a:bodyPr/>
                <a:lstStyle/>
                <a:p>
                  <a:endParaRPr lang="zh-CN" altLang="en-US"/>
                </a:p>
              </p:txBody>
            </p:sp>
          </p:grpSp>
          <p:grpSp>
            <p:nvGrpSpPr>
              <p:cNvPr id="151" name="Group 484"/>
              <p:cNvGrpSpPr/>
              <p:nvPr/>
            </p:nvGrpSpPr>
            <p:grpSpPr bwMode="auto">
              <a:xfrm>
                <a:off x="934" y="3740"/>
                <a:ext cx="48" cy="23"/>
                <a:chOff x="934" y="3740"/>
                <a:chExt cx="48" cy="23"/>
              </a:xfrm>
            </p:grpSpPr>
            <p:sp>
              <p:nvSpPr>
                <p:cNvPr id="159" name="Freeform 485"/>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w="9525">
                  <a:noFill/>
                  <a:round/>
                </a:ln>
              </p:spPr>
              <p:txBody>
                <a:bodyPr/>
                <a:lstStyle/>
                <a:p>
                  <a:endParaRPr lang="zh-CN" altLang="en-US"/>
                </a:p>
              </p:txBody>
            </p:sp>
            <p:sp>
              <p:nvSpPr>
                <p:cNvPr id="160" name="Freeform 486"/>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round/>
                </a:ln>
              </p:spPr>
              <p:txBody>
                <a:bodyPr/>
                <a:lstStyle/>
                <a:p>
                  <a:endParaRPr lang="zh-CN" altLang="en-US"/>
                </a:p>
              </p:txBody>
            </p:sp>
            <p:sp>
              <p:nvSpPr>
                <p:cNvPr id="161" name="Freeform 487"/>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round/>
                </a:ln>
              </p:spPr>
              <p:txBody>
                <a:bodyPr/>
                <a:lstStyle/>
                <a:p>
                  <a:endParaRPr lang="zh-CN" altLang="en-US"/>
                </a:p>
              </p:txBody>
            </p:sp>
          </p:grpSp>
          <p:grpSp>
            <p:nvGrpSpPr>
              <p:cNvPr id="152" name="Group 488"/>
              <p:cNvGrpSpPr/>
              <p:nvPr/>
            </p:nvGrpSpPr>
            <p:grpSpPr bwMode="auto">
              <a:xfrm>
                <a:off x="943" y="3754"/>
                <a:ext cx="49" cy="23"/>
                <a:chOff x="943" y="3754"/>
                <a:chExt cx="49" cy="23"/>
              </a:xfrm>
            </p:grpSpPr>
            <p:sp>
              <p:nvSpPr>
                <p:cNvPr id="156" name="Freeform 489"/>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w="9525">
                  <a:noFill/>
                  <a:round/>
                </a:ln>
              </p:spPr>
              <p:txBody>
                <a:bodyPr/>
                <a:lstStyle/>
                <a:p>
                  <a:endParaRPr lang="zh-CN" altLang="en-US"/>
                </a:p>
              </p:txBody>
            </p:sp>
            <p:sp>
              <p:nvSpPr>
                <p:cNvPr id="157" name="Freeform 490"/>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round/>
                </a:ln>
              </p:spPr>
              <p:txBody>
                <a:bodyPr/>
                <a:lstStyle/>
                <a:p>
                  <a:endParaRPr lang="zh-CN" altLang="en-US"/>
                </a:p>
              </p:txBody>
            </p:sp>
            <p:sp>
              <p:nvSpPr>
                <p:cNvPr id="158" name="Freeform 491"/>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round/>
                </a:ln>
              </p:spPr>
              <p:txBody>
                <a:bodyPr/>
                <a:lstStyle/>
                <a:p>
                  <a:endParaRPr lang="zh-CN" altLang="en-US"/>
                </a:p>
              </p:txBody>
            </p:sp>
          </p:grpSp>
          <p:sp>
            <p:nvSpPr>
              <p:cNvPr id="153" name="Freeform 492"/>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round/>
              </a:ln>
            </p:spPr>
            <p:txBody>
              <a:bodyPr/>
              <a:lstStyle/>
              <a:p>
                <a:endParaRPr lang="zh-CN" altLang="en-US"/>
              </a:p>
            </p:txBody>
          </p:sp>
          <p:sp>
            <p:nvSpPr>
              <p:cNvPr id="154" name="Freeform 493"/>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round/>
              </a:ln>
            </p:spPr>
            <p:txBody>
              <a:bodyPr/>
              <a:lstStyle/>
              <a:p>
                <a:endParaRPr lang="zh-CN" altLang="en-US"/>
              </a:p>
            </p:txBody>
          </p:sp>
          <p:sp>
            <p:nvSpPr>
              <p:cNvPr id="155" name="Freeform 494"/>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round/>
              </a:ln>
            </p:spPr>
            <p:txBody>
              <a:bodyPr/>
              <a:lstStyle/>
              <a:p>
                <a:endParaRPr lang="zh-CN" altLang="en-US"/>
              </a:p>
            </p:txBody>
          </p:sp>
        </p:grpSp>
        <p:grpSp>
          <p:nvGrpSpPr>
            <p:cNvPr id="50" name="Group 495"/>
            <p:cNvGrpSpPr/>
            <p:nvPr/>
          </p:nvGrpSpPr>
          <p:grpSpPr bwMode="auto">
            <a:xfrm>
              <a:off x="920" y="3821"/>
              <a:ext cx="413" cy="50"/>
              <a:chOff x="920" y="3821"/>
              <a:chExt cx="413" cy="50"/>
            </a:xfrm>
          </p:grpSpPr>
          <p:sp>
            <p:nvSpPr>
              <p:cNvPr id="71" name="Freeform 496"/>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a:p>
            </p:txBody>
          </p:sp>
          <p:sp>
            <p:nvSpPr>
              <p:cNvPr id="72" name="Freeform 497"/>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round/>
              </a:ln>
            </p:spPr>
            <p:txBody>
              <a:bodyPr/>
              <a:lstStyle/>
              <a:p>
                <a:endParaRPr lang="zh-CN" altLang="en-US"/>
              </a:p>
            </p:txBody>
          </p:sp>
          <p:sp>
            <p:nvSpPr>
              <p:cNvPr id="73" name="Rectangle 498"/>
              <p:cNvSpPr>
                <a:spLocks noChangeArrowheads="1"/>
              </p:cNvSpPr>
              <p:nvPr/>
            </p:nvSpPr>
            <p:spPr bwMode="auto">
              <a:xfrm>
                <a:off x="982" y="3856"/>
                <a:ext cx="26" cy="7"/>
              </a:xfrm>
              <a:prstGeom prst="rect">
                <a:avLst/>
              </a:prstGeom>
              <a:solidFill>
                <a:srgbClr val="00A000"/>
              </a:solidFill>
              <a:ln w="9525">
                <a:noFill/>
                <a:miter lim="800000"/>
              </a:ln>
            </p:spPr>
            <p:txBody>
              <a:bodyPr/>
              <a:lstStyle/>
              <a:p>
                <a:endParaRPr lang="zh-CN" altLang="en-US"/>
              </a:p>
            </p:txBody>
          </p:sp>
          <p:sp>
            <p:nvSpPr>
              <p:cNvPr id="74" name="Rectangle 499"/>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a:p>
            </p:txBody>
          </p:sp>
        </p:grpSp>
        <p:grpSp>
          <p:nvGrpSpPr>
            <p:cNvPr id="51" name="Group 500"/>
            <p:cNvGrpSpPr/>
            <p:nvPr/>
          </p:nvGrpSpPr>
          <p:grpSpPr bwMode="auto">
            <a:xfrm>
              <a:off x="1227" y="3477"/>
              <a:ext cx="508" cy="321"/>
              <a:chOff x="1227" y="3477"/>
              <a:chExt cx="508" cy="321"/>
            </a:xfrm>
          </p:grpSpPr>
          <p:sp>
            <p:nvSpPr>
              <p:cNvPr id="52" name="Freeform 501"/>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a:p>
            </p:txBody>
          </p:sp>
          <p:sp>
            <p:nvSpPr>
              <p:cNvPr id="53" name="Freeform 502"/>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w="9525">
                <a:noFill/>
                <a:round/>
              </a:ln>
            </p:spPr>
            <p:txBody>
              <a:bodyPr/>
              <a:lstStyle/>
              <a:p>
                <a:endParaRPr lang="zh-CN" altLang="en-US"/>
              </a:p>
            </p:txBody>
          </p:sp>
          <p:sp>
            <p:nvSpPr>
              <p:cNvPr id="54" name="Freeform 503"/>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a:p>
            </p:txBody>
          </p:sp>
          <p:sp>
            <p:nvSpPr>
              <p:cNvPr id="55" name="Line 504"/>
              <p:cNvSpPr>
                <a:spLocks noChangeShapeType="1"/>
              </p:cNvSpPr>
              <p:nvPr/>
            </p:nvSpPr>
            <p:spPr bwMode="auto">
              <a:xfrm>
                <a:off x="1586" y="3665"/>
                <a:ext cx="76" cy="44"/>
              </a:xfrm>
              <a:prstGeom prst="line">
                <a:avLst/>
              </a:prstGeom>
              <a:noFill/>
              <a:ln w="7938">
                <a:solidFill>
                  <a:srgbClr val="000000"/>
                </a:solidFill>
                <a:round/>
              </a:ln>
            </p:spPr>
            <p:txBody>
              <a:bodyPr/>
              <a:lstStyle/>
              <a:p>
                <a:endParaRPr lang="zh-CN" altLang="en-US"/>
              </a:p>
            </p:txBody>
          </p:sp>
          <p:sp>
            <p:nvSpPr>
              <p:cNvPr id="56" name="Freeform 505"/>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a:p>
            </p:txBody>
          </p:sp>
          <p:sp>
            <p:nvSpPr>
              <p:cNvPr id="57" name="Freeform 506"/>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58" name="Freeform 507"/>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59" name="Freeform 508"/>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60" name="Freeform 509"/>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61" name="Freeform 510"/>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62" name="Freeform 511"/>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63" name="Freeform 512"/>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a:p>
            </p:txBody>
          </p:sp>
          <p:sp>
            <p:nvSpPr>
              <p:cNvPr id="64" name="Freeform 513"/>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a:p>
            </p:txBody>
          </p:sp>
          <p:sp>
            <p:nvSpPr>
              <p:cNvPr id="65" name="Freeform 514"/>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a:p>
            </p:txBody>
          </p:sp>
          <p:sp>
            <p:nvSpPr>
              <p:cNvPr id="66" name="Oval 515"/>
              <p:cNvSpPr>
                <a:spLocks noChangeArrowheads="1"/>
              </p:cNvSpPr>
              <p:nvPr/>
            </p:nvSpPr>
            <p:spPr bwMode="auto">
              <a:xfrm>
                <a:off x="1339" y="3772"/>
                <a:ext cx="78" cy="26"/>
              </a:xfrm>
              <a:prstGeom prst="ellipse">
                <a:avLst/>
              </a:prstGeom>
              <a:solidFill>
                <a:schemeClr val="bg2"/>
              </a:solidFill>
              <a:ln w="9525">
                <a:noFill/>
                <a:round/>
              </a:ln>
            </p:spPr>
            <p:txBody>
              <a:bodyPr/>
              <a:lstStyle/>
              <a:p>
                <a:endParaRPr lang="zh-CN" altLang="en-US"/>
              </a:p>
            </p:txBody>
          </p:sp>
          <p:sp>
            <p:nvSpPr>
              <p:cNvPr id="67" name="Oval 516"/>
              <p:cNvSpPr>
                <a:spLocks noChangeArrowheads="1"/>
              </p:cNvSpPr>
              <p:nvPr/>
            </p:nvSpPr>
            <p:spPr bwMode="auto">
              <a:xfrm>
                <a:off x="1432" y="3771"/>
                <a:ext cx="78" cy="25"/>
              </a:xfrm>
              <a:prstGeom prst="ellipse">
                <a:avLst/>
              </a:prstGeom>
              <a:solidFill>
                <a:schemeClr val="bg2"/>
              </a:solidFill>
              <a:ln w="9525">
                <a:noFill/>
                <a:round/>
              </a:ln>
            </p:spPr>
            <p:txBody>
              <a:bodyPr/>
              <a:lstStyle/>
              <a:p>
                <a:endParaRPr lang="zh-CN" altLang="en-US"/>
              </a:p>
            </p:txBody>
          </p:sp>
          <p:sp>
            <p:nvSpPr>
              <p:cNvPr id="68" name="Freeform 517"/>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w="9525">
                <a:noFill/>
                <a:round/>
              </a:ln>
            </p:spPr>
            <p:txBody>
              <a:bodyPr/>
              <a:lstStyle/>
              <a:p>
                <a:endParaRPr lang="zh-CN" altLang="en-US"/>
              </a:p>
            </p:txBody>
          </p:sp>
          <p:sp>
            <p:nvSpPr>
              <p:cNvPr id="69" name="Oval 518"/>
              <p:cNvSpPr>
                <a:spLocks noChangeArrowheads="1"/>
              </p:cNvSpPr>
              <p:nvPr/>
            </p:nvSpPr>
            <p:spPr bwMode="auto">
              <a:xfrm>
                <a:off x="1338" y="3767"/>
                <a:ext cx="78" cy="27"/>
              </a:xfrm>
              <a:prstGeom prst="ellipse">
                <a:avLst/>
              </a:prstGeom>
              <a:solidFill>
                <a:schemeClr val="bg2"/>
              </a:solidFill>
              <a:ln w="9525">
                <a:noFill/>
                <a:round/>
              </a:ln>
            </p:spPr>
            <p:txBody>
              <a:bodyPr/>
              <a:lstStyle/>
              <a:p>
                <a:endParaRPr lang="zh-CN" altLang="en-US"/>
              </a:p>
            </p:txBody>
          </p:sp>
          <p:sp>
            <p:nvSpPr>
              <p:cNvPr id="70" name="Oval 519"/>
              <p:cNvSpPr>
                <a:spLocks noChangeArrowheads="1"/>
              </p:cNvSpPr>
              <p:nvPr/>
            </p:nvSpPr>
            <p:spPr bwMode="auto">
              <a:xfrm>
                <a:off x="1431" y="3766"/>
                <a:ext cx="77" cy="25"/>
              </a:xfrm>
              <a:prstGeom prst="ellipse">
                <a:avLst/>
              </a:prstGeom>
              <a:solidFill>
                <a:schemeClr val="bg2"/>
              </a:solidFill>
              <a:ln w="9525">
                <a:noFill/>
                <a:round/>
              </a:ln>
            </p:spPr>
            <p:txBody>
              <a:bodyPr/>
              <a:lstStyle/>
              <a:p>
                <a:endParaRPr lang="zh-CN" altLang="en-US"/>
              </a:p>
            </p:txBody>
          </p:sp>
        </p:grpSp>
      </p:grpSp>
      <p:sp>
        <p:nvSpPr>
          <p:cNvPr id="489" name="Line 521"/>
          <p:cNvSpPr>
            <a:spLocks noChangeShapeType="1"/>
          </p:cNvSpPr>
          <p:nvPr/>
        </p:nvSpPr>
        <p:spPr bwMode="auto">
          <a:xfrm rot="5400000">
            <a:off x="3129979" y="3970338"/>
            <a:ext cx="3432175" cy="0"/>
          </a:xfrm>
          <a:prstGeom prst="line">
            <a:avLst/>
          </a:prstGeom>
          <a:noFill/>
          <a:ln w="28575">
            <a:solidFill>
              <a:schemeClr val="tx2"/>
            </a:solidFill>
            <a:round/>
            <a:headEnd type="none" w="sm" len="med"/>
            <a:tailEnd type="triangle" w="med" len="med"/>
          </a:ln>
        </p:spPr>
        <p:txBody>
          <a:bodyPr wrap="none" anchor="ctr"/>
          <a:lstStyle/>
          <a:p>
            <a:endParaRPr lang="zh-CN" altLang="en-US"/>
          </a:p>
        </p:txBody>
      </p:sp>
      <p:grpSp>
        <p:nvGrpSpPr>
          <p:cNvPr id="490" name="Group 554"/>
          <p:cNvGrpSpPr/>
          <p:nvPr/>
        </p:nvGrpSpPr>
        <p:grpSpPr bwMode="auto">
          <a:xfrm>
            <a:off x="4849242" y="2314575"/>
            <a:ext cx="3987800" cy="423863"/>
            <a:chOff x="2939" y="1851"/>
            <a:chExt cx="2512" cy="267"/>
          </a:xfrm>
        </p:grpSpPr>
        <p:sp>
          <p:nvSpPr>
            <p:cNvPr id="491" name="Line 522"/>
            <p:cNvSpPr>
              <a:spLocks noChangeShapeType="1"/>
            </p:cNvSpPr>
            <p:nvPr/>
          </p:nvSpPr>
          <p:spPr bwMode="auto">
            <a:xfrm>
              <a:off x="2939" y="1987"/>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492" name="Rectangle 523"/>
            <p:cNvSpPr>
              <a:spLocks noChangeArrowheads="1"/>
            </p:cNvSpPr>
            <p:nvPr/>
          </p:nvSpPr>
          <p:spPr bwMode="auto">
            <a:xfrm>
              <a:off x="3506" y="1851"/>
              <a:ext cx="619" cy="267"/>
            </a:xfrm>
            <a:prstGeom prst="rect">
              <a:avLst/>
            </a:prstGeom>
            <a:solidFill>
              <a:srgbClr val="FFCCFF"/>
            </a:solidFill>
            <a:ln w="9525" algn="ctr">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dirty="0">
                  <a:latin typeface="Arial" panose="020B0604020202020204" pitchFamily="34" charset="0"/>
                  <a:ea typeface="黑体" panose="02010600030101010101" pitchFamily="2" charset="-122"/>
                </a:rPr>
                <a:t>我是 </a:t>
              </a:r>
              <a:r>
                <a:rPr kumimoji="1" lang="en-US" altLang="zh-CN" sz="1800" dirty="0" smtClean="0">
                  <a:latin typeface="Arial" panose="020B0604020202020204" pitchFamily="34" charset="0"/>
                  <a:ea typeface="黑体" panose="02010600030101010101" pitchFamily="2" charset="-122"/>
                </a:rPr>
                <a:t>C</a:t>
              </a:r>
              <a:endParaRPr kumimoji="1" lang="en-US" altLang="zh-CN" sz="1800" dirty="0">
                <a:latin typeface="Arial" panose="020B0604020202020204" pitchFamily="34" charset="0"/>
                <a:ea typeface="黑体" panose="02010600030101010101" pitchFamily="2" charset="-122"/>
              </a:endParaRPr>
            </a:p>
          </p:txBody>
        </p:sp>
      </p:grpSp>
      <p:grpSp>
        <p:nvGrpSpPr>
          <p:cNvPr id="493" name="Group 555"/>
          <p:cNvGrpSpPr/>
          <p:nvPr/>
        </p:nvGrpSpPr>
        <p:grpSpPr bwMode="auto">
          <a:xfrm>
            <a:off x="4823842" y="2833688"/>
            <a:ext cx="3987800" cy="423862"/>
            <a:chOff x="2923" y="2178"/>
            <a:chExt cx="2512" cy="267"/>
          </a:xfrm>
        </p:grpSpPr>
        <p:sp>
          <p:nvSpPr>
            <p:cNvPr id="494" name="Line 524"/>
            <p:cNvSpPr>
              <a:spLocks noChangeShapeType="1"/>
            </p:cNvSpPr>
            <p:nvPr/>
          </p:nvSpPr>
          <p:spPr bwMode="auto">
            <a:xfrm flipH="1">
              <a:off x="2923" y="2314"/>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495" name="Rectangle 525"/>
            <p:cNvSpPr>
              <a:spLocks noChangeArrowheads="1"/>
            </p:cNvSpPr>
            <p:nvPr/>
          </p:nvSpPr>
          <p:spPr bwMode="auto">
            <a:xfrm>
              <a:off x="4383" y="2178"/>
              <a:ext cx="568" cy="267"/>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R</a:t>
              </a:r>
              <a:r>
                <a:rPr kumimoji="1" lang="en-US" altLang="zh-CN" sz="1800" baseline="-25000">
                  <a:latin typeface="Arial" panose="020B0604020202020204" pitchFamily="34" charset="0"/>
                  <a:ea typeface="黑体" panose="02010600030101010101" pitchFamily="2" charset="-122"/>
                </a:rPr>
                <a:t>B</a:t>
              </a:r>
            </a:p>
          </p:txBody>
        </p:sp>
      </p:grpSp>
      <p:grpSp>
        <p:nvGrpSpPr>
          <p:cNvPr id="499" name="Group 559"/>
          <p:cNvGrpSpPr/>
          <p:nvPr/>
        </p:nvGrpSpPr>
        <p:grpSpPr bwMode="auto">
          <a:xfrm>
            <a:off x="4849242" y="3870325"/>
            <a:ext cx="3987800" cy="423863"/>
            <a:chOff x="2939" y="2831"/>
            <a:chExt cx="2512" cy="267"/>
          </a:xfrm>
        </p:grpSpPr>
        <p:sp>
          <p:nvSpPr>
            <p:cNvPr id="500" name="Line 5"/>
            <p:cNvSpPr>
              <a:spLocks noChangeShapeType="1"/>
            </p:cNvSpPr>
            <p:nvPr/>
          </p:nvSpPr>
          <p:spPr bwMode="auto">
            <a:xfrm flipH="1">
              <a:off x="2939" y="2950"/>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501" name="Rectangle 530"/>
            <p:cNvSpPr>
              <a:spLocks noChangeArrowheads="1"/>
            </p:cNvSpPr>
            <p:nvPr/>
          </p:nvSpPr>
          <p:spPr bwMode="auto">
            <a:xfrm>
              <a:off x="4281" y="2831"/>
              <a:ext cx="980" cy="267"/>
            </a:xfrm>
            <a:prstGeom prst="rect">
              <a:avLst/>
            </a:prstGeom>
            <a:solidFill>
              <a:srgbClr val="CCECFF"/>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zh-CN" altLang="en-US" sz="1800">
                  <a:latin typeface="Arial" panose="020B0604020202020204" pitchFamily="34" charset="0"/>
                  <a:ea typeface="黑体" panose="02010600030101010101" pitchFamily="2" charset="-122"/>
                </a:rPr>
                <a:t>请把公钥发来</a:t>
              </a:r>
              <a:endParaRPr kumimoji="1" lang="zh-CN" altLang="en-US" sz="1800" baseline="-25000">
                <a:latin typeface="Arial" panose="020B0604020202020204" pitchFamily="34" charset="0"/>
                <a:ea typeface="黑体" panose="02010600030101010101" pitchFamily="2" charset="-122"/>
              </a:endParaRPr>
            </a:p>
          </p:txBody>
        </p:sp>
      </p:grpSp>
      <p:grpSp>
        <p:nvGrpSpPr>
          <p:cNvPr id="502" name="Group 563"/>
          <p:cNvGrpSpPr/>
          <p:nvPr/>
        </p:nvGrpSpPr>
        <p:grpSpPr bwMode="auto">
          <a:xfrm>
            <a:off x="4849242" y="4325938"/>
            <a:ext cx="3987800" cy="423862"/>
            <a:chOff x="2939" y="3118"/>
            <a:chExt cx="2512" cy="267"/>
          </a:xfrm>
        </p:grpSpPr>
        <p:sp>
          <p:nvSpPr>
            <p:cNvPr id="503" name="Line 531"/>
            <p:cNvSpPr>
              <a:spLocks noChangeShapeType="1"/>
            </p:cNvSpPr>
            <p:nvPr/>
          </p:nvSpPr>
          <p:spPr bwMode="auto">
            <a:xfrm>
              <a:off x="2939" y="3264"/>
              <a:ext cx="2512" cy="12"/>
            </a:xfrm>
            <a:prstGeom prst="line">
              <a:avLst/>
            </a:prstGeom>
            <a:noFill/>
            <a:ln w="57150">
              <a:solidFill>
                <a:schemeClr val="hlink"/>
              </a:solidFill>
              <a:round/>
              <a:headEnd type="none" w="sm" len="med"/>
              <a:tailEnd type="triangle" w="med" len="lg"/>
            </a:ln>
          </p:spPr>
          <p:txBody>
            <a:bodyPr wrap="none" anchor="ctr"/>
            <a:lstStyle/>
            <a:p>
              <a:endParaRPr lang="zh-CN" altLang="en-US"/>
            </a:p>
          </p:txBody>
        </p:sp>
        <p:sp>
          <p:nvSpPr>
            <p:cNvPr id="504" name="Rectangle 532"/>
            <p:cNvSpPr>
              <a:spLocks noChangeArrowheads="1"/>
            </p:cNvSpPr>
            <p:nvPr/>
          </p:nvSpPr>
          <p:spPr bwMode="auto">
            <a:xfrm>
              <a:off x="3559" y="3118"/>
              <a:ext cx="567" cy="267"/>
            </a:xfrm>
            <a:prstGeom prst="rect">
              <a:avLst/>
            </a:prstGeom>
            <a:solidFill>
              <a:srgbClr val="99FF66"/>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dirty="0" smtClean="0">
                  <a:latin typeface="Arial" panose="020B0604020202020204" pitchFamily="34" charset="0"/>
                  <a:ea typeface="黑体" panose="02010600030101010101" pitchFamily="2" charset="-122"/>
                </a:rPr>
                <a:t>PK</a:t>
              </a:r>
              <a:r>
                <a:rPr kumimoji="1" lang="en-US" altLang="zh-CN" sz="1800" baseline="-25000" dirty="0" smtClean="0">
                  <a:latin typeface="Arial" panose="020B0604020202020204" pitchFamily="34" charset="0"/>
                  <a:ea typeface="黑体" panose="02010600030101010101" pitchFamily="2" charset="-122"/>
                </a:rPr>
                <a:t>A</a:t>
              </a:r>
              <a:endParaRPr kumimoji="1" lang="en-US" altLang="zh-CN" sz="1800" baseline="-25000" dirty="0">
                <a:latin typeface="Arial" panose="020B0604020202020204" pitchFamily="34" charset="0"/>
                <a:ea typeface="黑体" panose="02010600030101010101" pitchFamily="2" charset="-122"/>
              </a:endParaRPr>
            </a:p>
          </p:txBody>
        </p:sp>
      </p:grpSp>
      <p:grpSp>
        <p:nvGrpSpPr>
          <p:cNvPr id="505" name="Group 565"/>
          <p:cNvGrpSpPr/>
          <p:nvPr/>
        </p:nvGrpSpPr>
        <p:grpSpPr bwMode="auto">
          <a:xfrm>
            <a:off x="4849242" y="4695825"/>
            <a:ext cx="3987800" cy="779463"/>
            <a:chOff x="2939" y="3351"/>
            <a:chExt cx="2512" cy="491"/>
          </a:xfrm>
        </p:grpSpPr>
        <p:sp>
          <p:nvSpPr>
            <p:cNvPr id="506" name="Line 543"/>
            <p:cNvSpPr>
              <a:spLocks noChangeShapeType="1"/>
            </p:cNvSpPr>
            <p:nvPr/>
          </p:nvSpPr>
          <p:spPr bwMode="auto">
            <a:xfrm flipH="1">
              <a:off x="2939" y="3711"/>
              <a:ext cx="2512" cy="12"/>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507" name="Rectangle 544"/>
            <p:cNvSpPr>
              <a:spLocks noChangeArrowheads="1"/>
            </p:cNvSpPr>
            <p:nvPr/>
          </p:nvSpPr>
          <p:spPr bwMode="auto">
            <a:xfrm>
              <a:off x="4693" y="3575"/>
              <a:ext cx="567" cy="267"/>
            </a:xfrm>
            <a:prstGeom prst="rect">
              <a:avLst/>
            </a:prstGeom>
            <a:solidFill>
              <a:srgbClr val="FF9900"/>
            </a:solidFill>
            <a:ln w="9525">
              <a:solidFill>
                <a:schemeClr val="tx2"/>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DATA</a:t>
              </a:r>
              <a:endParaRPr kumimoji="1" lang="en-US" altLang="zh-CN" sz="1800" i="1" baseline="-25000">
                <a:latin typeface="Arial" panose="020B0604020202020204" pitchFamily="34" charset="0"/>
                <a:ea typeface="黑体" panose="02010600030101010101" pitchFamily="2" charset="-122"/>
              </a:endParaRPr>
            </a:p>
          </p:txBody>
        </p:sp>
        <p:pic>
          <p:nvPicPr>
            <p:cNvPr id="508" name="Picture 545"/>
            <p:cNvPicPr>
              <a:picLocks noChangeArrowheads="1"/>
            </p:cNvPicPr>
            <p:nvPr/>
          </p:nvPicPr>
          <p:blipFill>
            <a:blip r:embed="rId4" cstate="print"/>
            <a:srcRect/>
            <a:stretch>
              <a:fillRect/>
            </a:stretch>
          </p:blipFill>
          <p:spPr bwMode="auto">
            <a:xfrm>
              <a:off x="4590" y="3427"/>
              <a:ext cx="227" cy="255"/>
            </a:xfrm>
            <a:prstGeom prst="rect">
              <a:avLst/>
            </a:prstGeom>
            <a:noFill/>
            <a:ln w="12699">
              <a:noFill/>
              <a:miter lim="800000"/>
              <a:headEnd/>
              <a:tailEnd/>
            </a:ln>
          </p:spPr>
        </p:pic>
        <p:sp>
          <p:nvSpPr>
            <p:cNvPr id="509" name="Text Box 546"/>
            <p:cNvSpPr txBox="1">
              <a:spLocks noChangeArrowheads="1"/>
            </p:cNvSpPr>
            <p:nvPr/>
          </p:nvSpPr>
          <p:spPr bwMode="auto">
            <a:xfrm>
              <a:off x="4272" y="3351"/>
              <a:ext cx="375" cy="233"/>
            </a:xfrm>
            <a:prstGeom prst="rect">
              <a:avLst/>
            </a:prstGeom>
            <a:noFill/>
            <a:ln w="9525">
              <a:noFill/>
              <a:miter lim="800000"/>
            </a:ln>
          </p:spPr>
          <p:txBody>
            <a:bodyPr wrap="none">
              <a:spAutoFit/>
            </a:bodyPr>
            <a:lstStyle/>
            <a:p>
              <a:pPr algn="l"/>
              <a:r>
                <a:rPr lang="en-US" altLang="zh-CN" sz="1800" i="1" dirty="0" smtClean="0">
                  <a:latin typeface="Arial" panose="020B0604020202020204" pitchFamily="34" charset="0"/>
                  <a:ea typeface="黑体" panose="02010600030101010101" pitchFamily="2" charset="-122"/>
                </a:rPr>
                <a:t>PK</a:t>
              </a:r>
              <a:r>
                <a:rPr lang="en-US" altLang="zh-CN" sz="1800" baseline="-25000" dirty="0" smtClean="0">
                  <a:latin typeface="Arial" panose="020B0604020202020204" pitchFamily="34" charset="0"/>
                  <a:ea typeface="黑体" panose="02010600030101010101" pitchFamily="2" charset="-122"/>
                </a:rPr>
                <a:t>A</a:t>
              </a:r>
              <a:endParaRPr lang="en-US" altLang="zh-CN" sz="1800" baseline="-25000" dirty="0">
                <a:latin typeface="Arial" panose="020B0604020202020204" pitchFamily="34" charset="0"/>
                <a:ea typeface="黑体" panose="02010600030101010101" pitchFamily="2" charset="-122"/>
              </a:endParaRPr>
            </a:p>
          </p:txBody>
        </p:sp>
      </p:grpSp>
      <p:sp>
        <p:nvSpPr>
          <p:cNvPr id="510" name="Text Box 551"/>
          <p:cNvSpPr txBox="1">
            <a:spLocks noChangeArrowheads="1"/>
          </p:cNvSpPr>
          <p:nvPr/>
        </p:nvSpPr>
        <p:spPr bwMode="auto">
          <a:xfrm>
            <a:off x="4260184" y="5365750"/>
            <a:ext cx="641350" cy="366713"/>
          </a:xfrm>
          <a:prstGeom prst="rect">
            <a:avLst/>
          </a:prstGeom>
          <a:noFill/>
          <a:ln w="9525">
            <a:noFill/>
            <a:miter lim="800000"/>
          </a:ln>
        </p:spPr>
        <p:txBody>
          <a:bodyPr wrap="none">
            <a:spAutoFit/>
          </a:bodyPr>
          <a:lstStyle/>
          <a:p>
            <a:pPr algn="l"/>
            <a:r>
              <a:rPr kumimoji="1" lang="zh-CN" altLang="en-US" sz="1800" dirty="0">
                <a:latin typeface="Arial" panose="020B0604020202020204" pitchFamily="34" charset="0"/>
                <a:ea typeface="黑体" panose="02010600030101010101" pitchFamily="2" charset="-122"/>
              </a:rPr>
              <a:t>时间</a:t>
            </a:r>
          </a:p>
        </p:txBody>
      </p:sp>
      <p:grpSp>
        <p:nvGrpSpPr>
          <p:cNvPr id="3" name="组合 2"/>
          <p:cNvGrpSpPr/>
          <p:nvPr/>
        </p:nvGrpSpPr>
        <p:grpSpPr>
          <a:xfrm>
            <a:off x="4823842" y="3398835"/>
            <a:ext cx="3987800" cy="439112"/>
            <a:chOff x="4823842" y="3398835"/>
            <a:chExt cx="3987800" cy="439112"/>
          </a:xfrm>
        </p:grpSpPr>
        <p:grpSp>
          <p:nvGrpSpPr>
            <p:cNvPr id="496" name="组合 495"/>
            <p:cNvGrpSpPr/>
            <p:nvPr/>
          </p:nvGrpSpPr>
          <p:grpSpPr>
            <a:xfrm>
              <a:off x="4823842" y="3398835"/>
              <a:ext cx="3987800" cy="425450"/>
              <a:chOff x="4640263" y="3398835"/>
              <a:chExt cx="3987800" cy="425450"/>
            </a:xfrm>
          </p:grpSpPr>
          <p:sp>
            <p:nvSpPr>
              <p:cNvPr id="497" name="Line 526"/>
              <p:cNvSpPr>
                <a:spLocks noChangeShapeType="1"/>
              </p:cNvSpPr>
              <p:nvPr/>
            </p:nvSpPr>
            <p:spPr bwMode="auto">
              <a:xfrm>
                <a:off x="4640263" y="3616323"/>
                <a:ext cx="3987800" cy="19050"/>
              </a:xfrm>
              <a:prstGeom prst="line">
                <a:avLst/>
              </a:prstGeom>
              <a:noFill/>
              <a:ln w="57150">
                <a:solidFill>
                  <a:schemeClr val="hlink"/>
                </a:solidFill>
                <a:round/>
                <a:headEnd type="none" w="sm" len="med"/>
                <a:tailEnd type="triangle" w="med" len="lg"/>
              </a:ln>
            </p:spPr>
            <p:txBody>
              <a:bodyPr wrap="none" anchor="ctr"/>
              <a:lstStyle/>
              <a:p>
                <a:endParaRPr lang="zh-CN" altLang="en-US"/>
              </a:p>
            </p:txBody>
          </p:sp>
          <p:sp>
            <p:nvSpPr>
              <p:cNvPr id="498" name="Rectangle 527"/>
              <p:cNvSpPr>
                <a:spLocks noChangeArrowheads="1"/>
              </p:cNvSpPr>
              <p:nvPr/>
            </p:nvSpPr>
            <p:spPr bwMode="auto">
              <a:xfrm>
                <a:off x="5662613" y="3398835"/>
                <a:ext cx="900113" cy="425450"/>
              </a:xfrm>
              <a:prstGeom prst="rect">
                <a:avLst/>
              </a:prstGeom>
              <a:solidFill>
                <a:srgbClr val="FFFF99"/>
              </a:solidFill>
              <a:ln w="9525">
                <a:solidFill>
                  <a:schemeClr val="tx2"/>
                </a:solidFill>
                <a:miter lim="800000"/>
              </a:ln>
              <a:effectLst>
                <a:outerShdw dist="35921" dir="2700000" algn="ctr" rotWithShape="0">
                  <a:schemeClr val="bg2"/>
                </a:outerShdw>
              </a:effectLst>
            </p:spPr>
            <p:txBody>
              <a:bodyPr wrap="none" anchor="ctr"/>
              <a:lstStyle/>
              <a:p>
                <a:pPr>
                  <a:defRPr/>
                </a:pPr>
                <a:endParaRPr kumimoji="1" lang="en-US" altLang="zh-CN" sz="1800" baseline="-25000" dirty="0">
                  <a:latin typeface="Arial" panose="020B0604020202020204" pitchFamily="34" charset="0"/>
                  <a:ea typeface="黑体" panose="02010600030101010101" pitchFamily="2" charset="-122"/>
                </a:endParaRPr>
              </a:p>
            </p:txBody>
          </p:sp>
        </p:grpSp>
        <p:graphicFrame>
          <p:nvGraphicFramePr>
            <p:cNvPr id="511" name="对象 510"/>
            <p:cNvGraphicFramePr>
              <a:graphicFrameLocks noChangeAspect="1"/>
            </p:cNvGraphicFramePr>
            <p:nvPr/>
          </p:nvGraphicFramePr>
          <p:xfrm>
            <a:off x="5920407" y="3404889"/>
            <a:ext cx="751682" cy="433058"/>
          </p:xfrm>
          <a:graphic>
            <a:graphicData uri="http://schemas.openxmlformats.org/presentationml/2006/ole">
              <p:oleObj spid="_x0000_s135169" name="Equation" r:id="rId5" imgW="12496800" imgH="57912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0"/>
                                        </p:tgtEl>
                                        <p:attrNameLst>
                                          <p:attrName>style.visibility</p:attrName>
                                        </p:attrNameLst>
                                      </p:cBhvr>
                                      <p:to>
                                        <p:strVal val="visible"/>
                                      </p:to>
                                    </p:set>
                                    <p:animEffect transition="in" filter="wipe(left)">
                                      <p:cBhvr>
                                        <p:cTn id="7" dur="2000"/>
                                        <p:tgtEl>
                                          <p:spTgt spid="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93"/>
                                        </p:tgtEl>
                                        <p:attrNameLst>
                                          <p:attrName>style.visibility</p:attrName>
                                        </p:attrNameLst>
                                      </p:cBhvr>
                                      <p:to>
                                        <p:strVal val="visible"/>
                                      </p:to>
                                    </p:set>
                                    <p:animEffect transition="in" filter="wipe(right)">
                                      <p:cBhvr>
                                        <p:cTn id="12" dur="2000"/>
                                        <p:tgtEl>
                                          <p:spTgt spid="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99"/>
                                        </p:tgtEl>
                                        <p:attrNameLst>
                                          <p:attrName>style.visibility</p:attrName>
                                        </p:attrNameLst>
                                      </p:cBhvr>
                                      <p:to>
                                        <p:strVal val="visible"/>
                                      </p:to>
                                    </p:set>
                                    <p:animEffect transition="in" filter="wipe(right)">
                                      <p:cBhvr>
                                        <p:cTn id="22" dur="2000"/>
                                        <p:tgtEl>
                                          <p:spTgt spid="4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2"/>
                                        </p:tgtEl>
                                        <p:attrNameLst>
                                          <p:attrName>style.visibility</p:attrName>
                                        </p:attrNameLst>
                                      </p:cBhvr>
                                      <p:to>
                                        <p:strVal val="visible"/>
                                      </p:to>
                                    </p:set>
                                    <p:animEffect transition="in" filter="wipe(left)">
                                      <p:cBhvr>
                                        <p:cTn id="27" dur="2000"/>
                                        <p:tgtEl>
                                          <p:spTgt spid="5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05"/>
                                        </p:tgtEl>
                                        <p:attrNameLst>
                                          <p:attrName>style.visibility</p:attrName>
                                        </p:attrNameLst>
                                      </p:cBhvr>
                                      <p:to>
                                        <p:strVal val="visible"/>
                                      </p:to>
                                    </p:set>
                                    <p:animEffect transition="in" filter="wipe(right)">
                                      <p:cBhvr>
                                        <p:cTn id="32" dur="20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2054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1933" y="285728"/>
            <a:ext cx="8349157" cy="5976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矩形 2"/>
          <p:cNvSpPr/>
          <p:nvPr/>
        </p:nvSpPr>
        <p:spPr>
          <a:xfrm>
            <a:off x="500034" y="3929066"/>
            <a:ext cx="822918" cy="523220"/>
          </a:xfrm>
          <a:prstGeom prst="rect">
            <a:avLst/>
          </a:prstGeom>
        </p:spPr>
        <p:txBody>
          <a:bodyPr wrap="none">
            <a:spAutoFit/>
          </a:bodyPr>
          <a:lstStyle/>
          <a:p>
            <a:r>
              <a:rPr lang="en-US" altLang="zh-CN" sz="2000" dirty="0" smtClean="0">
                <a:solidFill>
                  <a:srgbClr val="FF0000"/>
                </a:solidFill>
              </a:rPr>
              <a:t>Alice</a:t>
            </a:r>
            <a:r>
              <a:rPr lang="en-US" altLang="zh-CN" dirty="0" smtClean="0">
                <a:solidFill>
                  <a:srgbClr val="FF0000"/>
                </a:solidFill>
              </a:rPr>
              <a:t> </a:t>
            </a:r>
            <a:endParaRPr lang="zh-CN" altLang="en-US" dirty="0">
              <a:solidFill>
                <a:srgbClr val="FF0000"/>
              </a:solidFill>
            </a:endParaRPr>
          </a:p>
        </p:txBody>
      </p:sp>
      <p:sp>
        <p:nvSpPr>
          <p:cNvPr id="4" name="矩形 3"/>
          <p:cNvSpPr/>
          <p:nvPr/>
        </p:nvSpPr>
        <p:spPr>
          <a:xfrm>
            <a:off x="5357818" y="4214818"/>
            <a:ext cx="729366" cy="523220"/>
          </a:xfrm>
          <a:prstGeom prst="rect">
            <a:avLst/>
          </a:prstGeom>
        </p:spPr>
        <p:txBody>
          <a:bodyPr wrap="none">
            <a:spAutoFit/>
          </a:bodyPr>
          <a:lstStyle/>
          <a:p>
            <a:r>
              <a:rPr lang="en-US" altLang="zh-CN" sz="2000" dirty="0" smtClean="0">
                <a:solidFill>
                  <a:srgbClr val="FF0000"/>
                </a:solidFill>
              </a:rPr>
              <a:t>Bob</a:t>
            </a:r>
            <a:r>
              <a:rPr lang="en-US" altLang="zh-CN" dirty="0" smtClean="0"/>
              <a:t> </a:t>
            </a:r>
            <a:endParaRPr lang="zh-CN" altLang="en-US" dirty="0"/>
          </a:p>
        </p:txBody>
      </p:sp>
      <p:sp>
        <p:nvSpPr>
          <p:cNvPr id="5" name="矩形 4"/>
          <p:cNvSpPr/>
          <p:nvPr/>
        </p:nvSpPr>
        <p:spPr>
          <a:xfrm>
            <a:off x="500034" y="714356"/>
            <a:ext cx="814903" cy="400110"/>
          </a:xfrm>
          <a:prstGeom prst="rect">
            <a:avLst/>
          </a:prstGeom>
        </p:spPr>
        <p:txBody>
          <a:bodyPr wrap="none">
            <a:spAutoFit/>
          </a:bodyPr>
          <a:lstStyle/>
          <a:p>
            <a:r>
              <a:rPr lang="en-US" altLang="zh-CN" sz="2000" dirty="0" smtClean="0">
                <a:solidFill>
                  <a:srgbClr val="FF0000"/>
                </a:solidFill>
              </a:rPr>
              <a:t>Trudy</a:t>
            </a:r>
            <a:endParaRPr lang="zh-CN" altLang="en-US" dirty="0">
              <a:solidFill>
                <a:srgbClr val="FF0000"/>
              </a:solidFill>
            </a:endParaRPr>
          </a:p>
        </p:txBody>
      </p:sp>
      <p:sp>
        <p:nvSpPr>
          <p:cNvPr id="6" name="矩形 5"/>
          <p:cNvSpPr/>
          <p:nvPr/>
        </p:nvSpPr>
        <p:spPr>
          <a:xfrm>
            <a:off x="4786314" y="4857760"/>
            <a:ext cx="3666388" cy="830997"/>
          </a:xfrm>
          <a:prstGeom prst="rect">
            <a:avLst/>
          </a:prstGeom>
        </p:spPr>
        <p:txBody>
          <a:bodyPr wrap="none">
            <a:spAutoFit/>
          </a:bodyPr>
          <a:lstStyle/>
          <a:p>
            <a:r>
              <a:rPr lang="zh-CN" altLang="en-US" sz="2400" dirty="0" smtClean="0"/>
              <a:t>公钥不能乱发布！</a:t>
            </a:r>
            <a:endParaRPr lang="en-US" altLang="zh-CN" sz="2400" dirty="0" smtClean="0"/>
          </a:p>
          <a:p>
            <a:r>
              <a:rPr lang="zh-CN" altLang="en-US" sz="2400" dirty="0" smtClean="0"/>
              <a:t>需要交给第三方管理好！ </a:t>
            </a:r>
            <a:endParaRPr lang="zh-CN" altLang="en-US" sz="2400" dirty="0"/>
          </a:p>
        </p:txBody>
      </p:sp>
      <p:sp>
        <p:nvSpPr>
          <p:cNvPr id="7" name="矩形 6"/>
          <p:cNvSpPr/>
          <p:nvPr/>
        </p:nvSpPr>
        <p:spPr>
          <a:xfrm>
            <a:off x="2428860" y="2428868"/>
            <a:ext cx="3358612" cy="461665"/>
          </a:xfrm>
          <a:prstGeom prst="rect">
            <a:avLst/>
          </a:prstGeom>
        </p:spPr>
        <p:txBody>
          <a:bodyPr wrap="none">
            <a:spAutoFit/>
          </a:bodyPr>
          <a:lstStyle/>
          <a:p>
            <a:r>
              <a:rPr lang="zh-CN" altLang="en-US" sz="2400" dirty="0" smtClean="0"/>
              <a:t>私钥签名，公钥验证！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公钥的分配</a:t>
            </a:r>
            <a:endParaRPr lang="zh-CN" altLang="en-US" dirty="0"/>
          </a:p>
        </p:txBody>
      </p:sp>
      <p:sp>
        <p:nvSpPr>
          <p:cNvPr id="3" name="内容占位符 2"/>
          <p:cNvSpPr>
            <a:spLocks noGrp="1"/>
          </p:cNvSpPr>
          <p:nvPr>
            <p:ph idx="1"/>
          </p:nvPr>
        </p:nvSpPr>
        <p:spPr/>
        <p:txBody>
          <a:bodyPr/>
          <a:lstStyle/>
          <a:p>
            <a:r>
              <a:rPr lang="en-US" altLang="zh-CN" kern="1200" dirty="0" smtClean="0"/>
              <a:t>We see from this example that for public key cryptography to be useful, </a:t>
            </a:r>
            <a:r>
              <a:rPr lang="en-US" altLang="zh-CN" kern="1200" dirty="0" smtClean="0">
                <a:solidFill>
                  <a:srgbClr val="FF0000"/>
                </a:solidFill>
              </a:rPr>
              <a:t>you need to be able to verify </a:t>
            </a:r>
            <a:r>
              <a:rPr lang="en-US" altLang="zh-CN" kern="1200" dirty="0" smtClean="0"/>
              <a:t>that you have the </a:t>
            </a:r>
            <a:r>
              <a:rPr lang="en-US" altLang="zh-CN" kern="1200" dirty="0" smtClean="0">
                <a:solidFill>
                  <a:srgbClr val="FF0000"/>
                </a:solidFill>
              </a:rPr>
              <a:t>actual</a:t>
            </a:r>
            <a:r>
              <a:rPr lang="en-US" altLang="zh-CN" kern="1200" dirty="0" smtClean="0"/>
              <a:t> public key of the entity (person, router, browser, and so on) </a:t>
            </a:r>
            <a:r>
              <a:rPr lang="en-US" altLang="zh-CN" kern="1200" dirty="0" smtClean="0">
                <a:solidFill>
                  <a:srgbClr val="FF0000"/>
                </a:solidFill>
              </a:rPr>
              <a:t>with whom </a:t>
            </a:r>
            <a:r>
              <a:rPr lang="en-US" altLang="zh-CN" kern="1200" dirty="0" smtClean="0"/>
              <a:t>you want to communicate. </a:t>
            </a:r>
          </a:p>
          <a:p>
            <a:endParaRPr lang="en-US" altLang="zh-CN" kern="1200" dirty="0" smtClean="0"/>
          </a:p>
          <a:p>
            <a:r>
              <a:rPr lang="en-US" altLang="zh-CN" kern="1200" dirty="0" smtClean="0"/>
              <a:t>For example, when Alice wants to communicate with Bob using public key cryptography, she needs to verify that the public key </a:t>
            </a:r>
            <a:r>
              <a:rPr lang="en-US" altLang="zh-CN" kern="1200" dirty="0" smtClean="0">
                <a:solidFill>
                  <a:srgbClr val="FF0000"/>
                </a:solidFill>
              </a:rPr>
              <a:t>that is supposed to be Bob’s </a:t>
            </a:r>
            <a:r>
              <a:rPr lang="en-US" altLang="zh-CN" kern="1200" dirty="0" smtClean="0"/>
              <a:t>is indeed Bob’s.</a:t>
            </a:r>
            <a:endParaRPr lang="zh-CN" altLang="en-US" dirty="0" smtClean="0"/>
          </a:p>
          <a:p>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smtClean="0"/>
              <a:t>公钥的分配</a:t>
            </a:r>
          </a:p>
        </p:txBody>
      </p:sp>
      <p:sp>
        <p:nvSpPr>
          <p:cNvPr id="51203" name="Rectangle 3"/>
          <p:cNvSpPr>
            <a:spLocks noGrp="1" noChangeArrowheads="1"/>
          </p:cNvSpPr>
          <p:nvPr>
            <p:ph type="body" idx="1"/>
          </p:nvPr>
        </p:nvSpPr>
        <p:spPr>
          <a:xfrm>
            <a:off x="355600" y="1052736"/>
            <a:ext cx="8536880" cy="5112568"/>
          </a:xfrm>
        </p:spPr>
        <p:txBody>
          <a:bodyPr/>
          <a:lstStyle/>
          <a:p>
            <a:pPr eaLnBrk="1" hangingPunct="1"/>
            <a:r>
              <a:rPr lang="zh-CN" altLang="en-US" dirty="0" smtClean="0"/>
              <a:t>显然，这需要有一个值得信赖的机构 </a:t>
            </a:r>
            <a:r>
              <a:rPr lang="en-US" altLang="zh-CN" dirty="0" smtClean="0"/>
              <a:t>—— </a:t>
            </a:r>
            <a:r>
              <a:rPr lang="zh-CN" altLang="en-US" dirty="0" smtClean="0"/>
              <a:t>即</a:t>
            </a:r>
            <a:r>
              <a:rPr lang="zh-CN" altLang="en-US" dirty="0" smtClean="0">
                <a:solidFill>
                  <a:schemeClr val="hlink"/>
                </a:solidFill>
              </a:rPr>
              <a:t>认证中心</a:t>
            </a:r>
            <a:r>
              <a:rPr lang="en-US" altLang="zh-CN" dirty="0" smtClean="0">
                <a:solidFill>
                  <a:srgbClr val="FF0000"/>
                </a:solidFill>
              </a:rPr>
              <a:t>CA</a:t>
            </a:r>
            <a:r>
              <a:rPr lang="en-US" altLang="zh-CN" dirty="0" smtClean="0"/>
              <a:t> (Certification Authority) </a:t>
            </a:r>
            <a:r>
              <a:rPr lang="zh-CN" altLang="en-US" dirty="0" smtClean="0"/>
              <a:t>，来将公钥与其对应的实体 </a:t>
            </a:r>
            <a:r>
              <a:rPr lang="en-US" altLang="zh-CN" dirty="0" smtClean="0"/>
              <a:t>(</a:t>
            </a:r>
            <a:r>
              <a:rPr lang="zh-CN" altLang="en-US" dirty="0" smtClean="0"/>
              <a:t>人或机器</a:t>
            </a:r>
            <a:r>
              <a:rPr lang="en-US" altLang="zh-CN" dirty="0" smtClean="0"/>
              <a:t>) </a:t>
            </a:r>
            <a:r>
              <a:rPr lang="zh-CN" altLang="en-US" dirty="0" smtClean="0"/>
              <a:t>进行</a:t>
            </a:r>
            <a:r>
              <a:rPr lang="zh-CN" altLang="en-US" dirty="0" smtClean="0">
                <a:solidFill>
                  <a:schemeClr val="hlink"/>
                </a:solidFill>
              </a:rPr>
              <a:t>绑定 </a:t>
            </a:r>
            <a:r>
              <a:rPr lang="en-US" altLang="zh-CN" dirty="0" smtClean="0"/>
              <a:t>(binding) </a:t>
            </a:r>
            <a:r>
              <a:rPr lang="zh-CN" altLang="en-US" dirty="0" smtClean="0"/>
              <a:t>。</a:t>
            </a:r>
          </a:p>
          <a:p>
            <a:pPr eaLnBrk="1" hangingPunct="1"/>
            <a:endParaRPr lang="en-US" altLang="zh-CN" dirty="0" smtClean="0"/>
          </a:p>
          <a:p>
            <a:pPr eaLnBrk="1" hangingPunct="1"/>
            <a:r>
              <a:rPr lang="zh-CN" altLang="en-US" dirty="0" smtClean="0"/>
              <a:t>认证中心一般由政府出资建立</a:t>
            </a:r>
            <a:r>
              <a:rPr lang="zh-CN" altLang="en-US" dirty="0"/>
              <a:t>。有的大公司也提供认证中心</a:t>
            </a:r>
            <a:r>
              <a:rPr lang="zh-CN" altLang="en-US" dirty="0" smtClean="0"/>
              <a:t>服务 </a:t>
            </a:r>
            <a:r>
              <a:rPr lang="en-US" altLang="zh-CN" dirty="0" smtClean="0"/>
              <a:t>(</a:t>
            </a:r>
            <a:r>
              <a:rPr lang="zh-CN" altLang="en-US" dirty="0" smtClean="0"/>
              <a:t>如银行</a:t>
            </a:r>
            <a:r>
              <a:rPr lang="en-US" altLang="zh-CN" dirty="0" smtClean="0"/>
              <a:t>)</a:t>
            </a:r>
            <a:r>
              <a:rPr lang="zh-CN" altLang="en-US" dirty="0" smtClean="0"/>
              <a:t>。 </a:t>
            </a:r>
            <a:endParaRPr lang="zh-CN" altLang="en-US" dirty="0"/>
          </a:p>
          <a:p>
            <a:pPr marL="0" indent="0" eaLnBrk="1" hangingPunct="1"/>
            <a:endParaRPr lang="en-US" altLang="zh-CN" dirty="0"/>
          </a:p>
          <a:p>
            <a:pPr eaLnBrk="1" hangingPunct="1"/>
            <a:r>
              <a:rPr lang="zh-CN" altLang="en-US" dirty="0" smtClean="0"/>
              <a:t>每个实体都有</a:t>
            </a:r>
            <a:r>
              <a:rPr lang="en-US" altLang="zh-CN" dirty="0" smtClean="0"/>
              <a:t>CA</a:t>
            </a:r>
            <a:r>
              <a:rPr lang="zh-CN" altLang="en-US" dirty="0" smtClean="0"/>
              <a:t>发来的</a:t>
            </a:r>
            <a:r>
              <a:rPr lang="zh-CN" altLang="en-US" dirty="0" smtClean="0">
                <a:solidFill>
                  <a:schemeClr val="hlink"/>
                </a:solidFill>
              </a:rPr>
              <a:t>证书 </a:t>
            </a:r>
            <a:r>
              <a:rPr lang="en-US" altLang="zh-CN" dirty="0" smtClean="0"/>
              <a:t>(certificate) </a:t>
            </a:r>
            <a:r>
              <a:rPr lang="zh-CN" altLang="en-US" dirty="0" smtClean="0"/>
              <a:t>，里面有公钥及其拥有者的标识信息。</a:t>
            </a:r>
            <a:r>
              <a:rPr lang="zh-CN" altLang="en-US" dirty="0" smtClean="0">
                <a:solidFill>
                  <a:srgbClr val="FF0000"/>
                </a:solidFill>
              </a:rPr>
              <a:t>此证书被 </a:t>
            </a:r>
            <a:r>
              <a:rPr lang="en-US" altLang="zh-CN" dirty="0" smtClean="0">
                <a:solidFill>
                  <a:srgbClr val="FF0000"/>
                </a:solidFill>
              </a:rPr>
              <a:t>CA </a:t>
            </a:r>
            <a:r>
              <a:rPr lang="zh-CN" altLang="en-US" dirty="0" smtClean="0">
                <a:solidFill>
                  <a:srgbClr val="FF0000"/>
                </a:solidFill>
              </a:rPr>
              <a:t>进行了数字签名</a:t>
            </a:r>
            <a:r>
              <a:rPr lang="zh-CN" altLang="en-US" dirty="0" smtClean="0"/>
              <a:t>。</a:t>
            </a:r>
            <a:endParaRPr lang="en-US" altLang="zh-CN" dirty="0" smtClean="0"/>
          </a:p>
          <a:p>
            <a:pPr eaLnBrk="1" hangingPunct="1"/>
            <a:endParaRPr lang="en-US" altLang="zh-CN" dirty="0"/>
          </a:p>
          <a:p>
            <a:pPr eaLnBrk="1" hangingPunct="1"/>
            <a:r>
              <a:rPr lang="zh-CN" altLang="en-US" dirty="0" smtClean="0"/>
              <a:t>任何用户都可从</a:t>
            </a:r>
            <a:r>
              <a:rPr lang="zh-CN" altLang="en-US" dirty="0" smtClean="0">
                <a:solidFill>
                  <a:srgbClr val="FF0000"/>
                </a:solidFill>
              </a:rPr>
              <a:t>可信的地方 </a:t>
            </a:r>
            <a:r>
              <a:rPr lang="en-US" altLang="zh-CN" dirty="0" smtClean="0"/>
              <a:t>(</a:t>
            </a:r>
            <a:r>
              <a:rPr lang="zh-CN" altLang="en-US" dirty="0"/>
              <a:t>如代表政府的报纸</a:t>
            </a:r>
            <a:r>
              <a:rPr lang="en-US" altLang="zh-CN" dirty="0" smtClean="0"/>
              <a:t>) </a:t>
            </a:r>
            <a:r>
              <a:rPr lang="zh-CN" altLang="en-US" dirty="0" smtClean="0">
                <a:solidFill>
                  <a:srgbClr val="FF0000"/>
                </a:solidFill>
              </a:rPr>
              <a:t>获得</a:t>
            </a:r>
            <a:r>
              <a:rPr lang="zh-CN" altLang="en-US" dirty="0"/>
              <a:t>认证</a:t>
            </a:r>
            <a:r>
              <a:rPr lang="zh-CN" altLang="en-US" dirty="0" smtClean="0"/>
              <a:t>中心</a:t>
            </a:r>
            <a:r>
              <a:rPr lang="en-US" altLang="zh-CN" dirty="0" smtClean="0"/>
              <a:t>CA</a:t>
            </a:r>
            <a:r>
              <a:rPr lang="zh-CN" altLang="en-US" dirty="0" smtClean="0"/>
              <a:t>的公钥，此公钥用来验证</a:t>
            </a:r>
            <a:r>
              <a:rPr lang="zh-CN" altLang="en-US" dirty="0" smtClean="0">
                <a:solidFill>
                  <a:srgbClr val="FF0000"/>
                </a:solidFill>
              </a:rPr>
              <a:t>某个公钥</a:t>
            </a:r>
            <a:r>
              <a:rPr lang="zh-CN" altLang="en-US" dirty="0" smtClean="0">
                <a:solidFill>
                  <a:schemeClr val="tx1"/>
                </a:solidFill>
              </a:rPr>
              <a:t>是否</a:t>
            </a:r>
            <a:r>
              <a:rPr lang="zh-CN" altLang="en-US" dirty="0" smtClean="0">
                <a:solidFill>
                  <a:srgbClr val="FF0000"/>
                </a:solidFill>
              </a:rPr>
              <a:t>为某个实体所拥有。</a:t>
            </a:r>
            <a:endParaRPr lang="en-US" altLang="zh-CN" dirty="0" smtClean="0">
              <a:solidFill>
                <a:srgbClr val="FF0000"/>
              </a:solidFill>
            </a:endParaRP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安全</a:t>
            </a:r>
            <a:r>
              <a:rPr lang="zh-CN" altLang="zh-CN" dirty="0"/>
              <a:t>的计算机网络</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网络的安全性是不可判定</a:t>
            </a:r>
            <a:r>
              <a:rPr lang="zh-CN" altLang="zh-CN" dirty="0" smtClean="0"/>
              <a:t>的</a:t>
            </a:r>
            <a:r>
              <a:rPr lang="zh-CN" altLang="en-US" dirty="0" smtClean="0"/>
              <a:t>。</a:t>
            </a:r>
            <a:endParaRPr lang="en-US" altLang="zh-CN" dirty="0" smtClean="0"/>
          </a:p>
          <a:p>
            <a:pPr>
              <a:spcBef>
                <a:spcPts val="600"/>
              </a:spcBef>
            </a:pPr>
            <a:endParaRPr lang="en-US" altLang="zh-CN" dirty="0" smtClean="0"/>
          </a:p>
          <a:p>
            <a:pPr>
              <a:spcBef>
                <a:spcPts val="600"/>
              </a:spcBef>
            </a:pPr>
            <a:r>
              <a:rPr lang="zh-CN" altLang="zh-CN" dirty="0" smtClean="0"/>
              <a:t>一</a:t>
            </a:r>
            <a:r>
              <a:rPr lang="zh-CN" altLang="zh-CN" dirty="0"/>
              <a:t>个安全的计算机网络</a:t>
            </a:r>
            <a:r>
              <a:rPr lang="zh-CN" altLang="zh-CN" dirty="0" smtClean="0"/>
              <a:t>应达到四</a:t>
            </a:r>
            <a:r>
              <a:rPr lang="zh-CN" altLang="zh-CN" dirty="0"/>
              <a:t>个目标：</a:t>
            </a:r>
          </a:p>
          <a:p>
            <a:pPr lvl="1">
              <a:spcBef>
                <a:spcPts val="600"/>
              </a:spcBef>
            </a:pPr>
            <a:r>
              <a:rPr lang="en-US" altLang="zh-CN" dirty="0"/>
              <a:t>1. </a:t>
            </a:r>
            <a:r>
              <a:rPr lang="zh-CN" altLang="zh-CN" dirty="0" smtClean="0"/>
              <a:t>保密性</a:t>
            </a:r>
            <a:endParaRPr lang="en-US" altLang="zh-CN" dirty="0" smtClean="0"/>
          </a:p>
          <a:p>
            <a:pPr lvl="1">
              <a:spcBef>
                <a:spcPts val="600"/>
              </a:spcBef>
            </a:pPr>
            <a:r>
              <a:rPr lang="en-US" altLang="zh-CN" dirty="0"/>
              <a:t>2. </a:t>
            </a:r>
            <a:r>
              <a:rPr lang="zh-CN" altLang="zh-CN" dirty="0"/>
              <a:t>端点</a:t>
            </a:r>
            <a:r>
              <a:rPr lang="zh-CN" altLang="zh-CN" dirty="0" smtClean="0"/>
              <a:t>鉴别</a:t>
            </a:r>
            <a:endParaRPr lang="en-US" altLang="zh-CN" dirty="0" smtClean="0"/>
          </a:p>
          <a:p>
            <a:pPr lvl="1">
              <a:spcBef>
                <a:spcPts val="600"/>
              </a:spcBef>
            </a:pPr>
            <a:r>
              <a:rPr lang="en-US" altLang="zh-CN" dirty="0"/>
              <a:t>3. </a:t>
            </a:r>
            <a:r>
              <a:rPr lang="zh-CN" altLang="zh-CN" dirty="0"/>
              <a:t>信息的完整性</a:t>
            </a:r>
          </a:p>
          <a:p>
            <a:pPr lvl="1">
              <a:spcBef>
                <a:spcPts val="600"/>
              </a:spcBef>
            </a:pPr>
            <a:r>
              <a:rPr lang="en-US" altLang="zh-CN" dirty="0"/>
              <a:t>4. </a:t>
            </a:r>
            <a:r>
              <a:rPr lang="zh-CN" altLang="zh-CN" dirty="0"/>
              <a:t>运行的</a:t>
            </a:r>
            <a:r>
              <a:rPr lang="zh-CN" altLang="zh-CN" dirty="0" smtClean="0"/>
              <a:t>安全性</a:t>
            </a:r>
            <a:endParaRPr lang="zh-CN" altLang="zh-CN" dirty="0"/>
          </a:p>
        </p:txBody>
      </p:sp>
      <p:sp>
        <p:nvSpPr>
          <p:cNvPr id="7" name="矩形标注 6"/>
          <p:cNvSpPr/>
          <p:nvPr/>
        </p:nvSpPr>
        <p:spPr bwMode="auto">
          <a:xfrm>
            <a:off x="3786182" y="2328930"/>
            <a:ext cx="4586356" cy="3600400"/>
          </a:xfrm>
          <a:prstGeom prst="wedgeRectCallout">
            <a:avLst>
              <a:gd name="adj1" fmla="val -59272"/>
              <a:gd name="adj2" fmla="val -612"/>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269875" indent="-269875" algn="l">
              <a:spcBef>
                <a:spcPts val="1200"/>
              </a:spcBef>
              <a:buSzPct val="70000"/>
              <a:buFont typeface="Wingdings" panose="05000000000000000000" pitchFamily="2" charset="2"/>
              <a:buChar char="l"/>
            </a:pPr>
            <a:r>
              <a:rPr lang="zh-CN" altLang="en-US" sz="2600" dirty="0">
                <a:solidFill>
                  <a:srgbClr val="000099"/>
                </a:solidFill>
                <a:ea typeface="黑体" panose="02010600030101010101" pitchFamily="2" charset="-122"/>
              </a:rPr>
              <a:t>系统</a:t>
            </a:r>
            <a:r>
              <a:rPr lang="zh-CN" altLang="zh-CN" sz="2600" dirty="0">
                <a:solidFill>
                  <a:srgbClr val="000099"/>
                </a:solidFill>
                <a:ea typeface="黑体" panose="02010600030101010101" pitchFamily="2" charset="-122"/>
              </a:rPr>
              <a:t>能正常</a:t>
            </a:r>
            <a:r>
              <a:rPr lang="zh-CN" altLang="en-US" sz="2600" dirty="0">
                <a:solidFill>
                  <a:srgbClr val="000099"/>
                </a:solidFill>
                <a:ea typeface="黑体" panose="02010600030101010101" pitchFamily="2" charset="-122"/>
              </a:rPr>
              <a:t>运行并提供服务。</a:t>
            </a:r>
            <a:endParaRPr lang="en-US" altLang="zh-CN" sz="2600" dirty="0">
              <a:solidFill>
                <a:srgbClr val="000099"/>
              </a:solidFill>
              <a:ea typeface="黑体" panose="02010600030101010101" pitchFamily="2" charset="-122"/>
            </a:endParaRPr>
          </a:p>
          <a:p>
            <a:pPr marL="269875" indent="-269875" algn="l">
              <a:spcBef>
                <a:spcPts val="1200"/>
              </a:spcBef>
              <a:buSzPct val="70000"/>
              <a:buFont typeface="Wingdings" panose="05000000000000000000" pitchFamily="2" charset="2"/>
              <a:buChar char="l"/>
            </a:pPr>
            <a:r>
              <a:rPr lang="zh-CN" altLang="zh-CN" sz="2600" dirty="0">
                <a:solidFill>
                  <a:srgbClr val="FF0000"/>
                </a:solidFill>
                <a:ea typeface="黑体" panose="02010600030101010101" pitchFamily="2" charset="-122"/>
              </a:rPr>
              <a:t>访问控制</a:t>
            </a:r>
            <a:r>
              <a:rPr lang="en-US" altLang="zh-CN" sz="2600" dirty="0">
                <a:solidFill>
                  <a:srgbClr val="FF0000"/>
                </a:solidFill>
                <a:ea typeface="黑体" panose="02010600030101010101" pitchFamily="2" charset="-122"/>
              </a:rPr>
              <a:t> </a:t>
            </a:r>
            <a:r>
              <a:rPr lang="en-US" altLang="zh-CN" sz="2600" dirty="0">
                <a:solidFill>
                  <a:srgbClr val="000099"/>
                </a:solidFill>
                <a:ea typeface="黑体" panose="02010600030101010101" pitchFamily="2" charset="-122"/>
              </a:rPr>
              <a:t>(access control) </a:t>
            </a:r>
            <a:r>
              <a:rPr lang="zh-CN" altLang="zh-CN" sz="2600" dirty="0">
                <a:solidFill>
                  <a:srgbClr val="000099"/>
                </a:solidFill>
                <a:ea typeface="黑体" panose="02010600030101010101" pitchFamily="2" charset="-122"/>
              </a:rPr>
              <a:t>对计算机系统的</a:t>
            </a:r>
            <a:r>
              <a:rPr lang="zh-CN" altLang="zh-CN" sz="2600" dirty="0" smtClean="0">
                <a:solidFill>
                  <a:srgbClr val="000099"/>
                </a:solidFill>
                <a:ea typeface="黑体" panose="02010600030101010101" pitchFamily="2" charset="-122"/>
              </a:rPr>
              <a:t>安全性</a:t>
            </a:r>
            <a:r>
              <a:rPr lang="zh-CN" altLang="en-US" sz="2600" dirty="0" smtClean="0">
                <a:solidFill>
                  <a:srgbClr val="000099"/>
                </a:solidFill>
                <a:ea typeface="黑体" panose="02010600030101010101" pitchFamily="2" charset="-122"/>
              </a:rPr>
              <a:t>是</a:t>
            </a:r>
            <a:r>
              <a:rPr lang="zh-CN" altLang="zh-CN" sz="2600" dirty="0" smtClean="0">
                <a:solidFill>
                  <a:srgbClr val="000099"/>
                </a:solidFill>
                <a:ea typeface="黑体" panose="02010600030101010101" pitchFamily="2" charset="-122"/>
              </a:rPr>
              <a:t>非常重要</a:t>
            </a:r>
            <a:r>
              <a:rPr lang="zh-CN" altLang="en-US" sz="2600" dirty="0" smtClean="0">
                <a:solidFill>
                  <a:srgbClr val="000099"/>
                </a:solidFill>
                <a:ea typeface="黑体" panose="02010600030101010101" pitchFamily="2" charset="-122"/>
              </a:rPr>
              <a:t>的</a:t>
            </a:r>
            <a:r>
              <a:rPr lang="zh-CN" altLang="zh-CN" sz="2600" dirty="0" smtClean="0">
                <a:solidFill>
                  <a:srgbClr val="000099"/>
                </a:solidFill>
                <a:ea typeface="黑体" panose="02010600030101010101" pitchFamily="2" charset="-122"/>
              </a:rPr>
              <a:t>。</a:t>
            </a:r>
            <a:r>
              <a:rPr lang="zh-CN" altLang="zh-CN" sz="2600" dirty="0">
                <a:solidFill>
                  <a:srgbClr val="000099"/>
                </a:solidFill>
                <a:ea typeface="黑体" panose="02010600030101010101" pitchFamily="2" charset="-122"/>
              </a:rPr>
              <a:t>必须对访问网络的权限加以控制，并规定每个用户的访问权限。</a:t>
            </a:r>
            <a:endParaRPr lang="en-US" altLang="zh-CN" sz="2600" dirty="0">
              <a:solidFill>
                <a:srgbClr val="000099"/>
              </a:solidFill>
              <a:ea typeface="黑体" panose="02010600030101010101" pitchFamily="2"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404664"/>
            <a:ext cx="8617866" cy="60174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18531" name="Picture 3"/>
          <p:cNvPicPr>
            <a:picLocks noChangeAspect="1" noChangeArrowheads="1"/>
          </p:cNvPicPr>
          <p:nvPr/>
        </p:nvPicPr>
        <p:blipFill>
          <a:blip r:embed="rId2" cstate="print"/>
          <a:srcRect/>
          <a:stretch>
            <a:fillRect/>
          </a:stretch>
        </p:blipFill>
        <p:spPr bwMode="auto">
          <a:xfrm>
            <a:off x="179512" y="66756"/>
            <a:ext cx="5962650" cy="3305175"/>
          </a:xfrm>
          <a:prstGeom prst="rect">
            <a:avLst/>
          </a:prstGeom>
          <a:noFill/>
        </p:spPr>
      </p:pic>
      <p:pic>
        <p:nvPicPr>
          <p:cNvPr id="918532" name="Picture 4"/>
          <p:cNvPicPr>
            <a:picLocks noChangeAspect="1" noChangeArrowheads="1"/>
          </p:cNvPicPr>
          <p:nvPr/>
        </p:nvPicPr>
        <p:blipFill>
          <a:blip r:embed="rId3" cstate="print"/>
          <a:srcRect/>
          <a:stretch>
            <a:fillRect/>
          </a:stretch>
        </p:blipFill>
        <p:spPr bwMode="auto">
          <a:xfrm>
            <a:off x="4932040" y="2492896"/>
            <a:ext cx="3886200" cy="4171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8531"/>
                                        </p:tgtEl>
                                        <p:attrNameLst>
                                          <p:attrName>style.visibility</p:attrName>
                                        </p:attrNameLst>
                                      </p:cBhvr>
                                      <p:to>
                                        <p:strVal val="visible"/>
                                      </p:to>
                                    </p:set>
                                    <p:animEffect transition="in" filter="wipe(left)">
                                      <p:cBhvr>
                                        <p:cTn id="7" dur="500"/>
                                        <p:tgtEl>
                                          <p:spTgt spid="918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18532"/>
                                        </p:tgtEl>
                                        <p:attrNameLst>
                                          <p:attrName>style.visibility</p:attrName>
                                        </p:attrNameLst>
                                      </p:cBhvr>
                                      <p:to>
                                        <p:strVal val="visible"/>
                                      </p:to>
                                    </p:set>
                                    <p:animEffect transition="in" filter="wipe(up)">
                                      <p:cBhvr>
                                        <p:cTn id="12" dur="500"/>
                                        <p:tgtEl>
                                          <p:spTgt spid="91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Tahoma" panose="020B0604030504040204" pitchFamily="34" charset="0"/>
                <a:cs typeface="Tahoma" panose="020B0604030504040204" pitchFamily="34" charset="0"/>
              </a:rPr>
              <a:t>Certification authorities</a:t>
            </a:r>
            <a:endParaRPr lang="zh-CN" altLang="en-US" dirty="0">
              <a:latin typeface="Tahoma" panose="020B0604030504040204" pitchFamily="34" charset="0"/>
              <a:cs typeface="Tahoma" panose="020B0604030504040204" pitchFamily="34" charset="0"/>
            </a:endParaRPr>
          </a:p>
        </p:txBody>
      </p:sp>
      <p:sp>
        <p:nvSpPr>
          <p:cNvPr id="54274" name="Rectangle 5"/>
          <p:cNvSpPr>
            <a:spLocks noGrp="1" noChangeArrowheads="1"/>
          </p:cNvSpPr>
          <p:nvPr>
            <p:ph type="ftr" sz="quarter" idx="4294967295"/>
          </p:nvPr>
        </p:nvSpPr>
        <p:spPr>
          <a:xfrm>
            <a:off x="5281613" y="6477000"/>
            <a:ext cx="3862387" cy="311150"/>
          </a:xfrm>
          <a:prstGeom prst="rect">
            <a:avLst/>
          </a:prstGeom>
          <a:noFill/>
        </p:spPr>
        <p:txBody>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defRPr/>
            </a:pPr>
            <a:r>
              <a:rPr lang="en-US" sz="1200">
                <a:latin typeface="Arial" panose="020B0604020202020204" pitchFamily="34" charset="0"/>
              </a:rPr>
              <a:t>Network Security</a:t>
            </a:r>
          </a:p>
        </p:txBody>
      </p:sp>
      <p:sp>
        <p:nvSpPr>
          <p:cNvPr id="83971" name="Rectangle 3"/>
          <p:cNvSpPr>
            <a:spLocks noGrp="1" noChangeArrowheads="1"/>
          </p:cNvSpPr>
          <p:nvPr>
            <p:ph type="body" sz="half" idx="4294967295"/>
          </p:nvPr>
        </p:nvSpPr>
        <p:spPr>
          <a:xfrm>
            <a:off x="287022" y="1031876"/>
            <a:ext cx="8531541" cy="2768282"/>
          </a:xfrm>
        </p:spPr>
        <p:txBody>
          <a:bodyPr/>
          <a:lstStyle/>
          <a:p>
            <a:r>
              <a:rPr lang="en-US" altLang="zh-CN" dirty="0" smtClean="0">
                <a:solidFill>
                  <a:srgbClr val="C00000"/>
                </a:solidFill>
              </a:rPr>
              <a:t>Certification Authority (CA): </a:t>
            </a:r>
            <a:r>
              <a:rPr lang="en-US" altLang="zh-CN" sz="2400" dirty="0" smtClean="0"/>
              <a:t>binds public key to particular entity, E.</a:t>
            </a:r>
          </a:p>
          <a:p>
            <a:r>
              <a:rPr lang="en-US" altLang="zh-CN" sz="2400" dirty="0" smtClean="0"/>
              <a:t>E (person, router) registers its public key with CA.</a:t>
            </a:r>
          </a:p>
          <a:p>
            <a:pPr>
              <a:buFont typeface="Wingdings" panose="05000000000000000000" pitchFamily="2" charset="2"/>
              <a:buChar char="þ"/>
            </a:pPr>
            <a:r>
              <a:rPr lang="en-US" altLang="zh-CN" sz="2000" dirty="0" smtClean="0"/>
              <a:t>E provides </a:t>
            </a:r>
            <a:r>
              <a:rPr lang="en-US" altLang="ja-JP" sz="2000" dirty="0" smtClean="0"/>
              <a:t>“proof of identity” to CA. </a:t>
            </a:r>
          </a:p>
          <a:p>
            <a:pPr>
              <a:buFont typeface="Wingdings" panose="05000000000000000000" pitchFamily="2" charset="2"/>
              <a:buChar char="þ"/>
            </a:pPr>
            <a:r>
              <a:rPr lang="en-US" altLang="zh-CN" sz="2000" dirty="0" smtClean="0"/>
              <a:t>CA </a:t>
            </a:r>
            <a:r>
              <a:rPr lang="en-US" altLang="zh-CN" sz="2000" dirty="0" smtClean="0">
                <a:solidFill>
                  <a:srgbClr val="FF0000"/>
                </a:solidFill>
              </a:rPr>
              <a:t>creates</a:t>
            </a:r>
            <a:r>
              <a:rPr lang="en-US" altLang="zh-CN" sz="2000" dirty="0" smtClean="0"/>
              <a:t> certificate binding E </a:t>
            </a:r>
            <a:r>
              <a:rPr lang="en-US" altLang="zh-CN" sz="2000" dirty="0" smtClean="0">
                <a:solidFill>
                  <a:srgbClr val="FF0000"/>
                </a:solidFill>
              </a:rPr>
              <a:t>to</a:t>
            </a:r>
            <a:r>
              <a:rPr lang="en-US" altLang="zh-CN" sz="2000" dirty="0" smtClean="0"/>
              <a:t> its public key.</a:t>
            </a:r>
          </a:p>
          <a:p>
            <a:pPr>
              <a:buFont typeface="Wingdings" panose="05000000000000000000" pitchFamily="2" charset="2"/>
              <a:buChar char="þ"/>
            </a:pPr>
            <a:r>
              <a:rPr lang="en-US" altLang="zh-CN" sz="2000" dirty="0" smtClean="0"/>
              <a:t>certificate containing E</a:t>
            </a:r>
            <a:r>
              <a:rPr lang="en-US" altLang="ja-JP" sz="2000" dirty="0" smtClean="0"/>
              <a:t>’s public key digitally signed by CA </a:t>
            </a:r>
            <a:r>
              <a:rPr lang="en-US" altLang="ja-JP" sz="2000" dirty="0"/>
              <a:t>–– </a:t>
            </a:r>
            <a:r>
              <a:rPr lang="en-US" altLang="ja-JP" sz="2000" dirty="0" smtClean="0"/>
              <a:t>CA says </a:t>
            </a:r>
            <a:r>
              <a:rPr lang="ja-JP" altLang="en-US" sz="2000" dirty="0" smtClean="0"/>
              <a:t>“</a:t>
            </a:r>
            <a:r>
              <a:rPr lang="en-US" altLang="ja-JP" sz="2000" dirty="0" smtClean="0">
                <a:solidFill>
                  <a:srgbClr val="FF0000"/>
                </a:solidFill>
              </a:rPr>
              <a:t>this is E’s public key</a:t>
            </a:r>
            <a:r>
              <a:rPr lang="ja-JP" altLang="en-US" sz="2000" dirty="0" smtClean="0"/>
              <a:t>”</a:t>
            </a:r>
            <a:endParaRPr lang="en-US" altLang="zh-CN" sz="2000" dirty="0" smtClean="0"/>
          </a:p>
        </p:txBody>
      </p:sp>
      <p:pic>
        <p:nvPicPr>
          <p:cNvPr id="83972" name="Picture 4" descr="j0175664[1]"/>
          <p:cNvPicPr>
            <a:picLocks noGrp="1" noChangeAspect="1" noChangeArrowheads="1"/>
          </p:cNvPicPr>
          <p:nvPr>
            <p:ph sz="quarter" idx="4294967295"/>
          </p:nvPr>
        </p:nvPicPr>
        <p:blipFill>
          <a:blip r:embed="rId3" cstate="print">
            <a:extLst>
              <a:ext uri="{28A0092B-C50C-407E-A947-70E740481C1C}">
                <a14:useLocalDpi xmlns:a14="http://schemas.microsoft.com/office/drawing/2010/main" xmlns="" val="0"/>
              </a:ext>
            </a:extLst>
          </a:blip>
          <a:srcRect/>
          <a:stretch>
            <a:fillRect/>
          </a:stretch>
        </p:blipFill>
        <p:spPr>
          <a:xfrm>
            <a:off x="3355598" y="4504546"/>
            <a:ext cx="1155700" cy="917575"/>
          </a:xfrm>
          <a:noFill/>
        </p:spPr>
      </p:pic>
      <p:pic>
        <p:nvPicPr>
          <p:cNvPr id="83973" name="Picture 5" descr="Bob"/>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81188" y="551942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3974" name="Text Box 6"/>
          <p:cNvSpPr txBox="1">
            <a:spLocks noChangeArrowheads="1"/>
          </p:cNvSpPr>
          <p:nvPr/>
        </p:nvSpPr>
        <p:spPr bwMode="auto">
          <a:xfrm>
            <a:off x="1206500" y="4141470"/>
            <a:ext cx="9604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600" dirty="0" smtClean="0">
                <a:latin typeface="+mn-lt"/>
                <a:cs typeface="Arial" panose="020B0604020202020204" pitchFamily="34" charset="0"/>
              </a:rPr>
              <a:t>Bob</a:t>
            </a:r>
            <a:r>
              <a:rPr lang="en-US" altLang="ja-JP" sz="1600" dirty="0" smtClean="0">
                <a:latin typeface="+mn-lt"/>
                <a:cs typeface="Arial" panose="020B0604020202020204" pitchFamily="34" charset="0"/>
              </a:rPr>
              <a:t>’s </a:t>
            </a:r>
            <a:endParaRPr lang="en-US" altLang="ja-JP" sz="1600" dirty="0">
              <a:latin typeface="+mn-lt"/>
              <a:cs typeface="Arial" panose="020B0604020202020204" pitchFamily="34" charset="0"/>
            </a:endParaRPr>
          </a:p>
          <a:p>
            <a:r>
              <a:rPr lang="en-US" altLang="zh-CN" sz="1600" dirty="0">
                <a:latin typeface="+mn-lt"/>
                <a:cs typeface="Arial" panose="020B0604020202020204" pitchFamily="34" charset="0"/>
              </a:rPr>
              <a:t>public</a:t>
            </a:r>
          </a:p>
          <a:p>
            <a:r>
              <a:rPr lang="en-US" altLang="zh-CN" sz="1600" dirty="0">
                <a:latin typeface="+mn-lt"/>
                <a:cs typeface="Arial" panose="020B0604020202020204" pitchFamily="34" charset="0"/>
              </a:rPr>
              <a:t>key </a:t>
            </a:r>
          </a:p>
        </p:txBody>
      </p:sp>
      <p:pic>
        <p:nvPicPr>
          <p:cNvPr id="83975" name="Picture 7" descr="BS00768_[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flipH="1" flipV="1">
            <a:off x="2184400" y="4222433"/>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3976" name="Group 8"/>
          <p:cNvGrpSpPr/>
          <p:nvPr/>
        </p:nvGrpSpPr>
        <p:grpSpPr bwMode="auto">
          <a:xfrm>
            <a:off x="2093917" y="4460558"/>
            <a:ext cx="539750" cy="604837"/>
            <a:chOff x="2994" y="2073"/>
            <a:chExt cx="340" cy="381"/>
          </a:xfrm>
        </p:grpSpPr>
        <p:grpSp>
          <p:nvGrpSpPr>
            <p:cNvPr id="84000" name="Group 9"/>
            <p:cNvGrpSpPr/>
            <p:nvPr/>
          </p:nvGrpSpPr>
          <p:grpSpPr bwMode="auto">
            <a:xfrm>
              <a:off x="2994" y="2144"/>
              <a:ext cx="334" cy="310"/>
              <a:chOff x="2994" y="2144"/>
              <a:chExt cx="334" cy="310"/>
            </a:xfrm>
          </p:grpSpPr>
          <p:sp>
            <p:nvSpPr>
              <p:cNvPr id="84002" name="Text Box 10"/>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C00000"/>
                    </a:solidFill>
                    <a:latin typeface="+mn-lt"/>
                    <a:cs typeface="Arial" panose="020B0604020202020204" pitchFamily="34" charset="0"/>
                  </a:rPr>
                  <a:t>K </a:t>
                </a:r>
              </a:p>
            </p:txBody>
          </p:sp>
          <p:sp>
            <p:nvSpPr>
              <p:cNvPr id="84003" name="Text Box 11"/>
              <p:cNvSpPr txBox="1">
                <a:spLocks noChangeArrowheads="1"/>
              </p:cNvSpPr>
              <p:nvPr/>
            </p:nvSpPr>
            <p:spPr bwMode="auto">
              <a:xfrm>
                <a:off x="3136" y="2241"/>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C00000"/>
                    </a:solidFill>
                    <a:latin typeface="+mn-lt"/>
                    <a:cs typeface="Arial" panose="020B0604020202020204" pitchFamily="34" charset="0"/>
                  </a:rPr>
                  <a:t>B</a:t>
                </a:r>
              </a:p>
            </p:txBody>
          </p:sp>
        </p:grpSp>
        <p:sp>
          <p:nvSpPr>
            <p:cNvPr id="84001" name="Text Box 12"/>
            <p:cNvSpPr txBox="1">
              <a:spLocks noChangeArrowheads="1"/>
            </p:cNvSpPr>
            <p:nvPr/>
          </p:nvSpPr>
          <p:spPr bwMode="auto">
            <a:xfrm>
              <a:off x="3124" y="2073"/>
              <a:ext cx="21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C00000"/>
                  </a:solidFill>
                  <a:latin typeface="+mn-lt"/>
                  <a:cs typeface="Arial" panose="020B0604020202020204" pitchFamily="34" charset="0"/>
                </a:rPr>
                <a:t>+</a:t>
              </a:r>
            </a:p>
          </p:txBody>
        </p:sp>
      </p:grpSp>
      <p:sp>
        <p:nvSpPr>
          <p:cNvPr id="83977" name="Line 13"/>
          <p:cNvSpPr>
            <a:spLocks noChangeShapeType="1"/>
          </p:cNvSpPr>
          <p:nvPr/>
        </p:nvSpPr>
        <p:spPr bwMode="auto">
          <a:xfrm>
            <a:off x="2613025" y="4468495"/>
            <a:ext cx="698500" cy="615950"/>
          </a:xfrm>
          <a:prstGeom prst="line">
            <a:avLst/>
          </a:prstGeom>
          <a:noFill/>
          <a:ln w="38100">
            <a:solidFill>
              <a:schemeClr val="tx1"/>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sp>
        <p:nvSpPr>
          <p:cNvPr id="83978" name="Text Box 14"/>
          <p:cNvSpPr txBox="1">
            <a:spLocks noChangeArrowheads="1"/>
          </p:cNvSpPr>
          <p:nvPr/>
        </p:nvSpPr>
        <p:spPr bwMode="auto">
          <a:xfrm>
            <a:off x="615950" y="532415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r"/>
            <a:r>
              <a:rPr lang="en-US" altLang="zh-CN" sz="1600" dirty="0" smtClean="0">
                <a:latin typeface="+mn-lt"/>
                <a:cs typeface="Arial" panose="020B0604020202020204" pitchFamily="34" charset="0"/>
              </a:rPr>
              <a:t>Bob</a:t>
            </a:r>
            <a:r>
              <a:rPr lang="en-US" altLang="ja-JP" sz="1600" dirty="0" smtClean="0">
                <a:latin typeface="+mn-lt"/>
                <a:cs typeface="Arial" panose="020B0604020202020204" pitchFamily="34" charset="0"/>
              </a:rPr>
              <a:t>’s </a:t>
            </a:r>
            <a:endParaRPr lang="en-US" altLang="ja-JP" sz="1600" dirty="0">
              <a:latin typeface="+mn-lt"/>
              <a:cs typeface="Arial" panose="020B0604020202020204" pitchFamily="34" charset="0"/>
            </a:endParaRPr>
          </a:p>
          <a:p>
            <a:pPr algn="r"/>
            <a:r>
              <a:rPr lang="en-US" altLang="zh-CN" sz="1600" dirty="0">
                <a:latin typeface="+mn-lt"/>
                <a:cs typeface="Arial" panose="020B0604020202020204" pitchFamily="34" charset="0"/>
              </a:rPr>
              <a:t>identifying information </a:t>
            </a:r>
          </a:p>
        </p:txBody>
      </p:sp>
      <p:sp>
        <p:nvSpPr>
          <p:cNvPr id="83979" name="Line 15"/>
          <p:cNvSpPr>
            <a:spLocks noChangeShapeType="1"/>
          </p:cNvSpPr>
          <p:nvPr/>
        </p:nvSpPr>
        <p:spPr bwMode="auto">
          <a:xfrm flipV="1">
            <a:off x="2576513" y="5251133"/>
            <a:ext cx="741362" cy="341312"/>
          </a:xfrm>
          <a:prstGeom prst="line">
            <a:avLst/>
          </a:prstGeom>
          <a:noFill/>
          <a:ln w="38100">
            <a:solidFill>
              <a:schemeClr val="tx1"/>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54285" name="Group 16"/>
          <p:cNvGrpSpPr/>
          <p:nvPr/>
        </p:nvGrpSpPr>
        <p:grpSpPr bwMode="auto">
          <a:xfrm>
            <a:off x="4906962" y="4041458"/>
            <a:ext cx="1196974" cy="955675"/>
            <a:chOff x="1126" y="2124"/>
            <a:chExt cx="754" cy="602"/>
          </a:xfrm>
          <a:solidFill>
            <a:srgbClr val="008000"/>
          </a:solidFill>
        </p:grpSpPr>
        <p:sp>
          <p:nvSpPr>
            <p:cNvPr id="54305" name="Rectangle 17"/>
            <p:cNvSpPr>
              <a:spLocks noChangeArrowheads="1"/>
            </p:cNvSpPr>
            <p:nvPr/>
          </p:nvSpPr>
          <p:spPr bwMode="auto">
            <a:xfrm>
              <a:off x="1126" y="2124"/>
              <a:ext cx="751" cy="602"/>
            </a:xfrm>
            <a:prstGeom prst="rect">
              <a:avLst/>
            </a:prstGeom>
            <a:grpFill/>
            <a:ln w="9525">
              <a:solidFill>
                <a:schemeClr val="tx1"/>
              </a:solidFill>
              <a:miter lim="800000"/>
            </a:ln>
          </p:spPr>
          <p:txBody>
            <a:bodyPr wrap="none" anchor="ctr"/>
            <a:lstStyle/>
            <a:p>
              <a:pPr>
                <a:defRPr/>
              </a:pPr>
              <a:endParaRPr lang="en-US">
                <a:latin typeface="+mn-lt"/>
                <a:ea typeface="MS PGothic" panose="020B0600070205080204" pitchFamily="34" charset="-128"/>
                <a:cs typeface="Arial" panose="020B0604020202020204" pitchFamily="34" charset="0"/>
              </a:endParaRPr>
            </a:p>
          </p:txBody>
        </p:sp>
        <p:sp>
          <p:nvSpPr>
            <p:cNvPr id="54306" name="Text Box 18"/>
            <p:cNvSpPr txBox="1">
              <a:spLocks noChangeArrowheads="1"/>
            </p:cNvSpPr>
            <p:nvPr/>
          </p:nvSpPr>
          <p:spPr bwMode="auto">
            <a:xfrm>
              <a:off x="1129" y="2127"/>
              <a:ext cx="751" cy="582"/>
            </a:xfrm>
            <a:prstGeom prst="rect">
              <a:avLst/>
            </a:prstGeom>
            <a:grpFill/>
            <a:ln>
              <a:noFill/>
            </a:ln>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chemeClr val="bg1"/>
                  </a:solidFill>
                  <a:latin typeface="+mn-lt"/>
                  <a:cs typeface="Arial" panose="020B0604020202020204" pitchFamily="34" charset="0"/>
                </a:rPr>
                <a:t>digital</a:t>
              </a:r>
            </a:p>
            <a:p>
              <a:pPr algn="ctr">
                <a:defRPr/>
              </a:pPr>
              <a:r>
                <a:rPr lang="en-US" sz="1800" dirty="0" smtClean="0">
                  <a:solidFill>
                    <a:schemeClr val="bg1"/>
                  </a:solidFill>
                  <a:latin typeface="+mn-lt"/>
                  <a:cs typeface="Arial" panose="020B0604020202020204" pitchFamily="34" charset="0"/>
                </a:rPr>
                <a:t>signature</a:t>
              </a:r>
            </a:p>
            <a:p>
              <a:pPr algn="ctr">
                <a:defRPr/>
              </a:pPr>
              <a:r>
                <a:rPr lang="en-US" sz="1800" dirty="0" smtClean="0">
                  <a:solidFill>
                    <a:schemeClr val="bg1"/>
                  </a:solidFill>
                  <a:latin typeface="+mn-lt"/>
                  <a:cs typeface="Arial" panose="020B0604020202020204" pitchFamily="34" charset="0"/>
                </a:rPr>
                <a:t>(encrypt) </a:t>
              </a:r>
            </a:p>
          </p:txBody>
        </p:sp>
      </p:grpSp>
      <p:sp>
        <p:nvSpPr>
          <p:cNvPr id="83981" name="Text Box 19"/>
          <p:cNvSpPr txBox="1">
            <a:spLocks noChangeArrowheads="1"/>
          </p:cNvSpPr>
          <p:nvPr/>
        </p:nvSpPr>
        <p:spPr bwMode="auto">
          <a:xfrm>
            <a:off x="4597400" y="5036820"/>
            <a:ext cx="9604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600" dirty="0">
                <a:latin typeface="+mn-lt"/>
                <a:cs typeface="Arial" panose="020B0604020202020204" pitchFamily="34" charset="0"/>
              </a:rPr>
              <a:t>CA </a:t>
            </a:r>
          </a:p>
          <a:p>
            <a:r>
              <a:rPr lang="en-US" altLang="zh-CN" sz="1600" dirty="0">
                <a:latin typeface="+mn-lt"/>
                <a:cs typeface="Arial" panose="020B0604020202020204" pitchFamily="34" charset="0"/>
              </a:rPr>
              <a:t>private</a:t>
            </a:r>
          </a:p>
          <a:p>
            <a:r>
              <a:rPr lang="en-US" altLang="zh-CN" sz="1600" dirty="0">
                <a:latin typeface="+mn-lt"/>
                <a:cs typeface="Arial" panose="020B0604020202020204" pitchFamily="34" charset="0"/>
              </a:rPr>
              <a:t>key </a:t>
            </a:r>
          </a:p>
        </p:txBody>
      </p:sp>
      <p:pic>
        <p:nvPicPr>
          <p:cNvPr id="83982" name="Picture 20" descr="BS00768_[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flipH="1" flipV="1">
            <a:off x="5765800" y="5130483"/>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3983" name="Group 21"/>
          <p:cNvGrpSpPr/>
          <p:nvPr/>
        </p:nvGrpSpPr>
        <p:grpSpPr bwMode="auto">
          <a:xfrm>
            <a:off x="5454646" y="5368608"/>
            <a:ext cx="673100" cy="479425"/>
            <a:chOff x="3770" y="3688"/>
            <a:chExt cx="424" cy="302"/>
          </a:xfrm>
        </p:grpSpPr>
        <p:sp>
          <p:nvSpPr>
            <p:cNvPr id="83998" name="Text Box 22"/>
            <p:cNvSpPr txBox="1">
              <a:spLocks noChangeArrowheads="1"/>
            </p:cNvSpPr>
            <p:nvPr/>
          </p:nvSpPr>
          <p:spPr bwMode="auto">
            <a:xfrm>
              <a:off x="3770" y="3688"/>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C00000"/>
                  </a:solidFill>
                  <a:latin typeface="+mn-lt"/>
                  <a:cs typeface="Arial" panose="020B0604020202020204" pitchFamily="34" charset="0"/>
                </a:rPr>
                <a:t>K </a:t>
              </a:r>
            </a:p>
          </p:txBody>
        </p:sp>
        <p:sp>
          <p:nvSpPr>
            <p:cNvPr id="83999" name="Text Box 23"/>
            <p:cNvSpPr txBox="1">
              <a:spLocks noChangeArrowheads="1"/>
            </p:cNvSpPr>
            <p:nvPr/>
          </p:nvSpPr>
          <p:spPr bwMode="auto">
            <a:xfrm>
              <a:off x="3922" y="3777"/>
              <a:ext cx="27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C00000"/>
                  </a:solidFill>
                  <a:latin typeface="+mn-lt"/>
                  <a:cs typeface="Arial" panose="020B0604020202020204" pitchFamily="34" charset="0"/>
                </a:rPr>
                <a:t>CA</a:t>
              </a:r>
            </a:p>
          </p:txBody>
        </p:sp>
      </p:grpSp>
      <p:sp>
        <p:nvSpPr>
          <p:cNvPr id="83984" name="Text Box 24"/>
          <p:cNvSpPr txBox="1">
            <a:spLocks noChangeArrowheads="1"/>
          </p:cNvSpPr>
          <p:nvPr/>
        </p:nvSpPr>
        <p:spPr bwMode="auto">
          <a:xfrm>
            <a:off x="5688800" y="5186045"/>
            <a:ext cx="29687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a:solidFill>
                  <a:srgbClr val="C00000"/>
                </a:solidFill>
                <a:latin typeface="+mn-lt"/>
                <a:cs typeface="Arial" panose="020B0604020202020204" pitchFamily="34" charset="0"/>
              </a:rPr>
              <a:t>-</a:t>
            </a:r>
          </a:p>
        </p:txBody>
      </p:sp>
      <p:sp>
        <p:nvSpPr>
          <p:cNvPr id="83985" name="Line 25"/>
          <p:cNvSpPr>
            <a:spLocks noChangeShapeType="1"/>
          </p:cNvSpPr>
          <p:nvPr/>
        </p:nvSpPr>
        <p:spPr bwMode="auto">
          <a:xfrm flipV="1">
            <a:off x="5684838" y="4949508"/>
            <a:ext cx="0" cy="428625"/>
          </a:xfrm>
          <a:prstGeom prst="line">
            <a:avLst/>
          </a:prstGeom>
          <a:noFill/>
          <a:ln w="38100">
            <a:solidFill>
              <a:schemeClr val="tx1"/>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sp>
        <p:nvSpPr>
          <p:cNvPr id="83986" name="Line 26"/>
          <p:cNvSpPr>
            <a:spLocks noChangeShapeType="1"/>
          </p:cNvSpPr>
          <p:nvPr/>
        </p:nvSpPr>
        <p:spPr bwMode="auto">
          <a:xfrm flipV="1">
            <a:off x="4511675" y="4292600"/>
            <a:ext cx="374650" cy="506095"/>
          </a:xfrm>
          <a:prstGeom prst="line">
            <a:avLst/>
          </a:prstGeom>
          <a:noFill/>
          <a:ln w="38100">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sp>
        <p:nvSpPr>
          <p:cNvPr id="83987" name="Line 27"/>
          <p:cNvSpPr>
            <a:spLocks noChangeShapeType="1"/>
          </p:cNvSpPr>
          <p:nvPr/>
        </p:nvSpPr>
        <p:spPr bwMode="auto">
          <a:xfrm flipV="1">
            <a:off x="6140450" y="4312920"/>
            <a:ext cx="1133475" cy="9525"/>
          </a:xfrm>
          <a:prstGeom prst="line">
            <a:avLst/>
          </a:prstGeom>
          <a:noFill/>
          <a:ln w="38100">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83988" name="Group 28"/>
          <p:cNvGrpSpPr/>
          <p:nvPr/>
        </p:nvGrpSpPr>
        <p:grpSpPr bwMode="auto">
          <a:xfrm>
            <a:off x="7108825" y="4020820"/>
            <a:ext cx="858838" cy="1158875"/>
            <a:chOff x="4446" y="2648"/>
            <a:chExt cx="541" cy="730"/>
          </a:xfrm>
        </p:grpSpPr>
        <p:pic>
          <p:nvPicPr>
            <p:cNvPr id="83991" name="Picture 29" descr="SO00109_[1]"/>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3992" name="Group 30"/>
            <p:cNvGrpSpPr/>
            <p:nvPr/>
          </p:nvGrpSpPr>
          <p:grpSpPr bwMode="auto">
            <a:xfrm>
              <a:off x="4610" y="2766"/>
              <a:ext cx="313" cy="381"/>
              <a:chOff x="2994" y="2073"/>
              <a:chExt cx="313" cy="381"/>
            </a:xfrm>
          </p:grpSpPr>
          <p:grpSp>
            <p:nvGrpSpPr>
              <p:cNvPr id="83994" name="Group 31"/>
              <p:cNvGrpSpPr/>
              <p:nvPr/>
            </p:nvGrpSpPr>
            <p:grpSpPr bwMode="auto">
              <a:xfrm>
                <a:off x="2994" y="2144"/>
                <a:ext cx="304" cy="310"/>
                <a:chOff x="2994" y="2144"/>
                <a:chExt cx="304" cy="310"/>
              </a:xfrm>
            </p:grpSpPr>
            <p:sp>
              <p:nvSpPr>
                <p:cNvPr id="83996" name="Text Box 32"/>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FF0000"/>
                      </a:solidFill>
                      <a:latin typeface="+mn-lt"/>
                      <a:cs typeface="Arial" panose="020B0604020202020204" pitchFamily="34" charset="0"/>
                    </a:rPr>
                    <a:t>K </a:t>
                  </a:r>
                </a:p>
              </p:txBody>
            </p:sp>
            <p:sp>
              <p:nvSpPr>
                <p:cNvPr id="83997" name="Text Box 33"/>
                <p:cNvSpPr txBox="1">
                  <a:spLocks noChangeArrowheads="1"/>
                </p:cNvSpPr>
                <p:nvPr/>
              </p:nvSpPr>
              <p:spPr bwMode="auto">
                <a:xfrm>
                  <a:off x="3106" y="2241"/>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FF0000"/>
                      </a:solidFill>
                      <a:latin typeface="+mn-lt"/>
                      <a:cs typeface="Arial" panose="020B0604020202020204" pitchFamily="34" charset="0"/>
                    </a:rPr>
                    <a:t>B</a:t>
                  </a:r>
                </a:p>
              </p:txBody>
            </p:sp>
          </p:grpSp>
          <p:sp>
            <p:nvSpPr>
              <p:cNvPr id="83995" name="Text Box 34"/>
              <p:cNvSpPr txBox="1">
                <a:spLocks noChangeArrowheads="1"/>
              </p:cNvSpPr>
              <p:nvPr/>
            </p:nvSpPr>
            <p:spPr bwMode="auto">
              <a:xfrm>
                <a:off x="3097" y="2073"/>
                <a:ext cx="21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FF0000"/>
                    </a:solidFill>
                    <a:latin typeface="+mn-lt"/>
                    <a:cs typeface="Arial" panose="020B0604020202020204" pitchFamily="34" charset="0"/>
                  </a:rPr>
                  <a:t>+</a:t>
                </a:r>
              </a:p>
            </p:txBody>
          </p:sp>
        </p:grpSp>
        <p:pic>
          <p:nvPicPr>
            <p:cNvPr id="83993" name="Picture 35" descr="BS00768_[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3989" name="Text Box 36"/>
          <p:cNvSpPr txBox="1">
            <a:spLocks noChangeArrowheads="1"/>
          </p:cNvSpPr>
          <p:nvPr/>
        </p:nvSpPr>
        <p:spPr bwMode="auto">
          <a:xfrm>
            <a:off x="6415088" y="5160963"/>
            <a:ext cx="2360613"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800" dirty="0">
                <a:latin typeface="+mn-lt"/>
                <a:cs typeface="Arial" panose="020B0604020202020204" pitchFamily="34" charset="0"/>
              </a:rPr>
              <a:t>certificate for </a:t>
            </a:r>
            <a:r>
              <a:rPr lang="en-US" altLang="zh-CN" sz="1800" dirty="0" smtClean="0">
                <a:latin typeface="+mn-lt"/>
                <a:cs typeface="Arial" panose="020B0604020202020204" pitchFamily="34" charset="0"/>
              </a:rPr>
              <a:t>Bob</a:t>
            </a:r>
            <a:r>
              <a:rPr lang="en-US" altLang="ja-JP" sz="1800" dirty="0" smtClean="0">
                <a:latin typeface="+mn-lt"/>
                <a:cs typeface="Arial" panose="020B0604020202020204" pitchFamily="34" charset="0"/>
              </a:rPr>
              <a:t>’s </a:t>
            </a:r>
            <a:r>
              <a:rPr lang="en-US" altLang="ja-JP" sz="1800" dirty="0">
                <a:latin typeface="+mn-lt"/>
                <a:cs typeface="Arial" panose="020B0604020202020204" pitchFamily="34" charset="0"/>
              </a:rPr>
              <a:t>public key, signed by CA</a:t>
            </a:r>
            <a:endParaRPr lang="en-US" altLang="zh-CN" sz="1800"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lt"/>
              </a:rPr>
              <a:t>Certification authorities</a:t>
            </a:r>
            <a:endParaRPr lang="zh-CN" altLang="en-US" dirty="0">
              <a:latin typeface="+mn-lt"/>
            </a:endParaRPr>
          </a:p>
        </p:txBody>
      </p:sp>
      <p:pic>
        <p:nvPicPr>
          <p:cNvPr id="84995" name="Picture 4" descr="j0175664[1]"/>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663760" y="3252445"/>
            <a:ext cx="1819656" cy="1443838"/>
          </a:xfrm>
          <a:noFill/>
        </p:spPr>
      </p:pic>
      <p:sp>
        <p:nvSpPr>
          <p:cNvPr id="84994" name="Rectangle 3"/>
          <p:cNvSpPr>
            <a:spLocks noGrp="1" noChangeArrowheads="1"/>
          </p:cNvSpPr>
          <p:nvPr>
            <p:ph type="body" sz="half" idx="4294967295"/>
          </p:nvPr>
        </p:nvSpPr>
        <p:spPr>
          <a:xfrm>
            <a:off x="304799" y="1028701"/>
            <a:ext cx="8513764" cy="2171171"/>
          </a:xfrm>
        </p:spPr>
        <p:txBody>
          <a:bodyPr/>
          <a:lstStyle/>
          <a:p>
            <a:r>
              <a:rPr lang="en-US" altLang="zh-CN" sz="2400" dirty="0" smtClean="0"/>
              <a:t>when Alice wants Bob</a:t>
            </a:r>
            <a:r>
              <a:rPr lang="en-US" altLang="ja-JP" sz="2400" dirty="0" smtClean="0"/>
              <a:t>’s public key:</a:t>
            </a:r>
          </a:p>
          <a:p>
            <a:pPr lvl="1"/>
            <a:r>
              <a:rPr lang="en-US" altLang="zh-CN" dirty="0" smtClean="0"/>
              <a:t>gets Bob</a:t>
            </a:r>
            <a:r>
              <a:rPr lang="en-US" altLang="ja-JP" dirty="0" smtClean="0"/>
              <a:t>’s certificate (Bob or elsewhere), </a:t>
            </a:r>
          </a:p>
          <a:p>
            <a:pPr lvl="1"/>
            <a:endParaRPr lang="en-US" altLang="zh-CN" dirty="0" smtClean="0"/>
          </a:p>
          <a:p>
            <a:pPr lvl="1"/>
            <a:r>
              <a:rPr lang="en-US" altLang="zh-CN" dirty="0" smtClean="0"/>
              <a:t>applies CA</a:t>
            </a:r>
            <a:r>
              <a:rPr lang="en-US" altLang="ja-JP" dirty="0" smtClean="0"/>
              <a:t>’s public key to Bob’s certificate, gets Bob’s public key. </a:t>
            </a:r>
            <a:endParaRPr lang="en-US" altLang="zh-CN" dirty="0" smtClean="0"/>
          </a:p>
        </p:txBody>
      </p:sp>
      <p:sp>
        <p:nvSpPr>
          <p:cNvPr id="84996" name="Text Box 5"/>
          <p:cNvSpPr txBox="1">
            <a:spLocks noChangeArrowheads="1"/>
          </p:cNvSpPr>
          <p:nvPr/>
        </p:nvSpPr>
        <p:spPr bwMode="auto">
          <a:xfrm>
            <a:off x="6801453" y="3879114"/>
            <a:ext cx="9604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600" dirty="0" smtClean="0">
                <a:latin typeface="+mn-lt"/>
                <a:cs typeface="Arial" panose="020B0604020202020204" pitchFamily="34" charset="0"/>
              </a:rPr>
              <a:t>Bob</a:t>
            </a:r>
            <a:r>
              <a:rPr lang="en-US" altLang="ja-JP" sz="1600" dirty="0" smtClean="0">
                <a:latin typeface="+mn-lt"/>
                <a:cs typeface="Arial" panose="020B0604020202020204" pitchFamily="34" charset="0"/>
              </a:rPr>
              <a:t>’s </a:t>
            </a:r>
            <a:endParaRPr lang="en-US" altLang="ja-JP" sz="1600" dirty="0">
              <a:latin typeface="+mn-lt"/>
              <a:cs typeface="Arial" panose="020B0604020202020204" pitchFamily="34" charset="0"/>
            </a:endParaRPr>
          </a:p>
          <a:p>
            <a:r>
              <a:rPr lang="en-US" altLang="zh-CN" sz="1600" dirty="0">
                <a:latin typeface="+mn-lt"/>
                <a:cs typeface="Arial" panose="020B0604020202020204" pitchFamily="34" charset="0"/>
              </a:rPr>
              <a:t>public</a:t>
            </a:r>
          </a:p>
          <a:p>
            <a:r>
              <a:rPr lang="en-US" altLang="zh-CN" sz="1600" dirty="0">
                <a:latin typeface="+mn-lt"/>
                <a:cs typeface="Arial" panose="020B0604020202020204" pitchFamily="34" charset="0"/>
              </a:rPr>
              <a:t>key </a:t>
            </a:r>
          </a:p>
        </p:txBody>
      </p:sp>
      <p:pic>
        <p:nvPicPr>
          <p:cNvPr id="84997" name="Picture 6" descr="BS00768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flipV="1">
            <a:off x="6473825" y="3979127"/>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998" name="Group 7"/>
          <p:cNvGrpSpPr/>
          <p:nvPr/>
        </p:nvGrpSpPr>
        <p:grpSpPr bwMode="auto">
          <a:xfrm>
            <a:off x="6383347" y="4217252"/>
            <a:ext cx="525463" cy="604837"/>
            <a:chOff x="2994" y="2073"/>
            <a:chExt cx="331" cy="381"/>
          </a:xfrm>
        </p:grpSpPr>
        <p:grpSp>
          <p:nvGrpSpPr>
            <p:cNvPr id="85019" name="Group 8"/>
            <p:cNvGrpSpPr/>
            <p:nvPr/>
          </p:nvGrpSpPr>
          <p:grpSpPr bwMode="auto">
            <a:xfrm>
              <a:off x="2994" y="2144"/>
              <a:ext cx="328" cy="310"/>
              <a:chOff x="2994" y="2144"/>
              <a:chExt cx="328" cy="310"/>
            </a:xfrm>
          </p:grpSpPr>
          <p:sp>
            <p:nvSpPr>
              <p:cNvPr id="85021" name="Text Box 9"/>
              <p:cNvSpPr txBox="1">
                <a:spLocks noChangeArrowheads="1"/>
              </p:cNvSpPr>
              <p:nvPr/>
            </p:nvSpPr>
            <p:spPr bwMode="auto">
              <a:xfrm>
                <a:off x="2994" y="2144"/>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C00000"/>
                    </a:solidFill>
                    <a:latin typeface="+mn-lt"/>
                    <a:cs typeface="Arial" panose="020B0604020202020204" pitchFamily="34" charset="0"/>
                  </a:rPr>
                  <a:t>K </a:t>
                </a:r>
              </a:p>
            </p:txBody>
          </p:sp>
          <p:sp>
            <p:nvSpPr>
              <p:cNvPr id="85022" name="Text Box 10"/>
              <p:cNvSpPr txBox="1">
                <a:spLocks noChangeArrowheads="1"/>
              </p:cNvSpPr>
              <p:nvPr/>
            </p:nvSpPr>
            <p:spPr bwMode="auto">
              <a:xfrm>
                <a:off x="3130" y="2241"/>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C00000"/>
                    </a:solidFill>
                    <a:latin typeface="+mn-lt"/>
                    <a:cs typeface="Arial" panose="020B0604020202020204" pitchFamily="34" charset="0"/>
                  </a:rPr>
                  <a:t>B</a:t>
                </a:r>
              </a:p>
            </p:txBody>
          </p:sp>
        </p:grpSp>
        <p:sp>
          <p:nvSpPr>
            <p:cNvPr id="85020" name="Text Box 11"/>
            <p:cNvSpPr txBox="1">
              <a:spLocks noChangeArrowheads="1"/>
            </p:cNvSpPr>
            <p:nvPr/>
          </p:nvSpPr>
          <p:spPr bwMode="auto">
            <a:xfrm>
              <a:off x="3115" y="2073"/>
              <a:ext cx="21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C00000"/>
                  </a:solidFill>
                  <a:latin typeface="+mn-lt"/>
                  <a:cs typeface="Arial" panose="020B0604020202020204" pitchFamily="34" charset="0"/>
                </a:rPr>
                <a:t>+</a:t>
              </a:r>
            </a:p>
          </p:txBody>
        </p:sp>
      </p:grpSp>
      <p:grpSp>
        <p:nvGrpSpPr>
          <p:cNvPr id="55304" name="Group 12"/>
          <p:cNvGrpSpPr/>
          <p:nvPr/>
        </p:nvGrpSpPr>
        <p:grpSpPr bwMode="auto">
          <a:xfrm>
            <a:off x="4029076" y="3812439"/>
            <a:ext cx="1196976" cy="955675"/>
            <a:chOff x="1126" y="2124"/>
            <a:chExt cx="754" cy="602"/>
          </a:xfrm>
          <a:solidFill>
            <a:srgbClr val="008000"/>
          </a:solidFill>
        </p:grpSpPr>
        <p:sp>
          <p:nvSpPr>
            <p:cNvPr id="55324" name="Rectangle 13"/>
            <p:cNvSpPr>
              <a:spLocks noChangeArrowheads="1"/>
            </p:cNvSpPr>
            <p:nvPr/>
          </p:nvSpPr>
          <p:spPr bwMode="auto">
            <a:xfrm>
              <a:off x="1126" y="2124"/>
              <a:ext cx="751" cy="602"/>
            </a:xfrm>
            <a:prstGeom prst="rect">
              <a:avLst/>
            </a:prstGeom>
            <a:grpFill/>
            <a:ln w="9525">
              <a:solidFill>
                <a:schemeClr val="tx1"/>
              </a:solidFill>
              <a:miter lim="800000"/>
            </a:ln>
          </p:spPr>
          <p:txBody>
            <a:bodyPr wrap="none" anchor="ctr"/>
            <a:lstStyle/>
            <a:p>
              <a:pPr>
                <a:defRPr/>
              </a:pPr>
              <a:endParaRPr lang="en-US">
                <a:latin typeface="+mn-lt"/>
                <a:ea typeface="MS PGothic" panose="020B0600070205080204" pitchFamily="34" charset="-128"/>
                <a:cs typeface="Arial" panose="020B0604020202020204" pitchFamily="34" charset="0"/>
              </a:endParaRPr>
            </a:p>
          </p:txBody>
        </p:sp>
        <p:sp>
          <p:nvSpPr>
            <p:cNvPr id="55325" name="Text Box 14"/>
            <p:cNvSpPr txBox="1">
              <a:spLocks noChangeArrowheads="1"/>
            </p:cNvSpPr>
            <p:nvPr/>
          </p:nvSpPr>
          <p:spPr bwMode="auto">
            <a:xfrm>
              <a:off x="1129" y="2127"/>
              <a:ext cx="751" cy="582"/>
            </a:xfrm>
            <a:prstGeom prst="rect">
              <a:avLst/>
            </a:prstGeom>
            <a:grpFill/>
            <a:ln>
              <a:noFill/>
            </a:ln>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chemeClr val="bg1"/>
                  </a:solidFill>
                  <a:latin typeface="+mn-lt"/>
                  <a:cs typeface="Arial" panose="020B0604020202020204" pitchFamily="34" charset="0"/>
                </a:rPr>
                <a:t>digital</a:t>
              </a:r>
            </a:p>
            <a:p>
              <a:pPr algn="ctr">
                <a:defRPr/>
              </a:pPr>
              <a:r>
                <a:rPr lang="en-US" sz="1800" dirty="0" smtClean="0">
                  <a:solidFill>
                    <a:schemeClr val="bg1"/>
                  </a:solidFill>
                  <a:latin typeface="+mn-lt"/>
                  <a:cs typeface="Arial" panose="020B0604020202020204" pitchFamily="34" charset="0"/>
                </a:rPr>
                <a:t>signature</a:t>
              </a:r>
            </a:p>
            <a:p>
              <a:pPr algn="ctr">
                <a:defRPr/>
              </a:pPr>
              <a:r>
                <a:rPr lang="en-US" sz="1800" dirty="0" smtClean="0">
                  <a:solidFill>
                    <a:schemeClr val="bg1"/>
                  </a:solidFill>
                  <a:latin typeface="+mn-lt"/>
                  <a:cs typeface="Arial" panose="020B0604020202020204" pitchFamily="34" charset="0"/>
                </a:rPr>
                <a:t>(decrypt) </a:t>
              </a:r>
            </a:p>
          </p:txBody>
        </p:sp>
      </p:grpSp>
      <p:sp>
        <p:nvSpPr>
          <p:cNvPr id="85000" name="Text Box 15"/>
          <p:cNvSpPr txBox="1">
            <a:spLocks noChangeArrowheads="1"/>
          </p:cNvSpPr>
          <p:nvPr/>
        </p:nvSpPr>
        <p:spPr bwMode="auto">
          <a:xfrm>
            <a:off x="3707973" y="4907756"/>
            <a:ext cx="960437"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600" dirty="0">
                <a:latin typeface="+mn-lt"/>
                <a:cs typeface="Arial" panose="020B0604020202020204" pitchFamily="34" charset="0"/>
              </a:rPr>
              <a:t>CA </a:t>
            </a:r>
          </a:p>
          <a:p>
            <a:r>
              <a:rPr lang="en-US" altLang="zh-CN" sz="1600" dirty="0">
                <a:latin typeface="+mn-lt"/>
                <a:cs typeface="Arial" panose="020B0604020202020204" pitchFamily="34" charset="0"/>
              </a:rPr>
              <a:t>public</a:t>
            </a:r>
          </a:p>
          <a:p>
            <a:r>
              <a:rPr lang="en-US" altLang="zh-CN" sz="1600" dirty="0">
                <a:latin typeface="+mn-lt"/>
                <a:cs typeface="Arial" panose="020B0604020202020204" pitchFamily="34" charset="0"/>
              </a:rPr>
              <a:t>key </a:t>
            </a:r>
          </a:p>
        </p:txBody>
      </p:sp>
      <p:pic>
        <p:nvPicPr>
          <p:cNvPr id="85001" name="Picture 16" descr="BS00768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flipV="1">
            <a:off x="4800600" y="4917339"/>
            <a:ext cx="458788"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5002" name="Group 17"/>
          <p:cNvGrpSpPr/>
          <p:nvPr/>
        </p:nvGrpSpPr>
        <p:grpSpPr bwMode="auto">
          <a:xfrm>
            <a:off x="4779967" y="5196739"/>
            <a:ext cx="673100" cy="479425"/>
            <a:chOff x="3770" y="3688"/>
            <a:chExt cx="424" cy="302"/>
          </a:xfrm>
        </p:grpSpPr>
        <p:sp>
          <p:nvSpPr>
            <p:cNvPr id="85017" name="Text Box 18"/>
            <p:cNvSpPr txBox="1">
              <a:spLocks noChangeArrowheads="1"/>
            </p:cNvSpPr>
            <p:nvPr/>
          </p:nvSpPr>
          <p:spPr bwMode="auto">
            <a:xfrm>
              <a:off x="3770" y="3688"/>
              <a:ext cx="26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C00000"/>
                  </a:solidFill>
                  <a:latin typeface="+mn-lt"/>
                  <a:cs typeface="Arial" panose="020B0604020202020204" pitchFamily="34" charset="0"/>
                </a:rPr>
                <a:t>K </a:t>
              </a:r>
            </a:p>
          </p:txBody>
        </p:sp>
        <p:sp>
          <p:nvSpPr>
            <p:cNvPr id="85018" name="Text Box 19"/>
            <p:cNvSpPr txBox="1">
              <a:spLocks noChangeArrowheads="1"/>
            </p:cNvSpPr>
            <p:nvPr/>
          </p:nvSpPr>
          <p:spPr bwMode="auto">
            <a:xfrm>
              <a:off x="3922" y="3777"/>
              <a:ext cx="27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dirty="0">
                  <a:solidFill>
                    <a:srgbClr val="C00000"/>
                  </a:solidFill>
                  <a:latin typeface="+mn-lt"/>
                  <a:cs typeface="Arial" panose="020B0604020202020204" pitchFamily="34" charset="0"/>
                </a:rPr>
                <a:t>CA</a:t>
              </a:r>
            </a:p>
          </p:txBody>
        </p:sp>
      </p:grpSp>
      <p:sp>
        <p:nvSpPr>
          <p:cNvPr id="85003" name="Text Box 20"/>
          <p:cNvSpPr txBox="1">
            <a:spLocks noChangeArrowheads="1"/>
          </p:cNvSpPr>
          <p:nvPr/>
        </p:nvSpPr>
        <p:spPr bwMode="auto">
          <a:xfrm>
            <a:off x="4973882" y="5031639"/>
            <a:ext cx="4090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solidFill>
                  <a:srgbClr val="C00000"/>
                </a:solidFill>
                <a:latin typeface="+mn-lt"/>
                <a:cs typeface="Arial" panose="020B0604020202020204" pitchFamily="34" charset="0"/>
              </a:rPr>
              <a:t>+</a:t>
            </a:r>
          </a:p>
        </p:txBody>
      </p:sp>
      <p:sp>
        <p:nvSpPr>
          <p:cNvPr id="85004" name="Line 21"/>
          <p:cNvSpPr>
            <a:spLocks noChangeShapeType="1"/>
          </p:cNvSpPr>
          <p:nvPr/>
        </p:nvSpPr>
        <p:spPr bwMode="auto">
          <a:xfrm flipV="1">
            <a:off x="4603750" y="4836377"/>
            <a:ext cx="0" cy="893762"/>
          </a:xfrm>
          <a:prstGeom prst="line">
            <a:avLst/>
          </a:prstGeom>
          <a:noFill/>
          <a:ln w="38100">
            <a:solidFill>
              <a:schemeClr val="tx1"/>
            </a:solidFill>
            <a:prstDash val="sysDot"/>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sp>
        <p:nvSpPr>
          <p:cNvPr id="85005" name="Line 22"/>
          <p:cNvSpPr>
            <a:spLocks noChangeShapeType="1"/>
          </p:cNvSpPr>
          <p:nvPr/>
        </p:nvSpPr>
        <p:spPr bwMode="auto">
          <a:xfrm>
            <a:off x="2379663" y="4260114"/>
            <a:ext cx="1627187" cy="6350"/>
          </a:xfrm>
          <a:prstGeom prst="line">
            <a:avLst/>
          </a:prstGeom>
          <a:noFill/>
          <a:ln w="38100">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sp>
        <p:nvSpPr>
          <p:cNvPr id="85006" name="Line 23"/>
          <p:cNvSpPr>
            <a:spLocks noChangeShapeType="1"/>
          </p:cNvSpPr>
          <p:nvPr/>
        </p:nvSpPr>
        <p:spPr bwMode="auto">
          <a:xfrm flipV="1">
            <a:off x="5248275" y="4272814"/>
            <a:ext cx="1133475" cy="9525"/>
          </a:xfrm>
          <a:prstGeom prst="line">
            <a:avLst/>
          </a:prstGeom>
          <a:noFill/>
          <a:ln w="38100">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85007" name="Group 24"/>
          <p:cNvGrpSpPr/>
          <p:nvPr/>
        </p:nvGrpSpPr>
        <p:grpSpPr bwMode="auto">
          <a:xfrm>
            <a:off x="1558925" y="3691789"/>
            <a:ext cx="858838" cy="1158875"/>
            <a:chOff x="4446" y="2648"/>
            <a:chExt cx="541" cy="730"/>
          </a:xfrm>
        </p:grpSpPr>
        <p:pic>
          <p:nvPicPr>
            <p:cNvPr id="85010" name="Picture 25" descr="SO00109_[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5011" name="Group 26"/>
            <p:cNvGrpSpPr/>
            <p:nvPr/>
          </p:nvGrpSpPr>
          <p:grpSpPr bwMode="auto">
            <a:xfrm>
              <a:off x="4610" y="2766"/>
              <a:ext cx="313" cy="381"/>
              <a:chOff x="2994" y="2073"/>
              <a:chExt cx="313" cy="381"/>
            </a:xfrm>
          </p:grpSpPr>
          <p:grpSp>
            <p:nvGrpSpPr>
              <p:cNvPr id="85013" name="Group 27"/>
              <p:cNvGrpSpPr/>
              <p:nvPr/>
            </p:nvGrpSpPr>
            <p:grpSpPr bwMode="auto">
              <a:xfrm>
                <a:off x="2994" y="2144"/>
                <a:ext cx="304" cy="310"/>
                <a:chOff x="2994" y="2144"/>
                <a:chExt cx="304" cy="310"/>
              </a:xfrm>
            </p:grpSpPr>
            <p:sp>
              <p:nvSpPr>
                <p:cNvPr id="85015" name="Text Box 28"/>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solidFill>
                        <a:srgbClr val="FF0000"/>
                      </a:solidFill>
                      <a:latin typeface="+mn-lt"/>
                      <a:cs typeface="Arial" panose="020B0604020202020204" pitchFamily="34" charset="0"/>
                    </a:rPr>
                    <a:t>K </a:t>
                  </a:r>
                </a:p>
              </p:txBody>
            </p:sp>
            <p:sp>
              <p:nvSpPr>
                <p:cNvPr id="85016" name="Text Box 29"/>
                <p:cNvSpPr txBox="1">
                  <a:spLocks noChangeArrowheads="1"/>
                </p:cNvSpPr>
                <p:nvPr/>
              </p:nvSpPr>
              <p:spPr bwMode="auto">
                <a:xfrm>
                  <a:off x="3106" y="2241"/>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FF0000"/>
                      </a:solidFill>
                      <a:latin typeface="+mn-lt"/>
                      <a:cs typeface="Arial" panose="020B0604020202020204" pitchFamily="34" charset="0"/>
                    </a:rPr>
                    <a:t>B</a:t>
                  </a:r>
                </a:p>
              </p:txBody>
            </p:sp>
          </p:grpSp>
          <p:sp>
            <p:nvSpPr>
              <p:cNvPr id="85014" name="Text Box 30"/>
              <p:cNvSpPr txBox="1">
                <a:spLocks noChangeArrowheads="1"/>
              </p:cNvSpPr>
              <p:nvPr/>
            </p:nvSpPr>
            <p:spPr bwMode="auto">
              <a:xfrm>
                <a:off x="3097" y="2073"/>
                <a:ext cx="210"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1600">
                    <a:solidFill>
                      <a:srgbClr val="FF0000"/>
                    </a:solidFill>
                    <a:latin typeface="+mn-lt"/>
                    <a:cs typeface="Arial" panose="020B0604020202020204" pitchFamily="34" charset="0"/>
                  </a:rPr>
                  <a:t>+</a:t>
                </a:r>
              </a:p>
            </p:txBody>
          </p:sp>
        </p:grpSp>
        <p:pic>
          <p:nvPicPr>
            <p:cNvPr id="85012" name="Picture 31" descr="BS00768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8836" name="Picture 4"/>
          <p:cNvPicPr>
            <a:picLocks noChangeAspect="1" noChangeArrowheads="1"/>
          </p:cNvPicPr>
          <p:nvPr/>
        </p:nvPicPr>
        <p:blipFill>
          <a:blip r:embed="rId2" cstate="print"/>
          <a:srcRect/>
          <a:stretch>
            <a:fillRect/>
          </a:stretch>
        </p:blipFill>
        <p:spPr bwMode="auto">
          <a:xfrm>
            <a:off x="2809875" y="0"/>
            <a:ext cx="3694113" cy="3521075"/>
          </a:xfrm>
          <a:prstGeom prst="rect">
            <a:avLst/>
          </a:prstGeom>
          <a:noFill/>
        </p:spPr>
      </p:pic>
      <p:pic>
        <p:nvPicPr>
          <p:cNvPr id="888837" name="Picture 5"/>
          <p:cNvPicPr>
            <a:picLocks noChangeAspect="1" noChangeArrowheads="1"/>
          </p:cNvPicPr>
          <p:nvPr/>
        </p:nvPicPr>
        <p:blipFill>
          <a:blip r:embed="rId3" cstate="print"/>
          <a:srcRect/>
          <a:stretch>
            <a:fillRect/>
          </a:stretch>
        </p:blipFill>
        <p:spPr bwMode="auto">
          <a:xfrm>
            <a:off x="331788" y="1860550"/>
            <a:ext cx="4003675" cy="4278313"/>
          </a:xfrm>
          <a:prstGeom prst="rect">
            <a:avLst/>
          </a:prstGeom>
          <a:noFill/>
        </p:spPr>
      </p:pic>
      <p:pic>
        <p:nvPicPr>
          <p:cNvPr id="888838" name="Picture 6"/>
          <p:cNvPicPr>
            <a:picLocks noChangeAspect="1" noChangeArrowheads="1"/>
          </p:cNvPicPr>
          <p:nvPr/>
        </p:nvPicPr>
        <p:blipFill>
          <a:blip r:embed="rId4" cstate="print"/>
          <a:srcRect/>
          <a:stretch>
            <a:fillRect/>
          </a:stretch>
        </p:blipFill>
        <p:spPr bwMode="auto">
          <a:xfrm>
            <a:off x="4811713" y="1825625"/>
            <a:ext cx="3981450" cy="43418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88836"/>
                                        </p:tgtEl>
                                        <p:attrNameLst>
                                          <p:attrName>style.visibility</p:attrName>
                                        </p:attrNameLst>
                                      </p:cBhvr>
                                      <p:to>
                                        <p:strVal val="visible"/>
                                      </p:to>
                                    </p:set>
                                    <p:animEffect transition="in" filter="wipe(up)">
                                      <p:cBhvr>
                                        <p:cTn id="7" dur="500"/>
                                        <p:tgtEl>
                                          <p:spTgt spid="8888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8837"/>
                                        </p:tgtEl>
                                        <p:attrNameLst>
                                          <p:attrName>style.visibility</p:attrName>
                                        </p:attrNameLst>
                                      </p:cBhvr>
                                      <p:to>
                                        <p:strVal val="visible"/>
                                      </p:to>
                                    </p:set>
                                    <p:animEffect transition="in" filter="wipe(left)">
                                      <p:cBhvr>
                                        <p:cTn id="12" dur="500"/>
                                        <p:tgtEl>
                                          <p:spTgt spid="888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8838"/>
                                        </p:tgtEl>
                                        <p:attrNameLst>
                                          <p:attrName>style.visibility</p:attrName>
                                        </p:attrNameLst>
                                      </p:cBhvr>
                                      <p:to>
                                        <p:strVal val="visible"/>
                                      </p:to>
                                    </p:set>
                                    <p:animEffect transition="in" filter="wipe(left)">
                                      <p:cBhvr>
                                        <p:cTn id="17" dur="500"/>
                                        <p:tgtEl>
                                          <p:spTgt spid="888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3172" name="Picture 4"/>
          <p:cNvPicPr>
            <a:picLocks noChangeAspect="1" noChangeArrowheads="1"/>
          </p:cNvPicPr>
          <p:nvPr/>
        </p:nvPicPr>
        <p:blipFill>
          <a:blip r:embed="rId2" cstate="print"/>
          <a:srcRect/>
          <a:stretch>
            <a:fillRect/>
          </a:stretch>
        </p:blipFill>
        <p:spPr bwMode="auto">
          <a:xfrm>
            <a:off x="190500" y="176213"/>
            <a:ext cx="4183063" cy="4217987"/>
          </a:xfrm>
          <a:prstGeom prst="rect">
            <a:avLst/>
          </a:prstGeom>
          <a:noFill/>
        </p:spPr>
      </p:pic>
      <p:pic>
        <p:nvPicPr>
          <p:cNvPr id="903173" name="Picture 5"/>
          <p:cNvPicPr>
            <a:picLocks noChangeAspect="1" noChangeArrowheads="1"/>
          </p:cNvPicPr>
          <p:nvPr/>
        </p:nvPicPr>
        <p:blipFill>
          <a:blip r:embed="rId3" cstate="print"/>
          <a:srcRect/>
          <a:stretch>
            <a:fillRect/>
          </a:stretch>
        </p:blipFill>
        <p:spPr bwMode="auto">
          <a:xfrm>
            <a:off x="4506913" y="190500"/>
            <a:ext cx="3990975" cy="4254500"/>
          </a:xfrm>
          <a:prstGeom prst="rect">
            <a:avLst/>
          </a:prstGeom>
          <a:noFill/>
        </p:spPr>
      </p:pic>
      <p:pic>
        <p:nvPicPr>
          <p:cNvPr id="903174" name="Picture 6"/>
          <p:cNvPicPr>
            <a:picLocks noChangeAspect="1" noChangeArrowheads="1"/>
          </p:cNvPicPr>
          <p:nvPr/>
        </p:nvPicPr>
        <p:blipFill>
          <a:blip r:embed="rId4" cstate="print"/>
          <a:srcRect/>
          <a:stretch>
            <a:fillRect/>
          </a:stretch>
        </p:blipFill>
        <p:spPr bwMode="auto">
          <a:xfrm>
            <a:off x="342900" y="2263775"/>
            <a:ext cx="3935413" cy="4295775"/>
          </a:xfrm>
          <a:prstGeom prst="rect">
            <a:avLst/>
          </a:prstGeom>
          <a:noFill/>
        </p:spPr>
      </p:pic>
      <p:pic>
        <p:nvPicPr>
          <p:cNvPr id="903175" name="Picture 7"/>
          <p:cNvPicPr>
            <a:picLocks noChangeAspect="1" noChangeArrowheads="1"/>
          </p:cNvPicPr>
          <p:nvPr/>
        </p:nvPicPr>
        <p:blipFill>
          <a:blip r:embed="rId5" cstate="print"/>
          <a:srcRect/>
          <a:stretch>
            <a:fillRect/>
          </a:stretch>
        </p:blipFill>
        <p:spPr bwMode="auto">
          <a:xfrm>
            <a:off x="4640263" y="2317750"/>
            <a:ext cx="3848100" cy="42957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3172"/>
                                        </p:tgtEl>
                                        <p:attrNameLst>
                                          <p:attrName>style.visibility</p:attrName>
                                        </p:attrNameLst>
                                      </p:cBhvr>
                                      <p:to>
                                        <p:strVal val="visible"/>
                                      </p:to>
                                    </p:set>
                                    <p:animEffect transition="in" filter="wipe(up)">
                                      <p:cBhvr>
                                        <p:cTn id="7" dur="500"/>
                                        <p:tgtEl>
                                          <p:spTgt spid="903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03173"/>
                                        </p:tgtEl>
                                        <p:attrNameLst>
                                          <p:attrName>style.visibility</p:attrName>
                                        </p:attrNameLst>
                                      </p:cBhvr>
                                      <p:to>
                                        <p:strVal val="visible"/>
                                      </p:to>
                                    </p:set>
                                    <p:animEffect transition="in" filter="wipe(up)">
                                      <p:cBhvr>
                                        <p:cTn id="12" dur="500"/>
                                        <p:tgtEl>
                                          <p:spTgt spid="9031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03174"/>
                                        </p:tgtEl>
                                        <p:attrNameLst>
                                          <p:attrName>style.visibility</p:attrName>
                                        </p:attrNameLst>
                                      </p:cBhvr>
                                      <p:to>
                                        <p:strVal val="visible"/>
                                      </p:to>
                                    </p:set>
                                    <p:animEffect transition="in" filter="wipe(up)">
                                      <p:cBhvr>
                                        <p:cTn id="17" dur="500"/>
                                        <p:tgtEl>
                                          <p:spTgt spid="9031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03175"/>
                                        </p:tgtEl>
                                        <p:attrNameLst>
                                          <p:attrName>style.visibility</p:attrName>
                                        </p:attrNameLst>
                                      </p:cBhvr>
                                      <p:to>
                                        <p:strVal val="visible"/>
                                      </p:to>
                                    </p:set>
                                    <p:animEffect transition="in" filter="wipe(up)">
                                      <p:cBhvr>
                                        <p:cTn id="22" dur="500"/>
                                        <p:tgtEl>
                                          <p:spTgt spid="903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lt"/>
              </a:rPr>
              <a:t>Certification Selected Fields</a:t>
            </a:r>
            <a:endParaRPr lang="zh-CN" altLang="en-US" dirty="0">
              <a:latin typeface="+mn-lt"/>
            </a:endParaRPr>
          </a:p>
        </p:txBody>
      </p:sp>
      <p:pic>
        <p:nvPicPr>
          <p:cNvPr id="286721" name="Picture 1"/>
          <p:cNvPicPr>
            <a:picLocks noChangeAspect="1" noChangeArrowheads="1"/>
          </p:cNvPicPr>
          <p:nvPr/>
        </p:nvPicPr>
        <p:blipFill>
          <a:blip r:embed="rId3"/>
          <a:srcRect/>
          <a:stretch>
            <a:fillRect/>
          </a:stretch>
        </p:blipFill>
        <p:spPr bwMode="auto">
          <a:xfrm>
            <a:off x="571472" y="1357298"/>
            <a:ext cx="8096250"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CA </a:t>
            </a:r>
            <a:r>
              <a:rPr lang="zh-CN" altLang="en-US" dirty="0" smtClean="0"/>
              <a:t>证书</a:t>
            </a:r>
            <a:endParaRPr lang="zh-CN" altLang="en-US" dirty="0"/>
          </a:p>
        </p:txBody>
      </p:sp>
      <p:sp>
        <p:nvSpPr>
          <p:cNvPr id="3" name="内容占位符 2"/>
          <p:cNvSpPr>
            <a:spLocks noGrp="1"/>
          </p:cNvSpPr>
          <p:nvPr>
            <p:ph idx="1"/>
          </p:nvPr>
        </p:nvSpPr>
        <p:spPr/>
        <p:txBody>
          <a:bodyPr/>
          <a:lstStyle/>
          <a:p>
            <a:r>
              <a:rPr lang="en-US" altLang="zh-CN" dirty="0" smtClean="0"/>
              <a:t>CA </a:t>
            </a:r>
            <a:r>
              <a:rPr lang="zh-CN" altLang="zh-CN" dirty="0" smtClean="0"/>
              <a:t>证书</a:t>
            </a:r>
            <a:r>
              <a:rPr lang="zh-CN" altLang="zh-CN" dirty="0"/>
              <a:t>具有统一的格式，</a:t>
            </a:r>
            <a:r>
              <a:rPr lang="en-US" altLang="zh-CN" dirty="0" smtClean="0"/>
              <a:t>ITU-T </a:t>
            </a:r>
            <a:r>
              <a:rPr lang="zh-CN" altLang="zh-CN" dirty="0" smtClean="0"/>
              <a:t>制定了</a:t>
            </a:r>
            <a:r>
              <a:rPr lang="en-US" altLang="zh-CN" dirty="0" smtClean="0"/>
              <a:t> </a:t>
            </a:r>
            <a:r>
              <a:rPr lang="en-US" altLang="zh-CN" dirty="0" smtClean="0">
                <a:solidFill>
                  <a:srgbClr val="FF0000"/>
                </a:solidFill>
              </a:rPr>
              <a:t>X.509 </a:t>
            </a:r>
            <a:r>
              <a:rPr lang="zh-CN" altLang="zh-CN" dirty="0" smtClean="0"/>
              <a:t>协议</a:t>
            </a:r>
            <a:r>
              <a:rPr lang="zh-CN" altLang="zh-CN" dirty="0"/>
              <a:t>标准，用来描述证书的结构</a:t>
            </a:r>
            <a:r>
              <a:rPr lang="zh-CN" altLang="zh-CN" dirty="0" smtClean="0"/>
              <a:t>。</a:t>
            </a:r>
            <a:endParaRPr lang="en-US" altLang="zh-CN" dirty="0" smtClean="0"/>
          </a:p>
          <a:p>
            <a:endParaRPr lang="zh-CN" altLang="zh-CN" dirty="0" smtClean="0"/>
          </a:p>
          <a:p>
            <a:r>
              <a:rPr lang="zh-CN" altLang="zh-CN" dirty="0" smtClean="0"/>
              <a:t>在</a:t>
            </a:r>
            <a:r>
              <a:rPr lang="en-US" altLang="zh-CN" dirty="0" smtClean="0"/>
              <a:t> X.509 </a:t>
            </a:r>
            <a:r>
              <a:rPr lang="zh-CN" altLang="zh-CN" dirty="0" smtClean="0"/>
              <a:t>中</a:t>
            </a:r>
            <a:r>
              <a:rPr lang="zh-CN" altLang="zh-CN" dirty="0"/>
              <a:t>规定要</a:t>
            </a:r>
            <a:r>
              <a:rPr lang="zh-CN" altLang="zh-CN" dirty="0" smtClean="0"/>
              <a:t>使用</a:t>
            </a:r>
            <a:r>
              <a:rPr lang="en-US" altLang="zh-CN" dirty="0" smtClean="0"/>
              <a:t> ASN.1</a:t>
            </a:r>
            <a:r>
              <a:rPr lang="zh-CN" altLang="zh-CN" dirty="0" smtClean="0"/>
              <a:t>。</a:t>
            </a:r>
            <a:endParaRPr lang="en-US" altLang="zh-CN" dirty="0" smtClean="0"/>
          </a:p>
          <a:p>
            <a:endParaRPr lang="en-US" altLang="zh-CN" dirty="0" smtClean="0"/>
          </a:p>
          <a:p>
            <a:r>
              <a:rPr lang="en-US" altLang="zh-CN" dirty="0" smtClean="0"/>
              <a:t>IETF </a:t>
            </a:r>
            <a:r>
              <a:rPr lang="zh-CN" altLang="zh-CN" dirty="0" smtClean="0"/>
              <a:t>接受了</a:t>
            </a:r>
            <a:r>
              <a:rPr lang="en-US" altLang="zh-CN" dirty="0" smtClean="0"/>
              <a:t> X.509 </a:t>
            </a:r>
            <a:r>
              <a:rPr lang="en-US" altLang="zh-CN" dirty="0"/>
              <a:t>(</a:t>
            </a:r>
            <a:r>
              <a:rPr lang="zh-CN" altLang="zh-CN" dirty="0"/>
              <a:t>仅有少量的改动</a:t>
            </a:r>
            <a:r>
              <a:rPr lang="en-US" altLang="zh-CN" dirty="0"/>
              <a:t>)</a:t>
            </a:r>
            <a:r>
              <a:rPr lang="zh-CN" altLang="zh-CN" dirty="0"/>
              <a:t>，并</a:t>
            </a:r>
            <a:r>
              <a:rPr lang="zh-CN" altLang="zh-CN" dirty="0" smtClean="0"/>
              <a:t>在</a:t>
            </a:r>
            <a:r>
              <a:rPr lang="en-US" altLang="zh-CN" dirty="0" smtClean="0"/>
              <a:t> RFC </a:t>
            </a:r>
            <a:r>
              <a:rPr lang="en-US" altLang="zh-CN" dirty="0"/>
              <a:t>5280 (</a:t>
            </a:r>
            <a:r>
              <a:rPr lang="zh-CN" altLang="zh-CN" dirty="0"/>
              <a:t>现在是建议标准</a:t>
            </a:r>
            <a:r>
              <a:rPr lang="en-US" altLang="zh-CN" dirty="0"/>
              <a:t>) </a:t>
            </a:r>
            <a:r>
              <a:rPr lang="zh-CN" altLang="zh-CN" dirty="0"/>
              <a:t>中给出了</a:t>
            </a:r>
            <a:r>
              <a:rPr lang="zh-CN" altLang="zh-CN" dirty="0" smtClean="0">
                <a:solidFill>
                  <a:srgbClr val="FF0000"/>
                </a:solidFill>
              </a:rPr>
              <a:t>互联网</a:t>
            </a:r>
            <a:r>
              <a:rPr lang="en-US" altLang="zh-CN" dirty="0" smtClean="0">
                <a:solidFill>
                  <a:srgbClr val="FF0000"/>
                </a:solidFill>
              </a:rPr>
              <a:t> X.509 </a:t>
            </a:r>
            <a:r>
              <a:rPr lang="zh-CN" altLang="zh-CN" dirty="0" smtClean="0">
                <a:solidFill>
                  <a:srgbClr val="FF0000"/>
                </a:solidFill>
              </a:rPr>
              <a:t>公</a:t>
            </a:r>
            <a:r>
              <a:rPr lang="zh-CN" altLang="zh-CN" dirty="0">
                <a:solidFill>
                  <a:srgbClr val="FF0000"/>
                </a:solidFill>
              </a:rPr>
              <a:t>钥基础</a:t>
            </a:r>
            <a:r>
              <a:rPr lang="zh-CN" altLang="zh-CN" dirty="0" smtClean="0">
                <a:solidFill>
                  <a:srgbClr val="FF0000"/>
                </a:solidFill>
              </a:rPr>
              <a:t>结构</a:t>
            </a:r>
            <a:r>
              <a:rPr lang="en-US" altLang="zh-CN" dirty="0" smtClean="0">
                <a:solidFill>
                  <a:srgbClr val="FF0000"/>
                </a:solidFill>
              </a:rPr>
              <a:t> PKI </a:t>
            </a:r>
            <a:r>
              <a:rPr lang="en-US" altLang="zh-CN" dirty="0"/>
              <a:t>(Public Key Infrastructure)</a:t>
            </a:r>
            <a:r>
              <a:rPr lang="zh-CN" altLang="zh-CN" dirty="0"/>
              <a:t>。</a:t>
            </a:r>
          </a:p>
          <a:p>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solidFill>
                  <a:srgbClr val="FF0000"/>
                </a:solidFill>
              </a:rPr>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dirty="0"/>
              <a:t>7.6.1 </a:t>
            </a:r>
            <a:r>
              <a:rPr lang="zh-CN" altLang="zh-CN" dirty="0"/>
              <a:t>网络层安全协议</a:t>
            </a:r>
            <a:endParaRPr lang="zh-CN" altLang="en-US" dirty="0"/>
          </a:p>
        </p:txBody>
      </p:sp>
      <p:sp>
        <p:nvSpPr>
          <p:cNvPr id="605187" name="Rectangle 3"/>
          <p:cNvSpPr>
            <a:spLocks noGrp="1" noChangeArrowheads="1"/>
          </p:cNvSpPr>
          <p:nvPr>
            <p:ph idx="1"/>
          </p:nvPr>
        </p:nvSpPr>
        <p:spPr>
          <a:xfrm>
            <a:off x="330200" y="1028700"/>
            <a:ext cx="8357235" cy="5148580"/>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4406" tIns="42203" rIns="84406" bIns="42203" numCol="1" anchor="t" anchorCtr="0" compatLnSpc="1"/>
          <a:lstStyle/>
          <a:p>
            <a:pPr marL="342265" indent="-342265" latinLnBrk="0">
              <a:spcBef>
                <a:spcPts val="0"/>
              </a:spcBef>
            </a:pPr>
            <a:r>
              <a:rPr lang="en-US" altLang="zh-CN" dirty="0" smtClean="0"/>
              <a:t>IP</a:t>
            </a:r>
            <a:r>
              <a:rPr lang="zh-CN" altLang="en-US" dirty="0" smtClean="0"/>
              <a:t>几乎不具备任何安全性，</a:t>
            </a:r>
            <a:r>
              <a:rPr lang="zh-CN" altLang="en-US" dirty="0" smtClean="0">
                <a:solidFill>
                  <a:srgbClr val="FF0000"/>
                </a:solidFill>
              </a:rPr>
              <a:t>不能保证：</a:t>
            </a:r>
            <a:endParaRPr lang="en-US" altLang="zh-CN" dirty="0" smtClean="0">
              <a:solidFill>
                <a:srgbClr val="FF0000"/>
              </a:solidFill>
            </a:endParaRPr>
          </a:p>
          <a:p>
            <a:pPr marL="799465" lvl="2" indent="-342265" latinLnBrk="0">
              <a:spcBef>
                <a:spcPts val="0"/>
              </a:spcBef>
              <a:buBlip>
                <a:blip r:embed="rId3"/>
              </a:buBlip>
            </a:pPr>
            <a:r>
              <a:rPr lang="zh-CN" altLang="en-US" dirty="0" smtClean="0"/>
              <a:t>数据机密性；</a:t>
            </a:r>
            <a:endParaRPr lang="en-US" altLang="zh-CN" dirty="0" smtClean="0"/>
          </a:p>
          <a:p>
            <a:pPr marL="799465" lvl="2" indent="-342265" latinLnBrk="0">
              <a:spcBef>
                <a:spcPts val="0"/>
              </a:spcBef>
              <a:buBlip>
                <a:blip r:embed="rId3"/>
              </a:buBlip>
            </a:pPr>
            <a:r>
              <a:rPr lang="zh-CN" altLang="en-US" dirty="0" smtClean="0"/>
              <a:t>数据完整性；</a:t>
            </a:r>
            <a:endParaRPr lang="en-US" altLang="zh-CN" dirty="0" smtClean="0"/>
          </a:p>
          <a:p>
            <a:pPr marL="799465" lvl="2" indent="-342265" latinLnBrk="0">
              <a:spcBef>
                <a:spcPts val="0"/>
              </a:spcBef>
              <a:buBlip>
                <a:blip r:embed="rId3"/>
              </a:buBlip>
            </a:pPr>
            <a:r>
              <a:rPr lang="zh-CN" altLang="en-US" dirty="0" smtClean="0"/>
              <a:t>数据来源认证</a:t>
            </a:r>
            <a:endParaRPr lang="en-US" altLang="zh-CN" dirty="0" smtClean="0"/>
          </a:p>
          <a:p>
            <a:pPr indent="0" latinLnBrk="0">
              <a:spcBef>
                <a:spcPts val="600"/>
              </a:spcBef>
            </a:pPr>
            <a:endParaRPr lang="zh-CN" altLang="en-US" dirty="0" smtClean="0"/>
          </a:p>
          <a:p>
            <a:pPr indent="-342265" latinLnBrk="0">
              <a:spcBef>
                <a:spcPts val="600"/>
              </a:spcBef>
            </a:pPr>
            <a:r>
              <a:rPr lang="zh-CN" altLang="en-US" dirty="0" smtClean="0"/>
              <a:t>由于其在设计和实现上存在安全漏洞，使各种攻击有机可乘。例如：攻击者很容易构造一个包含虚假 </a:t>
            </a:r>
            <a:r>
              <a:rPr lang="en-US" altLang="zh-CN" dirty="0" smtClean="0"/>
              <a:t>(fictitious) </a:t>
            </a:r>
            <a:r>
              <a:rPr lang="zh-CN" altLang="en-US" dirty="0" smtClean="0"/>
              <a:t>地址的 </a:t>
            </a:r>
            <a:r>
              <a:rPr lang="en-US" altLang="zh-CN" dirty="0" smtClean="0"/>
              <a:t>IP </a:t>
            </a:r>
            <a:r>
              <a:rPr lang="zh-CN" altLang="en-US" dirty="0" smtClean="0"/>
              <a:t>数据报。</a:t>
            </a:r>
          </a:p>
          <a:p>
            <a:pPr indent="-342265" latinLnBrk="0">
              <a:spcBef>
                <a:spcPts val="600"/>
              </a:spcBef>
            </a:pPr>
            <a:endParaRPr lang="en-US" altLang="zh-CN" dirty="0" smtClean="0"/>
          </a:p>
          <a:p>
            <a:pPr indent="-342265" latinLnBrk="0">
              <a:spcBef>
                <a:spcPts val="600"/>
              </a:spcBef>
            </a:pPr>
            <a:r>
              <a:rPr lang="en-US" altLang="zh-CN" dirty="0" smtClean="0"/>
              <a:t>IPsec </a:t>
            </a:r>
            <a:r>
              <a:rPr lang="zh-CN" altLang="en-US" dirty="0" smtClean="0"/>
              <a:t>提供了标准、健壮</a:t>
            </a:r>
            <a:r>
              <a:rPr lang="en-US" altLang="zh-CN" dirty="0" smtClean="0"/>
              <a:t>(roubust)</a:t>
            </a:r>
            <a:r>
              <a:rPr lang="zh-CN" altLang="en-US" dirty="0" smtClean="0"/>
              <a:t>且包含广泛的机制保证 </a:t>
            </a:r>
            <a:r>
              <a:rPr lang="en-US" altLang="zh-CN" dirty="0" smtClean="0"/>
              <a:t>IP </a:t>
            </a:r>
            <a:r>
              <a:rPr lang="zh-CN" altLang="en-US" dirty="0" smtClean="0"/>
              <a:t>层安全。</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solidFill>
                  <a:srgbClr val="FF0000"/>
                </a:solidFill>
              </a:rPr>
              <a:t>数据加密模型</a:t>
            </a:r>
            <a:endParaRPr lang="zh-CN" altLang="en-US" sz="2200" dirty="0">
              <a:solidFill>
                <a:srgbClr val="FF0000"/>
              </a:solidFill>
            </a:endParaRPr>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dirty="0"/>
              <a:t>7.6.1 </a:t>
            </a:r>
            <a:r>
              <a:rPr lang="zh-CN" altLang="zh-CN" dirty="0"/>
              <a:t>网络层安全协议</a:t>
            </a:r>
            <a:endParaRPr lang="zh-CN" altLang="en-US" dirty="0"/>
          </a:p>
        </p:txBody>
      </p:sp>
      <p:sp>
        <p:nvSpPr>
          <p:cNvPr id="60518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4406" tIns="42203" rIns="84406" bIns="42203" numCol="1" anchor="t" anchorCtr="0" compatLnSpc="1"/>
          <a:lstStyle/>
          <a:p>
            <a:r>
              <a:rPr lang="en-US" altLang="zh-CN" dirty="0" smtClean="0"/>
              <a:t>IP </a:t>
            </a:r>
            <a:r>
              <a:rPr lang="zh-CN" altLang="en-US" dirty="0" smtClean="0"/>
              <a:t>安全性很差，不能保证：</a:t>
            </a:r>
            <a:endParaRPr lang="en-US" altLang="zh-CN" dirty="0" smtClean="0"/>
          </a:p>
          <a:p>
            <a:pPr>
              <a:spcBef>
                <a:spcPts val="600"/>
              </a:spcBef>
              <a:buBlip>
                <a:blip r:embed="rId3"/>
              </a:buBlip>
            </a:pPr>
            <a:r>
              <a:rPr lang="zh-CN" altLang="en-US" dirty="0" smtClean="0"/>
              <a:t>没有为通信提供良好的数据源鉴别机制；</a:t>
            </a:r>
            <a:endParaRPr lang="en-US" altLang="zh-CN" dirty="0" smtClean="0"/>
          </a:p>
          <a:p>
            <a:pPr>
              <a:spcBef>
                <a:spcPts val="600"/>
              </a:spcBef>
              <a:buBlip>
                <a:blip r:embed="rId3"/>
              </a:buBlip>
            </a:pPr>
            <a:endParaRPr lang="zh-CN" altLang="en-US" dirty="0"/>
          </a:p>
          <a:p>
            <a:pPr>
              <a:spcBef>
                <a:spcPts val="600"/>
              </a:spcBef>
              <a:buBlip>
                <a:blip r:embed="rId3"/>
              </a:buBlip>
            </a:pPr>
            <a:r>
              <a:rPr lang="zh-CN" altLang="en-US" dirty="0"/>
              <a:t>没有</a:t>
            </a:r>
            <a:r>
              <a:rPr lang="zh-CN" altLang="en-US" dirty="0" smtClean="0"/>
              <a:t>为数据提供强大的完整性保护机制；</a:t>
            </a:r>
            <a:endParaRPr lang="en-US" altLang="zh-CN" dirty="0" smtClean="0"/>
          </a:p>
          <a:p>
            <a:pPr>
              <a:spcBef>
                <a:spcPts val="600"/>
              </a:spcBef>
              <a:buBlip>
                <a:blip r:embed="rId3"/>
              </a:buBlip>
            </a:pPr>
            <a:endParaRPr lang="zh-CN" altLang="en-US" dirty="0"/>
          </a:p>
          <a:p>
            <a:pPr>
              <a:spcBef>
                <a:spcPts val="600"/>
              </a:spcBef>
              <a:buBlip>
                <a:blip r:embed="rId3"/>
              </a:buBlip>
            </a:pPr>
            <a:r>
              <a:rPr lang="zh-CN" altLang="en-US" dirty="0"/>
              <a:t>没有为数据</a:t>
            </a:r>
            <a:r>
              <a:rPr lang="zh-CN" altLang="en-US" dirty="0" smtClean="0"/>
              <a:t>提供任何机密性保护；</a:t>
            </a:r>
            <a:endParaRPr lang="en-US" altLang="zh-CN" dirty="0" smtClean="0"/>
          </a:p>
          <a:p>
            <a:pPr>
              <a:spcBef>
                <a:spcPts val="600"/>
              </a:spcBef>
              <a:buBlip>
                <a:blip r:embed="rId3"/>
              </a:buBlip>
            </a:pPr>
            <a:endParaRPr lang="zh-CN" altLang="en-US" dirty="0" smtClean="0"/>
          </a:p>
          <a:p>
            <a:pPr>
              <a:spcBef>
                <a:spcPts val="600"/>
              </a:spcBef>
              <a:buBlip>
                <a:blip r:embed="rId3"/>
              </a:buBlip>
            </a:pPr>
            <a:r>
              <a:rPr lang="zh-CN" altLang="en-US" dirty="0" smtClean="0"/>
              <a:t>在设计和实现上存在安全漏洞，使各种攻击有机可乘。例如：攻击者很容易构造一个包含虚假地址的</a:t>
            </a:r>
            <a:r>
              <a:rPr lang="en-US" altLang="zh-CN" dirty="0" smtClean="0"/>
              <a:t>IP</a:t>
            </a:r>
            <a:r>
              <a:rPr lang="zh-CN" altLang="en-US" dirty="0" smtClean="0"/>
              <a:t>数据报。</a:t>
            </a:r>
            <a:endParaRPr lang="en-US" altLang="zh-CN" dirty="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en-US" altLang="zh-CN" dirty="0"/>
              <a:t>1.  IPsec </a:t>
            </a:r>
            <a:r>
              <a:rPr lang="zh-CN" altLang="en-US" dirty="0"/>
              <a:t>协议</a:t>
            </a:r>
          </a:p>
        </p:txBody>
      </p:sp>
      <p:sp>
        <p:nvSpPr>
          <p:cNvPr id="705539" name="Rectangle 3"/>
          <p:cNvSpPr>
            <a:spLocks noGrp="1" noChangeArrowheads="1"/>
          </p:cNvSpPr>
          <p:nvPr>
            <p:ph type="body" idx="1"/>
          </p:nvPr>
        </p:nvSpPr>
        <p:spPr/>
        <p:txBody>
          <a:bodyPr/>
          <a:lstStyle/>
          <a:p>
            <a:r>
              <a:rPr lang="en-US" altLang="zh-CN" dirty="0" smtClean="0"/>
              <a:t>IPsec </a:t>
            </a:r>
            <a:r>
              <a:rPr lang="zh-CN" altLang="zh-CN" dirty="0" smtClean="0"/>
              <a:t>就是</a:t>
            </a:r>
            <a:r>
              <a:rPr lang="zh-CN" altLang="zh-CN" dirty="0"/>
              <a:t>“</a:t>
            </a:r>
            <a:r>
              <a:rPr lang="en-US" altLang="zh-CN" dirty="0"/>
              <a:t>IP</a:t>
            </a:r>
            <a:r>
              <a:rPr lang="zh-CN" altLang="zh-CN" dirty="0"/>
              <a:t>安全 </a:t>
            </a:r>
            <a:r>
              <a:rPr lang="en-US" altLang="zh-CN" dirty="0"/>
              <a:t>(security)</a:t>
            </a:r>
            <a:r>
              <a:rPr lang="zh-CN" altLang="zh-CN" dirty="0"/>
              <a:t>”的缩写。</a:t>
            </a:r>
            <a:endParaRPr lang="en-US" altLang="zh-CN" dirty="0" smtClean="0"/>
          </a:p>
          <a:p>
            <a:endParaRPr lang="en-US" altLang="zh-CN" dirty="0" smtClean="0"/>
          </a:p>
          <a:p>
            <a:r>
              <a:rPr lang="en-US" altLang="zh-CN" dirty="0" smtClean="0"/>
              <a:t>IPsec </a:t>
            </a:r>
            <a:r>
              <a:rPr lang="zh-CN" altLang="zh-CN" dirty="0" smtClean="0"/>
              <a:t>并不是</a:t>
            </a:r>
            <a:r>
              <a:rPr lang="zh-CN" altLang="zh-CN" dirty="0"/>
              <a:t>一个单个的协议，而是能够</a:t>
            </a:r>
            <a:r>
              <a:rPr lang="zh-CN" altLang="zh-CN" dirty="0" smtClean="0"/>
              <a:t>在</a:t>
            </a:r>
            <a:r>
              <a:rPr lang="en-US" altLang="zh-CN" dirty="0" smtClean="0"/>
              <a:t> IP </a:t>
            </a:r>
            <a:r>
              <a:rPr lang="zh-CN" altLang="zh-CN" dirty="0" smtClean="0"/>
              <a:t>层</a:t>
            </a:r>
            <a:r>
              <a:rPr lang="zh-CN" altLang="zh-CN" dirty="0"/>
              <a:t>提供互联网通信安全的</a:t>
            </a:r>
            <a:r>
              <a:rPr lang="zh-CN" altLang="zh-CN" dirty="0">
                <a:solidFill>
                  <a:srgbClr val="FF0000"/>
                </a:solidFill>
              </a:rPr>
              <a:t>协议</a:t>
            </a:r>
            <a:r>
              <a:rPr lang="zh-CN" altLang="zh-CN" dirty="0" smtClean="0">
                <a:solidFill>
                  <a:srgbClr val="FF0000"/>
                </a:solidFill>
              </a:rPr>
              <a:t>族</a:t>
            </a:r>
            <a:r>
              <a:rPr lang="zh-CN" altLang="en-US" dirty="0" smtClean="0">
                <a:solidFill>
                  <a:srgbClr val="FF0000"/>
                </a:solidFill>
              </a:rPr>
              <a:t>。</a:t>
            </a:r>
            <a:endParaRPr lang="en-US" altLang="zh-CN" dirty="0" smtClean="0">
              <a:solidFill>
                <a:srgbClr val="FF0000"/>
              </a:solidFill>
            </a:endParaRPr>
          </a:p>
          <a:p>
            <a:endParaRPr lang="en-US" altLang="zh-CN" dirty="0" smtClean="0"/>
          </a:p>
          <a:p>
            <a:r>
              <a:rPr lang="en-US" altLang="zh-CN" dirty="0" smtClean="0"/>
              <a:t>IPsec </a:t>
            </a:r>
            <a:r>
              <a:rPr lang="zh-CN" altLang="zh-CN" dirty="0" smtClean="0"/>
              <a:t>是</a:t>
            </a:r>
            <a:r>
              <a:rPr lang="zh-CN" altLang="zh-CN" dirty="0"/>
              <a:t>个框架，它允许通信双方选择合适的算法和参数（例如，密钥长度）</a:t>
            </a:r>
            <a:r>
              <a:rPr lang="zh-CN" altLang="zh-CN" dirty="0" smtClean="0"/>
              <a:t>。</a:t>
            </a:r>
            <a:endParaRPr lang="en-US" altLang="zh-CN" dirty="0" smtClean="0"/>
          </a:p>
          <a:p>
            <a:endParaRPr lang="zh-CN" altLang="zh-CN" dirty="0"/>
          </a:p>
          <a:p>
            <a:r>
              <a:rPr lang="zh-CN" altLang="zh-CN" dirty="0"/>
              <a:t>为保证互操作性，</a:t>
            </a:r>
            <a:r>
              <a:rPr lang="en-US" altLang="zh-CN" dirty="0" smtClean="0"/>
              <a:t>IPsec </a:t>
            </a:r>
            <a:r>
              <a:rPr lang="zh-CN" altLang="zh-CN" dirty="0" smtClean="0"/>
              <a:t>还</a:t>
            </a:r>
            <a:r>
              <a:rPr lang="zh-CN" altLang="zh-CN" dirty="0"/>
              <a:t>包含了</a:t>
            </a:r>
            <a:r>
              <a:rPr lang="zh-CN" altLang="zh-CN" dirty="0" smtClean="0"/>
              <a:t>所有</a:t>
            </a:r>
            <a:r>
              <a:rPr lang="en-US" altLang="zh-CN" dirty="0" smtClean="0"/>
              <a:t> IPsec </a:t>
            </a:r>
            <a:r>
              <a:rPr lang="zh-CN" altLang="zh-CN" dirty="0" smtClean="0"/>
              <a:t>的</a:t>
            </a:r>
            <a:r>
              <a:rPr lang="zh-CN" altLang="zh-CN" dirty="0"/>
              <a:t>实现都必须有的一套加密算法。</a:t>
            </a:r>
            <a:endParaRPr lang="zh-CN" altLang="en-US" dirty="0"/>
          </a:p>
          <a:p>
            <a:pPr>
              <a:buFont typeface="Wingdings" panose="05000000000000000000" pitchFamily="2" charset="2"/>
              <a:buNone/>
            </a:pPr>
            <a:endParaRPr lang="zh-CN" altLang="en-US" dirty="0"/>
          </a:p>
          <a:p>
            <a:pPr>
              <a:buFont typeface="Wingdings" panose="05000000000000000000" pitchFamily="2" charset="2"/>
              <a:buNone/>
            </a:pPr>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IPsec </a:t>
            </a:r>
            <a:r>
              <a:rPr lang="zh-CN" altLang="en-US" dirty="0" smtClean="0"/>
              <a:t>由三部分组成</a:t>
            </a:r>
            <a:endParaRPr lang="zh-CN" altLang="en-US" dirty="0"/>
          </a:p>
        </p:txBody>
      </p:sp>
      <p:sp>
        <p:nvSpPr>
          <p:cNvPr id="3" name="内容占位符 2"/>
          <p:cNvSpPr>
            <a:spLocks noGrp="1"/>
          </p:cNvSpPr>
          <p:nvPr>
            <p:ph idx="1"/>
          </p:nvPr>
        </p:nvSpPr>
        <p:spPr/>
        <p:txBody>
          <a:bodyPr/>
          <a:lstStyle/>
          <a:p>
            <a:pPr marL="0" lvl="0" indent="0">
              <a:buNone/>
            </a:pPr>
            <a:r>
              <a:rPr lang="en-US" altLang="zh-CN" dirty="0" smtClean="0"/>
              <a:t>(1) </a:t>
            </a:r>
            <a:r>
              <a:rPr lang="en-US" altLang="zh-CN" dirty="0" smtClean="0">
                <a:solidFill>
                  <a:srgbClr val="FF0000"/>
                </a:solidFill>
              </a:rPr>
              <a:t>IP </a:t>
            </a:r>
            <a:r>
              <a:rPr lang="zh-CN" altLang="zh-CN" dirty="0" smtClean="0">
                <a:solidFill>
                  <a:srgbClr val="FF0000"/>
                </a:solidFill>
              </a:rPr>
              <a:t>安全</a:t>
            </a:r>
            <a:r>
              <a:rPr lang="zh-CN" altLang="zh-CN" dirty="0">
                <a:solidFill>
                  <a:srgbClr val="FF0000"/>
                </a:solidFill>
              </a:rPr>
              <a:t>数据报格式</a:t>
            </a:r>
            <a:r>
              <a:rPr lang="zh-CN" altLang="zh-CN" dirty="0"/>
              <a:t>的两个</a:t>
            </a:r>
            <a:r>
              <a:rPr lang="zh-CN" altLang="zh-CN" dirty="0" smtClean="0"/>
              <a:t>协议</a:t>
            </a:r>
            <a:endParaRPr lang="en-US" altLang="zh-CN" dirty="0" smtClean="0"/>
          </a:p>
          <a:p>
            <a:pPr lvl="1"/>
            <a:r>
              <a:rPr lang="zh-CN" altLang="zh-CN" dirty="0" smtClean="0">
                <a:solidFill>
                  <a:srgbClr val="0000FF"/>
                </a:solidFill>
              </a:rPr>
              <a:t>鉴别首部</a:t>
            </a:r>
            <a:r>
              <a:rPr lang="en-US" altLang="zh-CN" dirty="0" smtClean="0">
                <a:solidFill>
                  <a:srgbClr val="0000FF"/>
                </a:solidFill>
              </a:rPr>
              <a:t> AH </a:t>
            </a:r>
            <a:r>
              <a:rPr lang="en-US" altLang="zh-CN" dirty="0"/>
              <a:t>(Authentication Header) </a:t>
            </a:r>
            <a:r>
              <a:rPr lang="zh-CN" altLang="zh-CN" dirty="0" smtClean="0"/>
              <a:t>协议</a:t>
            </a:r>
            <a:endParaRPr lang="en-US" altLang="zh-CN" dirty="0" smtClean="0"/>
          </a:p>
          <a:p>
            <a:pPr lvl="2"/>
            <a:r>
              <a:rPr lang="zh-CN" altLang="zh-CN" sz="2200" dirty="0"/>
              <a:t>提供源点鉴别和数据完整性，但不能保密。</a:t>
            </a:r>
            <a:endParaRPr lang="en-US" altLang="zh-CN" sz="2200" dirty="0" smtClean="0"/>
          </a:p>
          <a:p>
            <a:pPr lvl="1"/>
            <a:endParaRPr lang="zh-CN" altLang="zh-CN" dirty="0" smtClean="0">
              <a:solidFill>
                <a:srgbClr val="0000FF"/>
              </a:solidFill>
            </a:endParaRPr>
          </a:p>
          <a:p>
            <a:pPr lvl="1"/>
            <a:r>
              <a:rPr lang="zh-CN" altLang="zh-CN" dirty="0" smtClean="0">
                <a:solidFill>
                  <a:srgbClr val="0000FF"/>
                </a:solidFill>
              </a:rPr>
              <a:t>封装</a:t>
            </a:r>
            <a:r>
              <a:rPr lang="zh-CN" altLang="zh-CN" dirty="0">
                <a:solidFill>
                  <a:srgbClr val="0000FF"/>
                </a:solidFill>
              </a:rPr>
              <a:t>安全</a:t>
            </a:r>
            <a:r>
              <a:rPr lang="zh-CN" altLang="zh-CN" dirty="0" smtClean="0">
                <a:solidFill>
                  <a:srgbClr val="0000FF"/>
                </a:solidFill>
              </a:rPr>
              <a:t>有效载荷</a:t>
            </a:r>
            <a:r>
              <a:rPr lang="en-US" altLang="zh-CN" dirty="0" smtClean="0">
                <a:solidFill>
                  <a:srgbClr val="0000FF"/>
                </a:solidFill>
              </a:rPr>
              <a:t> ESP </a:t>
            </a:r>
            <a:r>
              <a:rPr lang="en-US" altLang="zh-CN" dirty="0"/>
              <a:t>(Encapsulation Security Payload)</a:t>
            </a:r>
            <a:r>
              <a:rPr lang="zh-CN" altLang="zh-CN" dirty="0" smtClean="0"/>
              <a:t>协议</a:t>
            </a:r>
            <a:endParaRPr lang="en-US" altLang="zh-CN" dirty="0" smtClean="0"/>
          </a:p>
          <a:p>
            <a:pPr lvl="2"/>
            <a:r>
              <a:rPr lang="zh-CN" altLang="zh-CN" sz="2200" dirty="0"/>
              <a:t>提供源点鉴别、数据完整性和保密。</a:t>
            </a:r>
          </a:p>
          <a:p>
            <a:pPr lvl="2"/>
            <a:r>
              <a:rPr lang="en-US" altLang="zh-CN" sz="2200" dirty="0" smtClean="0">
                <a:sym typeface="+mn-ea"/>
              </a:rPr>
              <a:t>ESP </a:t>
            </a:r>
            <a:r>
              <a:rPr lang="zh-CN" altLang="en-US" sz="2200" dirty="0" smtClean="0">
                <a:sym typeface="+mn-ea"/>
              </a:rPr>
              <a:t>比 </a:t>
            </a:r>
            <a:r>
              <a:rPr lang="en-US" altLang="zh-CN" sz="2200" dirty="0" smtClean="0">
                <a:sym typeface="+mn-ea"/>
              </a:rPr>
              <a:t>AH </a:t>
            </a:r>
            <a:r>
              <a:rPr lang="zh-CN" altLang="en-US" sz="2200" dirty="0" smtClean="0">
                <a:sym typeface="+mn-ea"/>
              </a:rPr>
              <a:t>复杂得多</a:t>
            </a:r>
            <a:endParaRPr lang="zh-CN" altLang="zh-CN" sz="2200" dirty="0"/>
          </a:p>
          <a:p>
            <a:pPr lvl="0"/>
            <a:endParaRPr lang="en-US" altLang="zh-CN" dirty="0" smtClean="0"/>
          </a:p>
          <a:p>
            <a:pPr marL="0" lvl="0" indent="0">
              <a:buNone/>
            </a:pPr>
            <a:r>
              <a:rPr lang="en-US" altLang="zh-CN" dirty="0" smtClean="0"/>
              <a:t>(2) </a:t>
            </a:r>
            <a:r>
              <a:rPr lang="zh-CN" altLang="zh-CN" dirty="0">
                <a:solidFill>
                  <a:srgbClr val="FF0000"/>
                </a:solidFill>
              </a:rPr>
              <a:t>有关加密算法</a:t>
            </a:r>
            <a:r>
              <a:rPr lang="zh-CN" altLang="zh-CN" dirty="0"/>
              <a:t>的三个协议（在此不讨论）。</a:t>
            </a:r>
          </a:p>
          <a:p>
            <a:pPr lvl="0"/>
            <a:endParaRPr lang="en-US" altLang="zh-CN" dirty="0" smtClean="0"/>
          </a:p>
          <a:p>
            <a:pPr marL="0" lvl="0" indent="0">
              <a:buNone/>
            </a:pPr>
            <a:r>
              <a:rPr lang="en-US" altLang="zh-CN" dirty="0" smtClean="0"/>
              <a:t>(3) </a:t>
            </a:r>
            <a:r>
              <a:rPr lang="zh-CN" altLang="zh-CN" dirty="0" smtClean="0">
                <a:solidFill>
                  <a:srgbClr val="FF0000"/>
                </a:solidFill>
              </a:rPr>
              <a:t>互联网</a:t>
            </a:r>
            <a:r>
              <a:rPr lang="zh-CN" altLang="zh-CN" dirty="0">
                <a:solidFill>
                  <a:srgbClr val="FF0000"/>
                </a:solidFill>
              </a:rPr>
              <a:t>密钥</a:t>
            </a:r>
            <a:r>
              <a:rPr lang="zh-CN" altLang="zh-CN" dirty="0" smtClean="0">
                <a:solidFill>
                  <a:srgbClr val="FF0000"/>
                </a:solidFill>
              </a:rPr>
              <a:t>交换</a:t>
            </a:r>
            <a:r>
              <a:rPr lang="en-US" altLang="zh-CN" dirty="0" smtClean="0">
                <a:solidFill>
                  <a:srgbClr val="FF0000"/>
                </a:solidFill>
              </a:rPr>
              <a:t> IKE </a:t>
            </a:r>
            <a:r>
              <a:rPr lang="en-US" altLang="zh-CN" dirty="0"/>
              <a:t>(Internet Key Exchange)</a:t>
            </a:r>
            <a:r>
              <a:rPr lang="zh-CN" altLang="zh-CN" dirty="0"/>
              <a:t>协议。</a:t>
            </a:r>
          </a:p>
          <a:p>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IPsec</a:t>
            </a:r>
            <a:endParaRPr lang="zh-CN" altLang="en-US" dirty="0"/>
          </a:p>
        </p:txBody>
      </p:sp>
      <p:sp>
        <p:nvSpPr>
          <p:cNvPr id="3" name="内容占位符 2"/>
          <p:cNvSpPr>
            <a:spLocks noGrp="1"/>
          </p:cNvSpPr>
          <p:nvPr>
            <p:ph idx="1"/>
          </p:nvPr>
        </p:nvSpPr>
        <p:spPr/>
        <p:txBody>
          <a:bodyPr/>
          <a:lstStyle/>
          <a:p>
            <a:r>
              <a:rPr lang="en-US" altLang="zh-CN" dirty="0" smtClean="0"/>
              <a:t>AH </a:t>
            </a:r>
            <a:r>
              <a:rPr lang="zh-CN" altLang="en-US" dirty="0" smtClean="0"/>
              <a:t>协议的功能都已包含在 </a:t>
            </a:r>
            <a:r>
              <a:rPr lang="en-US" altLang="zh-CN" dirty="0" smtClean="0"/>
              <a:t>ESP </a:t>
            </a:r>
            <a:r>
              <a:rPr lang="zh-CN" altLang="en-US" dirty="0" smtClean="0"/>
              <a:t>协议中，因此使用 </a:t>
            </a:r>
            <a:r>
              <a:rPr lang="en-US" altLang="zh-CN" dirty="0" smtClean="0"/>
              <a:t>ESP </a:t>
            </a:r>
            <a:r>
              <a:rPr lang="zh-CN" altLang="en-US" dirty="0" smtClean="0"/>
              <a:t>协议就可以不使用 </a:t>
            </a:r>
            <a:r>
              <a:rPr lang="en-US" altLang="zh-CN" dirty="0" smtClean="0"/>
              <a:t>AH </a:t>
            </a:r>
            <a:r>
              <a:rPr lang="zh-CN" altLang="en-US" dirty="0" smtClean="0"/>
              <a:t>协议。</a:t>
            </a:r>
            <a:endParaRPr lang="en-US" altLang="zh-CN" dirty="0" smtClean="0"/>
          </a:p>
          <a:p>
            <a:endParaRPr lang="en-US" altLang="zh-CN" dirty="0"/>
          </a:p>
          <a:p>
            <a:r>
              <a:rPr lang="zh-CN" altLang="en-US" dirty="0" smtClean="0"/>
              <a:t>但 </a:t>
            </a:r>
            <a:r>
              <a:rPr lang="en-US" altLang="zh-CN" dirty="0" smtClean="0"/>
              <a:t>AH </a:t>
            </a:r>
            <a:r>
              <a:rPr lang="zh-CN" altLang="en-US" dirty="0" smtClean="0"/>
              <a:t>协议早已使用在一些商品中，因此现在 </a:t>
            </a:r>
            <a:r>
              <a:rPr lang="en-US" altLang="zh-CN" dirty="0" smtClean="0"/>
              <a:t>AH </a:t>
            </a:r>
            <a:r>
              <a:rPr lang="zh-CN" altLang="en-US" dirty="0" smtClean="0"/>
              <a:t>协议还没有被废弃。</a:t>
            </a:r>
            <a:endParaRPr lang="en-US" altLang="zh-CN" dirty="0" smtClean="0"/>
          </a:p>
          <a:p>
            <a:endParaRPr lang="en-US" altLang="zh-CN" dirty="0"/>
          </a:p>
          <a:p>
            <a:r>
              <a:rPr lang="zh-CN" altLang="en-US" dirty="0" smtClean="0"/>
              <a:t>下面我们不再讨论 </a:t>
            </a:r>
            <a:r>
              <a:rPr lang="en-US" altLang="zh-CN" dirty="0" smtClean="0"/>
              <a:t>AH </a:t>
            </a:r>
            <a:r>
              <a:rPr lang="zh-CN" altLang="en-US" dirty="0" smtClean="0"/>
              <a:t>协议，而只介绍 </a:t>
            </a:r>
            <a:r>
              <a:rPr lang="en-US" altLang="zh-CN" dirty="0" smtClean="0"/>
              <a:t>ESP </a:t>
            </a:r>
            <a:r>
              <a:rPr lang="zh-CN" altLang="en-US" dirty="0" smtClean="0"/>
              <a:t>协议的要点。 </a:t>
            </a:r>
            <a:endParaRPr lang="zh-CN"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 </a:t>
            </a:r>
            <a:r>
              <a:rPr lang="zh-CN" altLang="zh-CN" dirty="0"/>
              <a:t>安全数据报</a:t>
            </a:r>
            <a:r>
              <a:rPr lang="zh-CN" altLang="zh-CN" dirty="0" smtClean="0"/>
              <a:t>有两种工作</a:t>
            </a:r>
            <a:r>
              <a:rPr lang="zh-CN" altLang="zh-CN" dirty="0"/>
              <a:t>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solidFill>
                  <a:srgbClr val="FF0000"/>
                </a:solidFill>
              </a:rPr>
              <a:t>(1) </a:t>
            </a:r>
            <a:r>
              <a:rPr lang="zh-CN" altLang="zh-CN" dirty="0" smtClean="0">
                <a:solidFill>
                  <a:srgbClr val="FF0000"/>
                </a:solidFill>
              </a:rPr>
              <a:t>运输方式</a:t>
            </a:r>
            <a:r>
              <a:rPr lang="en-US" altLang="zh-CN" dirty="0" smtClean="0">
                <a:solidFill>
                  <a:srgbClr val="FF0000"/>
                </a:solidFill>
              </a:rPr>
              <a:t> </a:t>
            </a:r>
            <a:r>
              <a:rPr lang="en-US" altLang="zh-CN" dirty="0" smtClean="0"/>
              <a:t>(</a:t>
            </a:r>
            <a:r>
              <a:rPr lang="en-US" altLang="zh-CN" dirty="0"/>
              <a:t>transport mode</a:t>
            </a:r>
            <a:r>
              <a:rPr lang="en-US" altLang="zh-CN" dirty="0" smtClean="0"/>
              <a:t>)</a:t>
            </a:r>
            <a:r>
              <a:rPr lang="zh-CN" altLang="en-US" dirty="0" smtClean="0"/>
              <a:t>：</a:t>
            </a:r>
            <a:endParaRPr lang="en-US" altLang="zh-CN" dirty="0" smtClean="0"/>
          </a:p>
          <a:p>
            <a:pPr lvl="0"/>
            <a:endParaRPr lang="zh-CN" altLang="zh-CN" dirty="0" smtClean="0"/>
          </a:p>
          <a:p>
            <a:pPr lvl="0"/>
            <a:r>
              <a:rPr lang="zh-CN" altLang="zh-CN" dirty="0" smtClean="0"/>
              <a:t>在</a:t>
            </a:r>
            <a:r>
              <a:rPr lang="zh-CN" altLang="zh-CN" dirty="0"/>
              <a:t>整个</a:t>
            </a:r>
            <a:r>
              <a:rPr lang="zh-CN" altLang="zh-CN" dirty="0">
                <a:solidFill>
                  <a:srgbClr val="FF0000"/>
                </a:solidFill>
              </a:rPr>
              <a:t>运输层报文段</a:t>
            </a:r>
            <a:r>
              <a:rPr lang="zh-CN" altLang="zh-CN" dirty="0"/>
              <a:t>的前后分别添加若干控制信息，再</a:t>
            </a:r>
            <a:r>
              <a:rPr lang="zh-CN" altLang="zh-CN" dirty="0" smtClean="0"/>
              <a:t>加上</a:t>
            </a:r>
            <a:r>
              <a:rPr lang="en-US" altLang="zh-CN" dirty="0" smtClean="0"/>
              <a:t> IP </a:t>
            </a:r>
            <a:r>
              <a:rPr lang="zh-CN" altLang="zh-CN" dirty="0" smtClean="0"/>
              <a:t>首部</a:t>
            </a:r>
            <a:r>
              <a:rPr lang="zh-CN" altLang="zh-CN" dirty="0"/>
              <a:t>，</a:t>
            </a:r>
            <a:r>
              <a:rPr lang="zh-CN" altLang="zh-CN" dirty="0" smtClean="0"/>
              <a:t>构成</a:t>
            </a:r>
            <a:r>
              <a:rPr lang="en-US" altLang="zh-CN" dirty="0" smtClean="0"/>
              <a:t> IP </a:t>
            </a:r>
            <a:r>
              <a:rPr lang="zh-CN" altLang="zh-CN" dirty="0" smtClean="0"/>
              <a:t>安全</a:t>
            </a:r>
            <a:r>
              <a:rPr lang="zh-CN" altLang="zh-CN" dirty="0"/>
              <a:t>数据报</a:t>
            </a:r>
            <a:r>
              <a:rPr lang="zh-CN" altLang="zh-CN" dirty="0" smtClean="0"/>
              <a:t>。</a:t>
            </a:r>
            <a:endParaRPr lang="en-US" altLang="zh-CN" dirty="0" smtClean="0"/>
          </a:p>
          <a:p>
            <a:pPr lvl="0"/>
            <a:endParaRPr lang="zh-CN" altLang="en-US" dirty="0" smtClean="0"/>
          </a:p>
          <a:p>
            <a:pPr lvl="0"/>
            <a:r>
              <a:rPr lang="zh-CN" altLang="en-US" dirty="0" smtClean="0"/>
              <a:t>把</a:t>
            </a:r>
            <a:r>
              <a:rPr lang="zh-CN" altLang="en-US" dirty="0"/>
              <a:t>整个运输层报文段都保护起来</a:t>
            </a:r>
            <a:r>
              <a:rPr lang="zh-CN" altLang="en-US" dirty="0" smtClean="0"/>
              <a:t>，适合于</a:t>
            </a:r>
            <a:r>
              <a:rPr lang="zh-CN" altLang="en-US" dirty="0"/>
              <a:t>主机到主机之间的安全</a:t>
            </a:r>
            <a:r>
              <a:rPr lang="zh-CN" altLang="en-US" dirty="0" smtClean="0"/>
              <a:t>传送。 </a:t>
            </a:r>
            <a:endParaRPr lang="en-US" altLang="zh-CN" dirty="0" smtClean="0"/>
          </a:p>
          <a:p>
            <a:pPr lvl="0"/>
            <a:endParaRPr lang="zh-CN" altLang="en-US" dirty="0"/>
          </a:p>
          <a:p>
            <a:pPr lvl="0"/>
            <a:r>
              <a:rPr lang="zh-CN" altLang="en-US" dirty="0"/>
              <a:t>需要使用 </a:t>
            </a:r>
            <a:r>
              <a:rPr lang="en-US" altLang="zh-CN" dirty="0"/>
              <a:t>IPsec </a:t>
            </a:r>
            <a:r>
              <a:rPr lang="zh-CN" altLang="en-US" dirty="0"/>
              <a:t>的主机</a:t>
            </a:r>
            <a:r>
              <a:rPr lang="zh-CN" altLang="en-US" dirty="0">
                <a:solidFill>
                  <a:srgbClr val="FF0000"/>
                </a:solidFill>
              </a:rPr>
              <a:t>都运行</a:t>
            </a:r>
            <a:r>
              <a:rPr lang="zh-CN" altLang="en-US" dirty="0"/>
              <a:t> </a:t>
            </a:r>
            <a:r>
              <a:rPr lang="en-US" altLang="zh-CN" dirty="0"/>
              <a:t>IPsec</a:t>
            </a:r>
            <a:r>
              <a:rPr lang="zh-CN" altLang="en-US" dirty="0"/>
              <a:t>协议</a:t>
            </a:r>
            <a:r>
              <a:rPr lang="zh-CN" altLang="en-US" dirty="0" smtClean="0"/>
              <a:t>。</a:t>
            </a:r>
            <a:endParaRPr lang="zh-CN" altLang="zh-CN"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 </a:t>
            </a:r>
            <a:r>
              <a:rPr lang="zh-CN" altLang="zh-CN" dirty="0"/>
              <a:t>安全数据报</a:t>
            </a:r>
            <a:r>
              <a:rPr lang="zh-CN" altLang="zh-CN" dirty="0" smtClean="0"/>
              <a:t>有两种工作</a:t>
            </a:r>
            <a:r>
              <a:rPr lang="zh-CN" altLang="zh-CN" dirty="0"/>
              <a:t>方式</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solidFill>
                  <a:srgbClr val="FF0000"/>
                </a:solidFill>
              </a:rPr>
              <a:t>(2) </a:t>
            </a:r>
            <a:r>
              <a:rPr lang="zh-CN" altLang="zh-CN" dirty="0" smtClean="0">
                <a:solidFill>
                  <a:srgbClr val="FF0000"/>
                </a:solidFill>
              </a:rPr>
              <a:t>隧道方式</a:t>
            </a:r>
            <a:r>
              <a:rPr lang="en-US" altLang="zh-CN" dirty="0" smtClean="0">
                <a:solidFill>
                  <a:srgbClr val="FF0000"/>
                </a:solidFill>
              </a:rPr>
              <a:t> </a:t>
            </a:r>
            <a:r>
              <a:rPr lang="en-US" altLang="zh-CN" dirty="0" smtClean="0"/>
              <a:t>(</a:t>
            </a:r>
            <a:r>
              <a:rPr lang="en-US" altLang="zh-CN" dirty="0"/>
              <a:t>tunnel mode</a:t>
            </a:r>
            <a:r>
              <a:rPr lang="en-US" altLang="zh-CN" dirty="0" smtClean="0"/>
              <a:t>)</a:t>
            </a:r>
            <a:r>
              <a:rPr lang="zh-CN" altLang="en-US" dirty="0" smtClean="0"/>
              <a:t>：</a:t>
            </a:r>
            <a:endParaRPr lang="en-US" altLang="zh-CN" dirty="0" smtClean="0"/>
          </a:p>
          <a:p>
            <a:pPr lvl="0"/>
            <a:endParaRPr lang="zh-CN" altLang="zh-CN" dirty="0" smtClean="0"/>
          </a:p>
          <a:p>
            <a:pPr lvl="0"/>
            <a:r>
              <a:rPr lang="zh-CN" altLang="zh-CN" dirty="0" smtClean="0"/>
              <a:t>在</a:t>
            </a:r>
            <a:r>
              <a:rPr lang="zh-CN" altLang="zh-CN" dirty="0"/>
              <a:t>原始</a:t>
            </a:r>
            <a:r>
              <a:rPr lang="zh-CN" altLang="zh-CN" dirty="0" smtClean="0"/>
              <a:t>的</a:t>
            </a:r>
            <a:r>
              <a:rPr lang="en-US" altLang="zh-CN" dirty="0" smtClean="0"/>
              <a:t> IP </a:t>
            </a:r>
            <a:r>
              <a:rPr lang="zh-CN" altLang="zh-CN" dirty="0" smtClean="0"/>
              <a:t>数据报</a:t>
            </a:r>
            <a:r>
              <a:rPr lang="zh-CN" altLang="zh-CN" dirty="0"/>
              <a:t>的前后</a:t>
            </a:r>
            <a:r>
              <a:rPr lang="zh-CN" altLang="zh-CN" dirty="0">
                <a:solidFill>
                  <a:srgbClr val="FF0000"/>
                </a:solidFill>
              </a:rPr>
              <a:t>分别</a:t>
            </a:r>
            <a:r>
              <a:rPr lang="zh-CN" altLang="zh-CN" dirty="0"/>
              <a:t>添加若干控制信息，再加上新</a:t>
            </a:r>
            <a:r>
              <a:rPr lang="zh-CN" altLang="zh-CN" dirty="0" smtClean="0"/>
              <a:t>的</a:t>
            </a:r>
            <a:r>
              <a:rPr lang="en-US" altLang="zh-CN" dirty="0" smtClean="0"/>
              <a:t> IP </a:t>
            </a:r>
            <a:r>
              <a:rPr lang="zh-CN" altLang="zh-CN" dirty="0" smtClean="0"/>
              <a:t>首部</a:t>
            </a:r>
            <a:r>
              <a:rPr lang="zh-CN" altLang="zh-CN" dirty="0"/>
              <a:t>，构成一</a:t>
            </a:r>
            <a:r>
              <a:rPr lang="zh-CN" altLang="zh-CN" dirty="0" smtClean="0"/>
              <a:t>个</a:t>
            </a:r>
            <a:r>
              <a:rPr lang="en-US" altLang="zh-CN" dirty="0" smtClean="0"/>
              <a:t> IP </a:t>
            </a:r>
            <a:r>
              <a:rPr lang="zh-CN" altLang="zh-CN" dirty="0" smtClean="0"/>
              <a:t>安全</a:t>
            </a:r>
            <a:r>
              <a:rPr lang="zh-CN" altLang="zh-CN" dirty="0"/>
              <a:t>数据报</a:t>
            </a:r>
            <a:r>
              <a:rPr lang="zh-CN" altLang="zh-CN" dirty="0" smtClean="0"/>
              <a:t>。</a:t>
            </a:r>
            <a:endParaRPr lang="en-US" altLang="zh-CN" dirty="0" smtClean="0"/>
          </a:p>
          <a:p>
            <a:pPr lvl="0"/>
            <a:endParaRPr lang="zh-CN" altLang="en-US" dirty="0" smtClean="0"/>
          </a:p>
          <a:p>
            <a:pPr lvl="0"/>
            <a:r>
              <a:rPr lang="zh-CN" altLang="en-US" dirty="0" smtClean="0"/>
              <a:t>这</a:t>
            </a:r>
            <a:r>
              <a:rPr lang="zh-CN" altLang="en-US" dirty="0"/>
              <a:t>需要</a:t>
            </a:r>
            <a:r>
              <a:rPr lang="zh-CN" altLang="en-US" dirty="0" smtClean="0"/>
              <a:t>在 </a:t>
            </a:r>
            <a:r>
              <a:rPr lang="en-US" altLang="zh-CN" dirty="0" smtClean="0"/>
              <a:t>IPsec </a:t>
            </a:r>
            <a:r>
              <a:rPr lang="zh-CN" altLang="en-US" dirty="0" smtClean="0"/>
              <a:t>数据报</a:t>
            </a:r>
            <a:r>
              <a:rPr lang="zh-CN" altLang="en-US" dirty="0"/>
              <a:t>所经过的所有</a:t>
            </a:r>
            <a:r>
              <a:rPr lang="zh-CN" altLang="en-US" dirty="0" smtClean="0"/>
              <a:t>路由器上都</a:t>
            </a:r>
            <a:r>
              <a:rPr lang="zh-CN" altLang="en-US" dirty="0"/>
              <a:t>运行</a:t>
            </a:r>
            <a:r>
              <a:rPr lang="en-US" altLang="zh-CN" dirty="0"/>
              <a:t>IPsec </a:t>
            </a:r>
            <a:r>
              <a:rPr lang="zh-CN" altLang="en-US" dirty="0"/>
              <a:t>协议</a:t>
            </a:r>
            <a:r>
              <a:rPr lang="zh-CN" altLang="en-US" dirty="0" smtClean="0"/>
              <a:t>。</a:t>
            </a:r>
            <a:endParaRPr lang="en-US" altLang="zh-CN" dirty="0" smtClean="0"/>
          </a:p>
          <a:p>
            <a:pPr lvl="0"/>
            <a:endParaRPr lang="zh-CN" altLang="en-US" dirty="0" smtClean="0"/>
          </a:p>
          <a:p>
            <a:pPr lvl="0"/>
            <a:r>
              <a:rPr lang="zh-CN" altLang="en-US" dirty="0" smtClean="0"/>
              <a:t>隧道</a:t>
            </a:r>
            <a:r>
              <a:rPr lang="zh-CN" altLang="en-US" dirty="0"/>
              <a:t>方式常用来实现虚拟专用网 </a:t>
            </a:r>
            <a:r>
              <a:rPr lang="en-US" altLang="zh-CN" dirty="0"/>
              <a:t>VPN</a:t>
            </a:r>
            <a:r>
              <a:rPr lang="zh-CN" altLang="en-US" dirty="0" smtClean="0"/>
              <a:t>。</a:t>
            </a:r>
            <a:endParaRPr lang="zh-CN" altLang="zh-CN"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3238" name="Picture 6"/>
          <p:cNvPicPr>
            <a:picLocks noChangeAspect="1" noChangeArrowheads="1"/>
          </p:cNvPicPr>
          <p:nvPr/>
        </p:nvPicPr>
        <p:blipFill>
          <a:blip r:embed="rId3" cstate="print"/>
          <a:srcRect/>
          <a:stretch>
            <a:fillRect/>
          </a:stretch>
        </p:blipFill>
        <p:spPr bwMode="auto">
          <a:xfrm>
            <a:off x="533400" y="1524000"/>
            <a:ext cx="8153400" cy="4038600"/>
          </a:xfrm>
          <a:prstGeom prst="rect">
            <a:avLst/>
          </a:prstGeom>
          <a:noFill/>
          <a:ln w="9525">
            <a:noFill/>
            <a:miter lim="800000"/>
            <a:headEnd/>
            <a:tailEnd/>
          </a:ln>
          <a:effectLst/>
        </p:spPr>
      </p:pic>
      <p:sp>
        <p:nvSpPr>
          <p:cNvPr id="863239" name="Rectangle 7"/>
          <p:cNvSpPr>
            <a:spLocks noGrp="1" noChangeArrowheads="1"/>
          </p:cNvSpPr>
          <p:nvPr>
            <p:ph type="title"/>
          </p:nvPr>
        </p:nvSpPr>
        <p:spPr/>
        <p:txBody>
          <a:bodyPr/>
          <a:lstStyle/>
          <a:p>
            <a:r>
              <a:rPr lang="en-US" altLang="zh-CN" dirty="0"/>
              <a:t>IPsec </a:t>
            </a:r>
            <a:r>
              <a:rPr lang="zh-CN" altLang="en-US" dirty="0"/>
              <a:t>数据报有以下两种不同的工作方式 </a:t>
            </a:r>
          </a:p>
        </p:txBody>
      </p:sp>
      <p:sp>
        <p:nvSpPr>
          <p:cNvPr id="863240" name="Rectangle 8"/>
          <p:cNvSpPr>
            <a:spLocks noGrp="1" noChangeArrowheads="1"/>
          </p:cNvSpPr>
          <p:nvPr>
            <p:ph type="body" idx="1"/>
          </p:nvPr>
        </p:nvSpPr>
        <p:spPr>
          <a:xfrm>
            <a:off x="298450" y="5643578"/>
            <a:ext cx="8534400" cy="533400"/>
          </a:xfrm>
        </p:spPr>
        <p:txBody>
          <a:bodyPr/>
          <a:lstStyle/>
          <a:p>
            <a:pPr algn="ctr">
              <a:buFontTx/>
              <a:buNone/>
            </a:pPr>
            <a:r>
              <a:rPr lang="en-US" altLang="zh-CN" dirty="0">
                <a:solidFill>
                  <a:schemeClr val="hlink"/>
                </a:solidFill>
                <a:ea typeface="宋体" panose="02010600030101010101" pitchFamily="2" charset="-122"/>
              </a:rPr>
              <a:t>Figure </a:t>
            </a:r>
            <a:r>
              <a:rPr lang="en-US" altLang="zh-CN" dirty="0" smtClean="0">
                <a:ea typeface="宋体" panose="02010600030101010101" pitchFamily="2" charset="-122"/>
              </a:rPr>
              <a:t>Transport </a:t>
            </a:r>
            <a:r>
              <a:rPr lang="en-US" altLang="zh-CN" dirty="0">
                <a:ea typeface="宋体" panose="02010600030101010101" pitchFamily="2" charset="-122"/>
              </a:rPr>
              <a:t>mode and tunnel mode of IPSec protocol</a:t>
            </a:r>
            <a:endParaRPr lang="zh-CN" altLang="en-US" dirty="0">
              <a:ea typeface="宋体" panose="02010600030101010101" pitchFamily="2" charset="-122"/>
            </a:endParaRPr>
          </a:p>
        </p:txBody>
      </p:sp>
      <p:sp>
        <p:nvSpPr>
          <p:cNvPr id="5" name="矩形 4"/>
          <p:cNvSpPr/>
          <p:nvPr/>
        </p:nvSpPr>
        <p:spPr>
          <a:xfrm>
            <a:off x="928662" y="3214686"/>
            <a:ext cx="1960793" cy="400110"/>
          </a:xfrm>
          <a:prstGeom prst="rect">
            <a:avLst/>
          </a:prstGeom>
        </p:spPr>
        <p:txBody>
          <a:bodyPr wrap="none">
            <a:spAutoFit/>
          </a:bodyPr>
          <a:lstStyle/>
          <a:p>
            <a:r>
              <a:rPr lang="zh-CN" altLang="en-US" sz="2000" dirty="0" smtClean="0">
                <a:solidFill>
                  <a:srgbClr val="FF0000"/>
                </a:solidFill>
              </a:rPr>
              <a:t>不改变</a:t>
            </a:r>
            <a:r>
              <a:rPr lang="en-US" altLang="zh-CN" sz="2000" dirty="0" smtClean="0">
                <a:solidFill>
                  <a:srgbClr val="FF0000"/>
                </a:solidFill>
              </a:rPr>
              <a:t>IP</a:t>
            </a:r>
            <a:r>
              <a:rPr lang="zh-CN" altLang="en-US" sz="2000" dirty="0" smtClean="0">
                <a:solidFill>
                  <a:srgbClr val="FF0000"/>
                </a:solidFill>
              </a:rPr>
              <a:t>的首部</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algn="ctr" eaLnBrk="1" hangingPunct="1"/>
            <a:r>
              <a:rPr lang="en-US" altLang="zh-CN" dirty="0" smtClean="0"/>
              <a:t>IPsec </a:t>
            </a:r>
            <a:r>
              <a:rPr lang="zh-CN" altLang="en-US" dirty="0" smtClean="0"/>
              <a:t>数据报有以下两种不同的工作方式 </a:t>
            </a:r>
          </a:p>
        </p:txBody>
      </p:sp>
      <p:sp>
        <p:nvSpPr>
          <p:cNvPr id="51204" name="Rectangle 3"/>
          <p:cNvSpPr>
            <a:spLocks noGrp="1" noChangeArrowheads="1"/>
          </p:cNvSpPr>
          <p:nvPr>
            <p:ph idx="1"/>
          </p:nvPr>
        </p:nvSpPr>
        <p:spPr/>
        <p:txBody>
          <a:bodyPr/>
          <a:lstStyle/>
          <a:p>
            <a:pPr marL="0" indent="0" eaLnBrk="1" hangingPunct="1">
              <a:spcBef>
                <a:spcPts val="600"/>
              </a:spcBef>
              <a:buNone/>
            </a:pPr>
            <a:r>
              <a:rPr lang="en-US" altLang="zh-CN" sz="2400" dirty="0" smtClean="0"/>
              <a:t>1. </a:t>
            </a:r>
            <a:r>
              <a:rPr lang="zh-CN" altLang="en-US" sz="2400" dirty="0" smtClean="0"/>
              <a:t>运输方式 </a:t>
            </a:r>
            <a:r>
              <a:rPr lang="en-US" altLang="zh-CN" sz="2400" dirty="0" smtClean="0"/>
              <a:t>(</a:t>
            </a:r>
            <a:r>
              <a:rPr lang="en-US" altLang="zh-CN" sz="2400" dirty="0" smtClean="0">
                <a:solidFill>
                  <a:srgbClr val="FF0000"/>
                </a:solidFill>
              </a:rPr>
              <a:t>transport mode</a:t>
            </a:r>
            <a:r>
              <a:rPr lang="en-US" altLang="zh-CN" sz="2400" dirty="0" smtClean="0"/>
              <a:t>) </a:t>
            </a:r>
            <a:r>
              <a:rPr lang="zh-CN" altLang="en-US" sz="2400" dirty="0" smtClean="0">
                <a:sym typeface="Symbol" panose="05050102010706020507" pitchFamily="18" charset="2"/>
              </a:rPr>
              <a:t>：</a:t>
            </a:r>
            <a:endParaRPr lang="en-US" altLang="zh-CN" sz="2400" dirty="0" smtClean="0">
              <a:sym typeface="Symbol" panose="05050102010706020507" pitchFamily="18" charset="2"/>
            </a:endParaRPr>
          </a:p>
          <a:p>
            <a:pPr eaLnBrk="1" hangingPunct="1">
              <a:spcBef>
                <a:spcPts val="600"/>
              </a:spcBef>
            </a:pPr>
            <a:r>
              <a:rPr lang="zh-CN" altLang="en-US" dirty="0"/>
              <a:t>在整个运输层报文段的后面和前面分别添加一些控制字段，构成 </a:t>
            </a:r>
            <a:r>
              <a:rPr lang="en-US" altLang="zh-CN" dirty="0"/>
              <a:t>IPsec </a:t>
            </a:r>
            <a:r>
              <a:rPr lang="zh-CN" altLang="en-US" dirty="0"/>
              <a:t>数据报，把整个运输层报文段都保护起来，很适合于主机到主机之间的安全</a:t>
            </a:r>
            <a:r>
              <a:rPr lang="zh-CN" altLang="en-US" dirty="0" smtClean="0"/>
              <a:t>传送。 </a:t>
            </a:r>
            <a:endParaRPr lang="en-US" altLang="zh-CN" dirty="0"/>
          </a:p>
          <a:p>
            <a:pPr eaLnBrk="1" hangingPunct="1">
              <a:spcBef>
                <a:spcPts val="600"/>
              </a:spcBef>
            </a:pPr>
            <a:r>
              <a:rPr lang="zh-CN" altLang="en-US" sz="2400" dirty="0" smtClean="0"/>
              <a:t>但这需要使用 </a:t>
            </a:r>
            <a:r>
              <a:rPr lang="en-US" altLang="zh-CN" sz="2400" dirty="0" smtClean="0"/>
              <a:t>IPsec </a:t>
            </a:r>
            <a:r>
              <a:rPr lang="zh-CN" altLang="en-US" sz="2400" dirty="0" smtClean="0"/>
              <a:t>的主机都运行 </a:t>
            </a:r>
            <a:r>
              <a:rPr lang="en-US" altLang="zh-CN" sz="2400" dirty="0" smtClean="0"/>
              <a:t>IPsec </a:t>
            </a:r>
            <a:r>
              <a:rPr lang="zh-CN" altLang="en-US" sz="2400" dirty="0" smtClean="0"/>
              <a:t>协议。</a:t>
            </a:r>
            <a:endParaRPr lang="en-US" altLang="zh-CN" dirty="0"/>
          </a:p>
          <a:p>
            <a:pPr marL="0" indent="0" eaLnBrk="1" hangingPunct="1">
              <a:spcBef>
                <a:spcPts val="600"/>
              </a:spcBef>
              <a:buNone/>
            </a:pPr>
            <a:endParaRPr lang="zh-CN" altLang="en-US" sz="2400" dirty="0" smtClean="0"/>
          </a:p>
          <a:p>
            <a:pPr marL="0" indent="0" eaLnBrk="1" hangingPunct="1">
              <a:spcBef>
                <a:spcPts val="600"/>
              </a:spcBef>
              <a:buNone/>
            </a:pPr>
            <a:r>
              <a:rPr lang="en-US" altLang="zh-CN" sz="2400" dirty="0" smtClean="0"/>
              <a:t>2. </a:t>
            </a:r>
            <a:r>
              <a:rPr lang="zh-CN" altLang="en-US" sz="2400" dirty="0" smtClean="0"/>
              <a:t>隧道方式 </a:t>
            </a:r>
            <a:r>
              <a:rPr lang="en-US" altLang="zh-CN" sz="2400" dirty="0" smtClean="0"/>
              <a:t>(</a:t>
            </a:r>
            <a:r>
              <a:rPr lang="en-US" altLang="zh-CN" sz="2400" dirty="0" smtClean="0">
                <a:solidFill>
                  <a:srgbClr val="FF0000"/>
                </a:solidFill>
              </a:rPr>
              <a:t>tunnel mode</a:t>
            </a:r>
            <a:r>
              <a:rPr lang="en-US" altLang="zh-CN" sz="2400" dirty="0" smtClean="0"/>
              <a:t>) </a:t>
            </a:r>
            <a:r>
              <a:rPr lang="zh-CN" altLang="en-US" sz="2400" dirty="0" smtClean="0"/>
              <a:t>：</a:t>
            </a:r>
            <a:endParaRPr lang="en-US" altLang="zh-CN" sz="2400" dirty="0" smtClean="0"/>
          </a:p>
          <a:p>
            <a:pPr eaLnBrk="1" hangingPunct="1">
              <a:spcBef>
                <a:spcPts val="600"/>
              </a:spcBef>
            </a:pPr>
            <a:r>
              <a:rPr lang="zh-CN" altLang="en-US" sz="2400" dirty="0" smtClean="0"/>
              <a:t>在</a:t>
            </a:r>
            <a:r>
              <a:rPr lang="en-US" altLang="zh-CN" sz="2400" dirty="0" smtClean="0"/>
              <a:t>IP</a:t>
            </a:r>
            <a:r>
              <a:rPr lang="zh-CN" altLang="en-US" sz="2400" dirty="0" smtClean="0"/>
              <a:t>数据报的后面和前面分别添加一些控制字段，构成 </a:t>
            </a:r>
            <a:r>
              <a:rPr lang="en-US" altLang="zh-CN" sz="2400" dirty="0" smtClean="0"/>
              <a:t>IPsec</a:t>
            </a:r>
            <a:r>
              <a:rPr lang="zh-CN" altLang="en-US" sz="2400" dirty="0" smtClean="0"/>
              <a:t>数据报。</a:t>
            </a:r>
            <a:endParaRPr lang="en-US" altLang="zh-CN" sz="2400" dirty="0" smtClean="0"/>
          </a:p>
          <a:p>
            <a:pPr eaLnBrk="1" hangingPunct="1">
              <a:spcBef>
                <a:spcPts val="600"/>
              </a:spcBef>
            </a:pPr>
            <a:r>
              <a:rPr lang="zh-CN" altLang="en-US" sz="2400" dirty="0" smtClean="0"/>
              <a:t>这需要在</a:t>
            </a:r>
            <a:r>
              <a:rPr lang="en-US" altLang="zh-CN" sz="2400" dirty="0" smtClean="0"/>
              <a:t>IPsec</a:t>
            </a:r>
            <a:r>
              <a:rPr lang="zh-CN" altLang="en-US" sz="2400" dirty="0" smtClean="0"/>
              <a:t>数据报所经过的所有路由器都运行</a:t>
            </a:r>
            <a:r>
              <a:rPr lang="en-US" altLang="zh-CN" sz="2400" dirty="0" smtClean="0"/>
              <a:t>IPsec</a:t>
            </a:r>
            <a:r>
              <a:rPr lang="zh-CN" altLang="en-US" sz="2400" dirty="0" smtClean="0"/>
              <a:t>协议。</a:t>
            </a:r>
            <a:endParaRPr lang="en-US" altLang="zh-CN" sz="2400" dirty="0" smtClean="0"/>
          </a:p>
          <a:p>
            <a:pPr eaLnBrk="1" hangingPunct="1">
              <a:spcBef>
                <a:spcPts val="600"/>
              </a:spcBef>
            </a:pPr>
            <a:r>
              <a:rPr lang="zh-CN" altLang="en-US" sz="2400" dirty="0" smtClean="0"/>
              <a:t>隧道方式常用来实现虚拟专用网 </a:t>
            </a:r>
            <a:r>
              <a:rPr lang="en-US" altLang="zh-CN" sz="2400" dirty="0" smtClean="0">
                <a:solidFill>
                  <a:srgbClr val="FF0000"/>
                </a:solidFill>
              </a:rPr>
              <a:t>VPN</a:t>
            </a:r>
            <a:r>
              <a:rPr lang="zh-CN" altLang="en-US" sz="2400" dirty="0" smtClean="0"/>
              <a:t>。</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 </a:t>
            </a:r>
            <a:r>
              <a:rPr lang="zh-CN" altLang="zh-CN" dirty="0"/>
              <a:t>安全数据报</a:t>
            </a:r>
            <a:r>
              <a:rPr lang="zh-CN" altLang="zh-CN" dirty="0" smtClean="0"/>
              <a:t>有两种工作</a:t>
            </a:r>
            <a:r>
              <a:rPr lang="zh-CN" altLang="zh-CN" dirty="0"/>
              <a:t>方式</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无论使用哪种方式，最后得出</a:t>
            </a:r>
            <a:r>
              <a:rPr lang="zh-CN" altLang="zh-CN" dirty="0" smtClean="0">
                <a:solidFill>
                  <a:srgbClr val="0000FF"/>
                </a:solidFill>
              </a:rPr>
              <a:t>的</a:t>
            </a:r>
            <a:r>
              <a:rPr lang="en-US" altLang="zh-CN" dirty="0" smtClean="0">
                <a:solidFill>
                  <a:srgbClr val="0000FF"/>
                </a:solidFill>
              </a:rPr>
              <a:t> IP </a:t>
            </a:r>
            <a:r>
              <a:rPr lang="zh-CN" altLang="zh-CN" dirty="0" smtClean="0">
                <a:solidFill>
                  <a:srgbClr val="0000FF"/>
                </a:solidFill>
              </a:rPr>
              <a:t>安全</a:t>
            </a:r>
            <a:r>
              <a:rPr lang="zh-CN" altLang="zh-CN" dirty="0">
                <a:solidFill>
                  <a:srgbClr val="0000FF"/>
                </a:solidFill>
              </a:rPr>
              <a:t>数据报</a:t>
            </a:r>
            <a:r>
              <a:rPr lang="zh-CN" altLang="zh-CN" dirty="0" smtClean="0">
                <a:solidFill>
                  <a:srgbClr val="0000FF"/>
                </a:solidFill>
              </a:rPr>
              <a:t>的</a:t>
            </a:r>
            <a:r>
              <a:rPr lang="en-US" altLang="zh-CN" dirty="0" smtClean="0">
                <a:solidFill>
                  <a:srgbClr val="0000FF"/>
                </a:solidFill>
              </a:rPr>
              <a:t> </a:t>
            </a:r>
            <a:r>
              <a:rPr lang="en-US" altLang="zh-CN" dirty="0" smtClean="0">
                <a:solidFill>
                  <a:srgbClr val="FF0000"/>
                </a:solidFill>
              </a:rPr>
              <a:t>IP </a:t>
            </a:r>
            <a:r>
              <a:rPr lang="zh-CN" altLang="zh-CN" dirty="0" smtClean="0">
                <a:solidFill>
                  <a:srgbClr val="FF0000"/>
                </a:solidFill>
              </a:rPr>
              <a:t>首部</a:t>
            </a:r>
            <a:r>
              <a:rPr lang="zh-CN" altLang="zh-CN" dirty="0">
                <a:solidFill>
                  <a:srgbClr val="FF0000"/>
                </a:solidFill>
              </a:rPr>
              <a:t>都是不加密的。</a:t>
            </a:r>
            <a:endParaRPr lang="en-US" altLang="zh-CN" dirty="0">
              <a:solidFill>
                <a:srgbClr val="FF0000"/>
              </a:solidFill>
            </a:endParaRPr>
          </a:p>
          <a:p>
            <a:endParaRPr lang="en-US" altLang="zh-CN" dirty="0" smtClean="0"/>
          </a:p>
          <a:p>
            <a:r>
              <a:rPr lang="zh-CN" altLang="en-US" dirty="0" smtClean="0"/>
              <a:t>只有使用</a:t>
            </a:r>
            <a:r>
              <a:rPr lang="zh-CN" altLang="en-US" dirty="0" smtClean="0">
                <a:solidFill>
                  <a:srgbClr val="FF0000"/>
                </a:solidFill>
                <a:sym typeface="+mn-ea"/>
              </a:rPr>
              <a:t>不</a:t>
            </a:r>
            <a:r>
              <a:rPr lang="zh-CN" altLang="en-US" dirty="0" smtClean="0">
                <a:solidFill>
                  <a:srgbClr val="FF0000"/>
                </a:solidFill>
              </a:rPr>
              <a:t>加密的</a:t>
            </a:r>
            <a:r>
              <a:rPr lang="en-US" altLang="zh-CN" dirty="0" smtClean="0"/>
              <a:t>IP</a:t>
            </a:r>
            <a:r>
              <a:rPr lang="zh-CN" altLang="en-US" dirty="0" smtClean="0"/>
              <a:t>首部，互联网中的各个路由器</a:t>
            </a:r>
            <a:r>
              <a:rPr lang="zh-CN" altLang="en-US" dirty="0" smtClean="0">
                <a:solidFill>
                  <a:srgbClr val="FF0000"/>
                </a:solidFill>
              </a:rPr>
              <a:t>才能识别</a:t>
            </a:r>
            <a:r>
              <a:rPr lang="en-US" altLang="zh-CN" dirty="0" smtClean="0"/>
              <a:t>IP </a:t>
            </a:r>
            <a:r>
              <a:rPr lang="zh-CN" altLang="en-US" dirty="0" smtClean="0"/>
              <a:t>首部中的</a:t>
            </a:r>
            <a:r>
              <a:rPr lang="zh-CN" altLang="en-US" dirty="0" smtClean="0">
                <a:solidFill>
                  <a:srgbClr val="FF0000"/>
                </a:solidFill>
              </a:rPr>
              <a:t>有关信息</a:t>
            </a:r>
            <a:r>
              <a:rPr lang="zh-CN" altLang="en-US" dirty="0" smtClean="0"/>
              <a:t>，把</a:t>
            </a:r>
            <a:r>
              <a:rPr lang="en-US" altLang="zh-CN" dirty="0" smtClean="0">
                <a:solidFill>
                  <a:srgbClr val="FF0000"/>
                </a:solidFill>
              </a:rPr>
              <a:t>IP</a:t>
            </a:r>
            <a:r>
              <a:rPr lang="zh-CN" altLang="en-US" dirty="0" smtClean="0">
                <a:solidFill>
                  <a:srgbClr val="FF0000"/>
                </a:solidFill>
              </a:rPr>
              <a:t>安全数据报的数据部分</a:t>
            </a:r>
            <a:r>
              <a:rPr lang="zh-CN" altLang="en-US" dirty="0" smtClean="0"/>
              <a:t>在不安全的互联网中进行转发，从源点安全地转发到终点。</a:t>
            </a:r>
          </a:p>
          <a:p>
            <a:endParaRPr lang="en-US" altLang="zh-CN" dirty="0" smtClean="0"/>
          </a:p>
          <a:p>
            <a:r>
              <a:rPr lang="zh-CN" altLang="zh-CN" dirty="0" smtClean="0"/>
              <a:t>所谓</a:t>
            </a:r>
            <a:r>
              <a:rPr lang="zh-CN" altLang="zh-CN" dirty="0"/>
              <a:t>“</a:t>
            </a:r>
            <a:r>
              <a:rPr lang="zh-CN" altLang="zh-CN" dirty="0">
                <a:solidFill>
                  <a:srgbClr val="FF0000"/>
                </a:solidFill>
              </a:rPr>
              <a:t>安全数据报</a:t>
            </a:r>
            <a:r>
              <a:rPr lang="zh-CN" altLang="zh-CN" dirty="0"/>
              <a:t>”是指数据报的数据部分是经过加密的，并能够被鉴别的</a:t>
            </a:r>
            <a:r>
              <a:rPr lang="zh-CN" altLang="zh-CN" dirty="0" smtClean="0"/>
              <a:t>。</a:t>
            </a:r>
            <a:endParaRPr lang="en-US" altLang="zh-CN" dirty="0" smtClean="0"/>
          </a:p>
          <a:p>
            <a:endParaRPr lang="zh-CN" altLang="zh-CN" dirty="0" smtClean="0"/>
          </a:p>
          <a:p>
            <a:r>
              <a:rPr lang="zh-CN" altLang="zh-CN" dirty="0" smtClean="0"/>
              <a:t>通常，</a:t>
            </a:r>
            <a:r>
              <a:rPr lang="zh-CN" altLang="zh-CN" dirty="0"/>
              <a:t>把数据报的数据部分称为数据报的</a:t>
            </a:r>
            <a:r>
              <a:rPr lang="zh-CN" altLang="zh-CN" dirty="0">
                <a:solidFill>
                  <a:srgbClr val="FF0000"/>
                </a:solidFill>
              </a:rPr>
              <a:t>有效载荷 </a:t>
            </a:r>
            <a:r>
              <a:rPr lang="en-US" altLang="zh-CN" dirty="0"/>
              <a:t>(payload)</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9653" name="Rectangle 21"/>
          <p:cNvSpPr>
            <a:spLocks noChangeArrowheads="1"/>
          </p:cNvSpPr>
          <p:nvPr/>
        </p:nvSpPr>
        <p:spPr bwMode="auto">
          <a:xfrm>
            <a:off x="600075" y="4905375"/>
            <a:ext cx="1450975" cy="731838"/>
          </a:xfrm>
          <a:prstGeom prst="rect">
            <a:avLst/>
          </a:prstGeom>
          <a:solidFill>
            <a:srgbClr val="FFCCFF"/>
          </a:solidFill>
          <a:ln w="9525">
            <a:solidFill>
              <a:schemeClr val="tx2"/>
            </a:solidFill>
            <a:miter lim="800000"/>
          </a:ln>
          <a:effectLst>
            <a:outerShdw dist="63500" dir="3187806" algn="ctr" rotWithShape="0">
              <a:schemeClr val="folHlink"/>
            </a:outerShdw>
          </a:effectLst>
        </p:spPr>
        <p:txBody>
          <a:bodyPr wrap="none" anchor="ctr"/>
          <a:lstStyle/>
          <a:p>
            <a:pPr>
              <a:defRPr/>
            </a:pPr>
            <a:r>
              <a:rPr kumimoji="1" lang="en-US" altLang="zh-CN" sz="2400">
                <a:latin typeface="Arial" panose="020B0604020202020204" pitchFamily="34" charset="0"/>
                <a:ea typeface="黑体" panose="02010600030101010101" pitchFamily="2" charset="-122"/>
              </a:rPr>
              <a:t>IP </a:t>
            </a:r>
            <a:r>
              <a:rPr kumimoji="1" lang="zh-CN" altLang="en-US" sz="2400">
                <a:latin typeface="Arial" panose="020B0604020202020204" pitchFamily="34" charset="0"/>
                <a:ea typeface="黑体" panose="02010600030101010101" pitchFamily="2" charset="-122"/>
              </a:rPr>
              <a:t>首部</a:t>
            </a:r>
          </a:p>
        </p:txBody>
      </p:sp>
      <p:sp>
        <p:nvSpPr>
          <p:cNvPr id="709654" name="Rectangle 22"/>
          <p:cNvSpPr>
            <a:spLocks noChangeArrowheads="1"/>
          </p:cNvSpPr>
          <p:nvPr/>
        </p:nvSpPr>
        <p:spPr bwMode="auto">
          <a:xfrm>
            <a:off x="1989138" y="4905375"/>
            <a:ext cx="1782762" cy="731838"/>
          </a:xfrm>
          <a:prstGeom prst="rect">
            <a:avLst/>
          </a:prstGeom>
          <a:solidFill>
            <a:srgbClr val="FFFF99"/>
          </a:solidFill>
          <a:ln w="9525">
            <a:solidFill>
              <a:schemeClr val="tx2"/>
            </a:solidFill>
            <a:miter lim="800000"/>
          </a:ln>
          <a:effectLst>
            <a:outerShdw dist="63500" dir="3187806" algn="ctr" rotWithShape="0">
              <a:schemeClr val="folHlink"/>
            </a:outerShdw>
          </a:effectLst>
        </p:spPr>
        <p:txBody>
          <a:bodyPr wrap="none" anchor="ctr"/>
          <a:lstStyle/>
          <a:p>
            <a:pPr>
              <a:defRPr/>
            </a:pPr>
            <a:r>
              <a:rPr kumimoji="1" lang="en-US" altLang="zh-CN" sz="2400">
                <a:latin typeface="Arial" panose="020B0604020202020204" pitchFamily="34" charset="0"/>
                <a:ea typeface="黑体" panose="02010600030101010101" pitchFamily="2" charset="-122"/>
              </a:rPr>
              <a:t>AH </a:t>
            </a:r>
            <a:r>
              <a:rPr kumimoji="1" lang="zh-CN" altLang="en-US" sz="2400">
                <a:latin typeface="Arial" panose="020B0604020202020204" pitchFamily="34" charset="0"/>
                <a:ea typeface="黑体" panose="02010600030101010101" pitchFamily="2" charset="-122"/>
              </a:rPr>
              <a:t>首部</a:t>
            </a:r>
          </a:p>
        </p:txBody>
      </p:sp>
      <p:sp>
        <p:nvSpPr>
          <p:cNvPr id="709655" name="Rectangle 23"/>
          <p:cNvSpPr>
            <a:spLocks noChangeArrowheads="1"/>
          </p:cNvSpPr>
          <p:nvPr/>
        </p:nvSpPr>
        <p:spPr bwMode="auto">
          <a:xfrm>
            <a:off x="3771900" y="4905375"/>
            <a:ext cx="4903788" cy="731838"/>
          </a:xfrm>
          <a:prstGeom prst="rect">
            <a:avLst/>
          </a:prstGeom>
          <a:solidFill>
            <a:srgbClr val="CCECFF"/>
          </a:solidFill>
          <a:ln w="9525">
            <a:solidFill>
              <a:schemeClr val="tx2"/>
            </a:solidFill>
            <a:miter lim="800000"/>
          </a:ln>
          <a:effectLst>
            <a:outerShdw dist="63500" dir="3187806" algn="ctr" rotWithShape="0">
              <a:schemeClr val="folHlink"/>
            </a:outerShdw>
          </a:effectLst>
        </p:spPr>
        <p:txBody>
          <a:bodyPr wrap="none" anchor="ctr"/>
          <a:lstStyle/>
          <a:p>
            <a:pPr>
              <a:defRPr/>
            </a:pPr>
            <a:r>
              <a:rPr kumimoji="1" lang="en-US" altLang="zh-CN" sz="2400">
                <a:latin typeface="Arial" panose="020B0604020202020204" pitchFamily="34" charset="0"/>
                <a:ea typeface="黑体" panose="02010600030101010101" pitchFamily="2" charset="-122"/>
              </a:rPr>
              <a:t>TCP/UDP </a:t>
            </a:r>
            <a:r>
              <a:rPr kumimoji="1" lang="zh-CN" altLang="en-US" sz="2400">
                <a:latin typeface="Arial" panose="020B0604020202020204" pitchFamily="34" charset="0"/>
                <a:ea typeface="黑体" panose="02010600030101010101" pitchFamily="2" charset="-122"/>
              </a:rPr>
              <a:t>报文段</a:t>
            </a:r>
          </a:p>
        </p:txBody>
      </p:sp>
      <p:sp>
        <p:nvSpPr>
          <p:cNvPr id="56325" name="Text Box 24"/>
          <p:cNvSpPr txBox="1">
            <a:spLocks noChangeArrowheads="1"/>
          </p:cNvSpPr>
          <p:nvPr/>
        </p:nvSpPr>
        <p:spPr bwMode="auto">
          <a:xfrm>
            <a:off x="539750" y="5708650"/>
            <a:ext cx="1479550" cy="457200"/>
          </a:xfrm>
          <a:prstGeom prst="rect">
            <a:avLst/>
          </a:prstGeom>
          <a:noFill/>
          <a:ln w="9525">
            <a:noFill/>
            <a:miter lim="800000"/>
          </a:ln>
        </p:spPr>
        <p:txBody>
          <a:bodyPr wrap="none">
            <a:spAutoFit/>
          </a:bodyPr>
          <a:lstStyle/>
          <a:p>
            <a:r>
              <a:rPr lang="zh-CN" altLang="en-US" sz="2400" dirty="0">
                <a:latin typeface="Arial" panose="020B0604020202020204" pitchFamily="34" charset="0"/>
                <a:ea typeface="黑体" panose="02010600030101010101" pitchFamily="2" charset="-122"/>
              </a:rPr>
              <a:t>协议 </a:t>
            </a:r>
            <a:r>
              <a:rPr lang="en-US" altLang="zh-CN" sz="2400" dirty="0" smtClean="0">
                <a:latin typeface="Arial" panose="020B0604020202020204" pitchFamily="34" charset="0"/>
                <a:ea typeface="黑体" panose="02010600030101010101" pitchFamily="2" charset="-122"/>
              </a:rPr>
              <a:t>= 51</a:t>
            </a:r>
            <a:endParaRPr lang="en-US" altLang="zh-CN" sz="2400" dirty="0">
              <a:latin typeface="Arial" panose="020B0604020202020204" pitchFamily="34" charset="0"/>
              <a:ea typeface="黑体" panose="02010600030101010101" pitchFamily="2" charset="-122"/>
            </a:endParaRPr>
          </a:p>
        </p:txBody>
      </p:sp>
      <p:sp>
        <p:nvSpPr>
          <p:cNvPr id="56326" name="Rectangle 25"/>
          <p:cNvSpPr>
            <a:spLocks noGrp="1" noChangeArrowheads="1"/>
          </p:cNvSpPr>
          <p:nvPr>
            <p:ph type="title"/>
          </p:nvPr>
        </p:nvSpPr>
        <p:spPr/>
        <p:txBody>
          <a:bodyPr/>
          <a:lstStyle/>
          <a:p>
            <a:pPr eaLnBrk="1" hangingPunct="1"/>
            <a:r>
              <a:rPr lang="zh-CN" altLang="en-US" dirty="0" smtClean="0"/>
              <a:t>鉴别首部协议 </a:t>
            </a:r>
            <a:r>
              <a:rPr lang="en-US" altLang="zh-CN" dirty="0" smtClean="0"/>
              <a:t>AH</a:t>
            </a:r>
          </a:p>
        </p:txBody>
      </p:sp>
      <p:sp>
        <p:nvSpPr>
          <p:cNvPr id="56327" name="Rectangle 26"/>
          <p:cNvSpPr>
            <a:spLocks noGrp="1" noChangeArrowheads="1"/>
          </p:cNvSpPr>
          <p:nvPr>
            <p:ph type="body" idx="1"/>
          </p:nvPr>
        </p:nvSpPr>
        <p:spPr>
          <a:xfrm>
            <a:off x="330200" y="1028700"/>
            <a:ext cx="8483600" cy="2976364"/>
          </a:xfrm>
        </p:spPr>
        <p:txBody>
          <a:bodyPr/>
          <a:lstStyle/>
          <a:p>
            <a:pPr eaLnBrk="1" hangingPunct="1"/>
            <a:r>
              <a:rPr lang="zh-CN" altLang="en-US" dirty="0" smtClean="0"/>
              <a:t>在使用鉴别首部协议 </a:t>
            </a:r>
            <a:r>
              <a:rPr lang="en-US" altLang="zh-CN" dirty="0" smtClean="0"/>
              <a:t>AH </a:t>
            </a:r>
            <a:r>
              <a:rPr lang="zh-CN" altLang="en-US" dirty="0" smtClean="0"/>
              <a:t>时，把 </a:t>
            </a:r>
            <a:r>
              <a:rPr lang="en-US" altLang="zh-CN" dirty="0" smtClean="0"/>
              <a:t>AH </a:t>
            </a:r>
            <a:r>
              <a:rPr lang="zh-CN" altLang="en-US" dirty="0" smtClean="0"/>
              <a:t>首部插在原数据报的</a:t>
            </a:r>
            <a:r>
              <a:rPr lang="zh-CN" altLang="en-US" dirty="0" smtClean="0">
                <a:solidFill>
                  <a:srgbClr val="FF0000"/>
                </a:solidFill>
              </a:rPr>
              <a:t>数据部分</a:t>
            </a:r>
            <a:r>
              <a:rPr lang="zh-CN" altLang="en-US" dirty="0" smtClean="0"/>
              <a:t>前面，同时把 </a:t>
            </a:r>
            <a:r>
              <a:rPr lang="en-US" altLang="zh-CN" dirty="0" smtClean="0"/>
              <a:t>IP </a:t>
            </a:r>
            <a:r>
              <a:rPr lang="zh-CN" altLang="en-US" dirty="0" smtClean="0"/>
              <a:t>首部中的协议字段置为 </a:t>
            </a:r>
            <a:r>
              <a:rPr lang="en-US" altLang="zh-CN" dirty="0" smtClean="0"/>
              <a:t>51</a:t>
            </a:r>
            <a:r>
              <a:rPr lang="zh-CN" altLang="en-US" dirty="0" smtClean="0"/>
              <a:t>。</a:t>
            </a:r>
          </a:p>
          <a:p>
            <a:pPr eaLnBrk="1" hangingPunct="1"/>
            <a:endParaRPr lang="zh-CN" altLang="en-US" dirty="0" smtClean="0"/>
          </a:p>
          <a:p>
            <a:pPr eaLnBrk="1" hangingPunct="1"/>
            <a:r>
              <a:rPr lang="zh-CN" altLang="en-US" dirty="0" smtClean="0"/>
              <a:t>在传输过程中，中间的路由器都不查看 </a:t>
            </a:r>
            <a:r>
              <a:rPr lang="en-US" altLang="zh-CN" dirty="0" smtClean="0"/>
              <a:t>AH </a:t>
            </a:r>
            <a:r>
              <a:rPr lang="zh-CN" altLang="en-US" dirty="0" smtClean="0"/>
              <a:t>首部。</a:t>
            </a:r>
            <a:endParaRPr lang="en-US" altLang="zh-CN" dirty="0" smtClean="0"/>
          </a:p>
          <a:p>
            <a:pPr eaLnBrk="1" hangingPunct="1"/>
            <a:endParaRPr lang="en-US" altLang="zh-CN" dirty="0"/>
          </a:p>
          <a:p>
            <a:pPr eaLnBrk="1" hangingPunct="1"/>
            <a:r>
              <a:rPr lang="zh-CN" altLang="en-US" dirty="0" smtClean="0"/>
              <a:t>当数据报到达终点时，目的主机才处理 </a:t>
            </a:r>
            <a:r>
              <a:rPr lang="en-US" altLang="zh-CN" dirty="0" smtClean="0"/>
              <a:t>AH </a:t>
            </a:r>
            <a:r>
              <a:rPr lang="zh-CN" altLang="en-US" dirty="0" smtClean="0"/>
              <a:t>字段，以鉴别源点和检查数据报的完整性。 </a:t>
            </a:r>
          </a:p>
          <a:p>
            <a:pPr eaLnBrk="1" hangingPunct="1"/>
            <a:endParaRPr lang="en-US" altLang="zh-CN" dirty="0"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数据加密</a:t>
            </a:r>
            <a:r>
              <a:rPr lang="zh-CN" altLang="zh-CN" dirty="0"/>
              <a:t>模型</a:t>
            </a:r>
            <a:endParaRPr lang="zh-CN" altLang="en-US" dirty="0"/>
          </a:p>
        </p:txBody>
      </p:sp>
      <p:sp>
        <p:nvSpPr>
          <p:cNvPr id="4" name="Line 52"/>
          <p:cNvSpPr>
            <a:spLocks noChangeShapeType="1"/>
          </p:cNvSpPr>
          <p:nvPr/>
        </p:nvSpPr>
        <p:spPr bwMode="auto">
          <a:xfrm>
            <a:off x="2127475" y="2771924"/>
            <a:ext cx="1285138"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 name="Line 53"/>
          <p:cNvSpPr>
            <a:spLocks noChangeShapeType="1"/>
          </p:cNvSpPr>
          <p:nvPr/>
        </p:nvSpPr>
        <p:spPr bwMode="auto">
          <a:xfrm>
            <a:off x="4353386" y="2783036"/>
            <a:ext cx="2031016"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 name="Text Box 56"/>
          <p:cNvSpPr txBox="1">
            <a:spLocks noChangeArrowheads="1"/>
          </p:cNvSpPr>
          <p:nvPr/>
        </p:nvSpPr>
        <p:spPr bwMode="auto">
          <a:xfrm>
            <a:off x="7681261" y="2592536"/>
            <a:ext cx="107272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rgbClr val="000099"/>
                </a:solidFill>
                <a:effectLst/>
                <a:uLnTx/>
                <a:uFillTx/>
                <a:latin typeface="+mn-lt"/>
                <a:ea typeface="黑体" panose="02010600030101010101" pitchFamily="2" charset="-122"/>
              </a:rPr>
              <a:t>明文 </a:t>
            </a:r>
            <a:r>
              <a:rPr kumimoji="1" lang="en-US" altLang="zh-CN" sz="2000" i="1" u="none" strike="noStrike" kern="0" cap="none" spc="0" normalizeH="0" baseline="0" noProof="0" smtClean="0">
                <a:ln>
                  <a:noFill/>
                </a:ln>
                <a:solidFill>
                  <a:srgbClr val="000099"/>
                </a:solidFill>
                <a:effectLst/>
                <a:uLnTx/>
                <a:uFillTx/>
                <a:latin typeface="+mn-lt"/>
                <a:ea typeface="黑体" panose="02010600030101010101" pitchFamily="2" charset="-122"/>
              </a:rPr>
              <a:t>X</a:t>
            </a:r>
            <a:r>
              <a:rPr kumimoji="1" lang="en-US" altLang="zh-CN" sz="3200" i="0" u="none" strike="noStrike" kern="0" cap="none" spc="0" normalizeH="0" baseline="0" noProof="0" smtClean="0">
                <a:ln>
                  <a:noFill/>
                </a:ln>
                <a:solidFill>
                  <a:srgbClr val="000099"/>
                </a:solidFill>
                <a:effectLst/>
                <a:uLnTx/>
                <a:uFillTx/>
                <a:latin typeface="+mn-lt"/>
                <a:ea typeface="黑体" panose="02010600030101010101" pitchFamily="2" charset="-122"/>
              </a:rPr>
              <a:t> </a:t>
            </a:r>
          </a:p>
        </p:txBody>
      </p:sp>
      <p:sp>
        <p:nvSpPr>
          <p:cNvPr id="7" name="Freeform 51"/>
          <p:cNvSpPr/>
          <p:nvPr/>
        </p:nvSpPr>
        <p:spPr bwMode="auto">
          <a:xfrm>
            <a:off x="962499" y="2332186"/>
            <a:ext cx="322383" cy="45402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 name="Text Box 65"/>
          <p:cNvSpPr txBox="1">
            <a:spLocks noChangeArrowheads="1"/>
          </p:cNvSpPr>
          <p:nvPr/>
        </p:nvSpPr>
        <p:spPr bwMode="auto">
          <a:xfrm>
            <a:off x="2857520" y="1120924"/>
            <a:ext cx="700831" cy="400110"/>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rgbClr val="0000FF"/>
                </a:solidFill>
                <a:effectLst/>
                <a:uLnTx/>
                <a:uFillTx/>
                <a:latin typeface="+mn-lt"/>
                <a:ea typeface="黑体" panose="02010600030101010101" pitchFamily="2" charset="-122"/>
              </a:rPr>
              <a:t>截获</a:t>
            </a:r>
          </a:p>
        </p:txBody>
      </p:sp>
      <p:sp>
        <p:nvSpPr>
          <p:cNvPr id="9" name="Freeform 72"/>
          <p:cNvSpPr/>
          <p:nvPr/>
        </p:nvSpPr>
        <p:spPr bwMode="auto">
          <a:xfrm flipH="1" flipV="1">
            <a:off x="1797765" y="1995636"/>
            <a:ext cx="73269"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0" name="Freeform 134"/>
          <p:cNvSpPr/>
          <p:nvPr/>
        </p:nvSpPr>
        <p:spPr bwMode="auto">
          <a:xfrm flipH="1" flipV="1">
            <a:off x="6885562" y="1995636"/>
            <a:ext cx="73269"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1" name="Freeform 50"/>
          <p:cNvSpPr/>
          <p:nvPr/>
        </p:nvSpPr>
        <p:spPr bwMode="auto">
          <a:xfrm rot="16200000">
            <a:off x="7642063" y="2408265"/>
            <a:ext cx="219075" cy="530467"/>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2" name="Text Box 68"/>
          <p:cNvSpPr txBox="1">
            <a:spLocks noChangeArrowheads="1"/>
          </p:cNvSpPr>
          <p:nvPr/>
        </p:nvSpPr>
        <p:spPr bwMode="auto">
          <a:xfrm>
            <a:off x="5387944" y="2381399"/>
            <a:ext cx="9476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rgbClr val="000099"/>
                </a:solidFill>
                <a:effectLst/>
                <a:uLnTx/>
                <a:uFillTx/>
                <a:latin typeface="+mn-lt"/>
                <a:ea typeface="黑体" panose="02010600030101010101" pitchFamily="2" charset="-122"/>
              </a:rPr>
              <a:t>密文 </a:t>
            </a:r>
            <a:r>
              <a:rPr kumimoji="1" lang="en-US" altLang="zh-CN" sz="2000" i="1" u="none" strike="noStrike" kern="0" cap="none" spc="0" normalizeH="0" baseline="0" noProof="0" smtClean="0">
                <a:ln>
                  <a:noFill/>
                </a:ln>
                <a:solidFill>
                  <a:srgbClr val="000099"/>
                </a:solidFill>
                <a:effectLst/>
                <a:uLnTx/>
                <a:uFillTx/>
                <a:latin typeface="+mn-lt"/>
                <a:ea typeface="黑体" panose="02010600030101010101" pitchFamily="2" charset="-122"/>
              </a:rPr>
              <a:t>Y</a:t>
            </a:r>
          </a:p>
        </p:txBody>
      </p:sp>
      <p:sp>
        <p:nvSpPr>
          <p:cNvPr id="14" name="Text Box 55"/>
          <p:cNvSpPr txBox="1">
            <a:spLocks noChangeArrowheads="1"/>
          </p:cNvSpPr>
          <p:nvPr/>
        </p:nvSpPr>
        <p:spPr bwMode="auto">
          <a:xfrm>
            <a:off x="227290" y="2771924"/>
            <a:ext cx="95941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明文 </a:t>
            </a:r>
            <a:r>
              <a:rPr kumimoji="1" lang="en-US" altLang="zh-CN" sz="2000" i="1" u="none" strike="noStrike" kern="0" cap="none" spc="0" normalizeH="0" baseline="0" noProof="0" dirty="0" smtClean="0">
                <a:ln>
                  <a:noFill/>
                </a:ln>
                <a:solidFill>
                  <a:srgbClr val="000099"/>
                </a:solidFill>
                <a:effectLst/>
                <a:uLnTx/>
                <a:uFillTx/>
                <a:latin typeface="+mn-lt"/>
                <a:ea typeface="黑体" panose="02010600030101010101" pitchFamily="2" charset="-122"/>
              </a:rPr>
              <a:t>X</a:t>
            </a:r>
          </a:p>
        </p:txBody>
      </p:sp>
      <p:sp>
        <p:nvSpPr>
          <p:cNvPr id="15" name="Text Box 57"/>
          <p:cNvSpPr txBox="1">
            <a:spLocks noChangeArrowheads="1"/>
          </p:cNvSpPr>
          <p:nvPr/>
        </p:nvSpPr>
        <p:spPr bwMode="auto">
          <a:xfrm>
            <a:off x="2467443" y="2381399"/>
            <a:ext cx="9476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rgbClr val="000099"/>
                </a:solidFill>
                <a:effectLst/>
                <a:uLnTx/>
                <a:uFillTx/>
                <a:latin typeface="+mn-lt"/>
                <a:ea typeface="黑体" panose="02010600030101010101" pitchFamily="2" charset="-122"/>
              </a:rPr>
              <a:t>密文 </a:t>
            </a:r>
            <a:r>
              <a:rPr kumimoji="1" lang="en-US" altLang="zh-CN" sz="2000" i="1" u="none" strike="noStrike" kern="0" cap="none" spc="0" normalizeH="0" baseline="0" noProof="0" smtClean="0">
                <a:ln>
                  <a:noFill/>
                </a:ln>
                <a:solidFill>
                  <a:srgbClr val="000099"/>
                </a:solidFill>
                <a:effectLst/>
                <a:uLnTx/>
                <a:uFillTx/>
                <a:latin typeface="+mn-lt"/>
                <a:ea typeface="黑体" panose="02010600030101010101" pitchFamily="2" charset="-122"/>
              </a:rPr>
              <a:t>Y</a:t>
            </a:r>
          </a:p>
        </p:txBody>
      </p:sp>
      <p:sp>
        <p:nvSpPr>
          <p:cNvPr id="16" name="Text Box 58"/>
          <p:cNvSpPr txBox="1">
            <a:spLocks noChangeArrowheads="1"/>
          </p:cNvSpPr>
          <p:nvPr/>
        </p:nvSpPr>
        <p:spPr bwMode="auto">
          <a:xfrm>
            <a:off x="3985834" y="1192932"/>
            <a:ext cx="11128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400" i="0" u="none" strike="noStrike" kern="0" cap="none" spc="0" normalizeH="0" baseline="0" noProof="0" dirty="0" smtClean="0">
                <a:ln>
                  <a:noFill/>
                </a:ln>
                <a:solidFill>
                  <a:srgbClr val="FF0000"/>
                </a:solidFill>
                <a:effectLst/>
                <a:uLnTx/>
                <a:uFillTx/>
                <a:latin typeface="+mn-lt"/>
                <a:ea typeface="黑体" panose="02010600030101010101" pitchFamily="2" charset="-122"/>
              </a:rPr>
              <a:t>截取者</a:t>
            </a:r>
          </a:p>
        </p:txBody>
      </p:sp>
      <p:sp>
        <p:nvSpPr>
          <p:cNvPr id="17" name="Rectangle 59"/>
          <p:cNvSpPr>
            <a:spLocks noChangeArrowheads="1"/>
          </p:cNvSpPr>
          <p:nvPr/>
        </p:nvSpPr>
        <p:spPr bwMode="auto">
          <a:xfrm>
            <a:off x="3516654" y="1565424"/>
            <a:ext cx="326780" cy="358775"/>
          </a:xfrm>
          <a:prstGeom prst="rect">
            <a:avLst/>
          </a:prstGeom>
          <a:solidFill>
            <a:srgbClr val="FF0000"/>
          </a:solidFill>
          <a:ln w="12700">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8" name="Rectangle 60"/>
          <p:cNvSpPr>
            <a:spLocks noChangeArrowheads="1"/>
          </p:cNvSpPr>
          <p:nvPr/>
        </p:nvSpPr>
        <p:spPr bwMode="auto">
          <a:xfrm>
            <a:off x="5059699" y="1565424"/>
            <a:ext cx="326779" cy="358775"/>
          </a:xfrm>
          <a:prstGeom prst="rect">
            <a:avLst/>
          </a:prstGeom>
          <a:solidFill>
            <a:srgbClr val="FF0000"/>
          </a:solidFill>
          <a:ln w="12700">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9" name="Line 61"/>
          <p:cNvSpPr>
            <a:spLocks noChangeShapeType="1"/>
          </p:cNvSpPr>
          <p:nvPr/>
        </p:nvSpPr>
        <p:spPr bwMode="auto">
          <a:xfrm>
            <a:off x="3188409" y="1744811"/>
            <a:ext cx="981804" cy="0"/>
          </a:xfrm>
          <a:prstGeom prst="line">
            <a:avLst/>
          </a:prstGeom>
          <a:noFill/>
          <a:ln w="19050">
            <a:solidFill>
              <a:srgbClr val="333399"/>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0" name="Line 62"/>
          <p:cNvSpPr>
            <a:spLocks noChangeShapeType="1"/>
          </p:cNvSpPr>
          <p:nvPr/>
        </p:nvSpPr>
        <p:spPr bwMode="auto">
          <a:xfrm flipV="1">
            <a:off x="3679312" y="1182836"/>
            <a:ext cx="0" cy="561975"/>
          </a:xfrm>
          <a:prstGeom prst="line">
            <a:avLst/>
          </a:prstGeom>
          <a:noFill/>
          <a:ln w="19050">
            <a:solidFill>
              <a:srgbClr val="333399"/>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1" name="Freeform 63"/>
          <p:cNvSpPr/>
          <p:nvPr/>
        </p:nvSpPr>
        <p:spPr bwMode="auto">
          <a:xfrm>
            <a:off x="4773950" y="1162199"/>
            <a:ext cx="394188" cy="574675"/>
          </a:xfrm>
          <a:custGeom>
            <a:avLst/>
            <a:gdLst>
              <a:gd name="T0" fmla="*/ 0 w 290"/>
              <a:gd name="T1" fmla="*/ 384 h 385"/>
              <a:gd name="T2" fmla="*/ 215 w 290"/>
              <a:gd name="T3" fmla="*/ 384 h 385"/>
              <a:gd name="T4" fmla="*/ 246 w 290"/>
              <a:gd name="T5" fmla="*/ 381 h 385"/>
              <a:gd name="T6" fmla="*/ 276 w 290"/>
              <a:gd name="T7" fmla="*/ 369 h 385"/>
              <a:gd name="T8" fmla="*/ 288 w 290"/>
              <a:gd name="T9" fmla="*/ 336 h 385"/>
              <a:gd name="T10" fmla="*/ 288 w 290"/>
              <a:gd name="T11" fmla="*/ 291 h 385"/>
              <a:gd name="T12" fmla="*/ 288 w 290"/>
              <a:gd name="T13" fmla="*/ 0 h 385"/>
            </a:gdLst>
            <a:ahLst/>
            <a:cxnLst>
              <a:cxn ang="0">
                <a:pos x="T0" y="T1"/>
              </a:cxn>
              <a:cxn ang="0">
                <a:pos x="T2" y="T3"/>
              </a:cxn>
              <a:cxn ang="0">
                <a:pos x="T4" y="T5"/>
              </a:cxn>
              <a:cxn ang="0">
                <a:pos x="T6" y="T7"/>
              </a:cxn>
              <a:cxn ang="0">
                <a:pos x="T8" y="T9"/>
              </a:cxn>
              <a:cxn ang="0">
                <a:pos x="T10" y="T11"/>
              </a:cxn>
              <a:cxn ang="0">
                <a:pos x="T12" y="T13"/>
              </a:cxn>
            </a:cxnLst>
            <a:rect l="0" t="0" r="r" b="b"/>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mpd="sng">
            <a:solidFill>
              <a:srgbClr val="333399"/>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2" name="Freeform 64"/>
          <p:cNvSpPr/>
          <p:nvPr/>
        </p:nvSpPr>
        <p:spPr bwMode="auto">
          <a:xfrm>
            <a:off x="5298556" y="1157436"/>
            <a:ext cx="395652" cy="577850"/>
          </a:xfrm>
          <a:custGeom>
            <a:avLst/>
            <a:gdLst>
              <a:gd name="T0" fmla="*/ 290 w 290"/>
              <a:gd name="T1" fmla="*/ 384 h 387"/>
              <a:gd name="T2" fmla="*/ 75 w 290"/>
              <a:gd name="T3" fmla="*/ 384 h 387"/>
              <a:gd name="T4" fmla="*/ 45 w 290"/>
              <a:gd name="T5" fmla="*/ 384 h 387"/>
              <a:gd name="T6" fmla="*/ 14 w 290"/>
              <a:gd name="T7" fmla="*/ 369 h 387"/>
              <a:gd name="T8" fmla="*/ 2 w 290"/>
              <a:gd name="T9" fmla="*/ 336 h 387"/>
              <a:gd name="T10" fmla="*/ 2 w 290"/>
              <a:gd name="T11" fmla="*/ 291 h 387"/>
              <a:gd name="T12" fmla="*/ 2 w 290"/>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mpd="sng">
            <a:solidFill>
              <a:srgbClr val="333399"/>
            </a:solidFill>
            <a:round/>
            <a:headEnd type="triangle" w="med" len="lg"/>
            <a:tailEnd type="non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3" name="Text Box 66"/>
          <p:cNvSpPr txBox="1">
            <a:spLocks noChangeArrowheads="1"/>
          </p:cNvSpPr>
          <p:nvPr/>
        </p:nvSpPr>
        <p:spPr bwMode="auto">
          <a:xfrm>
            <a:off x="5489055" y="1132036"/>
            <a:ext cx="700831" cy="400110"/>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rgbClr val="0000FF"/>
                </a:solidFill>
                <a:effectLst/>
                <a:uLnTx/>
                <a:uFillTx/>
                <a:latin typeface="+mn-lt"/>
                <a:ea typeface="黑体" panose="02010600030101010101" pitchFamily="2" charset="-122"/>
              </a:rPr>
              <a:t>篡改</a:t>
            </a:r>
          </a:p>
        </p:txBody>
      </p:sp>
      <p:sp>
        <p:nvSpPr>
          <p:cNvPr id="24" name="Oval 67"/>
          <p:cNvSpPr>
            <a:spLocks noChangeArrowheads="1"/>
          </p:cNvSpPr>
          <p:nvPr/>
        </p:nvSpPr>
        <p:spPr bwMode="auto">
          <a:xfrm>
            <a:off x="3647073" y="1700361"/>
            <a:ext cx="64477" cy="71438"/>
          </a:xfrm>
          <a:prstGeom prst="ellipse">
            <a:avLst/>
          </a:prstGeom>
          <a:solidFill>
            <a:srgbClr val="000000"/>
          </a:solidFill>
          <a:ln w="9525">
            <a:solidFill>
              <a:srgbClr val="000000"/>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pic>
        <p:nvPicPr>
          <p:cNvPr id="25" name="Picture 6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200000">
            <a:off x="1875101" y="3392983"/>
            <a:ext cx="503238" cy="20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6" name="Text Box 70"/>
          <p:cNvSpPr txBox="1">
            <a:spLocks noChangeArrowheads="1"/>
          </p:cNvSpPr>
          <p:nvPr/>
        </p:nvSpPr>
        <p:spPr bwMode="auto">
          <a:xfrm>
            <a:off x="392465" y="1833711"/>
            <a:ext cx="3385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smtClean="0">
                <a:ln>
                  <a:noFill/>
                </a:ln>
                <a:solidFill>
                  <a:srgbClr val="000099"/>
                </a:solidFill>
                <a:effectLst/>
                <a:uLnTx/>
                <a:uFillTx/>
                <a:latin typeface="+mn-lt"/>
                <a:ea typeface="黑体" panose="02010600030101010101" pitchFamily="2" charset="-122"/>
              </a:rPr>
              <a:t>A</a:t>
            </a:r>
          </a:p>
        </p:txBody>
      </p:sp>
      <p:sp>
        <p:nvSpPr>
          <p:cNvPr id="27" name="Text Box 71"/>
          <p:cNvSpPr txBox="1">
            <a:spLocks noChangeArrowheads="1"/>
          </p:cNvSpPr>
          <p:nvPr/>
        </p:nvSpPr>
        <p:spPr bwMode="auto">
          <a:xfrm>
            <a:off x="8213195" y="1833711"/>
            <a:ext cx="3353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smtClean="0">
                <a:ln>
                  <a:noFill/>
                </a:ln>
                <a:solidFill>
                  <a:srgbClr val="000099"/>
                </a:solidFill>
                <a:effectLst/>
                <a:uLnTx/>
                <a:uFillTx/>
                <a:latin typeface="+mn-lt"/>
                <a:ea typeface="黑体" panose="02010600030101010101" pitchFamily="2" charset="-122"/>
              </a:rPr>
              <a:t>B</a:t>
            </a:r>
          </a:p>
        </p:txBody>
      </p:sp>
      <p:graphicFrame>
        <p:nvGraphicFramePr>
          <p:cNvPr id="28" name="Object 73"/>
          <p:cNvGraphicFramePr>
            <a:graphicFrameLocks noChangeAspect="1"/>
          </p:cNvGraphicFramePr>
          <p:nvPr/>
        </p:nvGraphicFramePr>
        <p:xfrm>
          <a:off x="3337878" y="2106761"/>
          <a:ext cx="2117474" cy="1498600"/>
        </p:xfrm>
        <a:graphic>
          <a:graphicData uri="http://schemas.openxmlformats.org/presentationml/2006/ole">
            <p:oleObj spid="_x0000_s1025" name="VISIO" r:id="rId5" imgW="3514725" imgH="2009775" progId="">
              <p:embed/>
            </p:oleObj>
          </a:graphicData>
        </a:graphic>
      </p:graphicFrame>
      <p:grpSp>
        <p:nvGrpSpPr>
          <p:cNvPr id="13" name="Group 74"/>
          <p:cNvGrpSpPr/>
          <p:nvPr/>
        </p:nvGrpSpPr>
        <p:grpSpPr bwMode="auto">
          <a:xfrm>
            <a:off x="663561" y="1973411"/>
            <a:ext cx="530467" cy="620713"/>
            <a:chOff x="921" y="2412"/>
            <a:chExt cx="284" cy="265"/>
          </a:xfrm>
        </p:grpSpPr>
        <p:grpSp>
          <p:nvGrpSpPr>
            <p:cNvPr id="29" name="Group 75"/>
            <p:cNvGrpSpPr/>
            <p:nvPr/>
          </p:nvGrpSpPr>
          <p:grpSpPr bwMode="auto">
            <a:xfrm>
              <a:off x="928" y="2417"/>
              <a:ext cx="277" cy="260"/>
              <a:chOff x="928" y="2417"/>
              <a:chExt cx="277" cy="260"/>
            </a:xfrm>
          </p:grpSpPr>
          <p:sp>
            <p:nvSpPr>
              <p:cNvPr id="44" name="Freeform 7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5" name="Freeform 7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6" name="Freeform 7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7" name="Freeform 7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8"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9"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0"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1" name="Line 8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30" name="Group 84"/>
              <p:cNvGrpSpPr/>
              <p:nvPr/>
            </p:nvGrpSpPr>
            <p:grpSpPr bwMode="auto">
              <a:xfrm>
                <a:off x="928" y="2639"/>
                <a:ext cx="277" cy="38"/>
                <a:chOff x="928" y="2639"/>
                <a:chExt cx="277" cy="38"/>
              </a:xfrm>
            </p:grpSpPr>
            <p:sp>
              <p:nvSpPr>
                <p:cNvPr id="53" name="Freeform 8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4" name="Freeform 8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5"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nvGrpSpPr>
            <p:cNvPr id="31" name="Group 88"/>
            <p:cNvGrpSpPr/>
            <p:nvPr/>
          </p:nvGrpSpPr>
          <p:grpSpPr bwMode="auto">
            <a:xfrm>
              <a:off x="921" y="2412"/>
              <a:ext cx="277" cy="261"/>
              <a:chOff x="921" y="2412"/>
              <a:chExt cx="277" cy="261"/>
            </a:xfrm>
          </p:grpSpPr>
          <p:sp>
            <p:nvSpPr>
              <p:cNvPr id="32" name="Freeform 8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3" name="Freeform 9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4" name="Freeform 9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5" name="Freeform 9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6"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7"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8"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9" name="Line 9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40" name="Group 97"/>
              <p:cNvGrpSpPr/>
              <p:nvPr/>
            </p:nvGrpSpPr>
            <p:grpSpPr bwMode="auto">
              <a:xfrm>
                <a:off x="921" y="2635"/>
                <a:ext cx="277" cy="38"/>
                <a:chOff x="921" y="2635"/>
                <a:chExt cx="277" cy="38"/>
              </a:xfrm>
            </p:grpSpPr>
            <p:sp>
              <p:nvSpPr>
                <p:cNvPr id="41" name="Freeform 9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2" name="Freeform 9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3"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sp>
        <p:nvSpPr>
          <p:cNvPr id="56" name="Rectangle 102"/>
          <p:cNvSpPr>
            <a:spLocks noChangeArrowheads="1"/>
          </p:cNvSpPr>
          <p:nvPr/>
        </p:nvSpPr>
        <p:spPr bwMode="auto">
          <a:xfrm>
            <a:off x="1284882" y="2425849"/>
            <a:ext cx="1178165" cy="715962"/>
          </a:xfrm>
          <a:prstGeom prst="rect">
            <a:avLst/>
          </a:prstGeom>
          <a:solidFill>
            <a:srgbClr val="FF66FF"/>
          </a:solidFill>
          <a:ln w="12700" algn="ctr">
            <a:solidFill>
              <a:srgbClr val="000000"/>
            </a:solidFill>
            <a:miter lim="800000"/>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i="1" u="none" strike="noStrike" kern="0" cap="none" spc="0" normalizeH="0" baseline="0" noProof="0" dirty="0" smtClean="0">
                <a:ln>
                  <a:noFill/>
                </a:ln>
                <a:solidFill>
                  <a:srgbClr val="000099"/>
                </a:solidFill>
                <a:effectLst/>
                <a:uLnTx/>
                <a:uFillTx/>
                <a:latin typeface="+mn-lt"/>
                <a:ea typeface="黑体" panose="02010600030101010101" pitchFamily="2" charset="-122"/>
              </a:rPr>
              <a:t>E</a:t>
            </a:r>
            <a:r>
              <a:rPr kumimoji="1" lang="en-US" altLang="zh-CN"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 </a:t>
            </a:r>
            <a:r>
              <a:rPr kumimoji="1" lang="zh-CN" altLang="en-US"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加密算法</a:t>
            </a:r>
          </a:p>
        </p:txBody>
      </p:sp>
      <p:sp>
        <p:nvSpPr>
          <p:cNvPr id="57" name="Rectangle 103"/>
          <p:cNvSpPr>
            <a:spLocks noChangeArrowheads="1"/>
          </p:cNvSpPr>
          <p:nvPr/>
        </p:nvSpPr>
        <p:spPr bwMode="auto">
          <a:xfrm>
            <a:off x="6384402" y="2425849"/>
            <a:ext cx="1179630" cy="715962"/>
          </a:xfrm>
          <a:prstGeom prst="rect">
            <a:avLst/>
          </a:prstGeom>
          <a:solidFill>
            <a:srgbClr val="FFFF66"/>
          </a:solidFill>
          <a:ln w="12700" algn="ctr">
            <a:solidFill>
              <a:srgbClr val="000000"/>
            </a:solidFill>
            <a:miter lim="800000"/>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D </a:t>
            </a:r>
            <a:r>
              <a:rPr kumimoji="1" lang="zh-CN" altLang="en-US"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rgbClr val="000099"/>
                </a:solidFill>
                <a:effectLst/>
                <a:uLnTx/>
                <a:uFillTx/>
                <a:latin typeface="+mn-lt"/>
                <a:ea typeface="黑体" panose="02010600030101010101" pitchFamily="2" charset="-122"/>
              </a:rPr>
              <a:t>解密算法</a:t>
            </a:r>
          </a:p>
        </p:txBody>
      </p:sp>
      <p:grpSp>
        <p:nvGrpSpPr>
          <p:cNvPr id="52" name="Group 104"/>
          <p:cNvGrpSpPr/>
          <p:nvPr/>
        </p:nvGrpSpPr>
        <p:grpSpPr bwMode="auto">
          <a:xfrm>
            <a:off x="7766254" y="1948011"/>
            <a:ext cx="530467" cy="620713"/>
            <a:chOff x="921" y="2412"/>
            <a:chExt cx="284" cy="265"/>
          </a:xfrm>
        </p:grpSpPr>
        <p:grpSp>
          <p:nvGrpSpPr>
            <p:cNvPr id="58" name="Group 105"/>
            <p:cNvGrpSpPr/>
            <p:nvPr/>
          </p:nvGrpSpPr>
          <p:grpSpPr bwMode="auto">
            <a:xfrm>
              <a:off x="928" y="2417"/>
              <a:ext cx="277" cy="260"/>
              <a:chOff x="928" y="2417"/>
              <a:chExt cx="277" cy="260"/>
            </a:xfrm>
          </p:grpSpPr>
          <p:sp>
            <p:nvSpPr>
              <p:cNvPr id="73" name="Freeform 10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4" name="Freeform 10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5" name="Freeform 10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6" name="Freeform 10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7" name="Rectangle 1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8" name="Rectangle 1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9" name="Rectangle 1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0" name="Line 11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59" name="Group 114"/>
              <p:cNvGrpSpPr/>
              <p:nvPr/>
            </p:nvGrpSpPr>
            <p:grpSpPr bwMode="auto">
              <a:xfrm>
                <a:off x="928" y="2639"/>
                <a:ext cx="277" cy="38"/>
                <a:chOff x="928" y="2639"/>
                <a:chExt cx="277" cy="38"/>
              </a:xfrm>
            </p:grpSpPr>
            <p:sp>
              <p:nvSpPr>
                <p:cNvPr id="82" name="Freeform 1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3" name="Freeform 11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4" name="Rectangle 1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nvGrpSpPr>
            <p:cNvPr id="60" name="Group 118"/>
            <p:cNvGrpSpPr/>
            <p:nvPr/>
          </p:nvGrpSpPr>
          <p:grpSpPr bwMode="auto">
            <a:xfrm>
              <a:off x="921" y="2412"/>
              <a:ext cx="277" cy="261"/>
              <a:chOff x="921" y="2412"/>
              <a:chExt cx="277" cy="261"/>
            </a:xfrm>
          </p:grpSpPr>
          <p:sp>
            <p:nvSpPr>
              <p:cNvPr id="61" name="Freeform 1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2" name="Freeform 12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3" name="Freeform 1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4" name="Freeform 12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5" name="Rectangle 1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6" name="Rectangle 1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7" name="Rectangle 1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8" name="Line 12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69" name="Group 127"/>
              <p:cNvGrpSpPr/>
              <p:nvPr/>
            </p:nvGrpSpPr>
            <p:grpSpPr bwMode="auto">
              <a:xfrm>
                <a:off x="921" y="2635"/>
                <a:ext cx="277" cy="38"/>
                <a:chOff x="921" y="2635"/>
                <a:chExt cx="277" cy="38"/>
              </a:xfrm>
            </p:grpSpPr>
            <p:sp>
              <p:nvSpPr>
                <p:cNvPr id="70" name="Freeform 1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1" name="Freeform 12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2" name="Rectangle 1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sp>
        <p:nvSpPr>
          <p:cNvPr id="85" name="Text Box 131"/>
          <p:cNvSpPr txBox="1">
            <a:spLocks noChangeArrowheads="1"/>
          </p:cNvSpPr>
          <p:nvPr/>
        </p:nvSpPr>
        <p:spPr bwMode="auto">
          <a:xfrm>
            <a:off x="3949536" y="2603475"/>
            <a:ext cx="11128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400" i="0" u="none" strike="noStrike" kern="0" cap="none" spc="0" normalizeH="0" baseline="0" noProof="0" dirty="0" smtClean="0">
                <a:ln>
                  <a:noFill/>
                </a:ln>
                <a:solidFill>
                  <a:srgbClr val="000099"/>
                </a:solidFill>
                <a:effectLst/>
                <a:uLnTx/>
                <a:uFillTx/>
                <a:latin typeface="+mn-lt"/>
                <a:ea typeface="黑体" panose="02010600030101010101" pitchFamily="2" charset="-122"/>
              </a:rPr>
              <a:t>互联网</a:t>
            </a:r>
          </a:p>
        </p:txBody>
      </p:sp>
      <p:pic>
        <p:nvPicPr>
          <p:cNvPr id="87" name="Picture 13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200000" flipV="1">
            <a:off x="6584965" y="3465724"/>
            <a:ext cx="503238" cy="2080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88" name="Line 101"/>
          <p:cNvSpPr>
            <a:spLocks noChangeShapeType="1"/>
          </p:cNvSpPr>
          <p:nvPr/>
        </p:nvSpPr>
        <p:spPr bwMode="auto">
          <a:xfrm rot="16200000">
            <a:off x="4003647" y="2125811"/>
            <a:ext cx="977900" cy="0"/>
          </a:xfrm>
          <a:prstGeom prst="line">
            <a:avLst/>
          </a:prstGeom>
          <a:noFill/>
          <a:ln w="57150">
            <a:solidFill>
              <a:srgbClr val="FF0000"/>
            </a:solidFill>
            <a:prstDash val="sysDot"/>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9" name="矩形 88"/>
          <p:cNvSpPr/>
          <p:nvPr/>
        </p:nvSpPr>
        <p:spPr>
          <a:xfrm>
            <a:off x="4071934" y="5143512"/>
            <a:ext cx="4786315" cy="830997"/>
          </a:xfrm>
          <a:prstGeom prst="rect">
            <a:avLst/>
          </a:prstGeom>
          <a:solidFill>
            <a:srgbClr val="66FF66"/>
          </a:solidFill>
          <a:ln w="9525">
            <a:solidFill>
              <a:srgbClr val="000066"/>
            </a:solidFill>
            <a:miter lim="800000"/>
          </a:ln>
          <a:effectLst>
            <a:outerShdw dist="35921" sx="1000" sy="1000" algn="ctr" rotWithShape="0">
              <a:srgbClr val="1C1C1C"/>
            </a:outerShdw>
          </a:effectLst>
        </p:spPr>
        <p:txBody>
          <a:bodyPr wrap="square">
            <a:spAutoFit/>
          </a:bodyPr>
          <a:lstStyle/>
          <a:p>
            <a:pPr algn="l" eaLnBrk="1" fontAlgn="auto" hangingPunct="1">
              <a:spcBef>
                <a:spcPts val="0"/>
              </a:spcBef>
              <a:spcAft>
                <a:spcPts val="0"/>
              </a:spcAft>
            </a:pPr>
            <a:r>
              <a:rPr lang="zh-CN" altLang="zh-CN" sz="2400" kern="0" dirty="0" smtClean="0">
                <a:solidFill>
                  <a:srgbClr val="000099"/>
                </a:solidFill>
                <a:latin typeface="+mn-lt"/>
                <a:ea typeface="黑体" panose="02010600030101010101" pitchFamily="2" charset="-122"/>
              </a:rPr>
              <a:t>用户</a:t>
            </a:r>
            <a:r>
              <a:rPr lang="en-US" altLang="zh-CN" sz="2400" kern="0" dirty="0" smtClean="0">
                <a:solidFill>
                  <a:srgbClr val="000099"/>
                </a:solidFill>
                <a:latin typeface="+mn-lt"/>
                <a:ea typeface="黑体" panose="02010600030101010101" pitchFamily="2" charset="-122"/>
              </a:rPr>
              <a:t> A </a:t>
            </a:r>
            <a:r>
              <a:rPr lang="zh-CN" altLang="zh-CN" sz="2400" kern="0" dirty="0" smtClean="0">
                <a:solidFill>
                  <a:srgbClr val="000099"/>
                </a:solidFill>
                <a:latin typeface="+mn-lt"/>
                <a:ea typeface="黑体" panose="02010600030101010101" pitchFamily="2" charset="-122"/>
              </a:rPr>
              <a:t>向</a:t>
            </a:r>
            <a:r>
              <a:rPr lang="en-US" altLang="zh-CN" sz="2400" kern="0" dirty="0" smtClean="0">
                <a:solidFill>
                  <a:srgbClr val="000099"/>
                </a:solidFill>
                <a:latin typeface="+mn-lt"/>
                <a:ea typeface="黑体" panose="02010600030101010101" pitchFamily="2" charset="-122"/>
              </a:rPr>
              <a:t> B </a:t>
            </a:r>
            <a:r>
              <a:rPr lang="zh-CN" altLang="zh-CN" sz="2400" kern="0" dirty="0" smtClean="0">
                <a:solidFill>
                  <a:srgbClr val="000099"/>
                </a:solidFill>
                <a:latin typeface="+mn-lt"/>
                <a:ea typeface="黑体" panose="02010600030101010101" pitchFamily="2" charset="-122"/>
              </a:rPr>
              <a:t>发送明文</a:t>
            </a:r>
            <a:r>
              <a:rPr lang="en-US" altLang="zh-CN" sz="2400" kern="0" dirty="0" smtClean="0">
                <a:solidFill>
                  <a:srgbClr val="000099"/>
                </a:solidFill>
                <a:latin typeface="+mn-lt"/>
                <a:ea typeface="黑体" panose="02010600030101010101" pitchFamily="2" charset="-122"/>
              </a:rPr>
              <a:t> X</a:t>
            </a:r>
            <a:r>
              <a:rPr lang="zh-CN" altLang="zh-CN" sz="2400" kern="0" dirty="0" smtClean="0">
                <a:solidFill>
                  <a:srgbClr val="000099"/>
                </a:solidFill>
                <a:latin typeface="+mn-lt"/>
                <a:ea typeface="黑体" panose="02010600030101010101" pitchFamily="2" charset="-122"/>
              </a:rPr>
              <a:t>，通过加密算法</a:t>
            </a:r>
            <a:r>
              <a:rPr lang="en-US" altLang="zh-CN" sz="2400" kern="0" dirty="0" smtClean="0">
                <a:solidFill>
                  <a:srgbClr val="000099"/>
                </a:solidFill>
                <a:latin typeface="+mn-lt"/>
                <a:ea typeface="黑体" panose="02010600030101010101" pitchFamily="2" charset="-122"/>
              </a:rPr>
              <a:t> E </a:t>
            </a:r>
            <a:r>
              <a:rPr lang="zh-CN" altLang="zh-CN" sz="2400" kern="0" dirty="0" smtClean="0">
                <a:solidFill>
                  <a:srgbClr val="000099"/>
                </a:solidFill>
                <a:latin typeface="+mn-lt"/>
                <a:ea typeface="黑体" panose="02010600030101010101" pitchFamily="2" charset="-122"/>
              </a:rPr>
              <a:t>运算</a:t>
            </a:r>
            <a:r>
              <a:rPr lang="zh-CN" altLang="zh-CN" sz="2400" kern="0" dirty="0">
                <a:solidFill>
                  <a:srgbClr val="000099"/>
                </a:solidFill>
                <a:latin typeface="+mn-lt"/>
                <a:ea typeface="黑体" panose="02010600030101010101" pitchFamily="2" charset="-122"/>
              </a:rPr>
              <a:t>后，就得出</a:t>
            </a:r>
            <a:r>
              <a:rPr lang="zh-CN" altLang="zh-CN" sz="2400" kern="0" dirty="0" smtClean="0">
                <a:solidFill>
                  <a:srgbClr val="000099"/>
                </a:solidFill>
                <a:latin typeface="+mn-lt"/>
                <a:ea typeface="黑体" panose="02010600030101010101" pitchFamily="2" charset="-122"/>
              </a:rPr>
              <a:t>密文</a:t>
            </a:r>
            <a:r>
              <a:rPr lang="en-US" altLang="zh-CN" sz="2400" kern="0" dirty="0" smtClean="0">
                <a:solidFill>
                  <a:srgbClr val="000099"/>
                </a:solidFill>
                <a:latin typeface="+mn-lt"/>
                <a:ea typeface="黑体" panose="02010600030101010101" pitchFamily="2" charset="-122"/>
              </a:rPr>
              <a:t> Y</a:t>
            </a:r>
            <a:r>
              <a:rPr lang="zh-CN" altLang="zh-CN" sz="2400" kern="0" dirty="0">
                <a:solidFill>
                  <a:srgbClr val="000099"/>
                </a:solidFill>
                <a:latin typeface="+mn-lt"/>
                <a:ea typeface="黑体" panose="02010600030101010101" pitchFamily="2" charset="-122"/>
              </a:rPr>
              <a:t>。</a:t>
            </a:r>
            <a:endParaRPr lang="zh-CN" altLang="en-US" sz="2400" kern="0" dirty="0">
              <a:solidFill>
                <a:srgbClr val="000099"/>
              </a:solidFill>
              <a:latin typeface="+mn-lt"/>
              <a:ea typeface="黑体" panose="02010600030101010101" pitchFamily="2" charset="-122"/>
            </a:endParaRPr>
          </a:p>
        </p:txBody>
      </p:sp>
      <p:sp>
        <p:nvSpPr>
          <p:cNvPr id="90" name="Freeform 20"/>
          <p:cNvSpPr/>
          <p:nvPr/>
        </p:nvSpPr>
        <p:spPr bwMode="auto">
          <a:xfrm>
            <a:off x="5061072" y="3178075"/>
            <a:ext cx="1946024" cy="765175"/>
          </a:xfrm>
          <a:custGeom>
            <a:avLst/>
            <a:gdLst>
              <a:gd name="T0" fmla="*/ 0 w 1056"/>
              <a:gd name="T1" fmla="*/ 384 h 384"/>
              <a:gd name="T2" fmla="*/ 1056 w 1056"/>
              <a:gd name="T3" fmla="*/ 384 h 384"/>
              <a:gd name="T4" fmla="*/ 1056 w 1056"/>
              <a:gd name="T5" fmla="*/ 0 h 384"/>
            </a:gdLst>
            <a:ahLst/>
            <a:cxnLst>
              <a:cxn ang="0">
                <a:pos x="T0" y="T1"/>
              </a:cxn>
              <a:cxn ang="0">
                <a:pos x="T2" y="T3"/>
              </a:cxn>
              <a:cxn ang="0">
                <a:pos x="T4" y="T5"/>
              </a:cxn>
            </a:cxnLst>
            <a:rect l="0" t="0" r="r" b="b"/>
            <a:pathLst>
              <a:path w="1056" h="384">
                <a:moveTo>
                  <a:pt x="0" y="384"/>
                </a:moveTo>
                <a:lnTo>
                  <a:pt x="1056" y="384"/>
                </a:lnTo>
                <a:lnTo>
                  <a:pt x="1056"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91" name="AutoShape 21"/>
          <p:cNvSpPr>
            <a:spLocks noChangeArrowheads="1"/>
          </p:cNvSpPr>
          <p:nvPr/>
        </p:nvSpPr>
        <p:spPr bwMode="auto">
          <a:xfrm rot="16200000">
            <a:off x="4249248" y="1939607"/>
            <a:ext cx="587375" cy="3997762"/>
          </a:xfrm>
          <a:prstGeom prst="can">
            <a:avLst>
              <a:gd name="adj" fmla="val 41409"/>
            </a:avLst>
          </a:prstGeom>
          <a:gradFill rotWithShape="1">
            <a:gsLst>
              <a:gs pos="0">
                <a:srgbClr val="333399"/>
              </a:gs>
              <a:gs pos="50000">
                <a:srgbClr val="66FFFF"/>
              </a:gs>
              <a:gs pos="100000">
                <a:srgbClr val="333399"/>
              </a:gs>
            </a:gsLst>
            <a:lin ang="0" scaled="1"/>
          </a:gradFill>
          <a:ln>
            <a:noFill/>
          </a:ln>
          <a:effectLst/>
        </p:spPr>
        <p:txBody>
          <a:bodyPr wrap="none" anchor="ctr"/>
          <a:lstStyle/>
          <a:p>
            <a:endParaRPr lang="zh-CN" altLang="en-US">
              <a:solidFill>
                <a:srgbClr val="000099"/>
              </a:solidFill>
              <a:latin typeface="+mn-lt"/>
              <a:ea typeface="黑体" panose="02010600030101010101" pitchFamily="2" charset="-122"/>
            </a:endParaRPr>
          </a:p>
        </p:txBody>
      </p:sp>
      <p:sp>
        <p:nvSpPr>
          <p:cNvPr id="92" name="Line 28"/>
          <p:cNvSpPr>
            <a:spLocks noChangeShapeType="1"/>
          </p:cNvSpPr>
          <p:nvPr/>
        </p:nvSpPr>
        <p:spPr bwMode="auto">
          <a:xfrm rot="16200000">
            <a:off x="1294755" y="3817838"/>
            <a:ext cx="1277938" cy="0"/>
          </a:xfrm>
          <a:prstGeom prst="line">
            <a:avLst/>
          </a:prstGeom>
          <a:noFill/>
          <a:ln w="28575">
            <a:solidFill>
              <a:srgbClr val="C0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93" name="Text Box 29"/>
          <p:cNvSpPr txBox="1">
            <a:spLocks noChangeArrowheads="1"/>
          </p:cNvSpPr>
          <p:nvPr/>
        </p:nvSpPr>
        <p:spPr bwMode="auto">
          <a:xfrm>
            <a:off x="0" y="3395963"/>
            <a:ext cx="19315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dirty="0">
                <a:solidFill>
                  <a:srgbClr val="000099"/>
                </a:solidFill>
                <a:latin typeface="+mn-lt"/>
                <a:ea typeface="黑体" panose="02010600030101010101" pitchFamily="2" charset="-122"/>
              </a:rPr>
              <a:t>加密密钥 </a:t>
            </a:r>
            <a:r>
              <a:rPr kumimoji="1" lang="en-US" altLang="zh-CN" sz="2400" dirty="0">
                <a:solidFill>
                  <a:srgbClr val="000099"/>
                </a:solidFill>
                <a:latin typeface="+mn-lt"/>
                <a:ea typeface="黑体" panose="02010600030101010101" pitchFamily="2" charset="-122"/>
              </a:rPr>
              <a:t>K</a:t>
            </a:r>
            <a:r>
              <a:rPr kumimoji="1" lang="en-US" altLang="zh-CN" sz="2400" baseline="-25000" dirty="0">
                <a:solidFill>
                  <a:srgbClr val="000099"/>
                </a:solidFill>
                <a:latin typeface="+mn-lt"/>
                <a:ea typeface="黑体" panose="02010600030101010101" pitchFamily="2" charset="-122"/>
              </a:rPr>
              <a:t>E</a:t>
            </a:r>
          </a:p>
        </p:txBody>
      </p:sp>
      <p:sp>
        <p:nvSpPr>
          <p:cNvPr id="94" name="Text Box 30"/>
          <p:cNvSpPr txBox="1">
            <a:spLocks noChangeArrowheads="1"/>
          </p:cNvSpPr>
          <p:nvPr/>
        </p:nvSpPr>
        <p:spPr bwMode="auto">
          <a:xfrm>
            <a:off x="7060994" y="3292177"/>
            <a:ext cx="194016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400" dirty="0">
                <a:solidFill>
                  <a:srgbClr val="000099"/>
                </a:solidFill>
                <a:latin typeface="+mn-lt"/>
                <a:ea typeface="黑体" panose="02010600030101010101" pitchFamily="2" charset="-122"/>
              </a:rPr>
              <a:t>解密密钥 </a:t>
            </a:r>
            <a:r>
              <a:rPr kumimoji="1" lang="en-US" altLang="zh-CN" sz="2400" dirty="0">
                <a:solidFill>
                  <a:srgbClr val="000099"/>
                </a:solidFill>
                <a:latin typeface="+mn-lt"/>
                <a:ea typeface="黑体" panose="02010600030101010101" pitchFamily="2" charset="-122"/>
              </a:rPr>
              <a:t>K</a:t>
            </a:r>
            <a:r>
              <a:rPr kumimoji="1" lang="en-US" altLang="zh-CN" sz="2400" baseline="-25000" dirty="0">
                <a:solidFill>
                  <a:srgbClr val="000099"/>
                </a:solidFill>
                <a:latin typeface="+mn-lt"/>
                <a:ea typeface="黑体" panose="02010600030101010101" pitchFamily="2" charset="-122"/>
              </a:rPr>
              <a:t>D</a:t>
            </a:r>
          </a:p>
        </p:txBody>
      </p:sp>
      <p:sp>
        <p:nvSpPr>
          <p:cNvPr id="95" name="Rectangle 46"/>
          <p:cNvSpPr>
            <a:spLocks noChangeArrowheads="1"/>
          </p:cNvSpPr>
          <p:nvPr/>
        </p:nvSpPr>
        <p:spPr bwMode="auto">
          <a:xfrm>
            <a:off x="1424505" y="4333775"/>
            <a:ext cx="1138600" cy="482600"/>
          </a:xfrm>
          <a:prstGeom prst="rect">
            <a:avLst/>
          </a:prstGeom>
          <a:solidFill>
            <a:srgbClr val="CCECFF"/>
          </a:solidFill>
          <a:ln w="12700">
            <a:solidFill>
              <a:schemeClr val="tx2"/>
            </a:solidFill>
            <a:miter lim="800000"/>
          </a:ln>
          <a:effectLst>
            <a:outerShdw dist="35921" dir="2700000" algn="ctr" rotWithShape="0">
              <a:schemeClr val="bg2"/>
            </a:outerShdw>
          </a:effectLst>
        </p:spPr>
        <p:txBody>
          <a:bodyPr wrap="none" anchor="ctr"/>
          <a:lstStyle/>
          <a:p>
            <a:pPr algn="ctr"/>
            <a:r>
              <a:rPr kumimoji="1" lang="zh-CN" altLang="en-US" sz="2400">
                <a:solidFill>
                  <a:srgbClr val="000099"/>
                </a:solidFill>
                <a:latin typeface="+mn-lt"/>
                <a:ea typeface="黑体" panose="02010600030101010101" pitchFamily="2" charset="-122"/>
              </a:rPr>
              <a:t>密钥源</a:t>
            </a:r>
          </a:p>
        </p:txBody>
      </p:sp>
      <p:sp>
        <p:nvSpPr>
          <p:cNvPr id="96" name="Line 47"/>
          <p:cNvSpPr>
            <a:spLocks noChangeShapeType="1"/>
          </p:cNvSpPr>
          <p:nvPr/>
        </p:nvSpPr>
        <p:spPr bwMode="auto">
          <a:xfrm>
            <a:off x="1931526" y="3943251"/>
            <a:ext cx="838517" cy="0"/>
          </a:xfrm>
          <a:prstGeom prst="line">
            <a:avLst/>
          </a:prstGeom>
          <a:noFill/>
          <a:ln w="28575">
            <a:solidFill>
              <a:schemeClr val="tx1"/>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97" name="Text Box 48"/>
          <p:cNvSpPr txBox="1">
            <a:spLocks noChangeArrowheads="1"/>
          </p:cNvSpPr>
          <p:nvPr/>
        </p:nvSpPr>
        <p:spPr bwMode="auto">
          <a:xfrm>
            <a:off x="3766723" y="3719760"/>
            <a:ext cx="142217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mn-lt"/>
                <a:ea typeface="黑体" panose="02010600030101010101" pitchFamily="2" charset="-122"/>
              </a:rPr>
              <a:t>安全信道</a:t>
            </a:r>
          </a:p>
        </p:txBody>
      </p:sp>
      <p:sp>
        <p:nvSpPr>
          <p:cNvPr id="101" name="矩形 100"/>
          <p:cNvSpPr/>
          <p:nvPr/>
        </p:nvSpPr>
        <p:spPr>
          <a:xfrm>
            <a:off x="357158" y="5000636"/>
            <a:ext cx="1699504" cy="461665"/>
          </a:xfrm>
          <a:prstGeom prst="rect">
            <a:avLst/>
          </a:prstGeom>
        </p:spPr>
        <p:txBody>
          <a:bodyPr wrap="none">
            <a:spAutoFit/>
          </a:bodyPr>
          <a:lstStyle/>
          <a:p>
            <a:pPr marL="457200" indent="-457200"/>
            <a:r>
              <a:rPr lang="en-US" altLang="zh-CN" sz="2400" dirty="0" smtClean="0"/>
              <a:t>Y = E</a:t>
            </a:r>
            <a:r>
              <a:rPr lang="en-US" altLang="zh-CN" sz="2400" baseline="-25000" dirty="0" smtClean="0"/>
              <a:t>KE</a:t>
            </a:r>
            <a:r>
              <a:rPr lang="en-US" altLang="zh-CN" sz="2400" dirty="0" smtClean="0"/>
              <a:t>(X) </a:t>
            </a:r>
          </a:p>
        </p:txBody>
      </p:sp>
      <p:sp>
        <p:nvSpPr>
          <p:cNvPr id="102" name="矩形 101"/>
          <p:cNvSpPr/>
          <p:nvPr/>
        </p:nvSpPr>
        <p:spPr>
          <a:xfrm>
            <a:off x="214282" y="5643578"/>
            <a:ext cx="3180679" cy="461665"/>
          </a:xfrm>
          <a:prstGeom prst="rect">
            <a:avLst/>
          </a:prstGeom>
        </p:spPr>
        <p:txBody>
          <a:bodyPr wrap="none">
            <a:spAutoFit/>
          </a:bodyPr>
          <a:lstStyle/>
          <a:p>
            <a:pPr marL="457200" indent="-457200"/>
            <a:r>
              <a:rPr lang="en-US" altLang="zh-CN" sz="2400" dirty="0" smtClean="0"/>
              <a:t>D</a:t>
            </a:r>
            <a:r>
              <a:rPr lang="en-US" altLang="zh-CN" sz="2400" baseline="-25000" dirty="0" smtClean="0"/>
              <a:t>K</a:t>
            </a:r>
            <a:r>
              <a:rPr lang="en-US" altLang="zh-CN" sz="2400" dirty="0" smtClean="0"/>
              <a:t>(Y)=D</a:t>
            </a:r>
            <a:r>
              <a:rPr lang="en-US" altLang="zh-CN" sz="2400" baseline="-25000" dirty="0" smtClean="0"/>
              <a:t>KD</a:t>
            </a:r>
            <a:r>
              <a:rPr lang="en-US" altLang="zh-CN" sz="2400" dirty="0" smtClean="0"/>
              <a:t>(E</a:t>
            </a:r>
            <a:r>
              <a:rPr lang="en-US" altLang="zh-CN" sz="2400" baseline="-25000" dirty="0" smtClean="0"/>
              <a:t>KE</a:t>
            </a:r>
            <a:r>
              <a:rPr lang="en-US" altLang="zh-CN" sz="2400" dirty="0" smtClean="0"/>
              <a:t>(X)) =X</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left)">
                                      <p:cBhvr>
                                        <p:cTn id="7" dur="10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wipe(down)">
                                      <p:cBhvr>
                                        <p:cTn id="1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01" grpId="0"/>
      <p:bldP spid="102" grpId="0"/>
    </p:bld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66310" name="Picture 6"/>
          <p:cNvPicPr>
            <a:picLocks noChangeAspect="1" noChangeArrowheads="1"/>
          </p:cNvPicPr>
          <p:nvPr/>
        </p:nvPicPr>
        <p:blipFill>
          <a:blip r:embed="rId3" cstate="print"/>
          <a:srcRect/>
          <a:stretch>
            <a:fillRect/>
          </a:stretch>
        </p:blipFill>
        <p:spPr bwMode="auto">
          <a:xfrm>
            <a:off x="457200" y="1219200"/>
            <a:ext cx="8189913" cy="4800600"/>
          </a:xfrm>
          <a:prstGeom prst="rect">
            <a:avLst/>
          </a:prstGeom>
          <a:noFill/>
          <a:ln w="9525">
            <a:noFill/>
            <a:miter lim="800000"/>
            <a:headEnd/>
            <a:tailEnd/>
          </a:ln>
          <a:effectLst/>
        </p:spPr>
      </p:pic>
      <p:sp>
        <p:nvSpPr>
          <p:cNvPr id="866311" name="Rectangle 7"/>
          <p:cNvSpPr>
            <a:spLocks noGrp="1" noChangeArrowheads="1"/>
          </p:cNvSpPr>
          <p:nvPr>
            <p:ph type="title"/>
          </p:nvPr>
        </p:nvSpPr>
        <p:spPr/>
        <p:txBody>
          <a:bodyPr/>
          <a:lstStyle/>
          <a:p>
            <a:r>
              <a:rPr lang="en-US" altLang="zh-CN" sz="2600" dirty="0" smtClean="0"/>
              <a:t>AH </a:t>
            </a:r>
            <a:r>
              <a:rPr lang="en-US" altLang="zh-CN" sz="2600" dirty="0"/>
              <a:t>Protocol in transport mode</a:t>
            </a:r>
            <a:endParaRPr lang="zh-CN" altLang="en-US" sz="2600" dirty="0"/>
          </a:p>
        </p:txBody>
      </p:sp>
      <p:sp>
        <p:nvSpPr>
          <p:cNvPr id="2" name="矩形 1"/>
          <p:cNvSpPr/>
          <p:nvPr/>
        </p:nvSpPr>
        <p:spPr>
          <a:xfrm>
            <a:off x="2070891" y="1772816"/>
            <a:ext cx="1082219" cy="400110"/>
          </a:xfrm>
          <a:prstGeom prst="rect">
            <a:avLst/>
          </a:prstGeom>
        </p:spPr>
        <p:txBody>
          <a:bodyPr wrap="none">
            <a:spAutoFit/>
          </a:bodyPr>
          <a:lstStyle/>
          <a:p>
            <a:r>
              <a:rPr lang="en-US" altLang="zh-CN" sz="2000" dirty="0">
                <a:solidFill>
                  <a:srgbClr val="FF0000"/>
                </a:solidFill>
              </a:rPr>
              <a:t>IPSec-H</a:t>
            </a:r>
            <a:endParaRPr lang="zh-CN" altLang="en-US" sz="2000" dirty="0">
              <a:solidFill>
                <a:srgbClr val="FF0000"/>
              </a:solidFill>
            </a:endParaRPr>
          </a:p>
        </p:txBody>
      </p:sp>
      <p:sp>
        <p:nvSpPr>
          <p:cNvPr id="4" name="矩形 3"/>
          <p:cNvSpPr/>
          <p:nvPr/>
        </p:nvSpPr>
        <p:spPr>
          <a:xfrm>
            <a:off x="7720755" y="2780928"/>
            <a:ext cx="1040285" cy="400110"/>
          </a:xfrm>
          <a:prstGeom prst="rect">
            <a:avLst/>
          </a:prstGeom>
        </p:spPr>
        <p:txBody>
          <a:bodyPr wrap="none">
            <a:spAutoFit/>
          </a:bodyPr>
          <a:lstStyle/>
          <a:p>
            <a:r>
              <a:rPr lang="en-US" altLang="zh-CN" sz="2000" dirty="0" smtClean="0">
                <a:solidFill>
                  <a:srgbClr val="FF0000"/>
                </a:solidFill>
              </a:rPr>
              <a:t>IPSec-T</a:t>
            </a:r>
            <a:endParaRPr lang="zh-CN"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7158" y="188913"/>
            <a:ext cx="8429684" cy="695325"/>
          </a:xfrm>
        </p:spPr>
        <p:txBody>
          <a:bodyPr/>
          <a:lstStyle/>
          <a:p>
            <a:pPr eaLnBrk="1" hangingPunct="1"/>
            <a:r>
              <a:rPr lang="en-US" altLang="zh-CN" dirty="0" smtClean="0"/>
              <a:t>AH </a:t>
            </a:r>
            <a:r>
              <a:rPr lang="zh-CN" altLang="en-US" dirty="0" smtClean="0"/>
              <a:t>首部 </a:t>
            </a:r>
          </a:p>
        </p:txBody>
      </p:sp>
      <p:sp>
        <p:nvSpPr>
          <p:cNvPr id="57347" name="Rectangle 4"/>
          <p:cNvSpPr>
            <a:spLocks noGrp="1" noChangeArrowheads="1"/>
          </p:cNvSpPr>
          <p:nvPr>
            <p:ph type="body" idx="1"/>
          </p:nvPr>
        </p:nvSpPr>
        <p:spPr/>
        <p:txBody>
          <a:bodyPr/>
          <a:lstStyle/>
          <a:p>
            <a:pPr marL="342000" indent="-342000" eaLnBrk="1" hangingPunct="1">
              <a:spcBef>
                <a:spcPts val="600"/>
              </a:spcBef>
              <a:buFontTx/>
              <a:buNone/>
            </a:pPr>
            <a:r>
              <a:rPr lang="en-US" altLang="zh-CN" dirty="0" smtClean="0"/>
              <a:t>(1) </a:t>
            </a:r>
            <a:r>
              <a:rPr lang="zh-CN" altLang="en-US" dirty="0" smtClean="0"/>
              <a:t>下一个首部 </a:t>
            </a:r>
            <a:r>
              <a:rPr lang="en-US" altLang="zh-CN" dirty="0" smtClean="0"/>
              <a:t>(8 </a:t>
            </a:r>
            <a:r>
              <a:rPr lang="zh-CN" altLang="en-US" dirty="0" smtClean="0"/>
              <a:t>位</a:t>
            </a:r>
            <a:r>
              <a:rPr lang="en-US" altLang="zh-CN" dirty="0" smtClean="0"/>
              <a:t>) </a:t>
            </a:r>
            <a:r>
              <a:rPr lang="zh-CN" altLang="en-US" dirty="0" smtClean="0"/>
              <a:t>。标志紧接着本首部的下一个首部的类型 </a:t>
            </a:r>
            <a:r>
              <a:rPr lang="en-US" altLang="zh-CN" dirty="0" smtClean="0"/>
              <a:t>(</a:t>
            </a:r>
            <a:r>
              <a:rPr lang="zh-CN" altLang="en-US" dirty="0" smtClean="0"/>
              <a:t>如 </a:t>
            </a:r>
            <a:r>
              <a:rPr lang="en-US" altLang="zh-CN" dirty="0" smtClean="0"/>
              <a:t>TCP </a:t>
            </a:r>
            <a:r>
              <a:rPr lang="zh-CN" altLang="en-US" dirty="0" smtClean="0"/>
              <a:t>或 </a:t>
            </a:r>
            <a:r>
              <a:rPr lang="en-US" altLang="zh-CN" dirty="0" smtClean="0"/>
              <a:t>UDP) </a:t>
            </a:r>
            <a:r>
              <a:rPr lang="zh-CN" altLang="en-US" dirty="0" smtClean="0"/>
              <a:t>。</a:t>
            </a:r>
          </a:p>
          <a:p>
            <a:pPr marL="342000" indent="-342000" eaLnBrk="1" hangingPunct="1">
              <a:spcBef>
                <a:spcPts val="600"/>
              </a:spcBef>
              <a:buFontTx/>
              <a:buNone/>
            </a:pPr>
            <a:r>
              <a:rPr lang="en-US" altLang="zh-CN" dirty="0" smtClean="0"/>
              <a:t>(2) </a:t>
            </a:r>
            <a:r>
              <a:rPr lang="zh-CN" altLang="en-US" dirty="0" smtClean="0"/>
              <a:t>有效载荷长度 </a:t>
            </a:r>
            <a:r>
              <a:rPr lang="en-US" altLang="zh-CN" dirty="0" smtClean="0"/>
              <a:t>(8 </a:t>
            </a:r>
            <a:r>
              <a:rPr lang="zh-CN" altLang="en-US" dirty="0" smtClean="0"/>
              <a:t>位</a:t>
            </a:r>
            <a:r>
              <a:rPr lang="en-US" altLang="zh-CN" dirty="0" smtClean="0"/>
              <a:t>) </a:t>
            </a:r>
            <a:r>
              <a:rPr lang="zh-CN" altLang="en-US" dirty="0" smtClean="0"/>
              <a:t>，即鉴别数据字段的长度，以 </a:t>
            </a:r>
            <a:r>
              <a:rPr lang="en-US" altLang="zh-CN" dirty="0" smtClean="0"/>
              <a:t>32 </a:t>
            </a:r>
            <a:r>
              <a:rPr lang="zh-CN" altLang="en-US" dirty="0" smtClean="0"/>
              <a:t>位字为单位。</a:t>
            </a:r>
          </a:p>
          <a:p>
            <a:pPr marL="342000" indent="-342000" eaLnBrk="1" hangingPunct="1">
              <a:spcBef>
                <a:spcPts val="600"/>
              </a:spcBef>
              <a:buFontTx/>
              <a:buNone/>
            </a:pPr>
            <a:r>
              <a:rPr lang="en-US" altLang="zh-CN" dirty="0" smtClean="0"/>
              <a:t>(3) </a:t>
            </a:r>
            <a:r>
              <a:rPr lang="zh-CN" altLang="en-US" dirty="0" smtClean="0"/>
              <a:t>安全参数索引 </a:t>
            </a:r>
            <a:r>
              <a:rPr lang="en-US" altLang="zh-CN" dirty="0" smtClean="0"/>
              <a:t>SPI (32 </a:t>
            </a:r>
            <a:r>
              <a:rPr lang="zh-CN" altLang="en-US" dirty="0" smtClean="0"/>
              <a:t>位</a:t>
            </a:r>
            <a:r>
              <a:rPr lang="en-US" altLang="zh-CN" dirty="0" smtClean="0"/>
              <a:t>) </a:t>
            </a:r>
            <a:r>
              <a:rPr lang="zh-CN" altLang="en-US" dirty="0" smtClean="0"/>
              <a:t>。标志安全关联。</a:t>
            </a:r>
          </a:p>
          <a:p>
            <a:pPr marL="342000" indent="-342000" eaLnBrk="1" hangingPunct="1">
              <a:spcBef>
                <a:spcPts val="600"/>
              </a:spcBef>
              <a:buFontTx/>
              <a:buNone/>
            </a:pPr>
            <a:r>
              <a:rPr lang="en-US" altLang="zh-CN" dirty="0" smtClean="0"/>
              <a:t>(4) </a:t>
            </a:r>
            <a:r>
              <a:rPr lang="zh-CN" altLang="en-US" dirty="0" smtClean="0"/>
              <a:t>序号 </a:t>
            </a:r>
            <a:r>
              <a:rPr lang="en-US" altLang="zh-CN" dirty="0" smtClean="0"/>
              <a:t>(32 </a:t>
            </a:r>
            <a:r>
              <a:rPr lang="zh-CN" altLang="en-US" dirty="0" smtClean="0"/>
              <a:t>位</a:t>
            </a:r>
            <a:r>
              <a:rPr lang="en-US" altLang="zh-CN" dirty="0" smtClean="0"/>
              <a:t>) </a:t>
            </a:r>
            <a:r>
              <a:rPr lang="zh-CN" altLang="en-US" dirty="0" smtClean="0"/>
              <a:t>。</a:t>
            </a:r>
            <a:r>
              <a:rPr lang="en-US" altLang="zh-CN" dirty="0" smtClean="0">
                <a:ea typeface="宋体" panose="02010600030101010101" pitchFamily="2" charset="-122"/>
              </a:rPr>
              <a:t> </a:t>
            </a:r>
            <a:r>
              <a:rPr lang="en-US" altLang="zh-CN" dirty="0" smtClean="0">
                <a:solidFill>
                  <a:srgbClr val="FF0000"/>
                </a:solidFill>
                <a:ea typeface="宋体" panose="02010600030101010101" pitchFamily="2" charset="-122"/>
              </a:rPr>
              <a:t>Provides</a:t>
            </a:r>
            <a:r>
              <a:rPr lang="en-US" altLang="zh-CN" dirty="0" smtClean="0">
                <a:ea typeface="宋体" panose="02010600030101010101" pitchFamily="2" charset="-122"/>
              </a:rPr>
              <a:t> ordering </a:t>
            </a:r>
            <a:r>
              <a:rPr lang="en-US" altLang="zh-CN" dirty="0">
                <a:ea typeface="宋体" panose="02010600030101010101" pitchFamily="2" charset="-122"/>
              </a:rPr>
              <a:t>information for a sequence of </a:t>
            </a:r>
            <a:r>
              <a:rPr lang="en-US" altLang="zh-CN" dirty="0" smtClean="0">
                <a:ea typeface="宋体" panose="02010600030101010101" pitchFamily="2" charset="-122"/>
              </a:rPr>
              <a:t>datagrams and </a:t>
            </a:r>
            <a:r>
              <a:rPr lang="en-US" altLang="zh-CN" dirty="0" smtClean="0">
                <a:solidFill>
                  <a:srgbClr val="FF0000"/>
                </a:solidFill>
                <a:ea typeface="宋体" panose="02010600030101010101" pitchFamily="2" charset="-122"/>
              </a:rPr>
              <a:t>prevents</a:t>
            </a:r>
            <a:r>
              <a:rPr lang="en-US" altLang="zh-CN" dirty="0" smtClean="0">
                <a:ea typeface="宋体" panose="02010600030101010101" pitchFamily="2" charset="-122"/>
              </a:rPr>
              <a:t> </a:t>
            </a:r>
            <a:r>
              <a:rPr lang="en-US" altLang="zh-CN" dirty="0">
                <a:ea typeface="宋体" panose="02010600030101010101" pitchFamily="2" charset="-122"/>
              </a:rPr>
              <a:t>a </a:t>
            </a:r>
            <a:r>
              <a:rPr lang="en-US" altLang="zh-CN" dirty="0" smtClean="0">
                <a:ea typeface="宋体" panose="02010600030101010101" pitchFamily="2" charset="-122"/>
              </a:rPr>
              <a:t>playback. </a:t>
            </a:r>
            <a:endParaRPr lang="en-US" altLang="zh-CN" dirty="0" smtClean="0"/>
          </a:p>
          <a:p>
            <a:pPr marL="342000" indent="-342000" eaLnBrk="1" hangingPunct="1">
              <a:spcBef>
                <a:spcPts val="600"/>
              </a:spcBef>
              <a:buFontTx/>
              <a:buNone/>
            </a:pPr>
            <a:endParaRPr lang="en-US" altLang="zh-CN" dirty="0" smtClean="0"/>
          </a:p>
          <a:p>
            <a:pPr marL="342000" indent="-342000" eaLnBrk="1" hangingPunct="1">
              <a:spcBef>
                <a:spcPts val="600"/>
              </a:spcBef>
              <a:buFontTx/>
              <a:buNone/>
            </a:pPr>
            <a:r>
              <a:rPr lang="en-US" altLang="zh-CN" dirty="0" smtClean="0"/>
              <a:t>(5) </a:t>
            </a:r>
            <a:r>
              <a:rPr lang="zh-CN" altLang="en-US" dirty="0" smtClean="0"/>
              <a:t>保留 </a:t>
            </a:r>
            <a:r>
              <a:rPr lang="en-US" altLang="zh-CN" dirty="0" smtClean="0"/>
              <a:t>(16 </a:t>
            </a:r>
            <a:r>
              <a:rPr lang="zh-CN" altLang="en-US" dirty="0" smtClean="0"/>
              <a:t>位</a:t>
            </a:r>
            <a:r>
              <a:rPr lang="en-US" altLang="zh-CN" dirty="0" smtClean="0"/>
              <a:t>) </a:t>
            </a:r>
            <a:r>
              <a:rPr lang="zh-CN" altLang="en-US" dirty="0" smtClean="0"/>
              <a:t>。为今后用。</a:t>
            </a:r>
          </a:p>
          <a:p>
            <a:pPr marL="342000" indent="-342000" eaLnBrk="1" latinLnBrk="0" hangingPunct="1">
              <a:spcBef>
                <a:spcPts val="600"/>
              </a:spcBef>
              <a:buClrTx/>
              <a:buFontTx/>
              <a:buNone/>
            </a:pPr>
            <a:r>
              <a:rPr lang="en-US" altLang="zh-CN" dirty="0" smtClean="0"/>
              <a:t>(6) </a:t>
            </a:r>
            <a:r>
              <a:rPr lang="zh-CN" altLang="en-US" dirty="0" smtClean="0"/>
              <a:t>鉴别数据 </a:t>
            </a:r>
            <a:r>
              <a:rPr lang="en-US" altLang="zh-CN" dirty="0" smtClean="0"/>
              <a:t>(</a:t>
            </a:r>
            <a:r>
              <a:rPr lang="zh-CN" altLang="en-US" dirty="0" smtClean="0"/>
              <a:t>可变</a:t>
            </a:r>
            <a:r>
              <a:rPr lang="en-US" altLang="zh-CN" dirty="0" smtClean="0"/>
              <a:t>) </a:t>
            </a:r>
            <a:r>
              <a:rPr lang="zh-CN" altLang="en-US" dirty="0" smtClean="0"/>
              <a:t>。为 </a:t>
            </a:r>
            <a:r>
              <a:rPr lang="en-US" altLang="zh-CN" dirty="0" smtClean="0"/>
              <a:t>32 </a:t>
            </a:r>
            <a:r>
              <a:rPr lang="zh-CN" altLang="en-US" dirty="0" smtClean="0"/>
              <a:t>位字的整数倍，它包含了</a:t>
            </a:r>
            <a:r>
              <a:rPr lang="zh-CN" altLang="en-US" dirty="0" smtClean="0">
                <a:solidFill>
                  <a:schemeClr val="tx1"/>
                </a:solidFill>
              </a:rPr>
              <a:t>经</a:t>
            </a:r>
            <a:r>
              <a:rPr lang="zh-CN" altLang="en-US" dirty="0" smtClean="0">
                <a:solidFill>
                  <a:schemeClr val="hlink"/>
                </a:solidFill>
              </a:rPr>
              <a:t>数字签名的</a:t>
            </a:r>
            <a:r>
              <a:rPr lang="zh-CN" altLang="en-US" dirty="0" smtClean="0">
                <a:solidFill>
                  <a:schemeClr val="tx1"/>
                </a:solidFill>
              </a:rPr>
              <a:t>报文摘要。</a:t>
            </a:r>
            <a:endParaRPr lang="en-US" altLang="zh-CN" dirty="0" smtClean="0"/>
          </a:p>
          <a:p>
            <a:pPr marL="234315" indent="-342265" eaLnBrk="1" hangingPunct="1">
              <a:buBlip>
                <a:blip r:embed="rId2"/>
              </a:buBlip>
            </a:pPr>
            <a:r>
              <a:rPr lang="zh-CN" altLang="en-US" dirty="0" smtClean="0"/>
              <a:t>因此可用来鉴别源主机和检查 </a:t>
            </a:r>
            <a:r>
              <a:rPr lang="en-US" altLang="zh-CN" dirty="0" smtClean="0"/>
              <a:t>IP </a:t>
            </a:r>
            <a:r>
              <a:rPr lang="zh-CN" altLang="en-US" dirty="0" smtClean="0"/>
              <a:t>数据报的完整性。 </a:t>
            </a:r>
          </a:p>
          <a:p>
            <a:pPr eaLnBrk="1" hangingPunct="1"/>
            <a:endParaRPr lang="en-US" altLang="zh-CN" dirty="0" smtClean="0"/>
          </a:p>
        </p:txBody>
      </p:sp>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a:xfrm>
            <a:off x="355600" y="203200"/>
            <a:ext cx="8458200" cy="633512"/>
          </a:xfrm>
        </p:spPr>
        <p:txBody>
          <a:bodyPr/>
          <a:lstStyle/>
          <a:p>
            <a:pPr eaLnBrk="1" hangingPunct="1"/>
            <a:r>
              <a:rPr lang="zh-CN" altLang="en-US" dirty="0" smtClean="0"/>
              <a:t>安全关联 </a:t>
            </a:r>
            <a:r>
              <a:rPr lang="en-US" altLang="zh-CN" dirty="0" smtClean="0"/>
              <a:t>SA (Security Association) </a:t>
            </a:r>
          </a:p>
        </p:txBody>
      </p:sp>
      <p:sp>
        <p:nvSpPr>
          <p:cNvPr id="54275" name="Rectangle 5"/>
          <p:cNvSpPr>
            <a:spLocks noGrp="1" noChangeArrowheads="1"/>
          </p:cNvSpPr>
          <p:nvPr>
            <p:ph type="body" idx="1"/>
          </p:nvPr>
        </p:nvSpPr>
        <p:spPr/>
        <p:txBody>
          <a:bodyPr/>
          <a:lstStyle/>
          <a:p>
            <a:pPr eaLnBrk="1" hangingPunct="1">
              <a:spcBef>
                <a:spcPts val="600"/>
              </a:spcBef>
            </a:pPr>
            <a:r>
              <a:rPr lang="zh-CN" altLang="en-US" dirty="0" smtClean="0"/>
              <a:t>使用 </a:t>
            </a:r>
            <a:r>
              <a:rPr lang="en-US" altLang="zh-CN" dirty="0" smtClean="0"/>
              <a:t>IPsec </a:t>
            </a:r>
            <a:r>
              <a:rPr lang="zh-CN" altLang="en-US" dirty="0" smtClean="0"/>
              <a:t>协议的 </a:t>
            </a:r>
            <a:r>
              <a:rPr lang="en-US" altLang="zh-CN" dirty="0" smtClean="0"/>
              <a:t>IP </a:t>
            </a:r>
            <a:r>
              <a:rPr lang="zh-CN" altLang="en-US" dirty="0" smtClean="0"/>
              <a:t>数据报称为 </a:t>
            </a:r>
            <a:r>
              <a:rPr lang="en-US" altLang="zh-CN" dirty="0" smtClean="0"/>
              <a:t>IPsec </a:t>
            </a:r>
            <a:r>
              <a:rPr lang="zh-CN" altLang="en-US" dirty="0" smtClean="0"/>
              <a:t>数据报，它可以在两个主机之间、两个路由器之间或在一个主机和一个路由器之间发送。 </a:t>
            </a:r>
            <a:endParaRPr lang="en-US" altLang="zh-CN" dirty="0" smtClean="0"/>
          </a:p>
          <a:p>
            <a:pPr eaLnBrk="1" hangingPunct="1">
              <a:spcBef>
                <a:spcPts val="600"/>
              </a:spcBef>
            </a:pPr>
            <a:endParaRPr lang="en-US" altLang="zh-CN" dirty="0" smtClean="0"/>
          </a:p>
          <a:p>
            <a:pPr eaLnBrk="1" hangingPunct="1">
              <a:spcBef>
                <a:spcPts val="600"/>
              </a:spcBef>
            </a:pPr>
            <a:r>
              <a:rPr lang="zh-CN" altLang="en-US" dirty="0">
                <a:sym typeface="+mn-ea"/>
              </a:rPr>
              <a:t>在使用 </a:t>
            </a:r>
            <a:r>
              <a:rPr lang="en-US" altLang="zh-CN" dirty="0">
                <a:sym typeface="+mn-ea"/>
              </a:rPr>
              <a:t>AH </a:t>
            </a:r>
            <a:r>
              <a:rPr lang="zh-CN" altLang="en-US" dirty="0">
                <a:sym typeface="+mn-ea"/>
              </a:rPr>
              <a:t>或 </a:t>
            </a:r>
            <a:r>
              <a:rPr lang="en-US" altLang="zh-CN" dirty="0">
                <a:sym typeface="+mn-ea"/>
              </a:rPr>
              <a:t>ESP </a:t>
            </a:r>
            <a:r>
              <a:rPr lang="zh-CN" altLang="en-US" dirty="0">
                <a:sym typeface="+mn-ea"/>
              </a:rPr>
              <a:t>之前，先要从源主机到目的主机建立一条网络层的逻辑连接。</a:t>
            </a:r>
          </a:p>
          <a:p>
            <a:pPr eaLnBrk="1" hangingPunct="1">
              <a:spcBef>
                <a:spcPts val="600"/>
              </a:spcBef>
            </a:pPr>
            <a:endParaRPr lang="en-US" altLang="zh-CN" dirty="0"/>
          </a:p>
          <a:p>
            <a:pPr eaLnBrk="1" hangingPunct="1">
              <a:spcBef>
                <a:spcPts val="600"/>
              </a:spcBef>
            </a:pPr>
            <a:r>
              <a:rPr lang="zh-CN" altLang="en-US" dirty="0" smtClean="0"/>
              <a:t>此逻辑连接叫做</a:t>
            </a:r>
            <a:r>
              <a:rPr lang="zh-CN" altLang="en-US" dirty="0" smtClean="0">
                <a:solidFill>
                  <a:schemeClr val="hlink"/>
                </a:solidFill>
              </a:rPr>
              <a:t>安全关联</a:t>
            </a:r>
            <a:r>
              <a:rPr lang="zh-CN" altLang="en-US" dirty="0" smtClean="0"/>
              <a:t> </a:t>
            </a:r>
            <a:r>
              <a:rPr lang="en-US" altLang="zh-CN" dirty="0"/>
              <a:t>SA (Security Association) </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这样，</a:t>
            </a:r>
            <a:r>
              <a:rPr lang="en-US" altLang="zh-CN" dirty="0" smtClean="0"/>
              <a:t>IPsec</a:t>
            </a:r>
            <a:r>
              <a:rPr lang="en-US" altLang="zh-CN" b="1" dirty="0" smtClean="0"/>
              <a:t> </a:t>
            </a:r>
            <a:r>
              <a:rPr lang="zh-CN" altLang="en-US" dirty="0" smtClean="0"/>
              <a:t>就把传统的互联网中无连接的网络层</a:t>
            </a:r>
            <a:r>
              <a:rPr lang="zh-CN" altLang="en-US" dirty="0" smtClean="0">
                <a:solidFill>
                  <a:srgbClr val="FF0000"/>
                </a:solidFill>
              </a:rPr>
              <a:t>变为了</a:t>
            </a:r>
            <a:r>
              <a:rPr lang="zh-CN" altLang="en-US" dirty="0" smtClean="0"/>
              <a:t>具有逻辑连接的一个层。</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title"/>
          </p:nvPr>
        </p:nvSpPr>
        <p:spPr/>
        <p:txBody>
          <a:bodyPr/>
          <a:lstStyle/>
          <a:p>
            <a:pPr eaLnBrk="1" hangingPunct="1"/>
            <a:r>
              <a:rPr lang="zh-CN" altLang="en-US" dirty="0" smtClean="0"/>
              <a:t>路由器 </a:t>
            </a:r>
            <a:r>
              <a:rPr lang="en-US" altLang="zh-CN" dirty="0" smtClean="0"/>
              <a:t>R</a:t>
            </a:r>
            <a:r>
              <a:rPr lang="en-US" altLang="zh-CN" baseline="-25000" dirty="0" smtClean="0"/>
              <a:t>1 </a:t>
            </a:r>
            <a:r>
              <a:rPr lang="zh-CN" altLang="en-US" dirty="0" smtClean="0"/>
              <a:t>到 </a:t>
            </a:r>
            <a:r>
              <a:rPr lang="en-US" altLang="zh-CN" dirty="0" smtClean="0"/>
              <a:t>R</a:t>
            </a:r>
            <a:r>
              <a:rPr lang="en-US" altLang="zh-CN" baseline="-25000" dirty="0" smtClean="0"/>
              <a:t>2 </a:t>
            </a:r>
            <a:r>
              <a:rPr lang="zh-CN" altLang="en-US" dirty="0" smtClean="0"/>
              <a:t>的安全关联 </a:t>
            </a:r>
            <a:r>
              <a:rPr lang="en-US" altLang="zh-CN" dirty="0" smtClean="0"/>
              <a:t>SA </a:t>
            </a:r>
          </a:p>
        </p:txBody>
      </p:sp>
      <p:sp>
        <p:nvSpPr>
          <p:cNvPr id="2" name="内容占位符 1"/>
          <p:cNvSpPr>
            <a:spLocks noGrp="1"/>
          </p:cNvSpPr>
          <p:nvPr>
            <p:ph idx="1"/>
          </p:nvPr>
        </p:nvSpPr>
        <p:spPr>
          <a:xfrm>
            <a:off x="330200" y="5399784"/>
            <a:ext cx="8483600" cy="478332"/>
          </a:xfrm>
        </p:spPr>
        <p:txBody>
          <a:bodyPr/>
          <a:lstStyle/>
          <a:p>
            <a:r>
              <a:rPr lang="zh-CN" altLang="en-US" dirty="0"/>
              <a:t>安全关联是从源点到终点的单向连接，它能提供安全服务。 </a:t>
            </a:r>
          </a:p>
        </p:txBody>
      </p:sp>
      <p:sp>
        <p:nvSpPr>
          <p:cNvPr id="49156" name="Line 5"/>
          <p:cNvSpPr>
            <a:spLocks noChangeShapeType="1"/>
          </p:cNvSpPr>
          <p:nvPr/>
        </p:nvSpPr>
        <p:spPr bwMode="auto">
          <a:xfrm>
            <a:off x="1036638" y="3464669"/>
            <a:ext cx="7153275"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ndParaRPr>
          </a:p>
        </p:txBody>
      </p:sp>
      <p:sp>
        <p:nvSpPr>
          <p:cNvPr id="49157" name="Text Box 6"/>
          <p:cNvSpPr txBox="1">
            <a:spLocks noChangeArrowheads="1"/>
          </p:cNvSpPr>
          <p:nvPr/>
        </p:nvSpPr>
        <p:spPr bwMode="auto">
          <a:xfrm>
            <a:off x="611188" y="2389931"/>
            <a:ext cx="1403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a:latin typeface="+mn-lt"/>
                <a:ea typeface="黑体" panose="02010600030101010101" pitchFamily="2" charset="-122"/>
              </a:rPr>
              <a:t>公司总部</a:t>
            </a:r>
          </a:p>
        </p:txBody>
      </p:sp>
      <p:grpSp>
        <p:nvGrpSpPr>
          <p:cNvPr id="49158" name="Group 7"/>
          <p:cNvGrpSpPr/>
          <p:nvPr/>
        </p:nvGrpSpPr>
        <p:grpSpPr bwMode="auto">
          <a:xfrm>
            <a:off x="846138" y="2834431"/>
            <a:ext cx="696912" cy="879475"/>
            <a:chOff x="921" y="2412"/>
            <a:chExt cx="284" cy="265"/>
          </a:xfrm>
        </p:grpSpPr>
        <p:grpSp>
          <p:nvGrpSpPr>
            <p:cNvPr id="49199" name="Group 8"/>
            <p:cNvGrpSpPr/>
            <p:nvPr/>
          </p:nvGrpSpPr>
          <p:grpSpPr bwMode="auto">
            <a:xfrm>
              <a:off x="928" y="2417"/>
              <a:ext cx="277" cy="260"/>
              <a:chOff x="928" y="2417"/>
              <a:chExt cx="277" cy="260"/>
            </a:xfrm>
          </p:grpSpPr>
          <p:sp>
            <p:nvSpPr>
              <p:cNvPr id="49213" name="Freeform 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4" name="Freeform 1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5" name="Freeform 1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6" name="Freeform 1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7" name="Rectangle 13"/>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18" name="Rectangle 14"/>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19" name="Rectangle 15"/>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20" name="Line 16"/>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49221" name="Group 17"/>
              <p:cNvGrpSpPr/>
              <p:nvPr/>
            </p:nvGrpSpPr>
            <p:grpSpPr bwMode="auto">
              <a:xfrm>
                <a:off x="928" y="2639"/>
                <a:ext cx="277" cy="38"/>
                <a:chOff x="928" y="2639"/>
                <a:chExt cx="277" cy="38"/>
              </a:xfrm>
            </p:grpSpPr>
            <p:sp>
              <p:nvSpPr>
                <p:cNvPr id="49222" name="Freeform 1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23" name="Freeform 1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24" name="Rectangle 20"/>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grpSp>
        </p:grpSp>
        <p:grpSp>
          <p:nvGrpSpPr>
            <p:cNvPr id="49200" name="Group 21"/>
            <p:cNvGrpSpPr/>
            <p:nvPr/>
          </p:nvGrpSpPr>
          <p:grpSpPr bwMode="auto">
            <a:xfrm>
              <a:off x="921" y="2412"/>
              <a:ext cx="277" cy="261"/>
              <a:chOff x="921" y="2412"/>
              <a:chExt cx="277" cy="261"/>
            </a:xfrm>
          </p:grpSpPr>
          <p:sp>
            <p:nvSpPr>
              <p:cNvPr id="49201" name="Freeform 2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02" name="Freeform 2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03" name="Freeform 2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04" name="Freeform 2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05" name="Rectangle 26"/>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06" name="Rectangle 27"/>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07" name="Rectangle 28"/>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208" name="Line 29"/>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49209" name="Group 30"/>
              <p:cNvGrpSpPr/>
              <p:nvPr/>
            </p:nvGrpSpPr>
            <p:grpSpPr bwMode="auto">
              <a:xfrm>
                <a:off x="921" y="2635"/>
                <a:ext cx="277" cy="38"/>
                <a:chOff x="921" y="2635"/>
                <a:chExt cx="277" cy="38"/>
              </a:xfrm>
            </p:grpSpPr>
            <p:sp>
              <p:nvSpPr>
                <p:cNvPr id="49210" name="Freeform 3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1" name="Freeform 3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212" name="Rectangle 33"/>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grpSp>
        </p:grpSp>
      </p:grpSp>
      <p:grpSp>
        <p:nvGrpSpPr>
          <p:cNvPr id="49159" name="Group 34"/>
          <p:cNvGrpSpPr/>
          <p:nvPr/>
        </p:nvGrpSpPr>
        <p:grpSpPr bwMode="auto">
          <a:xfrm>
            <a:off x="7880350" y="2834431"/>
            <a:ext cx="696913" cy="879475"/>
            <a:chOff x="921" y="2412"/>
            <a:chExt cx="284" cy="265"/>
          </a:xfrm>
        </p:grpSpPr>
        <p:grpSp>
          <p:nvGrpSpPr>
            <p:cNvPr id="49173" name="Group 35"/>
            <p:cNvGrpSpPr/>
            <p:nvPr/>
          </p:nvGrpSpPr>
          <p:grpSpPr bwMode="auto">
            <a:xfrm>
              <a:off x="928" y="2417"/>
              <a:ext cx="277" cy="260"/>
              <a:chOff x="928" y="2417"/>
              <a:chExt cx="277" cy="260"/>
            </a:xfrm>
          </p:grpSpPr>
          <p:sp>
            <p:nvSpPr>
              <p:cNvPr id="49187" name="Freeform 3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88" name="Freeform 3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89" name="Freeform 3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90" name="Freeform 3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91" name="Rectangle 4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92" name="Rectangle 4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93" name="Rectangle 4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94" name="Line 4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49195" name="Group 44"/>
              <p:cNvGrpSpPr/>
              <p:nvPr/>
            </p:nvGrpSpPr>
            <p:grpSpPr bwMode="auto">
              <a:xfrm>
                <a:off x="928" y="2639"/>
                <a:ext cx="277" cy="38"/>
                <a:chOff x="928" y="2639"/>
                <a:chExt cx="277" cy="38"/>
              </a:xfrm>
            </p:grpSpPr>
            <p:sp>
              <p:nvSpPr>
                <p:cNvPr id="49196" name="Freeform 4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97" name="Freeform 4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98" name="Rectangle 4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grpSp>
        </p:grpSp>
        <p:grpSp>
          <p:nvGrpSpPr>
            <p:cNvPr id="49174" name="Group 48"/>
            <p:cNvGrpSpPr/>
            <p:nvPr/>
          </p:nvGrpSpPr>
          <p:grpSpPr bwMode="auto">
            <a:xfrm>
              <a:off x="921" y="2412"/>
              <a:ext cx="277" cy="261"/>
              <a:chOff x="921" y="2412"/>
              <a:chExt cx="277" cy="261"/>
            </a:xfrm>
          </p:grpSpPr>
          <p:sp>
            <p:nvSpPr>
              <p:cNvPr id="49175" name="Freeform 4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76" name="Freeform 5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77" name="Freeform 5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78" name="Freeform 5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79" name="Rectangle 5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80" name="Rectangle 5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81" name="Rectangle 5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82" name="Line 5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a:latin typeface="+mn-lt"/>
                </a:endParaRPr>
              </a:p>
            </p:txBody>
          </p:sp>
          <p:grpSp>
            <p:nvGrpSpPr>
              <p:cNvPr id="49183" name="Group 57"/>
              <p:cNvGrpSpPr/>
              <p:nvPr/>
            </p:nvGrpSpPr>
            <p:grpSpPr bwMode="auto">
              <a:xfrm>
                <a:off x="921" y="2635"/>
                <a:ext cx="277" cy="38"/>
                <a:chOff x="921" y="2635"/>
                <a:chExt cx="277" cy="38"/>
              </a:xfrm>
            </p:grpSpPr>
            <p:sp>
              <p:nvSpPr>
                <p:cNvPr id="49184" name="Freeform 5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85" name="Freeform 5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mn-lt"/>
                  </a:endParaRPr>
                </a:p>
              </p:txBody>
            </p:sp>
            <p:sp>
              <p:nvSpPr>
                <p:cNvPr id="49186" name="Rectangle 6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grpSp>
        </p:grpSp>
      </p:grpSp>
      <p:pic>
        <p:nvPicPr>
          <p:cNvPr id="49160" name="Picture 61"/>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978650" y="3213844"/>
            <a:ext cx="612775" cy="439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9161" name="Picture 62"/>
          <p:cNvPicPr>
            <a:picLocks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28825" y="3213844"/>
            <a:ext cx="612775" cy="439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aphicFrame>
        <p:nvGraphicFramePr>
          <p:cNvPr id="49162" name="Object 63"/>
          <p:cNvGraphicFramePr>
            <a:graphicFrameLocks noChangeAspect="1"/>
          </p:cNvGraphicFramePr>
          <p:nvPr/>
        </p:nvGraphicFramePr>
        <p:xfrm>
          <a:off x="3119438" y="2234356"/>
          <a:ext cx="3578225" cy="2490788"/>
        </p:xfrm>
        <a:graphic>
          <a:graphicData uri="http://schemas.openxmlformats.org/presentationml/2006/ole">
            <p:oleObj spid="_x0000_s204801" name="VISIO" r:id="rId5" imgW="3514725" imgH="2009775" progId="">
              <p:embed/>
            </p:oleObj>
          </a:graphicData>
        </a:graphic>
      </p:graphicFrame>
      <p:sp>
        <p:nvSpPr>
          <p:cNvPr id="49163" name="Text Box 64"/>
          <p:cNvSpPr txBox="1">
            <a:spLocks noChangeArrowheads="1"/>
          </p:cNvSpPr>
          <p:nvPr/>
        </p:nvSpPr>
        <p:spPr bwMode="auto">
          <a:xfrm>
            <a:off x="7743825" y="2412156"/>
            <a:ext cx="1098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a:latin typeface="+mn-lt"/>
                <a:ea typeface="黑体" panose="02010600030101010101" pitchFamily="2" charset="-122"/>
              </a:rPr>
              <a:t>分公司</a:t>
            </a:r>
          </a:p>
        </p:txBody>
      </p:sp>
      <p:sp>
        <p:nvSpPr>
          <p:cNvPr id="49164" name="Line 65"/>
          <p:cNvSpPr>
            <a:spLocks noChangeShapeType="1"/>
          </p:cNvSpPr>
          <p:nvPr/>
        </p:nvSpPr>
        <p:spPr bwMode="auto">
          <a:xfrm>
            <a:off x="2725738" y="3591669"/>
            <a:ext cx="4270375" cy="0"/>
          </a:xfrm>
          <a:prstGeom prst="line">
            <a:avLst/>
          </a:prstGeom>
          <a:noFill/>
          <a:ln w="38100">
            <a:solidFill>
              <a:srgbClr val="5F5F5F"/>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49165" name="Text Box 66"/>
          <p:cNvSpPr txBox="1">
            <a:spLocks noChangeArrowheads="1"/>
          </p:cNvSpPr>
          <p:nvPr/>
        </p:nvSpPr>
        <p:spPr bwMode="auto">
          <a:xfrm>
            <a:off x="4286248" y="1857364"/>
            <a:ext cx="1098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dirty="0" smtClean="0">
                <a:latin typeface="+mn-lt"/>
                <a:ea typeface="黑体" panose="02010600030101010101" pitchFamily="2" charset="-122"/>
              </a:rPr>
              <a:t>互联网</a:t>
            </a:r>
            <a:endParaRPr kumimoji="1" lang="zh-CN" altLang="en-US" sz="2400" dirty="0">
              <a:latin typeface="+mn-lt"/>
              <a:ea typeface="黑体" panose="02010600030101010101" pitchFamily="2" charset="-122"/>
            </a:endParaRPr>
          </a:p>
        </p:txBody>
      </p:sp>
      <p:sp>
        <p:nvSpPr>
          <p:cNvPr id="49166" name="Text Box 67"/>
          <p:cNvSpPr txBox="1">
            <a:spLocks noChangeArrowheads="1"/>
          </p:cNvSpPr>
          <p:nvPr/>
        </p:nvSpPr>
        <p:spPr bwMode="auto">
          <a:xfrm>
            <a:off x="4597400" y="3532931"/>
            <a:ext cx="538417"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400">
                <a:latin typeface="+mn-lt"/>
                <a:ea typeface="黑体" panose="02010600030101010101" pitchFamily="2" charset="-122"/>
              </a:rPr>
              <a:t>SA</a:t>
            </a:r>
            <a:endParaRPr lang="en-US" altLang="zh-CN" sz="2400" baseline="-25000">
              <a:latin typeface="+mn-lt"/>
              <a:ea typeface="黑体" panose="02010600030101010101" pitchFamily="2" charset="-122"/>
            </a:endParaRPr>
          </a:p>
        </p:txBody>
      </p:sp>
      <p:sp>
        <p:nvSpPr>
          <p:cNvPr id="49167" name="Text Box 68"/>
          <p:cNvSpPr txBox="1">
            <a:spLocks noChangeArrowheads="1"/>
          </p:cNvSpPr>
          <p:nvPr/>
        </p:nvSpPr>
        <p:spPr bwMode="auto">
          <a:xfrm>
            <a:off x="2130425" y="2782044"/>
            <a:ext cx="48763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a:latin typeface="+mn-lt"/>
                <a:ea typeface="黑体" panose="02010600030101010101" pitchFamily="2" charset="-122"/>
              </a:rPr>
              <a:t>R</a:t>
            </a:r>
            <a:r>
              <a:rPr kumimoji="1" lang="en-US" altLang="zh-CN" sz="2400" baseline="-25000">
                <a:latin typeface="+mn-lt"/>
                <a:ea typeface="黑体" panose="02010600030101010101" pitchFamily="2" charset="-122"/>
              </a:rPr>
              <a:t>1</a:t>
            </a:r>
          </a:p>
        </p:txBody>
      </p:sp>
      <p:sp>
        <p:nvSpPr>
          <p:cNvPr id="49168" name="Text Box 69"/>
          <p:cNvSpPr txBox="1">
            <a:spLocks noChangeArrowheads="1"/>
          </p:cNvSpPr>
          <p:nvPr/>
        </p:nvSpPr>
        <p:spPr bwMode="auto">
          <a:xfrm>
            <a:off x="7037388" y="2782044"/>
            <a:ext cx="48763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a:latin typeface="+mn-lt"/>
                <a:ea typeface="黑体" panose="02010600030101010101" pitchFamily="2" charset="-122"/>
              </a:rPr>
              <a:t>R</a:t>
            </a:r>
            <a:r>
              <a:rPr kumimoji="1" lang="en-US" altLang="zh-CN" sz="2400" baseline="-25000">
                <a:latin typeface="+mn-lt"/>
                <a:ea typeface="黑体" panose="02010600030101010101" pitchFamily="2" charset="-122"/>
              </a:rPr>
              <a:t>2</a:t>
            </a:r>
          </a:p>
        </p:txBody>
      </p:sp>
      <p:sp>
        <p:nvSpPr>
          <p:cNvPr id="49169" name="Rectangle 70"/>
          <p:cNvSpPr>
            <a:spLocks noChangeArrowheads="1"/>
          </p:cNvSpPr>
          <p:nvPr/>
        </p:nvSpPr>
        <p:spPr bwMode="auto">
          <a:xfrm>
            <a:off x="3940175" y="2926506"/>
            <a:ext cx="1885950" cy="503238"/>
          </a:xfrm>
          <a:prstGeom prst="rect">
            <a:avLst/>
          </a:prstGeom>
          <a:solidFill>
            <a:schemeClr val="bg1"/>
          </a:solidFill>
          <a:ln w="12700">
            <a:solidFill>
              <a:schemeClr val="tx2"/>
            </a:solidFill>
            <a:miter lim="800000"/>
          </a:ln>
          <a:effectLst>
            <a:outerShdw dist="53882" dir="2700000" algn="ctr" rotWithShape="0">
              <a:schemeClr val="bg2">
                <a:alpha val="50000"/>
              </a:schemeClr>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dirty="0">
                <a:latin typeface="+mn-lt"/>
                <a:ea typeface="黑体" panose="02010600030101010101" pitchFamily="2" charset="-122"/>
              </a:rPr>
              <a:t>IPsec </a:t>
            </a:r>
            <a:r>
              <a:rPr kumimoji="1" lang="zh-CN" altLang="en-US" sz="2400" dirty="0">
                <a:latin typeface="+mn-lt"/>
                <a:ea typeface="黑体" panose="02010600030101010101" pitchFamily="2" charset="-122"/>
              </a:rPr>
              <a:t>数据报</a:t>
            </a:r>
          </a:p>
        </p:txBody>
      </p:sp>
      <p:sp>
        <p:nvSpPr>
          <p:cNvPr id="49170" name="AutoShape 71"/>
          <p:cNvSpPr>
            <a:spLocks noChangeArrowheads="1"/>
          </p:cNvSpPr>
          <p:nvPr/>
        </p:nvSpPr>
        <p:spPr bwMode="auto">
          <a:xfrm>
            <a:off x="5832475" y="3082081"/>
            <a:ext cx="468313" cy="206375"/>
          </a:xfrm>
          <a:prstGeom prst="rightArrow">
            <a:avLst>
              <a:gd name="adj1" fmla="val 50000"/>
              <a:gd name="adj2" fmla="val 56731"/>
            </a:avLst>
          </a:prstGeom>
          <a:solidFill>
            <a:schemeClr val="tx2"/>
          </a:solidFill>
          <a:ln w="9525">
            <a:solidFill>
              <a:schemeClr val="tx2"/>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ndParaRPr>
          </a:p>
        </p:txBody>
      </p:sp>
      <p:sp>
        <p:nvSpPr>
          <p:cNvPr id="49171" name="Text Box 72"/>
          <p:cNvSpPr txBox="1">
            <a:spLocks noChangeArrowheads="1"/>
          </p:cNvSpPr>
          <p:nvPr/>
        </p:nvSpPr>
        <p:spPr bwMode="auto">
          <a:xfrm>
            <a:off x="936625" y="3618656"/>
            <a:ext cx="517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a:latin typeface="+mn-lt"/>
                <a:ea typeface="黑体" panose="02010600030101010101" pitchFamily="2" charset="-122"/>
              </a:rPr>
              <a:t>H</a:t>
            </a:r>
            <a:r>
              <a:rPr kumimoji="1" lang="en-US" altLang="zh-CN" sz="2400" baseline="-25000">
                <a:latin typeface="+mn-lt"/>
                <a:ea typeface="黑体" panose="02010600030101010101" pitchFamily="2" charset="-122"/>
              </a:rPr>
              <a:t>1</a:t>
            </a:r>
          </a:p>
        </p:txBody>
      </p:sp>
      <p:sp>
        <p:nvSpPr>
          <p:cNvPr id="49172" name="Text Box 73"/>
          <p:cNvSpPr txBox="1">
            <a:spLocks noChangeArrowheads="1"/>
          </p:cNvSpPr>
          <p:nvPr/>
        </p:nvSpPr>
        <p:spPr bwMode="auto">
          <a:xfrm>
            <a:off x="7989888" y="3618656"/>
            <a:ext cx="517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a:latin typeface="+mn-lt"/>
                <a:ea typeface="黑体" panose="02010600030101010101" pitchFamily="2" charset="-122"/>
              </a:rPr>
              <a:t>H</a:t>
            </a:r>
            <a:r>
              <a:rPr kumimoji="1" lang="en-US" altLang="zh-CN" sz="2400" baseline="-25000">
                <a:latin typeface="+mn-lt"/>
                <a:ea typeface="黑体" panose="02010600030101010101" pitchFamily="2" charset="-122"/>
              </a:rPr>
              <a:t>2</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838200" indent="-838200" eaLnBrk="1" hangingPunct="1"/>
            <a:r>
              <a:rPr lang="zh-CN" altLang="en-US" smtClean="0"/>
              <a:t>安全关联的特点</a:t>
            </a:r>
          </a:p>
        </p:txBody>
      </p:sp>
      <p:sp>
        <p:nvSpPr>
          <p:cNvPr id="55299" name="Rectangle 4"/>
          <p:cNvSpPr>
            <a:spLocks noGrp="1" noChangeArrowheads="1"/>
          </p:cNvSpPr>
          <p:nvPr>
            <p:ph type="body" idx="1"/>
          </p:nvPr>
        </p:nvSpPr>
        <p:spPr>
          <a:xfrm>
            <a:off x="330200" y="1028700"/>
            <a:ext cx="8562280" cy="5136604"/>
          </a:xfrm>
        </p:spPr>
        <p:txBody>
          <a:bodyPr/>
          <a:lstStyle/>
          <a:p>
            <a:pPr marL="342265" eaLnBrk="1" latinLnBrk="0" hangingPunct="1">
              <a:spcBef>
                <a:spcPts val="600"/>
              </a:spcBef>
            </a:pPr>
            <a:r>
              <a:rPr lang="zh-CN" altLang="en-US" dirty="0" smtClean="0"/>
              <a:t>安全关联是一个单向连接，它由一个三元组唯一地确定，包括：</a:t>
            </a:r>
          </a:p>
          <a:p>
            <a:pPr marL="399415" eaLnBrk="1" hangingPunct="1">
              <a:spcBef>
                <a:spcPts val="600"/>
              </a:spcBef>
              <a:buFontTx/>
              <a:buNone/>
            </a:pPr>
            <a:r>
              <a:rPr lang="en-US" altLang="zh-CN" dirty="0" smtClean="0"/>
              <a:t>(1) </a:t>
            </a:r>
            <a:r>
              <a:rPr lang="zh-CN" altLang="en-US" dirty="0" smtClean="0"/>
              <a:t>安全协议 </a:t>
            </a:r>
            <a:r>
              <a:rPr lang="en-US" altLang="zh-CN" dirty="0" smtClean="0"/>
              <a:t>(</a:t>
            </a:r>
            <a:r>
              <a:rPr lang="zh-CN" altLang="en-US" dirty="0" smtClean="0"/>
              <a:t>使用 </a:t>
            </a:r>
            <a:r>
              <a:rPr lang="en-US" altLang="zh-CN" dirty="0" smtClean="0"/>
              <a:t>AH </a:t>
            </a:r>
            <a:r>
              <a:rPr lang="zh-CN" altLang="en-US" dirty="0" smtClean="0"/>
              <a:t>或 </a:t>
            </a:r>
            <a:r>
              <a:rPr lang="en-US" altLang="zh-CN" dirty="0" smtClean="0"/>
              <a:t>ESP) </a:t>
            </a:r>
            <a:r>
              <a:rPr lang="zh-CN" altLang="en-US" dirty="0" smtClean="0"/>
              <a:t>的标识符</a:t>
            </a:r>
          </a:p>
          <a:p>
            <a:pPr marL="399415" eaLnBrk="1" hangingPunct="1">
              <a:spcBef>
                <a:spcPts val="600"/>
              </a:spcBef>
              <a:buFontTx/>
              <a:buNone/>
            </a:pPr>
            <a:r>
              <a:rPr lang="en-US" altLang="zh-CN" dirty="0" smtClean="0"/>
              <a:t>(2) </a:t>
            </a:r>
            <a:r>
              <a:rPr lang="zh-CN" altLang="en-US" dirty="0" smtClean="0"/>
              <a:t>此单向连接的源 </a:t>
            </a:r>
            <a:r>
              <a:rPr lang="en-US" altLang="zh-CN" dirty="0" smtClean="0"/>
              <a:t>IP </a:t>
            </a:r>
            <a:r>
              <a:rPr lang="zh-CN" altLang="en-US" dirty="0" smtClean="0"/>
              <a:t>地址</a:t>
            </a:r>
          </a:p>
          <a:p>
            <a:pPr marL="399415" eaLnBrk="1" hangingPunct="1">
              <a:spcBef>
                <a:spcPts val="600"/>
              </a:spcBef>
              <a:buFontTx/>
              <a:buNone/>
            </a:pPr>
            <a:r>
              <a:rPr lang="en-US" altLang="zh-CN" dirty="0" smtClean="0"/>
              <a:t>(3) </a:t>
            </a:r>
            <a:r>
              <a:rPr lang="zh-CN" altLang="en-US" dirty="0" smtClean="0"/>
              <a:t>一个 </a:t>
            </a:r>
            <a:r>
              <a:rPr lang="en-US" altLang="zh-CN" dirty="0" smtClean="0"/>
              <a:t>32 </a:t>
            </a:r>
            <a:r>
              <a:rPr lang="zh-CN" altLang="en-US" dirty="0" smtClean="0"/>
              <a:t>位的连接标识符，称为</a:t>
            </a:r>
            <a:r>
              <a:rPr lang="zh-CN" altLang="en-US" dirty="0" smtClean="0">
                <a:solidFill>
                  <a:schemeClr val="hlink"/>
                </a:solidFill>
              </a:rPr>
              <a:t>安全参数索引</a:t>
            </a:r>
            <a:r>
              <a:rPr lang="zh-CN" altLang="en-US" dirty="0" smtClean="0"/>
              <a:t> </a:t>
            </a:r>
            <a:r>
              <a:rPr lang="en-US" altLang="zh-CN" dirty="0" smtClean="0"/>
              <a:t>SPI (Security Parameter Index) </a:t>
            </a:r>
          </a:p>
          <a:p>
            <a:pPr eaLnBrk="1" hangingPunct="1">
              <a:spcBef>
                <a:spcPts val="600"/>
              </a:spcBef>
            </a:pPr>
            <a:endParaRPr lang="en-US" altLang="zh-CN" dirty="0" smtClean="0"/>
          </a:p>
          <a:p>
            <a:pPr eaLnBrk="1" hangingPunct="1">
              <a:spcBef>
                <a:spcPts val="600"/>
              </a:spcBef>
            </a:pPr>
            <a:r>
              <a:rPr lang="zh-CN" altLang="en-US" dirty="0" smtClean="0"/>
              <a:t>对于一个给定的安全关联 </a:t>
            </a:r>
            <a:r>
              <a:rPr lang="en-US" altLang="zh-CN" dirty="0" smtClean="0"/>
              <a:t>SA</a:t>
            </a:r>
            <a:r>
              <a:rPr lang="zh-CN" altLang="en-US" dirty="0" smtClean="0"/>
              <a:t>，每一个 </a:t>
            </a:r>
            <a:r>
              <a:rPr lang="en-US" altLang="zh-CN" dirty="0" smtClean="0"/>
              <a:t>IPsec </a:t>
            </a:r>
            <a:r>
              <a:rPr lang="zh-CN" altLang="en-US" dirty="0" smtClean="0"/>
              <a:t>数据报都有一个存放 </a:t>
            </a:r>
            <a:r>
              <a:rPr lang="en-US" altLang="zh-CN" dirty="0" smtClean="0"/>
              <a:t>SPI </a:t>
            </a:r>
            <a:r>
              <a:rPr lang="zh-CN" altLang="en-US" dirty="0" smtClean="0"/>
              <a:t>的字段。</a:t>
            </a:r>
            <a:endParaRPr lang="en-US" altLang="zh-CN" dirty="0" smtClean="0"/>
          </a:p>
          <a:p>
            <a:pPr eaLnBrk="1" hangingPunct="1">
              <a:spcBef>
                <a:spcPts val="600"/>
              </a:spcBef>
            </a:pPr>
            <a:endParaRPr lang="en-US" altLang="zh-CN" dirty="0"/>
          </a:p>
          <a:p>
            <a:pPr eaLnBrk="1" hangingPunct="1">
              <a:spcBef>
                <a:spcPts val="600"/>
              </a:spcBef>
            </a:pPr>
            <a:r>
              <a:rPr lang="zh-CN" altLang="en-US" dirty="0" smtClean="0"/>
              <a:t>通过此 </a:t>
            </a:r>
            <a:r>
              <a:rPr lang="en-US" altLang="zh-CN" dirty="0" smtClean="0"/>
              <a:t>SA </a:t>
            </a:r>
            <a:r>
              <a:rPr lang="zh-CN" altLang="en-US" dirty="0" smtClean="0"/>
              <a:t>的</a:t>
            </a:r>
            <a:r>
              <a:rPr lang="zh-CN" altLang="en-US" dirty="0" smtClean="0">
                <a:solidFill>
                  <a:srgbClr val="FF0000"/>
                </a:solidFill>
              </a:rPr>
              <a:t>所有数据报</a:t>
            </a:r>
            <a:r>
              <a:rPr lang="zh-CN" altLang="en-US" dirty="0" smtClean="0"/>
              <a:t>都使用同样的 </a:t>
            </a:r>
            <a:r>
              <a:rPr lang="en-US" altLang="zh-CN" dirty="0" smtClean="0"/>
              <a:t>SPI </a:t>
            </a:r>
            <a:r>
              <a:rPr lang="zh-CN" altLang="en-US" dirty="0" smtClean="0"/>
              <a:t>值。 </a:t>
            </a:r>
          </a:p>
          <a:p>
            <a:pPr eaLnBrk="1" hangingPunct="1">
              <a:spcBef>
                <a:spcPts val="600"/>
              </a:spcBef>
            </a:pPr>
            <a:endParaRPr lang="en-US" altLang="zh-CN" dirty="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59"/>
          <p:cNvSpPr>
            <a:spLocks noGrp="1" noChangeArrowheads="1"/>
          </p:cNvSpPr>
          <p:nvPr>
            <p:ph type="body" idx="1"/>
          </p:nvPr>
        </p:nvSpPr>
        <p:spPr>
          <a:xfrm>
            <a:off x="348201" y="3372070"/>
            <a:ext cx="8445500" cy="2776067"/>
          </a:xfrm>
        </p:spPr>
        <p:txBody>
          <a:bodyPr/>
          <a:lstStyle/>
          <a:p>
            <a:pPr>
              <a:lnSpc>
                <a:spcPct val="90000"/>
              </a:lnSpc>
              <a:buFont typeface="Wingdings" panose="05000000000000000000" pitchFamily="2" charset="2"/>
              <a:buNone/>
            </a:pPr>
            <a:r>
              <a:rPr lang="en-US" altLang="zh-CN" sz="2200" dirty="0" smtClean="0">
                <a:solidFill>
                  <a:srgbClr val="C00000"/>
                </a:solidFill>
                <a:latin typeface="Tahoma" panose="020B0604030504040204" pitchFamily="34" charset="0"/>
                <a:cs typeface="Tahoma" panose="020B0604030504040204" pitchFamily="34" charset="0"/>
              </a:rPr>
              <a:t>R1 </a:t>
            </a:r>
            <a:r>
              <a:rPr lang="en-US" altLang="zh-CN" sz="2200" dirty="0" smtClean="0">
                <a:solidFill>
                  <a:srgbClr val="CC0000"/>
                </a:solidFill>
                <a:latin typeface="Tahoma" panose="020B0604030504040204" pitchFamily="34" charset="0"/>
                <a:cs typeface="Tahoma" panose="020B0604030504040204" pitchFamily="34" charset="0"/>
              </a:rPr>
              <a:t>stores </a:t>
            </a:r>
            <a:r>
              <a:rPr lang="en-US" altLang="zh-CN" sz="2200" dirty="0" smtClean="0">
                <a:solidFill>
                  <a:srgbClr val="C00000"/>
                </a:solidFill>
                <a:latin typeface="Tahoma" panose="020B0604030504040204" pitchFamily="34" charset="0"/>
                <a:cs typeface="Tahoma" panose="020B0604030504040204" pitchFamily="34" charset="0"/>
              </a:rPr>
              <a:t>for SA:</a:t>
            </a:r>
          </a:p>
          <a:p>
            <a:pPr>
              <a:lnSpc>
                <a:spcPct val="90000"/>
              </a:lnSpc>
            </a:pPr>
            <a:r>
              <a:rPr lang="en-US" altLang="zh-CN" sz="2000" dirty="0" smtClean="0">
                <a:latin typeface="Tahoma" panose="020B0604030504040204" pitchFamily="34" charset="0"/>
                <a:cs typeface="Tahoma" panose="020B0604030504040204" pitchFamily="34" charset="0"/>
              </a:rPr>
              <a:t>32-bit SA identifier: Security Parameter Index (SPI) </a:t>
            </a:r>
          </a:p>
          <a:p>
            <a:pPr>
              <a:lnSpc>
                <a:spcPct val="90000"/>
              </a:lnSpc>
            </a:pPr>
            <a:r>
              <a:rPr lang="en-US" altLang="zh-CN" sz="2000" dirty="0" smtClean="0">
                <a:latin typeface="Tahoma" panose="020B0604030504040204" pitchFamily="34" charset="0"/>
                <a:cs typeface="Tahoma" panose="020B0604030504040204" pitchFamily="34" charset="0"/>
              </a:rPr>
              <a:t>origin SA interface (200.168.1.100) </a:t>
            </a:r>
          </a:p>
          <a:p>
            <a:pPr>
              <a:lnSpc>
                <a:spcPct val="90000"/>
              </a:lnSpc>
            </a:pPr>
            <a:r>
              <a:rPr lang="en-US" altLang="zh-CN" sz="2000" dirty="0" smtClean="0">
                <a:latin typeface="Tahoma" panose="020B0604030504040204" pitchFamily="34" charset="0"/>
                <a:cs typeface="Tahoma" panose="020B0604030504040204" pitchFamily="34" charset="0"/>
              </a:rPr>
              <a:t>destination SA interface (193.68.2.23) </a:t>
            </a:r>
          </a:p>
          <a:p>
            <a:pPr>
              <a:lnSpc>
                <a:spcPct val="90000"/>
              </a:lnSpc>
            </a:pPr>
            <a:r>
              <a:rPr lang="en-US" altLang="zh-CN" sz="2000" dirty="0" smtClean="0">
                <a:latin typeface="Tahoma" panose="020B0604030504040204" pitchFamily="34" charset="0"/>
                <a:cs typeface="Tahoma" panose="020B0604030504040204" pitchFamily="34" charset="0"/>
              </a:rPr>
              <a:t>type of encryption used (e.g., 3DES with CBC) </a:t>
            </a:r>
          </a:p>
          <a:p>
            <a:pPr>
              <a:lnSpc>
                <a:spcPct val="90000"/>
              </a:lnSpc>
            </a:pPr>
            <a:r>
              <a:rPr lang="en-US" altLang="zh-CN" sz="2000" dirty="0" smtClean="0">
                <a:solidFill>
                  <a:srgbClr val="FF0000"/>
                </a:solidFill>
                <a:latin typeface="Tahoma" panose="020B0604030504040204" pitchFamily="34" charset="0"/>
                <a:cs typeface="Tahoma" panose="020B0604030504040204" pitchFamily="34" charset="0"/>
              </a:rPr>
              <a:t>encryption key</a:t>
            </a:r>
          </a:p>
          <a:p>
            <a:pPr lvl="1">
              <a:lnSpc>
                <a:spcPct val="90000"/>
              </a:lnSpc>
            </a:pPr>
            <a:r>
              <a:rPr lang="en-US" altLang="zh-CN" sz="2000" dirty="0" smtClean="0">
                <a:latin typeface="Tahoma" panose="020B0604030504040204" pitchFamily="34" charset="0"/>
                <a:cs typeface="Tahoma" panose="020B0604030504040204" pitchFamily="34" charset="0"/>
              </a:rPr>
              <a:t>type of integrity check used (e.g., HMAC with MD5) </a:t>
            </a:r>
          </a:p>
          <a:p>
            <a:pPr>
              <a:lnSpc>
                <a:spcPct val="90000"/>
              </a:lnSpc>
            </a:pPr>
            <a:r>
              <a:rPr lang="en-US" altLang="zh-CN" sz="2000" dirty="0" smtClean="0">
                <a:solidFill>
                  <a:srgbClr val="FF0000"/>
                </a:solidFill>
                <a:latin typeface="Tahoma" panose="020B0604030504040204" pitchFamily="34" charset="0"/>
                <a:cs typeface="Tahoma" panose="020B0604030504040204" pitchFamily="34" charset="0"/>
              </a:rPr>
              <a:t>authentication key</a:t>
            </a:r>
          </a:p>
        </p:txBody>
      </p:sp>
      <p:grpSp>
        <p:nvGrpSpPr>
          <p:cNvPr id="3" name="组合 2"/>
          <p:cNvGrpSpPr/>
          <p:nvPr/>
        </p:nvGrpSpPr>
        <p:grpSpPr>
          <a:xfrm>
            <a:off x="355600" y="1124744"/>
            <a:ext cx="8438101" cy="2388990"/>
            <a:chOff x="355600" y="980728"/>
            <a:chExt cx="8438101" cy="2388990"/>
          </a:xfrm>
        </p:grpSpPr>
        <p:sp>
          <p:nvSpPr>
            <p:cNvPr id="130054" name="Freeform 2"/>
            <p:cNvSpPr/>
            <p:nvPr/>
          </p:nvSpPr>
          <p:spPr bwMode="auto">
            <a:xfrm>
              <a:off x="6495021" y="1446665"/>
              <a:ext cx="2298680" cy="1654532"/>
            </a:xfrm>
            <a:custGeom>
              <a:avLst/>
              <a:gdLst>
                <a:gd name="T0" fmla="*/ 346493 w 1292"/>
                <a:gd name="T1" fmla="*/ 2603 h 1255"/>
                <a:gd name="T2" fmla="*/ 54874 w 1292"/>
                <a:gd name="T3" fmla="*/ 62478 h 1255"/>
                <a:gd name="T4" fmla="*/ 45467 w 1292"/>
                <a:gd name="T5" fmla="*/ 206958 h 1255"/>
                <a:gd name="T6" fmla="*/ 73689 w 1292"/>
                <a:gd name="T7" fmla="*/ 329311 h 1255"/>
                <a:gd name="T8" fmla="*/ 355900 w 1292"/>
                <a:gd name="T9" fmla="*/ 344930 h 1255"/>
                <a:gd name="T10" fmla="*/ 939136 w 1292"/>
                <a:gd name="T11" fmla="*/ 446457 h 1255"/>
                <a:gd name="T12" fmla="*/ 1447117 w 1292"/>
                <a:gd name="T13" fmla="*/ 489410 h 1255"/>
                <a:gd name="T14" fmla="*/ 1745007 w 1292"/>
                <a:gd name="T15" fmla="*/ 403503 h 1255"/>
                <a:gd name="T16" fmla="*/ 1848484 w 1292"/>
                <a:gd name="T17" fmla="*/ 175719 h 1255"/>
                <a:gd name="T18" fmla="*/ 1752846 w 1292"/>
                <a:gd name="T19" fmla="*/ 83304 h 1255"/>
                <a:gd name="T20" fmla="*/ 1089649 w 1292"/>
                <a:gd name="T21" fmla="*/ 45557 h 1255"/>
                <a:gd name="T22" fmla="*/ 346493 w 1292"/>
                <a:gd name="T23" fmla="*/ 260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xmlns="" w="9525">
                  <a:solidFill>
                    <a:srgbClr val="000000"/>
                  </a:solidFill>
                  <a:round/>
                </a14:hiddenLine>
              </a:ext>
            </a:extLst>
          </p:spPr>
          <p:txBody>
            <a:bodyPr wrap="none" anchor="ctr"/>
            <a:lstStyle/>
            <a:p>
              <a:endParaRPr lang="zh-CN" altLang="en-US">
                <a:cs typeface="Tahoma" panose="020B0604030504040204" pitchFamily="34" charset="0"/>
              </a:endParaRPr>
            </a:p>
          </p:txBody>
        </p:sp>
        <p:sp>
          <p:nvSpPr>
            <p:cNvPr id="130055" name="Freeform 3"/>
            <p:cNvSpPr/>
            <p:nvPr/>
          </p:nvSpPr>
          <p:spPr bwMode="auto">
            <a:xfrm>
              <a:off x="355600" y="1321249"/>
              <a:ext cx="2421180" cy="1654532"/>
            </a:xfrm>
            <a:custGeom>
              <a:avLst/>
              <a:gdLst>
                <a:gd name="T0" fmla="*/ 500372 w 1292"/>
                <a:gd name="T1" fmla="*/ 2603 h 1255"/>
                <a:gd name="T2" fmla="*/ 72661 w 1292"/>
                <a:gd name="T3" fmla="*/ 62478 h 1255"/>
                <a:gd name="T4" fmla="*/ 57799 w 1292"/>
                <a:gd name="T5" fmla="*/ 206958 h 1255"/>
                <a:gd name="T6" fmla="*/ 108992 w 1292"/>
                <a:gd name="T7" fmla="*/ 329311 h 1255"/>
                <a:gd name="T8" fmla="*/ 513583 w 1292"/>
                <a:gd name="T9" fmla="*/ 344930 h 1255"/>
                <a:gd name="T10" fmla="*/ 1352491 w 1292"/>
                <a:gd name="T11" fmla="*/ 446457 h 1255"/>
                <a:gd name="T12" fmla="*/ 2082407 w 1292"/>
                <a:gd name="T13" fmla="*/ 489410 h 1255"/>
                <a:gd name="T14" fmla="*/ 2506815 w 1292"/>
                <a:gd name="T15" fmla="*/ 403503 h 1255"/>
                <a:gd name="T16" fmla="*/ 2658743 w 1292"/>
                <a:gd name="T17" fmla="*/ 175719 h 1255"/>
                <a:gd name="T18" fmla="*/ 2520026 w 1292"/>
                <a:gd name="T19" fmla="*/ 83304 h 1255"/>
                <a:gd name="T20" fmla="*/ 1567172 w 1292"/>
                <a:gd name="T21" fmla="*/ 45557 h 1255"/>
                <a:gd name="T22" fmla="*/ 500372 w 1292"/>
                <a:gd name="T23" fmla="*/ 260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xmlns="" w="9525">
                  <a:solidFill>
                    <a:srgbClr val="000000"/>
                  </a:solidFill>
                  <a:round/>
                </a14:hiddenLine>
              </a:ext>
            </a:extLst>
          </p:spPr>
          <p:txBody>
            <a:bodyPr wrap="none" anchor="ctr"/>
            <a:lstStyle/>
            <a:p>
              <a:endParaRPr lang="zh-CN" altLang="en-US">
                <a:cs typeface="Tahoma" panose="020B0604030504040204" pitchFamily="34" charset="0"/>
              </a:endParaRPr>
            </a:p>
          </p:txBody>
        </p:sp>
        <p:sp>
          <p:nvSpPr>
            <p:cNvPr id="130056" name="Freeform 4"/>
            <p:cNvSpPr/>
            <p:nvPr/>
          </p:nvSpPr>
          <p:spPr bwMode="auto">
            <a:xfrm>
              <a:off x="3295604" y="1208695"/>
              <a:ext cx="2680592" cy="2161023"/>
            </a:xfrm>
            <a:custGeom>
              <a:avLst/>
              <a:gdLst>
                <a:gd name="T0" fmla="*/ 1018379 w 1292"/>
                <a:gd name="T1" fmla="*/ 11901 h 1255"/>
                <a:gd name="T2" fmla="*/ 148095 w 1292"/>
                <a:gd name="T3" fmla="*/ 404619 h 1255"/>
                <a:gd name="T4" fmla="*/ 124326 w 1292"/>
                <a:gd name="T5" fmla="*/ 1343063 h 1255"/>
                <a:gd name="T6" fmla="*/ 224884 w 1292"/>
                <a:gd name="T7" fmla="*/ 2125100 h 1255"/>
                <a:gd name="T8" fmla="*/ 1043975 w 1292"/>
                <a:gd name="T9" fmla="*/ 2233905 h 1255"/>
                <a:gd name="T10" fmla="*/ 2760776 w 1292"/>
                <a:gd name="T11" fmla="*/ 2895236 h 1255"/>
                <a:gd name="T12" fmla="*/ 4247206 w 1292"/>
                <a:gd name="T13" fmla="*/ 3174049 h 1255"/>
                <a:gd name="T14" fmla="*/ 5117491 w 1292"/>
                <a:gd name="T15" fmla="*/ 2618123 h 1255"/>
                <a:gd name="T16" fmla="*/ 5424650 w 1292"/>
                <a:gd name="T17" fmla="*/ 1144154 h 1255"/>
                <a:gd name="T18" fmla="*/ 5144915 w 1292"/>
                <a:gd name="T19" fmla="*/ 540625 h 1255"/>
                <a:gd name="T20" fmla="*/ 3197746 w 1292"/>
                <a:gd name="T21" fmla="*/ 294114 h 1255"/>
                <a:gd name="T22" fmla="*/ 1018379 w 1292"/>
                <a:gd name="T23" fmla="*/ 11901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xtLst>
              <a:ext uri="{91240B29-F687-4F45-9708-019B960494DF}">
                <a14:hiddenLine xmlns:a14="http://schemas.microsoft.com/office/drawing/2010/main" xmlns="" w="9525">
                  <a:solidFill>
                    <a:srgbClr val="000000"/>
                  </a:solidFill>
                  <a:round/>
                </a14:hiddenLine>
              </a:ext>
            </a:extLst>
          </p:spPr>
          <p:txBody>
            <a:bodyPr wrap="none" anchor="ctr"/>
            <a:lstStyle/>
            <a:p>
              <a:endParaRPr lang="zh-CN" altLang="en-US">
                <a:cs typeface="Tahoma" panose="020B0604030504040204" pitchFamily="34" charset="0"/>
              </a:endParaRPr>
            </a:p>
          </p:txBody>
        </p:sp>
        <p:sp>
          <p:nvSpPr>
            <p:cNvPr id="130057" name="Line 39"/>
            <p:cNvSpPr>
              <a:spLocks noChangeShapeType="1"/>
            </p:cNvSpPr>
            <p:nvPr/>
          </p:nvSpPr>
          <p:spPr bwMode="auto">
            <a:xfrm>
              <a:off x="1598617" y="2022295"/>
              <a:ext cx="911545"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0058" name="Line 40"/>
            <p:cNvSpPr>
              <a:spLocks noChangeShapeType="1"/>
            </p:cNvSpPr>
            <p:nvPr/>
          </p:nvSpPr>
          <p:spPr bwMode="auto">
            <a:xfrm>
              <a:off x="6676970" y="2162183"/>
              <a:ext cx="785442"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0059" name="Line 41"/>
            <p:cNvSpPr>
              <a:spLocks noChangeShapeType="1"/>
            </p:cNvSpPr>
            <p:nvPr/>
          </p:nvSpPr>
          <p:spPr bwMode="auto">
            <a:xfrm>
              <a:off x="3171303" y="2064100"/>
              <a:ext cx="439559"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0060" name="Line 42"/>
            <p:cNvSpPr>
              <a:spLocks noChangeShapeType="1"/>
            </p:cNvSpPr>
            <p:nvPr/>
          </p:nvSpPr>
          <p:spPr bwMode="auto">
            <a:xfrm flipH="1">
              <a:off x="5632536" y="2088514"/>
              <a:ext cx="329670" cy="0"/>
            </a:xfrm>
            <a:prstGeom prst="line">
              <a:avLst/>
            </a:prstGeom>
            <a:noFill/>
            <a:ln w="25400">
              <a:solidFill>
                <a:schemeClr val="tx1"/>
              </a:solidFill>
              <a:round/>
            </a:ln>
            <a:extLst>
              <a:ext uri="{909E8E84-426E-40DD-AFC4-6F175D3DCCD1}">
                <a14:hiddenFill xmlns:a14="http://schemas.microsoft.com/office/drawing/2010/main" xmlns="">
                  <a:noFill/>
                </a14:hiddenFill>
              </a:ext>
            </a:extLst>
          </p:spPr>
          <p:txBody>
            <a:bodyPr/>
            <a:lstStyle/>
            <a:p>
              <a:endParaRPr lang="zh-CN" altLang="en-US"/>
            </a:p>
          </p:txBody>
        </p:sp>
        <p:sp>
          <p:nvSpPr>
            <p:cNvPr id="130061" name="Text Box 43"/>
            <p:cNvSpPr txBox="1">
              <a:spLocks noChangeArrowheads="1"/>
            </p:cNvSpPr>
            <p:nvPr/>
          </p:nvSpPr>
          <p:spPr bwMode="auto">
            <a:xfrm>
              <a:off x="4936554" y="1734480"/>
              <a:ext cx="1307870" cy="308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400">
                  <a:latin typeface="Tahoma" panose="020B0604030504040204" pitchFamily="34" charset="0"/>
                  <a:cs typeface="Tahoma" panose="020B0604030504040204" pitchFamily="34" charset="0"/>
                </a:rPr>
                <a:t>193.68.2.23</a:t>
              </a:r>
            </a:p>
          </p:txBody>
        </p:sp>
        <p:sp>
          <p:nvSpPr>
            <p:cNvPr id="130062" name="Text Box 44"/>
            <p:cNvSpPr txBox="1">
              <a:spLocks noChangeArrowheads="1"/>
            </p:cNvSpPr>
            <p:nvPr/>
          </p:nvSpPr>
          <p:spPr bwMode="auto">
            <a:xfrm>
              <a:off x="3231610" y="1722401"/>
              <a:ext cx="1512448" cy="311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400">
                  <a:latin typeface="Tahoma" panose="020B0604030504040204" pitchFamily="34" charset="0"/>
                  <a:cs typeface="Tahoma" panose="020B0604030504040204" pitchFamily="34" charset="0"/>
                </a:rPr>
                <a:t>200.168.1.100</a:t>
              </a:r>
            </a:p>
          </p:txBody>
        </p:sp>
        <p:sp>
          <p:nvSpPr>
            <p:cNvPr id="130063" name="Text Box 45"/>
            <p:cNvSpPr txBox="1">
              <a:spLocks noChangeArrowheads="1"/>
            </p:cNvSpPr>
            <p:nvPr/>
          </p:nvSpPr>
          <p:spPr bwMode="auto">
            <a:xfrm>
              <a:off x="787954" y="2520745"/>
              <a:ext cx="1295260" cy="308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400">
                  <a:latin typeface="Tahoma" panose="020B0604030504040204" pitchFamily="34" charset="0"/>
                  <a:cs typeface="Tahoma" panose="020B0604030504040204" pitchFamily="34" charset="0"/>
                </a:rPr>
                <a:t>172.16.1/24</a:t>
              </a:r>
            </a:p>
          </p:txBody>
        </p:sp>
        <p:sp>
          <p:nvSpPr>
            <p:cNvPr id="130064" name="Text Box 46"/>
            <p:cNvSpPr txBox="1">
              <a:spLocks noChangeArrowheads="1"/>
            </p:cNvSpPr>
            <p:nvPr/>
          </p:nvSpPr>
          <p:spPr bwMode="auto">
            <a:xfrm>
              <a:off x="7186787" y="2675104"/>
              <a:ext cx="1327686" cy="3087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1400">
                  <a:latin typeface="Tahoma" panose="020B0604030504040204" pitchFamily="34" charset="0"/>
                  <a:cs typeface="Tahoma" panose="020B0604030504040204" pitchFamily="34" charset="0"/>
                </a:rPr>
                <a:t>172.16.2/24</a:t>
              </a:r>
            </a:p>
          </p:txBody>
        </p:sp>
        <p:sp>
          <p:nvSpPr>
            <p:cNvPr id="130065" name="Text Box 48"/>
            <p:cNvSpPr txBox="1">
              <a:spLocks noChangeArrowheads="1"/>
            </p:cNvSpPr>
            <p:nvPr/>
          </p:nvSpPr>
          <p:spPr bwMode="auto">
            <a:xfrm>
              <a:off x="3558677" y="2177475"/>
              <a:ext cx="2583458" cy="342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600" i="1">
                  <a:solidFill>
                    <a:srgbClr val="CC0000"/>
                  </a:solidFill>
                  <a:latin typeface="Tahoma" panose="020B0604030504040204" pitchFamily="34" charset="0"/>
                  <a:cs typeface="Tahoma" panose="020B0604030504040204" pitchFamily="34" charset="0"/>
                </a:rPr>
                <a:t>security association </a:t>
              </a:r>
            </a:p>
          </p:txBody>
        </p:sp>
        <p:sp>
          <p:nvSpPr>
            <p:cNvPr id="130066" name="Text Box 49"/>
            <p:cNvSpPr txBox="1">
              <a:spLocks noChangeArrowheads="1"/>
            </p:cNvSpPr>
            <p:nvPr/>
          </p:nvSpPr>
          <p:spPr bwMode="auto">
            <a:xfrm>
              <a:off x="4352769" y="980728"/>
              <a:ext cx="1088090" cy="37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dirty="0">
                  <a:latin typeface="Tahoma" panose="020B0604030504040204" pitchFamily="34" charset="0"/>
                  <a:cs typeface="Tahoma" panose="020B0604030504040204" pitchFamily="34" charset="0"/>
                </a:rPr>
                <a:t>Internet</a:t>
              </a:r>
            </a:p>
          </p:txBody>
        </p:sp>
        <p:sp>
          <p:nvSpPr>
            <p:cNvPr id="130067" name="Text Box 50"/>
            <p:cNvSpPr txBox="1">
              <a:spLocks noChangeArrowheads="1"/>
            </p:cNvSpPr>
            <p:nvPr/>
          </p:nvSpPr>
          <p:spPr bwMode="auto">
            <a:xfrm>
              <a:off x="510527" y="1124744"/>
              <a:ext cx="208971" cy="37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endParaRPr lang="zh-CN" altLang="zh-CN" sz="1800">
                <a:latin typeface="Tahoma" panose="020B0604030504040204" pitchFamily="34" charset="0"/>
                <a:cs typeface="Tahoma" panose="020B0604030504040204" pitchFamily="34" charset="0"/>
              </a:endParaRPr>
            </a:p>
          </p:txBody>
        </p:sp>
        <p:sp>
          <p:nvSpPr>
            <p:cNvPr id="130068" name="Text Box 51"/>
            <p:cNvSpPr txBox="1">
              <a:spLocks noChangeArrowheads="1"/>
            </p:cNvSpPr>
            <p:nvPr/>
          </p:nvSpPr>
          <p:spPr bwMode="auto">
            <a:xfrm>
              <a:off x="989402" y="1016418"/>
              <a:ext cx="1779856" cy="37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dirty="0">
                  <a:latin typeface="Tahoma" panose="020B0604030504040204" pitchFamily="34" charset="0"/>
                  <a:cs typeface="Tahoma" panose="020B0604030504040204" pitchFamily="34" charset="0"/>
                </a:rPr>
                <a:t>headquarters</a:t>
              </a:r>
            </a:p>
          </p:txBody>
        </p:sp>
        <p:sp>
          <p:nvSpPr>
            <p:cNvPr id="130069" name="Text Box 52"/>
            <p:cNvSpPr txBox="1">
              <a:spLocks noChangeArrowheads="1"/>
            </p:cNvSpPr>
            <p:nvPr/>
          </p:nvSpPr>
          <p:spPr bwMode="auto">
            <a:xfrm>
              <a:off x="6856399" y="1156949"/>
              <a:ext cx="1733649" cy="374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dirty="0">
                  <a:latin typeface="Tahoma" panose="020B0604030504040204" pitchFamily="34" charset="0"/>
                  <a:cs typeface="Tahoma" panose="020B0604030504040204" pitchFamily="34" charset="0"/>
                </a:rPr>
                <a:t>branch office</a:t>
              </a:r>
            </a:p>
          </p:txBody>
        </p:sp>
        <p:sp>
          <p:nvSpPr>
            <p:cNvPr id="130070" name="Text Box 53"/>
            <p:cNvSpPr txBox="1">
              <a:spLocks noChangeArrowheads="1"/>
            </p:cNvSpPr>
            <p:nvPr/>
          </p:nvSpPr>
          <p:spPr bwMode="auto">
            <a:xfrm>
              <a:off x="2603839" y="2212027"/>
              <a:ext cx="540442" cy="37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a:latin typeface="Tahoma" panose="020B0604030504040204" pitchFamily="34" charset="0"/>
                  <a:cs typeface="Tahoma" panose="020B0604030504040204" pitchFamily="34" charset="0"/>
                </a:rPr>
                <a:t>R1</a:t>
              </a:r>
            </a:p>
          </p:txBody>
        </p:sp>
        <p:sp>
          <p:nvSpPr>
            <p:cNvPr id="130071" name="Text Box 54"/>
            <p:cNvSpPr txBox="1">
              <a:spLocks noChangeArrowheads="1"/>
            </p:cNvSpPr>
            <p:nvPr/>
          </p:nvSpPr>
          <p:spPr bwMode="auto">
            <a:xfrm>
              <a:off x="6062667" y="2366386"/>
              <a:ext cx="540442" cy="37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eaLnBrk="1" hangingPunct="1"/>
              <a:r>
                <a:rPr lang="en-US" altLang="zh-CN" sz="1800">
                  <a:latin typeface="Tahoma" panose="020B0604030504040204" pitchFamily="34" charset="0"/>
                  <a:cs typeface="Tahoma" panose="020B0604030504040204" pitchFamily="34" charset="0"/>
                </a:rPr>
                <a:t>R2</a:t>
              </a:r>
            </a:p>
          </p:txBody>
        </p:sp>
        <p:grpSp>
          <p:nvGrpSpPr>
            <p:cNvPr id="130072" name="Group 542"/>
            <p:cNvGrpSpPr/>
            <p:nvPr/>
          </p:nvGrpSpPr>
          <p:grpSpPr bwMode="auto">
            <a:xfrm>
              <a:off x="714724" y="1649868"/>
              <a:ext cx="992448" cy="839793"/>
              <a:chOff x="-44" y="1473"/>
              <a:chExt cx="981" cy="1105"/>
            </a:xfrm>
          </p:grpSpPr>
          <p:pic>
            <p:nvPicPr>
              <p:cNvPr id="130095"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0096" name="Freeform 530"/>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cs typeface="Tahoma" panose="020B0604030504040204" pitchFamily="34" charset="0"/>
                </a:endParaRPr>
              </a:p>
            </p:txBody>
          </p:sp>
        </p:grpSp>
        <p:grpSp>
          <p:nvGrpSpPr>
            <p:cNvPr id="130073" name="Group 542"/>
            <p:cNvGrpSpPr/>
            <p:nvPr/>
          </p:nvGrpSpPr>
          <p:grpSpPr bwMode="auto">
            <a:xfrm flipH="1">
              <a:off x="7179028" y="1818056"/>
              <a:ext cx="992448" cy="839793"/>
              <a:chOff x="-44" y="1473"/>
              <a:chExt cx="981" cy="1105"/>
            </a:xfrm>
          </p:grpSpPr>
          <p:pic>
            <p:nvPicPr>
              <p:cNvPr id="130093"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0094" name="Freeform 530"/>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a:solidFill>
                      <a:schemeClr val="tx1"/>
                    </a:solidFill>
                    <a:prstDash val="solid"/>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cs typeface="Tahoma" panose="020B0604030504040204" pitchFamily="34" charset="0"/>
                </a:endParaRPr>
              </a:p>
            </p:txBody>
          </p:sp>
        </p:grpSp>
        <p:grpSp>
          <p:nvGrpSpPr>
            <p:cNvPr id="130074" name="Group 332"/>
            <p:cNvGrpSpPr/>
            <p:nvPr/>
          </p:nvGrpSpPr>
          <p:grpSpPr bwMode="auto">
            <a:xfrm>
              <a:off x="5951444" y="1959557"/>
              <a:ext cx="787500" cy="290955"/>
              <a:chOff x="2356" y="1300"/>
              <a:chExt cx="555" cy="194"/>
            </a:xfrm>
          </p:grpSpPr>
          <p:sp>
            <p:nvSpPr>
              <p:cNvPr id="13008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ahoma" panose="020B0604030504040204" pitchFamily="34" charset="0"/>
                  <a:cs typeface="Tahoma" panose="020B0604030504040204" pitchFamily="34" charset="0"/>
                </a:endParaRPr>
              </a:p>
            </p:txBody>
          </p:sp>
          <p:sp>
            <p:nvSpPr>
              <p:cNvPr id="13008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sz="2400">
                  <a:latin typeface="Tahoma" panose="020B0604030504040204" pitchFamily="34" charset="0"/>
                  <a:cs typeface="Tahoma" panose="020B0604030504040204" pitchFamily="34" charset="0"/>
                </a:endParaRPr>
              </a:p>
            </p:txBody>
          </p:sp>
          <p:sp>
            <p:nvSpPr>
              <p:cNvPr id="13008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ahoma" panose="020B0604030504040204" pitchFamily="34" charset="0"/>
                  <a:cs typeface="Tahoma" panose="020B0604030504040204" pitchFamily="34" charset="0"/>
                </a:endParaRPr>
              </a:p>
            </p:txBody>
          </p:sp>
          <p:grpSp>
            <p:nvGrpSpPr>
              <p:cNvPr id="130088" name="Group 329"/>
              <p:cNvGrpSpPr/>
              <p:nvPr/>
            </p:nvGrpSpPr>
            <p:grpSpPr bwMode="auto">
              <a:xfrm>
                <a:off x="2468" y="1332"/>
                <a:ext cx="310" cy="60"/>
                <a:chOff x="2468" y="1332"/>
                <a:chExt cx="310" cy="60"/>
              </a:xfrm>
            </p:grpSpPr>
            <p:sp>
              <p:nvSpPr>
                <p:cNvPr id="130091" name="Freeform 32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cs typeface="Tahoma" panose="020B0604030504040204" pitchFamily="34" charset="0"/>
                  </a:endParaRPr>
                </a:p>
              </p:txBody>
            </p:sp>
            <p:sp>
              <p:nvSpPr>
                <p:cNvPr id="130092" name="Freeform 32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cs typeface="Tahoma" panose="020B0604030504040204" pitchFamily="34" charset="0"/>
                  </a:endParaRPr>
                </a:p>
              </p:txBody>
            </p:sp>
          </p:grpSp>
          <p:sp>
            <p:nvSpPr>
              <p:cNvPr id="73" name="Line 330"/>
              <p:cNvSpPr>
                <a:spLocks noChangeShapeType="1"/>
              </p:cNvSpPr>
              <p:nvPr/>
            </p:nvSpPr>
            <p:spPr bwMode="auto">
              <a:xfrm>
                <a:off x="2357" y="1361"/>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cs typeface="Arial" panose="020B0604020202020204" pitchFamily="34" charset="0"/>
                </a:endParaRPr>
              </a:p>
            </p:txBody>
          </p:sp>
          <p:sp>
            <p:nvSpPr>
              <p:cNvPr id="74" name="Line 331"/>
              <p:cNvSpPr>
                <a:spLocks noChangeShapeType="1"/>
              </p:cNvSpPr>
              <p:nvPr/>
            </p:nvSpPr>
            <p:spPr bwMode="auto">
              <a:xfrm>
                <a:off x="2907" y="1363"/>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cs typeface="Arial" panose="020B0604020202020204" pitchFamily="34" charset="0"/>
                </a:endParaRPr>
              </a:p>
            </p:txBody>
          </p:sp>
        </p:grpSp>
        <p:grpSp>
          <p:nvGrpSpPr>
            <p:cNvPr id="130075" name="Group 332"/>
            <p:cNvGrpSpPr/>
            <p:nvPr/>
          </p:nvGrpSpPr>
          <p:grpSpPr bwMode="auto">
            <a:xfrm>
              <a:off x="2480115" y="1892907"/>
              <a:ext cx="787500" cy="290955"/>
              <a:chOff x="2356" y="1300"/>
              <a:chExt cx="555" cy="194"/>
            </a:xfrm>
          </p:grpSpPr>
          <p:sp>
            <p:nvSpPr>
              <p:cNvPr id="130077"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ahoma" panose="020B0604030504040204" pitchFamily="34" charset="0"/>
                  <a:cs typeface="Tahoma" panose="020B0604030504040204" pitchFamily="34" charset="0"/>
                </a:endParaRPr>
              </a:p>
            </p:txBody>
          </p:sp>
          <p:sp>
            <p:nvSpPr>
              <p:cNvPr id="130078"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sz="2400">
                  <a:latin typeface="Tahoma" panose="020B0604030504040204" pitchFamily="34" charset="0"/>
                  <a:cs typeface="Tahoma" panose="020B0604030504040204" pitchFamily="34" charset="0"/>
                </a:endParaRPr>
              </a:p>
            </p:txBody>
          </p:sp>
          <p:sp>
            <p:nvSpPr>
              <p:cNvPr id="130079"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400">
                  <a:latin typeface="Tahoma" panose="020B0604030504040204" pitchFamily="34" charset="0"/>
                  <a:cs typeface="Tahoma" panose="020B0604030504040204" pitchFamily="34" charset="0"/>
                </a:endParaRPr>
              </a:p>
            </p:txBody>
          </p:sp>
          <p:grpSp>
            <p:nvGrpSpPr>
              <p:cNvPr id="130080" name="Group 329"/>
              <p:cNvGrpSpPr/>
              <p:nvPr/>
            </p:nvGrpSpPr>
            <p:grpSpPr bwMode="auto">
              <a:xfrm>
                <a:off x="2468" y="1332"/>
                <a:ext cx="310" cy="60"/>
                <a:chOff x="2468" y="1332"/>
                <a:chExt cx="310" cy="60"/>
              </a:xfrm>
            </p:grpSpPr>
            <p:sp>
              <p:nvSpPr>
                <p:cNvPr id="130083" name="Freeform 32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cs typeface="Tahoma" panose="020B0604030504040204" pitchFamily="34" charset="0"/>
                  </a:endParaRPr>
                </a:p>
              </p:txBody>
            </p:sp>
            <p:sp>
              <p:nvSpPr>
                <p:cNvPr id="130084" name="Freeform 32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cs typeface="Tahoma" panose="020B0604030504040204" pitchFamily="34" charset="0"/>
                  </a:endParaRPr>
                </a:p>
              </p:txBody>
            </p:sp>
          </p:grpSp>
          <p:sp>
            <p:nvSpPr>
              <p:cNvPr id="82" name="Line 330"/>
              <p:cNvSpPr>
                <a:spLocks noChangeShapeType="1"/>
              </p:cNvSpPr>
              <p:nvPr/>
            </p:nvSpPr>
            <p:spPr bwMode="auto">
              <a:xfrm>
                <a:off x="2357" y="1362"/>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cs typeface="Arial" panose="020B0604020202020204" pitchFamily="34" charset="0"/>
                </a:endParaRPr>
              </a:p>
            </p:txBody>
          </p:sp>
          <p:sp>
            <p:nvSpPr>
              <p:cNvPr id="83" name="Line 331"/>
              <p:cNvSpPr>
                <a:spLocks noChangeShapeType="1"/>
              </p:cNvSpPr>
              <p:nvPr/>
            </p:nvSpPr>
            <p:spPr bwMode="auto">
              <a:xfrm>
                <a:off x="2907" y="1363"/>
                <a:ext cx="0" cy="84"/>
              </a:xfrm>
              <a:prstGeom prst="line">
                <a:avLst/>
              </a:prstGeom>
              <a:noFill/>
              <a:ln w="9525">
                <a:solidFill>
                  <a:schemeClr val="tx1"/>
                </a:solidFill>
                <a:round/>
              </a:ln>
              <a:effectLst/>
            </p:spPr>
            <p:txBody>
              <a:bodyPr/>
              <a:lstStyle/>
              <a:p>
                <a:pPr>
                  <a:defRPr/>
                </a:pPr>
                <a:endParaRPr lang="en-US">
                  <a:latin typeface="Comic Sans MS" panose="030F0702030302020204" pitchFamily="66" charset="0"/>
                  <a:ea typeface="MS PGothic" panose="020B0600070205080204" pitchFamily="34" charset="-128"/>
                  <a:cs typeface="Arial" panose="020B0604020202020204" pitchFamily="34" charset="0"/>
                </a:endParaRPr>
              </a:p>
            </p:txBody>
          </p:sp>
        </p:grpSp>
        <p:sp>
          <p:nvSpPr>
            <p:cNvPr id="130076" name="Right Arrow 2"/>
            <p:cNvSpPr>
              <a:spLocks noChangeArrowheads="1"/>
            </p:cNvSpPr>
            <p:nvPr/>
          </p:nvSpPr>
          <p:spPr bwMode="auto">
            <a:xfrm>
              <a:off x="3291489" y="2112561"/>
              <a:ext cx="2679237" cy="153005"/>
            </a:xfrm>
            <a:prstGeom prst="rightArrow">
              <a:avLst>
                <a:gd name="adj1" fmla="val 50000"/>
                <a:gd name="adj2" fmla="val 49999"/>
              </a:avLst>
            </a:prstGeom>
            <a:gradFill rotWithShape="1">
              <a:gsLst>
                <a:gs pos="0">
                  <a:srgbClr val="CC0000"/>
                </a:gs>
                <a:gs pos="100000">
                  <a:srgbClr val="FFFFFF"/>
                </a:gs>
              </a:gsLst>
              <a:lin ang="360000"/>
            </a:gradFill>
            <a:ln w="9525">
              <a:solidFill>
                <a:srgbClr val="800000"/>
              </a:solidFill>
              <a:round/>
            </a:ln>
          </p:spPr>
          <p:txBody>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latin typeface="Tahoma" panose="020B0604030504040204" pitchFamily="34" charset="0"/>
                <a:cs typeface="Tahoma" panose="020B0604030504040204" pitchFamily="34" charset="0"/>
              </a:endParaRPr>
            </a:p>
          </p:txBody>
        </p:sp>
      </p:grpSp>
      <p:sp>
        <p:nvSpPr>
          <p:cNvPr id="2" name="标题 1"/>
          <p:cNvSpPr>
            <a:spLocks noGrp="1"/>
          </p:cNvSpPr>
          <p:nvPr>
            <p:ph type="title"/>
          </p:nvPr>
        </p:nvSpPr>
        <p:spPr/>
        <p:txBody>
          <a:bodyPr/>
          <a:lstStyle/>
          <a:p>
            <a:r>
              <a:rPr lang="en-US" altLang="zh-CN" dirty="0">
                <a:latin typeface="Tahoma" panose="020B0604030504040204" pitchFamily="34" charset="0"/>
                <a:cs typeface="Tahoma" panose="020B0604030504040204" pitchFamily="34" charset="0"/>
              </a:rPr>
              <a:t>Example SA from R1 to R2</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marL="838200" indent="-838200" algn="ctr"/>
            <a:r>
              <a:rPr lang="zh-CN" altLang="en-US"/>
              <a:t>安全关联的特点</a:t>
            </a:r>
          </a:p>
        </p:txBody>
      </p:sp>
      <p:sp>
        <p:nvSpPr>
          <p:cNvPr id="708611" name="Rectangle 3"/>
          <p:cNvSpPr>
            <a:spLocks noGrp="1" noChangeArrowheads="1"/>
          </p:cNvSpPr>
          <p:nvPr>
            <p:ph idx="1"/>
          </p:nvPr>
        </p:nvSpPr>
        <p:spPr/>
        <p:txBody>
          <a:bodyPr/>
          <a:lstStyle/>
          <a:p>
            <a:pPr latinLnBrk="0">
              <a:spcBef>
                <a:spcPts val="600"/>
              </a:spcBef>
            </a:pPr>
            <a:r>
              <a:rPr lang="zh-CN" altLang="zh-CN" dirty="0" smtClean="0"/>
              <a:t>安全</a:t>
            </a:r>
            <a:r>
              <a:rPr lang="zh-CN" altLang="zh-CN" dirty="0"/>
              <a:t>关联 </a:t>
            </a:r>
            <a:r>
              <a:rPr lang="en-US" altLang="zh-CN" dirty="0"/>
              <a:t>(</a:t>
            </a:r>
            <a:r>
              <a:rPr lang="en-US" altLang="zh-CN" dirty="0" smtClean="0">
                <a:sym typeface="+mn-ea"/>
              </a:rPr>
              <a:t>Security Association</a:t>
            </a:r>
            <a:r>
              <a:rPr lang="en-US" altLang="zh-CN" dirty="0"/>
              <a:t>) </a:t>
            </a:r>
            <a:r>
              <a:rPr lang="zh-CN" altLang="zh-CN" dirty="0"/>
              <a:t>是从源点到终点的</a:t>
            </a:r>
            <a:r>
              <a:rPr lang="zh-CN" altLang="zh-CN" dirty="0">
                <a:solidFill>
                  <a:srgbClr val="FF0000"/>
                </a:solidFill>
              </a:rPr>
              <a:t>单向连接，</a:t>
            </a:r>
            <a:r>
              <a:rPr lang="zh-CN" altLang="zh-CN" dirty="0"/>
              <a:t>它能够提供安全服务</a:t>
            </a:r>
            <a:r>
              <a:rPr lang="zh-CN" altLang="zh-CN" dirty="0" smtClean="0"/>
              <a:t>。</a:t>
            </a:r>
            <a:endParaRPr lang="en-US" altLang="zh-CN" dirty="0" smtClean="0"/>
          </a:p>
          <a:p>
            <a:pPr latinLnBrk="0">
              <a:spcBef>
                <a:spcPts val="600"/>
              </a:spcBef>
            </a:pPr>
            <a:endParaRPr lang="zh-CN" altLang="zh-CN" dirty="0" smtClean="0"/>
          </a:p>
          <a:p>
            <a:pPr latinLnBrk="0">
              <a:spcBef>
                <a:spcPts val="600"/>
              </a:spcBef>
            </a:pPr>
            <a:r>
              <a:rPr lang="zh-CN" altLang="zh-CN" dirty="0" smtClean="0"/>
              <a:t>在安全关联</a:t>
            </a:r>
            <a:r>
              <a:rPr lang="en-US" altLang="zh-CN" dirty="0" smtClean="0"/>
              <a:t> SA </a:t>
            </a:r>
            <a:r>
              <a:rPr lang="zh-CN" altLang="zh-CN" dirty="0" smtClean="0"/>
              <a:t>上</a:t>
            </a:r>
            <a:r>
              <a:rPr lang="zh-CN" altLang="zh-CN" dirty="0"/>
              <a:t>传送的</a:t>
            </a:r>
            <a:r>
              <a:rPr lang="zh-CN" altLang="zh-CN" dirty="0" smtClean="0"/>
              <a:t>就是</a:t>
            </a:r>
            <a:r>
              <a:rPr lang="en-US" altLang="zh-CN" dirty="0" smtClean="0"/>
              <a:t> IP </a:t>
            </a:r>
            <a:r>
              <a:rPr lang="zh-CN" altLang="zh-CN" dirty="0" smtClean="0"/>
              <a:t>安全</a:t>
            </a:r>
            <a:r>
              <a:rPr lang="zh-CN" altLang="zh-CN" dirty="0"/>
              <a:t>数据报。</a:t>
            </a:r>
            <a:endParaRPr lang="en-US" altLang="zh-CN" dirty="0"/>
          </a:p>
          <a:p>
            <a:pPr latinLnBrk="0">
              <a:spcBef>
                <a:spcPts val="600"/>
              </a:spcBef>
            </a:pPr>
            <a:endParaRPr lang="zh-CN" altLang="zh-CN" dirty="0" smtClean="0">
              <a:solidFill>
                <a:srgbClr val="0000FF"/>
              </a:solidFill>
            </a:endParaRPr>
          </a:p>
          <a:p>
            <a:pPr latinLnBrk="0">
              <a:spcBef>
                <a:spcPts val="600"/>
              </a:spcBef>
            </a:pPr>
            <a:r>
              <a:rPr lang="zh-CN" altLang="zh-CN" dirty="0" smtClean="0">
                <a:solidFill>
                  <a:srgbClr val="0000FF"/>
                </a:solidFill>
              </a:rPr>
              <a:t>如</a:t>
            </a:r>
            <a:r>
              <a:rPr lang="zh-CN" altLang="zh-CN" dirty="0">
                <a:solidFill>
                  <a:srgbClr val="0000FF"/>
                </a:solidFill>
              </a:rPr>
              <a:t>要进行双向安全通信，则两个方向都需要建立安全关联</a:t>
            </a:r>
            <a:r>
              <a:rPr lang="zh-CN" altLang="zh-CN" dirty="0" smtClean="0">
                <a:solidFill>
                  <a:srgbClr val="0000FF"/>
                </a:solidFill>
              </a:rPr>
              <a:t>。</a:t>
            </a:r>
            <a:endParaRPr lang="en-US" altLang="zh-CN" dirty="0" smtClean="0">
              <a:solidFill>
                <a:srgbClr val="0000FF"/>
              </a:solidFill>
            </a:endParaRPr>
          </a:p>
          <a:p>
            <a:pPr latinLnBrk="0">
              <a:spcBef>
                <a:spcPts val="600"/>
              </a:spcBef>
            </a:pPr>
            <a:endParaRPr lang="zh-CN" altLang="en-US" dirty="0" smtClean="0"/>
          </a:p>
          <a:p>
            <a:pPr latinLnBrk="0">
              <a:spcBef>
                <a:spcPts val="600"/>
              </a:spcBef>
            </a:pPr>
            <a:r>
              <a:rPr lang="zh-CN" altLang="en-US" dirty="0" smtClean="0"/>
              <a:t>假定某公司有一个公司总部和一个在外地的分公司。总部需要和这个分公司以及在</a:t>
            </a:r>
            <a:r>
              <a:rPr lang="zh-CN" altLang="en-US" dirty="0" smtClean="0">
                <a:solidFill>
                  <a:srgbClr val="FF0000"/>
                </a:solidFill>
              </a:rPr>
              <a:t>各地出差的</a:t>
            </a:r>
            <a:r>
              <a:rPr lang="zh-CN" altLang="en-US" dirty="0" smtClean="0"/>
              <a:t> </a:t>
            </a:r>
            <a:r>
              <a:rPr lang="en-US" altLang="zh-CN" dirty="0" smtClean="0"/>
              <a:t>n </a:t>
            </a:r>
            <a:r>
              <a:rPr lang="zh-CN" altLang="zh-CN" dirty="0" smtClean="0"/>
              <a:t>个</a:t>
            </a:r>
            <a:r>
              <a:rPr lang="zh-CN" altLang="zh-CN" dirty="0"/>
              <a:t>员工</a:t>
            </a:r>
            <a:r>
              <a:rPr lang="zh-CN" altLang="zh-CN" dirty="0">
                <a:solidFill>
                  <a:srgbClr val="FF0000"/>
                </a:solidFill>
              </a:rPr>
              <a:t>进行</a:t>
            </a:r>
            <a:r>
              <a:rPr lang="zh-CN" altLang="zh-CN" dirty="0"/>
              <a:t>双向</a:t>
            </a:r>
            <a:r>
              <a:rPr lang="zh-CN" altLang="zh-CN" dirty="0" smtClean="0"/>
              <a:t>安全通信，</a:t>
            </a:r>
            <a:r>
              <a:rPr lang="zh-CN" altLang="zh-CN" dirty="0"/>
              <a:t>一共需要</a:t>
            </a:r>
            <a:r>
              <a:rPr lang="zh-CN" altLang="zh-CN" dirty="0" smtClean="0"/>
              <a:t>创建</a:t>
            </a:r>
            <a:r>
              <a:rPr lang="en-US" altLang="zh-CN" dirty="0" smtClean="0"/>
              <a:t> (</a:t>
            </a:r>
            <a:r>
              <a:rPr lang="en-US" altLang="zh-CN" dirty="0"/>
              <a:t>2 + 2n</a:t>
            </a:r>
            <a:r>
              <a:rPr lang="en-US" altLang="zh-CN" dirty="0" smtClean="0"/>
              <a:t>) </a:t>
            </a:r>
            <a:r>
              <a:rPr lang="zh-CN" altLang="zh-CN" dirty="0" smtClean="0"/>
              <a:t>条</a:t>
            </a:r>
            <a:r>
              <a:rPr lang="zh-CN" altLang="zh-CN" dirty="0"/>
              <a:t>安全</a:t>
            </a:r>
            <a:r>
              <a:rPr lang="zh-CN" altLang="zh-CN" dirty="0" smtClean="0"/>
              <a:t>关联</a:t>
            </a:r>
            <a:r>
              <a:rPr lang="en-US" altLang="zh-CN" dirty="0" smtClean="0"/>
              <a:t> SA</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路由器 </a:t>
            </a:r>
            <a:r>
              <a:rPr lang="en-US" altLang="zh-CN" dirty="0"/>
              <a:t>R</a:t>
            </a:r>
            <a:r>
              <a:rPr lang="en-US" altLang="zh-CN" baseline="-25000" dirty="0"/>
              <a:t>1 </a:t>
            </a:r>
            <a:r>
              <a:rPr lang="zh-CN" altLang="en-US" dirty="0"/>
              <a:t>到 </a:t>
            </a:r>
            <a:r>
              <a:rPr lang="en-US" altLang="zh-CN" dirty="0"/>
              <a:t>R</a:t>
            </a:r>
            <a:r>
              <a:rPr lang="en-US" altLang="zh-CN" baseline="-25000" dirty="0"/>
              <a:t>2 </a:t>
            </a:r>
            <a:r>
              <a:rPr lang="zh-CN" altLang="en-US" dirty="0"/>
              <a:t>的安全关联 </a:t>
            </a:r>
            <a:r>
              <a:rPr lang="en-US" altLang="zh-CN" dirty="0"/>
              <a:t>SA</a:t>
            </a:r>
            <a:endParaRPr lang="zh-CN" altLang="en-US" dirty="0"/>
          </a:p>
        </p:txBody>
      </p:sp>
      <p:grpSp>
        <p:nvGrpSpPr>
          <p:cNvPr id="559" name="组合 558"/>
          <p:cNvGrpSpPr/>
          <p:nvPr/>
        </p:nvGrpSpPr>
        <p:grpSpPr>
          <a:xfrm>
            <a:off x="517396" y="3096655"/>
            <a:ext cx="8375084" cy="2740959"/>
            <a:chOff x="632520" y="1268760"/>
            <a:chExt cx="9073008" cy="2969372"/>
          </a:xfrm>
        </p:grpSpPr>
        <p:sp>
          <p:nvSpPr>
            <p:cNvPr id="5" name="圆角矩形 4"/>
            <p:cNvSpPr/>
            <p:nvPr/>
          </p:nvSpPr>
          <p:spPr bwMode="auto">
            <a:xfrm>
              <a:off x="7093326" y="1853372"/>
              <a:ext cx="2612202" cy="2281870"/>
            </a:xfrm>
            <a:prstGeom prst="roundRect">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graphicFrame>
          <p:nvGraphicFramePr>
            <p:cNvPr id="6" name="Object 204"/>
            <p:cNvGraphicFramePr>
              <a:graphicFrameLocks noChangeAspect="1"/>
            </p:cNvGraphicFramePr>
            <p:nvPr/>
          </p:nvGraphicFramePr>
          <p:xfrm>
            <a:off x="3291188" y="1748195"/>
            <a:ext cx="3634456" cy="2489937"/>
          </p:xfrm>
          <a:graphic>
            <a:graphicData uri="http://schemas.openxmlformats.org/presentationml/2006/ole">
              <p:oleObj spid="_x0000_s248833" name="VISIO" r:id="rId4" imgW="3514725" imgH="2009775" progId="">
                <p:embed/>
              </p:oleObj>
            </a:graphicData>
          </a:graphic>
        </p:graphicFrame>
        <p:sp>
          <p:nvSpPr>
            <p:cNvPr id="7" name="圆角矩形 6"/>
            <p:cNvSpPr/>
            <p:nvPr/>
          </p:nvSpPr>
          <p:spPr bwMode="auto">
            <a:xfrm>
              <a:off x="632520" y="1853372"/>
              <a:ext cx="2612202" cy="2281870"/>
            </a:xfrm>
            <a:prstGeom prst="roundRect">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8" name="Line 205"/>
            <p:cNvSpPr>
              <a:spLocks noChangeShapeType="1"/>
            </p:cNvSpPr>
            <p:nvPr/>
          </p:nvSpPr>
          <p:spPr bwMode="auto">
            <a:xfrm>
              <a:off x="1549720" y="2889131"/>
              <a:ext cx="1832379" cy="0"/>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9" name="Text Box 48"/>
            <p:cNvSpPr txBox="1">
              <a:spLocks noChangeArrowheads="1"/>
            </p:cNvSpPr>
            <p:nvPr/>
          </p:nvSpPr>
          <p:spPr bwMode="auto">
            <a:xfrm>
              <a:off x="1275346" y="1368646"/>
              <a:ext cx="1216237"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a:solidFill>
                    <a:srgbClr val="000099"/>
                  </a:solidFill>
                  <a:latin typeface="+mn-lt"/>
                  <a:ea typeface="黑体" panose="02010600030101010101" pitchFamily="2" charset="-122"/>
                </a:rPr>
                <a:t>公司总部</a:t>
              </a:r>
            </a:p>
          </p:txBody>
        </p:sp>
        <p:grpSp>
          <p:nvGrpSpPr>
            <p:cNvPr id="10" name="Group 103"/>
            <p:cNvGrpSpPr/>
            <p:nvPr/>
          </p:nvGrpSpPr>
          <p:grpSpPr bwMode="auto">
            <a:xfrm>
              <a:off x="1008289" y="2404405"/>
              <a:ext cx="642444" cy="724802"/>
              <a:chOff x="921" y="2412"/>
              <a:chExt cx="284" cy="265"/>
            </a:xfrm>
          </p:grpSpPr>
          <p:grpSp>
            <p:nvGrpSpPr>
              <p:cNvPr id="11" name="Group 104"/>
              <p:cNvGrpSpPr/>
              <p:nvPr/>
            </p:nvGrpSpPr>
            <p:grpSpPr bwMode="auto">
              <a:xfrm>
                <a:off x="928" y="2417"/>
                <a:ext cx="277" cy="260"/>
                <a:chOff x="928" y="2417"/>
                <a:chExt cx="277" cy="260"/>
              </a:xfrm>
            </p:grpSpPr>
            <p:sp>
              <p:nvSpPr>
                <p:cNvPr id="25" name="Freeform 10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 name="Freeform 10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 name="Freeform 10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 name="Freeform 10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 name="Rectangle 10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 name="Rectangle 11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 name="Rectangle 11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 name="Line 112"/>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33" name="Group 113"/>
                <p:cNvGrpSpPr/>
                <p:nvPr/>
              </p:nvGrpSpPr>
              <p:grpSpPr bwMode="auto">
                <a:xfrm>
                  <a:off x="928" y="2639"/>
                  <a:ext cx="277" cy="38"/>
                  <a:chOff x="928" y="2639"/>
                  <a:chExt cx="277" cy="38"/>
                </a:xfrm>
              </p:grpSpPr>
              <p:sp>
                <p:nvSpPr>
                  <p:cNvPr id="34" name="Freeform 11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 name="Freeform 1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 name="Rectangle 11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2" name="Group 117"/>
              <p:cNvGrpSpPr/>
              <p:nvPr/>
            </p:nvGrpSpPr>
            <p:grpSpPr bwMode="auto">
              <a:xfrm>
                <a:off x="921" y="2412"/>
                <a:ext cx="277" cy="261"/>
                <a:chOff x="921" y="2412"/>
                <a:chExt cx="277" cy="261"/>
              </a:xfrm>
            </p:grpSpPr>
            <p:sp>
              <p:nvSpPr>
                <p:cNvPr id="13" name="Freeform 11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 name="Freeform 1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5" name="Freeform 12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 name="Freeform 1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 name="Rectangle 12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 name="Rectangle 12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 name="Rectangle 12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 name="Line 125"/>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21" name="Group 126"/>
                <p:cNvGrpSpPr/>
                <p:nvPr/>
              </p:nvGrpSpPr>
              <p:grpSpPr bwMode="auto">
                <a:xfrm>
                  <a:off x="921" y="2635"/>
                  <a:ext cx="277" cy="38"/>
                  <a:chOff x="921" y="2635"/>
                  <a:chExt cx="277" cy="38"/>
                </a:xfrm>
              </p:grpSpPr>
              <p:sp>
                <p:nvSpPr>
                  <p:cNvPr id="22" name="Freeform 12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 name="Freeform 1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 name="Rectangle 12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pic>
          <p:nvPicPr>
            <p:cNvPr id="37" name="Picture 203"/>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48744" y="2717647"/>
              <a:ext cx="565674" cy="361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8" name="Line 176"/>
            <p:cNvSpPr>
              <a:spLocks noChangeShapeType="1"/>
            </p:cNvSpPr>
            <p:nvPr/>
          </p:nvSpPr>
          <p:spPr bwMode="auto">
            <a:xfrm>
              <a:off x="3291188" y="2994307"/>
              <a:ext cx="3727388" cy="32010"/>
            </a:xfrm>
            <a:prstGeom prst="line">
              <a:avLst/>
            </a:prstGeom>
            <a:noFill/>
            <a:ln w="57150">
              <a:solidFill>
                <a:srgbClr val="FF0000"/>
              </a:solidFill>
              <a:prstDash val="sysDash"/>
              <a:rou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39" name="Text Box 207"/>
            <p:cNvSpPr txBox="1">
              <a:spLocks noChangeArrowheads="1"/>
            </p:cNvSpPr>
            <p:nvPr/>
          </p:nvSpPr>
          <p:spPr bwMode="auto">
            <a:xfrm>
              <a:off x="4376712" y="1268760"/>
              <a:ext cx="1267143" cy="530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585" dirty="0">
                  <a:solidFill>
                    <a:srgbClr val="0000FF"/>
                  </a:solidFill>
                  <a:latin typeface="+mn-lt"/>
                  <a:ea typeface="黑体" panose="02010600030101010101" pitchFamily="2" charset="-122"/>
                </a:rPr>
                <a:t>互联网</a:t>
              </a:r>
            </a:p>
          </p:txBody>
        </p:sp>
        <p:sp>
          <p:nvSpPr>
            <p:cNvPr id="40" name="Text Box 201"/>
            <p:cNvSpPr txBox="1">
              <a:spLocks noChangeArrowheads="1"/>
            </p:cNvSpPr>
            <p:nvPr/>
          </p:nvSpPr>
          <p:spPr bwMode="auto">
            <a:xfrm>
              <a:off x="4949387" y="3028890"/>
              <a:ext cx="490485"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45" dirty="0">
                  <a:solidFill>
                    <a:srgbClr val="000099"/>
                  </a:solidFill>
                  <a:latin typeface="+mn-lt"/>
                  <a:ea typeface="黑体" panose="02010600030101010101" pitchFamily="2" charset="-122"/>
                </a:rPr>
                <a:t>SA</a:t>
              </a:r>
              <a:endParaRPr kumimoji="0" lang="en-US" altLang="zh-CN" sz="1845" baseline="-25000" dirty="0">
                <a:solidFill>
                  <a:srgbClr val="000099"/>
                </a:solidFill>
                <a:latin typeface="+mn-lt"/>
                <a:ea typeface="黑体" panose="02010600030101010101" pitchFamily="2" charset="-122"/>
              </a:endParaRPr>
            </a:p>
          </p:txBody>
        </p:sp>
        <p:sp>
          <p:nvSpPr>
            <p:cNvPr id="41" name="Text Box 208"/>
            <p:cNvSpPr txBox="1">
              <a:spLocks noChangeArrowheads="1"/>
            </p:cNvSpPr>
            <p:nvPr/>
          </p:nvSpPr>
          <p:spPr bwMode="auto">
            <a:xfrm>
              <a:off x="2751044" y="2232921"/>
              <a:ext cx="446458"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R</a:t>
              </a:r>
              <a:r>
                <a:rPr lang="en-US" altLang="zh-CN" sz="1845" baseline="-25000">
                  <a:solidFill>
                    <a:srgbClr val="000099"/>
                  </a:solidFill>
                  <a:latin typeface="+mn-lt"/>
                  <a:ea typeface="黑体" panose="02010600030101010101" pitchFamily="2" charset="-122"/>
                </a:rPr>
                <a:t>1</a:t>
              </a:r>
            </a:p>
          </p:txBody>
        </p:sp>
        <p:sp>
          <p:nvSpPr>
            <p:cNvPr id="42" name="TextBox 997"/>
            <p:cNvSpPr txBox="1">
              <a:spLocks noChangeArrowheads="1"/>
            </p:cNvSpPr>
            <p:nvPr/>
          </p:nvSpPr>
          <p:spPr bwMode="auto">
            <a:xfrm>
              <a:off x="4159523" y="2164794"/>
              <a:ext cx="1785832"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IP </a:t>
              </a:r>
              <a:r>
                <a:rPr lang="zh-CN" altLang="en-US" sz="1845" dirty="0">
                  <a:solidFill>
                    <a:srgbClr val="000099"/>
                  </a:solidFill>
                  <a:latin typeface="+mn-lt"/>
                  <a:ea typeface="黑体" panose="02010600030101010101" pitchFamily="2" charset="-122"/>
                </a:rPr>
                <a:t>安全数据报</a:t>
              </a:r>
            </a:p>
          </p:txBody>
        </p:sp>
        <p:sp>
          <p:nvSpPr>
            <p:cNvPr id="43" name="Text Box 213"/>
            <p:cNvSpPr txBox="1">
              <a:spLocks noChangeArrowheads="1"/>
            </p:cNvSpPr>
            <p:nvPr/>
          </p:nvSpPr>
          <p:spPr bwMode="auto">
            <a:xfrm>
              <a:off x="635008" y="2370108"/>
              <a:ext cx="460216"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H</a:t>
              </a:r>
              <a:r>
                <a:rPr lang="en-US" altLang="zh-CN" sz="1845" baseline="-25000">
                  <a:solidFill>
                    <a:srgbClr val="000099"/>
                  </a:solidFill>
                  <a:latin typeface="+mn-lt"/>
                  <a:ea typeface="黑体" panose="02010600030101010101" pitchFamily="2" charset="-122"/>
                </a:rPr>
                <a:t>1</a:t>
              </a:r>
            </a:p>
          </p:txBody>
        </p:sp>
        <p:grpSp>
          <p:nvGrpSpPr>
            <p:cNvPr id="44" name="组合 990"/>
            <p:cNvGrpSpPr/>
            <p:nvPr/>
          </p:nvGrpSpPr>
          <p:grpSpPr bwMode="auto">
            <a:xfrm>
              <a:off x="1747706" y="2578175"/>
              <a:ext cx="733355" cy="208066"/>
              <a:chOff x="1691680" y="1052736"/>
              <a:chExt cx="576064" cy="144016"/>
            </a:xfrm>
          </p:grpSpPr>
          <p:sp>
            <p:nvSpPr>
              <p:cNvPr id="45" name="矩形 44"/>
              <p:cNvSpPr/>
              <p:nvPr/>
            </p:nvSpPr>
            <p:spPr bwMode="auto">
              <a:xfrm>
                <a:off x="1691680" y="1052736"/>
                <a:ext cx="360238" cy="1440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cxnSp>
            <p:nvCxnSpPr>
              <p:cNvPr id="46" name="直接箭头连接符 988"/>
              <p:cNvCxnSpPr>
                <a:cxnSpLocks noChangeShapeType="1"/>
                <a:stCxn id="45" idx="3"/>
              </p:cNvCxnSpPr>
              <p:nvPr/>
            </p:nvCxnSpPr>
            <p:spPr bwMode="auto">
              <a:xfrm>
                <a:off x="2051720" y="1124744"/>
                <a:ext cx="216024" cy="0"/>
              </a:xfrm>
              <a:prstGeom prst="straightConnector1">
                <a:avLst/>
              </a:prstGeom>
              <a:noFill/>
              <a:ln w="38100" algn="ctr">
                <a:solidFill>
                  <a:schemeClr val="tx1"/>
                </a:solidFill>
                <a:round/>
                <a:tailEnd type="triangle" w="med" len="med"/>
              </a:ln>
              <a:extLst>
                <a:ext uri="{909E8E84-426E-40DD-AFC4-6F175D3DCCD1}">
                  <a14:hiddenFill xmlns:a14="http://schemas.microsoft.com/office/drawing/2010/main" xmlns="">
                    <a:noFill/>
                  </a14:hiddenFill>
                </a:ext>
              </a:extLst>
            </p:spPr>
          </p:cxnSp>
        </p:grpSp>
        <p:sp>
          <p:nvSpPr>
            <p:cNvPr id="47" name="AutoShape 212"/>
            <p:cNvSpPr>
              <a:spLocks noChangeArrowheads="1"/>
            </p:cNvSpPr>
            <p:nvPr/>
          </p:nvSpPr>
          <p:spPr bwMode="auto">
            <a:xfrm>
              <a:off x="5974100" y="2664320"/>
              <a:ext cx="616180" cy="116608"/>
            </a:xfrm>
            <a:prstGeom prst="rightArrow">
              <a:avLst>
                <a:gd name="adj1" fmla="val 50000"/>
                <a:gd name="adj2" fmla="val 73675"/>
              </a:avLst>
            </a:prstGeom>
            <a:solidFill>
              <a:srgbClr val="C00000"/>
            </a:solidFill>
            <a:ln w="9525">
              <a:solidFill>
                <a:srgbClr val="C00000"/>
              </a:solidFill>
              <a:miter lim="800000"/>
            </a:ln>
          </p:spPr>
          <p:txBody>
            <a:bodyPr wrap="none" anchor="ctr"/>
            <a:lstStyle/>
            <a:p>
              <a:endParaRPr lang="zh-CN" altLang="en-US" sz="1845">
                <a:solidFill>
                  <a:srgbClr val="000099"/>
                </a:solidFill>
                <a:latin typeface="+mn-lt"/>
                <a:ea typeface="黑体" panose="02010600030101010101" pitchFamily="2" charset="-122"/>
              </a:endParaRPr>
            </a:p>
          </p:txBody>
        </p:sp>
        <p:sp>
          <p:nvSpPr>
            <p:cNvPr id="48" name="Rectangle 210"/>
            <p:cNvSpPr>
              <a:spLocks noChangeArrowheads="1"/>
            </p:cNvSpPr>
            <p:nvPr/>
          </p:nvSpPr>
          <p:spPr bwMode="auto">
            <a:xfrm>
              <a:off x="4210408" y="2557596"/>
              <a:ext cx="1739449" cy="331535"/>
            </a:xfrm>
            <a:prstGeom prst="rect">
              <a:avLst/>
            </a:prstGeom>
            <a:solidFill>
              <a:schemeClr val="bg1"/>
            </a:solidFill>
            <a:ln w="19050">
              <a:solidFill>
                <a:schemeClr val="tx1"/>
              </a:solidFill>
              <a:miter lim="800000"/>
            </a:ln>
            <a:effectLst>
              <a:outerShdw dist="53882" dir="2700000" algn="ctr" rotWithShape="0">
                <a:schemeClr val="bg2">
                  <a:alpha val="50000"/>
                </a:schemeClr>
              </a:outerShdw>
            </a:effectLst>
          </p:spPr>
          <p:txBody>
            <a:bodyPr wrap="none" anchor="ctr"/>
            <a:lstStyle/>
            <a:p>
              <a:pPr algn="ctr">
                <a:defRPr/>
              </a:pPr>
              <a:endParaRPr lang="zh-CN" altLang="en-US" sz="1845" dirty="0">
                <a:solidFill>
                  <a:srgbClr val="000099"/>
                </a:solidFill>
                <a:latin typeface="+mn-lt"/>
                <a:ea typeface="黑体" panose="02010600030101010101" pitchFamily="2" charset="-122"/>
              </a:endParaRPr>
            </a:p>
          </p:txBody>
        </p:sp>
        <p:sp>
          <p:nvSpPr>
            <p:cNvPr id="49" name="矩形 48"/>
            <p:cNvSpPr/>
            <p:nvPr/>
          </p:nvSpPr>
          <p:spPr bwMode="auto">
            <a:xfrm>
              <a:off x="4850833" y="2619331"/>
              <a:ext cx="458599" cy="20806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pic>
          <p:nvPicPr>
            <p:cNvPr id="50" name="Picture 203"/>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214542" y="2747372"/>
              <a:ext cx="565674" cy="361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cxnSp>
          <p:nvCxnSpPr>
            <p:cNvPr id="51" name="直接连接符 504"/>
            <p:cNvCxnSpPr>
              <a:cxnSpLocks noChangeShapeType="1"/>
            </p:cNvCxnSpPr>
            <p:nvPr/>
          </p:nvCxnSpPr>
          <p:spPr bwMode="auto">
            <a:xfrm flipV="1">
              <a:off x="6881198" y="2928000"/>
              <a:ext cx="333344" cy="11433"/>
            </a:xfrm>
            <a:prstGeom prst="line">
              <a:avLst/>
            </a:prstGeom>
            <a:noFill/>
            <a:ln w="19050" algn="ctr">
              <a:solidFill>
                <a:schemeClr val="tx1"/>
              </a:solidFill>
              <a:round/>
            </a:ln>
            <a:extLst>
              <a:ext uri="{909E8E84-426E-40DD-AFC4-6F175D3DCCD1}">
                <a14:hiddenFill xmlns:a14="http://schemas.microsoft.com/office/drawing/2010/main" xmlns="">
                  <a:noFill/>
                </a14:hiddenFill>
              </a:ext>
            </a:extLst>
          </p:spPr>
        </p:cxnSp>
        <p:sp>
          <p:nvSpPr>
            <p:cNvPr id="52" name="Text Box 208"/>
            <p:cNvSpPr txBox="1">
              <a:spLocks noChangeArrowheads="1"/>
            </p:cNvSpPr>
            <p:nvPr/>
          </p:nvSpPr>
          <p:spPr bwMode="auto">
            <a:xfrm>
              <a:off x="7240072" y="2267219"/>
              <a:ext cx="446458"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R</a:t>
              </a:r>
              <a:r>
                <a:rPr lang="en-US" altLang="zh-CN" sz="1845" baseline="-25000">
                  <a:solidFill>
                    <a:srgbClr val="000099"/>
                  </a:solidFill>
                  <a:latin typeface="+mn-lt"/>
                  <a:ea typeface="黑体" panose="02010600030101010101" pitchFamily="2" charset="-122"/>
                </a:rPr>
                <a:t>2</a:t>
              </a:r>
            </a:p>
          </p:txBody>
        </p:sp>
        <p:grpSp>
          <p:nvGrpSpPr>
            <p:cNvPr id="53" name="Group 103"/>
            <p:cNvGrpSpPr/>
            <p:nvPr/>
          </p:nvGrpSpPr>
          <p:grpSpPr bwMode="auto">
            <a:xfrm>
              <a:off x="8715598" y="2340385"/>
              <a:ext cx="642444" cy="724802"/>
              <a:chOff x="921" y="2412"/>
              <a:chExt cx="284" cy="265"/>
            </a:xfrm>
          </p:grpSpPr>
          <p:grpSp>
            <p:nvGrpSpPr>
              <p:cNvPr id="54" name="Group 104"/>
              <p:cNvGrpSpPr/>
              <p:nvPr/>
            </p:nvGrpSpPr>
            <p:grpSpPr bwMode="auto">
              <a:xfrm>
                <a:off x="928" y="2417"/>
                <a:ext cx="277" cy="260"/>
                <a:chOff x="928" y="2417"/>
                <a:chExt cx="277" cy="260"/>
              </a:xfrm>
            </p:grpSpPr>
            <p:sp>
              <p:nvSpPr>
                <p:cNvPr id="68" name="Freeform 10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9" name="Freeform 10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0" name="Freeform 10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1" name="Freeform 10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2" name="Rectangle 10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3" name="Rectangle 11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4" name="Rectangle 11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5" name="Line 112"/>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76" name="Group 113"/>
                <p:cNvGrpSpPr/>
                <p:nvPr/>
              </p:nvGrpSpPr>
              <p:grpSpPr bwMode="auto">
                <a:xfrm>
                  <a:off x="928" y="2639"/>
                  <a:ext cx="277" cy="38"/>
                  <a:chOff x="928" y="2639"/>
                  <a:chExt cx="277" cy="38"/>
                </a:xfrm>
              </p:grpSpPr>
              <p:sp>
                <p:nvSpPr>
                  <p:cNvPr id="77" name="Freeform 11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8" name="Freeform 1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9" name="Rectangle 11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55" name="Group 117"/>
              <p:cNvGrpSpPr/>
              <p:nvPr/>
            </p:nvGrpSpPr>
            <p:grpSpPr bwMode="auto">
              <a:xfrm>
                <a:off x="921" y="2412"/>
                <a:ext cx="277" cy="261"/>
                <a:chOff x="921" y="2412"/>
                <a:chExt cx="277" cy="261"/>
              </a:xfrm>
            </p:grpSpPr>
            <p:sp>
              <p:nvSpPr>
                <p:cNvPr id="56" name="Freeform 11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7" name="Freeform 1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8" name="Freeform 12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9" name="Freeform 1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0" name="Rectangle 12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1" name="Rectangle 12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2" name="Rectangle 12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3" name="Line 125"/>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64" name="Group 126"/>
                <p:cNvGrpSpPr/>
                <p:nvPr/>
              </p:nvGrpSpPr>
              <p:grpSpPr bwMode="auto">
                <a:xfrm>
                  <a:off x="921" y="2635"/>
                  <a:ext cx="277" cy="38"/>
                  <a:chOff x="921" y="2635"/>
                  <a:chExt cx="277" cy="38"/>
                </a:xfrm>
              </p:grpSpPr>
              <p:sp>
                <p:nvSpPr>
                  <p:cNvPr id="65" name="Freeform 12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6" name="Freeform 1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7" name="Rectangle 12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sp>
          <p:nvSpPr>
            <p:cNvPr id="80" name="Text Box 213"/>
            <p:cNvSpPr txBox="1">
              <a:spLocks noChangeArrowheads="1"/>
            </p:cNvSpPr>
            <p:nvPr/>
          </p:nvSpPr>
          <p:spPr bwMode="auto">
            <a:xfrm>
              <a:off x="9242824" y="2278650"/>
              <a:ext cx="460216"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2</a:t>
              </a:r>
            </a:p>
          </p:txBody>
        </p:sp>
        <p:cxnSp>
          <p:nvCxnSpPr>
            <p:cNvPr id="81" name="直接连接符 536"/>
            <p:cNvCxnSpPr>
              <a:cxnSpLocks noChangeShapeType="1"/>
            </p:cNvCxnSpPr>
            <p:nvPr/>
          </p:nvCxnSpPr>
          <p:spPr bwMode="auto">
            <a:xfrm flipV="1">
              <a:off x="7780216" y="2916568"/>
              <a:ext cx="973768" cy="11431"/>
            </a:xfrm>
            <a:prstGeom prst="line">
              <a:avLst/>
            </a:prstGeom>
            <a:noFill/>
            <a:ln w="19050" algn="ctr">
              <a:solidFill>
                <a:schemeClr val="tx1"/>
              </a:solidFill>
              <a:round/>
            </a:ln>
            <a:extLst>
              <a:ext uri="{909E8E84-426E-40DD-AFC4-6F175D3DCCD1}">
                <a14:hiddenFill xmlns:a14="http://schemas.microsoft.com/office/drawing/2010/main" xmlns="">
                  <a:noFill/>
                </a14:hiddenFill>
              </a:ext>
            </a:extLst>
          </p:spPr>
        </p:cxnSp>
        <p:grpSp>
          <p:nvGrpSpPr>
            <p:cNvPr id="82" name="组合 990"/>
            <p:cNvGrpSpPr/>
            <p:nvPr/>
          </p:nvGrpSpPr>
          <p:grpSpPr bwMode="auto">
            <a:xfrm>
              <a:off x="7856986" y="2637622"/>
              <a:ext cx="733355" cy="208066"/>
              <a:chOff x="1691680" y="1052736"/>
              <a:chExt cx="576064" cy="144016"/>
            </a:xfrm>
          </p:grpSpPr>
          <p:sp>
            <p:nvSpPr>
              <p:cNvPr id="83" name="矩形 82"/>
              <p:cNvSpPr/>
              <p:nvPr/>
            </p:nvSpPr>
            <p:spPr bwMode="auto">
              <a:xfrm>
                <a:off x="1691680" y="1052736"/>
                <a:ext cx="360238" cy="1440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cxnSp>
            <p:nvCxnSpPr>
              <p:cNvPr id="84" name="直接箭头连接符 988"/>
              <p:cNvCxnSpPr>
                <a:cxnSpLocks noChangeShapeType="1"/>
                <a:stCxn id="83" idx="3"/>
              </p:cNvCxnSpPr>
              <p:nvPr/>
            </p:nvCxnSpPr>
            <p:spPr bwMode="auto">
              <a:xfrm>
                <a:off x="2051720" y="1124744"/>
                <a:ext cx="216024" cy="0"/>
              </a:xfrm>
              <a:prstGeom prst="straightConnector1">
                <a:avLst/>
              </a:prstGeom>
              <a:noFill/>
              <a:ln w="38100" algn="ctr">
                <a:solidFill>
                  <a:schemeClr val="tx1"/>
                </a:solidFill>
                <a:round/>
                <a:tailEnd type="triangle" w="med" len="med"/>
              </a:ln>
              <a:extLst>
                <a:ext uri="{909E8E84-426E-40DD-AFC4-6F175D3DCCD1}">
                  <a14:hiddenFill xmlns:a14="http://schemas.microsoft.com/office/drawing/2010/main" xmlns="">
                    <a:noFill/>
                  </a14:hiddenFill>
                </a:ext>
              </a:extLst>
            </p:spPr>
          </p:cxnSp>
        </p:grpSp>
        <p:sp>
          <p:nvSpPr>
            <p:cNvPr id="85" name="Text Box 48"/>
            <p:cNvSpPr txBox="1">
              <a:spLocks noChangeArrowheads="1"/>
            </p:cNvSpPr>
            <p:nvPr/>
          </p:nvSpPr>
          <p:spPr bwMode="auto">
            <a:xfrm>
              <a:off x="7885895" y="1366360"/>
              <a:ext cx="961708"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a:solidFill>
                    <a:srgbClr val="000099"/>
                  </a:solidFill>
                  <a:latin typeface="+mn-lt"/>
                  <a:ea typeface="黑体" panose="02010600030101010101" pitchFamily="2" charset="-122"/>
                </a:rPr>
                <a:t>分公司</a:t>
              </a:r>
            </a:p>
          </p:txBody>
        </p:sp>
        <p:grpSp>
          <p:nvGrpSpPr>
            <p:cNvPr id="86" name="Group 352"/>
            <p:cNvGrpSpPr/>
            <p:nvPr/>
          </p:nvGrpSpPr>
          <p:grpSpPr bwMode="auto">
            <a:xfrm>
              <a:off x="1917408" y="3305264"/>
              <a:ext cx="731336" cy="727089"/>
              <a:chOff x="624" y="2968"/>
              <a:chExt cx="1331" cy="920"/>
            </a:xfrm>
          </p:grpSpPr>
          <p:sp>
            <p:nvSpPr>
              <p:cNvPr id="87" name="Freeform 353"/>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88" name="Freeform 354"/>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89" name="Freeform 355"/>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90" name="Freeform 356"/>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91" name="Freeform 357"/>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92" name="Freeform 358"/>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3" name="Freeform 359"/>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4" name="Freeform 360"/>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5" name="Freeform 361"/>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6" name="Freeform 362"/>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7" name="Freeform 363"/>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8" name="Freeform 364"/>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99" name="Group 365"/>
              <p:cNvGrpSpPr/>
              <p:nvPr/>
            </p:nvGrpSpPr>
            <p:grpSpPr bwMode="auto">
              <a:xfrm>
                <a:off x="700" y="3526"/>
                <a:ext cx="515" cy="270"/>
                <a:chOff x="700" y="3526"/>
                <a:chExt cx="515" cy="270"/>
              </a:xfrm>
            </p:grpSpPr>
            <p:grpSp>
              <p:nvGrpSpPr>
                <p:cNvPr id="125" name="Group 366"/>
                <p:cNvGrpSpPr/>
                <p:nvPr/>
              </p:nvGrpSpPr>
              <p:grpSpPr bwMode="auto">
                <a:xfrm>
                  <a:off x="737" y="3534"/>
                  <a:ext cx="49" cy="23"/>
                  <a:chOff x="737" y="3534"/>
                  <a:chExt cx="49" cy="23"/>
                </a:xfrm>
              </p:grpSpPr>
              <p:sp>
                <p:nvSpPr>
                  <p:cNvPr id="536" name="Freeform 367"/>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7" name="Freeform 368"/>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8" name="Freeform 369"/>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6" name="Group 370"/>
                <p:cNvGrpSpPr/>
                <p:nvPr/>
              </p:nvGrpSpPr>
              <p:grpSpPr bwMode="auto">
                <a:xfrm>
                  <a:off x="748" y="3547"/>
                  <a:ext cx="50" cy="23"/>
                  <a:chOff x="748" y="3547"/>
                  <a:chExt cx="50" cy="23"/>
                </a:xfrm>
              </p:grpSpPr>
              <p:sp>
                <p:nvSpPr>
                  <p:cNvPr id="533" name="Freeform 371"/>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4" name="Freeform 372"/>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5" name="Freeform 373"/>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27" name="Freeform 374"/>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8" name="Freeform 375"/>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9" name="Freeform 376"/>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30" name="Freeform 377"/>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31" name="Group 378"/>
                <p:cNvGrpSpPr/>
                <p:nvPr/>
              </p:nvGrpSpPr>
              <p:grpSpPr bwMode="auto">
                <a:xfrm>
                  <a:off x="872" y="3547"/>
                  <a:ext cx="50" cy="23"/>
                  <a:chOff x="872" y="3547"/>
                  <a:chExt cx="50" cy="23"/>
                </a:xfrm>
              </p:grpSpPr>
              <p:sp>
                <p:nvSpPr>
                  <p:cNvPr id="530" name="Freeform 379"/>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1" name="Freeform 380"/>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2" name="Freeform 381"/>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2" name="Group 382"/>
                <p:cNvGrpSpPr/>
                <p:nvPr/>
              </p:nvGrpSpPr>
              <p:grpSpPr bwMode="auto">
                <a:xfrm>
                  <a:off x="885" y="3559"/>
                  <a:ext cx="50" cy="23"/>
                  <a:chOff x="885" y="3559"/>
                  <a:chExt cx="50" cy="23"/>
                </a:xfrm>
              </p:grpSpPr>
              <p:sp>
                <p:nvSpPr>
                  <p:cNvPr id="527" name="Freeform 383"/>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8" name="Freeform 384"/>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9" name="Freeform 385"/>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3" name="Group 386"/>
                <p:cNvGrpSpPr/>
                <p:nvPr/>
              </p:nvGrpSpPr>
              <p:grpSpPr bwMode="auto">
                <a:xfrm>
                  <a:off x="898" y="3571"/>
                  <a:ext cx="49" cy="23"/>
                  <a:chOff x="898" y="3571"/>
                  <a:chExt cx="49" cy="23"/>
                </a:xfrm>
              </p:grpSpPr>
              <p:sp>
                <p:nvSpPr>
                  <p:cNvPr id="524" name="Freeform 387"/>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5" name="Freeform 388"/>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6" name="Freeform 389"/>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4" name="Group 390"/>
                <p:cNvGrpSpPr/>
                <p:nvPr/>
              </p:nvGrpSpPr>
              <p:grpSpPr bwMode="auto">
                <a:xfrm>
                  <a:off x="911" y="3585"/>
                  <a:ext cx="49" cy="23"/>
                  <a:chOff x="911" y="3585"/>
                  <a:chExt cx="49" cy="23"/>
                </a:xfrm>
              </p:grpSpPr>
              <p:sp>
                <p:nvSpPr>
                  <p:cNvPr id="521" name="Freeform 391"/>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2" name="Freeform 392"/>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3" name="Freeform 393"/>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5" name="Group 394"/>
                <p:cNvGrpSpPr/>
                <p:nvPr/>
              </p:nvGrpSpPr>
              <p:grpSpPr bwMode="auto">
                <a:xfrm>
                  <a:off x="923" y="3600"/>
                  <a:ext cx="99" cy="73"/>
                  <a:chOff x="923" y="3600"/>
                  <a:chExt cx="99" cy="73"/>
                </a:xfrm>
              </p:grpSpPr>
              <p:grpSp>
                <p:nvGrpSpPr>
                  <p:cNvPr id="501" name="Group 395"/>
                  <p:cNvGrpSpPr/>
                  <p:nvPr/>
                </p:nvGrpSpPr>
                <p:grpSpPr bwMode="auto">
                  <a:xfrm>
                    <a:off x="923" y="3600"/>
                    <a:ext cx="49" cy="23"/>
                    <a:chOff x="923" y="3600"/>
                    <a:chExt cx="49" cy="23"/>
                  </a:xfrm>
                </p:grpSpPr>
                <p:sp>
                  <p:nvSpPr>
                    <p:cNvPr id="518" name="Freeform 396"/>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9" name="Freeform 397"/>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0" name="Freeform 398"/>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502" name="Group 399"/>
                  <p:cNvGrpSpPr/>
                  <p:nvPr/>
                </p:nvGrpSpPr>
                <p:grpSpPr bwMode="auto">
                  <a:xfrm>
                    <a:off x="935" y="3612"/>
                    <a:ext cx="48" cy="23"/>
                    <a:chOff x="935" y="3612"/>
                    <a:chExt cx="48" cy="23"/>
                  </a:xfrm>
                </p:grpSpPr>
                <p:sp>
                  <p:nvSpPr>
                    <p:cNvPr id="515" name="Freeform 400"/>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6" name="Freeform 401"/>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7" name="Freeform 402"/>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503" name="Group 403"/>
                  <p:cNvGrpSpPr/>
                  <p:nvPr/>
                </p:nvGrpSpPr>
                <p:grpSpPr bwMode="auto">
                  <a:xfrm>
                    <a:off x="947" y="3625"/>
                    <a:ext cx="50" cy="22"/>
                    <a:chOff x="947" y="3625"/>
                    <a:chExt cx="50" cy="22"/>
                  </a:xfrm>
                </p:grpSpPr>
                <p:sp>
                  <p:nvSpPr>
                    <p:cNvPr id="512" name="Freeform 404"/>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3" name="Freeform 405"/>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4" name="Freeform 406"/>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504" name="Group 407"/>
                  <p:cNvGrpSpPr/>
                  <p:nvPr/>
                </p:nvGrpSpPr>
                <p:grpSpPr bwMode="auto">
                  <a:xfrm>
                    <a:off x="960" y="3637"/>
                    <a:ext cx="50" cy="23"/>
                    <a:chOff x="960" y="3637"/>
                    <a:chExt cx="50" cy="23"/>
                  </a:xfrm>
                </p:grpSpPr>
                <p:sp>
                  <p:nvSpPr>
                    <p:cNvPr id="509" name="Freeform 408"/>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0" name="Freeform 409"/>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1" name="Freeform 410"/>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505" name="Group 411"/>
                  <p:cNvGrpSpPr/>
                  <p:nvPr/>
                </p:nvGrpSpPr>
                <p:grpSpPr bwMode="auto">
                  <a:xfrm>
                    <a:off x="973" y="3650"/>
                    <a:ext cx="49" cy="23"/>
                    <a:chOff x="973" y="3650"/>
                    <a:chExt cx="49" cy="23"/>
                  </a:xfrm>
                </p:grpSpPr>
                <p:sp>
                  <p:nvSpPr>
                    <p:cNvPr id="506" name="Freeform 412"/>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07" name="Freeform 413"/>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08" name="Freeform 414"/>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36" name="Group 415"/>
                <p:cNvGrpSpPr/>
                <p:nvPr/>
              </p:nvGrpSpPr>
              <p:grpSpPr bwMode="auto">
                <a:xfrm>
                  <a:off x="985" y="3665"/>
                  <a:ext cx="100" cy="73"/>
                  <a:chOff x="985" y="3665"/>
                  <a:chExt cx="100" cy="73"/>
                </a:xfrm>
              </p:grpSpPr>
              <p:grpSp>
                <p:nvGrpSpPr>
                  <p:cNvPr id="481" name="Group 416"/>
                  <p:cNvGrpSpPr/>
                  <p:nvPr/>
                </p:nvGrpSpPr>
                <p:grpSpPr bwMode="auto">
                  <a:xfrm>
                    <a:off x="985" y="3665"/>
                    <a:ext cx="50" cy="23"/>
                    <a:chOff x="985" y="3665"/>
                    <a:chExt cx="50" cy="23"/>
                  </a:xfrm>
                </p:grpSpPr>
                <p:sp>
                  <p:nvSpPr>
                    <p:cNvPr id="498" name="Freeform 417"/>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9" name="Freeform 418"/>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00" name="Freeform 419"/>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82" name="Group 420"/>
                  <p:cNvGrpSpPr/>
                  <p:nvPr/>
                </p:nvGrpSpPr>
                <p:grpSpPr bwMode="auto">
                  <a:xfrm>
                    <a:off x="997" y="3677"/>
                    <a:ext cx="49" cy="23"/>
                    <a:chOff x="997" y="3677"/>
                    <a:chExt cx="49" cy="23"/>
                  </a:xfrm>
                </p:grpSpPr>
                <p:sp>
                  <p:nvSpPr>
                    <p:cNvPr id="495" name="Freeform 421"/>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6" name="Freeform 422"/>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7" name="Freeform 423"/>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83" name="Group 424"/>
                  <p:cNvGrpSpPr/>
                  <p:nvPr/>
                </p:nvGrpSpPr>
                <p:grpSpPr bwMode="auto">
                  <a:xfrm>
                    <a:off x="1010" y="3690"/>
                    <a:ext cx="48" cy="23"/>
                    <a:chOff x="1010" y="3690"/>
                    <a:chExt cx="48" cy="23"/>
                  </a:xfrm>
                </p:grpSpPr>
                <p:sp>
                  <p:nvSpPr>
                    <p:cNvPr id="492" name="Freeform 425"/>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3" name="Freeform 426"/>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4" name="Freeform 427"/>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84" name="Group 428"/>
                  <p:cNvGrpSpPr/>
                  <p:nvPr/>
                </p:nvGrpSpPr>
                <p:grpSpPr bwMode="auto">
                  <a:xfrm>
                    <a:off x="1023" y="3703"/>
                    <a:ext cx="49" cy="22"/>
                    <a:chOff x="1023" y="3703"/>
                    <a:chExt cx="49" cy="22"/>
                  </a:xfrm>
                </p:grpSpPr>
                <p:sp>
                  <p:nvSpPr>
                    <p:cNvPr id="489" name="Freeform 429"/>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0" name="Freeform 430"/>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1" name="Freeform 431"/>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85" name="Group 432"/>
                  <p:cNvGrpSpPr/>
                  <p:nvPr/>
                </p:nvGrpSpPr>
                <p:grpSpPr bwMode="auto">
                  <a:xfrm>
                    <a:off x="1036" y="3716"/>
                    <a:ext cx="49" cy="22"/>
                    <a:chOff x="1036" y="3716"/>
                    <a:chExt cx="49" cy="22"/>
                  </a:xfrm>
                </p:grpSpPr>
                <p:sp>
                  <p:nvSpPr>
                    <p:cNvPr id="486" name="Freeform 433"/>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7" name="Freeform 434"/>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8" name="Freeform 435"/>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37" name="Group 436"/>
                <p:cNvGrpSpPr/>
                <p:nvPr/>
              </p:nvGrpSpPr>
              <p:grpSpPr bwMode="auto">
                <a:xfrm>
                  <a:off x="1046" y="3727"/>
                  <a:ext cx="49" cy="23"/>
                  <a:chOff x="1046" y="3727"/>
                  <a:chExt cx="49" cy="23"/>
                </a:xfrm>
              </p:grpSpPr>
              <p:sp>
                <p:nvSpPr>
                  <p:cNvPr id="478" name="Freeform 437"/>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9" name="Freeform 438"/>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0" name="Freeform 439"/>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8" name="Group 440"/>
                <p:cNvGrpSpPr/>
                <p:nvPr/>
              </p:nvGrpSpPr>
              <p:grpSpPr bwMode="auto">
                <a:xfrm>
                  <a:off x="1058" y="3739"/>
                  <a:ext cx="50" cy="23"/>
                  <a:chOff x="1058" y="3739"/>
                  <a:chExt cx="50" cy="23"/>
                </a:xfrm>
              </p:grpSpPr>
              <p:sp>
                <p:nvSpPr>
                  <p:cNvPr id="475" name="Freeform 441"/>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6" name="Freeform 442"/>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7" name="Freeform 443"/>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9" name="Group 444"/>
                <p:cNvGrpSpPr/>
                <p:nvPr/>
              </p:nvGrpSpPr>
              <p:grpSpPr bwMode="auto">
                <a:xfrm>
                  <a:off x="1072" y="3753"/>
                  <a:ext cx="48" cy="22"/>
                  <a:chOff x="1072" y="3753"/>
                  <a:chExt cx="48" cy="22"/>
                </a:xfrm>
              </p:grpSpPr>
              <p:sp>
                <p:nvSpPr>
                  <p:cNvPr id="472" name="Freeform 445"/>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3" name="Freeform 446"/>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4" name="Freeform 447"/>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40" name="Freeform 448"/>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1" name="Freeform 449"/>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2" name="Freeform 450"/>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43" name="Group 451"/>
                <p:cNvGrpSpPr/>
                <p:nvPr/>
              </p:nvGrpSpPr>
              <p:grpSpPr bwMode="auto">
                <a:xfrm>
                  <a:off x="832" y="3547"/>
                  <a:ext cx="49" cy="23"/>
                  <a:chOff x="832" y="3547"/>
                  <a:chExt cx="49" cy="23"/>
                </a:xfrm>
              </p:grpSpPr>
              <p:sp>
                <p:nvSpPr>
                  <p:cNvPr id="469" name="Freeform 452"/>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0" name="Freeform 453"/>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1" name="Freeform 454"/>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44" name="Group 455"/>
                <p:cNvGrpSpPr/>
                <p:nvPr/>
              </p:nvGrpSpPr>
              <p:grpSpPr bwMode="auto">
                <a:xfrm>
                  <a:off x="844" y="3560"/>
                  <a:ext cx="49" cy="22"/>
                  <a:chOff x="844" y="3560"/>
                  <a:chExt cx="49" cy="22"/>
                </a:xfrm>
              </p:grpSpPr>
              <p:sp>
                <p:nvSpPr>
                  <p:cNvPr id="466" name="Freeform 456"/>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7" name="Freeform 457"/>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8" name="Freeform 458"/>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45" name="Group 459"/>
                <p:cNvGrpSpPr/>
                <p:nvPr/>
              </p:nvGrpSpPr>
              <p:grpSpPr bwMode="auto">
                <a:xfrm>
                  <a:off x="857" y="3572"/>
                  <a:ext cx="50" cy="23"/>
                  <a:chOff x="857" y="3572"/>
                  <a:chExt cx="50" cy="23"/>
                </a:xfrm>
              </p:grpSpPr>
              <p:sp>
                <p:nvSpPr>
                  <p:cNvPr id="463" name="Freeform 460"/>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4" name="Freeform 461"/>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5" name="Freeform 462"/>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46" name="Group 463"/>
                <p:cNvGrpSpPr/>
                <p:nvPr/>
              </p:nvGrpSpPr>
              <p:grpSpPr bwMode="auto">
                <a:xfrm>
                  <a:off x="870" y="3585"/>
                  <a:ext cx="48" cy="23"/>
                  <a:chOff x="870" y="3585"/>
                  <a:chExt cx="48" cy="23"/>
                </a:xfrm>
              </p:grpSpPr>
              <p:sp>
                <p:nvSpPr>
                  <p:cNvPr id="460" name="Freeform 464"/>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1" name="Freeform 465"/>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2" name="Freeform 466"/>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47" name="Group 467"/>
                <p:cNvGrpSpPr/>
                <p:nvPr/>
              </p:nvGrpSpPr>
              <p:grpSpPr bwMode="auto">
                <a:xfrm>
                  <a:off x="882" y="3600"/>
                  <a:ext cx="100" cy="73"/>
                  <a:chOff x="882" y="3600"/>
                  <a:chExt cx="100" cy="73"/>
                </a:xfrm>
              </p:grpSpPr>
              <p:grpSp>
                <p:nvGrpSpPr>
                  <p:cNvPr id="440" name="Group 468"/>
                  <p:cNvGrpSpPr/>
                  <p:nvPr/>
                </p:nvGrpSpPr>
                <p:grpSpPr bwMode="auto">
                  <a:xfrm>
                    <a:off x="882" y="3600"/>
                    <a:ext cx="49" cy="23"/>
                    <a:chOff x="882" y="3600"/>
                    <a:chExt cx="49" cy="23"/>
                  </a:xfrm>
                </p:grpSpPr>
                <p:sp>
                  <p:nvSpPr>
                    <p:cNvPr id="457" name="Freeform 469"/>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8" name="Freeform 470"/>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9" name="Freeform 471"/>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1" name="Group 472"/>
                  <p:cNvGrpSpPr/>
                  <p:nvPr/>
                </p:nvGrpSpPr>
                <p:grpSpPr bwMode="auto">
                  <a:xfrm>
                    <a:off x="894" y="3612"/>
                    <a:ext cx="49" cy="23"/>
                    <a:chOff x="894" y="3612"/>
                    <a:chExt cx="49" cy="23"/>
                  </a:xfrm>
                </p:grpSpPr>
                <p:sp>
                  <p:nvSpPr>
                    <p:cNvPr id="454" name="Freeform 473"/>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5" name="Freeform 474"/>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6" name="Freeform 475"/>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2" name="Group 476"/>
                  <p:cNvGrpSpPr/>
                  <p:nvPr/>
                </p:nvGrpSpPr>
                <p:grpSpPr bwMode="auto">
                  <a:xfrm>
                    <a:off x="907" y="3625"/>
                    <a:ext cx="49" cy="23"/>
                    <a:chOff x="907" y="3625"/>
                    <a:chExt cx="49" cy="23"/>
                  </a:xfrm>
                </p:grpSpPr>
                <p:sp>
                  <p:nvSpPr>
                    <p:cNvPr id="451" name="Freeform 477"/>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2" name="Freeform 478"/>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3" name="Freeform 479"/>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3" name="Group 480"/>
                  <p:cNvGrpSpPr/>
                  <p:nvPr/>
                </p:nvGrpSpPr>
                <p:grpSpPr bwMode="auto">
                  <a:xfrm>
                    <a:off x="919" y="3638"/>
                    <a:ext cx="49" cy="22"/>
                    <a:chOff x="919" y="3638"/>
                    <a:chExt cx="49" cy="22"/>
                  </a:xfrm>
                </p:grpSpPr>
                <p:sp>
                  <p:nvSpPr>
                    <p:cNvPr id="448" name="Freeform 481"/>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9" name="Freeform 482"/>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0" name="Freeform 483"/>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4" name="Group 484"/>
                  <p:cNvGrpSpPr/>
                  <p:nvPr/>
                </p:nvGrpSpPr>
                <p:grpSpPr bwMode="auto">
                  <a:xfrm>
                    <a:off x="932" y="3651"/>
                    <a:ext cx="50" cy="22"/>
                    <a:chOff x="932" y="3651"/>
                    <a:chExt cx="50" cy="22"/>
                  </a:xfrm>
                </p:grpSpPr>
                <p:sp>
                  <p:nvSpPr>
                    <p:cNvPr id="445" name="Freeform 485"/>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6" name="Freeform 486"/>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7" name="Freeform 487"/>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48" name="Group 488"/>
                <p:cNvGrpSpPr/>
                <p:nvPr/>
              </p:nvGrpSpPr>
              <p:grpSpPr bwMode="auto">
                <a:xfrm>
                  <a:off x="944" y="3665"/>
                  <a:ext cx="99" cy="74"/>
                  <a:chOff x="944" y="3665"/>
                  <a:chExt cx="99" cy="74"/>
                </a:xfrm>
              </p:grpSpPr>
              <p:grpSp>
                <p:nvGrpSpPr>
                  <p:cNvPr id="420" name="Group 489"/>
                  <p:cNvGrpSpPr/>
                  <p:nvPr/>
                </p:nvGrpSpPr>
                <p:grpSpPr bwMode="auto">
                  <a:xfrm>
                    <a:off x="944" y="3665"/>
                    <a:ext cx="49" cy="23"/>
                    <a:chOff x="944" y="3665"/>
                    <a:chExt cx="49" cy="23"/>
                  </a:xfrm>
                </p:grpSpPr>
                <p:sp>
                  <p:nvSpPr>
                    <p:cNvPr id="437" name="Freeform 490"/>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8" name="Freeform 491"/>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9" name="Freeform 492"/>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21" name="Group 493"/>
                  <p:cNvGrpSpPr/>
                  <p:nvPr/>
                </p:nvGrpSpPr>
                <p:grpSpPr bwMode="auto">
                  <a:xfrm>
                    <a:off x="957" y="3678"/>
                    <a:ext cx="48" cy="23"/>
                    <a:chOff x="957" y="3678"/>
                    <a:chExt cx="48" cy="23"/>
                  </a:xfrm>
                </p:grpSpPr>
                <p:sp>
                  <p:nvSpPr>
                    <p:cNvPr id="434" name="Freeform 494"/>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5" name="Freeform 495"/>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6" name="Freeform 496"/>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22" name="Group 497"/>
                  <p:cNvGrpSpPr/>
                  <p:nvPr/>
                </p:nvGrpSpPr>
                <p:grpSpPr bwMode="auto">
                  <a:xfrm>
                    <a:off x="969" y="3690"/>
                    <a:ext cx="49" cy="23"/>
                    <a:chOff x="969" y="3690"/>
                    <a:chExt cx="49" cy="23"/>
                  </a:xfrm>
                </p:grpSpPr>
                <p:sp>
                  <p:nvSpPr>
                    <p:cNvPr id="431" name="Freeform 498"/>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2" name="Freeform 499"/>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3" name="Freeform 500"/>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23" name="Group 501"/>
                  <p:cNvGrpSpPr/>
                  <p:nvPr/>
                </p:nvGrpSpPr>
                <p:grpSpPr bwMode="auto">
                  <a:xfrm>
                    <a:off x="982" y="3703"/>
                    <a:ext cx="49" cy="23"/>
                    <a:chOff x="982" y="3703"/>
                    <a:chExt cx="49" cy="23"/>
                  </a:xfrm>
                </p:grpSpPr>
                <p:sp>
                  <p:nvSpPr>
                    <p:cNvPr id="428" name="Freeform 502"/>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9" name="Freeform 503"/>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0" name="Freeform 504"/>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24" name="Group 505"/>
                  <p:cNvGrpSpPr/>
                  <p:nvPr/>
                </p:nvGrpSpPr>
                <p:grpSpPr bwMode="auto">
                  <a:xfrm>
                    <a:off x="995" y="3716"/>
                    <a:ext cx="48" cy="23"/>
                    <a:chOff x="995" y="3716"/>
                    <a:chExt cx="48" cy="23"/>
                  </a:xfrm>
                </p:grpSpPr>
                <p:sp>
                  <p:nvSpPr>
                    <p:cNvPr id="425" name="Freeform 506"/>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6" name="Freeform 507"/>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7" name="Freeform 508"/>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49" name="Group 509"/>
                <p:cNvGrpSpPr/>
                <p:nvPr/>
              </p:nvGrpSpPr>
              <p:grpSpPr bwMode="auto">
                <a:xfrm>
                  <a:off x="1005" y="3727"/>
                  <a:ext cx="49" cy="23"/>
                  <a:chOff x="1005" y="3727"/>
                  <a:chExt cx="49" cy="23"/>
                </a:xfrm>
              </p:grpSpPr>
              <p:sp>
                <p:nvSpPr>
                  <p:cNvPr id="417" name="Freeform 510"/>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8" name="Freeform 511"/>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9" name="Freeform 512"/>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0" name="Group 513"/>
                <p:cNvGrpSpPr/>
                <p:nvPr/>
              </p:nvGrpSpPr>
              <p:grpSpPr bwMode="auto">
                <a:xfrm>
                  <a:off x="1018" y="3740"/>
                  <a:ext cx="49" cy="22"/>
                  <a:chOff x="1018" y="3740"/>
                  <a:chExt cx="49" cy="22"/>
                </a:xfrm>
              </p:grpSpPr>
              <p:sp>
                <p:nvSpPr>
                  <p:cNvPr id="414" name="Freeform 514"/>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5" name="Freeform 515"/>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6" name="Freeform 516"/>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1" name="Group 517"/>
                <p:cNvGrpSpPr/>
                <p:nvPr/>
              </p:nvGrpSpPr>
              <p:grpSpPr bwMode="auto">
                <a:xfrm>
                  <a:off x="1030" y="3753"/>
                  <a:ext cx="49" cy="23"/>
                  <a:chOff x="1030" y="3753"/>
                  <a:chExt cx="49" cy="23"/>
                </a:xfrm>
              </p:grpSpPr>
              <p:sp>
                <p:nvSpPr>
                  <p:cNvPr id="411" name="Freeform 518"/>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2" name="Freeform 519"/>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3" name="Freeform 520"/>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52" name="Freeform 521"/>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53" name="Freeform 522"/>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54" name="Freeform 523"/>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55" name="Group 524"/>
                <p:cNvGrpSpPr/>
                <p:nvPr/>
              </p:nvGrpSpPr>
              <p:grpSpPr bwMode="auto">
                <a:xfrm>
                  <a:off x="790" y="3547"/>
                  <a:ext cx="49" cy="23"/>
                  <a:chOff x="790" y="3547"/>
                  <a:chExt cx="49" cy="23"/>
                </a:xfrm>
              </p:grpSpPr>
              <p:sp>
                <p:nvSpPr>
                  <p:cNvPr id="408" name="Freeform 525"/>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9" name="Freeform 526"/>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0" name="Freeform 527"/>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6" name="Group 528"/>
                <p:cNvGrpSpPr/>
                <p:nvPr/>
              </p:nvGrpSpPr>
              <p:grpSpPr bwMode="auto">
                <a:xfrm>
                  <a:off x="803" y="3560"/>
                  <a:ext cx="49" cy="22"/>
                  <a:chOff x="803" y="3560"/>
                  <a:chExt cx="49" cy="22"/>
                </a:xfrm>
              </p:grpSpPr>
              <p:sp>
                <p:nvSpPr>
                  <p:cNvPr id="405" name="Freeform 529"/>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6" name="Freeform 530"/>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7" name="Freeform 531"/>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7" name="Group 532"/>
                <p:cNvGrpSpPr/>
                <p:nvPr/>
              </p:nvGrpSpPr>
              <p:grpSpPr bwMode="auto">
                <a:xfrm>
                  <a:off x="815" y="3572"/>
                  <a:ext cx="50" cy="23"/>
                  <a:chOff x="815" y="3572"/>
                  <a:chExt cx="50" cy="23"/>
                </a:xfrm>
              </p:grpSpPr>
              <p:sp>
                <p:nvSpPr>
                  <p:cNvPr id="402" name="Freeform 533"/>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3" name="Freeform 534"/>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4" name="Freeform 535"/>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8" name="Group 536"/>
                <p:cNvGrpSpPr/>
                <p:nvPr/>
              </p:nvGrpSpPr>
              <p:grpSpPr bwMode="auto">
                <a:xfrm>
                  <a:off x="828" y="3585"/>
                  <a:ext cx="49" cy="23"/>
                  <a:chOff x="828" y="3585"/>
                  <a:chExt cx="49" cy="23"/>
                </a:xfrm>
              </p:grpSpPr>
              <p:sp>
                <p:nvSpPr>
                  <p:cNvPr id="399" name="Freeform 537"/>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0" name="Freeform 538"/>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1" name="Freeform 539"/>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9" name="Group 540"/>
                <p:cNvGrpSpPr/>
                <p:nvPr/>
              </p:nvGrpSpPr>
              <p:grpSpPr bwMode="auto">
                <a:xfrm>
                  <a:off x="840" y="3600"/>
                  <a:ext cx="100" cy="73"/>
                  <a:chOff x="840" y="3600"/>
                  <a:chExt cx="100" cy="73"/>
                </a:xfrm>
              </p:grpSpPr>
              <p:grpSp>
                <p:nvGrpSpPr>
                  <p:cNvPr id="379" name="Group 541"/>
                  <p:cNvGrpSpPr/>
                  <p:nvPr/>
                </p:nvGrpSpPr>
                <p:grpSpPr bwMode="auto">
                  <a:xfrm>
                    <a:off x="840" y="3600"/>
                    <a:ext cx="49" cy="23"/>
                    <a:chOff x="840" y="3600"/>
                    <a:chExt cx="49" cy="23"/>
                  </a:xfrm>
                </p:grpSpPr>
                <p:sp>
                  <p:nvSpPr>
                    <p:cNvPr id="396" name="Freeform 542"/>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7" name="Freeform 543"/>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8" name="Freeform 544"/>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80" name="Group 545"/>
                  <p:cNvGrpSpPr/>
                  <p:nvPr/>
                </p:nvGrpSpPr>
                <p:grpSpPr bwMode="auto">
                  <a:xfrm>
                    <a:off x="853" y="3612"/>
                    <a:ext cx="48" cy="23"/>
                    <a:chOff x="853" y="3612"/>
                    <a:chExt cx="48" cy="23"/>
                  </a:xfrm>
                </p:grpSpPr>
                <p:sp>
                  <p:nvSpPr>
                    <p:cNvPr id="393" name="Freeform 546"/>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4" name="Freeform 547"/>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5" name="Freeform 548"/>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81" name="Group 549"/>
                  <p:cNvGrpSpPr/>
                  <p:nvPr/>
                </p:nvGrpSpPr>
                <p:grpSpPr bwMode="auto">
                  <a:xfrm>
                    <a:off x="865" y="3625"/>
                    <a:ext cx="49" cy="23"/>
                    <a:chOff x="865" y="3625"/>
                    <a:chExt cx="49" cy="23"/>
                  </a:xfrm>
                </p:grpSpPr>
                <p:sp>
                  <p:nvSpPr>
                    <p:cNvPr id="390" name="Freeform 550"/>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1" name="Freeform 551"/>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2" name="Freeform 552"/>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82" name="Group 553"/>
                  <p:cNvGrpSpPr/>
                  <p:nvPr/>
                </p:nvGrpSpPr>
                <p:grpSpPr bwMode="auto">
                  <a:xfrm>
                    <a:off x="878" y="3638"/>
                    <a:ext cx="49" cy="22"/>
                    <a:chOff x="878" y="3638"/>
                    <a:chExt cx="49" cy="22"/>
                  </a:xfrm>
                </p:grpSpPr>
                <p:sp>
                  <p:nvSpPr>
                    <p:cNvPr id="387" name="Freeform 554"/>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8" name="Freeform 555"/>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9" name="Freeform 556"/>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83" name="Group 557"/>
                  <p:cNvGrpSpPr/>
                  <p:nvPr/>
                </p:nvGrpSpPr>
                <p:grpSpPr bwMode="auto">
                  <a:xfrm>
                    <a:off x="890" y="3651"/>
                    <a:ext cx="50" cy="22"/>
                    <a:chOff x="890" y="3651"/>
                    <a:chExt cx="50" cy="22"/>
                  </a:xfrm>
                </p:grpSpPr>
                <p:sp>
                  <p:nvSpPr>
                    <p:cNvPr id="384" name="Freeform 558"/>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5" name="Freeform 559"/>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6" name="Freeform 560"/>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60" name="Group 561"/>
                <p:cNvGrpSpPr/>
                <p:nvPr/>
              </p:nvGrpSpPr>
              <p:grpSpPr bwMode="auto">
                <a:xfrm>
                  <a:off x="903" y="3665"/>
                  <a:ext cx="99" cy="74"/>
                  <a:chOff x="903" y="3665"/>
                  <a:chExt cx="99" cy="74"/>
                </a:xfrm>
              </p:grpSpPr>
              <p:grpSp>
                <p:nvGrpSpPr>
                  <p:cNvPr id="359" name="Group 562"/>
                  <p:cNvGrpSpPr/>
                  <p:nvPr/>
                </p:nvGrpSpPr>
                <p:grpSpPr bwMode="auto">
                  <a:xfrm>
                    <a:off x="903" y="3665"/>
                    <a:ext cx="49" cy="23"/>
                    <a:chOff x="903" y="3665"/>
                    <a:chExt cx="49" cy="23"/>
                  </a:xfrm>
                </p:grpSpPr>
                <p:sp>
                  <p:nvSpPr>
                    <p:cNvPr id="376" name="Freeform 563"/>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7" name="Freeform 564"/>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8" name="Freeform 565"/>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60" name="Group 566"/>
                  <p:cNvGrpSpPr/>
                  <p:nvPr/>
                </p:nvGrpSpPr>
                <p:grpSpPr bwMode="auto">
                  <a:xfrm>
                    <a:off x="914" y="3678"/>
                    <a:ext cx="49" cy="23"/>
                    <a:chOff x="914" y="3678"/>
                    <a:chExt cx="49" cy="23"/>
                  </a:xfrm>
                </p:grpSpPr>
                <p:sp>
                  <p:nvSpPr>
                    <p:cNvPr id="373" name="Freeform 567"/>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4" name="Freeform 568"/>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5" name="Freeform 569"/>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61" name="Group 570"/>
                  <p:cNvGrpSpPr/>
                  <p:nvPr/>
                </p:nvGrpSpPr>
                <p:grpSpPr bwMode="auto">
                  <a:xfrm>
                    <a:off x="928" y="3690"/>
                    <a:ext cx="48" cy="23"/>
                    <a:chOff x="928" y="3690"/>
                    <a:chExt cx="48" cy="23"/>
                  </a:xfrm>
                </p:grpSpPr>
                <p:sp>
                  <p:nvSpPr>
                    <p:cNvPr id="370" name="Freeform 571"/>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1" name="Freeform 572"/>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2" name="Freeform 573"/>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62" name="Group 574"/>
                  <p:cNvGrpSpPr/>
                  <p:nvPr/>
                </p:nvGrpSpPr>
                <p:grpSpPr bwMode="auto">
                  <a:xfrm>
                    <a:off x="940" y="3703"/>
                    <a:ext cx="49" cy="23"/>
                    <a:chOff x="940" y="3703"/>
                    <a:chExt cx="49" cy="23"/>
                  </a:xfrm>
                </p:grpSpPr>
                <p:sp>
                  <p:nvSpPr>
                    <p:cNvPr id="367" name="Freeform 575"/>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8" name="Freeform 576"/>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9" name="Freeform 577"/>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63" name="Group 578"/>
                  <p:cNvGrpSpPr/>
                  <p:nvPr/>
                </p:nvGrpSpPr>
                <p:grpSpPr bwMode="auto">
                  <a:xfrm>
                    <a:off x="953" y="3716"/>
                    <a:ext cx="49" cy="23"/>
                    <a:chOff x="953" y="3716"/>
                    <a:chExt cx="49" cy="23"/>
                  </a:xfrm>
                </p:grpSpPr>
                <p:sp>
                  <p:nvSpPr>
                    <p:cNvPr id="364" name="Freeform 579"/>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5" name="Freeform 580"/>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6" name="Freeform 581"/>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61" name="Group 582"/>
                <p:cNvGrpSpPr/>
                <p:nvPr/>
              </p:nvGrpSpPr>
              <p:grpSpPr bwMode="auto">
                <a:xfrm>
                  <a:off x="963" y="3727"/>
                  <a:ext cx="49" cy="23"/>
                  <a:chOff x="963" y="3727"/>
                  <a:chExt cx="49" cy="23"/>
                </a:xfrm>
              </p:grpSpPr>
              <p:sp>
                <p:nvSpPr>
                  <p:cNvPr id="356" name="Freeform 583"/>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7" name="Freeform 584"/>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8" name="Freeform 585"/>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2" name="Group 586"/>
                <p:cNvGrpSpPr/>
                <p:nvPr/>
              </p:nvGrpSpPr>
              <p:grpSpPr bwMode="auto">
                <a:xfrm>
                  <a:off x="976" y="3740"/>
                  <a:ext cx="50" cy="22"/>
                  <a:chOff x="976" y="3740"/>
                  <a:chExt cx="50" cy="22"/>
                </a:xfrm>
              </p:grpSpPr>
              <p:sp>
                <p:nvSpPr>
                  <p:cNvPr id="353" name="Freeform 587"/>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4" name="Freeform 588"/>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5" name="Freeform 589"/>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3" name="Group 590"/>
                <p:cNvGrpSpPr/>
                <p:nvPr/>
              </p:nvGrpSpPr>
              <p:grpSpPr bwMode="auto">
                <a:xfrm>
                  <a:off x="761" y="3560"/>
                  <a:ext cx="50" cy="22"/>
                  <a:chOff x="761" y="3560"/>
                  <a:chExt cx="50" cy="22"/>
                </a:xfrm>
              </p:grpSpPr>
              <p:sp>
                <p:nvSpPr>
                  <p:cNvPr id="350" name="Freeform 591"/>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1" name="Freeform 592"/>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2" name="Freeform 593"/>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4" name="Group 594"/>
                <p:cNvGrpSpPr/>
                <p:nvPr/>
              </p:nvGrpSpPr>
              <p:grpSpPr bwMode="auto">
                <a:xfrm>
                  <a:off x="774" y="3572"/>
                  <a:ext cx="49" cy="23"/>
                  <a:chOff x="774" y="3572"/>
                  <a:chExt cx="49" cy="23"/>
                </a:xfrm>
              </p:grpSpPr>
              <p:sp>
                <p:nvSpPr>
                  <p:cNvPr id="347" name="Freeform 595"/>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8" name="Freeform 596"/>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9" name="Freeform 597"/>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5" name="Group 598"/>
                <p:cNvGrpSpPr/>
                <p:nvPr/>
              </p:nvGrpSpPr>
              <p:grpSpPr bwMode="auto">
                <a:xfrm>
                  <a:off x="787" y="3585"/>
                  <a:ext cx="49" cy="23"/>
                  <a:chOff x="787" y="3585"/>
                  <a:chExt cx="49" cy="23"/>
                </a:xfrm>
              </p:grpSpPr>
              <p:sp>
                <p:nvSpPr>
                  <p:cNvPr id="344" name="Freeform 599"/>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5" name="Freeform 600"/>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6" name="Freeform 601"/>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6" name="Group 602"/>
                <p:cNvGrpSpPr/>
                <p:nvPr/>
              </p:nvGrpSpPr>
              <p:grpSpPr bwMode="auto">
                <a:xfrm>
                  <a:off x="799" y="3600"/>
                  <a:ext cx="99" cy="73"/>
                  <a:chOff x="799" y="3600"/>
                  <a:chExt cx="99" cy="73"/>
                </a:xfrm>
              </p:grpSpPr>
              <p:grpSp>
                <p:nvGrpSpPr>
                  <p:cNvPr id="324" name="Group 603"/>
                  <p:cNvGrpSpPr/>
                  <p:nvPr/>
                </p:nvGrpSpPr>
                <p:grpSpPr bwMode="auto">
                  <a:xfrm>
                    <a:off x="799" y="3600"/>
                    <a:ext cx="48" cy="23"/>
                    <a:chOff x="799" y="3600"/>
                    <a:chExt cx="48" cy="23"/>
                  </a:xfrm>
                </p:grpSpPr>
                <p:sp>
                  <p:nvSpPr>
                    <p:cNvPr id="341" name="Freeform 604"/>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2" name="Freeform 605"/>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3" name="Freeform 606"/>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25" name="Group 607"/>
                  <p:cNvGrpSpPr/>
                  <p:nvPr/>
                </p:nvGrpSpPr>
                <p:grpSpPr bwMode="auto">
                  <a:xfrm>
                    <a:off x="811" y="3612"/>
                    <a:ext cx="48" cy="23"/>
                    <a:chOff x="811" y="3612"/>
                    <a:chExt cx="48" cy="23"/>
                  </a:xfrm>
                </p:grpSpPr>
                <p:sp>
                  <p:nvSpPr>
                    <p:cNvPr id="338" name="Freeform 608"/>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9" name="Freeform 609"/>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0" name="Freeform 610"/>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26" name="Group 611"/>
                  <p:cNvGrpSpPr/>
                  <p:nvPr/>
                </p:nvGrpSpPr>
                <p:grpSpPr bwMode="auto">
                  <a:xfrm>
                    <a:off x="823" y="3625"/>
                    <a:ext cx="49" cy="23"/>
                    <a:chOff x="823" y="3625"/>
                    <a:chExt cx="49" cy="23"/>
                  </a:xfrm>
                </p:grpSpPr>
                <p:sp>
                  <p:nvSpPr>
                    <p:cNvPr id="335" name="Freeform 612"/>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6" name="Freeform 613"/>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7" name="Freeform 614"/>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27" name="Group 615"/>
                  <p:cNvGrpSpPr/>
                  <p:nvPr/>
                </p:nvGrpSpPr>
                <p:grpSpPr bwMode="auto">
                  <a:xfrm>
                    <a:off x="836" y="3638"/>
                    <a:ext cx="50" cy="22"/>
                    <a:chOff x="836" y="3638"/>
                    <a:chExt cx="50" cy="22"/>
                  </a:xfrm>
                </p:grpSpPr>
                <p:sp>
                  <p:nvSpPr>
                    <p:cNvPr id="332" name="Freeform 616"/>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3" name="Freeform 617"/>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4" name="Freeform 618"/>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28" name="Group 619"/>
                  <p:cNvGrpSpPr/>
                  <p:nvPr/>
                </p:nvGrpSpPr>
                <p:grpSpPr bwMode="auto">
                  <a:xfrm>
                    <a:off x="849" y="3651"/>
                    <a:ext cx="49" cy="22"/>
                    <a:chOff x="849" y="3651"/>
                    <a:chExt cx="49" cy="22"/>
                  </a:xfrm>
                </p:grpSpPr>
                <p:sp>
                  <p:nvSpPr>
                    <p:cNvPr id="329" name="Freeform 620"/>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0" name="Freeform 621"/>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1" name="Freeform 622"/>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67" name="Group 623"/>
                <p:cNvGrpSpPr/>
                <p:nvPr/>
              </p:nvGrpSpPr>
              <p:grpSpPr bwMode="auto">
                <a:xfrm>
                  <a:off x="861" y="3665"/>
                  <a:ext cx="99" cy="74"/>
                  <a:chOff x="861" y="3665"/>
                  <a:chExt cx="99" cy="74"/>
                </a:xfrm>
              </p:grpSpPr>
              <p:grpSp>
                <p:nvGrpSpPr>
                  <p:cNvPr id="304" name="Group 624"/>
                  <p:cNvGrpSpPr/>
                  <p:nvPr/>
                </p:nvGrpSpPr>
                <p:grpSpPr bwMode="auto">
                  <a:xfrm>
                    <a:off x="861" y="3665"/>
                    <a:ext cx="50" cy="23"/>
                    <a:chOff x="861" y="3665"/>
                    <a:chExt cx="50" cy="23"/>
                  </a:xfrm>
                </p:grpSpPr>
                <p:sp>
                  <p:nvSpPr>
                    <p:cNvPr id="321" name="Freeform 625"/>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2" name="Freeform 626"/>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3" name="Freeform 627"/>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05" name="Group 628"/>
                  <p:cNvGrpSpPr/>
                  <p:nvPr/>
                </p:nvGrpSpPr>
                <p:grpSpPr bwMode="auto">
                  <a:xfrm>
                    <a:off x="873" y="3678"/>
                    <a:ext cx="49" cy="23"/>
                    <a:chOff x="873" y="3678"/>
                    <a:chExt cx="49" cy="23"/>
                  </a:xfrm>
                </p:grpSpPr>
                <p:sp>
                  <p:nvSpPr>
                    <p:cNvPr id="318" name="Freeform 629"/>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9" name="Freeform 630"/>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0" name="Freeform 631"/>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06" name="Group 632"/>
                  <p:cNvGrpSpPr/>
                  <p:nvPr/>
                </p:nvGrpSpPr>
                <p:grpSpPr bwMode="auto">
                  <a:xfrm>
                    <a:off x="886" y="3690"/>
                    <a:ext cx="49" cy="23"/>
                    <a:chOff x="886" y="3690"/>
                    <a:chExt cx="49" cy="23"/>
                  </a:xfrm>
                </p:grpSpPr>
                <p:sp>
                  <p:nvSpPr>
                    <p:cNvPr id="315" name="Freeform 633"/>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6" name="Freeform 634"/>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7" name="Freeform 635"/>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07" name="Group 636"/>
                  <p:cNvGrpSpPr/>
                  <p:nvPr/>
                </p:nvGrpSpPr>
                <p:grpSpPr bwMode="auto">
                  <a:xfrm>
                    <a:off x="899" y="3703"/>
                    <a:ext cx="48" cy="23"/>
                    <a:chOff x="899" y="3703"/>
                    <a:chExt cx="48" cy="23"/>
                  </a:xfrm>
                </p:grpSpPr>
                <p:sp>
                  <p:nvSpPr>
                    <p:cNvPr id="312" name="Freeform 637"/>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3" name="Freeform 638"/>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4" name="Freeform 639"/>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08" name="Group 640"/>
                  <p:cNvGrpSpPr/>
                  <p:nvPr/>
                </p:nvGrpSpPr>
                <p:grpSpPr bwMode="auto">
                  <a:xfrm>
                    <a:off x="912" y="3716"/>
                    <a:ext cx="48" cy="23"/>
                    <a:chOff x="912" y="3716"/>
                    <a:chExt cx="48" cy="23"/>
                  </a:xfrm>
                </p:grpSpPr>
                <p:sp>
                  <p:nvSpPr>
                    <p:cNvPr id="309" name="Freeform 641"/>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0" name="Freeform 642"/>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1" name="Freeform 643"/>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68" name="Group 644"/>
                <p:cNvGrpSpPr/>
                <p:nvPr/>
              </p:nvGrpSpPr>
              <p:grpSpPr bwMode="auto">
                <a:xfrm>
                  <a:off x="922" y="3727"/>
                  <a:ext cx="49" cy="23"/>
                  <a:chOff x="922" y="3727"/>
                  <a:chExt cx="49" cy="23"/>
                </a:xfrm>
              </p:grpSpPr>
              <p:sp>
                <p:nvSpPr>
                  <p:cNvPr id="301" name="Freeform 645"/>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2" name="Freeform 646"/>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3" name="Freeform 647"/>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69" name="Group 648"/>
                <p:cNvGrpSpPr/>
                <p:nvPr/>
              </p:nvGrpSpPr>
              <p:grpSpPr bwMode="auto">
                <a:xfrm>
                  <a:off x="895" y="3526"/>
                  <a:ext cx="44" cy="23"/>
                  <a:chOff x="895" y="3526"/>
                  <a:chExt cx="44" cy="23"/>
                </a:xfrm>
              </p:grpSpPr>
              <p:sp>
                <p:nvSpPr>
                  <p:cNvPr id="298" name="Freeform 649"/>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9" name="Freeform 650"/>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0" name="Freeform 651"/>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0" name="Group 652"/>
                <p:cNvGrpSpPr/>
                <p:nvPr/>
              </p:nvGrpSpPr>
              <p:grpSpPr bwMode="auto">
                <a:xfrm>
                  <a:off x="907" y="3540"/>
                  <a:ext cx="45" cy="22"/>
                  <a:chOff x="907" y="3540"/>
                  <a:chExt cx="45" cy="22"/>
                </a:xfrm>
              </p:grpSpPr>
              <p:sp>
                <p:nvSpPr>
                  <p:cNvPr id="295" name="Freeform 653"/>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6" name="Freeform 654"/>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7" name="Freeform 655"/>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1" name="Group 656"/>
                <p:cNvGrpSpPr/>
                <p:nvPr/>
              </p:nvGrpSpPr>
              <p:grpSpPr bwMode="auto">
                <a:xfrm>
                  <a:off x="920" y="3553"/>
                  <a:ext cx="45" cy="23"/>
                  <a:chOff x="920" y="3553"/>
                  <a:chExt cx="45" cy="23"/>
                </a:xfrm>
              </p:grpSpPr>
              <p:sp>
                <p:nvSpPr>
                  <p:cNvPr id="292" name="Freeform 657"/>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3" name="Freeform 658"/>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4" name="Freeform 659"/>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2" name="Group 660"/>
                <p:cNvGrpSpPr/>
                <p:nvPr/>
              </p:nvGrpSpPr>
              <p:grpSpPr bwMode="auto">
                <a:xfrm>
                  <a:off x="934" y="3566"/>
                  <a:ext cx="44" cy="23"/>
                  <a:chOff x="934" y="3566"/>
                  <a:chExt cx="44" cy="23"/>
                </a:xfrm>
              </p:grpSpPr>
              <p:sp>
                <p:nvSpPr>
                  <p:cNvPr id="289" name="Freeform 661"/>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0" name="Freeform 662"/>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1" name="Freeform 663"/>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3" name="Group 664"/>
                <p:cNvGrpSpPr/>
                <p:nvPr/>
              </p:nvGrpSpPr>
              <p:grpSpPr bwMode="auto">
                <a:xfrm>
                  <a:off x="949" y="3579"/>
                  <a:ext cx="83" cy="63"/>
                  <a:chOff x="949" y="3579"/>
                  <a:chExt cx="83" cy="63"/>
                </a:xfrm>
              </p:grpSpPr>
              <p:grpSp>
                <p:nvGrpSpPr>
                  <p:cNvPr id="273" name="Group 665"/>
                  <p:cNvGrpSpPr/>
                  <p:nvPr/>
                </p:nvGrpSpPr>
                <p:grpSpPr bwMode="auto">
                  <a:xfrm>
                    <a:off x="949" y="3579"/>
                    <a:ext cx="44" cy="23"/>
                    <a:chOff x="949" y="3579"/>
                    <a:chExt cx="44" cy="23"/>
                  </a:xfrm>
                </p:grpSpPr>
                <p:sp>
                  <p:nvSpPr>
                    <p:cNvPr id="286" name="Freeform 666"/>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7" name="Freeform 667"/>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8" name="Freeform 668"/>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74" name="Group 669"/>
                  <p:cNvGrpSpPr/>
                  <p:nvPr/>
                </p:nvGrpSpPr>
                <p:grpSpPr bwMode="auto">
                  <a:xfrm>
                    <a:off x="961" y="3592"/>
                    <a:ext cx="45" cy="23"/>
                    <a:chOff x="961" y="3592"/>
                    <a:chExt cx="45" cy="23"/>
                  </a:xfrm>
                </p:grpSpPr>
                <p:sp>
                  <p:nvSpPr>
                    <p:cNvPr id="283" name="Freeform 670"/>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4" name="Freeform 671"/>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5" name="Freeform 672"/>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75" name="Group 673"/>
                  <p:cNvGrpSpPr/>
                  <p:nvPr/>
                </p:nvGrpSpPr>
                <p:grpSpPr bwMode="auto">
                  <a:xfrm>
                    <a:off x="974" y="3606"/>
                    <a:ext cx="44" cy="23"/>
                    <a:chOff x="974" y="3606"/>
                    <a:chExt cx="44" cy="23"/>
                  </a:xfrm>
                </p:grpSpPr>
                <p:sp>
                  <p:nvSpPr>
                    <p:cNvPr id="280" name="Freeform 674"/>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1" name="Freeform 675"/>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2" name="Freeform 676"/>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76" name="Group 677"/>
                  <p:cNvGrpSpPr/>
                  <p:nvPr/>
                </p:nvGrpSpPr>
                <p:grpSpPr bwMode="auto">
                  <a:xfrm>
                    <a:off x="987" y="3619"/>
                    <a:ext cx="45" cy="23"/>
                    <a:chOff x="987" y="3619"/>
                    <a:chExt cx="45" cy="23"/>
                  </a:xfrm>
                </p:grpSpPr>
                <p:sp>
                  <p:nvSpPr>
                    <p:cNvPr id="277" name="Freeform 678"/>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8" name="Freeform 679"/>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9" name="Freeform 680"/>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74" name="Group 681"/>
                <p:cNvGrpSpPr/>
                <p:nvPr/>
              </p:nvGrpSpPr>
              <p:grpSpPr bwMode="auto">
                <a:xfrm>
                  <a:off x="1002" y="3632"/>
                  <a:ext cx="83" cy="63"/>
                  <a:chOff x="1002" y="3632"/>
                  <a:chExt cx="83" cy="63"/>
                </a:xfrm>
              </p:grpSpPr>
              <p:grpSp>
                <p:nvGrpSpPr>
                  <p:cNvPr id="257" name="Group 682"/>
                  <p:cNvGrpSpPr/>
                  <p:nvPr/>
                </p:nvGrpSpPr>
                <p:grpSpPr bwMode="auto">
                  <a:xfrm>
                    <a:off x="1002" y="3632"/>
                    <a:ext cx="44" cy="22"/>
                    <a:chOff x="1002" y="3632"/>
                    <a:chExt cx="44" cy="22"/>
                  </a:xfrm>
                </p:grpSpPr>
                <p:sp>
                  <p:nvSpPr>
                    <p:cNvPr id="270" name="Freeform 683"/>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1" name="Freeform 684"/>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2" name="Freeform 685"/>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58" name="Group 686"/>
                  <p:cNvGrpSpPr/>
                  <p:nvPr/>
                </p:nvGrpSpPr>
                <p:grpSpPr bwMode="auto">
                  <a:xfrm>
                    <a:off x="1014" y="3645"/>
                    <a:ext cx="44" cy="23"/>
                    <a:chOff x="1014" y="3645"/>
                    <a:chExt cx="44" cy="23"/>
                  </a:xfrm>
                </p:grpSpPr>
                <p:sp>
                  <p:nvSpPr>
                    <p:cNvPr id="267" name="Freeform 687"/>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8" name="Freeform 688"/>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9" name="Freeform 689"/>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59" name="Group 690"/>
                  <p:cNvGrpSpPr/>
                  <p:nvPr/>
                </p:nvGrpSpPr>
                <p:grpSpPr bwMode="auto">
                  <a:xfrm>
                    <a:off x="1027" y="3659"/>
                    <a:ext cx="45" cy="23"/>
                    <a:chOff x="1027" y="3659"/>
                    <a:chExt cx="45" cy="23"/>
                  </a:xfrm>
                </p:grpSpPr>
                <p:sp>
                  <p:nvSpPr>
                    <p:cNvPr id="264" name="Freeform 691"/>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5" name="Freeform 692"/>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6" name="Freeform 693"/>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60" name="Group 694"/>
                  <p:cNvGrpSpPr/>
                  <p:nvPr/>
                </p:nvGrpSpPr>
                <p:grpSpPr bwMode="auto">
                  <a:xfrm>
                    <a:off x="1040" y="3672"/>
                    <a:ext cx="45" cy="23"/>
                    <a:chOff x="1040" y="3672"/>
                    <a:chExt cx="45" cy="23"/>
                  </a:xfrm>
                </p:grpSpPr>
                <p:sp>
                  <p:nvSpPr>
                    <p:cNvPr id="261" name="Freeform 695"/>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2" name="Freeform 696"/>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3" name="Freeform 697"/>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75" name="Group 698"/>
                <p:cNvGrpSpPr/>
                <p:nvPr/>
              </p:nvGrpSpPr>
              <p:grpSpPr bwMode="auto">
                <a:xfrm>
                  <a:off x="1054" y="3685"/>
                  <a:ext cx="45" cy="23"/>
                  <a:chOff x="1054" y="3685"/>
                  <a:chExt cx="45" cy="23"/>
                </a:xfrm>
              </p:grpSpPr>
              <p:sp>
                <p:nvSpPr>
                  <p:cNvPr id="254" name="Freeform 699"/>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5" name="Freeform 700"/>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6" name="Freeform 701"/>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6" name="Group 702"/>
                <p:cNvGrpSpPr/>
                <p:nvPr/>
              </p:nvGrpSpPr>
              <p:grpSpPr bwMode="auto">
                <a:xfrm>
                  <a:off x="1067" y="3698"/>
                  <a:ext cx="45" cy="23"/>
                  <a:chOff x="1067" y="3698"/>
                  <a:chExt cx="45" cy="23"/>
                </a:xfrm>
              </p:grpSpPr>
              <p:sp>
                <p:nvSpPr>
                  <p:cNvPr id="251" name="Freeform 703"/>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2" name="Freeform 704"/>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3" name="Freeform 705"/>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7" name="Group 706"/>
                <p:cNvGrpSpPr/>
                <p:nvPr/>
              </p:nvGrpSpPr>
              <p:grpSpPr bwMode="auto">
                <a:xfrm>
                  <a:off x="1079" y="3712"/>
                  <a:ext cx="44" cy="23"/>
                  <a:chOff x="1079" y="3712"/>
                  <a:chExt cx="44" cy="23"/>
                </a:xfrm>
              </p:grpSpPr>
              <p:sp>
                <p:nvSpPr>
                  <p:cNvPr id="248" name="Freeform 707"/>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9" name="Freeform 708"/>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0" name="Freeform 709"/>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8" name="Group 710"/>
                <p:cNvGrpSpPr/>
                <p:nvPr/>
              </p:nvGrpSpPr>
              <p:grpSpPr bwMode="auto">
                <a:xfrm>
                  <a:off x="1093" y="3725"/>
                  <a:ext cx="45" cy="23"/>
                  <a:chOff x="1093" y="3725"/>
                  <a:chExt cx="45" cy="23"/>
                </a:xfrm>
              </p:grpSpPr>
              <p:sp>
                <p:nvSpPr>
                  <p:cNvPr id="245" name="Freeform 711"/>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6" name="Freeform 712"/>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7" name="Freeform 713"/>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79" name="Group 714"/>
                <p:cNvGrpSpPr/>
                <p:nvPr/>
              </p:nvGrpSpPr>
              <p:grpSpPr bwMode="auto">
                <a:xfrm>
                  <a:off x="1108" y="3739"/>
                  <a:ext cx="44" cy="23"/>
                  <a:chOff x="1108" y="3739"/>
                  <a:chExt cx="44" cy="23"/>
                </a:xfrm>
              </p:grpSpPr>
              <p:sp>
                <p:nvSpPr>
                  <p:cNvPr id="242" name="Freeform 715"/>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3" name="Freeform 716"/>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4" name="Freeform 717"/>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80" name="Group 718"/>
                <p:cNvGrpSpPr/>
                <p:nvPr/>
              </p:nvGrpSpPr>
              <p:grpSpPr bwMode="auto">
                <a:xfrm>
                  <a:off x="1121" y="3753"/>
                  <a:ext cx="45" cy="23"/>
                  <a:chOff x="1121" y="3753"/>
                  <a:chExt cx="45" cy="23"/>
                </a:xfrm>
              </p:grpSpPr>
              <p:sp>
                <p:nvSpPr>
                  <p:cNvPr id="239" name="Freeform 719"/>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0" name="Freeform 720"/>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1" name="Freeform 721"/>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81" name="Group 722"/>
                <p:cNvGrpSpPr/>
                <p:nvPr/>
              </p:nvGrpSpPr>
              <p:grpSpPr bwMode="auto">
                <a:xfrm>
                  <a:off x="1133" y="3767"/>
                  <a:ext cx="44" cy="23"/>
                  <a:chOff x="1133" y="3767"/>
                  <a:chExt cx="44" cy="23"/>
                </a:xfrm>
              </p:grpSpPr>
              <p:sp>
                <p:nvSpPr>
                  <p:cNvPr id="236" name="Freeform 723"/>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7" name="Freeform 724"/>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8" name="Freeform 725"/>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82" name="Freeform 726"/>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3" name="Freeform 727"/>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4" name="Freeform 728"/>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5" name="Freeform 729"/>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6" name="Freeform 730"/>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7" name="Freeform 731"/>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8" name="Freeform 732"/>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9" name="Freeform 733"/>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0" name="Freeform 734"/>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1" name="Freeform 735"/>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2" name="Freeform 736"/>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93" name="Group 737"/>
                <p:cNvGrpSpPr/>
                <p:nvPr/>
              </p:nvGrpSpPr>
              <p:grpSpPr bwMode="auto">
                <a:xfrm>
                  <a:off x="700" y="3535"/>
                  <a:ext cx="49" cy="24"/>
                  <a:chOff x="700" y="3535"/>
                  <a:chExt cx="49" cy="24"/>
                </a:xfrm>
              </p:grpSpPr>
              <p:sp>
                <p:nvSpPr>
                  <p:cNvPr id="233" name="Freeform 738"/>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4" name="Freeform 739"/>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5" name="Freeform 740"/>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4" name="Group 741"/>
                <p:cNvGrpSpPr/>
                <p:nvPr/>
              </p:nvGrpSpPr>
              <p:grpSpPr bwMode="auto">
                <a:xfrm>
                  <a:off x="714" y="3551"/>
                  <a:ext cx="49" cy="22"/>
                  <a:chOff x="714" y="3551"/>
                  <a:chExt cx="49" cy="22"/>
                </a:xfrm>
              </p:grpSpPr>
              <p:sp>
                <p:nvSpPr>
                  <p:cNvPr id="230" name="Freeform 742"/>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1" name="Freeform 743"/>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2" name="Freeform 744"/>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5" name="Group 745"/>
                <p:cNvGrpSpPr/>
                <p:nvPr/>
              </p:nvGrpSpPr>
              <p:grpSpPr bwMode="auto">
                <a:xfrm>
                  <a:off x="728" y="3564"/>
                  <a:ext cx="48" cy="23"/>
                  <a:chOff x="728" y="3564"/>
                  <a:chExt cx="48" cy="23"/>
                </a:xfrm>
              </p:grpSpPr>
              <p:sp>
                <p:nvSpPr>
                  <p:cNvPr id="227" name="Freeform 746"/>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8" name="Freeform 747"/>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9" name="Freeform 748"/>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6" name="Group 749"/>
                <p:cNvGrpSpPr/>
                <p:nvPr/>
              </p:nvGrpSpPr>
              <p:grpSpPr bwMode="auto">
                <a:xfrm>
                  <a:off x="742" y="3582"/>
                  <a:ext cx="49" cy="23"/>
                  <a:chOff x="742" y="3582"/>
                  <a:chExt cx="49" cy="23"/>
                </a:xfrm>
              </p:grpSpPr>
              <p:sp>
                <p:nvSpPr>
                  <p:cNvPr id="224" name="Freeform 750"/>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5" name="Freeform 751"/>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6" name="Freeform 752"/>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7" name="Group 753"/>
                <p:cNvGrpSpPr/>
                <p:nvPr/>
              </p:nvGrpSpPr>
              <p:grpSpPr bwMode="auto">
                <a:xfrm>
                  <a:off x="752" y="3597"/>
                  <a:ext cx="133" cy="106"/>
                  <a:chOff x="752" y="3597"/>
                  <a:chExt cx="133" cy="106"/>
                </a:xfrm>
              </p:grpSpPr>
              <p:sp>
                <p:nvSpPr>
                  <p:cNvPr id="221" name="Freeform 754"/>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2" name="Freeform 755"/>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3" name="Freeform 756"/>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8" name="Group 757"/>
                <p:cNvGrpSpPr/>
                <p:nvPr/>
              </p:nvGrpSpPr>
              <p:grpSpPr bwMode="auto">
                <a:xfrm>
                  <a:off x="844" y="3694"/>
                  <a:ext cx="48" cy="23"/>
                  <a:chOff x="844" y="3694"/>
                  <a:chExt cx="48" cy="23"/>
                </a:xfrm>
              </p:grpSpPr>
              <p:sp>
                <p:nvSpPr>
                  <p:cNvPr id="218" name="Freeform 758"/>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9" name="Freeform 759"/>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0" name="Freeform 760"/>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99" name="Group 761"/>
                <p:cNvGrpSpPr/>
                <p:nvPr/>
              </p:nvGrpSpPr>
              <p:grpSpPr bwMode="auto">
                <a:xfrm>
                  <a:off x="857" y="3710"/>
                  <a:ext cx="49" cy="22"/>
                  <a:chOff x="857" y="3710"/>
                  <a:chExt cx="49" cy="22"/>
                </a:xfrm>
              </p:grpSpPr>
              <p:sp>
                <p:nvSpPr>
                  <p:cNvPr id="215" name="Freeform 762"/>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6" name="Freeform 763"/>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7" name="Freeform 764"/>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00" name="Group 765"/>
                <p:cNvGrpSpPr/>
                <p:nvPr/>
              </p:nvGrpSpPr>
              <p:grpSpPr bwMode="auto">
                <a:xfrm>
                  <a:off x="1086" y="3766"/>
                  <a:ext cx="49" cy="23"/>
                  <a:chOff x="1086" y="3766"/>
                  <a:chExt cx="49" cy="23"/>
                </a:xfrm>
              </p:grpSpPr>
              <p:sp>
                <p:nvSpPr>
                  <p:cNvPr id="212" name="Freeform 766"/>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3" name="Freeform 767"/>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4" name="Freeform 768"/>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01" name="Group 769"/>
                <p:cNvGrpSpPr/>
                <p:nvPr/>
              </p:nvGrpSpPr>
              <p:grpSpPr bwMode="auto">
                <a:xfrm>
                  <a:off x="934" y="3740"/>
                  <a:ext cx="48" cy="23"/>
                  <a:chOff x="934" y="3740"/>
                  <a:chExt cx="48" cy="23"/>
                </a:xfrm>
              </p:grpSpPr>
              <p:sp>
                <p:nvSpPr>
                  <p:cNvPr id="209" name="Freeform 770"/>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0" name="Freeform 771"/>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1" name="Freeform 772"/>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02" name="Group 773"/>
                <p:cNvGrpSpPr/>
                <p:nvPr/>
              </p:nvGrpSpPr>
              <p:grpSpPr bwMode="auto">
                <a:xfrm>
                  <a:off x="943" y="3754"/>
                  <a:ext cx="49" cy="23"/>
                  <a:chOff x="943" y="3754"/>
                  <a:chExt cx="49" cy="23"/>
                </a:xfrm>
              </p:grpSpPr>
              <p:sp>
                <p:nvSpPr>
                  <p:cNvPr id="206" name="Freeform 774"/>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7" name="Freeform 775"/>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8" name="Freeform 776"/>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203" name="Freeform 777"/>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4" name="Freeform 778"/>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5" name="Freeform 779"/>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0" name="Group 780"/>
              <p:cNvGrpSpPr/>
              <p:nvPr/>
            </p:nvGrpSpPr>
            <p:grpSpPr bwMode="auto">
              <a:xfrm>
                <a:off x="920" y="3821"/>
                <a:ext cx="413" cy="50"/>
                <a:chOff x="920" y="3821"/>
                <a:chExt cx="413" cy="50"/>
              </a:xfrm>
            </p:grpSpPr>
            <p:sp>
              <p:nvSpPr>
                <p:cNvPr id="121" name="Freeform 781"/>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22" name="Freeform 782"/>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3" name="Rectangle 7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4" name="Rectangle 784"/>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sz="1845">
                    <a:solidFill>
                      <a:srgbClr val="000099"/>
                    </a:solidFill>
                    <a:latin typeface="+mn-lt"/>
                    <a:ea typeface="黑体" panose="02010600030101010101" pitchFamily="2" charset="-122"/>
                  </a:endParaRPr>
                </a:p>
              </p:txBody>
            </p:sp>
          </p:grpSp>
          <p:grpSp>
            <p:nvGrpSpPr>
              <p:cNvPr id="101" name="Group 785"/>
              <p:cNvGrpSpPr/>
              <p:nvPr/>
            </p:nvGrpSpPr>
            <p:grpSpPr bwMode="auto">
              <a:xfrm>
                <a:off x="1227" y="3477"/>
                <a:ext cx="508" cy="321"/>
                <a:chOff x="1227" y="3477"/>
                <a:chExt cx="508" cy="321"/>
              </a:xfrm>
            </p:grpSpPr>
            <p:sp>
              <p:nvSpPr>
                <p:cNvPr id="102" name="Freeform 786"/>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03" name="Freeform 787"/>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04" name="Freeform 788"/>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05" name="Line 789"/>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106" name="Freeform 790"/>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07" name="Freeform 791"/>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08" name="Freeform 792"/>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09" name="Freeform 793"/>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0" name="Freeform 794"/>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1" name="Freeform 795"/>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2" name="Freeform 796"/>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3" name="Freeform 797"/>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4" name="Freeform 798"/>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5" name="Freeform 799"/>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116" name="Oval 8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17" name="Oval 8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18" name="Freeform 802"/>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19" name="Oval 8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0" name="Oval 8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cxnSp>
          <p:nvCxnSpPr>
            <p:cNvPr id="539" name="直接连接符 540"/>
            <p:cNvCxnSpPr>
              <a:cxnSpLocks noChangeShapeType="1"/>
            </p:cNvCxnSpPr>
            <p:nvPr/>
          </p:nvCxnSpPr>
          <p:spPr bwMode="auto">
            <a:xfrm flipH="1">
              <a:off x="2576015" y="3049182"/>
              <a:ext cx="280816" cy="361258"/>
            </a:xfrm>
            <a:prstGeom prst="line">
              <a:avLst/>
            </a:prstGeom>
            <a:noFill/>
            <a:ln w="19050" algn="ctr">
              <a:solidFill>
                <a:schemeClr val="tx1"/>
              </a:solidFill>
              <a:round/>
            </a:ln>
            <a:extLst>
              <a:ext uri="{909E8E84-426E-40DD-AFC4-6F175D3DCCD1}">
                <a14:hiddenFill xmlns:a14="http://schemas.microsoft.com/office/drawing/2010/main" xmlns="">
                  <a:noFill/>
                </a14:hiddenFill>
              </a:ext>
            </a:extLst>
          </p:spPr>
        </p:cxnSp>
        <p:sp>
          <p:nvSpPr>
            <p:cNvPr id="540" name="Text Box 213"/>
            <p:cNvSpPr txBox="1">
              <a:spLocks noChangeArrowheads="1"/>
            </p:cNvSpPr>
            <p:nvPr/>
          </p:nvSpPr>
          <p:spPr bwMode="auto">
            <a:xfrm>
              <a:off x="1826964" y="3200087"/>
              <a:ext cx="460216"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H</a:t>
              </a:r>
              <a:r>
                <a:rPr lang="en-US" altLang="zh-CN" sz="1845" baseline="-25000">
                  <a:solidFill>
                    <a:srgbClr val="000099"/>
                  </a:solidFill>
                  <a:latin typeface="+mn-lt"/>
                  <a:ea typeface="黑体" panose="02010600030101010101" pitchFamily="2" charset="-122"/>
                </a:rPr>
                <a:t>3</a:t>
              </a:r>
            </a:p>
          </p:txBody>
        </p:sp>
        <p:sp>
          <p:nvSpPr>
            <p:cNvPr id="542" name="矩形 540"/>
            <p:cNvSpPr>
              <a:spLocks noChangeArrowheads="1"/>
            </p:cNvSpPr>
            <p:nvPr/>
          </p:nvSpPr>
          <p:spPr bwMode="auto">
            <a:xfrm>
              <a:off x="2068928" y="2582748"/>
              <a:ext cx="129297" cy="201207"/>
            </a:xfrm>
            <a:prstGeom prst="rect">
              <a:avLst/>
            </a:prstGeom>
            <a:solidFill>
              <a:schemeClr val="tx2"/>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43" name="矩形 541"/>
            <p:cNvSpPr>
              <a:spLocks noChangeArrowheads="1"/>
            </p:cNvSpPr>
            <p:nvPr/>
          </p:nvSpPr>
          <p:spPr bwMode="auto">
            <a:xfrm>
              <a:off x="5176095" y="2621616"/>
              <a:ext cx="131318" cy="201207"/>
            </a:xfrm>
            <a:prstGeom prst="rect">
              <a:avLst/>
            </a:prstGeom>
            <a:solidFill>
              <a:schemeClr val="tx2"/>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44" name="矩形 542"/>
            <p:cNvSpPr>
              <a:spLocks noChangeArrowheads="1"/>
            </p:cNvSpPr>
            <p:nvPr/>
          </p:nvSpPr>
          <p:spPr bwMode="auto">
            <a:xfrm>
              <a:off x="8182248" y="2635335"/>
              <a:ext cx="131318" cy="203494"/>
            </a:xfrm>
            <a:prstGeom prst="rect">
              <a:avLst/>
            </a:prstGeom>
            <a:solidFill>
              <a:schemeClr val="tx2"/>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45" name="矩形 544"/>
            <p:cNvSpPr/>
            <p:nvPr/>
          </p:nvSpPr>
          <p:spPr bwMode="auto">
            <a:xfrm>
              <a:off x="5640755" y="2554986"/>
              <a:ext cx="303040" cy="324000"/>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grpSp>
          <p:nvGrpSpPr>
            <p:cNvPr id="546" name="组合 548"/>
            <p:cNvGrpSpPr/>
            <p:nvPr/>
          </p:nvGrpSpPr>
          <p:grpSpPr bwMode="auto">
            <a:xfrm>
              <a:off x="1462057" y="1923188"/>
              <a:ext cx="1470766" cy="776167"/>
              <a:chOff x="1478208" y="598373"/>
              <a:chExt cx="1160998" cy="538002"/>
            </a:xfrm>
          </p:grpSpPr>
          <p:grpSp>
            <p:nvGrpSpPr>
              <p:cNvPr id="547" name="组合 516"/>
              <p:cNvGrpSpPr/>
              <p:nvPr/>
            </p:nvGrpSpPr>
            <p:grpSpPr bwMode="auto">
              <a:xfrm>
                <a:off x="1478208" y="598373"/>
                <a:ext cx="1160998" cy="300016"/>
                <a:chOff x="1550119" y="576470"/>
                <a:chExt cx="1116606" cy="300016"/>
              </a:xfrm>
            </p:grpSpPr>
            <p:sp>
              <p:nvSpPr>
                <p:cNvPr id="549" name="圆角矩形标注 552"/>
                <p:cNvSpPr>
                  <a:spLocks noChangeArrowheads="1"/>
                </p:cNvSpPr>
                <p:nvPr/>
              </p:nvSpPr>
              <p:spPr bwMode="auto">
                <a:xfrm>
                  <a:off x="1619672" y="576470"/>
                  <a:ext cx="964502" cy="294860"/>
                </a:xfrm>
                <a:prstGeom prst="wedgeRoundRectCallout">
                  <a:avLst>
                    <a:gd name="adj1" fmla="val -9139"/>
                    <a:gd name="adj2" fmla="val 50139"/>
                    <a:gd name="adj3" fmla="val 16667"/>
                  </a:avLst>
                </a:prstGeom>
                <a:solidFill>
                  <a:schemeClr val="bg1"/>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50" name="Text Box 48"/>
                <p:cNvSpPr txBox="1">
                  <a:spLocks noChangeArrowheads="1"/>
                </p:cNvSpPr>
                <p:nvPr/>
              </p:nvSpPr>
              <p:spPr bwMode="auto">
                <a:xfrm>
                  <a:off x="1550119" y="594202"/>
                  <a:ext cx="1116606" cy="282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dirty="0">
                      <a:solidFill>
                        <a:srgbClr val="000099"/>
                      </a:solidFill>
                      <a:latin typeface="+mn-lt"/>
                      <a:ea typeface="黑体" panose="02010600030101010101" pitchFamily="2" charset="-122"/>
                    </a:rPr>
                    <a:t>从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1</a:t>
                  </a:r>
                  <a:r>
                    <a:rPr lang="en-US" altLang="zh-CN" sz="1845" dirty="0">
                      <a:solidFill>
                        <a:srgbClr val="000099"/>
                      </a:solidFill>
                      <a:latin typeface="+mn-lt"/>
                      <a:ea typeface="黑体" panose="02010600030101010101" pitchFamily="2" charset="-122"/>
                    </a:rPr>
                    <a:t> </a:t>
                  </a:r>
                  <a:r>
                    <a:rPr lang="zh-CN" altLang="en-US" sz="1845" dirty="0">
                      <a:solidFill>
                        <a:srgbClr val="000099"/>
                      </a:solidFill>
                      <a:latin typeface="+mn-lt"/>
                      <a:ea typeface="黑体" panose="02010600030101010101" pitchFamily="2" charset="-122"/>
                    </a:rPr>
                    <a:t>到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2</a:t>
                  </a:r>
                  <a:endParaRPr lang="zh-CN" altLang="en-US" sz="1845" baseline="-25000" dirty="0">
                    <a:solidFill>
                      <a:srgbClr val="000099"/>
                    </a:solidFill>
                    <a:latin typeface="+mn-lt"/>
                    <a:ea typeface="黑体" panose="02010600030101010101" pitchFamily="2" charset="-122"/>
                  </a:endParaRPr>
                </a:p>
              </p:txBody>
            </p:sp>
          </p:grpSp>
          <p:sp>
            <p:nvSpPr>
              <p:cNvPr id="548" name="下箭头 551"/>
              <p:cNvSpPr>
                <a:spLocks noChangeArrowheads="1"/>
              </p:cNvSpPr>
              <p:nvPr/>
            </p:nvSpPr>
            <p:spPr bwMode="auto">
              <a:xfrm>
                <a:off x="1962200" y="895401"/>
                <a:ext cx="89519" cy="240974"/>
              </a:xfrm>
              <a:prstGeom prst="downArrow">
                <a:avLst>
                  <a:gd name="adj1" fmla="val 50000"/>
                  <a:gd name="adj2" fmla="val 127715"/>
                </a:avLst>
              </a:prstGeom>
              <a:solidFill>
                <a:schemeClr val="bg1"/>
              </a:solidFill>
              <a:ln w="6350"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grpSp>
        <p:grpSp>
          <p:nvGrpSpPr>
            <p:cNvPr id="551" name="组合 554"/>
            <p:cNvGrpSpPr/>
            <p:nvPr/>
          </p:nvGrpSpPr>
          <p:grpSpPr bwMode="auto">
            <a:xfrm>
              <a:off x="7565403" y="1939080"/>
              <a:ext cx="1470765" cy="773994"/>
              <a:chOff x="1476721" y="598373"/>
              <a:chExt cx="1155311" cy="538002"/>
            </a:xfrm>
          </p:grpSpPr>
          <p:grpSp>
            <p:nvGrpSpPr>
              <p:cNvPr id="552" name="组合 516"/>
              <p:cNvGrpSpPr/>
              <p:nvPr/>
            </p:nvGrpSpPr>
            <p:grpSpPr bwMode="auto">
              <a:xfrm>
                <a:off x="1476721" y="598373"/>
                <a:ext cx="1155311" cy="294860"/>
                <a:chOff x="1548689" y="576470"/>
                <a:chExt cx="1111137" cy="294860"/>
              </a:xfrm>
            </p:grpSpPr>
            <p:sp>
              <p:nvSpPr>
                <p:cNvPr id="554" name="圆角矩形标注 557"/>
                <p:cNvSpPr>
                  <a:spLocks noChangeArrowheads="1"/>
                </p:cNvSpPr>
                <p:nvPr/>
              </p:nvSpPr>
              <p:spPr bwMode="auto">
                <a:xfrm>
                  <a:off x="1619672" y="576470"/>
                  <a:ext cx="964502" cy="294860"/>
                </a:xfrm>
                <a:prstGeom prst="wedgeRoundRectCallout">
                  <a:avLst>
                    <a:gd name="adj1" fmla="val -9139"/>
                    <a:gd name="adj2" fmla="val 50139"/>
                    <a:gd name="adj3" fmla="val 16667"/>
                  </a:avLst>
                </a:prstGeom>
                <a:solidFill>
                  <a:schemeClr val="bg1"/>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55" name="Text Box 48"/>
                <p:cNvSpPr txBox="1">
                  <a:spLocks noChangeArrowheads="1"/>
                </p:cNvSpPr>
                <p:nvPr/>
              </p:nvSpPr>
              <p:spPr bwMode="auto">
                <a:xfrm>
                  <a:off x="1548689" y="583206"/>
                  <a:ext cx="1111137" cy="283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dirty="0">
                      <a:solidFill>
                        <a:srgbClr val="000099"/>
                      </a:solidFill>
                      <a:latin typeface="+mn-lt"/>
                      <a:ea typeface="黑体" panose="02010600030101010101" pitchFamily="2" charset="-122"/>
                    </a:rPr>
                    <a:t>从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1</a:t>
                  </a:r>
                  <a:r>
                    <a:rPr lang="en-US" altLang="zh-CN" sz="1845" dirty="0">
                      <a:solidFill>
                        <a:srgbClr val="000099"/>
                      </a:solidFill>
                      <a:latin typeface="+mn-lt"/>
                      <a:ea typeface="黑体" panose="02010600030101010101" pitchFamily="2" charset="-122"/>
                    </a:rPr>
                    <a:t> </a:t>
                  </a:r>
                  <a:r>
                    <a:rPr lang="zh-CN" altLang="en-US" sz="1845" dirty="0">
                      <a:solidFill>
                        <a:srgbClr val="000099"/>
                      </a:solidFill>
                      <a:latin typeface="+mn-lt"/>
                      <a:ea typeface="黑体" panose="02010600030101010101" pitchFamily="2" charset="-122"/>
                    </a:rPr>
                    <a:t>到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2</a:t>
                  </a:r>
                  <a:endParaRPr lang="zh-CN" altLang="en-US" sz="1845" baseline="-25000" dirty="0">
                    <a:solidFill>
                      <a:srgbClr val="000099"/>
                    </a:solidFill>
                    <a:latin typeface="+mn-lt"/>
                    <a:ea typeface="黑体" panose="02010600030101010101" pitchFamily="2" charset="-122"/>
                  </a:endParaRPr>
                </a:p>
              </p:txBody>
            </p:sp>
          </p:grpSp>
          <p:sp>
            <p:nvSpPr>
              <p:cNvPr id="553" name="下箭头 556"/>
              <p:cNvSpPr>
                <a:spLocks noChangeArrowheads="1"/>
              </p:cNvSpPr>
              <p:nvPr/>
            </p:nvSpPr>
            <p:spPr bwMode="auto">
              <a:xfrm>
                <a:off x="1962200" y="895401"/>
                <a:ext cx="89519" cy="240974"/>
              </a:xfrm>
              <a:prstGeom prst="downArrow">
                <a:avLst>
                  <a:gd name="adj1" fmla="val 50000"/>
                  <a:gd name="adj2" fmla="val 127715"/>
                </a:avLst>
              </a:prstGeom>
              <a:solidFill>
                <a:schemeClr val="bg1"/>
              </a:solidFill>
              <a:ln w="6350"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grpSp>
        <p:sp>
          <p:nvSpPr>
            <p:cNvPr id="556" name="圆角矩形标注 559"/>
            <p:cNvSpPr>
              <a:spLocks noChangeArrowheads="1"/>
            </p:cNvSpPr>
            <p:nvPr/>
          </p:nvSpPr>
          <p:spPr bwMode="auto">
            <a:xfrm>
              <a:off x="6076426" y="1351654"/>
              <a:ext cx="1420953" cy="409274"/>
            </a:xfrm>
            <a:prstGeom prst="wedgeRoundRectCallout">
              <a:avLst>
                <a:gd name="adj1" fmla="val -65563"/>
                <a:gd name="adj2" fmla="val 280063"/>
                <a:gd name="adj3" fmla="val 16667"/>
              </a:avLst>
            </a:prstGeom>
            <a:solidFill>
              <a:srgbClr val="00FFFF"/>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57" name="Text Box 48"/>
            <p:cNvSpPr txBox="1">
              <a:spLocks noChangeArrowheads="1"/>
            </p:cNvSpPr>
            <p:nvPr/>
          </p:nvSpPr>
          <p:spPr bwMode="auto">
            <a:xfrm>
              <a:off x="6086924" y="1372706"/>
              <a:ext cx="1443249"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dirty="0">
                  <a:solidFill>
                    <a:srgbClr val="000099"/>
                  </a:solidFill>
                  <a:latin typeface="+mn-lt"/>
                  <a:ea typeface="黑体" panose="02010600030101010101" pitchFamily="2" charset="-122"/>
                </a:rPr>
                <a:t>从 </a:t>
              </a:r>
              <a:r>
                <a:rPr lang="en-US" altLang="zh-CN" sz="1845" dirty="0">
                  <a:solidFill>
                    <a:srgbClr val="000099"/>
                  </a:solidFill>
                  <a:latin typeface="+mn-lt"/>
                  <a:ea typeface="黑体" panose="02010600030101010101" pitchFamily="2" charset="-122"/>
                </a:rPr>
                <a:t>R</a:t>
              </a:r>
              <a:r>
                <a:rPr lang="en-US" altLang="zh-CN" sz="1845" baseline="-25000" dirty="0">
                  <a:solidFill>
                    <a:srgbClr val="000099"/>
                  </a:solidFill>
                  <a:latin typeface="+mn-lt"/>
                  <a:ea typeface="黑体" panose="02010600030101010101" pitchFamily="2" charset="-122"/>
                </a:rPr>
                <a:t>1</a:t>
              </a:r>
              <a:r>
                <a:rPr lang="en-US" altLang="zh-CN" sz="1845" dirty="0">
                  <a:solidFill>
                    <a:srgbClr val="000099"/>
                  </a:solidFill>
                  <a:latin typeface="+mn-lt"/>
                  <a:ea typeface="黑体" panose="02010600030101010101" pitchFamily="2" charset="-122"/>
                </a:rPr>
                <a:t> </a:t>
              </a:r>
              <a:r>
                <a:rPr lang="zh-CN" altLang="en-US" sz="1845" dirty="0">
                  <a:solidFill>
                    <a:srgbClr val="000099"/>
                  </a:solidFill>
                  <a:latin typeface="+mn-lt"/>
                  <a:ea typeface="黑体" panose="02010600030101010101" pitchFamily="2" charset="-122"/>
                </a:rPr>
                <a:t>到 </a:t>
              </a:r>
              <a:r>
                <a:rPr lang="en-US" altLang="zh-CN" sz="1845" dirty="0">
                  <a:solidFill>
                    <a:srgbClr val="000099"/>
                  </a:solidFill>
                  <a:latin typeface="+mn-lt"/>
                  <a:ea typeface="黑体" panose="02010600030101010101" pitchFamily="2" charset="-122"/>
                </a:rPr>
                <a:t>R</a:t>
              </a:r>
              <a:r>
                <a:rPr lang="en-US" altLang="zh-CN" sz="1845" baseline="-25000" dirty="0">
                  <a:solidFill>
                    <a:srgbClr val="000099"/>
                  </a:solidFill>
                  <a:latin typeface="+mn-lt"/>
                  <a:ea typeface="黑体" panose="02010600030101010101" pitchFamily="2" charset="-122"/>
                </a:rPr>
                <a:t>2</a:t>
              </a:r>
              <a:endParaRPr lang="zh-CN" altLang="en-US" sz="1845" baseline="-25000" dirty="0">
                <a:solidFill>
                  <a:srgbClr val="000099"/>
                </a:solidFill>
                <a:latin typeface="+mn-lt"/>
                <a:ea typeface="黑体" panose="02010600030101010101" pitchFamily="2" charset="-122"/>
              </a:endParaRPr>
            </a:p>
          </p:txBody>
        </p:sp>
      </p:grpSp>
      <p:sp>
        <p:nvSpPr>
          <p:cNvPr id="560" name="矩形 559"/>
          <p:cNvSpPr/>
          <p:nvPr/>
        </p:nvSpPr>
        <p:spPr>
          <a:xfrm>
            <a:off x="498420" y="1112987"/>
            <a:ext cx="8119843" cy="1462316"/>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algn="l">
              <a:lnSpc>
                <a:spcPct val="110000"/>
              </a:lnSpc>
            </a:pPr>
            <a:r>
              <a:rPr lang="zh-CN" altLang="zh-CN" sz="2585" dirty="0">
                <a:solidFill>
                  <a:srgbClr val="000066"/>
                </a:solidFill>
                <a:latin typeface="+mn-lt"/>
                <a:ea typeface="黑体" panose="02010600030101010101" pitchFamily="2" charset="-122"/>
              </a:rPr>
              <a:t>假定公司总部的</a:t>
            </a:r>
            <a:r>
              <a:rPr lang="zh-CN" altLang="zh-CN" sz="2585" dirty="0" smtClean="0">
                <a:solidFill>
                  <a:srgbClr val="000066"/>
                </a:solidFill>
                <a:latin typeface="+mn-lt"/>
                <a:ea typeface="黑体" panose="02010600030101010101" pitchFamily="2" charset="-122"/>
              </a:rPr>
              <a:t>主机</a:t>
            </a:r>
            <a:r>
              <a:rPr lang="en-US" altLang="zh-CN" sz="2585" dirty="0" smtClean="0">
                <a:solidFill>
                  <a:srgbClr val="000066"/>
                </a:solidFill>
                <a:latin typeface="+mn-lt"/>
                <a:ea typeface="黑体" panose="02010600030101010101" pitchFamily="2" charset="-122"/>
              </a:rPr>
              <a:t> H</a:t>
            </a:r>
            <a:r>
              <a:rPr lang="en-US" altLang="zh-CN" sz="2585" baseline="-25000" dirty="0" smtClean="0">
                <a:solidFill>
                  <a:srgbClr val="000066"/>
                </a:solidFill>
                <a:latin typeface="+mn-lt"/>
                <a:ea typeface="黑体" panose="02010600030101010101" pitchFamily="2" charset="-122"/>
              </a:rPr>
              <a:t>1</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要</a:t>
            </a:r>
            <a:r>
              <a:rPr lang="zh-CN" altLang="zh-CN" sz="2585" dirty="0">
                <a:solidFill>
                  <a:srgbClr val="000066"/>
                </a:solidFill>
                <a:latin typeface="+mn-lt"/>
                <a:ea typeface="黑体" panose="02010600030101010101" pitchFamily="2" charset="-122"/>
              </a:rPr>
              <a:t>和分公司的</a:t>
            </a:r>
            <a:r>
              <a:rPr lang="zh-CN" altLang="zh-CN" sz="2585" dirty="0" smtClean="0">
                <a:solidFill>
                  <a:srgbClr val="000066"/>
                </a:solidFill>
                <a:latin typeface="+mn-lt"/>
                <a:ea typeface="黑体" panose="02010600030101010101" pitchFamily="2" charset="-122"/>
              </a:rPr>
              <a:t>主机</a:t>
            </a:r>
            <a:r>
              <a:rPr lang="en-US" altLang="zh-CN" sz="2585" dirty="0" smtClean="0">
                <a:solidFill>
                  <a:srgbClr val="000066"/>
                </a:solidFill>
                <a:latin typeface="+mn-lt"/>
                <a:ea typeface="黑体" panose="02010600030101010101" pitchFamily="2" charset="-122"/>
              </a:rPr>
              <a:t> H</a:t>
            </a:r>
            <a:r>
              <a:rPr lang="en-US" altLang="zh-CN" sz="2585" baseline="-25000" dirty="0" smtClean="0">
                <a:solidFill>
                  <a:srgbClr val="000066"/>
                </a:solidFill>
                <a:latin typeface="+mn-lt"/>
                <a:ea typeface="黑体" panose="02010600030101010101" pitchFamily="2" charset="-122"/>
              </a:rPr>
              <a:t>2</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通过</a:t>
            </a:r>
            <a:r>
              <a:rPr lang="zh-CN" altLang="zh-CN" sz="2585" dirty="0">
                <a:solidFill>
                  <a:srgbClr val="000066"/>
                </a:solidFill>
                <a:latin typeface="+mn-lt"/>
                <a:ea typeface="黑体" panose="02010600030101010101" pitchFamily="2" charset="-122"/>
              </a:rPr>
              <a:t>互联网</a:t>
            </a:r>
            <a:r>
              <a:rPr lang="zh-CN" altLang="zh-CN" sz="2585" dirty="0">
                <a:solidFill>
                  <a:srgbClr val="FF0000"/>
                </a:solidFill>
                <a:latin typeface="+mn-lt"/>
                <a:ea typeface="黑体" panose="02010600030101010101" pitchFamily="2" charset="-122"/>
              </a:rPr>
              <a:t>进行</a:t>
            </a:r>
            <a:r>
              <a:rPr lang="zh-CN" altLang="zh-CN" sz="2585" dirty="0">
                <a:solidFill>
                  <a:srgbClr val="000066"/>
                </a:solidFill>
                <a:latin typeface="+mn-lt"/>
                <a:ea typeface="黑体" panose="02010600030101010101" pitchFamily="2" charset="-122"/>
              </a:rPr>
              <a:t>安全通信</a:t>
            </a:r>
            <a:r>
              <a:rPr lang="zh-CN" altLang="zh-CN" sz="2585" dirty="0" smtClean="0">
                <a:solidFill>
                  <a:srgbClr val="000066"/>
                </a:solidFill>
                <a:latin typeface="+mn-lt"/>
                <a:ea typeface="黑体" panose="02010600030101010101" pitchFamily="2" charset="-122"/>
              </a:rPr>
              <a:t>。公司</a:t>
            </a:r>
            <a:r>
              <a:rPr lang="zh-CN" altLang="zh-CN" sz="2585" dirty="0">
                <a:solidFill>
                  <a:srgbClr val="000066"/>
                </a:solidFill>
                <a:latin typeface="+mn-lt"/>
                <a:ea typeface="黑体" panose="02010600030101010101" pitchFamily="2" charset="-122"/>
              </a:rPr>
              <a:t>总部与分公司之间的安全</a:t>
            </a:r>
            <a:r>
              <a:rPr lang="zh-CN" altLang="zh-CN" sz="2585" dirty="0" smtClean="0">
                <a:solidFill>
                  <a:srgbClr val="000066"/>
                </a:solidFill>
                <a:latin typeface="+mn-lt"/>
                <a:ea typeface="黑体" panose="02010600030101010101" pitchFamily="2" charset="-122"/>
              </a:rPr>
              <a:t>关联</a:t>
            </a:r>
            <a:r>
              <a:rPr lang="en-US" altLang="zh-CN" sz="2585" dirty="0" smtClean="0">
                <a:solidFill>
                  <a:srgbClr val="000066"/>
                </a:solidFill>
                <a:latin typeface="+mn-lt"/>
                <a:ea typeface="黑体" panose="02010600030101010101" pitchFamily="2" charset="-122"/>
              </a:rPr>
              <a:t> SA </a:t>
            </a:r>
            <a:r>
              <a:rPr lang="zh-CN" altLang="zh-CN" sz="2585" dirty="0" smtClean="0">
                <a:solidFill>
                  <a:srgbClr val="000066"/>
                </a:solidFill>
                <a:latin typeface="+mn-lt"/>
                <a:ea typeface="黑体" panose="02010600030101010101" pitchFamily="2" charset="-122"/>
              </a:rPr>
              <a:t>就是</a:t>
            </a:r>
            <a:r>
              <a:rPr lang="zh-CN" altLang="zh-CN" sz="2585" dirty="0">
                <a:solidFill>
                  <a:srgbClr val="000066"/>
                </a:solidFill>
                <a:latin typeface="+mn-lt"/>
                <a:ea typeface="黑体" panose="02010600030101010101" pitchFamily="2" charset="-122"/>
              </a:rPr>
              <a:t>在</a:t>
            </a:r>
            <a:r>
              <a:rPr lang="zh-CN" altLang="zh-CN" sz="2585" dirty="0" smtClean="0">
                <a:solidFill>
                  <a:srgbClr val="000066"/>
                </a:solidFill>
                <a:latin typeface="+mn-lt"/>
                <a:ea typeface="黑体" panose="02010600030101010101" pitchFamily="2" charset="-122"/>
              </a:rPr>
              <a:t>路由器</a:t>
            </a:r>
            <a:r>
              <a:rPr lang="en-US" altLang="zh-CN" sz="2585" dirty="0" smtClean="0">
                <a:solidFill>
                  <a:srgbClr val="000066"/>
                </a:solidFill>
                <a:latin typeface="+mn-lt"/>
                <a:ea typeface="黑体" panose="02010600030101010101" pitchFamily="2" charset="-122"/>
              </a:rPr>
              <a:t> R</a:t>
            </a:r>
            <a:r>
              <a:rPr lang="en-US" altLang="zh-CN" sz="2585" baseline="-25000" dirty="0" smtClean="0">
                <a:solidFill>
                  <a:srgbClr val="000066"/>
                </a:solidFill>
                <a:latin typeface="+mn-lt"/>
                <a:ea typeface="黑体" panose="02010600030101010101" pitchFamily="2" charset="-122"/>
              </a:rPr>
              <a:t>1</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和</a:t>
            </a:r>
            <a:r>
              <a:rPr lang="en-US" altLang="zh-CN" sz="2585" dirty="0" smtClean="0">
                <a:solidFill>
                  <a:srgbClr val="000066"/>
                </a:solidFill>
                <a:latin typeface="+mn-lt"/>
                <a:ea typeface="黑体" panose="02010600030101010101" pitchFamily="2" charset="-122"/>
              </a:rPr>
              <a:t> R</a:t>
            </a:r>
            <a:r>
              <a:rPr lang="en-US" altLang="zh-CN" sz="2585" baseline="-25000" dirty="0" smtClean="0">
                <a:solidFill>
                  <a:srgbClr val="000066"/>
                </a:solidFill>
                <a:latin typeface="+mn-lt"/>
                <a:ea typeface="黑体" panose="02010600030101010101" pitchFamily="2" charset="-122"/>
              </a:rPr>
              <a:t>2</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之间</a:t>
            </a:r>
            <a:r>
              <a:rPr lang="zh-CN" altLang="zh-CN" sz="2585" dirty="0">
                <a:solidFill>
                  <a:srgbClr val="000066"/>
                </a:solidFill>
                <a:latin typeface="+mn-lt"/>
                <a:ea typeface="黑体" panose="02010600030101010101" pitchFamily="2" charset="-122"/>
              </a:rPr>
              <a:t>建立的。</a:t>
            </a:r>
            <a:endParaRPr lang="zh-CN" altLang="en-US" sz="2585" dirty="0">
              <a:solidFill>
                <a:srgbClr val="000066"/>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路由器 </a:t>
            </a:r>
            <a:r>
              <a:rPr lang="en-US" altLang="zh-CN" dirty="0" smtClean="0">
                <a:solidFill>
                  <a:schemeClr val="tx1"/>
                </a:solidFill>
              </a:rPr>
              <a:t>R</a:t>
            </a:r>
            <a:r>
              <a:rPr lang="en-US" altLang="zh-CN" baseline="-25000" dirty="0" smtClean="0">
                <a:solidFill>
                  <a:schemeClr val="tx1"/>
                </a:solidFill>
              </a:rPr>
              <a:t>1</a:t>
            </a:r>
            <a:r>
              <a:rPr lang="en-US" altLang="zh-CN" dirty="0" smtClean="0">
                <a:solidFill>
                  <a:schemeClr val="tx1"/>
                </a:solidFill>
              </a:rPr>
              <a:t> </a:t>
            </a:r>
            <a:r>
              <a:rPr lang="zh-CN" altLang="en-US" dirty="0">
                <a:solidFill>
                  <a:schemeClr val="tx1"/>
                </a:solidFill>
              </a:rPr>
              <a:t>到主机 </a:t>
            </a:r>
            <a:r>
              <a:rPr lang="en-US" altLang="zh-CN" dirty="0" smtClean="0">
                <a:solidFill>
                  <a:schemeClr val="tx1"/>
                </a:solidFill>
              </a:rPr>
              <a:t>H</a:t>
            </a:r>
            <a:r>
              <a:rPr lang="en-US" altLang="zh-CN" baseline="-25000" dirty="0" smtClean="0">
                <a:solidFill>
                  <a:schemeClr val="tx1"/>
                </a:solidFill>
              </a:rPr>
              <a:t>2 </a:t>
            </a:r>
            <a:r>
              <a:rPr lang="zh-CN" altLang="en-US" dirty="0" smtClean="0">
                <a:solidFill>
                  <a:schemeClr val="tx1"/>
                </a:solidFill>
              </a:rPr>
              <a:t>的安全</a:t>
            </a:r>
            <a:r>
              <a:rPr lang="zh-CN" altLang="en-US" dirty="0">
                <a:solidFill>
                  <a:schemeClr val="tx1"/>
                </a:solidFill>
              </a:rPr>
              <a:t>关联 </a:t>
            </a:r>
            <a:r>
              <a:rPr lang="en-US" altLang="zh-CN" dirty="0" smtClean="0">
                <a:solidFill>
                  <a:schemeClr val="tx1"/>
                </a:solidFill>
              </a:rPr>
              <a:t>SA</a:t>
            </a:r>
          </a:p>
        </p:txBody>
      </p:sp>
      <p:grpSp>
        <p:nvGrpSpPr>
          <p:cNvPr id="522" name="组合 521"/>
          <p:cNvGrpSpPr/>
          <p:nvPr/>
        </p:nvGrpSpPr>
        <p:grpSpPr>
          <a:xfrm>
            <a:off x="583865" y="3019213"/>
            <a:ext cx="8232932" cy="2725627"/>
            <a:chOff x="704528" y="2924509"/>
            <a:chExt cx="8703239" cy="2736739"/>
          </a:xfrm>
        </p:grpSpPr>
        <p:sp>
          <p:nvSpPr>
            <p:cNvPr id="3" name="圆角矩形 2"/>
            <p:cNvSpPr/>
            <p:nvPr/>
          </p:nvSpPr>
          <p:spPr bwMode="auto">
            <a:xfrm>
              <a:off x="704528" y="3388621"/>
              <a:ext cx="2870496" cy="2174575"/>
            </a:xfrm>
            <a:prstGeom prst="roundRect">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graphicFrame>
          <p:nvGraphicFramePr>
            <p:cNvPr id="4" name="Object 204"/>
            <p:cNvGraphicFramePr>
              <a:graphicFrameLocks noChangeAspect="1"/>
            </p:cNvGraphicFramePr>
            <p:nvPr/>
          </p:nvGraphicFramePr>
          <p:xfrm>
            <a:off x="3626086" y="3288390"/>
            <a:ext cx="3993831" cy="2372858"/>
          </p:xfrm>
          <a:graphic>
            <a:graphicData uri="http://schemas.openxmlformats.org/presentationml/2006/ole">
              <p:oleObj spid="_x0000_s256001" name="VISIO" r:id="rId4" imgW="3514725" imgH="2009775" progId="">
                <p:embed/>
              </p:oleObj>
            </a:graphicData>
          </a:graphic>
        </p:graphicFrame>
        <p:cxnSp>
          <p:nvCxnSpPr>
            <p:cNvPr id="5" name="直接连接符 75"/>
            <p:cNvCxnSpPr>
              <a:cxnSpLocks noChangeShapeType="1"/>
            </p:cNvCxnSpPr>
            <p:nvPr/>
          </p:nvCxnSpPr>
          <p:spPr bwMode="auto">
            <a:xfrm>
              <a:off x="7393474" y="4748275"/>
              <a:ext cx="1540700" cy="183030"/>
            </a:xfrm>
            <a:prstGeom prst="line">
              <a:avLst/>
            </a:prstGeom>
            <a:noFill/>
            <a:ln w="19050" algn="ctr">
              <a:solidFill>
                <a:schemeClr val="tx1"/>
              </a:solidFill>
              <a:round/>
            </a:ln>
            <a:extLst>
              <a:ext uri="{909E8E84-426E-40DD-AFC4-6F175D3DCCD1}">
                <a14:hiddenFill xmlns:a14="http://schemas.microsoft.com/office/drawing/2010/main" xmlns="">
                  <a:noFill/>
                </a14:hiddenFill>
              </a:ext>
            </a:extLst>
          </p:spPr>
        </p:cxnSp>
        <p:sp>
          <p:nvSpPr>
            <p:cNvPr id="6" name="Line 205"/>
            <p:cNvSpPr>
              <a:spLocks noChangeShapeType="1"/>
            </p:cNvSpPr>
            <p:nvPr/>
          </p:nvSpPr>
          <p:spPr bwMode="auto">
            <a:xfrm>
              <a:off x="1712421" y="4375678"/>
              <a:ext cx="2013565" cy="0"/>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7" name="Text Box 48"/>
            <p:cNvSpPr txBox="1">
              <a:spLocks noChangeArrowheads="1"/>
            </p:cNvSpPr>
            <p:nvPr/>
          </p:nvSpPr>
          <p:spPr bwMode="auto">
            <a:xfrm>
              <a:off x="1425590" y="2926687"/>
              <a:ext cx="1186813"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a:solidFill>
                    <a:srgbClr val="000099"/>
                  </a:solidFill>
                  <a:latin typeface="+mn-lt"/>
                  <a:ea typeface="黑体" panose="02010600030101010101" pitchFamily="2" charset="-122"/>
                </a:rPr>
                <a:t>公司总部</a:t>
              </a:r>
            </a:p>
          </p:txBody>
        </p:sp>
        <p:grpSp>
          <p:nvGrpSpPr>
            <p:cNvPr id="8" name="Group 103"/>
            <p:cNvGrpSpPr/>
            <p:nvPr/>
          </p:nvGrpSpPr>
          <p:grpSpPr bwMode="auto">
            <a:xfrm>
              <a:off x="1117453" y="3913744"/>
              <a:ext cx="705969" cy="690721"/>
              <a:chOff x="921" y="2412"/>
              <a:chExt cx="284" cy="265"/>
            </a:xfrm>
          </p:grpSpPr>
          <p:grpSp>
            <p:nvGrpSpPr>
              <p:cNvPr id="9" name="Group 104"/>
              <p:cNvGrpSpPr/>
              <p:nvPr/>
            </p:nvGrpSpPr>
            <p:grpSpPr bwMode="auto">
              <a:xfrm>
                <a:off x="928" y="2417"/>
                <a:ext cx="277" cy="260"/>
                <a:chOff x="928" y="2417"/>
                <a:chExt cx="277" cy="260"/>
              </a:xfrm>
            </p:grpSpPr>
            <p:sp>
              <p:nvSpPr>
                <p:cNvPr id="23" name="Freeform 10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 name="Freeform 10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 name="Freeform 10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 name="Freeform 10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 name="Rectangle 109"/>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 name="Rectangle 110"/>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 name="Rectangle 111"/>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 name="Line 112"/>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31" name="Group 113"/>
                <p:cNvGrpSpPr/>
                <p:nvPr/>
              </p:nvGrpSpPr>
              <p:grpSpPr bwMode="auto">
                <a:xfrm>
                  <a:off x="928" y="2639"/>
                  <a:ext cx="277" cy="38"/>
                  <a:chOff x="928" y="2639"/>
                  <a:chExt cx="277" cy="38"/>
                </a:xfrm>
              </p:grpSpPr>
              <p:sp>
                <p:nvSpPr>
                  <p:cNvPr id="32" name="Freeform 11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 name="Freeform 1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 name="Rectangle 116"/>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0" name="Group 117"/>
              <p:cNvGrpSpPr/>
              <p:nvPr/>
            </p:nvGrpSpPr>
            <p:grpSpPr bwMode="auto">
              <a:xfrm>
                <a:off x="921" y="2412"/>
                <a:ext cx="277" cy="261"/>
                <a:chOff x="921" y="2412"/>
                <a:chExt cx="277" cy="261"/>
              </a:xfrm>
            </p:grpSpPr>
            <p:sp>
              <p:nvSpPr>
                <p:cNvPr id="11" name="Freeform 11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2" name="Freeform 1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3" name="Freeform 12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 name="Freeform 1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5" name="Rectangle 122"/>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 name="Rectangle 123"/>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 name="Rectangle 124"/>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 name="Line 125"/>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grpSp>
              <p:nvGrpSpPr>
                <p:cNvPr id="19" name="Group 126"/>
                <p:cNvGrpSpPr/>
                <p:nvPr/>
              </p:nvGrpSpPr>
              <p:grpSpPr bwMode="auto">
                <a:xfrm>
                  <a:off x="921" y="2635"/>
                  <a:ext cx="277" cy="38"/>
                  <a:chOff x="921" y="2635"/>
                  <a:chExt cx="277" cy="38"/>
                </a:xfrm>
              </p:grpSpPr>
              <p:sp>
                <p:nvSpPr>
                  <p:cNvPr id="20" name="Freeform 12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 name="Freeform 1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 name="Rectangle 129"/>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pic>
          <p:nvPicPr>
            <p:cNvPr id="35" name="Picture 203"/>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20117" y="4212257"/>
              <a:ext cx="621608" cy="344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6" name="Line 176"/>
            <p:cNvSpPr>
              <a:spLocks noChangeShapeType="1"/>
            </p:cNvSpPr>
            <p:nvPr/>
          </p:nvSpPr>
          <p:spPr bwMode="auto">
            <a:xfrm>
              <a:off x="3626086" y="4475909"/>
              <a:ext cx="4932904" cy="492439"/>
            </a:xfrm>
            <a:prstGeom prst="line">
              <a:avLst/>
            </a:prstGeom>
            <a:noFill/>
            <a:ln w="57150">
              <a:solidFill>
                <a:srgbClr val="FF0000"/>
              </a:solidFill>
              <a:prstDash val="sysDash"/>
              <a:rou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37" name="Text Box 207"/>
            <p:cNvSpPr txBox="1">
              <a:spLocks noChangeArrowheads="1"/>
            </p:cNvSpPr>
            <p:nvPr/>
          </p:nvSpPr>
          <p:spPr bwMode="auto">
            <a:xfrm>
              <a:off x="4968103" y="2924509"/>
              <a:ext cx="1236488" cy="491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585" dirty="0">
                  <a:solidFill>
                    <a:srgbClr val="0000FF"/>
                  </a:solidFill>
                  <a:latin typeface="+mn-lt"/>
                  <a:ea typeface="黑体" panose="02010600030101010101" pitchFamily="2" charset="-122"/>
                </a:rPr>
                <a:t>互联网</a:t>
              </a:r>
            </a:p>
          </p:txBody>
        </p:sp>
        <p:sp>
          <p:nvSpPr>
            <p:cNvPr id="38" name="Text Box 201"/>
            <p:cNvSpPr txBox="1">
              <a:spLocks noChangeArrowheads="1"/>
            </p:cNvSpPr>
            <p:nvPr/>
          </p:nvSpPr>
          <p:spPr bwMode="auto">
            <a:xfrm>
              <a:off x="5451628" y="4672013"/>
              <a:ext cx="478619"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45">
                  <a:solidFill>
                    <a:srgbClr val="000099"/>
                  </a:solidFill>
                  <a:latin typeface="+mn-lt"/>
                  <a:ea typeface="黑体" panose="02010600030101010101" pitchFamily="2" charset="-122"/>
                </a:rPr>
                <a:t>SA</a:t>
              </a:r>
              <a:endParaRPr kumimoji="0" lang="en-US" altLang="zh-CN" sz="1845" baseline="-25000">
                <a:solidFill>
                  <a:srgbClr val="000099"/>
                </a:solidFill>
                <a:latin typeface="+mn-lt"/>
                <a:ea typeface="黑体" panose="02010600030101010101" pitchFamily="2" charset="-122"/>
              </a:endParaRPr>
            </a:p>
          </p:txBody>
        </p:sp>
        <p:sp>
          <p:nvSpPr>
            <p:cNvPr id="39" name="Text Box 208"/>
            <p:cNvSpPr txBox="1">
              <a:spLocks noChangeArrowheads="1"/>
            </p:cNvSpPr>
            <p:nvPr/>
          </p:nvSpPr>
          <p:spPr bwMode="auto">
            <a:xfrm>
              <a:off x="3037006" y="3750324"/>
              <a:ext cx="435657"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R</a:t>
              </a:r>
              <a:r>
                <a:rPr lang="en-US" altLang="zh-CN" sz="1845" baseline="-25000">
                  <a:solidFill>
                    <a:srgbClr val="000099"/>
                  </a:solidFill>
                  <a:latin typeface="+mn-lt"/>
                  <a:ea typeface="黑体" panose="02010600030101010101" pitchFamily="2" charset="-122"/>
                </a:rPr>
                <a:t>1</a:t>
              </a:r>
            </a:p>
          </p:txBody>
        </p:sp>
        <p:sp>
          <p:nvSpPr>
            <p:cNvPr id="40" name="TextBox 997"/>
            <p:cNvSpPr txBox="1">
              <a:spLocks noChangeArrowheads="1"/>
            </p:cNvSpPr>
            <p:nvPr/>
          </p:nvSpPr>
          <p:spPr bwMode="auto">
            <a:xfrm rot="331179">
              <a:off x="4984787" y="3908704"/>
              <a:ext cx="1742629"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IP </a:t>
              </a:r>
              <a:r>
                <a:rPr lang="zh-CN" altLang="en-US" sz="1845" dirty="0">
                  <a:solidFill>
                    <a:srgbClr val="000099"/>
                  </a:solidFill>
                  <a:latin typeface="+mn-lt"/>
                  <a:ea typeface="黑体" panose="02010600030101010101" pitchFamily="2" charset="-122"/>
                </a:rPr>
                <a:t>安全数据报</a:t>
              </a:r>
            </a:p>
          </p:txBody>
        </p:sp>
        <p:sp>
          <p:nvSpPr>
            <p:cNvPr id="41" name="Text Box 213"/>
            <p:cNvSpPr txBox="1">
              <a:spLocks noChangeArrowheads="1"/>
            </p:cNvSpPr>
            <p:nvPr/>
          </p:nvSpPr>
          <p:spPr bwMode="auto">
            <a:xfrm>
              <a:off x="712583" y="3881060"/>
              <a:ext cx="449083"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H</a:t>
              </a:r>
              <a:r>
                <a:rPr lang="en-US" altLang="zh-CN" sz="1845" baseline="-25000">
                  <a:solidFill>
                    <a:srgbClr val="000099"/>
                  </a:solidFill>
                  <a:latin typeface="+mn-lt"/>
                  <a:ea typeface="黑体" panose="02010600030101010101" pitchFamily="2" charset="-122"/>
                </a:rPr>
                <a:t>1</a:t>
              </a:r>
            </a:p>
          </p:txBody>
        </p:sp>
        <p:grpSp>
          <p:nvGrpSpPr>
            <p:cNvPr id="42" name="Group 352"/>
            <p:cNvGrpSpPr/>
            <p:nvPr/>
          </p:nvGrpSpPr>
          <p:grpSpPr bwMode="auto">
            <a:xfrm>
              <a:off x="8561209" y="4375678"/>
              <a:ext cx="803650" cy="692901"/>
              <a:chOff x="624" y="2968"/>
              <a:chExt cx="1331" cy="920"/>
            </a:xfrm>
          </p:grpSpPr>
          <p:sp>
            <p:nvSpPr>
              <p:cNvPr id="43" name="Freeform 353"/>
              <p:cNvSpPr/>
              <p:nvPr/>
            </p:nvSpPr>
            <p:spPr bwMode="auto">
              <a:xfrm>
                <a:off x="1238" y="2968"/>
                <a:ext cx="713" cy="770"/>
              </a:xfrm>
              <a:custGeom>
                <a:avLst/>
                <a:gdLst>
                  <a:gd name="T0" fmla="*/ 1 w 1426"/>
                  <a:gd name="T1" fmla="*/ 0 h 2309"/>
                  <a:gd name="T2" fmla="*/ 1 w 1426"/>
                  <a:gd name="T3" fmla="*/ 0 h 2309"/>
                  <a:gd name="T4" fmla="*/ 0 w 1426"/>
                  <a:gd name="T5" fmla="*/ 0 h 2309"/>
                  <a:gd name="T6" fmla="*/ 1 w 1426"/>
                  <a:gd name="T7" fmla="*/ 0 h 2309"/>
                  <a:gd name="T8" fmla="*/ 1 w 1426"/>
                  <a:gd name="T9" fmla="*/ 0 h 2309"/>
                  <a:gd name="T10" fmla="*/ 1 w 1426"/>
                  <a:gd name="T11" fmla="*/ 0 h 2309"/>
                  <a:gd name="T12" fmla="*/ 1 w 1426"/>
                  <a:gd name="T13" fmla="*/ 0 h 2309"/>
                  <a:gd name="T14" fmla="*/ 1 w 1426"/>
                  <a:gd name="T15" fmla="*/ 0 h 2309"/>
                  <a:gd name="T16" fmla="*/ 1 w 1426"/>
                  <a:gd name="T17" fmla="*/ 0 h 2309"/>
                  <a:gd name="T18" fmla="*/ 1 w 1426"/>
                  <a:gd name="T19" fmla="*/ 0 h 2309"/>
                  <a:gd name="T20" fmla="*/ 1 w 1426"/>
                  <a:gd name="T21" fmla="*/ 0 h 2309"/>
                  <a:gd name="T22" fmla="*/ 1 w 1426"/>
                  <a:gd name="T23" fmla="*/ 0 h 2309"/>
                  <a:gd name="T24" fmla="*/ 1 w 1426"/>
                  <a:gd name="T25" fmla="*/ 0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 name="Freeform 354"/>
              <p:cNvSpPr/>
              <p:nvPr/>
            </p:nvSpPr>
            <p:spPr bwMode="auto">
              <a:xfrm>
                <a:off x="1668" y="3087"/>
                <a:ext cx="286" cy="660"/>
              </a:xfrm>
              <a:custGeom>
                <a:avLst/>
                <a:gdLst>
                  <a:gd name="T0" fmla="*/ 0 w 573"/>
                  <a:gd name="T1" fmla="*/ 0 h 1980"/>
                  <a:gd name="T2" fmla="*/ 0 w 573"/>
                  <a:gd name="T3" fmla="*/ 0 h 1980"/>
                  <a:gd name="T4" fmla="*/ 0 w 573"/>
                  <a:gd name="T5" fmla="*/ 0 h 1980"/>
                  <a:gd name="T6" fmla="*/ 0 w 573"/>
                  <a:gd name="T7" fmla="*/ 0 h 1980"/>
                  <a:gd name="T8" fmla="*/ 0 w 573"/>
                  <a:gd name="T9" fmla="*/ 0 h 1980"/>
                  <a:gd name="T10" fmla="*/ 0 w 573"/>
                  <a:gd name="T11" fmla="*/ 0 h 1980"/>
                  <a:gd name="T12" fmla="*/ 0 w 573"/>
                  <a:gd name="T13" fmla="*/ 0 h 1980"/>
                  <a:gd name="T14" fmla="*/ 0 w 573"/>
                  <a:gd name="T15" fmla="*/ 0 h 1980"/>
                  <a:gd name="T16" fmla="*/ 0 w 573"/>
                  <a:gd name="T17" fmla="*/ 0 h 1980"/>
                  <a:gd name="T18" fmla="*/ 0 w 573"/>
                  <a:gd name="T19" fmla="*/ 0 h 1980"/>
                  <a:gd name="T20" fmla="*/ 0 w 573"/>
                  <a:gd name="T21" fmla="*/ 0 h 1980"/>
                  <a:gd name="T22" fmla="*/ 0 w 573"/>
                  <a:gd name="T23" fmla="*/ 0 h 1980"/>
                  <a:gd name="T24" fmla="*/ 0 w 573"/>
                  <a:gd name="T25" fmla="*/ 0 h 1980"/>
                  <a:gd name="T26" fmla="*/ 0 w 573"/>
                  <a:gd name="T27" fmla="*/ 0 h 1980"/>
                  <a:gd name="T28" fmla="*/ 0 w 573"/>
                  <a:gd name="T29" fmla="*/ 0 h 1980"/>
                  <a:gd name="T30" fmla="*/ 0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45" name="Freeform 355"/>
              <p:cNvSpPr/>
              <p:nvPr/>
            </p:nvSpPr>
            <p:spPr bwMode="auto">
              <a:xfrm>
                <a:off x="1432" y="2970"/>
                <a:ext cx="523" cy="147"/>
              </a:xfrm>
              <a:custGeom>
                <a:avLst/>
                <a:gdLst>
                  <a:gd name="T0" fmla="*/ 0 w 1045"/>
                  <a:gd name="T1" fmla="*/ 0 h 441"/>
                  <a:gd name="T2" fmla="*/ 1 w 1045"/>
                  <a:gd name="T3" fmla="*/ 0 h 441"/>
                  <a:gd name="T4" fmla="*/ 1 w 1045"/>
                  <a:gd name="T5" fmla="*/ 0 h 441"/>
                  <a:gd name="T6" fmla="*/ 1 w 1045"/>
                  <a:gd name="T7" fmla="*/ 0 h 441"/>
                  <a:gd name="T8" fmla="*/ 1 w 1045"/>
                  <a:gd name="T9" fmla="*/ 0 h 441"/>
                  <a:gd name="T10" fmla="*/ 1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46" name="Freeform 356"/>
              <p:cNvSpPr/>
              <p:nvPr/>
            </p:nvSpPr>
            <p:spPr bwMode="auto">
              <a:xfrm>
                <a:off x="1315" y="3056"/>
                <a:ext cx="478" cy="573"/>
              </a:xfrm>
              <a:custGeom>
                <a:avLst/>
                <a:gdLst>
                  <a:gd name="T0" fmla="*/ 1 w 955"/>
                  <a:gd name="T1" fmla="*/ 0 h 1719"/>
                  <a:gd name="T2" fmla="*/ 0 w 955"/>
                  <a:gd name="T3" fmla="*/ 0 h 1719"/>
                  <a:gd name="T4" fmla="*/ 1 w 955"/>
                  <a:gd name="T5" fmla="*/ 0 h 1719"/>
                  <a:gd name="T6" fmla="*/ 1 w 955"/>
                  <a:gd name="T7" fmla="*/ 0 h 1719"/>
                  <a:gd name="T8" fmla="*/ 1 w 955"/>
                  <a:gd name="T9" fmla="*/ 0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47" name="Freeform 357"/>
              <p:cNvSpPr/>
              <p:nvPr/>
            </p:nvSpPr>
            <p:spPr bwMode="auto">
              <a:xfrm>
                <a:off x="1337" y="3076"/>
                <a:ext cx="431" cy="529"/>
              </a:xfrm>
              <a:custGeom>
                <a:avLst/>
                <a:gdLst>
                  <a:gd name="T0" fmla="*/ 1 w 862"/>
                  <a:gd name="T1" fmla="*/ 0 h 1587"/>
                  <a:gd name="T2" fmla="*/ 0 w 862"/>
                  <a:gd name="T3" fmla="*/ 0 h 1587"/>
                  <a:gd name="T4" fmla="*/ 1 w 862"/>
                  <a:gd name="T5" fmla="*/ 0 h 1587"/>
                  <a:gd name="T6" fmla="*/ 1 w 862"/>
                  <a:gd name="T7" fmla="*/ 0 h 1587"/>
                  <a:gd name="T8" fmla="*/ 1 w 862"/>
                  <a:gd name="T9" fmla="*/ 0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48" name="Freeform 358"/>
              <p:cNvSpPr/>
              <p:nvPr/>
            </p:nvSpPr>
            <p:spPr bwMode="auto">
              <a:xfrm>
                <a:off x="1233" y="2968"/>
                <a:ext cx="203" cy="494"/>
              </a:xfrm>
              <a:custGeom>
                <a:avLst/>
                <a:gdLst>
                  <a:gd name="T0" fmla="*/ 0 w 408"/>
                  <a:gd name="T1" fmla="*/ 0 h 1480"/>
                  <a:gd name="T2" fmla="*/ 0 w 408"/>
                  <a:gd name="T3" fmla="*/ 0 h 1480"/>
                  <a:gd name="T4" fmla="*/ 0 w 408"/>
                  <a:gd name="T5" fmla="*/ 0 h 1480"/>
                  <a:gd name="T6" fmla="*/ 0 w 408"/>
                  <a:gd name="T7" fmla="*/ 0 h 1480"/>
                  <a:gd name="T8" fmla="*/ 0 w 408"/>
                  <a:gd name="T9" fmla="*/ 0 h 1480"/>
                  <a:gd name="T10" fmla="*/ 0 w 408"/>
                  <a:gd name="T11" fmla="*/ 0 h 1480"/>
                  <a:gd name="T12" fmla="*/ 0 w 408"/>
                  <a:gd name="T13" fmla="*/ 0 h 1480"/>
                  <a:gd name="T14" fmla="*/ 0 w 408"/>
                  <a:gd name="T15" fmla="*/ 0 h 1480"/>
                  <a:gd name="T16" fmla="*/ 0 w 408"/>
                  <a:gd name="T17" fmla="*/ 0 h 1480"/>
                  <a:gd name="T18" fmla="*/ 0 w 408"/>
                  <a:gd name="T19" fmla="*/ 0 h 1480"/>
                  <a:gd name="T20" fmla="*/ 0 w 408"/>
                  <a:gd name="T21" fmla="*/ 0 h 1480"/>
                  <a:gd name="T22" fmla="*/ 0 w 408"/>
                  <a:gd name="T23" fmla="*/ 0 h 1480"/>
                  <a:gd name="T24" fmla="*/ 0 w 408"/>
                  <a:gd name="T25" fmla="*/ 0 h 1480"/>
                  <a:gd name="T26" fmla="*/ 0 w 408"/>
                  <a:gd name="T27" fmla="*/ 0 h 1480"/>
                  <a:gd name="T28" fmla="*/ 0 w 408"/>
                  <a:gd name="T29" fmla="*/ 0 h 1480"/>
                  <a:gd name="T30" fmla="*/ 0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 name="Freeform 359"/>
              <p:cNvSpPr/>
              <p:nvPr/>
            </p:nvSpPr>
            <p:spPr bwMode="auto">
              <a:xfrm>
                <a:off x="1204" y="3479"/>
                <a:ext cx="532" cy="321"/>
              </a:xfrm>
              <a:custGeom>
                <a:avLst/>
                <a:gdLst>
                  <a:gd name="T0" fmla="*/ 0 w 1065"/>
                  <a:gd name="T1" fmla="*/ 0 h 963"/>
                  <a:gd name="T2" fmla="*/ 0 w 1065"/>
                  <a:gd name="T3" fmla="*/ 0 h 963"/>
                  <a:gd name="T4" fmla="*/ 0 w 1065"/>
                  <a:gd name="T5" fmla="*/ 0 h 963"/>
                  <a:gd name="T6" fmla="*/ 0 w 1065"/>
                  <a:gd name="T7" fmla="*/ 0 h 963"/>
                  <a:gd name="T8" fmla="*/ 0 w 1065"/>
                  <a:gd name="T9" fmla="*/ 0 h 963"/>
                  <a:gd name="T10" fmla="*/ 0 w 1065"/>
                  <a:gd name="T11" fmla="*/ 0 h 963"/>
                  <a:gd name="T12" fmla="*/ 0 w 1065"/>
                  <a:gd name="T13" fmla="*/ 0 h 963"/>
                  <a:gd name="T14" fmla="*/ 0 w 1065"/>
                  <a:gd name="T15" fmla="*/ 0 h 963"/>
                  <a:gd name="T16" fmla="*/ 0 w 1065"/>
                  <a:gd name="T17" fmla="*/ 0 h 963"/>
                  <a:gd name="T18" fmla="*/ 0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0" name="Freeform 360"/>
              <p:cNvSpPr/>
              <p:nvPr/>
            </p:nvSpPr>
            <p:spPr bwMode="auto">
              <a:xfrm>
                <a:off x="642" y="3519"/>
                <a:ext cx="985" cy="288"/>
              </a:xfrm>
              <a:custGeom>
                <a:avLst/>
                <a:gdLst>
                  <a:gd name="T0" fmla="*/ 0 w 1969"/>
                  <a:gd name="T1" fmla="*/ 0 h 862"/>
                  <a:gd name="T2" fmla="*/ 1 w 1969"/>
                  <a:gd name="T3" fmla="*/ 0 h 862"/>
                  <a:gd name="T4" fmla="*/ 1 w 1969"/>
                  <a:gd name="T5" fmla="*/ 0 h 862"/>
                  <a:gd name="T6" fmla="*/ 1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1" name="Freeform 361"/>
              <p:cNvSpPr/>
              <p:nvPr/>
            </p:nvSpPr>
            <p:spPr bwMode="auto">
              <a:xfrm>
                <a:off x="852" y="3789"/>
                <a:ext cx="889" cy="99"/>
              </a:xfrm>
              <a:custGeom>
                <a:avLst/>
                <a:gdLst>
                  <a:gd name="T0" fmla="*/ 1 w 1777"/>
                  <a:gd name="T1" fmla="*/ 0 h 297"/>
                  <a:gd name="T2" fmla="*/ 0 w 1777"/>
                  <a:gd name="T3" fmla="*/ 0 h 297"/>
                  <a:gd name="T4" fmla="*/ 1 w 1777"/>
                  <a:gd name="T5" fmla="*/ 0 h 297"/>
                  <a:gd name="T6" fmla="*/ 1 w 1777"/>
                  <a:gd name="T7" fmla="*/ 0 h 297"/>
                  <a:gd name="T8" fmla="*/ 1 w 1777"/>
                  <a:gd name="T9" fmla="*/ 0 h 297"/>
                  <a:gd name="T10" fmla="*/ 1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2" name="Freeform 362"/>
              <p:cNvSpPr/>
              <p:nvPr/>
            </p:nvSpPr>
            <p:spPr bwMode="auto">
              <a:xfrm>
                <a:off x="624" y="3519"/>
                <a:ext cx="256" cy="369"/>
              </a:xfrm>
              <a:custGeom>
                <a:avLst/>
                <a:gdLst>
                  <a:gd name="T0" fmla="*/ 0 w 513"/>
                  <a:gd name="T1" fmla="*/ 0 h 1106"/>
                  <a:gd name="T2" fmla="*/ 0 w 513"/>
                  <a:gd name="T3" fmla="*/ 0 h 1106"/>
                  <a:gd name="T4" fmla="*/ 0 w 513"/>
                  <a:gd name="T5" fmla="*/ 0 h 1106"/>
                  <a:gd name="T6" fmla="*/ 0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3" name="Freeform 363"/>
              <p:cNvSpPr/>
              <p:nvPr/>
            </p:nvSpPr>
            <p:spPr bwMode="auto">
              <a:xfrm>
                <a:off x="1206" y="3791"/>
                <a:ext cx="132" cy="8"/>
              </a:xfrm>
              <a:custGeom>
                <a:avLst/>
                <a:gdLst>
                  <a:gd name="T0" fmla="*/ 1 w 262"/>
                  <a:gd name="T1" fmla="*/ 0 h 25"/>
                  <a:gd name="T2" fmla="*/ 0 w 262"/>
                  <a:gd name="T3" fmla="*/ 0 h 25"/>
                  <a:gd name="T4" fmla="*/ 1 w 262"/>
                  <a:gd name="T5" fmla="*/ 0 h 25"/>
                  <a:gd name="T6" fmla="*/ 1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54" name="Freeform 364"/>
              <p:cNvSpPr/>
              <p:nvPr/>
            </p:nvSpPr>
            <p:spPr bwMode="auto">
              <a:xfrm>
                <a:off x="927" y="3521"/>
                <a:ext cx="281" cy="279"/>
              </a:xfrm>
              <a:custGeom>
                <a:avLst/>
                <a:gdLst>
                  <a:gd name="T0" fmla="*/ 1 w 561"/>
                  <a:gd name="T1" fmla="*/ 0 h 836"/>
                  <a:gd name="T2" fmla="*/ 0 w 561"/>
                  <a:gd name="T3" fmla="*/ 0 h 836"/>
                  <a:gd name="T4" fmla="*/ 1 w 561"/>
                  <a:gd name="T5" fmla="*/ 0 h 836"/>
                  <a:gd name="T6" fmla="*/ 1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55" name="Group 365"/>
              <p:cNvGrpSpPr/>
              <p:nvPr/>
            </p:nvGrpSpPr>
            <p:grpSpPr bwMode="auto">
              <a:xfrm>
                <a:off x="700" y="3526"/>
                <a:ext cx="515" cy="270"/>
                <a:chOff x="700" y="3526"/>
                <a:chExt cx="515" cy="270"/>
              </a:xfrm>
            </p:grpSpPr>
            <p:grpSp>
              <p:nvGrpSpPr>
                <p:cNvPr id="81" name="Group 366"/>
                <p:cNvGrpSpPr/>
                <p:nvPr/>
              </p:nvGrpSpPr>
              <p:grpSpPr bwMode="auto">
                <a:xfrm>
                  <a:off x="737" y="3534"/>
                  <a:ext cx="49" cy="23"/>
                  <a:chOff x="737" y="3534"/>
                  <a:chExt cx="49" cy="23"/>
                </a:xfrm>
              </p:grpSpPr>
              <p:sp>
                <p:nvSpPr>
                  <p:cNvPr id="492" name="Freeform 367"/>
                  <p:cNvSpPr/>
                  <p:nvPr/>
                </p:nvSpPr>
                <p:spPr bwMode="auto">
                  <a:xfrm>
                    <a:off x="737" y="3534"/>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3" name="Freeform 368"/>
                  <p:cNvSpPr/>
                  <p:nvPr/>
                </p:nvSpPr>
                <p:spPr bwMode="auto">
                  <a:xfrm>
                    <a:off x="742" y="3535"/>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4" name="Freeform 369"/>
                  <p:cNvSpPr/>
                  <p:nvPr/>
                </p:nvSpPr>
                <p:spPr bwMode="auto">
                  <a:xfrm>
                    <a:off x="744" y="3545"/>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82" name="Group 370"/>
                <p:cNvGrpSpPr/>
                <p:nvPr/>
              </p:nvGrpSpPr>
              <p:grpSpPr bwMode="auto">
                <a:xfrm>
                  <a:off x="748" y="3547"/>
                  <a:ext cx="50" cy="23"/>
                  <a:chOff x="748" y="3547"/>
                  <a:chExt cx="50" cy="23"/>
                </a:xfrm>
              </p:grpSpPr>
              <p:sp>
                <p:nvSpPr>
                  <p:cNvPr id="489" name="Freeform 371"/>
                  <p:cNvSpPr/>
                  <p:nvPr/>
                </p:nvSpPr>
                <p:spPr bwMode="auto">
                  <a:xfrm>
                    <a:off x="748"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0" name="Freeform 372"/>
                  <p:cNvSpPr/>
                  <p:nvPr/>
                </p:nvSpPr>
                <p:spPr bwMode="auto">
                  <a:xfrm>
                    <a:off x="753" y="3548"/>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91" name="Freeform 373"/>
                  <p:cNvSpPr/>
                  <p:nvPr/>
                </p:nvSpPr>
                <p:spPr bwMode="auto">
                  <a:xfrm>
                    <a:off x="757" y="3558"/>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83" name="Freeform 374"/>
                <p:cNvSpPr/>
                <p:nvPr/>
              </p:nvSpPr>
              <p:spPr bwMode="auto">
                <a:xfrm>
                  <a:off x="952" y="3538"/>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84" name="Freeform 375"/>
                <p:cNvSpPr/>
                <p:nvPr/>
              </p:nvSpPr>
              <p:spPr bwMode="auto">
                <a:xfrm>
                  <a:off x="861" y="3535"/>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85" name="Freeform 376"/>
                <p:cNvSpPr/>
                <p:nvPr/>
              </p:nvSpPr>
              <p:spPr bwMode="auto">
                <a:xfrm>
                  <a:off x="867" y="3535"/>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86" name="Freeform 377"/>
                <p:cNvSpPr/>
                <p:nvPr/>
              </p:nvSpPr>
              <p:spPr bwMode="auto">
                <a:xfrm>
                  <a:off x="868" y="354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87" name="Group 378"/>
                <p:cNvGrpSpPr/>
                <p:nvPr/>
              </p:nvGrpSpPr>
              <p:grpSpPr bwMode="auto">
                <a:xfrm>
                  <a:off x="872" y="3547"/>
                  <a:ext cx="50" cy="23"/>
                  <a:chOff x="872" y="3547"/>
                  <a:chExt cx="50" cy="23"/>
                </a:xfrm>
              </p:grpSpPr>
              <p:sp>
                <p:nvSpPr>
                  <p:cNvPr id="486" name="Freeform 379"/>
                  <p:cNvSpPr/>
                  <p:nvPr/>
                </p:nvSpPr>
                <p:spPr bwMode="auto">
                  <a:xfrm>
                    <a:off x="872" y="3547"/>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7" name="Freeform 380"/>
                  <p:cNvSpPr/>
                  <p:nvPr/>
                </p:nvSpPr>
                <p:spPr bwMode="auto">
                  <a:xfrm>
                    <a:off x="878" y="3547"/>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8" name="Freeform 381"/>
                  <p:cNvSpPr/>
                  <p:nvPr/>
                </p:nvSpPr>
                <p:spPr bwMode="auto">
                  <a:xfrm>
                    <a:off x="880" y="3558"/>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88" name="Group 382"/>
                <p:cNvGrpSpPr/>
                <p:nvPr/>
              </p:nvGrpSpPr>
              <p:grpSpPr bwMode="auto">
                <a:xfrm>
                  <a:off x="885" y="3559"/>
                  <a:ext cx="50" cy="23"/>
                  <a:chOff x="885" y="3559"/>
                  <a:chExt cx="50" cy="23"/>
                </a:xfrm>
              </p:grpSpPr>
              <p:sp>
                <p:nvSpPr>
                  <p:cNvPr id="483" name="Freeform 383"/>
                  <p:cNvSpPr/>
                  <p:nvPr/>
                </p:nvSpPr>
                <p:spPr bwMode="auto">
                  <a:xfrm>
                    <a:off x="885" y="3559"/>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4" name="Freeform 384"/>
                  <p:cNvSpPr/>
                  <p:nvPr/>
                </p:nvSpPr>
                <p:spPr bwMode="auto">
                  <a:xfrm>
                    <a:off x="890" y="356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5" name="Freeform 385"/>
                  <p:cNvSpPr/>
                  <p:nvPr/>
                </p:nvSpPr>
                <p:spPr bwMode="auto">
                  <a:xfrm>
                    <a:off x="893" y="357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89" name="Group 386"/>
                <p:cNvGrpSpPr/>
                <p:nvPr/>
              </p:nvGrpSpPr>
              <p:grpSpPr bwMode="auto">
                <a:xfrm>
                  <a:off x="898" y="3571"/>
                  <a:ext cx="49" cy="23"/>
                  <a:chOff x="898" y="3571"/>
                  <a:chExt cx="49" cy="23"/>
                </a:xfrm>
              </p:grpSpPr>
              <p:sp>
                <p:nvSpPr>
                  <p:cNvPr id="480" name="Freeform 387"/>
                  <p:cNvSpPr/>
                  <p:nvPr/>
                </p:nvSpPr>
                <p:spPr bwMode="auto">
                  <a:xfrm>
                    <a:off x="898" y="3571"/>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1" name="Freeform 388"/>
                  <p:cNvSpPr/>
                  <p:nvPr/>
                </p:nvSpPr>
                <p:spPr bwMode="auto">
                  <a:xfrm>
                    <a:off x="903" y="3572"/>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82" name="Freeform 389"/>
                  <p:cNvSpPr/>
                  <p:nvPr/>
                </p:nvSpPr>
                <p:spPr bwMode="auto">
                  <a:xfrm>
                    <a:off x="907" y="3582"/>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90" name="Group 390"/>
                <p:cNvGrpSpPr/>
                <p:nvPr/>
              </p:nvGrpSpPr>
              <p:grpSpPr bwMode="auto">
                <a:xfrm>
                  <a:off x="911" y="3585"/>
                  <a:ext cx="49" cy="23"/>
                  <a:chOff x="911" y="3585"/>
                  <a:chExt cx="49" cy="23"/>
                </a:xfrm>
              </p:grpSpPr>
              <p:sp>
                <p:nvSpPr>
                  <p:cNvPr id="477" name="Freeform 391"/>
                  <p:cNvSpPr/>
                  <p:nvPr/>
                </p:nvSpPr>
                <p:spPr bwMode="auto">
                  <a:xfrm>
                    <a:off x="911" y="3585"/>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8" name="Freeform 392"/>
                  <p:cNvSpPr/>
                  <p:nvPr/>
                </p:nvSpPr>
                <p:spPr bwMode="auto">
                  <a:xfrm>
                    <a:off x="915" y="3585"/>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9" name="Freeform 393"/>
                  <p:cNvSpPr/>
                  <p:nvPr/>
                </p:nvSpPr>
                <p:spPr bwMode="auto">
                  <a:xfrm>
                    <a:off x="919" y="359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91" name="Group 394"/>
                <p:cNvGrpSpPr/>
                <p:nvPr/>
              </p:nvGrpSpPr>
              <p:grpSpPr bwMode="auto">
                <a:xfrm>
                  <a:off x="923" y="3600"/>
                  <a:ext cx="99" cy="73"/>
                  <a:chOff x="923" y="3600"/>
                  <a:chExt cx="99" cy="73"/>
                </a:xfrm>
              </p:grpSpPr>
              <p:grpSp>
                <p:nvGrpSpPr>
                  <p:cNvPr id="457" name="Group 395"/>
                  <p:cNvGrpSpPr/>
                  <p:nvPr/>
                </p:nvGrpSpPr>
                <p:grpSpPr bwMode="auto">
                  <a:xfrm>
                    <a:off x="923" y="3600"/>
                    <a:ext cx="49" cy="23"/>
                    <a:chOff x="923" y="3600"/>
                    <a:chExt cx="49" cy="23"/>
                  </a:xfrm>
                </p:grpSpPr>
                <p:sp>
                  <p:nvSpPr>
                    <p:cNvPr id="474" name="Freeform 396"/>
                    <p:cNvSpPr/>
                    <p:nvPr/>
                  </p:nvSpPr>
                  <p:spPr bwMode="auto">
                    <a:xfrm>
                      <a:off x="923" y="360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5" name="Freeform 397"/>
                    <p:cNvSpPr/>
                    <p:nvPr/>
                  </p:nvSpPr>
                  <p:spPr bwMode="auto">
                    <a:xfrm>
                      <a:off x="928" y="360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6" name="Freeform 398"/>
                    <p:cNvSpPr/>
                    <p:nvPr/>
                  </p:nvSpPr>
                  <p:spPr bwMode="auto">
                    <a:xfrm>
                      <a:off x="930" y="36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58" name="Group 399"/>
                  <p:cNvGrpSpPr/>
                  <p:nvPr/>
                </p:nvGrpSpPr>
                <p:grpSpPr bwMode="auto">
                  <a:xfrm>
                    <a:off x="935" y="3612"/>
                    <a:ext cx="48" cy="23"/>
                    <a:chOff x="935" y="3612"/>
                    <a:chExt cx="48" cy="23"/>
                  </a:xfrm>
                </p:grpSpPr>
                <p:sp>
                  <p:nvSpPr>
                    <p:cNvPr id="471" name="Freeform 400"/>
                    <p:cNvSpPr/>
                    <p:nvPr/>
                  </p:nvSpPr>
                  <p:spPr bwMode="auto">
                    <a:xfrm>
                      <a:off x="935"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2" name="Freeform 401"/>
                    <p:cNvSpPr/>
                    <p:nvPr/>
                  </p:nvSpPr>
                  <p:spPr bwMode="auto">
                    <a:xfrm>
                      <a:off x="939" y="3612"/>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3" name="Freeform 402"/>
                    <p:cNvSpPr/>
                    <p:nvPr/>
                  </p:nvSpPr>
                  <p:spPr bwMode="auto">
                    <a:xfrm>
                      <a:off x="943"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59" name="Group 403"/>
                  <p:cNvGrpSpPr/>
                  <p:nvPr/>
                </p:nvGrpSpPr>
                <p:grpSpPr bwMode="auto">
                  <a:xfrm>
                    <a:off x="947" y="3625"/>
                    <a:ext cx="50" cy="22"/>
                    <a:chOff x="947" y="3625"/>
                    <a:chExt cx="50" cy="22"/>
                  </a:xfrm>
                </p:grpSpPr>
                <p:sp>
                  <p:nvSpPr>
                    <p:cNvPr id="468" name="Freeform 404"/>
                    <p:cNvSpPr/>
                    <p:nvPr/>
                  </p:nvSpPr>
                  <p:spPr bwMode="auto">
                    <a:xfrm>
                      <a:off x="947" y="3625"/>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9" name="Freeform 405"/>
                    <p:cNvSpPr/>
                    <p:nvPr/>
                  </p:nvSpPr>
                  <p:spPr bwMode="auto">
                    <a:xfrm>
                      <a:off x="953" y="3625"/>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70" name="Freeform 406"/>
                    <p:cNvSpPr/>
                    <p:nvPr/>
                  </p:nvSpPr>
                  <p:spPr bwMode="auto">
                    <a:xfrm>
                      <a:off x="955" y="3635"/>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60" name="Group 407"/>
                  <p:cNvGrpSpPr/>
                  <p:nvPr/>
                </p:nvGrpSpPr>
                <p:grpSpPr bwMode="auto">
                  <a:xfrm>
                    <a:off x="960" y="3637"/>
                    <a:ext cx="50" cy="23"/>
                    <a:chOff x="960" y="3637"/>
                    <a:chExt cx="50" cy="23"/>
                  </a:xfrm>
                </p:grpSpPr>
                <p:sp>
                  <p:nvSpPr>
                    <p:cNvPr id="465" name="Freeform 408"/>
                    <p:cNvSpPr/>
                    <p:nvPr/>
                  </p:nvSpPr>
                  <p:spPr bwMode="auto">
                    <a:xfrm>
                      <a:off x="960" y="363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6" name="Freeform 409"/>
                    <p:cNvSpPr/>
                    <p:nvPr/>
                  </p:nvSpPr>
                  <p:spPr bwMode="auto">
                    <a:xfrm>
                      <a:off x="965" y="3638"/>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7" name="Freeform 410"/>
                    <p:cNvSpPr/>
                    <p:nvPr/>
                  </p:nvSpPr>
                  <p:spPr bwMode="auto">
                    <a:xfrm>
                      <a:off x="968" y="3648"/>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61" name="Group 411"/>
                  <p:cNvGrpSpPr/>
                  <p:nvPr/>
                </p:nvGrpSpPr>
                <p:grpSpPr bwMode="auto">
                  <a:xfrm>
                    <a:off x="973" y="3650"/>
                    <a:ext cx="49" cy="23"/>
                    <a:chOff x="973" y="3650"/>
                    <a:chExt cx="49" cy="23"/>
                  </a:xfrm>
                </p:grpSpPr>
                <p:sp>
                  <p:nvSpPr>
                    <p:cNvPr id="462" name="Freeform 412"/>
                    <p:cNvSpPr/>
                    <p:nvPr/>
                  </p:nvSpPr>
                  <p:spPr bwMode="auto">
                    <a:xfrm>
                      <a:off x="973" y="365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3" name="Freeform 413"/>
                    <p:cNvSpPr/>
                    <p:nvPr/>
                  </p:nvSpPr>
                  <p:spPr bwMode="auto">
                    <a:xfrm>
                      <a:off x="978"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64" name="Freeform 414"/>
                    <p:cNvSpPr/>
                    <p:nvPr/>
                  </p:nvSpPr>
                  <p:spPr bwMode="auto">
                    <a:xfrm>
                      <a:off x="982" y="366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92" name="Group 415"/>
                <p:cNvGrpSpPr/>
                <p:nvPr/>
              </p:nvGrpSpPr>
              <p:grpSpPr bwMode="auto">
                <a:xfrm>
                  <a:off x="985" y="3665"/>
                  <a:ext cx="100" cy="73"/>
                  <a:chOff x="985" y="3665"/>
                  <a:chExt cx="100" cy="73"/>
                </a:xfrm>
              </p:grpSpPr>
              <p:grpSp>
                <p:nvGrpSpPr>
                  <p:cNvPr id="437" name="Group 416"/>
                  <p:cNvGrpSpPr/>
                  <p:nvPr/>
                </p:nvGrpSpPr>
                <p:grpSpPr bwMode="auto">
                  <a:xfrm>
                    <a:off x="985" y="3665"/>
                    <a:ext cx="50" cy="23"/>
                    <a:chOff x="985" y="3665"/>
                    <a:chExt cx="50" cy="23"/>
                  </a:xfrm>
                </p:grpSpPr>
                <p:sp>
                  <p:nvSpPr>
                    <p:cNvPr id="454" name="Freeform 417"/>
                    <p:cNvSpPr/>
                    <p:nvPr/>
                  </p:nvSpPr>
                  <p:spPr bwMode="auto">
                    <a:xfrm>
                      <a:off x="985" y="366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5" name="Freeform 418"/>
                    <p:cNvSpPr/>
                    <p:nvPr/>
                  </p:nvSpPr>
                  <p:spPr bwMode="auto">
                    <a:xfrm>
                      <a:off x="989" y="3665"/>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6" name="Freeform 419"/>
                    <p:cNvSpPr/>
                    <p:nvPr/>
                  </p:nvSpPr>
                  <p:spPr bwMode="auto">
                    <a:xfrm>
                      <a:off x="993"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38" name="Group 420"/>
                  <p:cNvGrpSpPr/>
                  <p:nvPr/>
                </p:nvGrpSpPr>
                <p:grpSpPr bwMode="auto">
                  <a:xfrm>
                    <a:off x="997" y="3677"/>
                    <a:ext cx="49" cy="23"/>
                    <a:chOff x="997" y="3677"/>
                    <a:chExt cx="49" cy="23"/>
                  </a:xfrm>
                </p:grpSpPr>
                <p:sp>
                  <p:nvSpPr>
                    <p:cNvPr id="451" name="Freeform 421"/>
                    <p:cNvSpPr/>
                    <p:nvPr/>
                  </p:nvSpPr>
                  <p:spPr bwMode="auto">
                    <a:xfrm>
                      <a:off x="997" y="367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2" name="Freeform 422"/>
                    <p:cNvSpPr/>
                    <p:nvPr/>
                  </p:nvSpPr>
                  <p:spPr bwMode="auto">
                    <a:xfrm>
                      <a:off x="1002" y="367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3" name="Freeform 423"/>
                    <p:cNvSpPr/>
                    <p:nvPr/>
                  </p:nvSpPr>
                  <p:spPr bwMode="auto">
                    <a:xfrm>
                      <a:off x="1005" y="3688"/>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39" name="Group 424"/>
                  <p:cNvGrpSpPr/>
                  <p:nvPr/>
                </p:nvGrpSpPr>
                <p:grpSpPr bwMode="auto">
                  <a:xfrm>
                    <a:off x="1010" y="3690"/>
                    <a:ext cx="48" cy="23"/>
                    <a:chOff x="1010" y="3690"/>
                    <a:chExt cx="48" cy="23"/>
                  </a:xfrm>
                </p:grpSpPr>
                <p:sp>
                  <p:nvSpPr>
                    <p:cNvPr id="448" name="Freeform 425"/>
                    <p:cNvSpPr/>
                    <p:nvPr/>
                  </p:nvSpPr>
                  <p:spPr bwMode="auto">
                    <a:xfrm>
                      <a:off x="1010" y="369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9" name="Freeform 426"/>
                    <p:cNvSpPr/>
                    <p:nvPr/>
                  </p:nvSpPr>
                  <p:spPr bwMode="auto">
                    <a:xfrm>
                      <a:off x="1014" y="369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50" name="Freeform 427"/>
                    <p:cNvSpPr/>
                    <p:nvPr/>
                  </p:nvSpPr>
                  <p:spPr bwMode="auto">
                    <a:xfrm>
                      <a:off x="1018" y="370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0" name="Group 428"/>
                  <p:cNvGrpSpPr/>
                  <p:nvPr/>
                </p:nvGrpSpPr>
                <p:grpSpPr bwMode="auto">
                  <a:xfrm>
                    <a:off x="1023" y="3703"/>
                    <a:ext cx="49" cy="22"/>
                    <a:chOff x="1023" y="3703"/>
                    <a:chExt cx="49" cy="22"/>
                  </a:xfrm>
                </p:grpSpPr>
                <p:sp>
                  <p:nvSpPr>
                    <p:cNvPr id="445" name="Freeform 429"/>
                    <p:cNvSpPr/>
                    <p:nvPr/>
                  </p:nvSpPr>
                  <p:spPr bwMode="auto">
                    <a:xfrm>
                      <a:off x="1023" y="3703"/>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6" name="Freeform 430"/>
                    <p:cNvSpPr/>
                    <p:nvPr/>
                  </p:nvSpPr>
                  <p:spPr bwMode="auto">
                    <a:xfrm>
                      <a:off x="1028" y="3703"/>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7" name="Freeform 431"/>
                    <p:cNvSpPr/>
                    <p:nvPr/>
                  </p:nvSpPr>
                  <p:spPr bwMode="auto">
                    <a:xfrm>
                      <a:off x="1030" y="371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41" name="Group 432"/>
                  <p:cNvGrpSpPr/>
                  <p:nvPr/>
                </p:nvGrpSpPr>
                <p:grpSpPr bwMode="auto">
                  <a:xfrm>
                    <a:off x="1036" y="3716"/>
                    <a:ext cx="49" cy="22"/>
                    <a:chOff x="1036" y="3716"/>
                    <a:chExt cx="49" cy="22"/>
                  </a:xfrm>
                </p:grpSpPr>
                <p:sp>
                  <p:nvSpPr>
                    <p:cNvPr id="442" name="Freeform 433"/>
                    <p:cNvSpPr/>
                    <p:nvPr/>
                  </p:nvSpPr>
                  <p:spPr bwMode="auto">
                    <a:xfrm>
                      <a:off x="1036" y="3716"/>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3" name="Freeform 434"/>
                    <p:cNvSpPr/>
                    <p:nvPr/>
                  </p:nvSpPr>
                  <p:spPr bwMode="auto">
                    <a:xfrm>
                      <a:off x="1040" y="371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44" name="Freeform 435"/>
                    <p:cNvSpPr/>
                    <p:nvPr/>
                  </p:nvSpPr>
                  <p:spPr bwMode="auto">
                    <a:xfrm>
                      <a:off x="1043" y="3726"/>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93" name="Group 436"/>
                <p:cNvGrpSpPr/>
                <p:nvPr/>
              </p:nvGrpSpPr>
              <p:grpSpPr bwMode="auto">
                <a:xfrm>
                  <a:off x="1046" y="3727"/>
                  <a:ext cx="49" cy="23"/>
                  <a:chOff x="1046" y="3727"/>
                  <a:chExt cx="49" cy="23"/>
                </a:xfrm>
              </p:grpSpPr>
              <p:sp>
                <p:nvSpPr>
                  <p:cNvPr id="434" name="Freeform 437"/>
                  <p:cNvSpPr/>
                  <p:nvPr/>
                </p:nvSpPr>
                <p:spPr bwMode="auto">
                  <a:xfrm>
                    <a:off x="1046" y="372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5" name="Freeform 438"/>
                  <p:cNvSpPr/>
                  <p:nvPr/>
                </p:nvSpPr>
                <p:spPr bwMode="auto">
                  <a:xfrm>
                    <a:off x="1051" y="3727"/>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6" name="Freeform 439"/>
                  <p:cNvSpPr/>
                  <p:nvPr/>
                </p:nvSpPr>
                <p:spPr bwMode="auto">
                  <a:xfrm>
                    <a:off x="1054" y="3738"/>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94" name="Group 440"/>
                <p:cNvGrpSpPr/>
                <p:nvPr/>
              </p:nvGrpSpPr>
              <p:grpSpPr bwMode="auto">
                <a:xfrm>
                  <a:off x="1058" y="3739"/>
                  <a:ext cx="50" cy="23"/>
                  <a:chOff x="1058" y="3739"/>
                  <a:chExt cx="50" cy="23"/>
                </a:xfrm>
              </p:grpSpPr>
              <p:sp>
                <p:nvSpPr>
                  <p:cNvPr id="431" name="Freeform 441"/>
                  <p:cNvSpPr/>
                  <p:nvPr/>
                </p:nvSpPr>
                <p:spPr bwMode="auto">
                  <a:xfrm>
                    <a:off x="1058" y="3739"/>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2" name="Freeform 442"/>
                  <p:cNvSpPr/>
                  <p:nvPr/>
                </p:nvSpPr>
                <p:spPr bwMode="auto">
                  <a:xfrm>
                    <a:off x="1063" y="374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3" name="Freeform 443"/>
                  <p:cNvSpPr/>
                  <p:nvPr/>
                </p:nvSpPr>
                <p:spPr bwMode="auto">
                  <a:xfrm>
                    <a:off x="1067" y="375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95" name="Group 444"/>
                <p:cNvGrpSpPr/>
                <p:nvPr/>
              </p:nvGrpSpPr>
              <p:grpSpPr bwMode="auto">
                <a:xfrm>
                  <a:off x="1072" y="3753"/>
                  <a:ext cx="48" cy="22"/>
                  <a:chOff x="1072" y="3753"/>
                  <a:chExt cx="48" cy="22"/>
                </a:xfrm>
              </p:grpSpPr>
              <p:sp>
                <p:nvSpPr>
                  <p:cNvPr id="428" name="Freeform 445"/>
                  <p:cNvSpPr/>
                  <p:nvPr/>
                </p:nvSpPr>
                <p:spPr bwMode="auto">
                  <a:xfrm>
                    <a:off x="1072" y="3753"/>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9" name="Freeform 446"/>
                  <p:cNvSpPr/>
                  <p:nvPr/>
                </p:nvSpPr>
                <p:spPr bwMode="auto">
                  <a:xfrm>
                    <a:off x="1076" y="3753"/>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30" name="Freeform 447"/>
                  <p:cNvSpPr/>
                  <p:nvPr/>
                </p:nvSpPr>
                <p:spPr bwMode="auto">
                  <a:xfrm>
                    <a:off x="1079" y="376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96" name="Freeform 448"/>
                <p:cNvSpPr/>
                <p:nvPr/>
              </p:nvSpPr>
              <p:spPr bwMode="auto">
                <a:xfrm>
                  <a:off x="820" y="3535"/>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7" name="Freeform 449"/>
                <p:cNvSpPr/>
                <p:nvPr/>
              </p:nvSpPr>
              <p:spPr bwMode="auto">
                <a:xfrm>
                  <a:off x="825" y="3535"/>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98" name="Freeform 450"/>
                <p:cNvSpPr/>
                <p:nvPr/>
              </p:nvSpPr>
              <p:spPr bwMode="auto">
                <a:xfrm>
                  <a:off x="828" y="354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99" name="Group 451"/>
                <p:cNvGrpSpPr/>
                <p:nvPr/>
              </p:nvGrpSpPr>
              <p:grpSpPr bwMode="auto">
                <a:xfrm>
                  <a:off x="832" y="3547"/>
                  <a:ext cx="49" cy="23"/>
                  <a:chOff x="832" y="3547"/>
                  <a:chExt cx="49" cy="23"/>
                </a:xfrm>
              </p:grpSpPr>
              <p:sp>
                <p:nvSpPr>
                  <p:cNvPr id="425" name="Freeform 452"/>
                  <p:cNvSpPr/>
                  <p:nvPr/>
                </p:nvSpPr>
                <p:spPr bwMode="auto">
                  <a:xfrm>
                    <a:off x="832" y="3547"/>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6" name="Freeform 453"/>
                  <p:cNvSpPr/>
                  <p:nvPr/>
                </p:nvSpPr>
                <p:spPr bwMode="auto">
                  <a:xfrm>
                    <a:off x="837" y="3548"/>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7" name="Freeform 454"/>
                  <p:cNvSpPr/>
                  <p:nvPr/>
                </p:nvSpPr>
                <p:spPr bwMode="auto">
                  <a:xfrm>
                    <a:off x="840" y="355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0" name="Group 455"/>
                <p:cNvGrpSpPr/>
                <p:nvPr/>
              </p:nvGrpSpPr>
              <p:grpSpPr bwMode="auto">
                <a:xfrm>
                  <a:off x="844" y="3560"/>
                  <a:ext cx="49" cy="22"/>
                  <a:chOff x="844" y="3560"/>
                  <a:chExt cx="49" cy="22"/>
                </a:xfrm>
              </p:grpSpPr>
              <p:sp>
                <p:nvSpPr>
                  <p:cNvPr id="422" name="Freeform 456"/>
                  <p:cNvSpPr/>
                  <p:nvPr/>
                </p:nvSpPr>
                <p:spPr bwMode="auto">
                  <a:xfrm>
                    <a:off x="844" y="356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3" name="Freeform 457"/>
                  <p:cNvSpPr/>
                  <p:nvPr/>
                </p:nvSpPr>
                <p:spPr bwMode="auto">
                  <a:xfrm>
                    <a:off x="849" y="356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4" name="Freeform 458"/>
                  <p:cNvSpPr/>
                  <p:nvPr/>
                </p:nvSpPr>
                <p:spPr bwMode="auto">
                  <a:xfrm>
                    <a:off x="853" y="357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1" name="Group 459"/>
                <p:cNvGrpSpPr/>
                <p:nvPr/>
              </p:nvGrpSpPr>
              <p:grpSpPr bwMode="auto">
                <a:xfrm>
                  <a:off x="857" y="3572"/>
                  <a:ext cx="50" cy="23"/>
                  <a:chOff x="857" y="3572"/>
                  <a:chExt cx="50" cy="23"/>
                </a:xfrm>
              </p:grpSpPr>
              <p:sp>
                <p:nvSpPr>
                  <p:cNvPr id="419" name="Freeform 460"/>
                  <p:cNvSpPr/>
                  <p:nvPr/>
                </p:nvSpPr>
                <p:spPr bwMode="auto">
                  <a:xfrm>
                    <a:off x="857" y="3572"/>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0" name="Freeform 461"/>
                  <p:cNvSpPr/>
                  <p:nvPr/>
                </p:nvSpPr>
                <p:spPr bwMode="auto">
                  <a:xfrm>
                    <a:off x="862" y="3573"/>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21" name="Freeform 462"/>
                  <p:cNvSpPr/>
                  <p:nvPr/>
                </p:nvSpPr>
                <p:spPr bwMode="auto">
                  <a:xfrm>
                    <a:off x="865" y="3583"/>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2" name="Group 463"/>
                <p:cNvGrpSpPr/>
                <p:nvPr/>
              </p:nvGrpSpPr>
              <p:grpSpPr bwMode="auto">
                <a:xfrm>
                  <a:off x="870" y="3585"/>
                  <a:ext cx="48" cy="23"/>
                  <a:chOff x="870" y="3585"/>
                  <a:chExt cx="48" cy="23"/>
                </a:xfrm>
              </p:grpSpPr>
              <p:sp>
                <p:nvSpPr>
                  <p:cNvPr id="416" name="Freeform 464"/>
                  <p:cNvSpPr/>
                  <p:nvPr/>
                </p:nvSpPr>
                <p:spPr bwMode="auto">
                  <a:xfrm>
                    <a:off x="870" y="358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7" name="Freeform 465"/>
                  <p:cNvSpPr/>
                  <p:nvPr/>
                </p:nvSpPr>
                <p:spPr bwMode="auto">
                  <a:xfrm>
                    <a:off x="874" y="3586"/>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8" name="Freeform 466"/>
                  <p:cNvSpPr/>
                  <p:nvPr/>
                </p:nvSpPr>
                <p:spPr bwMode="auto">
                  <a:xfrm>
                    <a:off x="878"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3" name="Group 467"/>
                <p:cNvGrpSpPr/>
                <p:nvPr/>
              </p:nvGrpSpPr>
              <p:grpSpPr bwMode="auto">
                <a:xfrm>
                  <a:off x="882" y="3600"/>
                  <a:ext cx="100" cy="73"/>
                  <a:chOff x="882" y="3600"/>
                  <a:chExt cx="100" cy="73"/>
                </a:xfrm>
              </p:grpSpPr>
              <p:grpSp>
                <p:nvGrpSpPr>
                  <p:cNvPr id="396" name="Group 468"/>
                  <p:cNvGrpSpPr/>
                  <p:nvPr/>
                </p:nvGrpSpPr>
                <p:grpSpPr bwMode="auto">
                  <a:xfrm>
                    <a:off x="882" y="3600"/>
                    <a:ext cx="49" cy="23"/>
                    <a:chOff x="882" y="3600"/>
                    <a:chExt cx="49" cy="23"/>
                  </a:xfrm>
                </p:grpSpPr>
                <p:sp>
                  <p:nvSpPr>
                    <p:cNvPr id="413" name="Freeform 469"/>
                    <p:cNvSpPr/>
                    <p:nvPr/>
                  </p:nvSpPr>
                  <p:spPr bwMode="auto">
                    <a:xfrm>
                      <a:off x="882" y="360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4" name="Freeform 470"/>
                    <p:cNvSpPr/>
                    <p:nvPr/>
                  </p:nvSpPr>
                  <p:spPr bwMode="auto">
                    <a:xfrm>
                      <a:off x="887" y="360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5" name="Freeform 471"/>
                    <p:cNvSpPr/>
                    <p:nvPr/>
                  </p:nvSpPr>
                  <p:spPr bwMode="auto">
                    <a:xfrm>
                      <a:off x="890" y="36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97" name="Group 472"/>
                  <p:cNvGrpSpPr/>
                  <p:nvPr/>
                </p:nvGrpSpPr>
                <p:grpSpPr bwMode="auto">
                  <a:xfrm>
                    <a:off x="894" y="3612"/>
                    <a:ext cx="49" cy="23"/>
                    <a:chOff x="894" y="3612"/>
                    <a:chExt cx="49" cy="23"/>
                  </a:xfrm>
                </p:grpSpPr>
                <p:sp>
                  <p:nvSpPr>
                    <p:cNvPr id="410" name="Freeform 473"/>
                    <p:cNvSpPr/>
                    <p:nvPr/>
                  </p:nvSpPr>
                  <p:spPr bwMode="auto">
                    <a:xfrm>
                      <a:off x="894" y="3612"/>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1" name="Freeform 474"/>
                    <p:cNvSpPr/>
                    <p:nvPr/>
                  </p:nvSpPr>
                  <p:spPr bwMode="auto">
                    <a:xfrm>
                      <a:off x="899" y="3613"/>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12" name="Freeform 475"/>
                    <p:cNvSpPr/>
                    <p:nvPr/>
                  </p:nvSpPr>
                  <p:spPr bwMode="auto">
                    <a:xfrm>
                      <a:off x="902" y="362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98" name="Group 476"/>
                  <p:cNvGrpSpPr/>
                  <p:nvPr/>
                </p:nvGrpSpPr>
                <p:grpSpPr bwMode="auto">
                  <a:xfrm>
                    <a:off x="907" y="3625"/>
                    <a:ext cx="49" cy="23"/>
                    <a:chOff x="907" y="3625"/>
                    <a:chExt cx="49" cy="23"/>
                  </a:xfrm>
                </p:grpSpPr>
                <p:sp>
                  <p:nvSpPr>
                    <p:cNvPr id="407" name="Freeform 477"/>
                    <p:cNvSpPr/>
                    <p:nvPr/>
                  </p:nvSpPr>
                  <p:spPr bwMode="auto">
                    <a:xfrm>
                      <a:off x="907" y="3625"/>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8" name="Freeform 478"/>
                    <p:cNvSpPr/>
                    <p:nvPr/>
                  </p:nvSpPr>
                  <p:spPr bwMode="auto">
                    <a:xfrm>
                      <a:off x="912" y="3626"/>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9" name="Freeform 479"/>
                    <p:cNvSpPr/>
                    <p:nvPr/>
                  </p:nvSpPr>
                  <p:spPr bwMode="auto">
                    <a:xfrm>
                      <a:off x="914" y="363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99" name="Group 480"/>
                  <p:cNvGrpSpPr/>
                  <p:nvPr/>
                </p:nvGrpSpPr>
                <p:grpSpPr bwMode="auto">
                  <a:xfrm>
                    <a:off x="919" y="3638"/>
                    <a:ext cx="49" cy="22"/>
                    <a:chOff x="919" y="3638"/>
                    <a:chExt cx="49" cy="22"/>
                  </a:xfrm>
                </p:grpSpPr>
                <p:sp>
                  <p:nvSpPr>
                    <p:cNvPr id="404" name="Freeform 481"/>
                    <p:cNvSpPr/>
                    <p:nvPr/>
                  </p:nvSpPr>
                  <p:spPr bwMode="auto">
                    <a:xfrm>
                      <a:off x="919" y="3638"/>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5" name="Freeform 482"/>
                    <p:cNvSpPr/>
                    <p:nvPr/>
                  </p:nvSpPr>
                  <p:spPr bwMode="auto">
                    <a:xfrm>
                      <a:off x="924" y="3638"/>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6" name="Freeform 483"/>
                    <p:cNvSpPr/>
                    <p:nvPr/>
                  </p:nvSpPr>
                  <p:spPr bwMode="auto">
                    <a:xfrm>
                      <a:off x="928" y="364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400" name="Group 484"/>
                  <p:cNvGrpSpPr/>
                  <p:nvPr/>
                </p:nvGrpSpPr>
                <p:grpSpPr bwMode="auto">
                  <a:xfrm>
                    <a:off x="932" y="3651"/>
                    <a:ext cx="50" cy="22"/>
                    <a:chOff x="932" y="3651"/>
                    <a:chExt cx="50" cy="22"/>
                  </a:xfrm>
                </p:grpSpPr>
                <p:sp>
                  <p:nvSpPr>
                    <p:cNvPr id="401" name="Freeform 485"/>
                    <p:cNvSpPr/>
                    <p:nvPr/>
                  </p:nvSpPr>
                  <p:spPr bwMode="auto">
                    <a:xfrm>
                      <a:off x="932" y="36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2" name="Freeform 486"/>
                    <p:cNvSpPr/>
                    <p:nvPr/>
                  </p:nvSpPr>
                  <p:spPr bwMode="auto">
                    <a:xfrm>
                      <a:off x="937" y="3651"/>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403" name="Freeform 487"/>
                    <p:cNvSpPr/>
                    <p:nvPr/>
                  </p:nvSpPr>
                  <p:spPr bwMode="auto">
                    <a:xfrm>
                      <a:off x="940" y="3662"/>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04" name="Group 488"/>
                <p:cNvGrpSpPr/>
                <p:nvPr/>
              </p:nvGrpSpPr>
              <p:grpSpPr bwMode="auto">
                <a:xfrm>
                  <a:off x="944" y="3665"/>
                  <a:ext cx="99" cy="74"/>
                  <a:chOff x="944" y="3665"/>
                  <a:chExt cx="99" cy="74"/>
                </a:xfrm>
              </p:grpSpPr>
              <p:grpSp>
                <p:nvGrpSpPr>
                  <p:cNvPr id="376" name="Group 489"/>
                  <p:cNvGrpSpPr/>
                  <p:nvPr/>
                </p:nvGrpSpPr>
                <p:grpSpPr bwMode="auto">
                  <a:xfrm>
                    <a:off x="944" y="3665"/>
                    <a:ext cx="49" cy="23"/>
                    <a:chOff x="944" y="3665"/>
                    <a:chExt cx="49" cy="23"/>
                  </a:xfrm>
                </p:grpSpPr>
                <p:sp>
                  <p:nvSpPr>
                    <p:cNvPr id="393" name="Freeform 490"/>
                    <p:cNvSpPr/>
                    <p:nvPr/>
                  </p:nvSpPr>
                  <p:spPr bwMode="auto">
                    <a:xfrm>
                      <a:off x="944" y="3665"/>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4" name="Freeform 491"/>
                    <p:cNvSpPr/>
                    <p:nvPr/>
                  </p:nvSpPr>
                  <p:spPr bwMode="auto">
                    <a:xfrm>
                      <a:off x="949" y="3666"/>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5" name="Freeform 492"/>
                    <p:cNvSpPr/>
                    <p:nvPr/>
                  </p:nvSpPr>
                  <p:spPr bwMode="auto">
                    <a:xfrm>
                      <a:off x="953" y="367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77" name="Group 493"/>
                  <p:cNvGrpSpPr/>
                  <p:nvPr/>
                </p:nvGrpSpPr>
                <p:grpSpPr bwMode="auto">
                  <a:xfrm>
                    <a:off x="957" y="3678"/>
                    <a:ext cx="48" cy="23"/>
                    <a:chOff x="957" y="3678"/>
                    <a:chExt cx="48" cy="23"/>
                  </a:xfrm>
                </p:grpSpPr>
                <p:sp>
                  <p:nvSpPr>
                    <p:cNvPr id="390" name="Freeform 494"/>
                    <p:cNvSpPr/>
                    <p:nvPr/>
                  </p:nvSpPr>
                  <p:spPr bwMode="auto">
                    <a:xfrm>
                      <a:off x="957" y="3678"/>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1" name="Freeform 495"/>
                    <p:cNvSpPr/>
                    <p:nvPr/>
                  </p:nvSpPr>
                  <p:spPr bwMode="auto">
                    <a:xfrm>
                      <a:off x="961" y="3678"/>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92" name="Freeform 496"/>
                    <p:cNvSpPr/>
                    <p:nvPr/>
                  </p:nvSpPr>
                  <p:spPr bwMode="auto">
                    <a:xfrm>
                      <a:off x="964" y="3688"/>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78" name="Group 497"/>
                  <p:cNvGrpSpPr/>
                  <p:nvPr/>
                </p:nvGrpSpPr>
                <p:grpSpPr bwMode="auto">
                  <a:xfrm>
                    <a:off x="969" y="3690"/>
                    <a:ext cx="49" cy="23"/>
                    <a:chOff x="969" y="3690"/>
                    <a:chExt cx="49" cy="23"/>
                  </a:xfrm>
                </p:grpSpPr>
                <p:sp>
                  <p:nvSpPr>
                    <p:cNvPr id="387" name="Freeform 498"/>
                    <p:cNvSpPr/>
                    <p:nvPr/>
                  </p:nvSpPr>
                  <p:spPr bwMode="auto">
                    <a:xfrm>
                      <a:off x="969" y="369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8" name="Freeform 499"/>
                    <p:cNvSpPr/>
                    <p:nvPr/>
                  </p:nvSpPr>
                  <p:spPr bwMode="auto">
                    <a:xfrm>
                      <a:off x="974" y="369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9" name="Freeform 500"/>
                    <p:cNvSpPr/>
                    <p:nvPr/>
                  </p:nvSpPr>
                  <p:spPr bwMode="auto">
                    <a:xfrm>
                      <a:off x="977" y="370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79" name="Group 501"/>
                  <p:cNvGrpSpPr/>
                  <p:nvPr/>
                </p:nvGrpSpPr>
                <p:grpSpPr bwMode="auto">
                  <a:xfrm>
                    <a:off x="982" y="3703"/>
                    <a:ext cx="49" cy="23"/>
                    <a:chOff x="982" y="3703"/>
                    <a:chExt cx="49" cy="23"/>
                  </a:xfrm>
                </p:grpSpPr>
                <p:sp>
                  <p:nvSpPr>
                    <p:cNvPr id="384" name="Freeform 502"/>
                    <p:cNvSpPr/>
                    <p:nvPr/>
                  </p:nvSpPr>
                  <p:spPr bwMode="auto">
                    <a:xfrm>
                      <a:off x="982"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5" name="Freeform 503"/>
                    <p:cNvSpPr/>
                    <p:nvPr/>
                  </p:nvSpPr>
                  <p:spPr bwMode="auto">
                    <a:xfrm>
                      <a:off x="987" y="3703"/>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6" name="Freeform 504"/>
                    <p:cNvSpPr/>
                    <p:nvPr/>
                  </p:nvSpPr>
                  <p:spPr bwMode="auto">
                    <a:xfrm>
                      <a:off x="989" y="3714"/>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80" name="Group 505"/>
                  <p:cNvGrpSpPr/>
                  <p:nvPr/>
                </p:nvGrpSpPr>
                <p:grpSpPr bwMode="auto">
                  <a:xfrm>
                    <a:off x="995" y="3716"/>
                    <a:ext cx="48" cy="23"/>
                    <a:chOff x="995" y="3716"/>
                    <a:chExt cx="48" cy="23"/>
                  </a:xfrm>
                </p:grpSpPr>
                <p:sp>
                  <p:nvSpPr>
                    <p:cNvPr id="381" name="Freeform 506"/>
                    <p:cNvSpPr/>
                    <p:nvPr/>
                  </p:nvSpPr>
                  <p:spPr bwMode="auto">
                    <a:xfrm>
                      <a:off x="995" y="3716"/>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2" name="Freeform 507"/>
                    <p:cNvSpPr/>
                    <p:nvPr/>
                  </p:nvSpPr>
                  <p:spPr bwMode="auto">
                    <a:xfrm>
                      <a:off x="999" y="3717"/>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83" name="Freeform 508"/>
                    <p:cNvSpPr/>
                    <p:nvPr/>
                  </p:nvSpPr>
                  <p:spPr bwMode="auto">
                    <a:xfrm>
                      <a:off x="1003" y="3727"/>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05" name="Group 509"/>
                <p:cNvGrpSpPr/>
                <p:nvPr/>
              </p:nvGrpSpPr>
              <p:grpSpPr bwMode="auto">
                <a:xfrm>
                  <a:off x="1005" y="3727"/>
                  <a:ext cx="49" cy="23"/>
                  <a:chOff x="1005" y="3727"/>
                  <a:chExt cx="49" cy="23"/>
                </a:xfrm>
              </p:grpSpPr>
              <p:sp>
                <p:nvSpPr>
                  <p:cNvPr id="373" name="Freeform 510"/>
                  <p:cNvSpPr/>
                  <p:nvPr/>
                </p:nvSpPr>
                <p:spPr bwMode="auto">
                  <a:xfrm>
                    <a:off x="1005" y="3727"/>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4" name="Freeform 511"/>
                  <p:cNvSpPr/>
                  <p:nvPr/>
                </p:nvSpPr>
                <p:spPr bwMode="auto">
                  <a:xfrm>
                    <a:off x="1010"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5" name="Freeform 512"/>
                  <p:cNvSpPr/>
                  <p:nvPr/>
                </p:nvSpPr>
                <p:spPr bwMode="auto">
                  <a:xfrm>
                    <a:off x="1013"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6" name="Group 513"/>
                <p:cNvGrpSpPr/>
                <p:nvPr/>
              </p:nvGrpSpPr>
              <p:grpSpPr bwMode="auto">
                <a:xfrm>
                  <a:off x="1018" y="3740"/>
                  <a:ext cx="49" cy="22"/>
                  <a:chOff x="1018" y="3740"/>
                  <a:chExt cx="49" cy="22"/>
                </a:xfrm>
              </p:grpSpPr>
              <p:sp>
                <p:nvSpPr>
                  <p:cNvPr id="370" name="Freeform 514"/>
                  <p:cNvSpPr/>
                  <p:nvPr/>
                </p:nvSpPr>
                <p:spPr bwMode="auto">
                  <a:xfrm>
                    <a:off x="1018" y="374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1" name="Freeform 515"/>
                  <p:cNvSpPr/>
                  <p:nvPr/>
                </p:nvSpPr>
                <p:spPr bwMode="auto">
                  <a:xfrm>
                    <a:off x="1022" y="374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72" name="Freeform 516"/>
                  <p:cNvSpPr/>
                  <p:nvPr/>
                </p:nvSpPr>
                <p:spPr bwMode="auto">
                  <a:xfrm>
                    <a:off x="1026" y="375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07" name="Group 517"/>
                <p:cNvGrpSpPr/>
                <p:nvPr/>
              </p:nvGrpSpPr>
              <p:grpSpPr bwMode="auto">
                <a:xfrm>
                  <a:off x="1030" y="3753"/>
                  <a:ext cx="49" cy="23"/>
                  <a:chOff x="1030" y="3753"/>
                  <a:chExt cx="49" cy="23"/>
                </a:xfrm>
              </p:grpSpPr>
              <p:sp>
                <p:nvSpPr>
                  <p:cNvPr id="367" name="Freeform 518"/>
                  <p:cNvSpPr/>
                  <p:nvPr/>
                </p:nvSpPr>
                <p:spPr bwMode="auto">
                  <a:xfrm>
                    <a:off x="1030" y="375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8" name="Freeform 519"/>
                  <p:cNvSpPr/>
                  <p:nvPr/>
                </p:nvSpPr>
                <p:spPr bwMode="auto">
                  <a:xfrm>
                    <a:off x="1035" y="3753"/>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9" name="Freeform 520"/>
                  <p:cNvSpPr/>
                  <p:nvPr/>
                </p:nvSpPr>
                <p:spPr bwMode="auto">
                  <a:xfrm>
                    <a:off x="1039" y="3764"/>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08" name="Freeform 521"/>
                <p:cNvSpPr/>
                <p:nvPr/>
              </p:nvSpPr>
              <p:spPr bwMode="auto">
                <a:xfrm>
                  <a:off x="778" y="353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09" name="Freeform 522"/>
                <p:cNvSpPr/>
                <p:nvPr/>
              </p:nvSpPr>
              <p:spPr bwMode="auto">
                <a:xfrm>
                  <a:off x="783" y="3535"/>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10" name="Freeform 523"/>
                <p:cNvSpPr/>
                <p:nvPr/>
              </p:nvSpPr>
              <p:spPr bwMode="auto">
                <a:xfrm>
                  <a:off x="786" y="3546"/>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11" name="Group 524"/>
                <p:cNvGrpSpPr/>
                <p:nvPr/>
              </p:nvGrpSpPr>
              <p:grpSpPr bwMode="auto">
                <a:xfrm>
                  <a:off x="790" y="3547"/>
                  <a:ext cx="49" cy="23"/>
                  <a:chOff x="790" y="3547"/>
                  <a:chExt cx="49" cy="23"/>
                </a:xfrm>
              </p:grpSpPr>
              <p:sp>
                <p:nvSpPr>
                  <p:cNvPr id="364" name="Freeform 525"/>
                  <p:cNvSpPr/>
                  <p:nvPr/>
                </p:nvSpPr>
                <p:spPr bwMode="auto">
                  <a:xfrm>
                    <a:off x="790" y="3547"/>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5" name="Freeform 526"/>
                  <p:cNvSpPr/>
                  <p:nvPr/>
                </p:nvSpPr>
                <p:spPr bwMode="auto">
                  <a:xfrm>
                    <a:off x="795" y="3548"/>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6" name="Freeform 527"/>
                  <p:cNvSpPr/>
                  <p:nvPr/>
                </p:nvSpPr>
                <p:spPr bwMode="auto">
                  <a:xfrm>
                    <a:off x="798" y="355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2" name="Group 528"/>
                <p:cNvGrpSpPr/>
                <p:nvPr/>
              </p:nvGrpSpPr>
              <p:grpSpPr bwMode="auto">
                <a:xfrm>
                  <a:off x="803" y="3560"/>
                  <a:ext cx="49" cy="22"/>
                  <a:chOff x="803" y="3560"/>
                  <a:chExt cx="49" cy="22"/>
                </a:xfrm>
              </p:grpSpPr>
              <p:sp>
                <p:nvSpPr>
                  <p:cNvPr id="361" name="Freeform 529"/>
                  <p:cNvSpPr/>
                  <p:nvPr/>
                </p:nvSpPr>
                <p:spPr bwMode="auto">
                  <a:xfrm>
                    <a:off x="803" y="356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2" name="Freeform 530"/>
                  <p:cNvSpPr/>
                  <p:nvPr/>
                </p:nvSpPr>
                <p:spPr bwMode="auto">
                  <a:xfrm>
                    <a:off x="808" y="356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3" name="Freeform 531"/>
                  <p:cNvSpPr/>
                  <p:nvPr/>
                </p:nvSpPr>
                <p:spPr bwMode="auto">
                  <a:xfrm>
                    <a:off x="811" y="357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3" name="Group 532"/>
                <p:cNvGrpSpPr/>
                <p:nvPr/>
              </p:nvGrpSpPr>
              <p:grpSpPr bwMode="auto">
                <a:xfrm>
                  <a:off x="815" y="3572"/>
                  <a:ext cx="50" cy="23"/>
                  <a:chOff x="815" y="3572"/>
                  <a:chExt cx="50" cy="23"/>
                </a:xfrm>
              </p:grpSpPr>
              <p:sp>
                <p:nvSpPr>
                  <p:cNvPr id="358" name="Freeform 533"/>
                  <p:cNvSpPr/>
                  <p:nvPr/>
                </p:nvSpPr>
                <p:spPr bwMode="auto">
                  <a:xfrm>
                    <a:off x="815" y="3572"/>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9" name="Freeform 534"/>
                  <p:cNvSpPr/>
                  <p:nvPr/>
                </p:nvSpPr>
                <p:spPr bwMode="auto">
                  <a:xfrm>
                    <a:off x="820" y="3573"/>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60" name="Freeform 535"/>
                  <p:cNvSpPr/>
                  <p:nvPr/>
                </p:nvSpPr>
                <p:spPr bwMode="auto">
                  <a:xfrm>
                    <a:off x="824" y="3583"/>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4" name="Group 536"/>
                <p:cNvGrpSpPr/>
                <p:nvPr/>
              </p:nvGrpSpPr>
              <p:grpSpPr bwMode="auto">
                <a:xfrm>
                  <a:off x="828" y="3585"/>
                  <a:ext cx="49" cy="23"/>
                  <a:chOff x="828" y="3585"/>
                  <a:chExt cx="49" cy="23"/>
                </a:xfrm>
              </p:grpSpPr>
              <p:sp>
                <p:nvSpPr>
                  <p:cNvPr id="355" name="Freeform 537"/>
                  <p:cNvSpPr/>
                  <p:nvPr/>
                </p:nvSpPr>
                <p:spPr bwMode="auto">
                  <a:xfrm>
                    <a:off x="828" y="358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6" name="Freeform 538"/>
                  <p:cNvSpPr/>
                  <p:nvPr/>
                </p:nvSpPr>
                <p:spPr bwMode="auto">
                  <a:xfrm>
                    <a:off x="833" y="3586"/>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7" name="Freeform 539"/>
                  <p:cNvSpPr/>
                  <p:nvPr/>
                </p:nvSpPr>
                <p:spPr bwMode="auto">
                  <a:xfrm>
                    <a:off x="837" y="3596"/>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5" name="Group 540"/>
                <p:cNvGrpSpPr/>
                <p:nvPr/>
              </p:nvGrpSpPr>
              <p:grpSpPr bwMode="auto">
                <a:xfrm>
                  <a:off x="840" y="3600"/>
                  <a:ext cx="100" cy="73"/>
                  <a:chOff x="840" y="3600"/>
                  <a:chExt cx="100" cy="73"/>
                </a:xfrm>
              </p:grpSpPr>
              <p:grpSp>
                <p:nvGrpSpPr>
                  <p:cNvPr id="335" name="Group 541"/>
                  <p:cNvGrpSpPr/>
                  <p:nvPr/>
                </p:nvGrpSpPr>
                <p:grpSpPr bwMode="auto">
                  <a:xfrm>
                    <a:off x="840" y="3600"/>
                    <a:ext cx="49" cy="23"/>
                    <a:chOff x="840" y="3600"/>
                    <a:chExt cx="49" cy="23"/>
                  </a:xfrm>
                </p:grpSpPr>
                <p:sp>
                  <p:nvSpPr>
                    <p:cNvPr id="352" name="Freeform 542"/>
                    <p:cNvSpPr/>
                    <p:nvPr/>
                  </p:nvSpPr>
                  <p:spPr bwMode="auto">
                    <a:xfrm>
                      <a:off x="840" y="360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3" name="Freeform 543"/>
                    <p:cNvSpPr/>
                    <p:nvPr/>
                  </p:nvSpPr>
                  <p:spPr bwMode="auto">
                    <a:xfrm>
                      <a:off x="845" y="360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4" name="Freeform 544"/>
                    <p:cNvSpPr/>
                    <p:nvPr/>
                  </p:nvSpPr>
                  <p:spPr bwMode="auto">
                    <a:xfrm>
                      <a:off x="848" y="36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36" name="Group 545"/>
                  <p:cNvGrpSpPr/>
                  <p:nvPr/>
                </p:nvGrpSpPr>
                <p:grpSpPr bwMode="auto">
                  <a:xfrm>
                    <a:off x="853" y="3612"/>
                    <a:ext cx="48" cy="23"/>
                    <a:chOff x="853" y="3612"/>
                    <a:chExt cx="48" cy="23"/>
                  </a:xfrm>
                </p:grpSpPr>
                <p:sp>
                  <p:nvSpPr>
                    <p:cNvPr id="349" name="Freeform 546"/>
                    <p:cNvSpPr/>
                    <p:nvPr/>
                  </p:nvSpPr>
                  <p:spPr bwMode="auto">
                    <a:xfrm>
                      <a:off x="853"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0" name="Freeform 547"/>
                    <p:cNvSpPr/>
                    <p:nvPr/>
                  </p:nvSpPr>
                  <p:spPr bwMode="auto">
                    <a:xfrm>
                      <a:off x="857" y="3613"/>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51" name="Freeform 548"/>
                    <p:cNvSpPr/>
                    <p:nvPr/>
                  </p:nvSpPr>
                  <p:spPr bwMode="auto">
                    <a:xfrm>
                      <a:off x="860" y="362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37" name="Group 549"/>
                  <p:cNvGrpSpPr/>
                  <p:nvPr/>
                </p:nvGrpSpPr>
                <p:grpSpPr bwMode="auto">
                  <a:xfrm>
                    <a:off x="865" y="3625"/>
                    <a:ext cx="49" cy="23"/>
                    <a:chOff x="865" y="3625"/>
                    <a:chExt cx="49" cy="23"/>
                  </a:xfrm>
                </p:grpSpPr>
                <p:sp>
                  <p:nvSpPr>
                    <p:cNvPr id="346" name="Freeform 550"/>
                    <p:cNvSpPr/>
                    <p:nvPr/>
                  </p:nvSpPr>
                  <p:spPr bwMode="auto">
                    <a:xfrm>
                      <a:off x="865" y="3625"/>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7" name="Freeform 551"/>
                    <p:cNvSpPr/>
                    <p:nvPr/>
                  </p:nvSpPr>
                  <p:spPr bwMode="auto">
                    <a:xfrm>
                      <a:off x="870"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8" name="Freeform 552"/>
                    <p:cNvSpPr/>
                    <p:nvPr/>
                  </p:nvSpPr>
                  <p:spPr bwMode="auto">
                    <a:xfrm>
                      <a:off x="873" y="363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38" name="Group 553"/>
                  <p:cNvGrpSpPr/>
                  <p:nvPr/>
                </p:nvGrpSpPr>
                <p:grpSpPr bwMode="auto">
                  <a:xfrm>
                    <a:off x="878" y="3638"/>
                    <a:ext cx="49" cy="22"/>
                    <a:chOff x="878" y="3638"/>
                    <a:chExt cx="49" cy="22"/>
                  </a:xfrm>
                </p:grpSpPr>
                <p:sp>
                  <p:nvSpPr>
                    <p:cNvPr id="343" name="Freeform 554"/>
                    <p:cNvSpPr/>
                    <p:nvPr/>
                  </p:nvSpPr>
                  <p:spPr bwMode="auto">
                    <a:xfrm>
                      <a:off x="878"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4" name="Freeform 555"/>
                    <p:cNvSpPr/>
                    <p:nvPr/>
                  </p:nvSpPr>
                  <p:spPr bwMode="auto">
                    <a:xfrm>
                      <a:off x="883"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5" name="Freeform 556"/>
                    <p:cNvSpPr/>
                    <p:nvPr/>
                  </p:nvSpPr>
                  <p:spPr bwMode="auto">
                    <a:xfrm>
                      <a:off x="886" y="3648"/>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39" name="Group 557"/>
                  <p:cNvGrpSpPr/>
                  <p:nvPr/>
                </p:nvGrpSpPr>
                <p:grpSpPr bwMode="auto">
                  <a:xfrm>
                    <a:off x="890" y="3651"/>
                    <a:ext cx="50" cy="22"/>
                    <a:chOff x="890" y="3651"/>
                    <a:chExt cx="50" cy="22"/>
                  </a:xfrm>
                </p:grpSpPr>
                <p:sp>
                  <p:nvSpPr>
                    <p:cNvPr id="340" name="Freeform 558"/>
                    <p:cNvSpPr/>
                    <p:nvPr/>
                  </p:nvSpPr>
                  <p:spPr bwMode="auto">
                    <a:xfrm>
                      <a:off x="890" y="3651"/>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1" name="Freeform 559"/>
                    <p:cNvSpPr/>
                    <p:nvPr/>
                  </p:nvSpPr>
                  <p:spPr bwMode="auto">
                    <a:xfrm>
                      <a:off x="895" y="365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42" name="Freeform 560"/>
                    <p:cNvSpPr/>
                    <p:nvPr/>
                  </p:nvSpPr>
                  <p:spPr bwMode="auto">
                    <a:xfrm>
                      <a:off x="899" y="3662"/>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16" name="Group 561"/>
                <p:cNvGrpSpPr/>
                <p:nvPr/>
              </p:nvGrpSpPr>
              <p:grpSpPr bwMode="auto">
                <a:xfrm>
                  <a:off x="903" y="3665"/>
                  <a:ext cx="99" cy="74"/>
                  <a:chOff x="903" y="3665"/>
                  <a:chExt cx="99" cy="74"/>
                </a:xfrm>
              </p:grpSpPr>
              <p:grpSp>
                <p:nvGrpSpPr>
                  <p:cNvPr id="315" name="Group 562"/>
                  <p:cNvGrpSpPr/>
                  <p:nvPr/>
                </p:nvGrpSpPr>
                <p:grpSpPr bwMode="auto">
                  <a:xfrm>
                    <a:off x="903" y="3665"/>
                    <a:ext cx="49" cy="23"/>
                    <a:chOff x="903" y="3665"/>
                    <a:chExt cx="49" cy="23"/>
                  </a:xfrm>
                </p:grpSpPr>
                <p:sp>
                  <p:nvSpPr>
                    <p:cNvPr id="332" name="Freeform 563"/>
                    <p:cNvSpPr/>
                    <p:nvPr/>
                  </p:nvSpPr>
                  <p:spPr bwMode="auto">
                    <a:xfrm>
                      <a:off x="903"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3" name="Freeform 564"/>
                    <p:cNvSpPr/>
                    <p:nvPr/>
                  </p:nvSpPr>
                  <p:spPr bwMode="auto">
                    <a:xfrm>
                      <a:off x="907" y="3666"/>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4" name="Freeform 565"/>
                    <p:cNvSpPr/>
                    <p:nvPr/>
                  </p:nvSpPr>
                  <p:spPr bwMode="auto">
                    <a:xfrm>
                      <a:off x="911" y="3676"/>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16" name="Group 566"/>
                  <p:cNvGrpSpPr/>
                  <p:nvPr/>
                </p:nvGrpSpPr>
                <p:grpSpPr bwMode="auto">
                  <a:xfrm>
                    <a:off x="914" y="3678"/>
                    <a:ext cx="49" cy="23"/>
                    <a:chOff x="914" y="3678"/>
                    <a:chExt cx="49" cy="23"/>
                  </a:xfrm>
                </p:grpSpPr>
                <p:sp>
                  <p:nvSpPr>
                    <p:cNvPr id="329" name="Freeform 567"/>
                    <p:cNvSpPr/>
                    <p:nvPr/>
                  </p:nvSpPr>
                  <p:spPr bwMode="auto">
                    <a:xfrm>
                      <a:off x="914"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0" name="Freeform 568"/>
                    <p:cNvSpPr/>
                    <p:nvPr/>
                  </p:nvSpPr>
                  <p:spPr bwMode="auto">
                    <a:xfrm>
                      <a:off x="919" y="3678"/>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31" name="Freeform 569"/>
                    <p:cNvSpPr/>
                    <p:nvPr/>
                  </p:nvSpPr>
                  <p:spPr bwMode="auto">
                    <a:xfrm>
                      <a:off x="922" y="3688"/>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17" name="Group 570"/>
                  <p:cNvGrpSpPr/>
                  <p:nvPr/>
                </p:nvGrpSpPr>
                <p:grpSpPr bwMode="auto">
                  <a:xfrm>
                    <a:off x="928" y="3690"/>
                    <a:ext cx="48" cy="23"/>
                    <a:chOff x="928" y="3690"/>
                    <a:chExt cx="48" cy="23"/>
                  </a:xfrm>
                </p:grpSpPr>
                <p:sp>
                  <p:nvSpPr>
                    <p:cNvPr id="326" name="Freeform 571"/>
                    <p:cNvSpPr/>
                    <p:nvPr/>
                  </p:nvSpPr>
                  <p:spPr bwMode="auto">
                    <a:xfrm>
                      <a:off x="928" y="369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7" name="Freeform 572"/>
                    <p:cNvSpPr/>
                    <p:nvPr/>
                  </p:nvSpPr>
                  <p:spPr bwMode="auto">
                    <a:xfrm>
                      <a:off x="932"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8" name="Freeform 573"/>
                    <p:cNvSpPr/>
                    <p:nvPr/>
                  </p:nvSpPr>
                  <p:spPr bwMode="auto">
                    <a:xfrm>
                      <a:off x="935" y="370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18" name="Group 574"/>
                  <p:cNvGrpSpPr/>
                  <p:nvPr/>
                </p:nvGrpSpPr>
                <p:grpSpPr bwMode="auto">
                  <a:xfrm>
                    <a:off x="940" y="3703"/>
                    <a:ext cx="49" cy="23"/>
                    <a:chOff x="940" y="3703"/>
                    <a:chExt cx="49" cy="23"/>
                  </a:xfrm>
                </p:grpSpPr>
                <p:sp>
                  <p:nvSpPr>
                    <p:cNvPr id="323" name="Freeform 575"/>
                    <p:cNvSpPr/>
                    <p:nvPr/>
                  </p:nvSpPr>
                  <p:spPr bwMode="auto">
                    <a:xfrm>
                      <a:off x="940" y="3703"/>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4" name="Freeform 576"/>
                    <p:cNvSpPr/>
                    <p:nvPr/>
                  </p:nvSpPr>
                  <p:spPr bwMode="auto">
                    <a:xfrm>
                      <a:off x="945" y="3703"/>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5" name="Freeform 577"/>
                    <p:cNvSpPr/>
                    <p:nvPr/>
                  </p:nvSpPr>
                  <p:spPr bwMode="auto">
                    <a:xfrm>
                      <a:off x="948" y="3714"/>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319" name="Group 578"/>
                  <p:cNvGrpSpPr/>
                  <p:nvPr/>
                </p:nvGrpSpPr>
                <p:grpSpPr bwMode="auto">
                  <a:xfrm>
                    <a:off x="953" y="3716"/>
                    <a:ext cx="49" cy="23"/>
                    <a:chOff x="953" y="3716"/>
                    <a:chExt cx="49" cy="23"/>
                  </a:xfrm>
                </p:grpSpPr>
                <p:sp>
                  <p:nvSpPr>
                    <p:cNvPr id="320" name="Freeform 579"/>
                    <p:cNvSpPr/>
                    <p:nvPr/>
                  </p:nvSpPr>
                  <p:spPr bwMode="auto">
                    <a:xfrm>
                      <a:off x="953" y="3716"/>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1" name="Freeform 580"/>
                    <p:cNvSpPr/>
                    <p:nvPr/>
                  </p:nvSpPr>
                  <p:spPr bwMode="auto">
                    <a:xfrm>
                      <a:off x="958" y="3717"/>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22" name="Freeform 581"/>
                    <p:cNvSpPr/>
                    <p:nvPr/>
                  </p:nvSpPr>
                  <p:spPr bwMode="auto">
                    <a:xfrm>
                      <a:off x="961" y="372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17" name="Group 582"/>
                <p:cNvGrpSpPr/>
                <p:nvPr/>
              </p:nvGrpSpPr>
              <p:grpSpPr bwMode="auto">
                <a:xfrm>
                  <a:off x="963" y="3727"/>
                  <a:ext cx="49" cy="23"/>
                  <a:chOff x="963" y="3727"/>
                  <a:chExt cx="49" cy="23"/>
                </a:xfrm>
              </p:grpSpPr>
              <p:sp>
                <p:nvSpPr>
                  <p:cNvPr id="312" name="Freeform 583"/>
                  <p:cNvSpPr/>
                  <p:nvPr/>
                </p:nvSpPr>
                <p:spPr bwMode="auto">
                  <a:xfrm>
                    <a:off x="963" y="3727"/>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3" name="Freeform 584"/>
                  <p:cNvSpPr/>
                  <p:nvPr/>
                </p:nvSpPr>
                <p:spPr bwMode="auto">
                  <a:xfrm>
                    <a:off x="968" y="3728"/>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4" name="Freeform 585"/>
                  <p:cNvSpPr/>
                  <p:nvPr/>
                </p:nvSpPr>
                <p:spPr bwMode="auto">
                  <a:xfrm>
                    <a:off x="972" y="3738"/>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8" name="Group 586"/>
                <p:cNvGrpSpPr/>
                <p:nvPr/>
              </p:nvGrpSpPr>
              <p:grpSpPr bwMode="auto">
                <a:xfrm>
                  <a:off x="976" y="3740"/>
                  <a:ext cx="50" cy="22"/>
                  <a:chOff x="976" y="3740"/>
                  <a:chExt cx="50" cy="22"/>
                </a:xfrm>
              </p:grpSpPr>
              <p:sp>
                <p:nvSpPr>
                  <p:cNvPr id="309" name="Freeform 587"/>
                  <p:cNvSpPr/>
                  <p:nvPr/>
                </p:nvSpPr>
                <p:spPr bwMode="auto">
                  <a:xfrm>
                    <a:off x="976" y="374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0" name="Freeform 588"/>
                  <p:cNvSpPr/>
                  <p:nvPr/>
                </p:nvSpPr>
                <p:spPr bwMode="auto">
                  <a:xfrm>
                    <a:off x="980" y="374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11" name="Freeform 589"/>
                  <p:cNvSpPr/>
                  <p:nvPr/>
                </p:nvSpPr>
                <p:spPr bwMode="auto">
                  <a:xfrm>
                    <a:off x="984" y="375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19" name="Group 590"/>
                <p:cNvGrpSpPr/>
                <p:nvPr/>
              </p:nvGrpSpPr>
              <p:grpSpPr bwMode="auto">
                <a:xfrm>
                  <a:off x="761" y="3560"/>
                  <a:ext cx="50" cy="22"/>
                  <a:chOff x="761" y="3560"/>
                  <a:chExt cx="50" cy="22"/>
                </a:xfrm>
              </p:grpSpPr>
              <p:sp>
                <p:nvSpPr>
                  <p:cNvPr id="306" name="Freeform 591"/>
                  <p:cNvSpPr/>
                  <p:nvPr/>
                </p:nvSpPr>
                <p:spPr bwMode="auto">
                  <a:xfrm>
                    <a:off x="761" y="356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7" name="Freeform 592"/>
                  <p:cNvSpPr/>
                  <p:nvPr/>
                </p:nvSpPr>
                <p:spPr bwMode="auto">
                  <a:xfrm>
                    <a:off x="767" y="356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8" name="Freeform 593"/>
                  <p:cNvSpPr/>
                  <p:nvPr/>
                </p:nvSpPr>
                <p:spPr bwMode="auto">
                  <a:xfrm>
                    <a:off x="769" y="357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0" name="Group 594"/>
                <p:cNvGrpSpPr/>
                <p:nvPr/>
              </p:nvGrpSpPr>
              <p:grpSpPr bwMode="auto">
                <a:xfrm>
                  <a:off x="774" y="3572"/>
                  <a:ext cx="49" cy="23"/>
                  <a:chOff x="774" y="3572"/>
                  <a:chExt cx="49" cy="23"/>
                </a:xfrm>
              </p:grpSpPr>
              <p:sp>
                <p:nvSpPr>
                  <p:cNvPr id="303" name="Freeform 595"/>
                  <p:cNvSpPr/>
                  <p:nvPr/>
                </p:nvSpPr>
                <p:spPr bwMode="auto">
                  <a:xfrm>
                    <a:off x="774" y="3572"/>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4" name="Freeform 596"/>
                  <p:cNvSpPr/>
                  <p:nvPr/>
                </p:nvSpPr>
                <p:spPr bwMode="auto">
                  <a:xfrm>
                    <a:off x="778" y="3573"/>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5" name="Freeform 597"/>
                  <p:cNvSpPr/>
                  <p:nvPr/>
                </p:nvSpPr>
                <p:spPr bwMode="auto">
                  <a:xfrm>
                    <a:off x="782" y="3583"/>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1" name="Group 598"/>
                <p:cNvGrpSpPr/>
                <p:nvPr/>
              </p:nvGrpSpPr>
              <p:grpSpPr bwMode="auto">
                <a:xfrm>
                  <a:off x="787" y="3585"/>
                  <a:ext cx="49" cy="23"/>
                  <a:chOff x="787" y="3585"/>
                  <a:chExt cx="49" cy="23"/>
                </a:xfrm>
              </p:grpSpPr>
              <p:sp>
                <p:nvSpPr>
                  <p:cNvPr id="300" name="Freeform 599"/>
                  <p:cNvSpPr/>
                  <p:nvPr/>
                </p:nvSpPr>
                <p:spPr bwMode="auto">
                  <a:xfrm>
                    <a:off x="787" y="3585"/>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1" name="Freeform 600"/>
                  <p:cNvSpPr/>
                  <p:nvPr/>
                </p:nvSpPr>
                <p:spPr bwMode="auto">
                  <a:xfrm>
                    <a:off x="792" y="3586"/>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302" name="Freeform 601"/>
                  <p:cNvSpPr/>
                  <p:nvPr/>
                </p:nvSpPr>
                <p:spPr bwMode="auto">
                  <a:xfrm>
                    <a:off x="795" y="3596"/>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2" name="Group 602"/>
                <p:cNvGrpSpPr/>
                <p:nvPr/>
              </p:nvGrpSpPr>
              <p:grpSpPr bwMode="auto">
                <a:xfrm>
                  <a:off x="799" y="3600"/>
                  <a:ext cx="99" cy="73"/>
                  <a:chOff x="799" y="3600"/>
                  <a:chExt cx="99" cy="73"/>
                </a:xfrm>
              </p:grpSpPr>
              <p:grpSp>
                <p:nvGrpSpPr>
                  <p:cNvPr id="280" name="Group 603"/>
                  <p:cNvGrpSpPr/>
                  <p:nvPr/>
                </p:nvGrpSpPr>
                <p:grpSpPr bwMode="auto">
                  <a:xfrm>
                    <a:off x="799" y="3600"/>
                    <a:ext cx="48" cy="23"/>
                    <a:chOff x="799" y="3600"/>
                    <a:chExt cx="48" cy="23"/>
                  </a:xfrm>
                </p:grpSpPr>
                <p:sp>
                  <p:nvSpPr>
                    <p:cNvPr id="297" name="Freeform 604"/>
                    <p:cNvSpPr/>
                    <p:nvPr/>
                  </p:nvSpPr>
                  <p:spPr bwMode="auto">
                    <a:xfrm>
                      <a:off x="799" y="360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8" name="Freeform 605"/>
                    <p:cNvSpPr/>
                    <p:nvPr/>
                  </p:nvSpPr>
                  <p:spPr bwMode="auto">
                    <a:xfrm>
                      <a:off x="803" y="360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9" name="Freeform 606"/>
                    <p:cNvSpPr/>
                    <p:nvPr/>
                  </p:nvSpPr>
                  <p:spPr bwMode="auto">
                    <a:xfrm>
                      <a:off x="807" y="36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81" name="Group 607"/>
                  <p:cNvGrpSpPr/>
                  <p:nvPr/>
                </p:nvGrpSpPr>
                <p:grpSpPr bwMode="auto">
                  <a:xfrm>
                    <a:off x="811" y="3612"/>
                    <a:ext cx="48" cy="23"/>
                    <a:chOff x="811" y="3612"/>
                    <a:chExt cx="48" cy="23"/>
                  </a:xfrm>
                </p:grpSpPr>
                <p:sp>
                  <p:nvSpPr>
                    <p:cNvPr id="294" name="Freeform 608"/>
                    <p:cNvSpPr/>
                    <p:nvPr/>
                  </p:nvSpPr>
                  <p:spPr bwMode="auto">
                    <a:xfrm>
                      <a:off x="811" y="3612"/>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5" name="Freeform 609"/>
                    <p:cNvSpPr/>
                    <p:nvPr/>
                  </p:nvSpPr>
                  <p:spPr bwMode="auto">
                    <a:xfrm>
                      <a:off x="815" y="3613"/>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6" name="Freeform 610"/>
                    <p:cNvSpPr/>
                    <p:nvPr/>
                  </p:nvSpPr>
                  <p:spPr bwMode="auto">
                    <a:xfrm>
                      <a:off x="819" y="3623"/>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82" name="Group 611"/>
                  <p:cNvGrpSpPr/>
                  <p:nvPr/>
                </p:nvGrpSpPr>
                <p:grpSpPr bwMode="auto">
                  <a:xfrm>
                    <a:off x="823" y="3625"/>
                    <a:ext cx="49" cy="23"/>
                    <a:chOff x="823" y="3625"/>
                    <a:chExt cx="49" cy="23"/>
                  </a:xfrm>
                </p:grpSpPr>
                <p:sp>
                  <p:nvSpPr>
                    <p:cNvPr id="291" name="Freeform 612"/>
                    <p:cNvSpPr/>
                    <p:nvPr/>
                  </p:nvSpPr>
                  <p:spPr bwMode="auto">
                    <a:xfrm>
                      <a:off x="823" y="3625"/>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2" name="Freeform 613"/>
                    <p:cNvSpPr/>
                    <p:nvPr/>
                  </p:nvSpPr>
                  <p:spPr bwMode="auto">
                    <a:xfrm>
                      <a:off x="828" y="3626"/>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3" name="Freeform 614"/>
                    <p:cNvSpPr/>
                    <p:nvPr/>
                  </p:nvSpPr>
                  <p:spPr bwMode="auto">
                    <a:xfrm>
                      <a:off x="832" y="3636"/>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83" name="Group 615"/>
                  <p:cNvGrpSpPr/>
                  <p:nvPr/>
                </p:nvGrpSpPr>
                <p:grpSpPr bwMode="auto">
                  <a:xfrm>
                    <a:off x="836" y="3638"/>
                    <a:ext cx="50" cy="22"/>
                    <a:chOff x="836" y="3638"/>
                    <a:chExt cx="50" cy="22"/>
                  </a:xfrm>
                </p:grpSpPr>
                <p:sp>
                  <p:nvSpPr>
                    <p:cNvPr id="288" name="Freeform 616"/>
                    <p:cNvSpPr/>
                    <p:nvPr/>
                  </p:nvSpPr>
                  <p:spPr bwMode="auto">
                    <a:xfrm>
                      <a:off x="836" y="3638"/>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9" name="Freeform 617"/>
                    <p:cNvSpPr/>
                    <p:nvPr/>
                  </p:nvSpPr>
                  <p:spPr bwMode="auto">
                    <a:xfrm>
                      <a:off x="842" y="3638"/>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90" name="Freeform 618"/>
                    <p:cNvSpPr/>
                    <p:nvPr/>
                  </p:nvSpPr>
                  <p:spPr bwMode="auto">
                    <a:xfrm>
                      <a:off x="844" y="3648"/>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84" name="Group 619"/>
                  <p:cNvGrpSpPr/>
                  <p:nvPr/>
                </p:nvGrpSpPr>
                <p:grpSpPr bwMode="auto">
                  <a:xfrm>
                    <a:off x="849" y="3651"/>
                    <a:ext cx="49" cy="22"/>
                    <a:chOff x="849" y="3651"/>
                    <a:chExt cx="49" cy="22"/>
                  </a:xfrm>
                </p:grpSpPr>
                <p:sp>
                  <p:nvSpPr>
                    <p:cNvPr id="285" name="Freeform 620"/>
                    <p:cNvSpPr/>
                    <p:nvPr/>
                  </p:nvSpPr>
                  <p:spPr bwMode="auto">
                    <a:xfrm>
                      <a:off x="849" y="3651"/>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6" name="Freeform 621"/>
                    <p:cNvSpPr/>
                    <p:nvPr/>
                  </p:nvSpPr>
                  <p:spPr bwMode="auto">
                    <a:xfrm>
                      <a:off x="854" y="365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87" name="Freeform 622"/>
                    <p:cNvSpPr/>
                    <p:nvPr/>
                  </p:nvSpPr>
                  <p:spPr bwMode="auto">
                    <a:xfrm>
                      <a:off x="857" y="36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23" name="Group 623"/>
                <p:cNvGrpSpPr/>
                <p:nvPr/>
              </p:nvGrpSpPr>
              <p:grpSpPr bwMode="auto">
                <a:xfrm>
                  <a:off x="861" y="3665"/>
                  <a:ext cx="99" cy="74"/>
                  <a:chOff x="861" y="3665"/>
                  <a:chExt cx="99" cy="74"/>
                </a:xfrm>
              </p:grpSpPr>
              <p:grpSp>
                <p:nvGrpSpPr>
                  <p:cNvPr id="260" name="Group 624"/>
                  <p:cNvGrpSpPr/>
                  <p:nvPr/>
                </p:nvGrpSpPr>
                <p:grpSpPr bwMode="auto">
                  <a:xfrm>
                    <a:off x="861" y="3665"/>
                    <a:ext cx="50" cy="23"/>
                    <a:chOff x="861" y="3665"/>
                    <a:chExt cx="50" cy="23"/>
                  </a:xfrm>
                </p:grpSpPr>
                <p:sp>
                  <p:nvSpPr>
                    <p:cNvPr id="277" name="Freeform 625"/>
                    <p:cNvSpPr/>
                    <p:nvPr/>
                  </p:nvSpPr>
                  <p:spPr bwMode="auto">
                    <a:xfrm>
                      <a:off x="861" y="3665"/>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8" name="Freeform 626"/>
                    <p:cNvSpPr/>
                    <p:nvPr/>
                  </p:nvSpPr>
                  <p:spPr bwMode="auto">
                    <a:xfrm>
                      <a:off x="865" y="3666"/>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9" name="Freeform 627"/>
                    <p:cNvSpPr/>
                    <p:nvPr/>
                  </p:nvSpPr>
                  <p:spPr bwMode="auto">
                    <a:xfrm>
                      <a:off x="869" y="3676"/>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61" name="Group 628"/>
                  <p:cNvGrpSpPr/>
                  <p:nvPr/>
                </p:nvGrpSpPr>
                <p:grpSpPr bwMode="auto">
                  <a:xfrm>
                    <a:off x="873" y="3678"/>
                    <a:ext cx="49" cy="23"/>
                    <a:chOff x="873" y="3678"/>
                    <a:chExt cx="49" cy="23"/>
                  </a:xfrm>
                </p:grpSpPr>
                <p:sp>
                  <p:nvSpPr>
                    <p:cNvPr id="274" name="Freeform 629"/>
                    <p:cNvSpPr/>
                    <p:nvPr/>
                  </p:nvSpPr>
                  <p:spPr bwMode="auto">
                    <a:xfrm>
                      <a:off x="873" y="3678"/>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5" name="Freeform 630"/>
                    <p:cNvSpPr/>
                    <p:nvPr/>
                  </p:nvSpPr>
                  <p:spPr bwMode="auto">
                    <a:xfrm>
                      <a:off x="878" y="3678"/>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6" name="Freeform 631"/>
                    <p:cNvSpPr/>
                    <p:nvPr/>
                  </p:nvSpPr>
                  <p:spPr bwMode="auto">
                    <a:xfrm>
                      <a:off x="880" y="3688"/>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62" name="Group 632"/>
                  <p:cNvGrpSpPr/>
                  <p:nvPr/>
                </p:nvGrpSpPr>
                <p:grpSpPr bwMode="auto">
                  <a:xfrm>
                    <a:off x="886" y="3690"/>
                    <a:ext cx="49" cy="23"/>
                    <a:chOff x="886" y="3690"/>
                    <a:chExt cx="49" cy="23"/>
                  </a:xfrm>
                </p:grpSpPr>
                <p:sp>
                  <p:nvSpPr>
                    <p:cNvPr id="271" name="Freeform 633"/>
                    <p:cNvSpPr/>
                    <p:nvPr/>
                  </p:nvSpPr>
                  <p:spPr bwMode="auto">
                    <a:xfrm>
                      <a:off x="886" y="369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2" name="Freeform 634"/>
                    <p:cNvSpPr/>
                    <p:nvPr/>
                  </p:nvSpPr>
                  <p:spPr bwMode="auto">
                    <a:xfrm>
                      <a:off x="890" y="369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3" name="Freeform 635"/>
                    <p:cNvSpPr/>
                    <p:nvPr/>
                  </p:nvSpPr>
                  <p:spPr bwMode="auto">
                    <a:xfrm>
                      <a:off x="893" y="370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63" name="Group 636"/>
                  <p:cNvGrpSpPr/>
                  <p:nvPr/>
                </p:nvGrpSpPr>
                <p:grpSpPr bwMode="auto">
                  <a:xfrm>
                    <a:off x="899" y="3703"/>
                    <a:ext cx="48" cy="23"/>
                    <a:chOff x="899" y="3703"/>
                    <a:chExt cx="48" cy="23"/>
                  </a:xfrm>
                </p:grpSpPr>
                <p:sp>
                  <p:nvSpPr>
                    <p:cNvPr id="268" name="Freeform 637"/>
                    <p:cNvSpPr/>
                    <p:nvPr/>
                  </p:nvSpPr>
                  <p:spPr bwMode="auto">
                    <a:xfrm>
                      <a:off x="899" y="3703"/>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9" name="Freeform 638"/>
                    <p:cNvSpPr/>
                    <p:nvPr/>
                  </p:nvSpPr>
                  <p:spPr bwMode="auto">
                    <a:xfrm>
                      <a:off x="903" y="3703"/>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70" name="Freeform 639"/>
                    <p:cNvSpPr/>
                    <p:nvPr/>
                  </p:nvSpPr>
                  <p:spPr bwMode="auto">
                    <a:xfrm>
                      <a:off x="907" y="3714"/>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64" name="Group 640"/>
                  <p:cNvGrpSpPr/>
                  <p:nvPr/>
                </p:nvGrpSpPr>
                <p:grpSpPr bwMode="auto">
                  <a:xfrm>
                    <a:off x="912" y="3716"/>
                    <a:ext cx="48" cy="23"/>
                    <a:chOff x="912" y="3716"/>
                    <a:chExt cx="48" cy="23"/>
                  </a:xfrm>
                </p:grpSpPr>
                <p:sp>
                  <p:nvSpPr>
                    <p:cNvPr id="265" name="Freeform 641"/>
                    <p:cNvSpPr/>
                    <p:nvPr/>
                  </p:nvSpPr>
                  <p:spPr bwMode="auto">
                    <a:xfrm>
                      <a:off x="912" y="3716"/>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6" name="Freeform 642"/>
                    <p:cNvSpPr/>
                    <p:nvPr/>
                  </p:nvSpPr>
                  <p:spPr bwMode="auto">
                    <a:xfrm>
                      <a:off x="916" y="3717"/>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67" name="Freeform 643"/>
                    <p:cNvSpPr/>
                    <p:nvPr/>
                  </p:nvSpPr>
                  <p:spPr bwMode="auto">
                    <a:xfrm>
                      <a:off x="919" y="3727"/>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24" name="Group 644"/>
                <p:cNvGrpSpPr/>
                <p:nvPr/>
              </p:nvGrpSpPr>
              <p:grpSpPr bwMode="auto">
                <a:xfrm>
                  <a:off x="922" y="3727"/>
                  <a:ext cx="49" cy="23"/>
                  <a:chOff x="922" y="3727"/>
                  <a:chExt cx="49" cy="23"/>
                </a:xfrm>
              </p:grpSpPr>
              <p:sp>
                <p:nvSpPr>
                  <p:cNvPr id="257" name="Freeform 645"/>
                  <p:cNvSpPr/>
                  <p:nvPr/>
                </p:nvSpPr>
                <p:spPr bwMode="auto">
                  <a:xfrm>
                    <a:off x="922" y="3727"/>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8" name="Freeform 646"/>
                  <p:cNvSpPr/>
                  <p:nvPr/>
                </p:nvSpPr>
                <p:spPr bwMode="auto">
                  <a:xfrm>
                    <a:off x="927" y="3728"/>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9" name="Freeform 647"/>
                  <p:cNvSpPr/>
                  <p:nvPr/>
                </p:nvSpPr>
                <p:spPr bwMode="auto">
                  <a:xfrm>
                    <a:off x="930" y="3738"/>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5" name="Group 648"/>
                <p:cNvGrpSpPr/>
                <p:nvPr/>
              </p:nvGrpSpPr>
              <p:grpSpPr bwMode="auto">
                <a:xfrm>
                  <a:off x="895" y="3526"/>
                  <a:ext cx="44" cy="23"/>
                  <a:chOff x="895" y="3526"/>
                  <a:chExt cx="44" cy="23"/>
                </a:xfrm>
              </p:grpSpPr>
              <p:sp>
                <p:nvSpPr>
                  <p:cNvPr id="254" name="Freeform 649"/>
                  <p:cNvSpPr/>
                  <p:nvPr/>
                </p:nvSpPr>
                <p:spPr bwMode="auto">
                  <a:xfrm>
                    <a:off x="895" y="3526"/>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5" name="Freeform 650"/>
                  <p:cNvSpPr/>
                  <p:nvPr/>
                </p:nvSpPr>
                <p:spPr bwMode="auto">
                  <a:xfrm>
                    <a:off x="901" y="3526"/>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6" name="Freeform 651"/>
                  <p:cNvSpPr/>
                  <p:nvPr/>
                </p:nvSpPr>
                <p:spPr bwMode="auto">
                  <a:xfrm>
                    <a:off x="907" y="3538"/>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6" name="Group 652"/>
                <p:cNvGrpSpPr/>
                <p:nvPr/>
              </p:nvGrpSpPr>
              <p:grpSpPr bwMode="auto">
                <a:xfrm>
                  <a:off x="907" y="3540"/>
                  <a:ext cx="45" cy="22"/>
                  <a:chOff x="907" y="3540"/>
                  <a:chExt cx="45" cy="22"/>
                </a:xfrm>
              </p:grpSpPr>
              <p:sp>
                <p:nvSpPr>
                  <p:cNvPr id="251" name="Freeform 653"/>
                  <p:cNvSpPr/>
                  <p:nvPr/>
                </p:nvSpPr>
                <p:spPr bwMode="auto">
                  <a:xfrm>
                    <a:off x="907" y="354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2" name="Freeform 654"/>
                  <p:cNvSpPr/>
                  <p:nvPr/>
                </p:nvSpPr>
                <p:spPr bwMode="auto">
                  <a:xfrm>
                    <a:off x="914" y="354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3" name="Freeform 655"/>
                  <p:cNvSpPr/>
                  <p:nvPr/>
                </p:nvSpPr>
                <p:spPr bwMode="auto">
                  <a:xfrm>
                    <a:off x="919" y="355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7" name="Group 656"/>
                <p:cNvGrpSpPr/>
                <p:nvPr/>
              </p:nvGrpSpPr>
              <p:grpSpPr bwMode="auto">
                <a:xfrm>
                  <a:off x="920" y="3553"/>
                  <a:ext cx="45" cy="23"/>
                  <a:chOff x="920" y="3553"/>
                  <a:chExt cx="45" cy="23"/>
                </a:xfrm>
              </p:grpSpPr>
              <p:sp>
                <p:nvSpPr>
                  <p:cNvPr id="248" name="Freeform 657"/>
                  <p:cNvSpPr/>
                  <p:nvPr/>
                </p:nvSpPr>
                <p:spPr bwMode="auto">
                  <a:xfrm>
                    <a:off x="920" y="3553"/>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9" name="Freeform 658"/>
                  <p:cNvSpPr/>
                  <p:nvPr/>
                </p:nvSpPr>
                <p:spPr bwMode="auto">
                  <a:xfrm>
                    <a:off x="927" y="3554"/>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50" name="Freeform 659"/>
                  <p:cNvSpPr/>
                  <p:nvPr/>
                </p:nvSpPr>
                <p:spPr bwMode="auto">
                  <a:xfrm>
                    <a:off x="932" y="3566"/>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8" name="Group 660"/>
                <p:cNvGrpSpPr/>
                <p:nvPr/>
              </p:nvGrpSpPr>
              <p:grpSpPr bwMode="auto">
                <a:xfrm>
                  <a:off x="934" y="3566"/>
                  <a:ext cx="44" cy="23"/>
                  <a:chOff x="934" y="3566"/>
                  <a:chExt cx="44" cy="23"/>
                </a:xfrm>
              </p:grpSpPr>
              <p:sp>
                <p:nvSpPr>
                  <p:cNvPr id="245" name="Freeform 661"/>
                  <p:cNvSpPr/>
                  <p:nvPr/>
                </p:nvSpPr>
                <p:spPr bwMode="auto">
                  <a:xfrm>
                    <a:off x="934" y="356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6" name="Freeform 662"/>
                  <p:cNvSpPr/>
                  <p:nvPr/>
                </p:nvSpPr>
                <p:spPr bwMode="auto">
                  <a:xfrm>
                    <a:off x="940" y="3567"/>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7" name="Freeform 663"/>
                  <p:cNvSpPr/>
                  <p:nvPr/>
                </p:nvSpPr>
                <p:spPr bwMode="auto">
                  <a:xfrm>
                    <a:off x="945" y="3579"/>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29" name="Group 664"/>
                <p:cNvGrpSpPr/>
                <p:nvPr/>
              </p:nvGrpSpPr>
              <p:grpSpPr bwMode="auto">
                <a:xfrm>
                  <a:off x="949" y="3579"/>
                  <a:ext cx="83" cy="63"/>
                  <a:chOff x="949" y="3579"/>
                  <a:chExt cx="83" cy="63"/>
                </a:xfrm>
              </p:grpSpPr>
              <p:grpSp>
                <p:nvGrpSpPr>
                  <p:cNvPr id="229" name="Group 665"/>
                  <p:cNvGrpSpPr/>
                  <p:nvPr/>
                </p:nvGrpSpPr>
                <p:grpSpPr bwMode="auto">
                  <a:xfrm>
                    <a:off x="949" y="3579"/>
                    <a:ext cx="44" cy="23"/>
                    <a:chOff x="949" y="3579"/>
                    <a:chExt cx="44" cy="23"/>
                  </a:xfrm>
                </p:grpSpPr>
                <p:sp>
                  <p:nvSpPr>
                    <p:cNvPr id="242" name="Freeform 666"/>
                    <p:cNvSpPr/>
                    <p:nvPr/>
                  </p:nvSpPr>
                  <p:spPr bwMode="auto">
                    <a:xfrm>
                      <a:off x="949" y="3579"/>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3" name="Freeform 667"/>
                    <p:cNvSpPr/>
                    <p:nvPr/>
                  </p:nvSpPr>
                  <p:spPr bwMode="auto">
                    <a:xfrm>
                      <a:off x="955" y="3579"/>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4" name="Freeform 668"/>
                    <p:cNvSpPr/>
                    <p:nvPr/>
                  </p:nvSpPr>
                  <p:spPr bwMode="auto">
                    <a:xfrm>
                      <a:off x="960" y="3591"/>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30" name="Group 669"/>
                  <p:cNvGrpSpPr/>
                  <p:nvPr/>
                </p:nvGrpSpPr>
                <p:grpSpPr bwMode="auto">
                  <a:xfrm>
                    <a:off x="961" y="3592"/>
                    <a:ext cx="45" cy="23"/>
                    <a:chOff x="961" y="3592"/>
                    <a:chExt cx="45" cy="23"/>
                  </a:xfrm>
                </p:grpSpPr>
                <p:sp>
                  <p:nvSpPr>
                    <p:cNvPr id="239" name="Freeform 670"/>
                    <p:cNvSpPr/>
                    <p:nvPr/>
                  </p:nvSpPr>
                  <p:spPr bwMode="auto">
                    <a:xfrm>
                      <a:off x="961" y="3592"/>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0" name="Freeform 671"/>
                    <p:cNvSpPr/>
                    <p:nvPr/>
                  </p:nvSpPr>
                  <p:spPr bwMode="auto">
                    <a:xfrm>
                      <a:off x="968" y="3593"/>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41" name="Freeform 672"/>
                    <p:cNvSpPr/>
                    <p:nvPr/>
                  </p:nvSpPr>
                  <p:spPr bwMode="auto">
                    <a:xfrm>
                      <a:off x="973" y="3605"/>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31" name="Group 673"/>
                  <p:cNvGrpSpPr/>
                  <p:nvPr/>
                </p:nvGrpSpPr>
                <p:grpSpPr bwMode="auto">
                  <a:xfrm>
                    <a:off x="974" y="3606"/>
                    <a:ext cx="44" cy="23"/>
                    <a:chOff x="974" y="3606"/>
                    <a:chExt cx="44" cy="23"/>
                  </a:xfrm>
                </p:grpSpPr>
                <p:sp>
                  <p:nvSpPr>
                    <p:cNvPr id="236" name="Freeform 674"/>
                    <p:cNvSpPr/>
                    <p:nvPr/>
                  </p:nvSpPr>
                  <p:spPr bwMode="auto">
                    <a:xfrm>
                      <a:off x="974" y="3606"/>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7" name="Freeform 675"/>
                    <p:cNvSpPr/>
                    <p:nvPr/>
                  </p:nvSpPr>
                  <p:spPr bwMode="auto">
                    <a:xfrm>
                      <a:off x="980" y="3606"/>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8" name="Freeform 676"/>
                    <p:cNvSpPr/>
                    <p:nvPr/>
                  </p:nvSpPr>
                  <p:spPr bwMode="auto">
                    <a:xfrm>
                      <a:off x="986" y="3619"/>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32" name="Group 677"/>
                  <p:cNvGrpSpPr/>
                  <p:nvPr/>
                </p:nvGrpSpPr>
                <p:grpSpPr bwMode="auto">
                  <a:xfrm>
                    <a:off x="987" y="3619"/>
                    <a:ext cx="45" cy="23"/>
                    <a:chOff x="987" y="3619"/>
                    <a:chExt cx="45" cy="23"/>
                  </a:xfrm>
                </p:grpSpPr>
                <p:sp>
                  <p:nvSpPr>
                    <p:cNvPr id="233" name="Freeform 678"/>
                    <p:cNvSpPr/>
                    <p:nvPr/>
                  </p:nvSpPr>
                  <p:spPr bwMode="auto">
                    <a:xfrm>
                      <a:off x="987" y="3619"/>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4" name="Freeform 679"/>
                    <p:cNvSpPr/>
                    <p:nvPr/>
                  </p:nvSpPr>
                  <p:spPr bwMode="auto">
                    <a:xfrm>
                      <a:off x="994" y="362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35" name="Freeform 680"/>
                    <p:cNvSpPr/>
                    <p:nvPr/>
                  </p:nvSpPr>
                  <p:spPr bwMode="auto">
                    <a:xfrm>
                      <a:off x="999" y="3632"/>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30" name="Group 681"/>
                <p:cNvGrpSpPr/>
                <p:nvPr/>
              </p:nvGrpSpPr>
              <p:grpSpPr bwMode="auto">
                <a:xfrm>
                  <a:off x="1002" y="3632"/>
                  <a:ext cx="83" cy="63"/>
                  <a:chOff x="1002" y="3632"/>
                  <a:chExt cx="83" cy="63"/>
                </a:xfrm>
              </p:grpSpPr>
              <p:grpSp>
                <p:nvGrpSpPr>
                  <p:cNvPr id="213" name="Group 682"/>
                  <p:cNvGrpSpPr/>
                  <p:nvPr/>
                </p:nvGrpSpPr>
                <p:grpSpPr bwMode="auto">
                  <a:xfrm>
                    <a:off x="1002" y="3632"/>
                    <a:ext cx="44" cy="22"/>
                    <a:chOff x="1002" y="3632"/>
                    <a:chExt cx="44" cy="22"/>
                  </a:xfrm>
                </p:grpSpPr>
                <p:sp>
                  <p:nvSpPr>
                    <p:cNvPr id="226" name="Freeform 683"/>
                    <p:cNvSpPr/>
                    <p:nvPr/>
                  </p:nvSpPr>
                  <p:spPr bwMode="auto">
                    <a:xfrm>
                      <a:off x="1002" y="3632"/>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7" name="Freeform 684"/>
                    <p:cNvSpPr/>
                    <p:nvPr/>
                  </p:nvSpPr>
                  <p:spPr bwMode="auto">
                    <a:xfrm>
                      <a:off x="1008" y="3632"/>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8" name="Freeform 685"/>
                    <p:cNvSpPr/>
                    <p:nvPr/>
                  </p:nvSpPr>
                  <p:spPr bwMode="auto">
                    <a:xfrm>
                      <a:off x="1013" y="3644"/>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14" name="Group 686"/>
                  <p:cNvGrpSpPr/>
                  <p:nvPr/>
                </p:nvGrpSpPr>
                <p:grpSpPr bwMode="auto">
                  <a:xfrm>
                    <a:off x="1014" y="3645"/>
                    <a:ext cx="44" cy="23"/>
                    <a:chOff x="1014" y="3645"/>
                    <a:chExt cx="44" cy="23"/>
                  </a:xfrm>
                </p:grpSpPr>
                <p:sp>
                  <p:nvSpPr>
                    <p:cNvPr id="223" name="Freeform 687"/>
                    <p:cNvSpPr/>
                    <p:nvPr/>
                  </p:nvSpPr>
                  <p:spPr bwMode="auto">
                    <a:xfrm>
                      <a:off x="1014" y="3645"/>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4" name="Freeform 688"/>
                    <p:cNvSpPr/>
                    <p:nvPr/>
                  </p:nvSpPr>
                  <p:spPr bwMode="auto">
                    <a:xfrm>
                      <a:off x="1021" y="3646"/>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5" name="Freeform 689"/>
                    <p:cNvSpPr/>
                    <p:nvPr/>
                  </p:nvSpPr>
                  <p:spPr bwMode="auto">
                    <a:xfrm>
                      <a:off x="1026" y="3658"/>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15" name="Group 690"/>
                  <p:cNvGrpSpPr/>
                  <p:nvPr/>
                </p:nvGrpSpPr>
                <p:grpSpPr bwMode="auto">
                  <a:xfrm>
                    <a:off x="1027" y="3659"/>
                    <a:ext cx="45" cy="23"/>
                    <a:chOff x="1027" y="3659"/>
                    <a:chExt cx="45" cy="23"/>
                  </a:xfrm>
                </p:grpSpPr>
                <p:sp>
                  <p:nvSpPr>
                    <p:cNvPr id="220" name="Freeform 691"/>
                    <p:cNvSpPr/>
                    <p:nvPr/>
                  </p:nvSpPr>
                  <p:spPr bwMode="auto">
                    <a:xfrm>
                      <a:off x="1027" y="3659"/>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1" name="Freeform 692"/>
                    <p:cNvSpPr/>
                    <p:nvPr/>
                  </p:nvSpPr>
                  <p:spPr bwMode="auto">
                    <a:xfrm>
                      <a:off x="1033" y="3659"/>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22" name="Freeform 693"/>
                    <p:cNvSpPr/>
                    <p:nvPr/>
                  </p:nvSpPr>
                  <p:spPr bwMode="auto">
                    <a:xfrm>
                      <a:off x="1039" y="3671"/>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216" name="Group 694"/>
                  <p:cNvGrpSpPr/>
                  <p:nvPr/>
                </p:nvGrpSpPr>
                <p:grpSpPr bwMode="auto">
                  <a:xfrm>
                    <a:off x="1040" y="3672"/>
                    <a:ext cx="45" cy="23"/>
                    <a:chOff x="1040" y="3672"/>
                    <a:chExt cx="45" cy="23"/>
                  </a:xfrm>
                </p:grpSpPr>
                <p:sp>
                  <p:nvSpPr>
                    <p:cNvPr id="217" name="Freeform 695"/>
                    <p:cNvSpPr/>
                    <p:nvPr/>
                  </p:nvSpPr>
                  <p:spPr bwMode="auto">
                    <a:xfrm>
                      <a:off x="1040" y="3672"/>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8" name="Freeform 696"/>
                    <p:cNvSpPr/>
                    <p:nvPr/>
                  </p:nvSpPr>
                  <p:spPr bwMode="auto">
                    <a:xfrm>
                      <a:off x="1047" y="3672"/>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9" name="Freeform 697"/>
                    <p:cNvSpPr/>
                    <p:nvPr/>
                  </p:nvSpPr>
                  <p:spPr bwMode="auto">
                    <a:xfrm>
                      <a:off x="1053" y="3685"/>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grpSp>
              <p:nvGrpSpPr>
                <p:cNvPr id="131" name="Group 698"/>
                <p:cNvGrpSpPr/>
                <p:nvPr/>
              </p:nvGrpSpPr>
              <p:grpSpPr bwMode="auto">
                <a:xfrm>
                  <a:off x="1054" y="3685"/>
                  <a:ext cx="45" cy="23"/>
                  <a:chOff x="1054" y="3685"/>
                  <a:chExt cx="45" cy="23"/>
                </a:xfrm>
              </p:grpSpPr>
              <p:sp>
                <p:nvSpPr>
                  <p:cNvPr id="210" name="Freeform 699"/>
                  <p:cNvSpPr/>
                  <p:nvPr/>
                </p:nvSpPr>
                <p:spPr bwMode="auto">
                  <a:xfrm>
                    <a:off x="1054" y="3685"/>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1" name="Freeform 700"/>
                  <p:cNvSpPr/>
                  <p:nvPr/>
                </p:nvSpPr>
                <p:spPr bwMode="auto">
                  <a:xfrm>
                    <a:off x="1061" y="3685"/>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12" name="Freeform 701"/>
                  <p:cNvSpPr/>
                  <p:nvPr/>
                </p:nvSpPr>
                <p:spPr bwMode="auto">
                  <a:xfrm>
                    <a:off x="1066" y="3697"/>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2" name="Group 702"/>
                <p:cNvGrpSpPr/>
                <p:nvPr/>
              </p:nvGrpSpPr>
              <p:grpSpPr bwMode="auto">
                <a:xfrm>
                  <a:off x="1067" y="3698"/>
                  <a:ext cx="45" cy="23"/>
                  <a:chOff x="1067" y="3698"/>
                  <a:chExt cx="45" cy="23"/>
                </a:xfrm>
              </p:grpSpPr>
              <p:sp>
                <p:nvSpPr>
                  <p:cNvPr id="207" name="Freeform 703"/>
                  <p:cNvSpPr/>
                  <p:nvPr/>
                </p:nvSpPr>
                <p:spPr bwMode="auto">
                  <a:xfrm>
                    <a:off x="1067" y="3698"/>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8" name="Freeform 704"/>
                  <p:cNvSpPr/>
                  <p:nvPr/>
                </p:nvSpPr>
                <p:spPr bwMode="auto">
                  <a:xfrm>
                    <a:off x="1074" y="3699"/>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9" name="Freeform 705"/>
                  <p:cNvSpPr/>
                  <p:nvPr/>
                </p:nvSpPr>
                <p:spPr bwMode="auto">
                  <a:xfrm>
                    <a:off x="1079" y="3711"/>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3" name="Group 706"/>
                <p:cNvGrpSpPr/>
                <p:nvPr/>
              </p:nvGrpSpPr>
              <p:grpSpPr bwMode="auto">
                <a:xfrm>
                  <a:off x="1079" y="3712"/>
                  <a:ext cx="44" cy="23"/>
                  <a:chOff x="1079" y="3712"/>
                  <a:chExt cx="44" cy="23"/>
                </a:xfrm>
              </p:grpSpPr>
              <p:sp>
                <p:nvSpPr>
                  <p:cNvPr id="204" name="Freeform 707"/>
                  <p:cNvSpPr/>
                  <p:nvPr/>
                </p:nvSpPr>
                <p:spPr bwMode="auto">
                  <a:xfrm>
                    <a:off x="1079" y="3712"/>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5" name="Freeform 708"/>
                  <p:cNvSpPr/>
                  <p:nvPr/>
                </p:nvSpPr>
                <p:spPr bwMode="auto">
                  <a:xfrm>
                    <a:off x="1087" y="3713"/>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6" name="Freeform 709"/>
                  <p:cNvSpPr/>
                  <p:nvPr/>
                </p:nvSpPr>
                <p:spPr bwMode="auto">
                  <a:xfrm>
                    <a:off x="1092" y="3724"/>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4" name="Group 710"/>
                <p:cNvGrpSpPr/>
                <p:nvPr/>
              </p:nvGrpSpPr>
              <p:grpSpPr bwMode="auto">
                <a:xfrm>
                  <a:off x="1093" y="3725"/>
                  <a:ext cx="45" cy="23"/>
                  <a:chOff x="1093" y="3725"/>
                  <a:chExt cx="45" cy="23"/>
                </a:xfrm>
              </p:grpSpPr>
              <p:sp>
                <p:nvSpPr>
                  <p:cNvPr id="201" name="Freeform 711"/>
                  <p:cNvSpPr/>
                  <p:nvPr/>
                </p:nvSpPr>
                <p:spPr bwMode="auto">
                  <a:xfrm>
                    <a:off x="1093" y="3725"/>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2" name="Freeform 712"/>
                  <p:cNvSpPr/>
                  <p:nvPr/>
                </p:nvSpPr>
                <p:spPr bwMode="auto">
                  <a:xfrm>
                    <a:off x="1100" y="3726"/>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3" name="Freeform 713"/>
                  <p:cNvSpPr/>
                  <p:nvPr/>
                </p:nvSpPr>
                <p:spPr bwMode="auto">
                  <a:xfrm>
                    <a:off x="1106" y="3738"/>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5" name="Group 714"/>
                <p:cNvGrpSpPr/>
                <p:nvPr/>
              </p:nvGrpSpPr>
              <p:grpSpPr bwMode="auto">
                <a:xfrm>
                  <a:off x="1108" y="3739"/>
                  <a:ext cx="44" cy="23"/>
                  <a:chOff x="1108" y="3739"/>
                  <a:chExt cx="44" cy="23"/>
                </a:xfrm>
              </p:grpSpPr>
              <p:sp>
                <p:nvSpPr>
                  <p:cNvPr id="198" name="Freeform 715"/>
                  <p:cNvSpPr/>
                  <p:nvPr/>
                </p:nvSpPr>
                <p:spPr bwMode="auto">
                  <a:xfrm>
                    <a:off x="1108" y="3739"/>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9" name="Freeform 716"/>
                  <p:cNvSpPr/>
                  <p:nvPr/>
                </p:nvSpPr>
                <p:spPr bwMode="auto">
                  <a:xfrm>
                    <a:off x="1114" y="3740"/>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200" name="Freeform 717"/>
                  <p:cNvSpPr/>
                  <p:nvPr/>
                </p:nvSpPr>
                <p:spPr bwMode="auto">
                  <a:xfrm>
                    <a:off x="1120" y="3752"/>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6" name="Group 718"/>
                <p:cNvGrpSpPr/>
                <p:nvPr/>
              </p:nvGrpSpPr>
              <p:grpSpPr bwMode="auto">
                <a:xfrm>
                  <a:off x="1121" y="3753"/>
                  <a:ext cx="45" cy="23"/>
                  <a:chOff x="1121" y="3753"/>
                  <a:chExt cx="45" cy="23"/>
                </a:xfrm>
              </p:grpSpPr>
              <p:sp>
                <p:nvSpPr>
                  <p:cNvPr id="195" name="Freeform 719"/>
                  <p:cNvSpPr/>
                  <p:nvPr/>
                </p:nvSpPr>
                <p:spPr bwMode="auto">
                  <a:xfrm>
                    <a:off x="1121" y="3753"/>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6" name="Freeform 720"/>
                  <p:cNvSpPr/>
                  <p:nvPr/>
                </p:nvSpPr>
                <p:spPr bwMode="auto">
                  <a:xfrm>
                    <a:off x="1127" y="3753"/>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7" name="Freeform 721"/>
                  <p:cNvSpPr/>
                  <p:nvPr/>
                </p:nvSpPr>
                <p:spPr bwMode="auto">
                  <a:xfrm>
                    <a:off x="1133" y="3766"/>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37" name="Group 722"/>
                <p:cNvGrpSpPr/>
                <p:nvPr/>
              </p:nvGrpSpPr>
              <p:grpSpPr bwMode="auto">
                <a:xfrm>
                  <a:off x="1133" y="3767"/>
                  <a:ext cx="44" cy="23"/>
                  <a:chOff x="1133" y="3767"/>
                  <a:chExt cx="44" cy="23"/>
                </a:xfrm>
              </p:grpSpPr>
              <p:sp>
                <p:nvSpPr>
                  <p:cNvPr id="192" name="Freeform 723"/>
                  <p:cNvSpPr/>
                  <p:nvPr/>
                </p:nvSpPr>
                <p:spPr bwMode="auto">
                  <a:xfrm>
                    <a:off x="1133" y="3767"/>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3" name="Freeform 724"/>
                  <p:cNvSpPr/>
                  <p:nvPr/>
                </p:nvSpPr>
                <p:spPr bwMode="auto">
                  <a:xfrm>
                    <a:off x="1140" y="3767"/>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4" name="Freeform 725"/>
                  <p:cNvSpPr/>
                  <p:nvPr/>
                </p:nvSpPr>
                <p:spPr bwMode="auto">
                  <a:xfrm>
                    <a:off x="1146" y="3779"/>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38" name="Freeform 726"/>
                <p:cNvSpPr/>
                <p:nvPr/>
              </p:nvSpPr>
              <p:spPr bwMode="auto">
                <a:xfrm>
                  <a:off x="972" y="3556"/>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39" name="Freeform 727"/>
                <p:cNvSpPr/>
                <p:nvPr/>
              </p:nvSpPr>
              <p:spPr bwMode="auto">
                <a:xfrm>
                  <a:off x="993" y="357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0" name="Freeform 728"/>
                <p:cNvSpPr/>
                <p:nvPr/>
              </p:nvSpPr>
              <p:spPr bwMode="auto">
                <a:xfrm>
                  <a:off x="1012" y="3594"/>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1" name="Freeform 729"/>
                <p:cNvSpPr/>
                <p:nvPr/>
              </p:nvSpPr>
              <p:spPr bwMode="auto">
                <a:xfrm>
                  <a:off x="1032" y="3613"/>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2" name="Freeform 730"/>
                <p:cNvSpPr/>
                <p:nvPr/>
              </p:nvSpPr>
              <p:spPr bwMode="auto">
                <a:xfrm>
                  <a:off x="1053" y="363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3" name="Freeform 731"/>
                <p:cNvSpPr/>
                <p:nvPr/>
              </p:nvSpPr>
              <p:spPr bwMode="auto">
                <a:xfrm>
                  <a:off x="1074" y="3651"/>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4" name="Freeform 732"/>
                <p:cNvSpPr/>
                <p:nvPr/>
              </p:nvSpPr>
              <p:spPr bwMode="auto">
                <a:xfrm>
                  <a:off x="1095" y="3669"/>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5" name="Freeform 733"/>
                <p:cNvSpPr/>
                <p:nvPr/>
              </p:nvSpPr>
              <p:spPr bwMode="auto">
                <a:xfrm>
                  <a:off x="1115" y="3688"/>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6" name="Freeform 734"/>
                <p:cNvSpPr/>
                <p:nvPr/>
              </p:nvSpPr>
              <p:spPr bwMode="auto">
                <a:xfrm>
                  <a:off x="1134" y="3707"/>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7" name="Freeform 735"/>
                <p:cNvSpPr/>
                <p:nvPr/>
              </p:nvSpPr>
              <p:spPr bwMode="auto">
                <a:xfrm>
                  <a:off x="1154" y="3726"/>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48" name="Freeform 736"/>
                <p:cNvSpPr/>
                <p:nvPr/>
              </p:nvSpPr>
              <p:spPr bwMode="auto">
                <a:xfrm>
                  <a:off x="1175" y="3745"/>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nvGrpSpPr>
                <p:cNvPr id="149" name="Group 737"/>
                <p:cNvGrpSpPr/>
                <p:nvPr/>
              </p:nvGrpSpPr>
              <p:grpSpPr bwMode="auto">
                <a:xfrm>
                  <a:off x="700" y="3535"/>
                  <a:ext cx="49" cy="24"/>
                  <a:chOff x="700" y="3535"/>
                  <a:chExt cx="49" cy="24"/>
                </a:xfrm>
              </p:grpSpPr>
              <p:sp>
                <p:nvSpPr>
                  <p:cNvPr id="189" name="Freeform 738"/>
                  <p:cNvSpPr/>
                  <p:nvPr/>
                </p:nvSpPr>
                <p:spPr bwMode="auto">
                  <a:xfrm>
                    <a:off x="700" y="3535"/>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0" name="Freeform 739"/>
                  <p:cNvSpPr/>
                  <p:nvPr/>
                </p:nvSpPr>
                <p:spPr bwMode="auto">
                  <a:xfrm>
                    <a:off x="705" y="3536"/>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91" name="Freeform 740"/>
                  <p:cNvSpPr/>
                  <p:nvPr/>
                </p:nvSpPr>
                <p:spPr bwMode="auto">
                  <a:xfrm>
                    <a:off x="708" y="3547"/>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0" name="Group 741"/>
                <p:cNvGrpSpPr/>
                <p:nvPr/>
              </p:nvGrpSpPr>
              <p:grpSpPr bwMode="auto">
                <a:xfrm>
                  <a:off x="714" y="3551"/>
                  <a:ext cx="49" cy="22"/>
                  <a:chOff x="714" y="3551"/>
                  <a:chExt cx="49" cy="22"/>
                </a:xfrm>
              </p:grpSpPr>
              <p:sp>
                <p:nvSpPr>
                  <p:cNvPr id="186" name="Freeform 742"/>
                  <p:cNvSpPr/>
                  <p:nvPr/>
                </p:nvSpPr>
                <p:spPr bwMode="auto">
                  <a:xfrm>
                    <a:off x="714" y="3551"/>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7" name="Freeform 743"/>
                  <p:cNvSpPr/>
                  <p:nvPr/>
                </p:nvSpPr>
                <p:spPr bwMode="auto">
                  <a:xfrm>
                    <a:off x="719" y="355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8" name="Freeform 744"/>
                  <p:cNvSpPr/>
                  <p:nvPr/>
                </p:nvSpPr>
                <p:spPr bwMode="auto">
                  <a:xfrm>
                    <a:off x="722" y="3562"/>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1" name="Group 745"/>
                <p:cNvGrpSpPr/>
                <p:nvPr/>
              </p:nvGrpSpPr>
              <p:grpSpPr bwMode="auto">
                <a:xfrm>
                  <a:off x="728" y="3564"/>
                  <a:ext cx="48" cy="23"/>
                  <a:chOff x="728" y="3564"/>
                  <a:chExt cx="48" cy="23"/>
                </a:xfrm>
              </p:grpSpPr>
              <p:sp>
                <p:nvSpPr>
                  <p:cNvPr id="183" name="Freeform 746"/>
                  <p:cNvSpPr/>
                  <p:nvPr/>
                </p:nvSpPr>
                <p:spPr bwMode="auto">
                  <a:xfrm>
                    <a:off x="728" y="3564"/>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4" name="Freeform 747"/>
                  <p:cNvSpPr/>
                  <p:nvPr/>
                </p:nvSpPr>
                <p:spPr bwMode="auto">
                  <a:xfrm>
                    <a:off x="732" y="3565"/>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5" name="Freeform 748"/>
                  <p:cNvSpPr/>
                  <p:nvPr/>
                </p:nvSpPr>
                <p:spPr bwMode="auto">
                  <a:xfrm>
                    <a:off x="735" y="3575"/>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2" name="Group 749"/>
                <p:cNvGrpSpPr/>
                <p:nvPr/>
              </p:nvGrpSpPr>
              <p:grpSpPr bwMode="auto">
                <a:xfrm>
                  <a:off x="742" y="3582"/>
                  <a:ext cx="49" cy="23"/>
                  <a:chOff x="742" y="3582"/>
                  <a:chExt cx="49" cy="23"/>
                </a:xfrm>
              </p:grpSpPr>
              <p:sp>
                <p:nvSpPr>
                  <p:cNvPr id="180" name="Freeform 750"/>
                  <p:cNvSpPr/>
                  <p:nvPr/>
                </p:nvSpPr>
                <p:spPr bwMode="auto">
                  <a:xfrm>
                    <a:off x="742" y="3582"/>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1" name="Freeform 751"/>
                  <p:cNvSpPr/>
                  <p:nvPr/>
                </p:nvSpPr>
                <p:spPr bwMode="auto">
                  <a:xfrm>
                    <a:off x="747" y="3582"/>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82" name="Freeform 752"/>
                  <p:cNvSpPr/>
                  <p:nvPr/>
                </p:nvSpPr>
                <p:spPr bwMode="auto">
                  <a:xfrm>
                    <a:off x="750" y="3593"/>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3" name="Group 753"/>
                <p:cNvGrpSpPr/>
                <p:nvPr/>
              </p:nvGrpSpPr>
              <p:grpSpPr bwMode="auto">
                <a:xfrm>
                  <a:off x="752" y="3597"/>
                  <a:ext cx="133" cy="106"/>
                  <a:chOff x="752" y="3597"/>
                  <a:chExt cx="133" cy="106"/>
                </a:xfrm>
              </p:grpSpPr>
              <p:sp>
                <p:nvSpPr>
                  <p:cNvPr id="177" name="Freeform 754"/>
                  <p:cNvSpPr/>
                  <p:nvPr/>
                </p:nvSpPr>
                <p:spPr bwMode="auto">
                  <a:xfrm>
                    <a:off x="752" y="3598"/>
                    <a:ext cx="91" cy="105"/>
                  </a:xfrm>
                  <a:custGeom>
                    <a:avLst/>
                    <a:gdLst>
                      <a:gd name="T0" fmla="*/ 1 w 182"/>
                      <a:gd name="T1" fmla="*/ 0 h 314"/>
                      <a:gd name="T2" fmla="*/ 0 w 182"/>
                      <a:gd name="T3" fmla="*/ 0 h 314"/>
                      <a:gd name="T4" fmla="*/ 1 w 182"/>
                      <a:gd name="T5" fmla="*/ 0 h 314"/>
                      <a:gd name="T6" fmla="*/ 1 w 182"/>
                      <a:gd name="T7" fmla="*/ 0 h 314"/>
                      <a:gd name="T8" fmla="*/ 1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8" name="Freeform 755"/>
                  <p:cNvSpPr/>
                  <p:nvPr/>
                </p:nvSpPr>
                <p:spPr bwMode="auto">
                  <a:xfrm>
                    <a:off x="759" y="3597"/>
                    <a:ext cx="118" cy="94"/>
                  </a:xfrm>
                  <a:custGeom>
                    <a:avLst/>
                    <a:gdLst>
                      <a:gd name="T0" fmla="*/ 1 w 235"/>
                      <a:gd name="T1" fmla="*/ 0 h 281"/>
                      <a:gd name="T2" fmla="*/ 1 w 235"/>
                      <a:gd name="T3" fmla="*/ 0 h 281"/>
                      <a:gd name="T4" fmla="*/ 1 w 235"/>
                      <a:gd name="T5" fmla="*/ 0 h 281"/>
                      <a:gd name="T6" fmla="*/ 1 w 235"/>
                      <a:gd name="T7" fmla="*/ 0 h 281"/>
                      <a:gd name="T8" fmla="*/ 1 w 235"/>
                      <a:gd name="T9" fmla="*/ 0 h 281"/>
                      <a:gd name="T10" fmla="*/ 1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9" name="Freeform 756"/>
                  <p:cNvSpPr/>
                  <p:nvPr/>
                </p:nvSpPr>
                <p:spPr bwMode="auto">
                  <a:xfrm>
                    <a:off x="838" y="3691"/>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4" name="Group 757"/>
                <p:cNvGrpSpPr/>
                <p:nvPr/>
              </p:nvGrpSpPr>
              <p:grpSpPr bwMode="auto">
                <a:xfrm>
                  <a:off x="844" y="3694"/>
                  <a:ext cx="48" cy="23"/>
                  <a:chOff x="844" y="3694"/>
                  <a:chExt cx="48" cy="23"/>
                </a:xfrm>
              </p:grpSpPr>
              <p:sp>
                <p:nvSpPr>
                  <p:cNvPr id="174" name="Freeform 758"/>
                  <p:cNvSpPr/>
                  <p:nvPr/>
                </p:nvSpPr>
                <p:spPr bwMode="auto">
                  <a:xfrm>
                    <a:off x="844" y="3694"/>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5" name="Freeform 759"/>
                  <p:cNvSpPr/>
                  <p:nvPr/>
                </p:nvSpPr>
                <p:spPr bwMode="auto">
                  <a:xfrm>
                    <a:off x="848" y="369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6" name="Freeform 760"/>
                  <p:cNvSpPr/>
                  <p:nvPr/>
                </p:nvSpPr>
                <p:spPr bwMode="auto">
                  <a:xfrm>
                    <a:off x="851" y="3706"/>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5" name="Group 761"/>
                <p:cNvGrpSpPr/>
                <p:nvPr/>
              </p:nvGrpSpPr>
              <p:grpSpPr bwMode="auto">
                <a:xfrm>
                  <a:off x="857" y="3710"/>
                  <a:ext cx="49" cy="22"/>
                  <a:chOff x="857" y="3710"/>
                  <a:chExt cx="49" cy="22"/>
                </a:xfrm>
              </p:grpSpPr>
              <p:sp>
                <p:nvSpPr>
                  <p:cNvPr id="171" name="Freeform 762"/>
                  <p:cNvSpPr/>
                  <p:nvPr/>
                </p:nvSpPr>
                <p:spPr bwMode="auto">
                  <a:xfrm>
                    <a:off x="857" y="371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2" name="Freeform 763"/>
                  <p:cNvSpPr/>
                  <p:nvPr/>
                </p:nvSpPr>
                <p:spPr bwMode="auto">
                  <a:xfrm>
                    <a:off x="862" y="371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3" name="Freeform 764"/>
                  <p:cNvSpPr/>
                  <p:nvPr/>
                </p:nvSpPr>
                <p:spPr bwMode="auto">
                  <a:xfrm>
                    <a:off x="865" y="37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6" name="Group 765"/>
                <p:cNvGrpSpPr/>
                <p:nvPr/>
              </p:nvGrpSpPr>
              <p:grpSpPr bwMode="auto">
                <a:xfrm>
                  <a:off x="1086" y="3766"/>
                  <a:ext cx="49" cy="23"/>
                  <a:chOff x="1086" y="3766"/>
                  <a:chExt cx="49" cy="23"/>
                </a:xfrm>
              </p:grpSpPr>
              <p:sp>
                <p:nvSpPr>
                  <p:cNvPr id="168" name="Freeform 766"/>
                  <p:cNvSpPr/>
                  <p:nvPr/>
                </p:nvSpPr>
                <p:spPr bwMode="auto">
                  <a:xfrm>
                    <a:off x="1086" y="3766"/>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9" name="Freeform 767"/>
                  <p:cNvSpPr/>
                  <p:nvPr/>
                </p:nvSpPr>
                <p:spPr bwMode="auto">
                  <a:xfrm>
                    <a:off x="1090" y="3767"/>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70" name="Freeform 768"/>
                  <p:cNvSpPr/>
                  <p:nvPr/>
                </p:nvSpPr>
                <p:spPr bwMode="auto">
                  <a:xfrm>
                    <a:off x="1093" y="3777"/>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7" name="Group 769"/>
                <p:cNvGrpSpPr/>
                <p:nvPr/>
              </p:nvGrpSpPr>
              <p:grpSpPr bwMode="auto">
                <a:xfrm>
                  <a:off x="934" y="3740"/>
                  <a:ext cx="48" cy="23"/>
                  <a:chOff x="934" y="3740"/>
                  <a:chExt cx="48" cy="23"/>
                </a:xfrm>
              </p:grpSpPr>
              <p:sp>
                <p:nvSpPr>
                  <p:cNvPr id="165" name="Freeform 770"/>
                  <p:cNvSpPr/>
                  <p:nvPr/>
                </p:nvSpPr>
                <p:spPr bwMode="auto">
                  <a:xfrm>
                    <a:off x="934" y="374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6" name="Freeform 771"/>
                  <p:cNvSpPr/>
                  <p:nvPr/>
                </p:nvSpPr>
                <p:spPr bwMode="auto">
                  <a:xfrm>
                    <a:off x="938" y="374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7" name="Freeform 772"/>
                  <p:cNvSpPr/>
                  <p:nvPr/>
                </p:nvSpPr>
                <p:spPr bwMode="auto">
                  <a:xfrm>
                    <a:off x="941" y="375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158" name="Group 773"/>
                <p:cNvGrpSpPr/>
                <p:nvPr/>
              </p:nvGrpSpPr>
              <p:grpSpPr bwMode="auto">
                <a:xfrm>
                  <a:off x="943" y="3754"/>
                  <a:ext cx="49" cy="23"/>
                  <a:chOff x="943" y="3754"/>
                  <a:chExt cx="49" cy="23"/>
                </a:xfrm>
              </p:grpSpPr>
              <p:sp>
                <p:nvSpPr>
                  <p:cNvPr id="162" name="Freeform 774"/>
                  <p:cNvSpPr/>
                  <p:nvPr/>
                </p:nvSpPr>
                <p:spPr bwMode="auto">
                  <a:xfrm>
                    <a:off x="943" y="3754"/>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3" name="Freeform 775"/>
                  <p:cNvSpPr/>
                  <p:nvPr/>
                </p:nvSpPr>
                <p:spPr bwMode="auto">
                  <a:xfrm>
                    <a:off x="948" y="3755"/>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4" name="Freeform 776"/>
                  <p:cNvSpPr/>
                  <p:nvPr/>
                </p:nvSpPr>
                <p:spPr bwMode="auto">
                  <a:xfrm>
                    <a:off x="951" y="3765"/>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sp>
              <p:nvSpPr>
                <p:cNvPr id="159" name="Freeform 777"/>
                <p:cNvSpPr/>
                <p:nvPr/>
              </p:nvSpPr>
              <p:spPr bwMode="auto">
                <a:xfrm>
                  <a:off x="987" y="3753"/>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0" name="Freeform 778"/>
                <p:cNvSpPr/>
                <p:nvPr/>
              </p:nvSpPr>
              <p:spPr bwMode="auto">
                <a:xfrm>
                  <a:off x="992" y="3753"/>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0 w 183"/>
                    <a:gd name="T11" fmla="*/ 0 h 85"/>
                    <a:gd name="T12" fmla="*/ 0 w 183"/>
                    <a:gd name="T13" fmla="*/ 0 h 85"/>
                    <a:gd name="T14" fmla="*/ 0 w 183"/>
                    <a:gd name="T15" fmla="*/ 0 h 85"/>
                    <a:gd name="T16" fmla="*/ 0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161" name="Freeform 779"/>
                <p:cNvSpPr/>
                <p:nvPr/>
              </p:nvSpPr>
              <p:spPr bwMode="auto">
                <a:xfrm>
                  <a:off x="1008" y="3782"/>
                  <a:ext cx="81" cy="12"/>
                </a:xfrm>
                <a:custGeom>
                  <a:avLst/>
                  <a:gdLst>
                    <a:gd name="T0" fmla="*/ 0 w 160"/>
                    <a:gd name="T1" fmla="*/ 0 h 36"/>
                    <a:gd name="T2" fmla="*/ 1 w 160"/>
                    <a:gd name="T3" fmla="*/ 0 h 36"/>
                    <a:gd name="T4" fmla="*/ 1 w 160"/>
                    <a:gd name="T5" fmla="*/ 0 h 36"/>
                    <a:gd name="T6" fmla="*/ 1 w 160"/>
                    <a:gd name="T7" fmla="*/ 0 h 36"/>
                    <a:gd name="T8" fmla="*/ 1 w 160"/>
                    <a:gd name="T9" fmla="*/ 0 h 36"/>
                    <a:gd name="T10" fmla="*/ 1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nvGrpSpPr>
              <p:cNvPr id="56" name="Group 780"/>
              <p:cNvGrpSpPr/>
              <p:nvPr/>
            </p:nvGrpSpPr>
            <p:grpSpPr bwMode="auto">
              <a:xfrm>
                <a:off x="920" y="3821"/>
                <a:ext cx="413" cy="50"/>
                <a:chOff x="920" y="3821"/>
                <a:chExt cx="413" cy="50"/>
              </a:xfrm>
            </p:grpSpPr>
            <p:sp>
              <p:nvSpPr>
                <p:cNvPr id="77" name="Freeform 781"/>
                <p:cNvSpPr/>
                <p:nvPr/>
              </p:nvSpPr>
              <p:spPr bwMode="auto">
                <a:xfrm>
                  <a:off x="920" y="3821"/>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1 w 825"/>
                    <a:gd name="T15" fmla="*/ 0 h 151"/>
                    <a:gd name="T16" fmla="*/ 1 w 825"/>
                    <a:gd name="T17" fmla="*/ 0 h 151"/>
                    <a:gd name="T18" fmla="*/ 1 w 825"/>
                    <a:gd name="T19" fmla="*/ 0 h 151"/>
                    <a:gd name="T20" fmla="*/ 1 w 825"/>
                    <a:gd name="T21" fmla="*/ 0 h 151"/>
                    <a:gd name="T22" fmla="*/ 1 w 825"/>
                    <a:gd name="T23" fmla="*/ 0 h 151"/>
                    <a:gd name="T24" fmla="*/ 1 w 825"/>
                    <a:gd name="T25" fmla="*/ 0 h 151"/>
                    <a:gd name="T26" fmla="*/ 1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78" name="Freeform 782"/>
                <p:cNvSpPr/>
                <p:nvPr/>
              </p:nvSpPr>
              <p:spPr bwMode="auto">
                <a:xfrm>
                  <a:off x="972" y="3833"/>
                  <a:ext cx="330" cy="27"/>
                </a:xfrm>
                <a:custGeom>
                  <a:avLst/>
                  <a:gdLst>
                    <a:gd name="T0" fmla="*/ 1 w 658"/>
                    <a:gd name="T1" fmla="*/ 0 h 79"/>
                    <a:gd name="T2" fmla="*/ 0 w 658"/>
                    <a:gd name="T3" fmla="*/ 0 h 79"/>
                    <a:gd name="T4" fmla="*/ 1 w 658"/>
                    <a:gd name="T5" fmla="*/ 0 h 79"/>
                    <a:gd name="T6" fmla="*/ 1 w 658"/>
                    <a:gd name="T7" fmla="*/ 0 h 79"/>
                    <a:gd name="T8" fmla="*/ 1 w 658"/>
                    <a:gd name="T9" fmla="*/ 0 h 79"/>
                    <a:gd name="T10" fmla="*/ 1 w 658"/>
                    <a:gd name="T11" fmla="*/ 0 h 79"/>
                    <a:gd name="T12" fmla="*/ 1 w 658"/>
                    <a:gd name="T13" fmla="*/ 0 h 79"/>
                    <a:gd name="T14" fmla="*/ 1 w 658"/>
                    <a:gd name="T15" fmla="*/ 0 h 79"/>
                    <a:gd name="T16" fmla="*/ 1 w 658"/>
                    <a:gd name="T17" fmla="*/ 0 h 79"/>
                    <a:gd name="T18" fmla="*/ 1 w 658"/>
                    <a:gd name="T19" fmla="*/ 0 h 79"/>
                    <a:gd name="T20" fmla="*/ 1 w 658"/>
                    <a:gd name="T21" fmla="*/ 0 h 79"/>
                    <a:gd name="T22" fmla="*/ 1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9" name="Rectangle 783"/>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80" name="Rectangle 784"/>
                <p:cNvSpPr>
                  <a:spLocks noChangeArrowheads="1"/>
                </p:cNvSpPr>
                <p:nvPr/>
              </p:nvSpPr>
              <p:spPr bwMode="auto">
                <a:xfrm>
                  <a:off x="1237" y="3855"/>
                  <a:ext cx="53" cy="6"/>
                </a:xfrm>
                <a:prstGeom prst="rect">
                  <a:avLst/>
                </a:prstGeom>
                <a:solidFill>
                  <a:srgbClr val="202020"/>
                </a:solidFill>
                <a:ln w="7938">
                  <a:solidFill>
                    <a:srgbClr val="000000"/>
                  </a:solidFill>
                  <a:miter lim="800000"/>
                </a:ln>
              </p:spPr>
              <p:txBody>
                <a:bodyPr/>
                <a:lstStyle/>
                <a:p>
                  <a:endParaRPr lang="zh-CN" altLang="en-US" sz="1845">
                    <a:solidFill>
                      <a:srgbClr val="000099"/>
                    </a:solidFill>
                    <a:latin typeface="+mn-lt"/>
                    <a:ea typeface="黑体" panose="02010600030101010101" pitchFamily="2" charset="-122"/>
                  </a:endParaRPr>
                </a:p>
              </p:txBody>
            </p:sp>
          </p:grpSp>
          <p:grpSp>
            <p:nvGrpSpPr>
              <p:cNvPr id="57" name="Group 785"/>
              <p:cNvGrpSpPr/>
              <p:nvPr/>
            </p:nvGrpSpPr>
            <p:grpSpPr bwMode="auto">
              <a:xfrm>
                <a:off x="1227" y="3477"/>
                <a:ext cx="508" cy="321"/>
                <a:chOff x="1227" y="3477"/>
                <a:chExt cx="508" cy="321"/>
              </a:xfrm>
            </p:grpSpPr>
            <p:sp>
              <p:nvSpPr>
                <p:cNvPr id="58" name="Freeform 786"/>
                <p:cNvSpPr/>
                <p:nvPr/>
              </p:nvSpPr>
              <p:spPr bwMode="auto">
                <a:xfrm>
                  <a:off x="1640" y="3731"/>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0 w 191"/>
                    <a:gd name="T17" fmla="*/ 0 h 200"/>
                    <a:gd name="T18" fmla="*/ 0 w 191"/>
                    <a:gd name="T19" fmla="*/ 0 h 200"/>
                    <a:gd name="T20" fmla="*/ 0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59" name="Freeform 787"/>
                <p:cNvSpPr/>
                <p:nvPr/>
              </p:nvSpPr>
              <p:spPr bwMode="auto">
                <a:xfrm>
                  <a:off x="1227" y="3477"/>
                  <a:ext cx="429" cy="264"/>
                </a:xfrm>
                <a:custGeom>
                  <a:avLst/>
                  <a:gdLst>
                    <a:gd name="T0" fmla="*/ 0 w 860"/>
                    <a:gd name="T1" fmla="*/ 0 h 791"/>
                    <a:gd name="T2" fmla="*/ 0 w 860"/>
                    <a:gd name="T3" fmla="*/ 0 h 791"/>
                    <a:gd name="T4" fmla="*/ 0 w 860"/>
                    <a:gd name="T5" fmla="*/ 0 h 791"/>
                    <a:gd name="T6" fmla="*/ 0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60" name="Freeform 788"/>
                <p:cNvSpPr/>
                <p:nvPr/>
              </p:nvSpPr>
              <p:spPr bwMode="auto">
                <a:xfrm>
                  <a:off x="1521" y="3650"/>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1 w 281"/>
                    <a:gd name="T11" fmla="*/ 0 h 366"/>
                    <a:gd name="T12" fmla="*/ 1 w 281"/>
                    <a:gd name="T13" fmla="*/ 0 h 366"/>
                    <a:gd name="T14" fmla="*/ 1 w 281"/>
                    <a:gd name="T15" fmla="*/ 0 h 366"/>
                    <a:gd name="T16" fmla="*/ 1 w 281"/>
                    <a:gd name="T17" fmla="*/ 0 h 366"/>
                    <a:gd name="T18" fmla="*/ 1 w 281"/>
                    <a:gd name="T19" fmla="*/ 0 h 366"/>
                    <a:gd name="T20" fmla="*/ 1 w 281"/>
                    <a:gd name="T21" fmla="*/ 0 h 366"/>
                    <a:gd name="T22" fmla="*/ 1 w 281"/>
                    <a:gd name="T23" fmla="*/ 0 h 366"/>
                    <a:gd name="T24" fmla="*/ 1 w 281"/>
                    <a:gd name="T25" fmla="*/ 0 h 366"/>
                    <a:gd name="T26" fmla="*/ 1 w 281"/>
                    <a:gd name="T27" fmla="*/ 0 h 366"/>
                    <a:gd name="T28" fmla="*/ 1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1" name="Line 789"/>
                <p:cNvSpPr>
                  <a:spLocks noChangeShapeType="1"/>
                </p:cNvSpPr>
                <p:nvPr/>
              </p:nvSpPr>
              <p:spPr bwMode="auto">
                <a:xfrm>
                  <a:off x="1586" y="3665"/>
                  <a:ext cx="76" cy="44"/>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62" name="Freeform 790"/>
                <p:cNvSpPr/>
                <p:nvPr/>
              </p:nvSpPr>
              <p:spPr bwMode="auto">
                <a:xfrm>
                  <a:off x="1242" y="3486"/>
                  <a:ext cx="111" cy="96"/>
                </a:xfrm>
                <a:custGeom>
                  <a:avLst/>
                  <a:gdLst>
                    <a:gd name="T0" fmla="*/ 1 w 222"/>
                    <a:gd name="T1" fmla="*/ 0 h 289"/>
                    <a:gd name="T2" fmla="*/ 1 w 222"/>
                    <a:gd name="T3" fmla="*/ 0 h 289"/>
                    <a:gd name="T4" fmla="*/ 1 w 222"/>
                    <a:gd name="T5" fmla="*/ 0 h 289"/>
                    <a:gd name="T6" fmla="*/ 1 w 222"/>
                    <a:gd name="T7" fmla="*/ 0 h 289"/>
                    <a:gd name="T8" fmla="*/ 1 w 222"/>
                    <a:gd name="T9" fmla="*/ 0 h 289"/>
                    <a:gd name="T10" fmla="*/ 1 w 222"/>
                    <a:gd name="T11" fmla="*/ 0 h 289"/>
                    <a:gd name="T12" fmla="*/ 1 w 222"/>
                    <a:gd name="T13" fmla="*/ 0 h 289"/>
                    <a:gd name="T14" fmla="*/ 1 w 222"/>
                    <a:gd name="T15" fmla="*/ 0 h 289"/>
                    <a:gd name="T16" fmla="*/ 1 w 222"/>
                    <a:gd name="T17" fmla="*/ 0 h 289"/>
                    <a:gd name="T18" fmla="*/ 1 w 222"/>
                    <a:gd name="T19" fmla="*/ 0 h 289"/>
                    <a:gd name="T20" fmla="*/ 1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3" name="Freeform 791"/>
                <p:cNvSpPr/>
                <p:nvPr/>
              </p:nvSpPr>
              <p:spPr bwMode="auto">
                <a:xfrm>
                  <a:off x="1456" y="362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4" name="Freeform 792"/>
                <p:cNvSpPr/>
                <p:nvPr/>
              </p:nvSpPr>
              <p:spPr bwMode="auto">
                <a:xfrm>
                  <a:off x="1440" y="3615"/>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5" name="Freeform 793"/>
                <p:cNvSpPr/>
                <p:nvPr/>
              </p:nvSpPr>
              <p:spPr bwMode="auto">
                <a:xfrm>
                  <a:off x="1422" y="3604"/>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6" name="Freeform 794"/>
                <p:cNvSpPr/>
                <p:nvPr/>
              </p:nvSpPr>
              <p:spPr bwMode="auto">
                <a:xfrm>
                  <a:off x="1401" y="3594"/>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7" name="Freeform 795"/>
                <p:cNvSpPr/>
                <p:nvPr/>
              </p:nvSpPr>
              <p:spPr bwMode="auto">
                <a:xfrm>
                  <a:off x="1383" y="3583"/>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8" name="Freeform 796"/>
                <p:cNvSpPr/>
                <p:nvPr/>
              </p:nvSpPr>
              <p:spPr bwMode="auto">
                <a:xfrm>
                  <a:off x="1365" y="3570"/>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69" name="Freeform 797"/>
                <p:cNvSpPr/>
                <p:nvPr/>
              </p:nvSpPr>
              <p:spPr bwMode="auto">
                <a:xfrm>
                  <a:off x="1349" y="3558"/>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70" name="Freeform 798"/>
                <p:cNvSpPr/>
                <p:nvPr/>
              </p:nvSpPr>
              <p:spPr bwMode="auto">
                <a:xfrm>
                  <a:off x="1331" y="3550"/>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71" name="Freeform 799"/>
                <p:cNvSpPr/>
                <p:nvPr/>
              </p:nvSpPr>
              <p:spPr bwMode="auto">
                <a:xfrm>
                  <a:off x="1308" y="3501"/>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a:solidFill>
                    <a:srgbClr val="000000"/>
                  </a:solidFill>
                  <a:prstDash val="solid"/>
                  <a:round/>
                </a:ln>
              </p:spPr>
              <p:txBody>
                <a:bodyPr/>
                <a:lstStyle/>
                <a:p>
                  <a:endParaRPr lang="zh-CN" altLang="en-US" sz="1845">
                    <a:solidFill>
                      <a:srgbClr val="000099"/>
                    </a:solidFill>
                    <a:latin typeface="+mn-lt"/>
                    <a:ea typeface="黑体" panose="02010600030101010101" pitchFamily="2" charset="-122"/>
                  </a:endParaRPr>
                </a:p>
              </p:txBody>
            </p:sp>
            <p:sp>
              <p:nvSpPr>
                <p:cNvPr id="72" name="Oval 800"/>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3" name="Oval 801"/>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4" name="Freeform 802"/>
                <p:cNvSpPr/>
                <p:nvPr/>
              </p:nvSpPr>
              <p:spPr bwMode="auto">
                <a:xfrm>
                  <a:off x="1511" y="3785"/>
                  <a:ext cx="94" cy="8"/>
                </a:xfrm>
                <a:custGeom>
                  <a:avLst/>
                  <a:gdLst>
                    <a:gd name="T0" fmla="*/ 0 w 188"/>
                    <a:gd name="T1" fmla="*/ 0 h 25"/>
                    <a:gd name="T2" fmla="*/ 1 w 188"/>
                    <a:gd name="T3" fmla="*/ 0 h 25"/>
                    <a:gd name="T4" fmla="*/ 1 w 188"/>
                    <a:gd name="T5" fmla="*/ 0 h 25"/>
                    <a:gd name="T6" fmla="*/ 1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5" name="Oval 803"/>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sp>
              <p:nvSpPr>
                <p:cNvPr id="76" name="Oval 804"/>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845">
                    <a:solidFill>
                      <a:srgbClr val="000099"/>
                    </a:solidFill>
                    <a:latin typeface="+mn-lt"/>
                    <a:ea typeface="黑体" panose="02010600030101010101" pitchFamily="2" charset="-122"/>
                  </a:endParaRPr>
                </a:p>
              </p:txBody>
            </p:sp>
          </p:grpSp>
        </p:grpSp>
        <p:sp>
          <p:nvSpPr>
            <p:cNvPr id="495" name="Text Box 213"/>
            <p:cNvSpPr txBox="1">
              <a:spLocks noChangeArrowheads="1"/>
            </p:cNvSpPr>
            <p:nvPr/>
          </p:nvSpPr>
          <p:spPr bwMode="auto">
            <a:xfrm>
              <a:off x="8467142" y="4275447"/>
              <a:ext cx="449083"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H</a:t>
              </a:r>
              <a:r>
                <a:rPr lang="en-US" altLang="zh-CN" sz="1845" baseline="-25000">
                  <a:solidFill>
                    <a:srgbClr val="000099"/>
                  </a:solidFill>
                  <a:latin typeface="+mn-lt"/>
                  <a:ea typeface="黑体" panose="02010600030101010101" pitchFamily="2" charset="-122"/>
                </a:rPr>
                <a:t>2</a:t>
              </a:r>
            </a:p>
          </p:txBody>
        </p:sp>
        <p:grpSp>
          <p:nvGrpSpPr>
            <p:cNvPr id="499" name="组合 540"/>
            <p:cNvGrpSpPr/>
            <p:nvPr/>
          </p:nvGrpSpPr>
          <p:grpSpPr bwMode="auto">
            <a:xfrm rot="349158">
              <a:off x="4941673" y="4331119"/>
              <a:ext cx="3117907" cy="315945"/>
              <a:chOff x="3930267" y="1037543"/>
              <a:chExt cx="2228854" cy="230188"/>
            </a:xfrm>
          </p:grpSpPr>
          <p:sp>
            <p:nvSpPr>
              <p:cNvPr id="500" name="AutoShape 212"/>
              <p:cNvSpPr>
                <a:spLocks noChangeArrowheads="1"/>
              </p:cNvSpPr>
              <p:nvPr/>
            </p:nvSpPr>
            <p:spPr bwMode="auto">
              <a:xfrm>
                <a:off x="5315819" y="1118602"/>
                <a:ext cx="843302" cy="88530"/>
              </a:xfrm>
              <a:prstGeom prst="rightArrow">
                <a:avLst>
                  <a:gd name="adj1" fmla="val 50000"/>
                  <a:gd name="adj2" fmla="val 72412"/>
                </a:avLst>
              </a:prstGeom>
              <a:solidFill>
                <a:srgbClr val="C00000"/>
              </a:solidFill>
              <a:ln w="9525">
                <a:solidFill>
                  <a:srgbClr val="C00000"/>
                </a:solidFill>
                <a:miter lim="800000"/>
              </a:ln>
            </p:spPr>
            <p:txBody>
              <a:bodyPr wrap="none" anchor="ctr"/>
              <a:lstStyle/>
              <a:p>
                <a:endParaRPr lang="zh-CN" altLang="en-US" sz="1845">
                  <a:solidFill>
                    <a:srgbClr val="000099"/>
                  </a:solidFill>
                  <a:latin typeface="+mn-lt"/>
                  <a:ea typeface="黑体" panose="02010600030101010101" pitchFamily="2" charset="-122"/>
                </a:endParaRPr>
              </a:p>
            </p:txBody>
          </p:sp>
          <p:sp>
            <p:nvSpPr>
              <p:cNvPr id="501" name="Rectangle 210"/>
              <p:cNvSpPr>
                <a:spLocks noChangeArrowheads="1"/>
              </p:cNvSpPr>
              <p:nvPr/>
            </p:nvSpPr>
            <p:spPr bwMode="auto">
              <a:xfrm>
                <a:off x="3930267" y="1037543"/>
                <a:ext cx="1366407" cy="230188"/>
              </a:xfrm>
              <a:prstGeom prst="rect">
                <a:avLst/>
              </a:prstGeom>
              <a:solidFill>
                <a:schemeClr val="bg1"/>
              </a:solidFill>
              <a:ln w="12700">
                <a:solidFill>
                  <a:schemeClr val="tx1"/>
                </a:solidFill>
                <a:miter lim="800000"/>
              </a:ln>
              <a:effectLst>
                <a:outerShdw dist="53882" dir="2700000" algn="ctr" rotWithShape="0">
                  <a:schemeClr val="bg2">
                    <a:alpha val="50000"/>
                  </a:schemeClr>
                </a:outerShdw>
              </a:effectLst>
            </p:spPr>
            <p:txBody>
              <a:bodyPr wrap="none" anchor="ctr"/>
              <a:lstStyle/>
              <a:p>
                <a:pPr algn="ctr">
                  <a:defRPr/>
                </a:pPr>
                <a:endParaRPr lang="zh-CN" altLang="en-US" sz="1845" dirty="0">
                  <a:solidFill>
                    <a:srgbClr val="000099"/>
                  </a:solidFill>
                  <a:latin typeface="+mn-lt"/>
                  <a:ea typeface="黑体" panose="02010600030101010101" pitchFamily="2" charset="-122"/>
                </a:endParaRPr>
              </a:p>
            </p:txBody>
          </p:sp>
        </p:grpSp>
        <p:sp>
          <p:nvSpPr>
            <p:cNvPr id="503" name="Text Box 207"/>
            <p:cNvSpPr txBox="1">
              <a:spLocks noChangeArrowheads="1"/>
            </p:cNvSpPr>
            <p:nvPr/>
          </p:nvSpPr>
          <p:spPr bwMode="auto">
            <a:xfrm>
              <a:off x="8469325" y="3881060"/>
              <a:ext cx="938442"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a:solidFill>
                    <a:srgbClr val="000099"/>
                  </a:solidFill>
                  <a:latin typeface="+mn-lt"/>
                  <a:ea typeface="黑体" panose="02010600030101010101" pitchFamily="2" charset="-122"/>
                </a:rPr>
                <a:t>业务员</a:t>
              </a:r>
            </a:p>
          </p:txBody>
        </p:sp>
        <p:sp>
          <p:nvSpPr>
            <p:cNvPr id="505" name="矩形 504"/>
            <p:cNvSpPr/>
            <p:nvPr/>
          </p:nvSpPr>
          <p:spPr bwMode="auto">
            <a:xfrm rot="355772">
              <a:off x="6534323" y="4353889"/>
              <a:ext cx="301924" cy="298513"/>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grpSp>
          <p:nvGrpSpPr>
            <p:cNvPr id="516" name="组合 515"/>
            <p:cNvGrpSpPr/>
            <p:nvPr/>
          </p:nvGrpSpPr>
          <p:grpSpPr>
            <a:xfrm>
              <a:off x="1914443" y="4109848"/>
              <a:ext cx="805871" cy="198282"/>
              <a:chOff x="1914443" y="4003494"/>
              <a:chExt cx="805871" cy="198282"/>
            </a:xfrm>
          </p:grpSpPr>
          <p:grpSp>
            <p:nvGrpSpPr>
              <p:cNvPr id="496" name="组合 990"/>
              <p:cNvGrpSpPr/>
              <p:nvPr/>
            </p:nvGrpSpPr>
            <p:grpSpPr bwMode="auto">
              <a:xfrm>
                <a:off x="1914443" y="4003494"/>
                <a:ext cx="805871" cy="198282"/>
                <a:chOff x="1691680" y="1052736"/>
                <a:chExt cx="576064" cy="144016"/>
              </a:xfrm>
            </p:grpSpPr>
            <p:sp>
              <p:nvSpPr>
                <p:cNvPr id="497" name="矩形 496"/>
                <p:cNvSpPr/>
                <p:nvPr/>
              </p:nvSpPr>
              <p:spPr bwMode="auto">
                <a:xfrm>
                  <a:off x="1691680" y="1052736"/>
                  <a:ext cx="360239" cy="14401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cxnSp>
              <p:nvCxnSpPr>
                <p:cNvPr id="498" name="直接箭头连接符 988"/>
                <p:cNvCxnSpPr>
                  <a:cxnSpLocks noChangeShapeType="1"/>
                  <a:stCxn id="497" idx="3"/>
                </p:cNvCxnSpPr>
                <p:nvPr/>
              </p:nvCxnSpPr>
              <p:spPr bwMode="auto">
                <a:xfrm>
                  <a:off x="2051720" y="1124744"/>
                  <a:ext cx="216024" cy="0"/>
                </a:xfrm>
                <a:prstGeom prst="straightConnector1">
                  <a:avLst/>
                </a:prstGeom>
                <a:noFill/>
                <a:ln w="38100" algn="ctr">
                  <a:solidFill>
                    <a:schemeClr val="tx1"/>
                  </a:solidFill>
                  <a:round/>
                  <a:tailEnd type="triangle" w="med" len="med"/>
                </a:ln>
                <a:extLst>
                  <a:ext uri="{909E8E84-426E-40DD-AFC4-6F175D3DCCD1}">
                    <a14:hiddenFill xmlns:a14="http://schemas.microsoft.com/office/drawing/2010/main" xmlns="">
                      <a:noFill/>
                    </a14:hiddenFill>
                  </a:ext>
                </a:extLst>
              </p:spPr>
            </p:cxnSp>
          </p:grpSp>
          <p:sp>
            <p:nvSpPr>
              <p:cNvPr id="506" name="矩形 507"/>
              <p:cNvSpPr>
                <a:spLocks noChangeArrowheads="1"/>
              </p:cNvSpPr>
              <p:nvPr/>
            </p:nvSpPr>
            <p:spPr bwMode="auto">
              <a:xfrm>
                <a:off x="2267428" y="4010030"/>
                <a:ext cx="148741" cy="187388"/>
              </a:xfrm>
              <a:prstGeom prst="rect">
                <a:avLst/>
              </a:prstGeom>
              <a:solidFill>
                <a:schemeClr val="tx1"/>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grpSp>
        <p:sp>
          <p:nvSpPr>
            <p:cNvPr id="507" name="圆角矩形标注 514"/>
            <p:cNvSpPr>
              <a:spLocks noChangeArrowheads="1"/>
            </p:cNvSpPr>
            <p:nvPr/>
          </p:nvSpPr>
          <p:spPr bwMode="auto">
            <a:xfrm>
              <a:off x="7058250" y="3449631"/>
              <a:ext cx="1305377" cy="372598"/>
            </a:xfrm>
            <a:prstGeom prst="wedgeRoundRectCallout">
              <a:avLst>
                <a:gd name="adj1" fmla="val -77218"/>
                <a:gd name="adj2" fmla="val 217574"/>
                <a:gd name="adj3" fmla="val 16667"/>
              </a:avLst>
            </a:prstGeom>
            <a:solidFill>
              <a:srgbClr val="00FFFF"/>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08" name="Text Box 48"/>
            <p:cNvSpPr txBox="1">
              <a:spLocks noChangeArrowheads="1"/>
            </p:cNvSpPr>
            <p:nvPr/>
          </p:nvSpPr>
          <p:spPr bwMode="auto">
            <a:xfrm>
              <a:off x="7033773" y="3423277"/>
              <a:ext cx="1421759" cy="377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dirty="0">
                  <a:solidFill>
                    <a:srgbClr val="000099"/>
                  </a:solidFill>
                  <a:latin typeface="+mn-lt"/>
                  <a:ea typeface="黑体" panose="02010600030101010101" pitchFamily="2" charset="-122"/>
                </a:rPr>
                <a:t>从 </a:t>
              </a:r>
              <a:r>
                <a:rPr lang="en-US" altLang="zh-CN" sz="1845" dirty="0">
                  <a:solidFill>
                    <a:srgbClr val="000099"/>
                  </a:solidFill>
                  <a:latin typeface="+mn-lt"/>
                  <a:ea typeface="黑体" panose="02010600030101010101" pitchFamily="2" charset="-122"/>
                </a:rPr>
                <a:t>R</a:t>
              </a:r>
              <a:r>
                <a:rPr lang="en-US" altLang="zh-CN" sz="1845" baseline="-25000" dirty="0">
                  <a:solidFill>
                    <a:srgbClr val="000099"/>
                  </a:solidFill>
                  <a:latin typeface="+mn-lt"/>
                  <a:ea typeface="黑体" panose="02010600030101010101" pitchFamily="2" charset="-122"/>
                </a:rPr>
                <a:t>1</a:t>
              </a:r>
              <a:r>
                <a:rPr lang="en-US" altLang="zh-CN" sz="1845" dirty="0">
                  <a:solidFill>
                    <a:srgbClr val="000099"/>
                  </a:solidFill>
                  <a:latin typeface="+mn-lt"/>
                  <a:ea typeface="黑体" panose="02010600030101010101" pitchFamily="2" charset="-122"/>
                </a:rPr>
                <a:t> </a:t>
              </a:r>
              <a:r>
                <a:rPr lang="zh-CN" altLang="en-US" sz="1845" dirty="0">
                  <a:solidFill>
                    <a:srgbClr val="000099"/>
                  </a:solidFill>
                  <a:latin typeface="+mn-lt"/>
                  <a:ea typeface="黑体" panose="02010600030101010101" pitchFamily="2" charset="-122"/>
                </a:rPr>
                <a:t>到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2</a:t>
              </a:r>
              <a:endParaRPr lang="zh-CN" altLang="en-US" sz="1845" baseline="-25000" dirty="0">
                <a:solidFill>
                  <a:srgbClr val="000099"/>
                </a:solidFill>
                <a:latin typeface="+mn-lt"/>
                <a:ea typeface="黑体" panose="02010600030101010101" pitchFamily="2" charset="-122"/>
              </a:endParaRPr>
            </a:p>
          </p:txBody>
        </p:sp>
        <p:grpSp>
          <p:nvGrpSpPr>
            <p:cNvPr id="509" name="组合 518"/>
            <p:cNvGrpSpPr/>
            <p:nvPr/>
          </p:nvGrpSpPr>
          <p:grpSpPr bwMode="auto">
            <a:xfrm>
              <a:off x="1698468" y="3416948"/>
              <a:ext cx="1435185" cy="777878"/>
              <a:chOff x="1537180" y="570583"/>
              <a:chExt cx="1027334" cy="565792"/>
            </a:xfrm>
          </p:grpSpPr>
          <p:grpSp>
            <p:nvGrpSpPr>
              <p:cNvPr id="510" name="组合 516"/>
              <p:cNvGrpSpPr/>
              <p:nvPr/>
            </p:nvGrpSpPr>
            <p:grpSpPr bwMode="auto">
              <a:xfrm>
                <a:off x="1537180" y="570583"/>
                <a:ext cx="1027334" cy="322650"/>
                <a:chOff x="1606835" y="548680"/>
                <a:chExt cx="988052" cy="322650"/>
              </a:xfrm>
            </p:grpSpPr>
            <p:sp>
              <p:nvSpPr>
                <p:cNvPr id="512" name="圆角矩形标注 515"/>
                <p:cNvSpPr>
                  <a:spLocks noChangeArrowheads="1"/>
                </p:cNvSpPr>
                <p:nvPr/>
              </p:nvSpPr>
              <p:spPr bwMode="auto">
                <a:xfrm>
                  <a:off x="1619672" y="576470"/>
                  <a:ext cx="964502" cy="294860"/>
                </a:xfrm>
                <a:prstGeom prst="wedgeRoundRectCallout">
                  <a:avLst>
                    <a:gd name="adj1" fmla="val -9139"/>
                    <a:gd name="adj2" fmla="val 50139"/>
                    <a:gd name="adj3" fmla="val 16667"/>
                  </a:avLst>
                </a:prstGeom>
                <a:solidFill>
                  <a:schemeClr val="bg1"/>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sp>
              <p:nvSpPr>
                <p:cNvPr id="513" name="Text Box 48"/>
                <p:cNvSpPr txBox="1">
                  <a:spLocks noChangeArrowheads="1"/>
                </p:cNvSpPr>
                <p:nvPr/>
              </p:nvSpPr>
              <p:spPr bwMode="auto">
                <a:xfrm>
                  <a:off x="1606835" y="548680"/>
                  <a:ext cx="988052" cy="274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45" dirty="0">
                      <a:solidFill>
                        <a:srgbClr val="000099"/>
                      </a:solidFill>
                      <a:latin typeface="+mn-lt"/>
                      <a:ea typeface="黑体" panose="02010600030101010101" pitchFamily="2" charset="-122"/>
                    </a:rPr>
                    <a:t>从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1</a:t>
                  </a:r>
                  <a:r>
                    <a:rPr lang="en-US" altLang="zh-CN" sz="1845" dirty="0">
                      <a:solidFill>
                        <a:srgbClr val="000099"/>
                      </a:solidFill>
                      <a:latin typeface="+mn-lt"/>
                      <a:ea typeface="黑体" panose="02010600030101010101" pitchFamily="2" charset="-122"/>
                    </a:rPr>
                    <a:t> </a:t>
                  </a:r>
                  <a:r>
                    <a:rPr lang="zh-CN" altLang="en-US" sz="1845" dirty="0">
                      <a:solidFill>
                        <a:srgbClr val="000099"/>
                      </a:solidFill>
                      <a:latin typeface="+mn-lt"/>
                      <a:ea typeface="黑体" panose="02010600030101010101" pitchFamily="2" charset="-122"/>
                    </a:rPr>
                    <a:t>到 </a:t>
                  </a:r>
                  <a:r>
                    <a:rPr lang="en-US" altLang="zh-CN" sz="1845" dirty="0">
                      <a:solidFill>
                        <a:srgbClr val="000099"/>
                      </a:solidFill>
                      <a:latin typeface="+mn-lt"/>
                      <a:ea typeface="黑体" panose="02010600030101010101" pitchFamily="2" charset="-122"/>
                    </a:rPr>
                    <a:t>H</a:t>
                  </a:r>
                  <a:r>
                    <a:rPr lang="en-US" altLang="zh-CN" sz="1845" baseline="-25000" dirty="0">
                      <a:solidFill>
                        <a:srgbClr val="000099"/>
                      </a:solidFill>
                      <a:latin typeface="+mn-lt"/>
                      <a:ea typeface="黑体" panose="02010600030101010101" pitchFamily="2" charset="-122"/>
                    </a:rPr>
                    <a:t>2</a:t>
                  </a:r>
                  <a:endParaRPr lang="zh-CN" altLang="en-US" sz="1845" baseline="-25000" dirty="0">
                    <a:solidFill>
                      <a:srgbClr val="000099"/>
                    </a:solidFill>
                    <a:latin typeface="+mn-lt"/>
                    <a:ea typeface="黑体" panose="02010600030101010101" pitchFamily="2" charset="-122"/>
                  </a:endParaRPr>
                </a:p>
              </p:txBody>
            </p:sp>
          </p:grpSp>
          <p:sp>
            <p:nvSpPr>
              <p:cNvPr id="511" name="下箭头 517"/>
              <p:cNvSpPr>
                <a:spLocks noChangeArrowheads="1"/>
              </p:cNvSpPr>
              <p:nvPr/>
            </p:nvSpPr>
            <p:spPr bwMode="auto">
              <a:xfrm>
                <a:off x="1962200" y="895401"/>
                <a:ext cx="89519" cy="240974"/>
              </a:xfrm>
              <a:prstGeom prst="downArrow">
                <a:avLst>
                  <a:gd name="adj1" fmla="val 50000"/>
                  <a:gd name="adj2" fmla="val 127715"/>
                </a:avLst>
              </a:prstGeom>
              <a:solidFill>
                <a:schemeClr val="bg1"/>
              </a:solidFill>
              <a:ln w="6350"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grpSp>
        <p:grpSp>
          <p:nvGrpSpPr>
            <p:cNvPr id="517" name="组合 516"/>
            <p:cNvGrpSpPr/>
            <p:nvPr/>
          </p:nvGrpSpPr>
          <p:grpSpPr>
            <a:xfrm rot="353826">
              <a:off x="5609925" y="4319820"/>
              <a:ext cx="503948" cy="198282"/>
              <a:chOff x="1914444" y="4003494"/>
              <a:chExt cx="503948" cy="198282"/>
            </a:xfrm>
          </p:grpSpPr>
          <p:sp>
            <p:nvSpPr>
              <p:cNvPr id="520" name="矩形 519"/>
              <p:cNvSpPr/>
              <p:nvPr/>
            </p:nvSpPr>
            <p:spPr bwMode="auto">
              <a:xfrm>
                <a:off x="1914444" y="4003494"/>
                <a:ext cx="503948" cy="19828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519" name="矩形 507"/>
              <p:cNvSpPr>
                <a:spLocks noChangeArrowheads="1"/>
              </p:cNvSpPr>
              <p:nvPr/>
            </p:nvSpPr>
            <p:spPr bwMode="auto">
              <a:xfrm>
                <a:off x="2267428" y="4010030"/>
                <a:ext cx="148741" cy="187388"/>
              </a:xfrm>
              <a:prstGeom prst="rect">
                <a:avLst/>
              </a:prstGeom>
              <a:solidFill>
                <a:schemeClr val="tx1"/>
              </a:solidFill>
              <a:ln w="9525" algn="ctr">
                <a:solidFill>
                  <a:schemeClr val="tx1"/>
                </a:solidFill>
                <a:round/>
              </a:ln>
            </p:spPr>
            <p:txBody>
              <a:bodyPr/>
              <a:lstStyle/>
              <a:p>
                <a:endParaRPr lang="zh-CN" altLang="en-US" sz="1845">
                  <a:solidFill>
                    <a:srgbClr val="000099"/>
                  </a:solidFill>
                  <a:latin typeface="+mn-lt"/>
                  <a:ea typeface="黑体" panose="02010600030101010101" pitchFamily="2" charset="-122"/>
                </a:endParaRPr>
              </a:p>
            </p:txBody>
          </p:sp>
        </p:grpSp>
      </p:grpSp>
      <p:sp>
        <p:nvSpPr>
          <p:cNvPr id="523" name="矩形 522"/>
          <p:cNvSpPr/>
          <p:nvPr/>
        </p:nvSpPr>
        <p:spPr>
          <a:xfrm>
            <a:off x="474345" y="1104900"/>
            <a:ext cx="8299450" cy="1462405"/>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algn="l">
              <a:lnSpc>
                <a:spcPct val="110000"/>
              </a:lnSpc>
            </a:pPr>
            <a:r>
              <a:rPr lang="zh-CN" altLang="zh-CN" sz="2585" dirty="0">
                <a:solidFill>
                  <a:srgbClr val="000066"/>
                </a:solidFill>
                <a:latin typeface="+mn-lt"/>
                <a:ea typeface="黑体" panose="02010600030101010101" pitchFamily="2" charset="-122"/>
              </a:rPr>
              <a:t>若公司总部的</a:t>
            </a:r>
            <a:r>
              <a:rPr lang="zh-CN" altLang="zh-CN" sz="2585" dirty="0" smtClean="0">
                <a:solidFill>
                  <a:srgbClr val="000066"/>
                </a:solidFill>
                <a:latin typeface="+mn-lt"/>
                <a:ea typeface="黑体" panose="02010600030101010101" pitchFamily="2" charset="-122"/>
              </a:rPr>
              <a:t>主机</a:t>
            </a:r>
            <a:r>
              <a:rPr lang="en-US" altLang="zh-CN" sz="2585" dirty="0" smtClean="0">
                <a:solidFill>
                  <a:srgbClr val="000066"/>
                </a:solidFill>
                <a:latin typeface="+mn-lt"/>
                <a:ea typeface="黑体" panose="02010600030101010101" pitchFamily="2" charset="-122"/>
              </a:rPr>
              <a:t> H</a:t>
            </a:r>
            <a:r>
              <a:rPr lang="en-US" altLang="zh-CN" sz="2585" baseline="-25000" dirty="0" smtClean="0">
                <a:solidFill>
                  <a:srgbClr val="000066"/>
                </a:solidFill>
                <a:latin typeface="+mn-lt"/>
                <a:ea typeface="黑体" panose="02010600030101010101" pitchFamily="2" charset="-122"/>
              </a:rPr>
              <a:t>1</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要</a:t>
            </a:r>
            <a:r>
              <a:rPr lang="zh-CN" altLang="zh-CN" sz="2585" dirty="0">
                <a:solidFill>
                  <a:srgbClr val="000066"/>
                </a:solidFill>
                <a:latin typeface="+mn-lt"/>
                <a:ea typeface="黑体" panose="02010600030101010101" pitchFamily="2" charset="-122"/>
              </a:rPr>
              <a:t>和某外地业务员的</a:t>
            </a:r>
            <a:r>
              <a:rPr lang="zh-CN" altLang="zh-CN" sz="2585" dirty="0" smtClean="0">
                <a:solidFill>
                  <a:srgbClr val="000066"/>
                </a:solidFill>
                <a:latin typeface="+mn-lt"/>
                <a:ea typeface="黑体" panose="02010600030101010101" pitchFamily="2" charset="-122"/>
              </a:rPr>
              <a:t>主机</a:t>
            </a:r>
            <a:r>
              <a:rPr lang="en-US" altLang="zh-CN" sz="2585" dirty="0" smtClean="0">
                <a:solidFill>
                  <a:srgbClr val="000066"/>
                </a:solidFill>
                <a:latin typeface="+mn-lt"/>
                <a:ea typeface="黑体" panose="02010600030101010101" pitchFamily="2" charset="-122"/>
              </a:rPr>
              <a:t> H</a:t>
            </a:r>
            <a:r>
              <a:rPr lang="en-US" altLang="zh-CN" sz="2585" baseline="-25000" dirty="0" smtClean="0">
                <a:solidFill>
                  <a:srgbClr val="000066"/>
                </a:solidFill>
                <a:latin typeface="+mn-lt"/>
                <a:ea typeface="黑体" panose="02010600030101010101" pitchFamily="2" charset="-122"/>
              </a:rPr>
              <a:t>2</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进行</a:t>
            </a:r>
            <a:r>
              <a:rPr lang="zh-CN" altLang="zh-CN" sz="2585" dirty="0">
                <a:solidFill>
                  <a:srgbClr val="000066"/>
                </a:solidFill>
                <a:latin typeface="+mn-lt"/>
                <a:ea typeface="黑体" panose="02010600030101010101" pitchFamily="2" charset="-122"/>
              </a:rPr>
              <a:t>安全通信</a:t>
            </a:r>
            <a:r>
              <a:rPr lang="zh-CN" altLang="zh-CN" sz="2585" dirty="0" smtClean="0">
                <a:solidFill>
                  <a:srgbClr val="000066"/>
                </a:solidFill>
                <a:latin typeface="+mn-lt"/>
                <a:ea typeface="黑体" panose="02010600030101010101" pitchFamily="2" charset="-122"/>
              </a:rPr>
              <a:t>，</a:t>
            </a:r>
            <a:r>
              <a:rPr lang="zh-CN" altLang="en-US" sz="2585" dirty="0" smtClean="0">
                <a:solidFill>
                  <a:srgbClr val="000066"/>
                </a:solidFill>
                <a:latin typeface="+mn-lt"/>
                <a:ea typeface="黑体" panose="02010600030101010101" pitchFamily="2" charset="-122"/>
              </a:rPr>
              <a:t>需要在</a:t>
            </a:r>
            <a:r>
              <a:rPr lang="zh-CN" altLang="zh-CN" sz="2585" dirty="0" smtClean="0">
                <a:solidFill>
                  <a:srgbClr val="000066"/>
                </a:solidFill>
                <a:latin typeface="+mn-lt"/>
                <a:ea typeface="黑体" panose="02010600030101010101" pitchFamily="2" charset="-122"/>
              </a:rPr>
              <a:t>公司</a:t>
            </a:r>
            <a:r>
              <a:rPr lang="zh-CN" altLang="zh-CN" sz="2585" dirty="0">
                <a:solidFill>
                  <a:srgbClr val="000066"/>
                </a:solidFill>
                <a:latin typeface="+mn-lt"/>
                <a:ea typeface="黑体" panose="02010600030101010101" pitchFamily="2" charset="-122"/>
              </a:rPr>
              <a:t>总部的</a:t>
            </a:r>
            <a:r>
              <a:rPr lang="zh-CN" altLang="zh-CN" sz="2585" dirty="0" smtClean="0">
                <a:solidFill>
                  <a:srgbClr val="000066"/>
                </a:solidFill>
                <a:latin typeface="+mn-lt"/>
                <a:ea typeface="黑体" panose="02010600030101010101" pitchFamily="2" charset="-122"/>
              </a:rPr>
              <a:t>路由器</a:t>
            </a:r>
            <a:r>
              <a:rPr lang="en-US" altLang="zh-CN" sz="2585" dirty="0" smtClean="0">
                <a:solidFill>
                  <a:srgbClr val="000066"/>
                </a:solidFill>
                <a:latin typeface="+mn-lt"/>
                <a:ea typeface="黑体" panose="02010600030101010101" pitchFamily="2" charset="-122"/>
              </a:rPr>
              <a:t> </a:t>
            </a:r>
            <a:r>
              <a:rPr lang="en-US" altLang="zh-CN" sz="2585" dirty="0" smtClean="0">
                <a:solidFill>
                  <a:srgbClr val="FF0000"/>
                </a:solidFill>
                <a:latin typeface="+mn-lt"/>
                <a:ea typeface="黑体" panose="02010600030101010101" pitchFamily="2" charset="-122"/>
              </a:rPr>
              <a:t>R</a:t>
            </a:r>
            <a:r>
              <a:rPr lang="en-US" altLang="zh-CN" sz="2585" baseline="-25000" dirty="0" smtClean="0">
                <a:solidFill>
                  <a:srgbClr val="FF0000"/>
                </a:solidFill>
                <a:latin typeface="+mn-lt"/>
                <a:ea typeface="黑体" panose="02010600030101010101" pitchFamily="2" charset="-122"/>
              </a:rPr>
              <a:t>1</a:t>
            </a:r>
            <a:r>
              <a:rPr lang="zh-CN" altLang="zh-CN" sz="2585" dirty="0" smtClean="0">
                <a:solidFill>
                  <a:srgbClr val="000066"/>
                </a:solidFill>
                <a:latin typeface="+mn-lt"/>
                <a:ea typeface="黑体" panose="02010600030101010101" pitchFamily="2" charset="-122"/>
              </a:rPr>
              <a:t>和</a:t>
            </a:r>
            <a:r>
              <a:rPr lang="zh-CN" altLang="zh-CN" sz="2585" dirty="0">
                <a:solidFill>
                  <a:srgbClr val="000066"/>
                </a:solidFill>
                <a:latin typeface="+mn-lt"/>
                <a:ea typeface="黑体" panose="02010600030101010101" pitchFamily="2" charset="-122"/>
              </a:rPr>
              <a:t>外地业务员的</a:t>
            </a:r>
            <a:r>
              <a:rPr lang="zh-CN" altLang="zh-CN" sz="2585" dirty="0" smtClean="0">
                <a:solidFill>
                  <a:srgbClr val="000066"/>
                </a:solidFill>
                <a:latin typeface="+mn-lt"/>
                <a:ea typeface="黑体" panose="02010600030101010101" pitchFamily="2" charset="-122"/>
              </a:rPr>
              <a:t>主机</a:t>
            </a:r>
            <a:r>
              <a:rPr lang="en-US" altLang="zh-CN" sz="2585" dirty="0" smtClean="0">
                <a:solidFill>
                  <a:srgbClr val="000066"/>
                </a:solidFill>
                <a:latin typeface="+mn-lt"/>
                <a:ea typeface="黑体" panose="02010600030101010101" pitchFamily="2" charset="-122"/>
              </a:rPr>
              <a:t> </a:t>
            </a:r>
            <a:r>
              <a:rPr lang="en-US" altLang="zh-CN" sz="2585" dirty="0" smtClean="0">
                <a:solidFill>
                  <a:srgbClr val="FF0000"/>
                </a:solidFill>
                <a:latin typeface="+mn-lt"/>
                <a:ea typeface="黑体" panose="02010600030101010101" pitchFamily="2" charset="-122"/>
              </a:rPr>
              <a:t>H</a:t>
            </a:r>
            <a:r>
              <a:rPr lang="en-US" altLang="zh-CN" sz="2585" baseline="-25000" dirty="0" smtClean="0">
                <a:solidFill>
                  <a:srgbClr val="FF0000"/>
                </a:solidFill>
                <a:latin typeface="+mn-lt"/>
                <a:ea typeface="黑体" panose="02010600030101010101" pitchFamily="2" charset="-122"/>
              </a:rPr>
              <a:t>2</a:t>
            </a:r>
            <a:r>
              <a:rPr lang="en-US" altLang="zh-CN" sz="2585" dirty="0" smtClean="0">
                <a:solidFill>
                  <a:srgbClr val="000066"/>
                </a:solidFill>
                <a:latin typeface="+mn-lt"/>
                <a:ea typeface="黑体" panose="02010600030101010101" pitchFamily="2" charset="-122"/>
              </a:rPr>
              <a:t> </a:t>
            </a:r>
            <a:r>
              <a:rPr lang="zh-CN" altLang="zh-CN" sz="2585" dirty="0" smtClean="0">
                <a:solidFill>
                  <a:srgbClr val="000066"/>
                </a:solidFill>
                <a:latin typeface="+mn-lt"/>
                <a:ea typeface="黑体" panose="02010600030101010101" pitchFamily="2" charset="-122"/>
              </a:rPr>
              <a:t>建立</a:t>
            </a:r>
            <a:r>
              <a:rPr lang="zh-CN" altLang="zh-CN" sz="2585" dirty="0">
                <a:solidFill>
                  <a:srgbClr val="000066"/>
                </a:solidFill>
                <a:latin typeface="+mn-lt"/>
                <a:ea typeface="黑体" panose="02010600030101010101" pitchFamily="2" charset="-122"/>
              </a:rPr>
              <a:t>安全</a:t>
            </a:r>
            <a:r>
              <a:rPr lang="zh-CN" altLang="zh-CN" sz="2585" dirty="0" smtClean="0">
                <a:solidFill>
                  <a:srgbClr val="000066"/>
                </a:solidFill>
                <a:latin typeface="+mn-lt"/>
                <a:ea typeface="黑体" panose="02010600030101010101" pitchFamily="2" charset="-122"/>
              </a:rPr>
              <a:t>关联</a:t>
            </a:r>
            <a:r>
              <a:rPr lang="en-US" altLang="zh-CN" sz="2585" dirty="0" smtClean="0">
                <a:solidFill>
                  <a:srgbClr val="000066"/>
                </a:solidFill>
                <a:latin typeface="+mn-lt"/>
                <a:ea typeface="黑体" panose="02010600030101010101" pitchFamily="2" charset="-122"/>
              </a:rPr>
              <a:t> SA</a:t>
            </a:r>
            <a:r>
              <a:rPr lang="zh-CN" altLang="en-US" sz="2585" dirty="0" smtClean="0">
                <a:solidFill>
                  <a:srgbClr val="000066"/>
                </a:solidFill>
                <a:latin typeface="+mn-lt"/>
                <a:ea typeface="黑体" panose="02010600030101010101" pitchFamily="2" charset="-122"/>
              </a:rPr>
              <a:t>。</a:t>
            </a:r>
            <a:endParaRPr lang="zh-CN" altLang="en-US" sz="2585" dirty="0">
              <a:solidFill>
                <a:srgbClr val="000066"/>
              </a:solidFill>
              <a:latin typeface="+mn-lt"/>
              <a:ea typeface="黑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marL="838200" indent="-838200" algn="ctr"/>
            <a:r>
              <a:rPr lang="zh-CN" altLang="en-US" dirty="0"/>
              <a:t>安全关联 </a:t>
            </a:r>
            <a:r>
              <a:rPr lang="en-US" altLang="zh-CN" dirty="0" smtClean="0"/>
              <a:t>SA </a:t>
            </a:r>
            <a:r>
              <a:rPr lang="zh-CN" altLang="zh-CN" dirty="0" smtClean="0"/>
              <a:t>状态</a:t>
            </a:r>
            <a:r>
              <a:rPr lang="zh-CN" altLang="zh-CN" dirty="0"/>
              <a:t>信息</a:t>
            </a:r>
            <a:endParaRPr lang="zh-CN" altLang="en-US" dirty="0"/>
          </a:p>
        </p:txBody>
      </p:sp>
      <p:sp>
        <p:nvSpPr>
          <p:cNvPr id="708611" name="Rectangle 3"/>
          <p:cNvSpPr>
            <a:spLocks noGrp="1" noChangeArrowheads="1"/>
          </p:cNvSpPr>
          <p:nvPr>
            <p:ph idx="1"/>
          </p:nvPr>
        </p:nvSpPr>
        <p:spPr/>
        <p:txBody>
          <a:bodyPr/>
          <a:lstStyle/>
          <a:p>
            <a:pPr marL="342265" indent="-342265" latinLnBrk="0">
              <a:spcBef>
                <a:spcPts val="600"/>
              </a:spcBef>
              <a:buNone/>
            </a:pPr>
            <a:r>
              <a:rPr lang="en-US" altLang="zh-CN" dirty="0"/>
              <a:t>(1) </a:t>
            </a:r>
            <a:r>
              <a:rPr lang="zh-CN" altLang="zh-CN" dirty="0"/>
              <a:t>一</a:t>
            </a:r>
            <a:r>
              <a:rPr lang="zh-CN" altLang="zh-CN" dirty="0" smtClean="0"/>
              <a:t>个</a:t>
            </a:r>
            <a:r>
              <a:rPr lang="en-US" altLang="zh-CN" dirty="0" smtClean="0"/>
              <a:t> 32 </a:t>
            </a:r>
            <a:r>
              <a:rPr lang="zh-CN" altLang="zh-CN" dirty="0" smtClean="0"/>
              <a:t>位</a:t>
            </a:r>
            <a:r>
              <a:rPr lang="zh-CN" altLang="zh-CN" dirty="0"/>
              <a:t>的连接标识符，称为安全参数</a:t>
            </a:r>
            <a:r>
              <a:rPr lang="zh-CN" altLang="zh-CN" dirty="0" smtClean="0"/>
              <a:t>索引</a:t>
            </a:r>
            <a:r>
              <a:rPr lang="en-US" altLang="zh-CN" dirty="0" smtClean="0"/>
              <a:t> SPI </a:t>
            </a:r>
            <a:r>
              <a:rPr lang="en-US" altLang="zh-CN" dirty="0"/>
              <a:t>(Security Parameter Index)</a:t>
            </a:r>
            <a:r>
              <a:rPr lang="zh-CN" altLang="zh-CN" dirty="0"/>
              <a:t>。</a:t>
            </a:r>
          </a:p>
          <a:p>
            <a:pPr marL="342265" indent="-342265" latinLnBrk="0">
              <a:spcBef>
                <a:spcPts val="600"/>
              </a:spcBef>
              <a:buNone/>
            </a:pPr>
            <a:r>
              <a:rPr lang="en-US" altLang="zh-CN" dirty="0"/>
              <a:t>(2) </a:t>
            </a:r>
            <a:r>
              <a:rPr lang="zh-CN" altLang="zh-CN" dirty="0"/>
              <a:t>安全</a:t>
            </a:r>
            <a:r>
              <a:rPr lang="zh-CN" altLang="zh-CN" dirty="0" smtClean="0"/>
              <a:t>关联</a:t>
            </a:r>
            <a:r>
              <a:rPr lang="en-US" altLang="zh-CN" dirty="0" smtClean="0"/>
              <a:t> SA </a:t>
            </a:r>
            <a:r>
              <a:rPr lang="zh-CN" altLang="zh-CN" dirty="0" smtClean="0"/>
              <a:t>的</a:t>
            </a:r>
            <a:r>
              <a:rPr lang="zh-CN" altLang="zh-CN" dirty="0"/>
              <a:t>源点和终点</a:t>
            </a:r>
            <a:r>
              <a:rPr lang="zh-CN" altLang="zh-CN" dirty="0" smtClean="0"/>
              <a:t>的</a:t>
            </a:r>
            <a:r>
              <a:rPr lang="en-US" altLang="zh-CN" dirty="0" smtClean="0"/>
              <a:t> IP </a:t>
            </a:r>
            <a:r>
              <a:rPr lang="zh-CN" altLang="zh-CN" dirty="0" smtClean="0"/>
              <a:t>地址</a:t>
            </a:r>
            <a:r>
              <a:rPr lang="en-US" altLang="zh-CN" dirty="0" smtClean="0"/>
              <a:t>(</a:t>
            </a:r>
            <a:r>
              <a:rPr lang="zh-CN" altLang="en-US" dirty="0" smtClean="0"/>
              <a:t>例如</a:t>
            </a:r>
            <a:r>
              <a:rPr lang="zh-CN" altLang="zh-CN" dirty="0" smtClean="0"/>
              <a:t>路由器</a:t>
            </a:r>
            <a:r>
              <a:rPr lang="en-US" altLang="zh-CN" dirty="0" smtClean="0"/>
              <a:t> R</a:t>
            </a:r>
            <a:r>
              <a:rPr lang="en-US" altLang="zh-CN" baseline="-25000" dirty="0" smtClean="0"/>
              <a:t>1 </a:t>
            </a:r>
            <a:r>
              <a:rPr lang="zh-CN" altLang="zh-CN" dirty="0" smtClean="0"/>
              <a:t>和</a:t>
            </a:r>
            <a:r>
              <a:rPr lang="en-US" altLang="zh-CN" dirty="0" smtClean="0"/>
              <a:t> R</a:t>
            </a:r>
            <a:r>
              <a:rPr lang="en-US" altLang="zh-CN" baseline="-25000" dirty="0" smtClean="0"/>
              <a:t>2 </a:t>
            </a:r>
            <a:r>
              <a:rPr lang="zh-CN" altLang="zh-CN" dirty="0" smtClean="0"/>
              <a:t>的</a:t>
            </a:r>
            <a:r>
              <a:rPr lang="en-US" altLang="zh-CN" dirty="0" smtClean="0"/>
              <a:t> IP </a:t>
            </a:r>
            <a:r>
              <a:rPr lang="zh-CN" altLang="zh-CN" dirty="0" smtClean="0"/>
              <a:t>地址</a:t>
            </a:r>
            <a:r>
              <a:rPr lang="en-US" altLang="zh-CN" dirty="0"/>
              <a:t>)</a:t>
            </a:r>
            <a:r>
              <a:rPr lang="zh-CN" altLang="zh-CN" dirty="0"/>
              <a:t>。</a:t>
            </a:r>
          </a:p>
          <a:p>
            <a:pPr marL="342265" indent="-342265" latinLnBrk="0">
              <a:spcBef>
                <a:spcPts val="600"/>
              </a:spcBef>
              <a:buNone/>
            </a:pPr>
            <a:endParaRPr lang="en-US" altLang="zh-CN" dirty="0"/>
          </a:p>
          <a:p>
            <a:pPr marL="342265" indent="-342265" latinLnBrk="0">
              <a:spcBef>
                <a:spcPts val="600"/>
              </a:spcBef>
              <a:buNone/>
            </a:pPr>
            <a:r>
              <a:rPr lang="en-US" altLang="zh-CN" dirty="0"/>
              <a:t>(3) </a:t>
            </a:r>
            <a:r>
              <a:rPr lang="zh-CN" altLang="zh-CN" dirty="0"/>
              <a:t>所使用的加密类型</a:t>
            </a:r>
            <a:r>
              <a:rPr lang="en-US" altLang="zh-CN" dirty="0"/>
              <a:t>(</a:t>
            </a:r>
            <a:r>
              <a:rPr lang="zh-CN" altLang="zh-CN" dirty="0"/>
              <a:t>例如，</a:t>
            </a:r>
            <a:r>
              <a:rPr lang="en-US" altLang="zh-CN" dirty="0" smtClean="0"/>
              <a:t>DES </a:t>
            </a:r>
            <a:r>
              <a:rPr lang="zh-CN" altLang="zh-CN" dirty="0" smtClean="0"/>
              <a:t>或</a:t>
            </a:r>
            <a:r>
              <a:rPr lang="en-US" altLang="zh-CN" dirty="0" smtClean="0"/>
              <a:t> AES</a:t>
            </a:r>
            <a:r>
              <a:rPr lang="en-US" altLang="zh-CN" dirty="0"/>
              <a:t>)</a:t>
            </a:r>
            <a:r>
              <a:rPr lang="zh-CN" altLang="zh-CN" dirty="0"/>
              <a:t>。</a:t>
            </a:r>
          </a:p>
          <a:p>
            <a:pPr marL="342265" indent="-342265" latinLnBrk="0">
              <a:spcBef>
                <a:spcPts val="600"/>
              </a:spcBef>
              <a:buNone/>
            </a:pPr>
            <a:r>
              <a:rPr lang="en-US" altLang="zh-CN" dirty="0"/>
              <a:t>(4) </a:t>
            </a:r>
            <a:r>
              <a:rPr lang="zh-CN" altLang="zh-CN" dirty="0"/>
              <a:t>加密的密钥。</a:t>
            </a:r>
          </a:p>
          <a:p>
            <a:pPr marL="342265" indent="-342265" latinLnBrk="0">
              <a:spcBef>
                <a:spcPts val="600"/>
              </a:spcBef>
              <a:buNone/>
            </a:pPr>
            <a:endParaRPr lang="en-US" altLang="zh-CN" dirty="0"/>
          </a:p>
          <a:p>
            <a:pPr marL="342265" indent="-342265" latinLnBrk="0">
              <a:spcBef>
                <a:spcPts val="600"/>
              </a:spcBef>
              <a:buNone/>
            </a:pPr>
            <a:r>
              <a:rPr lang="en-US" altLang="zh-CN" dirty="0"/>
              <a:t>(5) </a:t>
            </a:r>
            <a:r>
              <a:rPr lang="zh-CN" altLang="zh-CN" dirty="0"/>
              <a:t>完整性检查的类型 </a:t>
            </a:r>
            <a:r>
              <a:rPr lang="en-US" altLang="zh-CN" dirty="0"/>
              <a:t>(</a:t>
            </a:r>
            <a:r>
              <a:rPr lang="zh-CN" altLang="zh-CN" dirty="0"/>
              <a:t>例如，使用报文</a:t>
            </a:r>
            <a:r>
              <a:rPr lang="zh-CN" altLang="zh-CN" dirty="0" smtClean="0"/>
              <a:t>摘要</a:t>
            </a:r>
            <a:r>
              <a:rPr lang="en-US" altLang="zh-CN" dirty="0" smtClean="0"/>
              <a:t> MD5 </a:t>
            </a:r>
            <a:r>
              <a:rPr lang="zh-CN" altLang="zh-CN" dirty="0" smtClean="0"/>
              <a:t>或</a:t>
            </a:r>
            <a:r>
              <a:rPr lang="en-US" altLang="zh-CN" dirty="0" smtClean="0"/>
              <a:t> SHA-1 </a:t>
            </a:r>
            <a:r>
              <a:rPr lang="zh-CN" altLang="zh-CN" dirty="0" smtClean="0"/>
              <a:t>的</a:t>
            </a:r>
            <a:r>
              <a:rPr lang="zh-CN" altLang="zh-CN" dirty="0">
                <a:solidFill>
                  <a:srgbClr val="FF0000"/>
                </a:solidFill>
              </a:rPr>
              <a:t>报文鉴别</a:t>
            </a:r>
            <a:r>
              <a:rPr lang="zh-CN" altLang="zh-CN" dirty="0" smtClean="0">
                <a:solidFill>
                  <a:srgbClr val="FF0000"/>
                </a:solidFill>
              </a:rPr>
              <a:t>码</a:t>
            </a:r>
            <a:r>
              <a:rPr lang="en-US" altLang="zh-CN" dirty="0" smtClean="0">
                <a:solidFill>
                  <a:srgbClr val="FF0000"/>
                </a:solidFill>
              </a:rPr>
              <a:t> </a:t>
            </a:r>
            <a:r>
              <a:rPr lang="en-US" altLang="zh-CN" dirty="0" smtClean="0"/>
              <a:t>MAC</a:t>
            </a:r>
            <a:r>
              <a:rPr lang="en-US" altLang="zh-CN" dirty="0"/>
              <a:t>)</a:t>
            </a:r>
            <a:r>
              <a:rPr lang="zh-CN" altLang="zh-CN" dirty="0"/>
              <a:t>。</a:t>
            </a:r>
          </a:p>
          <a:p>
            <a:pPr marL="342265" indent="-342265" latinLnBrk="0">
              <a:spcBef>
                <a:spcPts val="600"/>
              </a:spcBef>
              <a:buNone/>
            </a:pPr>
            <a:r>
              <a:rPr lang="en-US" altLang="zh-CN" dirty="0"/>
              <a:t>(6) </a:t>
            </a:r>
            <a:r>
              <a:rPr lang="zh-CN" altLang="zh-CN" dirty="0"/>
              <a:t>鉴别使用的密钥</a:t>
            </a:r>
            <a:r>
              <a:rPr lang="zh-CN" altLang="zh-CN"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密钥</a:t>
            </a:r>
            <a:endParaRPr lang="zh-CN" altLang="en-US" dirty="0"/>
          </a:p>
        </p:txBody>
      </p:sp>
      <p:sp>
        <p:nvSpPr>
          <p:cNvPr id="3" name="内容占位符 2"/>
          <p:cNvSpPr>
            <a:spLocks noGrp="1"/>
          </p:cNvSpPr>
          <p:nvPr>
            <p:ph idx="1"/>
          </p:nvPr>
        </p:nvSpPr>
        <p:spPr/>
        <p:txBody>
          <a:bodyPr/>
          <a:lstStyle/>
          <a:p>
            <a:r>
              <a:rPr lang="zh-CN" altLang="zh-CN" dirty="0"/>
              <a:t>加密和解密用的</a:t>
            </a:r>
            <a:r>
              <a:rPr lang="zh-CN" altLang="zh-CN" dirty="0">
                <a:solidFill>
                  <a:srgbClr val="FF0000"/>
                </a:solidFill>
              </a:rPr>
              <a:t>密钥</a:t>
            </a:r>
            <a:r>
              <a:rPr lang="en-US" altLang="zh-CN" i="1" dirty="0" smtClean="0">
                <a:solidFill>
                  <a:srgbClr val="FF0000"/>
                </a:solidFill>
              </a:rPr>
              <a:t>K</a:t>
            </a:r>
            <a:r>
              <a:rPr lang="en-US" altLang="zh-CN" dirty="0" smtClean="0"/>
              <a:t> (key) </a:t>
            </a:r>
            <a:r>
              <a:rPr lang="zh-CN" altLang="zh-CN" dirty="0" smtClean="0"/>
              <a:t>是</a:t>
            </a:r>
            <a:r>
              <a:rPr lang="zh-CN" altLang="zh-CN" dirty="0"/>
              <a:t>一串秘密的字符串（即比特串</a:t>
            </a:r>
            <a:r>
              <a:rPr lang="zh-CN" altLang="zh-CN" dirty="0" smtClean="0"/>
              <a:t>）</a:t>
            </a:r>
            <a:r>
              <a:rPr lang="zh-CN" altLang="en-US" dirty="0" smtClean="0"/>
              <a:t>。</a:t>
            </a:r>
            <a:endParaRPr lang="en-US" altLang="zh-CN" dirty="0" smtClean="0"/>
          </a:p>
          <a:p>
            <a:r>
              <a:rPr lang="zh-CN" altLang="zh-CN" dirty="0"/>
              <a:t>明文通过</a:t>
            </a:r>
            <a:r>
              <a:rPr lang="zh-CN" altLang="zh-CN" dirty="0" smtClean="0">
                <a:solidFill>
                  <a:srgbClr val="FF0000"/>
                </a:solidFill>
              </a:rPr>
              <a:t>加密算法</a:t>
            </a:r>
            <a:r>
              <a:rPr lang="en-US" altLang="zh-CN" dirty="0" smtClean="0">
                <a:solidFill>
                  <a:srgbClr val="FF0000"/>
                </a:solidFill>
              </a:rPr>
              <a:t> E </a:t>
            </a:r>
            <a:r>
              <a:rPr lang="zh-CN" altLang="en-US" dirty="0" smtClean="0"/>
              <a:t>和</a:t>
            </a:r>
            <a:r>
              <a:rPr lang="zh-CN" altLang="en-US" dirty="0" smtClean="0">
                <a:solidFill>
                  <a:srgbClr val="FF0000"/>
                </a:solidFill>
              </a:rPr>
              <a:t>加</a:t>
            </a:r>
            <a:r>
              <a:rPr lang="zh-CN" altLang="zh-CN" dirty="0" smtClean="0">
                <a:solidFill>
                  <a:srgbClr val="FF0000"/>
                </a:solidFill>
              </a:rPr>
              <a:t>密密钥</a:t>
            </a:r>
            <a:r>
              <a:rPr lang="en-US" altLang="zh-CN" dirty="0" smtClean="0">
                <a:solidFill>
                  <a:srgbClr val="FF0000"/>
                </a:solidFill>
              </a:rPr>
              <a:t> K </a:t>
            </a:r>
            <a:r>
              <a:rPr lang="zh-CN" altLang="zh-CN" dirty="0" smtClean="0"/>
              <a:t>变成密文</a:t>
            </a:r>
            <a:r>
              <a:rPr lang="zh-CN" altLang="en-US" dirty="0" smtClean="0"/>
              <a:t>：</a:t>
            </a:r>
            <a:endParaRPr lang="en-US" altLang="zh-CN" dirty="0" smtClean="0"/>
          </a:p>
          <a:p>
            <a:endParaRPr lang="en-US" altLang="zh-CN" dirty="0" smtClean="0"/>
          </a:p>
          <a:p>
            <a:endParaRPr lang="en-US" altLang="zh-CN" dirty="0" smtClean="0"/>
          </a:p>
          <a:p>
            <a:r>
              <a:rPr lang="zh-CN" altLang="zh-CN" dirty="0" smtClean="0"/>
              <a:t>接收</a:t>
            </a:r>
            <a:r>
              <a:rPr lang="zh-CN" altLang="zh-CN" dirty="0"/>
              <a:t>端利用</a:t>
            </a:r>
            <a:r>
              <a:rPr lang="zh-CN" altLang="zh-CN" dirty="0">
                <a:solidFill>
                  <a:srgbClr val="FF0000"/>
                </a:solidFill>
              </a:rPr>
              <a:t>解密</a:t>
            </a:r>
            <a:r>
              <a:rPr lang="zh-CN" altLang="zh-CN" dirty="0" smtClean="0">
                <a:solidFill>
                  <a:srgbClr val="FF0000"/>
                </a:solidFill>
              </a:rPr>
              <a:t>算法</a:t>
            </a:r>
            <a:r>
              <a:rPr lang="en-US" altLang="zh-CN" dirty="0" smtClean="0">
                <a:solidFill>
                  <a:srgbClr val="FF0000"/>
                </a:solidFill>
              </a:rPr>
              <a:t> D </a:t>
            </a:r>
            <a:r>
              <a:rPr lang="zh-CN" altLang="zh-CN" dirty="0" smtClean="0"/>
              <a:t>运算</a:t>
            </a:r>
            <a:r>
              <a:rPr lang="zh-CN" altLang="zh-CN" dirty="0"/>
              <a:t>和</a:t>
            </a:r>
            <a:r>
              <a:rPr lang="zh-CN" altLang="zh-CN" dirty="0">
                <a:solidFill>
                  <a:srgbClr val="FF0000"/>
                </a:solidFill>
              </a:rPr>
              <a:t>解密</a:t>
            </a:r>
            <a:r>
              <a:rPr lang="zh-CN" altLang="zh-CN" dirty="0" smtClean="0">
                <a:solidFill>
                  <a:srgbClr val="FF0000"/>
                </a:solidFill>
              </a:rPr>
              <a:t>密钥</a:t>
            </a:r>
            <a:r>
              <a:rPr lang="en-US" altLang="zh-CN" dirty="0" smtClean="0">
                <a:solidFill>
                  <a:srgbClr val="FF0000"/>
                </a:solidFill>
              </a:rPr>
              <a:t> K </a:t>
            </a:r>
            <a:r>
              <a:rPr lang="zh-CN" altLang="zh-CN" dirty="0" smtClean="0"/>
              <a:t>解</a:t>
            </a:r>
            <a:r>
              <a:rPr lang="zh-CN" altLang="zh-CN" dirty="0"/>
              <a:t>出</a:t>
            </a:r>
            <a:r>
              <a:rPr lang="zh-CN" altLang="zh-CN" dirty="0" smtClean="0"/>
              <a:t>明文</a:t>
            </a:r>
            <a:r>
              <a:rPr lang="en-US" altLang="zh-CN" dirty="0" smtClean="0"/>
              <a:t> X</a:t>
            </a:r>
            <a:r>
              <a:rPr lang="zh-CN" altLang="zh-CN" dirty="0"/>
              <a:t>。解密算法是加密算法的</a:t>
            </a:r>
            <a:r>
              <a:rPr lang="zh-CN" altLang="zh-CN" dirty="0" smtClean="0"/>
              <a:t>逆运算</a:t>
            </a:r>
            <a:r>
              <a:rPr lang="zh-CN" altLang="en-US" dirty="0" smtClean="0"/>
              <a:t>。</a:t>
            </a:r>
            <a:endParaRPr lang="zh-CN" altLang="en-US" dirty="0"/>
          </a:p>
        </p:txBody>
      </p:sp>
      <p:sp>
        <p:nvSpPr>
          <p:cNvPr id="4" name="矩形 3"/>
          <p:cNvSpPr/>
          <p:nvPr/>
        </p:nvSpPr>
        <p:spPr bwMode="auto">
          <a:xfrm>
            <a:off x="714348" y="2428868"/>
            <a:ext cx="6912768" cy="57606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2800" b="1" i="1" dirty="0" smtClean="0">
                <a:solidFill>
                  <a:srgbClr val="000099"/>
                </a:solidFill>
                <a:latin typeface="+mn-lt"/>
                <a:ea typeface="黑体" panose="02010600030101010101" pitchFamily="2" charset="-122"/>
              </a:rPr>
              <a:t>  </a:t>
            </a:r>
            <a:r>
              <a:rPr lang="en-US" altLang="zh-CN" sz="2800" dirty="0" smtClean="0">
                <a:solidFill>
                  <a:srgbClr val="000099"/>
                </a:solidFill>
                <a:latin typeface="+mn-lt"/>
                <a:ea typeface="黑体" panose="02010600030101010101" pitchFamily="2" charset="-122"/>
              </a:rPr>
              <a:t>Y </a:t>
            </a:r>
            <a:r>
              <a:rPr lang="en-US" altLang="zh-CN" sz="2800" dirty="0">
                <a:solidFill>
                  <a:srgbClr val="000099"/>
                </a:solidFill>
                <a:latin typeface="+mn-lt"/>
                <a:ea typeface="黑体" panose="02010600030101010101" pitchFamily="2" charset="-122"/>
                <a:sym typeface="Symbol" panose="05050102010706020507"/>
              </a:rPr>
              <a:t></a:t>
            </a:r>
            <a:r>
              <a:rPr lang="en-US" altLang="zh-CN" sz="2800" dirty="0">
                <a:solidFill>
                  <a:srgbClr val="000099"/>
                </a:solidFill>
                <a:latin typeface="+mn-lt"/>
                <a:ea typeface="黑体" panose="02010600030101010101" pitchFamily="2" charset="-122"/>
              </a:rPr>
              <a:t> E</a:t>
            </a:r>
            <a:r>
              <a:rPr lang="en-US" altLang="zh-CN" sz="2800" baseline="-25000" dirty="0">
                <a:solidFill>
                  <a:srgbClr val="000099"/>
                </a:solidFill>
                <a:latin typeface="+mn-lt"/>
                <a:ea typeface="黑体" panose="02010600030101010101" pitchFamily="2" charset="-122"/>
              </a:rPr>
              <a:t>K</a:t>
            </a:r>
            <a:r>
              <a:rPr lang="en-US" altLang="zh-CN" sz="2800" dirty="0">
                <a:solidFill>
                  <a:srgbClr val="000099"/>
                </a:solidFill>
                <a:latin typeface="+mn-lt"/>
                <a:ea typeface="黑体" panose="02010600030101010101" pitchFamily="2" charset="-122"/>
              </a:rPr>
              <a:t>(X)                        </a:t>
            </a:r>
            <a:r>
              <a:rPr lang="en-US" altLang="zh-CN" sz="2800" dirty="0" smtClean="0">
                <a:solidFill>
                  <a:srgbClr val="000099"/>
                </a:solidFill>
                <a:latin typeface="+mn-lt"/>
                <a:ea typeface="黑体" panose="02010600030101010101" pitchFamily="2" charset="-122"/>
              </a:rPr>
              <a:t>              </a:t>
            </a:r>
            <a:r>
              <a:rPr lang="en-US" altLang="zh-CN" sz="2800" dirty="0">
                <a:solidFill>
                  <a:srgbClr val="000099"/>
                </a:solidFill>
                <a:latin typeface="+mn-lt"/>
                <a:ea typeface="黑体" panose="02010600030101010101" pitchFamily="2" charset="-122"/>
              </a:rPr>
              <a:t>(7-1)</a:t>
            </a:r>
            <a:endParaRPr kumimoji="0" lang="zh-CN" altLang="en-US" sz="2800" u="none" strike="noStrike" cap="none" normalizeH="0" baseline="0" dirty="0" smtClean="0">
              <a:ln>
                <a:noFill/>
              </a:ln>
              <a:solidFill>
                <a:srgbClr val="000099"/>
              </a:solidFill>
              <a:effectLst/>
              <a:latin typeface="+mn-lt"/>
              <a:ea typeface="黑体" panose="02010600030101010101" pitchFamily="2" charset="-122"/>
            </a:endParaRPr>
          </a:p>
        </p:txBody>
      </p:sp>
      <p:sp>
        <p:nvSpPr>
          <p:cNvPr id="5" name="矩形 4"/>
          <p:cNvSpPr/>
          <p:nvPr/>
        </p:nvSpPr>
        <p:spPr bwMode="auto">
          <a:xfrm>
            <a:off x="714348" y="4071942"/>
            <a:ext cx="6912768" cy="576064"/>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sz="2800" b="1" i="1" dirty="0" smtClean="0">
                <a:solidFill>
                  <a:srgbClr val="000099"/>
                </a:solidFill>
                <a:latin typeface="+mn-lt"/>
                <a:ea typeface="黑体" panose="02010600030101010101" pitchFamily="2" charset="-122"/>
              </a:rPr>
              <a:t>  </a:t>
            </a:r>
            <a:r>
              <a:rPr lang="en-US" altLang="zh-CN" sz="2800" dirty="0" smtClean="0">
                <a:solidFill>
                  <a:srgbClr val="000099"/>
                </a:solidFill>
                <a:latin typeface="+mn-lt"/>
                <a:ea typeface="黑体" panose="02010600030101010101" pitchFamily="2" charset="-122"/>
              </a:rPr>
              <a:t>D</a:t>
            </a:r>
            <a:r>
              <a:rPr lang="en-US" altLang="zh-CN" sz="2800" baseline="-25000" dirty="0" smtClean="0">
                <a:solidFill>
                  <a:srgbClr val="000099"/>
                </a:solidFill>
                <a:latin typeface="+mn-lt"/>
                <a:ea typeface="黑体" panose="02010600030101010101" pitchFamily="2" charset="-122"/>
              </a:rPr>
              <a:t>K</a:t>
            </a:r>
            <a:r>
              <a:rPr lang="en-US" altLang="zh-CN" sz="2800" dirty="0" smtClean="0">
                <a:solidFill>
                  <a:srgbClr val="000099"/>
                </a:solidFill>
                <a:latin typeface="+mn-lt"/>
                <a:ea typeface="黑体" panose="02010600030101010101" pitchFamily="2" charset="-122"/>
              </a:rPr>
              <a:t>(Y</a:t>
            </a:r>
            <a:r>
              <a:rPr lang="en-US" altLang="zh-CN" sz="2800" dirty="0">
                <a:solidFill>
                  <a:srgbClr val="000099"/>
                </a:solidFill>
                <a:latin typeface="+mn-lt"/>
                <a:ea typeface="黑体" panose="02010600030101010101" pitchFamily="2" charset="-122"/>
              </a:rPr>
              <a:t>) </a:t>
            </a:r>
            <a:r>
              <a:rPr lang="en-US" altLang="zh-CN" sz="2800" dirty="0">
                <a:solidFill>
                  <a:srgbClr val="000099"/>
                </a:solidFill>
                <a:latin typeface="+mn-lt"/>
                <a:ea typeface="黑体" panose="02010600030101010101" pitchFamily="2" charset="-122"/>
                <a:sym typeface="Symbol" panose="05050102010706020507"/>
              </a:rPr>
              <a:t></a:t>
            </a:r>
            <a:r>
              <a:rPr lang="en-US" altLang="zh-CN" sz="2800" dirty="0">
                <a:solidFill>
                  <a:srgbClr val="000099"/>
                </a:solidFill>
                <a:latin typeface="+mn-lt"/>
                <a:ea typeface="黑体" panose="02010600030101010101" pitchFamily="2" charset="-122"/>
              </a:rPr>
              <a:t> D</a:t>
            </a:r>
            <a:r>
              <a:rPr lang="en-US" altLang="zh-CN" sz="2800" baseline="-25000" dirty="0">
                <a:solidFill>
                  <a:srgbClr val="000099"/>
                </a:solidFill>
                <a:latin typeface="+mn-lt"/>
                <a:ea typeface="黑体" panose="02010600030101010101" pitchFamily="2" charset="-122"/>
              </a:rPr>
              <a:t>K</a:t>
            </a:r>
            <a:r>
              <a:rPr lang="en-US" altLang="zh-CN" sz="2800" dirty="0">
                <a:solidFill>
                  <a:srgbClr val="000099"/>
                </a:solidFill>
                <a:latin typeface="+mn-lt"/>
                <a:ea typeface="黑体" panose="02010600030101010101" pitchFamily="2" charset="-122"/>
              </a:rPr>
              <a:t>(E</a:t>
            </a:r>
            <a:r>
              <a:rPr lang="en-US" altLang="zh-CN" sz="2800" baseline="-25000" dirty="0">
                <a:solidFill>
                  <a:srgbClr val="000099"/>
                </a:solidFill>
                <a:latin typeface="+mn-lt"/>
                <a:ea typeface="黑体" panose="02010600030101010101" pitchFamily="2" charset="-122"/>
              </a:rPr>
              <a:t>K</a:t>
            </a:r>
            <a:r>
              <a:rPr lang="en-US" altLang="zh-CN" sz="2800" dirty="0">
                <a:solidFill>
                  <a:srgbClr val="000099"/>
                </a:solidFill>
                <a:latin typeface="+mn-lt"/>
                <a:ea typeface="黑体" panose="02010600030101010101" pitchFamily="2" charset="-122"/>
              </a:rPr>
              <a:t>(X)) </a:t>
            </a:r>
            <a:r>
              <a:rPr lang="en-US" altLang="zh-CN" sz="2800" dirty="0">
                <a:solidFill>
                  <a:srgbClr val="000099"/>
                </a:solidFill>
                <a:latin typeface="+mn-lt"/>
                <a:ea typeface="黑体" panose="02010600030101010101" pitchFamily="2" charset="-122"/>
                <a:sym typeface="Symbol" panose="05050102010706020507"/>
              </a:rPr>
              <a:t></a:t>
            </a:r>
            <a:r>
              <a:rPr lang="en-US" altLang="zh-CN" sz="2800" dirty="0">
                <a:solidFill>
                  <a:srgbClr val="000099"/>
                </a:solidFill>
                <a:latin typeface="+mn-lt"/>
                <a:ea typeface="黑体" panose="02010600030101010101" pitchFamily="2" charset="-122"/>
              </a:rPr>
              <a:t> X               </a:t>
            </a:r>
            <a:r>
              <a:rPr lang="en-US" altLang="zh-CN" sz="2800" dirty="0" smtClean="0">
                <a:solidFill>
                  <a:srgbClr val="000099"/>
                </a:solidFill>
                <a:latin typeface="+mn-lt"/>
                <a:ea typeface="黑体" panose="02010600030101010101" pitchFamily="2" charset="-122"/>
              </a:rPr>
              <a:t>   (</a:t>
            </a:r>
            <a:r>
              <a:rPr lang="en-US" altLang="zh-CN" sz="2800" dirty="0">
                <a:solidFill>
                  <a:srgbClr val="000099"/>
                </a:solidFill>
                <a:latin typeface="+mn-lt"/>
                <a:ea typeface="黑体" panose="02010600030101010101" pitchFamily="2" charset="-122"/>
              </a:rPr>
              <a:t>7-2)</a:t>
            </a:r>
            <a:endParaRPr lang="zh-CN" altLang="en-US" sz="2800" dirty="0">
              <a:solidFill>
                <a:srgbClr val="000099"/>
              </a:solidFill>
              <a:latin typeface="+mn-lt"/>
              <a:ea typeface="黑体" panose="02010600030101010101" pitchFamily="2" charset="-122"/>
            </a:endParaRPr>
          </a:p>
        </p:txBody>
      </p:sp>
      <p:sp>
        <p:nvSpPr>
          <p:cNvPr id="6" name="矩形 5"/>
          <p:cNvSpPr/>
          <p:nvPr/>
        </p:nvSpPr>
        <p:spPr>
          <a:xfrm>
            <a:off x="714348" y="4929198"/>
            <a:ext cx="7909802" cy="1200329"/>
          </a:xfrm>
          <a:prstGeom prst="rect">
            <a:avLst/>
          </a:prstGeom>
          <a:solidFill>
            <a:srgbClr val="FFC000"/>
          </a:solidFill>
          <a:ln>
            <a:solidFill>
              <a:srgbClr val="000066"/>
            </a:solidFill>
          </a:ln>
        </p:spPr>
        <p:txBody>
          <a:bodyPr wrap="square">
            <a:spAutoFit/>
          </a:bodyPr>
          <a:lstStyle/>
          <a:p>
            <a:pPr marL="269875" indent="-269875" algn="l">
              <a:buClr>
                <a:srgbClr val="FF0000"/>
              </a:buClr>
              <a:buSzPct val="100000"/>
              <a:buFont typeface="Arial" panose="020B0604020202020204" pitchFamily="34" charset="0"/>
              <a:buChar char="•"/>
            </a:pPr>
            <a:r>
              <a:rPr lang="zh-CN" altLang="zh-CN" sz="2400" dirty="0" smtClean="0">
                <a:solidFill>
                  <a:srgbClr val="000066"/>
                </a:solidFill>
                <a:latin typeface="+mn-lt"/>
                <a:ea typeface="黑体" panose="02010600030101010101" pitchFamily="2" charset="-122"/>
              </a:rPr>
              <a:t>加密</a:t>
            </a:r>
            <a:r>
              <a:rPr lang="zh-CN" altLang="zh-CN" sz="2400" dirty="0">
                <a:solidFill>
                  <a:srgbClr val="000066"/>
                </a:solidFill>
                <a:latin typeface="+mn-lt"/>
                <a:ea typeface="黑体" panose="02010600030101010101" pitchFamily="2" charset="-122"/>
              </a:rPr>
              <a:t>密钥和解密</a:t>
            </a:r>
            <a:r>
              <a:rPr lang="zh-CN" altLang="zh-CN" sz="2400" dirty="0" smtClean="0">
                <a:solidFill>
                  <a:srgbClr val="000066"/>
                </a:solidFill>
                <a:latin typeface="+mn-lt"/>
                <a:ea typeface="黑体" panose="02010600030101010101" pitchFamily="2" charset="-122"/>
              </a:rPr>
              <a:t>密钥</a:t>
            </a:r>
            <a:r>
              <a:rPr lang="zh-CN" altLang="en-US" sz="2400" dirty="0">
                <a:solidFill>
                  <a:srgbClr val="000066"/>
                </a:solidFill>
                <a:latin typeface="+mn-lt"/>
                <a:ea typeface="黑体" panose="02010600030101010101" pitchFamily="2" charset="-122"/>
              </a:rPr>
              <a:t>可以</a:t>
            </a:r>
            <a:r>
              <a:rPr lang="zh-CN" altLang="zh-CN" sz="2400" dirty="0" smtClean="0">
                <a:solidFill>
                  <a:srgbClr val="000066"/>
                </a:solidFill>
                <a:latin typeface="+mn-lt"/>
                <a:ea typeface="黑体" panose="02010600030101010101" pitchFamily="2" charset="-122"/>
              </a:rPr>
              <a:t>一样</a:t>
            </a:r>
            <a:r>
              <a:rPr lang="zh-CN" altLang="en-US" sz="2400" dirty="0" smtClean="0">
                <a:solidFill>
                  <a:srgbClr val="000066"/>
                </a:solidFill>
                <a:latin typeface="+mn-lt"/>
                <a:ea typeface="黑体" panose="02010600030101010101" pitchFamily="2" charset="-122"/>
              </a:rPr>
              <a:t>，也</a:t>
            </a:r>
            <a:r>
              <a:rPr lang="zh-CN" altLang="zh-CN" sz="2400" dirty="0" smtClean="0">
                <a:solidFill>
                  <a:srgbClr val="000066"/>
                </a:solidFill>
                <a:latin typeface="+mn-lt"/>
                <a:ea typeface="黑体" panose="02010600030101010101" pitchFamily="2" charset="-122"/>
              </a:rPr>
              <a:t>可以不一样</a:t>
            </a:r>
            <a:r>
              <a:rPr lang="zh-CN" altLang="en-US" sz="2400" dirty="0" smtClean="0">
                <a:solidFill>
                  <a:srgbClr val="000066"/>
                </a:solidFill>
                <a:latin typeface="+mn-lt"/>
                <a:ea typeface="黑体" panose="02010600030101010101" pitchFamily="2" charset="-122"/>
              </a:rPr>
              <a:t>。</a:t>
            </a:r>
            <a:endParaRPr lang="en-US" altLang="zh-CN" sz="2400" dirty="0" smtClean="0">
              <a:solidFill>
                <a:srgbClr val="000066"/>
              </a:solidFill>
              <a:latin typeface="+mn-lt"/>
              <a:ea typeface="黑体" panose="02010600030101010101" pitchFamily="2" charset="-122"/>
            </a:endParaRPr>
          </a:p>
          <a:p>
            <a:pPr marL="269875" indent="-269875" algn="l">
              <a:buClr>
                <a:srgbClr val="FF0000"/>
              </a:buClr>
              <a:buSzPct val="100000"/>
              <a:buFont typeface="Arial" panose="020B0604020202020204" pitchFamily="34" charset="0"/>
              <a:buChar char="•"/>
            </a:pPr>
            <a:r>
              <a:rPr lang="zh-CN" altLang="zh-CN" sz="2400" dirty="0">
                <a:solidFill>
                  <a:srgbClr val="000066"/>
                </a:solidFill>
                <a:latin typeface="+mn-lt"/>
                <a:ea typeface="黑体" panose="02010600030101010101" pitchFamily="2" charset="-122"/>
              </a:rPr>
              <a:t>密钥通常是由</a:t>
            </a:r>
            <a:r>
              <a:rPr lang="zh-CN" altLang="zh-CN" sz="2400" dirty="0">
                <a:solidFill>
                  <a:srgbClr val="FF0000"/>
                </a:solidFill>
                <a:latin typeface="+mn-lt"/>
                <a:ea typeface="黑体" panose="02010600030101010101" pitchFamily="2" charset="-122"/>
              </a:rPr>
              <a:t>密钥中心</a:t>
            </a:r>
            <a:r>
              <a:rPr lang="zh-CN" altLang="zh-CN" sz="2400" dirty="0">
                <a:solidFill>
                  <a:srgbClr val="000066"/>
                </a:solidFill>
                <a:latin typeface="+mn-lt"/>
                <a:ea typeface="黑体" panose="02010600030101010101" pitchFamily="2" charset="-122"/>
              </a:rPr>
              <a:t>提供</a:t>
            </a:r>
            <a:r>
              <a:rPr lang="zh-CN" altLang="zh-CN" sz="2400" dirty="0" smtClean="0">
                <a:solidFill>
                  <a:srgbClr val="000066"/>
                </a:solidFill>
                <a:latin typeface="+mn-lt"/>
                <a:ea typeface="黑体" panose="02010600030101010101" pitchFamily="2" charset="-122"/>
              </a:rPr>
              <a:t>。</a:t>
            </a:r>
            <a:endParaRPr lang="en-US" altLang="zh-CN" sz="2400" dirty="0" smtClean="0">
              <a:solidFill>
                <a:srgbClr val="000066"/>
              </a:solidFill>
              <a:latin typeface="+mn-lt"/>
              <a:ea typeface="黑体" panose="02010600030101010101" pitchFamily="2" charset="-122"/>
            </a:endParaRPr>
          </a:p>
          <a:p>
            <a:pPr marL="269875" indent="-269875" algn="l">
              <a:buClr>
                <a:srgbClr val="FF0000"/>
              </a:buClr>
              <a:buSzPct val="100000"/>
              <a:buFont typeface="Arial" panose="020B0604020202020204" pitchFamily="34" charset="0"/>
              <a:buChar char="•"/>
            </a:pPr>
            <a:r>
              <a:rPr lang="zh-CN" altLang="zh-CN" sz="2400" dirty="0" smtClean="0">
                <a:solidFill>
                  <a:srgbClr val="000066"/>
                </a:solidFill>
                <a:latin typeface="+mn-lt"/>
                <a:ea typeface="黑体" panose="02010600030101010101" pitchFamily="2" charset="-122"/>
              </a:rPr>
              <a:t>当</a:t>
            </a:r>
            <a:r>
              <a:rPr lang="zh-CN" altLang="zh-CN" sz="2400" dirty="0">
                <a:solidFill>
                  <a:srgbClr val="000066"/>
                </a:solidFill>
                <a:latin typeface="+mn-lt"/>
                <a:ea typeface="黑体" panose="02010600030101010101" pitchFamily="2" charset="-122"/>
              </a:rPr>
              <a:t>密钥需要向远地传送时，一定要通过另一个</a:t>
            </a:r>
            <a:r>
              <a:rPr lang="zh-CN" altLang="zh-CN" sz="2400" dirty="0">
                <a:solidFill>
                  <a:srgbClr val="FF0000"/>
                </a:solidFill>
                <a:latin typeface="+mn-lt"/>
                <a:ea typeface="黑体" panose="02010600030101010101" pitchFamily="2" charset="-122"/>
              </a:rPr>
              <a:t>安全信道</a:t>
            </a:r>
            <a:r>
              <a:rPr lang="zh-CN" altLang="zh-CN" sz="2400" dirty="0">
                <a:solidFill>
                  <a:srgbClr val="000066"/>
                </a:solidFill>
                <a:latin typeface="+mn-lt"/>
                <a:ea typeface="黑体" panose="02010600030101010101" pitchFamily="2" charset="-122"/>
              </a:rPr>
              <a:t>。</a:t>
            </a:r>
            <a:endParaRPr lang="zh-CN" altLang="en-US" sz="2400" dirty="0">
              <a:solidFill>
                <a:srgbClr val="000066"/>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8358" name="Picture 6"/>
          <p:cNvPicPr>
            <a:picLocks noChangeAspect="1" noChangeArrowheads="1"/>
          </p:cNvPicPr>
          <p:nvPr/>
        </p:nvPicPr>
        <p:blipFill>
          <a:blip r:embed="rId3" cstate="print"/>
          <a:srcRect/>
          <a:stretch>
            <a:fillRect/>
          </a:stretch>
        </p:blipFill>
        <p:spPr bwMode="auto">
          <a:xfrm>
            <a:off x="457200" y="1143000"/>
            <a:ext cx="8355013" cy="4408488"/>
          </a:xfrm>
          <a:prstGeom prst="rect">
            <a:avLst/>
          </a:prstGeom>
          <a:noFill/>
          <a:ln w="9525">
            <a:noFill/>
            <a:miter lim="800000"/>
            <a:headEnd/>
            <a:tailEnd/>
          </a:ln>
          <a:effectLst/>
        </p:spPr>
      </p:pic>
      <p:sp>
        <p:nvSpPr>
          <p:cNvPr id="868359" name="Rectangle 7"/>
          <p:cNvSpPr>
            <a:spLocks noGrp="1" noChangeArrowheads="1"/>
          </p:cNvSpPr>
          <p:nvPr>
            <p:ph type="title"/>
          </p:nvPr>
        </p:nvSpPr>
        <p:spPr/>
        <p:txBody>
          <a:bodyPr/>
          <a:lstStyle/>
          <a:p>
            <a:r>
              <a:rPr lang="zh-CN" altLang="en-US" dirty="0" smtClean="0"/>
              <a:t>一个简单的例子</a:t>
            </a:r>
            <a:endParaRPr lang="zh-CN" altLang="en-US" dirty="0"/>
          </a:p>
        </p:txBody>
      </p:sp>
      <p:sp>
        <p:nvSpPr>
          <p:cNvPr id="868360" name="Rectangle 8"/>
          <p:cNvSpPr>
            <a:spLocks noGrp="1" noChangeArrowheads="1"/>
          </p:cNvSpPr>
          <p:nvPr>
            <p:ph type="body" idx="1"/>
          </p:nvPr>
        </p:nvSpPr>
        <p:spPr>
          <a:xfrm>
            <a:off x="298450" y="5661248"/>
            <a:ext cx="8534400" cy="533400"/>
          </a:xfrm>
        </p:spPr>
        <p:txBody>
          <a:bodyPr/>
          <a:lstStyle/>
          <a:p>
            <a:pPr algn="ctr">
              <a:buFontTx/>
              <a:buNone/>
            </a:pPr>
            <a:r>
              <a:rPr lang="en-US" altLang="zh-CN" sz="2200" dirty="0">
                <a:solidFill>
                  <a:schemeClr val="hlink"/>
                </a:solidFill>
                <a:ea typeface="宋体" panose="02010600030101010101" pitchFamily="2" charset="-122"/>
              </a:rPr>
              <a:t>Figure </a:t>
            </a:r>
            <a:r>
              <a:rPr lang="en-US" altLang="zh-CN" sz="2200" dirty="0" smtClean="0">
                <a:ea typeface="宋体" panose="02010600030101010101" pitchFamily="2" charset="-122"/>
              </a:rPr>
              <a:t>Simple </a:t>
            </a:r>
            <a:r>
              <a:rPr lang="en-US" altLang="zh-CN" sz="2200" dirty="0">
                <a:ea typeface="宋体" panose="02010600030101010101" pitchFamily="2" charset="-122"/>
              </a:rPr>
              <a:t>inbound and outbound security associations</a:t>
            </a:r>
            <a:endParaRPr lang="zh-CN" altLang="en-US" sz="2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IP </a:t>
            </a:r>
            <a:r>
              <a:rPr lang="zh-CN" altLang="zh-CN" dirty="0"/>
              <a:t>安全数据报的格式</a:t>
            </a:r>
            <a:endParaRPr lang="zh-CN" altLang="en-US" dirty="0"/>
          </a:p>
        </p:txBody>
      </p:sp>
      <p:grpSp>
        <p:nvGrpSpPr>
          <p:cNvPr id="61" name="组合 60"/>
          <p:cNvGrpSpPr/>
          <p:nvPr/>
        </p:nvGrpSpPr>
        <p:grpSpPr>
          <a:xfrm>
            <a:off x="384458" y="1904716"/>
            <a:ext cx="8440272" cy="1394314"/>
            <a:chOff x="488211" y="1141073"/>
            <a:chExt cx="9143628" cy="1510507"/>
          </a:xfrm>
        </p:grpSpPr>
        <p:sp>
          <p:nvSpPr>
            <p:cNvPr id="5" name="矩形 4"/>
            <p:cNvSpPr/>
            <p:nvPr/>
          </p:nvSpPr>
          <p:spPr bwMode="auto">
            <a:xfrm>
              <a:off x="2308926" y="1666390"/>
              <a:ext cx="7322913" cy="61027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12" name="Text Box 48"/>
            <p:cNvSpPr txBox="1">
              <a:spLocks noChangeArrowheads="1"/>
            </p:cNvSpPr>
            <p:nvPr/>
          </p:nvSpPr>
          <p:spPr bwMode="auto">
            <a:xfrm>
              <a:off x="1221044" y="2276665"/>
              <a:ext cx="1213485"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rPr>
                <a:t>协议 </a:t>
              </a:r>
              <a:r>
                <a:rPr lang="en-US" altLang="zh-CN" sz="1660" dirty="0">
                  <a:solidFill>
                    <a:srgbClr val="000099"/>
                  </a:solidFill>
                  <a:latin typeface="+mn-lt"/>
                  <a:ea typeface="黑体" panose="02010600030101010101" pitchFamily="2" charset="-122"/>
                </a:rPr>
                <a:t>= 50</a:t>
              </a:r>
            </a:p>
          </p:txBody>
        </p:sp>
        <p:sp>
          <p:nvSpPr>
            <p:cNvPr id="23" name="Line 67"/>
            <p:cNvSpPr>
              <a:spLocks noChangeShapeType="1"/>
            </p:cNvSpPr>
            <p:nvPr/>
          </p:nvSpPr>
          <p:spPr bwMode="auto">
            <a:xfrm flipV="1">
              <a:off x="1316616" y="1437115"/>
              <a:ext cx="8315223" cy="1685"/>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24" name="Text Box 68"/>
            <p:cNvSpPr txBox="1">
              <a:spLocks noChangeArrowheads="1"/>
            </p:cNvSpPr>
            <p:nvPr/>
          </p:nvSpPr>
          <p:spPr bwMode="auto">
            <a:xfrm>
              <a:off x="4290791" y="1141073"/>
              <a:ext cx="2103649" cy="5056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2215" dirty="0">
                  <a:solidFill>
                    <a:srgbClr val="000099"/>
                  </a:solidFill>
                  <a:latin typeface="+mn-lt"/>
                  <a:ea typeface="黑体" panose="02010600030101010101" pitchFamily="2" charset="-122"/>
                </a:rPr>
                <a:t>IP </a:t>
              </a:r>
              <a:r>
                <a:rPr lang="zh-CN" altLang="en-US" sz="2215" dirty="0">
                  <a:solidFill>
                    <a:srgbClr val="000099"/>
                  </a:solidFill>
                  <a:latin typeface="+mn-lt"/>
                  <a:ea typeface="黑体" panose="02010600030101010101" pitchFamily="2" charset="-122"/>
                </a:rPr>
                <a:t>安全数据报</a:t>
              </a:r>
            </a:p>
          </p:txBody>
        </p:sp>
        <p:sp>
          <p:nvSpPr>
            <p:cNvPr id="26" name="Line 66"/>
            <p:cNvSpPr>
              <a:spLocks noChangeShapeType="1"/>
            </p:cNvSpPr>
            <p:nvPr/>
          </p:nvSpPr>
          <p:spPr bwMode="auto">
            <a:xfrm flipH="1">
              <a:off x="1316616" y="1283703"/>
              <a:ext cx="0" cy="289965"/>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42" name="Text Box 68"/>
            <p:cNvSpPr txBox="1">
              <a:spLocks noChangeArrowheads="1"/>
            </p:cNvSpPr>
            <p:nvPr/>
          </p:nvSpPr>
          <p:spPr bwMode="auto">
            <a:xfrm>
              <a:off x="1349001" y="1666390"/>
              <a:ext cx="937630" cy="651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60" dirty="0">
                  <a:solidFill>
                    <a:srgbClr val="000099"/>
                  </a:solidFill>
                  <a:latin typeface="+mn-lt"/>
                  <a:ea typeface="黑体" panose="02010600030101010101" pitchFamily="2" charset="-122"/>
                </a:rPr>
                <a:t>新的</a:t>
              </a:r>
              <a:endParaRPr lang="en-US" altLang="zh-CN" sz="1660" dirty="0">
                <a:solidFill>
                  <a:srgbClr val="000099"/>
                </a:solidFill>
                <a:latin typeface="+mn-lt"/>
                <a:ea typeface="黑体" panose="02010600030101010101" pitchFamily="2" charset="-122"/>
              </a:endParaRPr>
            </a:p>
            <a:p>
              <a:pPr algn="ctr" eaLnBrk="1" hangingPunct="1"/>
              <a:r>
                <a:rPr lang="en-US" altLang="zh-CN" sz="1660" dirty="0">
                  <a:solidFill>
                    <a:srgbClr val="000099"/>
                  </a:solidFill>
                  <a:latin typeface="+mn-lt"/>
                  <a:ea typeface="黑体" panose="02010600030101010101" pitchFamily="2" charset="-122"/>
                </a:rPr>
                <a:t>IP </a:t>
              </a:r>
              <a:r>
                <a:rPr lang="zh-CN" altLang="en-US" sz="1660" dirty="0">
                  <a:solidFill>
                    <a:srgbClr val="000099"/>
                  </a:solidFill>
                  <a:latin typeface="+mn-lt"/>
                  <a:ea typeface="黑体" panose="02010600030101010101" pitchFamily="2" charset="-122"/>
                </a:rPr>
                <a:t>首部</a:t>
              </a:r>
            </a:p>
          </p:txBody>
        </p:sp>
        <p:sp>
          <p:nvSpPr>
            <p:cNvPr id="46" name="TextBox 43"/>
            <p:cNvSpPr txBox="1">
              <a:spLocks noChangeArrowheads="1"/>
            </p:cNvSpPr>
            <p:nvPr/>
          </p:nvSpPr>
          <p:spPr bwMode="auto">
            <a:xfrm>
              <a:off x="1265074" y="1669762"/>
              <a:ext cx="40174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a:solidFill>
                    <a:srgbClr val="000099"/>
                  </a:solidFill>
                  <a:latin typeface="+mn-lt"/>
                  <a:ea typeface="黑体" panose="02010600030101010101" pitchFamily="2" charset="-122"/>
                  <a:sym typeface="Wingdings" panose="05000000000000000000" pitchFamily="2" charset="2"/>
                </a:rPr>
                <a:t></a:t>
              </a:r>
            </a:p>
          </p:txBody>
        </p:sp>
        <p:sp>
          <p:nvSpPr>
            <p:cNvPr id="50" name="Text Box 68"/>
            <p:cNvSpPr txBox="1">
              <a:spLocks noChangeArrowheads="1"/>
            </p:cNvSpPr>
            <p:nvPr/>
          </p:nvSpPr>
          <p:spPr bwMode="auto">
            <a:xfrm>
              <a:off x="3498886" y="1814744"/>
              <a:ext cx="4911037" cy="403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1660" dirty="0">
                  <a:solidFill>
                    <a:srgbClr val="000099"/>
                  </a:solidFill>
                  <a:latin typeface="+mn-lt"/>
                  <a:ea typeface="黑体" panose="02010600030101010101" pitchFamily="2" charset="-122"/>
                </a:rPr>
                <a:t>IP    </a:t>
              </a:r>
              <a:r>
                <a:rPr lang="zh-CN" altLang="en-US" sz="1660" dirty="0">
                  <a:solidFill>
                    <a:srgbClr val="000099"/>
                  </a:solidFill>
                  <a:latin typeface="+mn-lt"/>
                  <a:ea typeface="黑体" panose="02010600030101010101" pitchFamily="2" charset="-122"/>
                </a:rPr>
                <a:t>安   全   数   据   报   的   有   效   载   荷</a:t>
              </a:r>
            </a:p>
          </p:txBody>
        </p:sp>
        <p:sp>
          <p:nvSpPr>
            <p:cNvPr id="54" name="Rectangle 56"/>
            <p:cNvSpPr>
              <a:spLocks noChangeArrowheads="1"/>
            </p:cNvSpPr>
            <p:nvPr/>
          </p:nvSpPr>
          <p:spPr bwMode="auto">
            <a:xfrm>
              <a:off x="1316616" y="1666390"/>
              <a:ext cx="8315223" cy="610275"/>
            </a:xfrm>
            <a:prstGeom prst="rect">
              <a:avLst/>
            </a:prstGeom>
            <a:noFill/>
            <a:ln w="12700">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45">
                <a:solidFill>
                  <a:srgbClr val="000099"/>
                </a:solidFill>
                <a:latin typeface="+mn-lt"/>
                <a:ea typeface="黑体" panose="02010600030101010101" pitchFamily="2" charset="-122"/>
              </a:endParaRPr>
            </a:p>
          </p:txBody>
        </p:sp>
        <p:sp>
          <p:nvSpPr>
            <p:cNvPr id="55" name="Line 66"/>
            <p:cNvSpPr>
              <a:spLocks noChangeShapeType="1"/>
            </p:cNvSpPr>
            <p:nvPr/>
          </p:nvSpPr>
          <p:spPr bwMode="auto">
            <a:xfrm flipH="1">
              <a:off x="9631839" y="1298876"/>
              <a:ext cx="0" cy="289965"/>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57" name="右箭头 56"/>
            <p:cNvSpPr/>
            <p:nvPr/>
          </p:nvSpPr>
          <p:spPr bwMode="auto">
            <a:xfrm flipH="1">
              <a:off x="669091" y="1895665"/>
              <a:ext cx="647525" cy="151726"/>
            </a:xfrm>
            <a:prstGeom prst="rightArrow">
              <a:avLst>
                <a:gd name="adj1" fmla="val 50000"/>
                <a:gd name="adj2" fmla="val 124075"/>
              </a:avLst>
            </a:prstGeom>
            <a:solidFill>
              <a:srgbClr val="C00000"/>
            </a:solidFill>
            <a:ln w="9525" cap="flat" cmpd="sng" algn="ctr">
              <a:solidFill>
                <a:srgbClr val="C00000"/>
              </a:solid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58" name="Text Box 48"/>
            <p:cNvSpPr txBox="1">
              <a:spLocks noChangeArrowheads="1"/>
            </p:cNvSpPr>
            <p:nvPr/>
          </p:nvSpPr>
          <p:spPr bwMode="auto">
            <a:xfrm>
              <a:off x="488211" y="1196752"/>
              <a:ext cx="720373" cy="6989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smtClean="0">
                  <a:solidFill>
                    <a:srgbClr val="000099"/>
                  </a:solidFill>
                  <a:latin typeface="+mn-lt"/>
                  <a:ea typeface="黑体" panose="02010600030101010101" pitchFamily="2" charset="-122"/>
                </a:rPr>
                <a:t>发送</a:t>
              </a:r>
              <a:endParaRPr lang="en-US" altLang="zh-CN" sz="1800" dirty="0">
                <a:solidFill>
                  <a:srgbClr val="000099"/>
                </a:solidFill>
                <a:latin typeface="+mn-lt"/>
                <a:ea typeface="黑体" panose="02010600030101010101" pitchFamily="2" charset="-122"/>
              </a:endParaRPr>
            </a:p>
            <a:p>
              <a:pPr eaLnBrk="1" hangingPunct="1"/>
              <a:r>
                <a:rPr lang="zh-CN" altLang="en-US" sz="1800" dirty="0" smtClean="0">
                  <a:solidFill>
                    <a:srgbClr val="000099"/>
                  </a:solidFill>
                  <a:latin typeface="+mn-lt"/>
                  <a:ea typeface="黑体" panose="02010600030101010101" pitchFamily="2" charset="-122"/>
                </a:rPr>
                <a:t>在前</a:t>
              </a:r>
            </a:p>
          </p:txBody>
        </p:sp>
      </p:grpSp>
      <p:grpSp>
        <p:nvGrpSpPr>
          <p:cNvPr id="62" name="组合 61"/>
          <p:cNvGrpSpPr/>
          <p:nvPr/>
        </p:nvGrpSpPr>
        <p:grpSpPr>
          <a:xfrm>
            <a:off x="1782561" y="2952954"/>
            <a:ext cx="7043720" cy="3263756"/>
            <a:chOff x="2002823" y="2276665"/>
            <a:chExt cx="7630697" cy="3535736"/>
          </a:xfrm>
        </p:grpSpPr>
        <p:sp>
          <p:nvSpPr>
            <p:cNvPr id="6" name="任意多边形 5"/>
            <p:cNvSpPr/>
            <p:nvPr/>
          </p:nvSpPr>
          <p:spPr bwMode="auto">
            <a:xfrm>
              <a:off x="5808921" y="4019827"/>
              <a:ext cx="2975249" cy="465292"/>
            </a:xfrm>
            <a:custGeom>
              <a:avLst/>
              <a:gdLst>
                <a:gd name="connsiteX0" fmla="*/ 1090720 w 2808808"/>
                <a:gd name="connsiteY0" fmla="*/ 0 h 426447"/>
                <a:gd name="connsiteX1" fmla="*/ 0 w 2808808"/>
                <a:gd name="connsiteY1" fmla="*/ 418246 h 426447"/>
                <a:gd name="connsiteX2" fmla="*/ 2808808 w 2808808"/>
                <a:gd name="connsiteY2" fmla="*/ 426447 h 426447"/>
                <a:gd name="connsiteX3" fmla="*/ 1951814 w 2808808"/>
                <a:gd name="connsiteY3" fmla="*/ 0 h 426447"/>
                <a:gd name="connsiteX4" fmla="*/ 1090720 w 2808808"/>
                <a:gd name="connsiteY4" fmla="*/ 0 h 426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8808" h="426447">
                  <a:moveTo>
                    <a:pt x="1090720" y="0"/>
                  </a:moveTo>
                  <a:lnTo>
                    <a:pt x="0" y="418246"/>
                  </a:lnTo>
                  <a:lnTo>
                    <a:pt x="2808808" y="426447"/>
                  </a:lnTo>
                  <a:lnTo>
                    <a:pt x="1951814" y="0"/>
                  </a:lnTo>
                  <a:lnTo>
                    <a:pt x="1090720" y="0"/>
                  </a:lnTo>
                  <a:close/>
                </a:path>
              </a:pathLst>
            </a:custGeom>
            <a:gradFill flip="none" rotWithShape="1">
              <a:gsLst>
                <a:gs pos="0">
                  <a:schemeClr val="tx2">
                    <a:lumMod val="60000"/>
                    <a:lumOff val="40000"/>
                  </a:schemeClr>
                </a:gs>
                <a:gs pos="15000">
                  <a:schemeClr val="bg1">
                    <a:lumMod val="95000"/>
                    <a:shade val="67500"/>
                    <a:satMod val="115000"/>
                  </a:schemeClr>
                </a:gs>
                <a:gs pos="100000">
                  <a:srgbClr val="FFC000"/>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7" name="任意多边形 6"/>
            <p:cNvSpPr/>
            <p:nvPr/>
          </p:nvSpPr>
          <p:spPr bwMode="auto">
            <a:xfrm>
              <a:off x="2009551" y="4016455"/>
              <a:ext cx="2970203" cy="468664"/>
            </a:xfrm>
            <a:custGeom>
              <a:avLst/>
              <a:gdLst>
                <a:gd name="connsiteX0" fmla="*/ 274320 w 2804160"/>
                <a:gd name="connsiteY0" fmla="*/ 0 h 441960"/>
                <a:gd name="connsiteX1" fmla="*/ 0 w 2804160"/>
                <a:gd name="connsiteY1" fmla="*/ 441960 h 441960"/>
                <a:gd name="connsiteX2" fmla="*/ 2804160 w 2804160"/>
                <a:gd name="connsiteY2" fmla="*/ 434340 h 441960"/>
                <a:gd name="connsiteX3" fmla="*/ 1440180 w 2804160"/>
                <a:gd name="connsiteY3" fmla="*/ 7620 h 441960"/>
                <a:gd name="connsiteX4" fmla="*/ 274320 w 2804160"/>
                <a:gd name="connsiteY4" fmla="*/ 0 h 44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160" h="441960">
                  <a:moveTo>
                    <a:pt x="274320" y="0"/>
                  </a:moveTo>
                  <a:lnTo>
                    <a:pt x="0" y="441960"/>
                  </a:lnTo>
                  <a:lnTo>
                    <a:pt x="2804160" y="434340"/>
                  </a:lnTo>
                  <a:lnTo>
                    <a:pt x="1440180" y="7620"/>
                  </a:lnTo>
                  <a:lnTo>
                    <a:pt x="274320" y="0"/>
                  </a:lnTo>
                  <a:close/>
                </a:path>
              </a:pathLst>
            </a:custGeom>
            <a:gradFill flip="none" rotWithShape="1">
              <a:gsLst>
                <a:gs pos="0">
                  <a:schemeClr val="tx2">
                    <a:lumMod val="40000"/>
                    <a:lumOff val="60000"/>
                  </a:schemeClr>
                </a:gs>
                <a:gs pos="15000">
                  <a:schemeClr val="bg2">
                    <a:lumMod val="20000"/>
                    <a:lumOff val="80000"/>
                    <a:shade val="67500"/>
                    <a:satMod val="115000"/>
                  </a:schemeClr>
                </a:gs>
                <a:gs pos="100000">
                  <a:srgbClr val="FFFF66"/>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sz="1845">
                <a:solidFill>
                  <a:srgbClr val="000099"/>
                </a:solidFill>
                <a:latin typeface="+mn-lt"/>
                <a:ea typeface="黑体" panose="02010600030101010101" pitchFamily="2" charset="-122"/>
              </a:endParaRPr>
            </a:p>
          </p:txBody>
        </p:sp>
        <p:sp>
          <p:nvSpPr>
            <p:cNvPr id="13" name="Line 51"/>
            <p:cNvSpPr>
              <a:spLocks noChangeShapeType="1"/>
            </p:cNvSpPr>
            <p:nvPr/>
          </p:nvSpPr>
          <p:spPr bwMode="auto">
            <a:xfrm flipH="1">
              <a:off x="7877636" y="2443563"/>
              <a:ext cx="0" cy="981161"/>
            </a:xfrm>
            <a:prstGeom prst="line">
              <a:avLst/>
            </a:prstGeom>
            <a:noFill/>
            <a:ln w="19050">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14" name="Line 53"/>
            <p:cNvSpPr>
              <a:spLocks noChangeShapeType="1"/>
            </p:cNvSpPr>
            <p:nvPr/>
          </p:nvSpPr>
          <p:spPr bwMode="auto">
            <a:xfrm>
              <a:off x="3528289" y="2812763"/>
              <a:ext cx="1682" cy="610275"/>
            </a:xfrm>
            <a:prstGeom prst="line">
              <a:avLst/>
            </a:prstGeom>
            <a:noFill/>
            <a:ln w="9525">
              <a:solidFill>
                <a:schemeClr val="tx1"/>
              </a:solidFill>
              <a:round/>
            </a:ln>
            <a:extLst>
              <a:ext uri="{909E8E84-426E-40DD-AFC4-6F175D3DCCD1}">
                <a14:hiddenFill xmlns:a14="http://schemas.microsoft.com/office/drawing/2010/main" xmlns="">
                  <a:noFill/>
                </a14:hiddenFill>
              </a:ext>
            </a:extLst>
          </p:spPr>
          <p:txBody>
            <a:bodyPr/>
            <a:lstStyle/>
            <a:p>
              <a:endParaRPr lang="zh-CN" altLang="en-US" sz="1845" b="1">
                <a:solidFill>
                  <a:srgbClr val="000099"/>
                </a:solidFill>
                <a:latin typeface="+mn-lt"/>
                <a:ea typeface="黑体" panose="02010600030101010101" pitchFamily="2" charset="-122"/>
              </a:endParaRPr>
            </a:p>
          </p:txBody>
        </p:sp>
        <p:sp>
          <p:nvSpPr>
            <p:cNvPr id="15" name="Line 54"/>
            <p:cNvSpPr>
              <a:spLocks noChangeShapeType="1"/>
            </p:cNvSpPr>
            <p:nvPr/>
          </p:nvSpPr>
          <p:spPr bwMode="auto">
            <a:xfrm>
              <a:off x="3529972" y="2891998"/>
              <a:ext cx="4347664"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16" name="Text Box 15"/>
            <p:cNvSpPr txBox="1">
              <a:spLocks noChangeArrowheads="1"/>
            </p:cNvSpPr>
            <p:nvPr/>
          </p:nvSpPr>
          <p:spPr bwMode="auto">
            <a:xfrm>
              <a:off x="5069935" y="2684639"/>
              <a:ext cx="1340062" cy="4031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660" dirty="0">
                  <a:solidFill>
                    <a:srgbClr val="0000FF"/>
                  </a:solidFill>
                  <a:latin typeface="+mn-lt"/>
                  <a:ea typeface="黑体" panose="02010600030101010101" pitchFamily="2" charset="-122"/>
                </a:rPr>
                <a:t>加密的部分</a:t>
              </a:r>
            </a:p>
          </p:txBody>
        </p:sp>
        <p:sp>
          <p:nvSpPr>
            <p:cNvPr id="17" name="Line 55"/>
            <p:cNvSpPr>
              <a:spLocks noChangeShapeType="1"/>
            </p:cNvSpPr>
            <p:nvPr/>
          </p:nvSpPr>
          <p:spPr bwMode="auto">
            <a:xfrm flipV="1">
              <a:off x="2308926" y="2531227"/>
              <a:ext cx="5568710"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18" name="Text Box 40"/>
            <p:cNvSpPr txBox="1">
              <a:spLocks noChangeArrowheads="1"/>
            </p:cNvSpPr>
            <p:nvPr/>
          </p:nvSpPr>
          <p:spPr bwMode="auto">
            <a:xfrm>
              <a:off x="4435865" y="2366014"/>
              <a:ext cx="1340062" cy="4031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sz="1660" dirty="0">
                  <a:solidFill>
                    <a:srgbClr val="FF0000"/>
                  </a:solidFill>
                  <a:latin typeface="+mn-lt"/>
                  <a:ea typeface="黑体" panose="02010600030101010101" pitchFamily="2" charset="-122"/>
                </a:rPr>
                <a:t>鉴别的部分</a:t>
              </a:r>
            </a:p>
          </p:txBody>
        </p:sp>
        <p:sp>
          <p:nvSpPr>
            <p:cNvPr id="20" name="Rectangle 57"/>
            <p:cNvSpPr>
              <a:spLocks noChangeArrowheads="1"/>
            </p:cNvSpPr>
            <p:nvPr/>
          </p:nvSpPr>
          <p:spPr bwMode="auto">
            <a:xfrm>
              <a:off x="2002823" y="4471633"/>
              <a:ext cx="2975248" cy="881077"/>
            </a:xfrm>
            <a:prstGeom prst="rect">
              <a:avLst/>
            </a:prstGeom>
            <a:solidFill>
              <a:srgbClr val="EAEAEA"/>
            </a:solidFill>
            <a:ln w="9525">
              <a:solidFill>
                <a:schemeClr val="tx1"/>
              </a:solidFill>
              <a:miter lim="800000"/>
            </a:ln>
          </p:spPr>
          <p:txBody>
            <a:bodyPr wrap="none" anchor="ctr"/>
            <a:lstStyle/>
            <a:p>
              <a:endParaRPr lang="zh-CN" altLang="en-US" sz="2215">
                <a:solidFill>
                  <a:srgbClr val="000099"/>
                </a:solidFill>
                <a:latin typeface="+mn-lt"/>
                <a:ea typeface="黑体" panose="02010600030101010101" pitchFamily="2" charset="-122"/>
              </a:endParaRPr>
            </a:p>
          </p:txBody>
        </p:sp>
        <p:sp>
          <p:nvSpPr>
            <p:cNvPr id="21" name="Text Box 59"/>
            <p:cNvSpPr txBox="1">
              <a:spLocks noChangeArrowheads="1"/>
            </p:cNvSpPr>
            <p:nvPr/>
          </p:nvSpPr>
          <p:spPr bwMode="auto">
            <a:xfrm>
              <a:off x="2657074" y="4541058"/>
              <a:ext cx="1978448"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rPr>
                <a:t>安全参数索引 SPI</a:t>
              </a:r>
              <a:endParaRPr lang="zh-CN" altLang="en-US" sz="1845" dirty="0">
                <a:solidFill>
                  <a:srgbClr val="000099"/>
                </a:solidFill>
                <a:latin typeface="+mn-lt"/>
                <a:ea typeface="黑体" panose="02010600030101010101" pitchFamily="2" charset="-122"/>
              </a:endParaRPr>
            </a:p>
          </p:txBody>
        </p:sp>
        <p:sp>
          <p:nvSpPr>
            <p:cNvPr id="22" name="Rectangle 62"/>
            <p:cNvSpPr>
              <a:spLocks noChangeArrowheads="1"/>
            </p:cNvSpPr>
            <p:nvPr/>
          </p:nvSpPr>
          <p:spPr bwMode="auto">
            <a:xfrm>
              <a:off x="5817331" y="4471633"/>
              <a:ext cx="2975248" cy="841235"/>
            </a:xfrm>
            <a:prstGeom prst="rect">
              <a:avLst/>
            </a:prstGeom>
            <a:solidFill>
              <a:srgbClr val="EAEAEA"/>
            </a:solidFill>
            <a:ln w="9525">
              <a:solidFill>
                <a:schemeClr val="tx1"/>
              </a:solidFill>
              <a:miter lim="800000"/>
            </a:ln>
          </p:spPr>
          <p:txBody>
            <a:bodyPr wrap="none" anchor="ctr"/>
            <a:lstStyle/>
            <a:p>
              <a:endParaRPr lang="zh-CN" altLang="en-US" sz="1845">
                <a:solidFill>
                  <a:srgbClr val="000099"/>
                </a:solidFill>
                <a:latin typeface="+mn-lt"/>
                <a:ea typeface="黑体" panose="02010600030101010101" pitchFamily="2" charset="-122"/>
              </a:endParaRPr>
            </a:p>
          </p:txBody>
        </p:sp>
        <p:sp>
          <p:nvSpPr>
            <p:cNvPr id="25" name="Line 52"/>
            <p:cNvSpPr>
              <a:spLocks noChangeShapeType="1"/>
            </p:cNvSpPr>
            <p:nvPr/>
          </p:nvSpPr>
          <p:spPr bwMode="auto">
            <a:xfrm>
              <a:off x="2308926" y="2276665"/>
              <a:ext cx="0" cy="1223922"/>
            </a:xfrm>
            <a:prstGeom prst="line">
              <a:avLst/>
            </a:prstGeom>
            <a:noFill/>
            <a:ln w="19050">
              <a:solidFill>
                <a:schemeClr val="tx1"/>
              </a:solidFill>
              <a:prstDash val="dash"/>
              <a:round/>
            </a:ln>
          </p:spPr>
          <p:txBody>
            <a:bodyPr/>
            <a:lstStyle/>
            <a:p>
              <a:pPr>
                <a:defRPr/>
              </a:pPr>
              <a:endParaRPr lang="zh-CN" altLang="en-US" sz="1845" b="1">
                <a:ln>
                  <a:solidFill>
                    <a:schemeClr val="tx1"/>
                  </a:solidFill>
                  <a:prstDash val="dash"/>
                </a:ln>
                <a:solidFill>
                  <a:srgbClr val="000099"/>
                </a:solidFill>
                <a:latin typeface="+mn-lt"/>
                <a:ea typeface="黑体" panose="02010600030101010101" pitchFamily="2" charset="-122"/>
              </a:endParaRPr>
            </a:p>
          </p:txBody>
        </p:sp>
        <p:sp>
          <p:nvSpPr>
            <p:cNvPr id="27" name="Line 69"/>
            <p:cNvSpPr>
              <a:spLocks noChangeShapeType="1"/>
            </p:cNvSpPr>
            <p:nvPr/>
          </p:nvSpPr>
          <p:spPr bwMode="auto">
            <a:xfrm flipH="1">
              <a:off x="9631839" y="2276665"/>
              <a:ext cx="1681" cy="1223922"/>
            </a:xfrm>
            <a:prstGeom prst="line">
              <a:avLst/>
            </a:prstGeom>
            <a:noFill/>
            <a:ln w="19050">
              <a:solidFill>
                <a:schemeClr val="tx1"/>
              </a:solidFill>
              <a:prstDash val="dash"/>
              <a:round/>
            </a:ln>
          </p:spPr>
          <p:txBody>
            <a:bodyPr/>
            <a:lstStyle/>
            <a:p>
              <a:pPr>
                <a:defRPr/>
              </a:pPr>
              <a:endParaRPr lang="zh-CN" altLang="en-US" sz="1845" b="1">
                <a:ln>
                  <a:solidFill>
                    <a:schemeClr val="tx1"/>
                  </a:solidFill>
                  <a:prstDash val="dash"/>
                </a:ln>
                <a:solidFill>
                  <a:srgbClr val="000099"/>
                </a:solidFill>
                <a:latin typeface="+mn-lt"/>
                <a:ea typeface="黑体" panose="02010600030101010101" pitchFamily="2" charset="-122"/>
              </a:endParaRPr>
            </a:p>
          </p:txBody>
        </p:sp>
        <p:cxnSp>
          <p:nvCxnSpPr>
            <p:cNvPr id="28" name="直接连接符 32"/>
            <p:cNvCxnSpPr>
              <a:cxnSpLocks noChangeShapeType="1"/>
              <a:stCxn id="20" idx="1"/>
              <a:endCxn id="20" idx="3"/>
            </p:cNvCxnSpPr>
            <p:nvPr/>
          </p:nvCxnSpPr>
          <p:spPr bwMode="auto">
            <a:xfrm>
              <a:off x="2002823" y="4912172"/>
              <a:ext cx="2975248" cy="0"/>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29" name="Text Box 63"/>
            <p:cNvSpPr txBox="1">
              <a:spLocks noChangeArrowheads="1"/>
            </p:cNvSpPr>
            <p:nvPr/>
          </p:nvSpPr>
          <p:spPr bwMode="auto">
            <a:xfrm>
              <a:off x="3027337" y="4973106"/>
              <a:ext cx="814493"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buNone/>
              </a:pPr>
              <a:r>
                <a:rPr lang="en-US" altLang="zh-CN" sz="1845" dirty="0">
                  <a:solidFill>
                    <a:srgbClr val="000099"/>
                  </a:solidFill>
                  <a:latin typeface="+mn-lt"/>
                  <a:ea typeface="黑体" panose="02010600030101010101" pitchFamily="2" charset="-122"/>
                </a:rPr>
                <a:t>  </a:t>
              </a:r>
              <a:r>
                <a:rPr lang="zh-CN" altLang="en-US" sz="1660" dirty="0">
                  <a:solidFill>
                    <a:srgbClr val="000099"/>
                  </a:solidFill>
                  <a:latin typeface="+mn-lt"/>
                  <a:ea typeface="黑体" panose="02010600030101010101" pitchFamily="2" charset="-122"/>
                </a:rPr>
                <a:t>序号</a:t>
              </a:r>
            </a:p>
          </p:txBody>
        </p:sp>
        <p:sp>
          <p:nvSpPr>
            <p:cNvPr id="30" name="Text Box 63"/>
            <p:cNvSpPr txBox="1">
              <a:spLocks noChangeArrowheads="1"/>
            </p:cNvSpPr>
            <p:nvPr/>
          </p:nvSpPr>
          <p:spPr bwMode="auto">
            <a:xfrm>
              <a:off x="2974946" y="5405154"/>
              <a:ext cx="969963"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  32 </a:t>
              </a:r>
              <a:r>
                <a:rPr lang="zh-CN" altLang="en-US" sz="1845" dirty="0">
                  <a:solidFill>
                    <a:srgbClr val="000099"/>
                  </a:solidFill>
                  <a:latin typeface="+mn-lt"/>
                  <a:ea typeface="黑体" panose="02010600030101010101" pitchFamily="2" charset="-122"/>
                </a:rPr>
                <a:t>位</a:t>
              </a:r>
            </a:p>
          </p:txBody>
        </p:sp>
        <p:sp>
          <p:nvSpPr>
            <p:cNvPr id="31" name="Text Box 63"/>
            <p:cNvSpPr txBox="1">
              <a:spLocks noChangeArrowheads="1"/>
            </p:cNvSpPr>
            <p:nvPr/>
          </p:nvSpPr>
          <p:spPr bwMode="auto">
            <a:xfrm>
              <a:off x="5736087" y="4549182"/>
              <a:ext cx="853017"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  </a:t>
              </a:r>
              <a:r>
                <a:rPr lang="zh-CN" altLang="en-US" sz="1800" dirty="0">
                  <a:solidFill>
                    <a:srgbClr val="000099"/>
                  </a:solidFill>
                  <a:latin typeface="+mn-lt"/>
                  <a:ea typeface="黑体" panose="02010600030101010101" pitchFamily="2" charset="-122"/>
                </a:rPr>
                <a:t>填充</a:t>
              </a:r>
            </a:p>
          </p:txBody>
        </p:sp>
        <p:sp>
          <p:nvSpPr>
            <p:cNvPr id="32" name="Text Box 63"/>
            <p:cNvSpPr txBox="1">
              <a:spLocks noChangeArrowheads="1"/>
            </p:cNvSpPr>
            <p:nvPr/>
          </p:nvSpPr>
          <p:spPr bwMode="auto">
            <a:xfrm>
              <a:off x="6606990" y="4994245"/>
              <a:ext cx="111167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a:solidFill>
                    <a:srgbClr val="000099"/>
                  </a:solidFill>
                  <a:latin typeface="+mn-lt"/>
                  <a:ea typeface="黑体" panose="02010600030101010101" pitchFamily="2" charset="-122"/>
                </a:rPr>
                <a:t>填充长度</a:t>
              </a:r>
            </a:p>
          </p:txBody>
        </p:sp>
        <p:sp>
          <p:nvSpPr>
            <p:cNvPr id="33" name="Text Box 63"/>
            <p:cNvSpPr txBox="1">
              <a:spLocks noChangeArrowheads="1"/>
            </p:cNvSpPr>
            <p:nvPr/>
          </p:nvSpPr>
          <p:spPr bwMode="auto">
            <a:xfrm>
              <a:off x="7579643" y="4982443"/>
              <a:ext cx="1340062"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a:solidFill>
                    <a:srgbClr val="000099"/>
                  </a:solidFill>
                  <a:latin typeface="+mn-lt"/>
                  <a:ea typeface="黑体" panose="02010600030101010101" pitchFamily="2" charset="-122"/>
                </a:rPr>
                <a:t>下一个首部</a:t>
              </a:r>
            </a:p>
          </p:txBody>
        </p:sp>
        <p:sp>
          <p:nvSpPr>
            <p:cNvPr id="34" name="任意多边形 48"/>
            <p:cNvSpPr/>
            <p:nvPr/>
          </p:nvSpPr>
          <p:spPr bwMode="auto">
            <a:xfrm>
              <a:off x="6580905" y="5033018"/>
              <a:ext cx="2211674" cy="274793"/>
            </a:xfrm>
            <a:custGeom>
              <a:avLst/>
              <a:gdLst>
                <a:gd name="T0" fmla="*/ 0 w 2021522"/>
                <a:gd name="T1" fmla="*/ 261828 h 258328"/>
                <a:gd name="T2" fmla="*/ 5476 w 2021522"/>
                <a:gd name="T3" fmla="*/ 4156 h 258328"/>
                <a:gd name="T4" fmla="*/ 2699984 w 2021522"/>
                <a:gd name="T5" fmla="*/ 0 h 258328"/>
                <a:gd name="T6" fmla="*/ 0 60000 65536"/>
                <a:gd name="T7" fmla="*/ 0 60000 65536"/>
                <a:gd name="T8" fmla="*/ 0 60000 65536"/>
                <a:gd name="T9" fmla="*/ 0 w 2021522"/>
                <a:gd name="T10" fmla="*/ 0 h 258328"/>
                <a:gd name="T11" fmla="*/ 2021522 w 2021522"/>
                <a:gd name="T12" fmla="*/ 258328 h 258328"/>
              </a:gdLst>
              <a:ahLst/>
              <a:cxnLst>
                <a:cxn ang="T6">
                  <a:pos x="T0" y="T1"/>
                </a:cxn>
                <a:cxn ang="T7">
                  <a:pos x="T2" y="T3"/>
                </a:cxn>
                <a:cxn ang="T8">
                  <a:pos x="T4" y="T5"/>
                </a:cxn>
              </a:cxnLst>
              <a:rect l="T9" t="T10" r="T11" b="T12"/>
              <a:pathLst>
                <a:path w="2021522" h="258328">
                  <a:moveTo>
                    <a:pt x="0" y="258328"/>
                  </a:moveTo>
                  <a:lnTo>
                    <a:pt x="4101" y="4100"/>
                  </a:lnTo>
                  <a:lnTo>
                    <a:pt x="2021522" y="0"/>
                  </a:ln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zh-CN" altLang="en-US" sz="1845">
                <a:solidFill>
                  <a:srgbClr val="000099"/>
                </a:solidFill>
                <a:latin typeface="+mn-lt"/>
                <a:ea typeface="黑体" panose="02010600030101010101" pitchFamily="2" charset="-122"/>
              </a:endParaRPr>
            </a:p>
          </p:txBody>
        </p:sp>
        <p:cxnSp>
          <p:nvCxnSpPr>
            <p:cNvPr id="35" name="直接连接符 51"/>
            <p:cNvCxnSpPr>
              <a:cxnSpLocks noChangeShapeType="1"/>
            </p:cNvCxnSpPr>
            <p:nvPr/>
          </p:nvCxnSpPr>
          <p:spPr bwMode="auto">
            <a:xfrm flipH="1">
              <a:off x="7628717" y="5039762"/>
              <a:ext cx="1682" cy="271421"/>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36" name="Text Box 63"/>
            <p:cNvSpPr txBox="1">
              <a:spLocks noChangeArrowheads="1"/>
            </p:cNvSpPr>
            <p:nvPr/>
          </p:nvSpPr>
          <p:spPr bwMode="auto">
            <a:xfrm>
              <a:off x="6741910" y="4714395"/>
              <a:ext cx="765651"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60">
                  <a:solidFill>
                    <a:srgbClr val="000099"/>
                  </a:solidFill>
                  <a:latin typeface="+mn-lt"/>
                  <a:ea typeface="黑体" panose="02010600030101010101" pitchFamily="2" charset="-122"/>
                </a:rPr>
                <a:t>  8 </a:t>
              </a:r>
              <a:r>
                <a:rPr lang="zh-CN" altLang="en-US" sz="1660">
                  <a:solidFill>
                    <a:srgbClr val="000099"/>
                  </a:solidFill>
                  <a:latin typeface="+mn-lt"/>
                  <a:ea typeface="黑体" panose="02010600030101010101" pitchFamily="2" charset="-122"/>
                </a:rPr>
                <a:t>位</a:t>
              </a:r>
            </a:p>
          </p:txBody>
        </p:sp>
        <p:sp>
          <p:nvSpPr>
            <p:cNvPr id="37" name="Text Box 63"/>
            <p:cNvSpPr txBox="1">
              <a:spLocks noChangeArrowheads="1"/>
            </p:cNvSpPr>
            <p:nvPr/>
          </p:nvSpPr>
          <p:spPr bwMode="auto">
            <a:xfrm>
              <a:off x="7821678" y="4741368"/>
              <a:ext cx="765651"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60">
                  <a:solidFill>
                    <a:srgbClr val="000099"/>
                  </a:solidFill>
                  <a:latin typeface="+mn-lt"/>
                  <a:ea typeface="黑体" panose="02010600030101010101" pitchFamily="2" charset="-122"/>
                </a:rPr>
                <a:t>  8 </a:t>
              </a:r>
              <a:r>
                <a:rPr lang="zh-CN" altLang="en-US" sz="1660">
                  <a:solidFill>
                    <a:srgbClr val="000099"/>
                  </a:solidFill>
                  <a:latin typeface="+mn-lt"/>
                  <a:ea typeface="黑体" panose="02010600030101010101" pitchFamily="2" charset="-122"/>
                </a:rPr>
                <a:t>位</a:t>
              </a:r>
            </a:p>
          </p:txBody>
        </p:sp>
        <p:sp>
          <p:nvSpPr>
            <p:cNvPr id="38" name="Text Box 63"/>
            <p:cNvSpPr txBox="1">
              <a:spLocks noChangeArrowheads="1"/>
            </p:cNvSpPr>
            <p:nvPr/>
          </p:nvSpPr>
          <p:spPr bwMode="auto">
            <a:xfrm>
              <a:off x="6690073" y="5405154"/>
              <a:ext cx="969963"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dirty="0">
                  <a:solidFill>
                    <a:srgbClr val="000099"/>
                  </a:solidFill>
                  <a:latin typeface="+mn-lt"/>
                  <a:ea typeface="黑体" panose="02010600030101010101" pitchFamily="2" charset="-122"/>
                </a:rPr>
                <a:t>  32 </a:t>
              </a:r>
              <a:r>
                <a:rPr lang="zh-CN" altLang="en-US" sz="1845" dirty="0">
                  <a:solidFill>
                    <a:srgbClr val="000099"/>
                  </a:solidFill>
                  <a:latin typeface="+mn-lt"/>
                  <a:ea typeface="黑体" panose="02010600030101010101" pitchFamily="2" charset="-122"/>
                </a:rPr>
                <a:t>位</a:t>
              </a:r>
            </a:p>
          </p:txBody>
        </p:sp>
        <p:cxnSp>
          <p:nvCxnSpPr>
            <p:cNvPr id="47" name="直接连接符 46"/>
            <p:cNvCxnSpPr>
              <a:cxnSpLocks noChangeShapeType="1"/>
            </p:cNvCxnSpPr>
            <p:nvPr/>
          </p:nvCxnSpPr>
          <p:spPr bwMode="auto">
            <a:xfrm>
              <a:off x="6962692" y="3043723"/>
              <a:ext cx="0" cy="381001"/>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48" name="Line 54"/>
            <p:cNvSpPr>
              <a:spLocks noChangeShapeType="1"/>
            </p:cNvSpPr>
            <p:nvPr/>
          </p:nvSpPr>
          <p:spPr bwMode="auto">
            <a:xfrm>
              <a:off x="3529972" y="3195449"/>
              <a:ext cx="3432720"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xmlns="">
                  <a:noFill/>
                </a14:hiddenFill>
              </a:ext>
            </a:extLst>
          </p:spPr>
          <p:txBody>
            <a:bodyPr wrap="none" anchor="ctr"/>
            <a:lstStyle/>
            <a:p>
              <a:endParaRPr lang="zh-CN" altLang="en-US" sz="1845" b="1">
                <a:solidFill>
                  <a:srgbClr val="000099"/>
                </a:solidFill>
                <a:latin typeface="+mn-lt"/>
                <a:ea typeface="黑体" panose="02010600030101010101" pitchFamily="2" charset="-122"/>
              </a:endParaRPr>
            </a:p>
          </p:txBody>
        </p:sp>
        <p:sp>
          <p:nvSpPr>
            <p:cNvPr id="49" name="Text Box 15"/>
            <p:cNvSpPr txBox="1">
              <a:spLocks noChangeArrowheads="1"/>
            </p:cNvSpPr>
            <p:nvPr/>
          </p:nvSpPr>
          <p:spPr bwMode="auto">
            <a:xfrm>
              <a:off x="4388660" y="3007372"/>
              <a:ext cx="1792711" cy="403119"/>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r>
                <a:rPr lang="en-US" altLang="zh-CN" sz="1660" dirty="0">
                  <a:solidFill>
                    <a:srgbClr val="C00000"/>
                  </a:solidFill>
                  <a:latin typeface="+mn-lt"/>
                  <a:ea typeface="黑体" panose="02010600030101010101" pitchFamily="2" charset="-122"/>
                </a:rPr>
                <a:t>ESP </a:t>
              </a:r>
              <a:r>
                <a:rPr lang="zh-CN" altLang="en-US" sz="1660" dirty="0">
                  <a:solidFill>
                    <a:srgbClr val="C00000"/>
                  </a:solidFill>
                  <a:latin typeface="+mn-lt"/>
                  <a:ea typeface="黑体" panose="02010600030101010101" pitchFamily="2" charset="-122"/>
                </a:rPr>
                <a:t>的有效载荷</a:t>
              </a:r>
            </a:p>
          </p:txBody>
        </p:sp>
        <p:sp>
          <p:nvSpPr>
            <p:cNvPr id="51" name="Text Box 48"/>
            <p:cNvSpPr txBox="1">
              <a:spLocks noChangeArrowheads="1"/>
            </p:cNvSpPr>
            <p:nvPr/>
          </p:nvSpPr>
          <p:spPr bwMode="auto">
            <a:xfrm>
              <a:off x="7933161" y="5395039"/>
              <a:ext cx="337079" cy="407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45">
                  <a:solidFill>
                    <a:srgbClr val="000099"/>
                  </a:solidFill>
                  <a:latin typeface="+mn-lt"/>
                  <a:ea typeface="黑体" panose="02010600030101010101" pitchFamily="2" charset="-122"/>
                </a:rPr>
                <a:t>4</a:t>
              </a:r>
            </a:p>
          </p:txBody>
        </p:sp>
        <p:grpSp>
          <p:nvGrpSpPr>
            <p:cNvPr id="60" name="组合 59"/>
            <p:cNvGrpSpPr/>
            <p:nvPr/>
          </p:nvGrpSpPr>
          <p:grpSpPr>
            <a:xfrm>
              <a:off x="2294346" y="3396065"/>
              <a:ext cx="7337493" cy="653142"/>
              <a:chOff x="2294346" y="3396065"/>
              <a:chExt cx="7337493" cy="653142"/>
            </a:xfrm>
          </p:grpSpPr>
          <p:sp>
            <p:nvSpPr>
              <p:cNvPr id="8" name="Rectangle 10"/>
              <p:cNvSpPr>
                <a:spLocks noChangeArrowheads="1"/>
              </p:cNvSpPr>
              <p:nvPr/>
            </p:nvSpPr>
            <p:spPr bwMode="auto">
              <a:xfrm>
                <a:off x="2308926" y="3401122"/>
                <a:ext cx="1219364" cy="610275"/>
              </a:xfrm>
              <a:prstGeom prst="rect">
                <a:avLst/>
              </a:prstGeom>
              <a:solidFill>
                <a:srgbClr val="FFFF66"/>
              </a:solidFill>
              <a:ln w="12700">
                <a:solidFill>
                  <a:schemeClr val="tx1"/>
                </a:solidFill>
                <a:miter lim="800000"/>
              </a:ln>
            </p:spPr>
            <p:txBody>
              <a:bodyPr wrap="none" anchor="ctr"/>
              <a:lstStyle/>
              <a:p>
                <a:pPr algn="ctr"/>
                <a:r>
                  <a:rPr kumimoji="1" lang="zh-CN" altLang="en-US" sz="1660" dirty="0">
                    <a:solidFill>
                      <a:srgbClr val="000099"/>
                    </a:solidFill>
                    <a:latin typeface="+mn-lt"/>
                    <a:ea typeface="黑体" panose="02010600030101010101" pitchFamily="2" charset="-122"/>
                  </a:rPr>
                  <a:t>ESP </a:t>
                </a:r>
                <a:endParaRPr lang="en-US" altLang="zh-CN" sz="2585" dirty="0">
                  <a:solidFill>
                    <a:srgbClr val="000099"/>
                  </a:solidFill>
                  <a:latin typeface="+mn-lt"/>
                  <a:ea typeface="黑体" panose="02010600030101010101" pitchFamily="2" charset="-122"/>
                </a:endParaRPr>
              </a:p>
              <a:p>
                <a:pPr algn="ctr">
                  <a:buNone/>
                </a:pPr>
                <a:r>
                  <a:rPr kumimoji="1" lang="zh-CN" altLang="en-US" sz="1660" dirty="0">
                    <a:solidFill>
                      <a:srgbClr val="000099"/>
                    </a:solidFill>
                    <a:latin typeface="+mn-lt"/>
                    <a:ea typeface="黑体" panose="02010600030101010101" pitchFamily="2" charset="-122"/>
                  </a:rPr>
                  <a:t>首部</a:t>
                </a:r>
              </a:p>
            </p:txBody>
          </p:sp>
          <p:sp>
            <p:nvSpPr>
              <p:cNvPr id="9" name="Rectangle 2"/>
              <p:cNvSpPr>
                <a:spLocks noChangeArrowheads="1"/>
              </p:cNvSpPr>
              <p:nvPr/>
            </p:nvSpPr>
            <p:spPr bwMode="auto">
              <a:xfrm>
                <a:off x="3528289" y="3401122"/>
                <a:ext cx="3434402" cy="610275"/>
              </a:xfrm>
              <a:prstGeom prst="rect">
                <a:avLst/>
              </a:prstGeom>
              <a:solidFill>
                <a:schemeClr val="bg1"/>
              </a:solidFill>
              <a:ln w="9525">
                <a:solidFill>
                  <a:schemeClr val="tx1"/>
                </a:solidFill>
                <a:miter lim="800000"/>
              </a:ln>
            </p:spPr>
            <p:txBody>
              <a:bodyPr wrap="none" anchor="ctr"/>
              <a:lstStyle/>
              <a:p>
                <a:pPr algn="ctr"/>
                <a:endParaRPr lang="zh-CN" altLang="en-US" sz="2585">
                  <a:solidFill>
                    <a:srgbClr val="000099"/>
                  </a:solidFill>
                  <a:latin typeface="+mn-lt"/>
                  <a:ea typeface="黑体" panose="02010600030101010101" pitchFamily="2" charset="-122"/>
                </a:endParaRPr>
              </a:p>
            </p:txBody>
          </p:sp>
          <p:sp>
            <p:nvSpPr>
              <p:cNvPr id="10" name="Rectangle 18"/>
              <p:cNvSpPr>
                <a:spLocks noChangeArrowheads="1"/>
              </p:cNvSpPr>
              <p:nvPr/>
            </p:nvSpPr>
            <p:spPr bwMode="auto">
              <a:xfrm>
                <a:off x="7877636" y="3401122"/>
                <a:ext cx="1754203" cy="610275"/>
              </a:xfrm>
              <a:prstGeom prst="rect">
                <a:avLst/>
              </a:prstGeom>
              <a:solidFill>
                <a:srgbClr val="66FFFF"/>
              </a:solidFill>
              <a:ln w="12700">
                <a:solidFill>
                  <a:schemeClr val="tx1"/>
                </a:solidFill>
                <a:miter lim="800000"/>
              </a:ln>
            </p:spPr>
            <p:txBody>
              <a:bodyPr wrap="none" anchor="ctr"/>
              <a:lstStyle/>
              <a:p>
                <a:pPr algn="ctr">
                  <a:buNone/>
                </a:pPr>
                <a:r>
                  <a:rPr kumimoji="1" lang="zh-CN" altLang="en-US" sz="1660" dirty="0">
                    <a:solidFill>
                      <a:srgbClr val="000099"/>
                    </a:solidFill>
                    <a:latin typeface="+mn-lt"/>
                    <a:ea typeface="黑体" panose="02010600030101010101" pitchFamily="2" charset="-122"/>
                  </a:rPr>
                  <a:t>报文鉴别码</a:t>
                </a:r>
              </a:p>
              <a:p>
                <a:pPr algn="ctr"/>
                <a:r>
                  <a:rPr kumimoji="1" lang="zh-CN" altLang="en-US" sz="1660" dirty="0">
                    <a:solidFill>
                      <a:srgbClr val="000099"/>
                    </a:solidFill>
                    <a:latin typeface="+mn-lt"/>
                    <a:ea typeface="黑体" panose="02010600030101010101" pitchFamily="2" charset="-122"/>
                  </a:rPr>
                  <a:t>MAC</a:t>
                </a:r>
                <a:endParaRPr lang="en-US" altLang="zh-CN" sz="2585" dirty="0">
                  <a:solidFill>
                    <a:srgbClr val="000099"/>
                  </a:solidFill>
                  <a:latin typeface="+mn-lt"/>
                  <a:ea typeface="黑体" panose="02010600030101010101" pitchFamily="2" charset="-122"/>
                </a:endParaRPr>
              </a:p>
            </p:txBody>
          </p:sp>
          <p:sp>
            <p:nvSpPr>
              <p:cNvPr id="11" name="Rectangle 38"/>
              <p:cNvSpPr>
                <a:spLocks noChangeArrowheads="1"/>
              </p:cNvSpPr>
              <p:nvPr/>
            </p:nvSpPr>
            <p:spPr bwMode="auto">
              <a:xfrm>
                <a:off x="6962692" y="3401122"/>
                <a:ext cx="914944" cy="610275"/>
              </a:xfrm>
              <a:prstGeom prst="rect">
                <a:avLst/>
              </a:prstGeom>
              <a:solidFill>
                <a:srgbClr val="FFCC00"/>
              </a:solidFill>
              <a:ln w="9525">
                <a:solidFill>
                  <a:schemeClr val="tx1"/>
                </a:solidFill>
                <a:miter lim="800000"/>
              </a:ln>
            </p:spPr>
            <p:txBody>
              <a:bodyPr wrap="none" anchor="ctr"/>
              <a:lstStyle/>
              <a:p>
                <a:pPr algn="ctr"/>
                <a:r>
                  <a:rPr kumimoji="1" lang="zh-CN" altLang="en-US" sz="1660" dirty="0">
                    <a:solidFill>
                      <a:srgbClr val="000099"/>
                    </a:solidFill>
                    <a:latin typeface="+mn-lt"/>
                    <a:ea typeface="黑体" panose="02010600030101010101" pitchFamily="2" charset="-122"/>
                  </a:rPr>
                  <a:t>ESP </a:t>
                </a:r>
                <a:endParaRPr lang="en-US" altLang="zh-CN" sz="2585" dirty="0">
                  <a:solidFill>
                    <a:srgbClr val="000099"/>
                  </a:solidFill>
                  <a:latin typeface="+mn-lt"/>
                  <a:ea typeface="黑体" panose="02010600030101010101" pitchFamily="2" charset="-122"/>
                </a:endParaRPr>
              </a:p>
              <a:p>
                <a:pPr algn="ctr">
                  <a:buNone/>
                </a:pPr>
                <a:r>
                  <a:rPr kumimoji="1" lang="zh-CN" altLang="en-US" sz="1660" dirty="0">
                    <a:solidFill>
                      <a:srgbClr val="000099"/>
                    </a:solidFill>
                    <a:latin typeface="+mn-lt"/>
                    <a:ea typeface="黑体" panose="02010600030101010101" pitchFamily="2" charset="-122"/>
                  </a:rPr>
                  <a:t>尾部</a:t>
                </a:r>
              </a:p>
            </p:txBody>
          </p:sp>
          <p:sp>
            <p:nvSpPr>
              <p:cNvPr id="19" name="Rectangle 56"/>
              <p:cNvSpPr>
                <a:spLocks noChangeArrowheads="1"/>
              </p:cNvSpPr>
              <p:nvPr/>
            </p:nvSpPr>
            <p:spPr bwMode="auto">
              <a:xfrm>
                <a:off x="2308926" y="3401122"/>
                <a:ext cx="7322913" cy="610275"/>
              </a:xfrm>
              <a:prstGeom prst="rect">
                <a:avLst/>
              </a:prstGeom>
              <a:noFill/>
              <a:ln w="12700">
                <a:solidFill>
                  <a:schemeClr val="tx1"/>
                </a:solidFill>
                <a:miter lim="800000"/>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845">
                  <a:solidFill>
                    <a:srgbClr val="000099"/>
                  </a:solidFill>
                  <a:latin typeface="+mn-lt"/>
                  <a:ea typeface="黑体" panose="02010600030101010101" pitchFamily="2" charset="-122"/>
                </a:endParaRPr>
              </a:p>
            </p:txBody>
          </p:sp>
          <p:sp>
            <p:nvSpPr>
              <p:cNvPr id="39" name="Text Box 68"/>
              <p:cNvSpPr txBox="1">
                <a:spLocks noChangeArrowheads="1"/>
              </p:cNvSpPr>
              <p:nvPr/>
            </p:nvSpPr>
            <p:spPr bwMode="auto">
              <a:xfrm>
                <a:off x="4804736" y="3397750"/>
                <a:ext cx="1779640" cy="651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60" dirty="0">
                    <a:solidFill>
                      <a:srgbClr val="000099"/>
                    </a:solidFill>
                    <a:latin typeface="+mn-lt"/>
                    <a:ea typeface="黑体" panose="02010600030101010101" pitchFamily="2" charset="-122"/>
                  </a:rPr>
                  <a:t>原始的</a:t>
                </a:r>
                <a:r>
                  <a:rPr lang="en-US" altLang="zh-CN" sz="1660" dirty="0">
                    <a:solidFill>
                      <a:srgbClr val="000099"/>
                    </a:solidFill>
                    <a:latin typeface="+mn-lt"/>
                    <a:ea typeface="黑体" panose="02010600030101010101" pitchFamily="2" charset="-122"/>
                  </a:rPr>
                  <a:t>IP</a:t>
                </a:r>
                <a:r>
                  <a:rPr lang="zh-CN" altLang="en-US" sz="1660" dirty="0">
                    <a:solidFill>
                      <a:srgbClr val="000099"/>
                    </a:solidFill>
                    <a:latin typeface="+mn-lt"/>
                    <a:ea typeface="黑体" panose="02010600030101010101" pitchFamily="2" charset="-122"/>
                  </a:rPr>
                  <a:t>数据报</a:t>
                </a:r>
                <a:endParaRPr lang="en-US" altLang="zh-CN" sz="1660" dirty="0">
                  <a:solidFill>
                    <a:srgbClr val="000099"/>
                  </a:solidFill>
                  <a:latin typeface="+mn-lt"/>
                  <a:ea typeface="黑体" panose="02010600030101010101" pitchFamily="2" charset="-122"/>
                </a:endParaRPr>
              </a:p>
              <a:p>
                <a:pPr algn="ctr" eaLnBrk="1" hangingPunct="1"/>
                <a:r>
                  <a:rPr lang="zh-CN" altLang="en-US" sz="1660" dirty="0">
                    <a:solidFill>
                      <a:srgbClr val="000099"/>
                    </a:solidFill>
                    <a:latin typeface="+mn-lt"/>
                    <a:ea typeface="黑体" panose="02010600030101010101" pitchFamily="2" charset="-122"/>
                  </a:rPr>
                  <a:t>的有效载荷</a:t>
                </a:r>
              </a:p>
            </p:txBody>
          </p:sp>
          <p:sp>
            <p:nvSpPr>
              <p:cNvPr id="40" name="Text Box 68"/>
              <p:cNvSpPr txBox="1">
                <a:spLocks noChangeArrowheads="1"/>
              </p:cNvSpPr>
              <p:nvPr/>
            </p:nvSpPr>
            <p:spPr bwMode="auto">
              <a:xfrm>
                <a:off x="3568506" y="3396065"/>
                <a:ext cx="883285" cy="651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60" dirty="0">
                    <a:solidFill>
                      <a:srgbClr val="000099"/>
                    </a:solidFill>
                    <a:latin typeface="+mn-lt"/>
                    <a:ea typeface="黑体" panose="02010600030101010101" pitchFamily="2" charset="-122"/>
                  </a:rPr>
                  <a:t>原始的</a:t>
                </a:r>
                <a:endParaRPr lang="en-US" altLang="zh-CN" sz="1660" dirty="0">
                  <a:solidFill>
                    <a:srgbClr val="000099"/>
                  </a:solidFill>
                  <a:latin typeface="+mn-lt"/>
                  <a:ea typeface="黑体" panose="02010600030101010101" pitchFamily="2" charset="-122"/>
                </a:endParaRPr>
              </a:p>
              <a:p>
                <a:pPr algn="ctr" eaLnBrk="1" hangingPunct="1"/>
                <a:r>
                  <a:rPr lang="en-US" altLang="zh-CN" sz="1660" dirty="0">
                    <a:solidFill>
                      <a:srgbClr val="000099"/>
                    </a:solidFill>
                    <a:latin typeface="+mn-lt"/>
                    <a:ea typeface="黑体" panose="02010600030101010101" pitchFamily="2" charset="-122"/>
                  </a:rPr>
                  <a:t>IP</a:t>
                </a:r>
                <a:r>
                  <a:rPr lang="zh-CN" altLang="en-US" sz="1660" dirty="0">
                    <a:solidFill>
                      <a:srgbClr val="000099"/>
                    </a:solidFill>
                    <a:latin typeface="+mn-lt"/>
                    <a:ea typeface="黑体" panose="02010600030101010101" pitchFamily="2" charset="-122"/>
                  </a:rPr>
                  <a:t>首部</a:t>
                </a:r>
              </a:p>
            </p:txBody>
          </p:sp>
          <p:cxnSp>
            <p:nvCxnSpPr>
              <p:cNvPr id="41" name="直接连接符 38"/>
              <p:cNvCxnSpPr>
                <a:cxnSpLocks noChangeShapeType="1"/>
              </p:cNvCxnSpPr>
              <p:nvPr/>
            </p:nvCxnSpPr>
            <p:spPr bwMode="auto">
              <a:xfrm>
                <a:off x="4503781" y="3397750"/>
                <a:ext cx="0" cy="613647"/>
              </a:xfrm>
              <a:prstGeom prst="line">
                <a:avLst/>
              </a:prstGeom>
              <a:noFill/>
              <a:ln w="9525" algn="ctr">
                <a:solidFill>
                  <a:schemeClr val="tx1"/>
                </a:solidFill>
                <a:round/>
              </a:ln>
              <a:extLst>
                <a:ext uri="{909E8E84-426E-40DD-AFC4-6F175D3DCCD1}">
                  <a14:hiddenFill xmlns:a14="http://schemas.microsoft.com/office/drawing/2010/main" xmlns="">
                    <a:noFill/>
                  </a14:hiddenFill>
                </a:ext>
              </a:extLst>
            </p:spPr>
          </p:cxnSp>
          <p:sp>
            <p:nvSpPr>
              <p:cNvPr id="43" name="TextBox 40"/>
              <p:cNvSpPr txBox="1">
                <a:spLocks noChangeArrowheads="1"/>
              </p:cNvSpPr>
              <p:nvPr/>
            </p:nvSpPr>
            <p:spPr bwMode="auto">
              <a:xfrm>
                <a:off x="6849870" y="3402809"/>
                <a:ext cx="40174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sym typeface="Wingdings" panose="05000000000000000000" pitchFamily="2" charset="2"/>
                  </a:rPr>
                  <a:t></a:t>
                </a:r>
              </a:p>
            </p:txBody>
          </p:sp>
          <p:sp>
            <p:nvSpPr>
              <p:cNvPr id="45" name="TextBox 42"/>
              <p:cNvSpPr txBox="1">
                <a:spLocks noChangeArrowheads="1"/>
              </p:cNvSpPr>
              <p:nvPr/>
            </p:nvSpPr>
            <p:spPr bwMode="auto">
              <a:xfrm>
                <a:off x="2294346" y="3414609"/>
                <a:ext cx="40174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sym typeface="Wingdings" panose="05000000000000000000" pitchFamily="2" charset="2"/>
                  </a:rPr>
                  <a:t></a:t>
                </a:r>
              </a:p>
            </p:txBody>
          </p:sp>
          <p:sp>
            <p:nvSpPr>
              <p:cNvPr id="52" name="TextBox 43"/>
              <p:cNvSpPr txBox="1">
                <a:spLocks noChangeArrowheads="1"/>
              </p:cNvSpPr>
              <p:nvPr/>
            </p:nvSpPr>
            <p:spPr bwMode="auto">
              <a:xfrm>
                <a:off x="7839047" y="3397750"/>
                <a:ext cx="401724"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sym typeface="Wingdings" panose="05000000000000000000" pitchFamily="2" charset="2"/>
                  </a:rPr>
                  <a:t></a:t>
                </a:r>
              </a:p>
            </p:txBody>
          </p:sp>
          <p:sp>
            <p:nvSpPr>
              <p:cNvPr id="53" name="矩形 51"/>
              <p:cNvSpPr>
                <a:spLocks noChangeArrowheads="1"/>
              </p:cNvSpPr>
              <p:nvPr/>
            </p:nvSpPr>
            <p:spPr bwMode="auto">
              <a:xfrm>
                <a:off x="3529972" y="3414609"/>
                <a:ext cx="3432720" cy="610275"/>
              </a:xfrm>
              <a:prstGeom prst="rect">
                <a:avLst/>
              </a:prstGeom>
              <a:noFill/>
              <a:ln w="19050" algn="ctr">
                <a:solidFill>
                  <a:schemeClr val="tx1"/>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sz="1845">
                  <a:solidFill>
                    <a:srgbClr val="000099"/>
                  </a:solidFill>
                  <a:latin typeface="+mn-lt"/>
                  <a:ea typeface="黑体" panose="02010600030101010101" pitchFamily="2" charset="-122"/>
                </a:endParaRPr>
              </a:p>
            </p:txBody>
          </p:sp>
        </p:grpSp>
        <p:sp>
          <p:nvSpPr>
            <p:cNvPr id="44" name="TextBox 41"/>
            <p:cNvSpPr txBox="1">
              <a:spLocks noChangeArrowheads="1"/>
            </p:cNvSpPr>
            <p:nvPr/>
          </p:nvSpPr>
          <p:spPr bwMode="auto">
            <a:xfrm>
              <a:off x="4814333" y="2708920"/>
              <a:ext cx="40174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sym typeface="Wingdings" panose="05000000000000000000" pitchFamily="2" charset="2"/>
                </a:rPr>
                <a:t></a:t>
              </a:r>
            </a:p>
          </p:txBody>
        </p:sp>
        <p:sp>
          <p:nvSpPr>
            <p:cNvPr id="56" name="TextBox 43"/>
            <p:cNvSpPr txBox="1">
              <a:spLocks noChangeArrowheads="1"/>
            </p:cNvSpPr>
            <p:nvPr/>
          </p:nvSpPr>
          <p:spPr bwMode="auto">
            <a:xfrm>
              <a:off x="4166554" y="2354214"/>
              <a:ext cx="401743" cy="374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60" dirty="0">
                  <a:solidFill>
                    <a:srgbClr val="000099"/>
                  </a:solidFill>
                  <a:latin typeface="+mn-lt"/>
                  <a:ea typeface="黑体" panose="02010600030101010101" pitchFamily="2" charset="-122"/>
                  <a:sym typeface="Wingdings" panose="05000000000000000000" pitchFamily="2" charset="2"/>
                </a:rPr>
                <a:t></a:t>
              </a:r>
            </a:p>
          </p:txBody>
        </p:sp>
      </p:grpSp>
      <p:sp>
        <p:nvSpPr>
          <p:cNvPr id="63" name="矩形 62"/>
          <p:cNvSpPr/>
          <p:nvPr/>
        </p:nvSpPr>
        <p:spPr>
          <a:xfrm>
            <a:off x="1897993" y="1235113"/>
            <a:ext cx="6079138" cy="59822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lstStyle/>
          <a:p>
            <a:pPr algn="ctr">
              <a:lnSpc>
                <a:spcPct val="110000"/>
              </a:lnSpc>
            </a:pPr>
            <a:r>
              <a:rPr lang="zh-CN" altLang="en-US" dirty="0">
                <a:solidFill>
                  <a:srgbClr val="000066"/>
                </a:solidFill>
                <a:latin typeface="+mn-lt"/>
                <a:ea typeface="黑体" panose="02010600030101010101" pitchFamily="2" charset="-122"/>
              </a:rPr>
              <a:t>隧道方式下</a:t>
            </a:r>
            <a:r>
              <a:rPr lang="zh-CN" altLang="en-US" dirty="0" smtClean="0">
                <a:solidFill>
                  <a:srgbClr val="000066"/>
                </a:solidFill>
                <a:latin typeface="+mn-lt"/>
                <a:ea typeface="黑体" panose="02010600030101010101" pitchFamily="2" charset="-122"/>
              </a:rPr>
              <a:t>的 </a:t>
            </a:r>
            <a:r>
              <a:rPr lang="en-US" altLang="zh-CN" dirty="0" smtClean="0">
                <a:solidFill>
                  <a:srgbClr val="000066"/>
                </a:solidFill>
                <a:latin typeface="+mn-lt"/>
                <a:ea typeface="黑体" panose="02010600030101010101" pitchFamily="2" charset="-122"/>
              </a:rPr>
              <a:t>IP </a:t>
            </a:r>
            <a:r>
              <a:rPr lang="zh-CN" altLang="zh-CN" dirty="0">
                <a:solidFill>
                  <a:srgbClr val="000066"/>
                </a:solidFill>
                <a:latin typeface="+mn-lt"/>
                <a:ea typeface="黑体" panose="02010600030101010101" pitchFamily="2" charset="-122"/>
              </a:rPr>
              <a:t>安全数据报的格式</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algn="ctr" eaLnBrk="1" hangingPunct="1"/>
            <a:r>
              <a:rPr lang="en-US" altLang="zh-CN" dirty="0" smtClean="0"/>
              <a:t>2. IPsec </a:t>
            </a:r>
            <a:r>
              <a:rPr lang="zh-CN" altLang="en-US" dirty="0" smtClean="0"/>
              <a:t>数据报的格式 </a:t>
            </a:r>
          </a:p>
        </p:txBody>
      </p:sp>
      <p:sp>
        <p:nvSpPr>
          <p:cNvPr id="2" name="内容占位符 1"/>
          <p:cNvSpPr>
            <a:spLocks noGrp="1"/>
          </p:cNvSpPr>
          <p:nvPr>
            <p:ph idx="1"/>
          </p:nvPr>
        </p:nvSpPr>
        <p:spPr>
          <a:xfrm>
            <a:off x="330200" y="3983355"/>
            <a:ext cx="8528050" cy="2240915"/>
          </a:xfrm>
        </p:spPr>
        <p:txBody>
          <a:bodyPr/>
          <a:lstStyle/>
          <a:p>
            <a:pPr>
              <a:spcBef>
                <a:spcPts val="600"/>
              </a:spcBef>
            </a:pPr>
            <a:r>
              <a:rPr lang="zh-CN" altLang="en-US" sz="2200" dirty="0" smtClean="0"/>
              <a:t>当 </a:t>
            </a:r>
            <a:r>
              <a:rPr lang="en-US" altLang="zh-CN" sz="2200" dirty="0" smtClean="0"/>
              <a:t>ESP </a:t>
            </a:r>
            <a:r>
              <a:rPr lang="zh-CN" altLang="en-US" sz="2200" dirty="0" smtClean="0"/>
              <a:t>首部和 </a:t>
            </a:r>
            <a:r>
              <a:rPr lang="en-US" altLang="zh-CN" sz="2200" dirty="0" smtClean="0"/>
              <a:t>ESP</a:t>
            </a:r>
            <a:r>
              <a:rPr lang="zh-CN" altLang="en-US" sz="2200" dirty="0" smtClean="0"/>
              <a:t>尾部之间的内容是</a:t>
            </a:r>
            <a:r>
              <a:rPr lang="en-US" altLang="zh-CN" sz="2200" dirty="0" smtClean="0">
                <a:solidFill>
                  <a:srgbClr val="FF0000"/>
                </a:solidFill>
              </a:rPr>
              <a:t>TCP</a:t>
            </a:r>
            <a:r>
              <a:rPr lang="zh-CN" altLang="en-US" sz="2200" dirty="0" smtClean="0"/>
              <a:t>时，</a:t>
            </a:r>
            <a:r>
              <a:rPr lang="en-US" altLang="zh-CN" sz="2200" dirty="0" smtClean="0"/>
              <a:t>IPsec</a:t>
            </a:r>
            <a:r>
              <a:rPr lang="zh-CN" altLang="en-US" sz="2200" dirty="0" smtClean="0"/>
              <a:t>数据报以运输方式工作。</a:t>
            </a:r>
            <a:r>
              <a:rPr lang="en-US" altLang="zh-CN" sz="2200" dirty="0" smtClean="0"/>
              <a:t>IPsec</a:t>
            </a:r>
            <a:r>
              <a:rPr lang="zh-CN" altLang="en-US" sz="2200" dirty="0" smtClean="0"/>
              <a:t>首部中的</a:t>
            </a:r>
            <a:r>
              <a:rPr lang="en-US" altLang="zh-CN" sz="2200" dirty="0" smtClean="0"/>
              <a:t>IP</a:t>
            </a:r>
            <a:r>
              <a:rPr lang="zh-CN" altLang="en-US" sz="2200" dirty="0" smtClean="0"/>
              <a:t>地址为</a:t>
            </a:r>
            <a:r>
              <a:rPr lang="zh-CN" altLang="en-US" sz="2200" dirty="0" smtClean="0">
                <a:solidFill>
                  <a:srgbClr val="FF0000"/>
                </a:solidFill>
              </a:rPr>
              <a:t>源主机</a:t>
            </a:r>
            <a:r>
              <a:rPr lang="zh-CN" altLang="en-US" sz="2200" dirty="0" smtClean="0"/>
              <a:t>和</a:t>
            </a:r>
            <a:r>
              <a:rPr lang="zh-CN" altLang="en-US" sz="2200" dirty="0" smtClean="0">
                <a:solidFill>
                  <a:srgbClr val="FF0000"/>
                </a:solidFill>
              </a:rPr>
              <a:t>目的主机</a:t>
            </a:r>
            <a:r>
              <a:rPr lang="zh-CN" altLang="en-US" sz="2200" dirty="0" smtClean="0"/>
              <a:t>的</a:t>
            </a:r>
            <a:r>
              <a:rPr lang="en-US" altLang="zh-CN" sz="2200" dirty="0" smtClean="0"/>
              <a:t>IP</a:t>
            </a:r>
            <a:r>
              <a:rPr lang="zh-CN" altLang="en-US" sz="2200" dirty="0" smtClean="0"/>
              <a:t>地址。</a:t>
            </a:r>
            <a:endParaRPr lang="en-US" altLang="zh-CN" sz="2200" dirty="0" smtClean="0"/>
          </a:p>
          <a:p>
            <a:pPr>
              <a:spcBef>
                <a:spcPts val="600"/>
              </a:spcBef>
            </a:pPr>
            <a:endParaRPr lang="zh-CN" altLang="en-US" sz="2200" dirty="0"/>
          </a:p>
          <a:p>
            <a:pPr>
              <a:spcBef>
                <a:spcPts val="600"/>
              </a:spcBef>
            </a:pPr>
            <a:r>
              <a:rPr lang="zh-CN" altLang="en-US" sz="2200" dirty="0"/>
              <a:t>当 </a:t>
            </a:r>
            <a:r>
              <a:rPr lang="en-US" altLang="zh-CN" sz="2200" dirty="0"/>
              <a:t>ESP </a:t>
            </a:r>
            <a:r>
              <a:rPr lang="zh-CN" altLang="en-US" sz="2200" dirty="0"/>
              <a:t>首部和 </a:t>
            </a:r>
            <a:r>
              <a:rPr lang="en-US" altLang="zh-CN" sz="2200" dirty="0"/>
              <a:t>ESP </a:t>
            </a:r>
            <a:r>
              <a:rPr lang="zh-CN" altLang="en-US" sz="2200" dirty="0"/>
              <a:t>尾部之间的内容</a:t>
            </a:r>
            <a:r>
              <a:rPr lang="zh-CN" altLang="en-US" sz="2200" dirty="0" smtClean="0"/>
              <a:t>是 </a:t>
            </a:r>
            <a:r>
              <a:rPr lang="en-US" altLang="zh-CN" sz="2200" dirty="0" smtClean="0">
                <a:solidFill>
                  <a:srgbClr val="FF0000"/>
                </a:solidFill>
              </a:rPr>
              <a:t>IP </a:t>
            </a:r>
            <a:r>
              <a:rPr lang="zh-CN" altLang="en-US" sz="2200" dirty="0" smtClean="0">
                <a:solidFill>
                  <a:srgbClr val="FF0000"/>
                </a:solidFill>
              </a:rPr>
              <a:t>数据报</a:t>
            </a:r>
            <a:r>
              <a:rPr lang="zh-CN" altLang="en-US" sz="2200" dirty="0" smtClean="0"/>
              <a:t>时</a:t>
            </a:r>
            <a:r>
              <a:rPr lang="zh-CN" altLang="en-US" sz="2200" dirty="0"/>
              <a:t>，</a:t>
            </a:r>
            <a:r>
              <a:rPr lang="en-US" altLang="zh-CN" sz="2200" dirty="0"/>
              <a:t>IPsec </a:t>
            </a:r>
            <a:r>
              <a:rPr lang="zh-CN" altLang="en-US" sz="2200" dirty="0"/>
              <a:t>数据报</a:t>
            </a:r>
            <a:r>
              <a:rPr lang="zh-CN" altLang="en-US" sz="2200" dirty="0" smtClean="0"/>
              <a:t>以隧道</a:t>
            </a:r>
            <a:r>
              <a:rPr lang="en-US" altLang="zh-CN" sz="2200" dirty="0" smtClean="0"/>
              <a:t>(tunneling)</a:t>
            </a:r>
            <a:r>
              <a:rPr lang="zh-CN" altLang="en-US" sz="2200" dirty="0" smtClean="0"/>
              <a:t>方式</a:t>
            </a:r>
            <a:r>
              <a:rPr lang="zh-CN" altLang="en-US" sz="2200" dirty="0"/>
              <a:t>工作</a:t>
            </a:r>
            <a:r>
              <a:rPr lang="zh-CN" altLang="en-US" sz="2200" dirty="0" smtClean="0"/>
              <a:t>。</a:t>
            </a:r>
            <a:r>
              <a:rPr lang="en-US" altLang="zh-CN" sz="2200" dirty="0" smtClean="0"/>
              <a:t>IPsec </a:t>
            </a:r>
            <a:r>
              <a:rPr lang="zh-CN" altLang="en-US" sz="2200" dirty="0" smtClean="0"/>
              <a:t>首部</a:t>
            </a:r>
            <a:r>
              <a:rPr lang="zh-CN" altLang="en-US" sz="2200" dirty="0"/>
              <a:t>中的 </a:t>
            </a:r>
            <a:r>
              <a:rPr lang="en-US" altLang="zh-CN" sz="2200" dirty="0"/>
              <a:t>IP </a:t>
            </a:r>
            <a:r>
              <a:rPr lang="zh-CN" altLang="en-US" sz="2200" dirty="0" smtClean="0"/>
              <a:t>地址更改为隧道的起始和终止的 </a:t>
            </a:r>
            <a:r>
              <a:rPr lang="en-US" altLang="zh-CN" sz="2200" dirty="0" smtClean="0"/>
              <a:t>IP </a:t>
            </a:r>
            <a:r>
              <a:rPr lang="zh-CN" altLang="en-US" sz="2200" dirty="0" smtClean="0"/>
              <a:t>地址。  </a:t>
            </a:r>
            <a:endParaRPr lang="zh-CN" altLang="en-US" sz="2200" dirty="0"/>
          </a:p>
        </p:txBody>
      </p:sp>
      <p:sp>
        <p:nvSpPr>
          <p:cNvPr id="50180" name="Freeform 26"/>
          <p:cNvSpPr/>
          <p:nvPr/>
        </p:nvSpPr>
        <p:spPr bwMode="auto">
          <a:xfrm>
            <a:off x="5436120" y="2774881"/>
            <a:ext cx="2552700" cy="433387"/>
          </a:xfrm>
          <a:custGeom>
            <a:avLst/>
            <a:gdLst>
              <a:gd name="T0" fmla="*/ 860425 w 1608"/>
              <a:gd name="T1" fmla="*/ 6350 h 273"/>
              <a:gd name="T2" fmla="*/ 0 w 1608"/>
              <a:gd name="T3" fmla="*/ 433387 h 273"/>
              <a:gd name="T4" fmla="*/ 2552700 w 1608"/>
              <a:gd name="T5" fmla="*/ 433387 h 273"/>
              <a:gd name="T6" fmla="*/ 1728788 w 1608"/>
              <a:gd name="T7" fmla="*/ 0 h 273"/>
              <a:gd name="T8" fmla="*/ 860425 w 1608"/>
              <a:gd name="T9" fmla="*/ 6350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8" h="273">
                <a:moveTo>
                  <a:pt x="542" y="4"/>
                </a:moveTo>
                <a:lnTo>
                  <a:pt x="0" y="273"/>
                </a:lnTo>
                <a:lnTo>
                  <a:pt x="1608" y="273"/>
                </a:lnTo>
                <a:lnTo>
                  <a:pt x="1089" y="0"/>
                </a:lnTo>
                <a:lnTo>
                  <a:pt x="542" y="4"/>
                </a:lnTo>
                <a:close/>
              </a:path>
            </a:pathLst>
          </a:custGeom>
          <a:gradFill rotWithShape="1">
            <a:gsLst>
              <a:gs pos="0">
                <a:srgbClr val="6BB247"/>
              </a:gs>
              <a:gs pos="100000">
                <a:srgbClr val="99FF66"/>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1" name="Freeform 27"/>
          <p:cNvSpPr/>
          <p:nvPr/>
        </p:nvSpPr>
        <p:spPr bwMode="auto">
          <a:xfrm>
            <a:off x="1621358" y="2774881"/>
            <a:ext cx="1719262" cy="438150"/>
          </a:xfrm>
          <a:custGeom>
            <a:avLst/>
            <a:gdLst>
              <a:gd name="T0" fmla="*/ 285750 w 1083"/>
              <a:gd name="T1" fmla="*/ 0 h 276"/>
              <a:gd name="T2" fmla="*/ 0 w 1083"/>
              <a:gd name="T3" fmla="*/ 438150 h 276"/>
              <a:gd name="T4" fmla="*/ 1719262 w 1083"/>
              <a:gd name="T5" fmla="*/ 438150 h 276"/>
              <a:gd name="T6" fmla="*/ 1438275 w 1083"/>
              <a:gd name="T7" fmla="*/ 4763 h 276"/>
              <a:gd name="T8" fmla="*/ 285750 w 1083"/>
              <a:gd name="T9" fmla="*/ 0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3" h="276">
                <a:moveTo>
                  <a:pt x="180" y="0"/>
                </a:moveTo>
                <a:lnTo>
                  <a:pt x="0" y="276"/>
                </a:lnTo>
                <a:lnTo>
                  <a:pt x="1083" y="276"/>
                </a:lnTo>
                <a:lnTo>
                  <a:pt x="906" y="3"/>
                </a:lnTo>
                <a:lnTo>
                  <a:pt x="180" y="0"/>
                </a:lnTo>
                <a:close/>
              </a:path>
            </a:pathLst>
          </a:custGeom>
          <a:gradFill rotWithShape="1">
            <a:gsLst>
              <a:gs pos="0">
                <a:srgbClr val="76762F"/>
              </a:gs>
              <a:gs pos="100000">
                <a:srgbClr val="FFFF66"/>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2" name="Rectangle 28"/>
          <p:cNvSpPr>
            <a:spLocks noChangeArrowheads="1"/>
          </p:cNvSpPr>
          <p:nvPr/>
        </p:nvSpPr>
        <p:spPr bwMode="auto">
          <a:xfrm>
            <a:off x="1907108" y="2206556"/>
            <a:ext cx="115093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ESP </a:t>
            </a:r>
          </a:p>
          <a:p>
            <a:pPr eaLnBrk="1" hangingPunct="1"/>
            <a:r>
              <a:rPr kumimoji="1" lang="zh-CN" altLang="en-US" sz="1600">
                <a:latin typeface="Arial" panose="020B0604020202020204" pitchFamily="34" charset="0"/>
                <a:ea typeface="黑体" panose="02010600030101010101" pitchFamily="2" charset="-122"/>
              </a:rPr>
              <a:t>首部</a:t>
            </a:r>
          </a:p>
        </p:txBody>
      </p:sp>
      <p:sp>
        <p:nvSpPr>
          <p:cNvPr id="50183" name="Rectangle 29"/>
          <p:cNvSpPr>
            <a:spLocks noChangeArrowheads="1"/>
          </p:cNvSpPr>
          <p:nvPr/>
        </p:nvSpPr>
        <p:spPr bwMode="auto">
          <a:xfrm>
            <a:off x="3058045" y="2206556"/>
            <a:ext cx="324167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dirty="0">
                <a:latin typeface="Arial" panose="020B0604020202020204" pitchFamily="34" charset="0"/>
                <a:ea typeface="黑体" panose="02010600030101010101" pitchFamily="2" charset="-122"/>
              </a:rPr>
              <a:t>运输层报文段</a:t>
            </a:r>
          </a:p>
          <a:p>
            <a:pPr eaLnBrk="1" hangingPunct="1"/>
            <a:r>
              <a:rPr kumimoji="1" lang="zh-CN" altLang="en-US" sz="1600" dirty="0">
                <a:latin typeface="Arial" panose="020B0604020202020204" pitchFamily="34" charset="0"/>
                <a:ea typeface="黑体" panose="02010600030101010101" pitchFamily="2" charset="-122"/>
              </a:rPr>
              <a:t>或 </a:t>
            </a:r>
            <a:r>
              <a:rPr kumimoji="1" lang="en-US" altLang="zh-CN" sz="1600" dirty="0">
                <a:latin typeface="Arial" panose="020B0604020202020204" pitchFamily="34" charset="0"/>
                <a:ea typeface="黑体" panose="02010600030101010101" pitchFamily="2" charset="-122"/>
              </a:rPr>
              <a:t>IP </a:t>
            </a:r>
            <a:r>
              <a:rPr kumimoji="1" lang="zh-CN" altLang="en-US" sz="1600" dirty="0">
                <a:latin typeface="Arial" panose="020B0604020202020204" pitchFamily="34" charset="0"/>
                <a:ea typeface="黑体" panose="02010600030101010101" pitchFamily="2" charset="-122"/>
              </a:rPr>
              <a:t>数据报</a:t>
            </a:r>
          </a:p>
        </p:txBody>
      </p:sp>
      <p:sp>
        <p:nvSpPr>
          <p:cNvPr id="50184" name="Rectangle 30"/>
          <p:cNvSpPr>
            <a:spLocks noChangeArrowheads="1"/>
          </p:cNvSpPr>
          <p:nvPr/>
        </p:nvSpPr>
        <p:spPr bwMode="auto">
          <a:xfrm>
            <a:off x="7163320" y="2206556"/>
            <a:ext cx="1081088"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ESP </a:t>
            </a:r>
          </a:p>
          <a:p>
            <a:pPr eaLnBrk="1" hangingPunct="1"/>
            <a:r>
              <a:rPr kumimoji="1" lang="en-US" altLang="zh-CN" sz="1600">
                <a:latin typeface="Arial" panose="020B0604020202020204" pitchFamily="34" charset="0"/>
                <a:ea typeface="黑体" panose="02010600030101010101" pitchFamily="2" charset="-122"/>
              </a:rPr>
              <a:t>MAC</a:t>
            </a:r>
          </a:p>
        </p:txBody>
      </p:sp>
      <p:sp>
        <p:nvSpPr>
          <p:cNvPr id="50185" name="Rectangle 31"/>
          <p:cNvSpPr>
            <a:spLocks noChangeArrowheads="1"/>
          </p:cNvSpPr>
          <p:nvPr/>
        </p:nvSpPr>
        <p:spPr bwMode="auto">
          <a:xfrm>
            <a:off x="970483" y="2206556"/>
            <a:ext cx="93662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dirty="0">
                <a:latin typeface="Arial" panose="020B0604020202020204" pitchFamily="34" charset="0"/>
                <a:ea typeface="黑体" panose="02010600030101010101" pitchFamily="2" charset="-122"/>
              </a:rPr>
              <a:t>IPsec </a:t>
            </a:r>
          </a:p>
          <a:p>
            <a:pPr eaLnBrk="1" hangingPunct="1"/>
            <a:r>
              <a:rPr kumimoji="1" lang="zh-CN" altLang="en-US" sz="1600" dirty="0">
                <a:latin typeface="Arial" panose="020B0604020202020204" pitchFamily="34" charset="0"/>
                <a:ea typeface="黑体" panose="02010600030101010101" pitchFamily="2" charset="-122"/>
              </a:rPr>
              <a:t>首部</a:t>
            </a:r>
          </a:p>
        </p:txBody>
      </p:sp>
      <p:sp>
        <p:nvSpPr>
          <p:cNvPr id="50186" name="Rectangle 32"/>
          <p:cNvSpPr>
            <a:spLocks noChangeArrowheads="1"/>
          </p:cNvSpPr>
          <p:nvPr/>
        </p:nvSpPr>
        <p:spPr bwMode="auto">
          <a:xfrm>
            <a:off x="6299720" y="2206556"/>
            <a:ext cx="863600"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ESP </a:t>
            </a:r>
          </a:p>
          <a:p>
            <a:pPr eaLnBrk="1" hangingPunct="1"/>
            <a:r>
              <a:rPr kumimoji="1" lang="zh-CN" altLang="en-US" sz="1600">
                <a:latin typeface="Arial" panose="020B0604020202020204" pitchFamily="34" charset="0"/>
                <a:ea typeface="黑体" panose="02010600030101010101" pitchFamily="2" charset="-122"/>
              </a:rPr>
              <a:t>尾部</a:t>
            </a:r>
          </a:p>
        </p:txBody>
      </p:sp>
      <p:sp>
        <p:nvSpPr>
          <p:cNvPr id="50187" name="Text Box 33"/>
          <p:cNvSpPr txBox="1">
            <a:spLocks noChangeArrowheads="1"/>
          </p:cNvSpPr>
          <p:nvPr/>
        </p:nvSpPr>
        <p:spPr bwMode="auto">
          <a:xfrm>
            <a:off x="827608" y="2779643"/>
            <a:ext cx="10493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协议 </a:t>
            </a:r>
            <a:r>
              <a:rPr kumimoji="1" lang="en-US" altLang="zh-CN" sz="1600">
                <a:latin typeface="Arial" panose="020B0604020202020204" pitchFamily="34" charset="0"/>
                <a:ea typeface="黑体" panose="02010600030101010101" pitchFamily="2" charset="-122"/>
              </a:rPr>
              <a:t>= 50</a:t>
            </a:r>
          </a:p>
        </p:txBody>
      </p:sp>
      <p:sp>
        <p:nvSpPr>
          <p:cNvPr id="50188" name="Line 34"/>
          <p:cNvSpPr>
            <a:spLocks noChangeShapeType="1"/>
          </p:cNvSpPr>
          <p:nvPr/>
        </p:nvSpPr>
        <p:spPr bwMode="auto">
          <a:xfrm>
            <a:off x="7163320" y="1558856"/>
            <a:ext cx="0" cy="6477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9" name="Line 35"/>
          <p:cNvSpPr>
            <a:spLocks noChangeShapeType="1"/>
          </p:cNvSpPr>
          <p:nvPr/>
        </p:nvSpPr>
        <p:spPr bwMode="auto">
          <a:xfrm>
            <a:off x="1907108" y="1557268"/>
            <a:ext cx="0" cy="6477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0" name="Line 36"/>
          <p:cNvSpPr>
            <a:spLocks noChangeShapeType="1"/>
          </p:cNvSpPr>
          <p:nvPr/>
        </p:nvSpPr>
        <p:spPr bwMode="auto">
          <a:xfrm>
            <a:off x="3059633" y="1917631"/>
            <a:ext cx="0" cy="287337"/>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1" name="Line 37"/>
          <p:cNvSpPr>
            <a:spLocks noChangeShapeType="1"/>
          </p:cNvSpPr>
          <p:nvPr/>
        </p:nvSpPr>
        <p:spPr bwMode="auto">
          <a:xfrm>
            <a:off x="3059633" y="1990656"/>
            <a:ext cx="410368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192" name="Text Box 38"/>
          <p:cNvSpPr txBox="1">
            <a:spLocks noChangeArrowheads="1"/>
          </p:cNvSpPr>
          <p:nvPr/>
        </p:nvSpPr>
        <p:spPr bwMode="auto">
          <a:xfrm>
            <a:off x="4523308" y="1773168"/>
            <a:ext cx="1200150" cy="3603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zh-CN" altLang="en-US" sz="1600">
                <a:latin typeface="Arial" panose="020B0604020202020204" pitchFamily="34" charset="0"/>
                <a:ea typeface="黑体" panose="02010600030101010101" pitchFamily="2" charset="-122"/>
              </a:rPr>
              <a:t>加密的部分</a:t>
            </a:r>
          </a:p>
        </p:txBody>
      </p:sp>
      <p:sp>
        <p:nvSpPr>
          <p:cNvPr id="50193" name="Line 39"/>
          <p:cNvSpPr>
            <a:spLocks noChangeShapeType="1"/>
          </p:cNvSpPr>
          <p:nvPr/>
        </p:nvSpPr>
        <p:spPr bwMode="auto">
          <a:xfrm flipV="1">
            <a:off x="1907108" y="1630293"/>
            <a:ext cx="52562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194" name="Text Box 40"/>
          <p:cNvSpPr txBox="1">
            <a:spLocks noChangeArrowheads="1"/>
          </p:cNvSpPr>
          <p:nvPr/>
        </p:nvSpPr>
        <p:spPr bwMode="auto">
          <a:xfrm>
            <a:off x="3947045" y="1412806"/>
            <a:ext cx="1200150" cy="3603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zh-CN" altLang="en-US" sz="1600">
                <a:latin typeface="Arial" panose="020B0604020202020204" pitchFamily="34" charset="0"/>
                <a:ea typeface="黑体" panose="02010600030101010101" pitchFamily="2" charset="-122"/>
              </a:rPr>
              <a:t>鉴别的部分</a:t>
            </a:r>
          </a:p>
        </p:txBody>
      </p:sp>
      <p:sp>
        <p:nvSpPr>
          <p:cNvPr id="50195" name="Rectangle 41"/>
          <p:cNvSpPr>
            <a:spLocks noChangeArrowheads="1"/>
          </p:cNvSpPr>
          <p:nvPr/>
        </p:nvSpPr>
        <p:spPr bwMode="auto">
          <a:xfrm>
            <a:off x="970483" y="2206556"/>
            <a:ext cx="7273925" cy="574675"/>
          </a:xfrm>
          <a:prstGeom prst="rect">
            <a:avLst/>
          </a:prstGeom>
          <a:noFill/>
          <a:ln w="28575">
            <a:solidFill>
              <a:schemeClr val="tx2"/>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6" name="Rectangle 42"/>
          <p:cNvSpPr>
            <a:spLocks noChangeArrowheads="1"/>
          </p:cNvSpPr>
          <p:nvPr/>
        </p:nvSpPr>
        <p:spPr bwMode="auto">
          <a:xfrm>
            <a:off x="1618183" y="3214618"/>
            <a:ext cx="172878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7" name="Line 43"/>
          <p:cNvSpPr>
            <a:spLocks noChangeShapeType="1"/>
          </p:cNvSpPr>
          <p:nvPr/>
        </p:nvSpPr>
        <p:spPr bwMode="auto">
          <a:xfrm>
            <a:off x="2483370" y="3214618"/>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8" name="Text Box 44"/>
          <p:cNvSpPr txBox="1">
            <a:spLocks noChangeArrowheads="1"/>
          </p:cNvSpPr>
          <p:nvPr/>
        </p:nvSpPr>
        <p:spPr bwMode="auto">
          <a:xfrm>
            <a:off x="1835670" y="3355906"/>
            <a:ext cx="14890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SPI          </a:t>
            </a:r>
            <a:r>
              <a:rPr kumimoji="1" lang="zh-CN" altLang="en-US" sz="1600">
                <a:latin typeface="Arial" panose="020B0604020202020204" pitchFamily="34" charset="0"/>
                <a:ea typeface="黑体" panose="02010600030101010101" pitchFamily="2" charset="-122"/>
              </a:rPr>
              <a:t>序号</a:t>
            </a:r>
          </a:p>
        </p:txBody>
      </p:sp>
      <p:sp>
        <p:nvSpPr>
          <p:cNvPr id="50199" name="Rectangle 45"/>
          <p:cNvSpPr>
            <a:spLocks noChangeArrowheads="1"/>
          </p:cNvSpPr>
          <p:nvPr/>
        </p:nvSpPr>
        <p:spPr bwMode="auto">
          <a:xfrm>
            <a:off x="5436120" y="3214618"/>
            <a:ext cx="2552700"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00" name="Text Box 46"/>
          <p:cNvSpPr txBox="1">
            <a:spLocks noChangeArrowheads="1"/>
          </p:cNvSpPr>
          <p:nvPr/>
        </p:nvSpPr>
        <p:spPr bwMode="auto">
          <a:xfrm>
            <a:off x="5291658" y="3355906"/>
            <a:ext cx="27622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  </a:t>
            </a:r>
            <a:r>
              <a:rPr kumimoji="1" lang="zh-CN" altLang="en-US" sz="1600">
                <a:latin typeface="Arial" panose="020B0604020202020204" pitchFamily="34" charset="0"/>
                <a:ea typeface="黑体" panose="02010600030101010101" pitchFamily="2" charset="-122"/>
              </a:rPr>
              <a:t>填充  填充长度  下一个首部</a:t>
            </a:r>
          </a:p>
        </p:txBody>
      </p:sp>
      <p:sp>
        <p:nvSpPr>
          <p:cNvPr id="50201" name="Line 47"/>
          <p:cNvSpPr>
            <a:spLocks noChangeShapeType="1"/>
          </p:cNvSpPr>
          <p:nvPr/>
        </p:nvSpPr>
        <p:spPr bwMode="auto">
          <a:xfrm>
            <a:off x="5939358" y="3214618"/>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2" name="Line 48"/>
          <p:cNvSpPr>
            <a:spLocks noChangeShapeType="1"/>
          </p:cNvSpPr>
          <p:nvPr/>
        </p:nvSpPr>
        <p:spPr bwMode="auto">
          <a:xfrm>
            <a:off x="6875983" y="3214618"/>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3" name="Line 49"/>
          <p:cNvSpPr>
            <a:spLocks noChangeShapeType="1"/>
          </p:cNvSpPr>
          <p:nvPr/>
        </p:nvSpPr>
        <p:spPr bwMode="auto">
          <a:xfrm>
            <a:off x="970483" y="1125468"/>
            <a:ext cx="0" cy="10795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4" name="Line 50"/>
          <p:cNvSpPr>
            <a:spLocks noChangeShapeType="1"/>
          </p:cNvSpPr>
          <p:nvPr/>
        </p:nvSpPr>
        <p:spPr bwMode="auto">
          <a:xfrm>
            <a:off x="980008" y="1246118"/>
            <a:ext cx="7264400" cy="2381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205" name="Text Box 51"/>
          <p:cNvSpPr txBox="1">
            <a:spLocks noChangeArrowheads="1"/>
          </p:cNvSpPr>
          <p:nvPr/>
        </p:nvSpPr>
        <p:spPr bwMode="auto">
          <a:xfrm>
            <a:off x="3818814" y="1050856"/>
            <a:ext cx="1370888" cy="3399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en-US" altLang="zh-CN" sz="1600" dirty="0">
                <a:latin typeface="Arial" panose="020B0604020202020204" pitchFamily="34" charset="0"/>
                <a:ea typeface="黑体" panose="02010600030101010101" pitchFamily="2" charset="-122"/>
              </a:rPr>
              <a:t>IPsec </a:t>
            </a:r>
            <a:r>
              <a:rPr kumimoji="1" lang="zh-CN" altLang="en-US" sz="1600" dirty="0">
                <a:latin typeface="Arial" panose="020B0604020202020204" pitchFamily="34" charset="0"/>
                <a:ea typeface="黑体" panose="02010600030101010101" pitchFamily="2" charset="-122"/>
              </a:rPr>
              <a:t>数据报</a:t>
            </a:r>
          </a:p>
        </p:txBody>
      </p:sp>
      <p:sp>
        <p:nvSpPr>
          <p:cNvPr id="50206" name="Line 52"/>
          <p:cNvSpPr>
            <a:spLocks noChangeShapeType="1"/>
          </p:cNvSpPr>
          <p:nvPr/>
        </p:nvSpPr>
        <p:spPr bwMode="auto">
          <a:xfrm>
            <a:off x="8244408" y="1125468"/>
            <a:ext cx="0" cy="10795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t>封装安全有效载荷 </a:t>
            </a:r>
            <a:r>
              <a:rPr lang="en-US" altLang="zh-CN" dirty="0" smtClean="0"/>
              <a:t>ESP</a:t>
            </a:r>
          </a:p>
        </p:txBody>
      </p:sp>
      <p:sp>
        <p:nvSpPr>
          <p:cNvPr id="58371" name="Rectangle 4"/>
          <p:cNvSpPr>
            <a:spLocks noGrp="1" noChangeArrowheads="1"/>
          </p:cNvSpPr>
          <p:nvPr>
            <p:ph type="body" idx="1"/>
          </p:nvPr>
        </p:nvSpPr>
        <p:spPr/>
        <p:txBody>
          <a:bodyPr/>
          <a:lstStyle/>
          <a:p>
            <a:pPr eaLnBrk="1" hangingPunct="1">
              <a:spcBef>
                <a:spcPts val="600"/>
              </a:spcBef>
            </a:pPr>
            <a:r>
              <a:rPr lang="zh-CN" altLang="en-US" dirty="0" smtClean="0"/>
              <a:t>使用 </a:t>
            </a:r>
            <a:r>
              <a:rPr lang="en-US" altLang="zh-CN" dirty="0" smtClean="0"/>
              <a:t>ESP </a:t>
            </a:r>
            <a:r>
              <a:rPr lang="zh-CN" altLang="en-US" dirty="0" smtClean="0"/>
              <a:t>时，</a:t>
            </a:r>
            <a:r>
              <a:rPr lang="en-US" altLang="zh-CN" dirty="0" smtClean="0"/>
              <a:t>IP </a:t>
            </a:r>
            <a:r>
              <a:rPr lang="zh-CN" altLang="en-US" dirty="0" smtClean="0"/>
              <a:t>数据报首部的协议字段置为 </a:t>
            </a:r>
            <a:r>
              <a:rPr lang="en-US" altLang="zh-CN" dirty="0" smtClean="0"/>
              <a:t>50</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当 </a:t>
            </a:r>
            <a:r>
              <a:rPr lang="en-US" altLang="zh-CN" dirty="0" smtClean="0"/>
              <a:t>IP </a:t>
            </a:r>
            <a:r>
              <a:rPr lang="zh-CN" altLang="en-US" dirty="0" smtClean="0"/>
              <a:t>首部检查到协议字段是 </a:t>
            </a:r>
            <a:r>
              <a:rPr lang="en-US" altLang="zh-CN" dirty="0" smtClean="0"/>
              <a:t>50 </a:t>
            </a:r>
            <a:r>
              <a:rPr lang="zh-CN" altLang="en-US" dirty="0" smtClean="0"/>
              <a:t>时，就知道在 </a:t>
            </a:r>
            <a:r>
              <a:rPr lang="en-US" altLang="zh-CN" dirty="0" smtClean="0"/>
              <a:t>IP </a:t>
            </a:r>
            <a:r>
              <a:rPr lang="zh-CN" altLang="en-US" dirty="0" smtClean="0"/>
              <a:t>首部后面紧接着的是 </a:t>
            </a:r>
            <a:r>
              <a:rPr lang="en-US" altLang="zh-CN" dirty="0" smtClean="0"/>
              <a:t>ESP </a:t>
            </a:r>
            <a:r>
              <a:rPr lang="zh-CN" altLang="en-US" dirty="0" smtClean="0"/>
              <a:t>首部，同时在原 </a:t>
            </a:r>
            <a:r>
              <a:rPr lang="en-US" altLang="zh-CN" dirty="0" smtClean="0"/>
              <a:t>IP </a:t>
            </a:r>
            <a:r>
              <a:rPr lang="zh-CN" altLang="en-US" dirty="0" smtClean="0"/>
              <a:t>数据报后面增加了两个字段，即 </a:t>
            </a:r>
            <a:r>
              <a:rPr lang="en-US" altLang="zh-CN" dirty="0" smtClean="0"/>
              <a:t>ESP </a:t>
            </a:r>
            <a:r>
              <a:rPr lang="zh-CN" altLang="en-US" dirty="0" smtClean="0"/>
              <a:t>尾部和 </a:t>
            </a:r>
            <a:r>
              <a:rPr lang="en-US" altLang="zh-CN" dirty="0" smtClean="0"/>
              <a:t>ESP </a:t>
            </a:r>
            <a:r>
              <a:rPr lang="zh-CN" altLang="en-US" dirty="0" smtClean="0"/>
              <a:t>鉴别数据。 </a:t>
            </a:r>
          </a:p>
          <a:p>
            <a:pPr eaLnBrk="1" hangingPunct="1">
              <a:spcBef>
                <a:spcPts val="600"/>
              </a:spcBef>
            </a:pPr>
            <a:endParaRPr lang="zh-CN" altLang="en-US" dirty="0" smtClean="0"/>
          </a:p>
          <a:p>
            <a:pPr eaLnBrk="1" hangingPunct="1">
              <a:spcBef>
                <a:spcPts val="600"/>
              </a:spcBef>
            </a:pPr>
            <a:r>
              <a:rPr lang="zh-CN" altLang="en-US" dirty="0" smtClean="0"/>
              <a:t>在 </a:t>
            </a:r>
            <a:r>
              <a:rPr lang="en-US" altLang="zh-CN" dirty="0" smtClean="0"/>
              <a:t>ESP </a:t>
            </a:r>
            <a:r>
              <a:rPr lang="zh-CN" altLang="en-US" dirty="0" smtClean="0"/>
              <a:t>首部中有标识一个安全关联的安全参数索引 </a:t>
            </a:r>
            <a:r>
              <a:rPr lang="en-US" altLang="zh-CN" dirty="0" smtClean="0"/>
              <a:t>SPI (32 </a:t>
            </a:r>
            <a:r>
              <a:rPr lang="zh-CN" altLang="en-US" dirty="0" smtClean="0"/>
              <a:t>位</a:t>
            </a:r>
            <a:r>
              <a:rPr lang="en-US" altLang="zh-CN" dirty="0" smtClean="0"/>
              <a:t>) </a:t>
            </a:r>
            <a:r>
              <a:rPr lang="zh-CN" altLang="en-US" dirty="0" smtClean="0"/>
              <a:t>和 序号</a:t>
            </a:r>
            <a:r>
              <a:rPr lang="en-US" altLang="zh-CN" dirty="0" smtClean="0"/>
              <a:t>(32 </a:t>
            </a:r>
            <a:r>
              <a:rPr lang="zh-CN" altLang="en-US" dirty="0" smtClean="0"/>
              <a:t>位</a:t>
            </a:r>
            <a:r>
              <a:rPr lang="en-US" altLang="zh-CN" dirty="0" smtClean="0"/>
              <a:t>) </a:t>
            </a:r>
            <a:r>
              <a:rPr lang="zh-CN" altLang="en-US" dirty="0" smtClean="0"/>
              <a:t>。</a:t>
            </a:r>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55600" y="203200"/>
            <a:ext cx="8464872" cy="627063"/>
          </a:xfrm>
        </p:spPr>
        <p:txBody>
          <a:bodyPr/>
          <a:lstStyle/>
          <a:p>
            <a:pPr algn="ctr" eaLnBrk="1" hangingPunct="1"/>
            <a:r>
              <a:rPr lang="zh-CN" altLang="en-US" dirty="0" smtClean="0"/>
              <a:t>运输层报文段或</a:t>
            </a:r>
            <a:r>
              <a:rPr lang="en-US" altLang="zh-CN" dirty="0" smtClean="0"/>
              <a:t>IP</a:t>
            </a:r>
            <a:r>
              <a:rPr lang="zh-CN" altLang="en-US" dirty="0" smtClean="0"/>
              <a:t>数据报封装</a:t>
            </a:r>
            <a:r>
              <a:rPr lang="en-US" altLang="zh-CN" dirty="0" smtClean="0"/>
              <a:t>IPsec</a:t>
            </a:r>
            <a:r>
              <a:rPr lang="zh-CN" altLang="en-US" dirty="0" smtClean="0"/>
              <a:t>数据报的过程</a:t>
            </a:r>
          </a:p>
        </p:txBody>
      </p:sp>
      <p:sp>
        <p:nvSpPr>
          <p:cNvPr id="50180" name="Freeform 26"/>
          <p:cNvSpPr/>
          <p:nvPr/>
        </p:nvSpPr>
        <p:spPr bwMode="auto">
          <a:xfrm>
            <a:off x="5436120" y="4000029"/>
            <a:ext cx="2552700" cy="433387"/>
          </a:xfrm>
          <a:custGeom>
            <a:avLst/>
            <a:gdLst>
              <a:gd name="T0" fmla="*/ 860425 w 1608"/>
              <a:gd name="T1" fmla="*/ 6350 h 273"/>
              <a:gd name="T2" fmla="*/ 0 w 1608"/>
              <a:gd name="T3" fmla="*/ 433387 h 273"/>
              <a:gd name="T4" fmla="*/ 2552700 w 1608"/>
              <a:gd name="T5" fmla="*/ 433387 h 273"/>
              <a:gd name="T6" fmla="*/ 1728788 w 1608"/>
              <a:gd name="T7" fmla="*/ 0 h 273"/>
              <a:gd name="T8" fmla="*/ 860425 w 1608"/>
              <a:gd name="T9" fmla="*/ 6350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8" h="273">
                <a:moveTo>
                  <a:pt x="542" y="4"/>
                </a:moveTo>
                <a:lnTo>
                  <a:pt x="0" y="273"/>
                </a:lnTo>
                <a:lnTo>
                  <a:pt x="1608" y="273"/>
                </a:lnTo>
                <a:lnTo>
                  <a:pt x="1089" y="0"/>
                </a:lnTo>
                <a:lnTo>
                  <a:pt x="542" y="4"/>
                </a:lnTo>
                <a:close/>
              </a:path>
            </a:pathLst>
          </a:custGeom>
          <a:gradFill rotWithShape="1">
            <a:gsLst>
              <a:gs pos="0">
                <a:srgbClr val="6BB247"/>
              </a:gs>
              <a:gs pos="100000">
                <a:srgbClr val="99FF66"/>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1" name="Freeform 27"/>
          <p:cNvSpPr/>
          <p:nvPr/>
        </p:nvSpPr>
        <p:spPr bwMode="auto">
          <a:xfrm>
            <a:off x="1621358" y="4000029"/>
            <a:ext cx="1719262" cy="438150"/>
          </a:xfrm>
          <a:custGeom>
            <a:avLst/>
            <a:gdLst>
              <a:gd name="T0" fmla="*/ 285750 w 1083"/>
              <a:gd name="T1" fmla="*/ 0 h 276"/>
              <a:gd name="T2" fmla="*/ 0 w 1083"/>
              <a:gd name="T3" fmla="*/ 438150 h 276"/>
              <a:gd name="T4" fmla="*/ 1719262 w 1083"/>
              <a:gd name="T5" fmla="*/ 438150 h 276"/>
              <a:gd name="T6" fmla="*/ 1438275 w 1083"/>
              <a:gd name="T7" fmla="*/ 4763 h 276"/>
              <a:gd name="T8" fmla="*/ 285750 w 1083"/>
              <a:gd name="T9" fmla="*/ 0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3" h="276">
                <a:moveTo>
                  <a:pt x="180" y="0"/>
                </a:moveTo>
                <a:lnTo>
                  <a:pt x="0" y="276"/>
                </a:lnTo>
                <a:lnTo>
                  <a:pt x="1083" y="276"/>
                </a:lnTo>
                <a:lnTo>
                  <a:pt x="906" y="3"/>
                </a:lnTo>
                <a:lnTo>
                  <a:pt x="180" y="0"/>
                </a:lnTo>
                <a:close/>
              </a:path>
            </a:pathLst>
          </a:custGeom>
          <a:gradFill rotWithShape="1">
            <a:gsLst>
              <a:gs pos="0">
                <a:srgbClr val="76762F"/>
              </a:gs>
              <a:gs pos="100000">
                <a:srgbClr val="FFFF66"/>
              </a:gs>
            </a:gsLst>
            <a:lin ang="54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2" name="Rectangle 28"/>
          <p:cNvSpPr>
            <a:spLocks noChangeArrowheads="1"/>
          </p:cNvSpPr>
          <p:nvPr/>
        </p:nvSpPr>
        <p:spPr bwMode="auto">
          <a:xfrm>
            <a:off x="1907108" y="3431704"/>
            <a:ext cx="115093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dirty="0">
                <a:latin typeface="Arial" panose="020B0604020202020204" pitchFamily="34" charset="0"/>
                <a:ea typeface="黑体" panose="02010600030101010101" pitchFamily="2" charset="-122"/>
              </a:rPr>
              <a:t>ESP </a:t>
            </a:r>
          </a:p>
          <a:p>
            <a:pPr eaLnBrk="1" hangingPunct="1"/>
            <a:r>
              <a:rPr kumimoji="1" lang="zh-CN" altLang="en-US" sz="1600" dirty="0">
                <a:latin typeface="Arial" panose="020B0604020202020204" pitchFamily="34" charset="0"/>
                <a:ea typeface="黑体" panose="02010600030101010101" pitchFamily="2" charset="-122"/>
              </a:rPr>
              <a:t>首部</a:t>
            </a:r>
          </a:p>
        </p:txBody>
      </p:sp>
      <p:sp>
        <p:nvSpPr>
          <p:cNvPr id="50183" name="Rectangle 29"/>
          <p:cNvSpPr>
            <a:spLocks noChangeArrowheads="1"/>
          </p:cNvSpPr>
          <p:nvPr/>
        </p:nvSpPr>
        <p:spPr bwMode="auto">
          <a:xfrm>
            <a:off x="3058045" y="3431704"/>
            <a:ext cx="324167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dirty="0">
                <a:latin typeface="Arial" panose="020B0604020202020204" pitchFamily="34" charset="0"/>
                <a:ea typeface="黑体" panose="02010600030101010101" pitchFamily="2" charset="-122"/>
              </a:rPr>
              <a:t>运输层报文段或 </a:t>
            </a:r>
            <a:r>
              <a:rPr kumimoji="1" lang="en-US" altLang="zh-CN" sz="1600" dirty="0">
                <a:latin typeface="Arial" panose="020B0604020202020204" pitchFamily="34" charset="0"/>
                <a:ea typeface="黑体" panose="02010600030101010101" pitchFamily="2" charset="-122"/>
              </a:rPr>
              <a:t>IP </a:t>
            </a:r>
            <a:r>
              <a:rPr kumimoji="1" lang="zh-CN" altLang="en-US" sz="1600" dirty="0">
                <a:latin typeface="Arial" panose="020B0604020202020204" pitchFamily="34" charset="0"/>
                <a:ea typeface="黑体" panose="02010600030101010101" pitchFamily="2" charset="-122"/>
              </a:rPr>
              <a:t>数据报</a:t>
            </a:r>
          </a:p>
          <a:p>
            <a:pPr eaLnBrk="1" hangingPunct="1"/>
            <a:r>
              <a:rPr kumimoji="1" lang="en-US" altLang="zh-CN" sz="1600" dirty="0">
                <a:latin typeface="Arial" panose="020B0604020202020204" pitchFamily="34" charset="0"/>
                <a:ea typeface="黑体" panose="02010600030101010101" pitchFamily="2" charset="-122"/>
              </a:rPr>
              <a:t>(ESP</a:t>
            </a:r>
            <a:r>
              <a:rPr kumimoji="1" lang="zh-CN" altLang="zh-CN" sz="1600" dirty="0">
                <a:latin typeface="Arial" panose="020B0604020202020204" pitchFamily="34" charset="0"/>
                <a:ea typeface="黑体" panose="02010600030101010101" pitchFamily="2" charset="-122"/>
              </a:rPr>
              <a:t>有效载荷</a:t>
            </a:r>
            <a:r>
              <a:rPr kumimoji="1" lang="en-US" altLang="zh-CN" sz="1600" dirty="0">
                <a:latin typeface="Arial" panose="020B0604020202020204" pitchFamily="34" charset="0"/>
                <a:ea typeface="黑体" panose="02010600030101010101" pitchFamily="2" charset="-122"/>
              </a:rPr>
              <a:t>)</a:t>
            </a:r>
          </a:p>
        </p:txBody>
      </p:sp>
      <p:sp>
        <p:nvSpPr>
          <p:cNvPr id="50184" name="Rectangle 30"/>
          <p:cNvSpPr>
            <a:spLocks noChangeArrowheads="1"/>
          </p:cNvSpPr>
          <p:nvPr/>
        </p:nvSpPr>
        <p:spPr bwMode="auto">
          <a:xfrm>
            <a:off x="7163320" y="3431704"/>
            <a:ext cx="1081088"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dirty="0">
                <a:latin typeface="Arial" panose="020B0604020202020204" pitchFamily="34" charset="0"/>
                <a:ea typeface="黑体" panose="02010600030101010101" pitchFamily="2" charset="-122"/>
              </a:rPr>
              <a:t>ESP </a:t>
            </a:r>
          </a:p>
          <a:p>
            <a:pPr eaLnBrk="1" hangingPunct="1"/>
            <a:r>
              <a:rPr kumimoji="1" lang="en-US" altLang="zh-CN" sz="1600" dirty="0">
                <a:latin typeface="Arial" panose="020B0604020202020204" pitchFamily="34" charset="0"/>
                <a:ea typeface="黑体" panose="02010600030101010101" pitchFamily="2" charset="-122"/>
              </a:rPr>
              <a:t>MAC</a:t>
            </a:r>
          </a:p>
        </p:txBody>
      </p:sp>
      <p:sp>
        <p:nvSpPr>
          <p:cNvPr id="50185" name="Rectangle 31"/>
          <p:cNvSpPr>
            <a:spLocks noChangeArrowheads="1"/>
          </p:cNvSpPr>
          <p:nvPr/>
        </p:nvSpPr>
        <p:spPr bwMode="auto">
          <a:xfrm>
            <a:off x="970483" y="3431704"/>
            <a:ext cx="93662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dirty="0">
                <a:latin typeface="Arial" panose="020B0604020202020204" pitchFamily="34" charset="0"/>
                <a:ea typeface="黑体" panose="02010600030101010101" pitchFamily="2" charset="-122"/>
              </a:rPr>
              <a:t>IPsec </a:t>
            </a:r>
          </a:p>
          <a:p>
            <a:pPr eaLnBrk="1" hangingPunct="1"/>
            <a:r>
              <a:rPr kumimoji="1" lang="zh-CN" altLang="en-US" sz="1600" dirty="0">
                <a:latin typeface="Arial" panose="020B0604020202020204" pitchFamily="34" charset="0"/>
                <a:ea typeface="黑体" panose="02010600030101010101" pitchFamily="2" charset="-122"/>
              </a:rPr>
              <a:t>首部</a:t>
            </a:r>
          </a:p>
        </p:txBody>
      </p:sp>
      <p:sp>
        <p:nvSpPr>
          <p:cNvPr id="50186" name="Rectangle 32"/>
          <p:cNvSpPr>
            <a:spLocks noChangeArrowheads="1"/>
          </p:cNvSpPr>
          <p:nvPr/>
        </p:nvSpPr>
        <p:spPr bwMode="auto">
          <a:xfrm>
            <a:off x="6299720" y="3431704"/>
            <a:ext cx="863600"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dirty="0">
                <a:latin typeface="Arial" panose="020B0604020202020204" pitchFamily="34" charset="0"/>
                <a:ea typeface="黑体" panose="02010600030101010101" pitchFamily="2" charset="-122"/>
              </a:rPr>
              <a:t>ESP </a:t>
            </a:r>
          </a:p>
          <a:p>
            <a:pPr eaLnBrk="1" hangingPunct="1"/>
            <a:r>
              <a:rPr kumimoji="1" lang="zh-CN" altLang="en-US" sz="1600" dirty="0">
                <a:latin typeface="Arial" panose="020B0604020202020204" pitchFamily="34" charset="0"/>
                <a:ea typeface="黑体" panose="02010600030101010101" pitchFamily="2" charset="-122"/>
              </a:rPr>
              <a:t>尾部</a:t>
            </a:r>
          </a:p>
        </p:txBody>
      </p:sp>
      <p:sp>
        <p:nvSpPr>
          <p:cNvPr id="50187" name="Text Box 33"/>
          <p:cNvSpPr txBox="1">
            <a:spLocks noChangeArrowheads="1"/>
          </p:cNvSpPr>
          <p:nvPr/>
        </p:nvSpPr>
        <p:spPr bwMode="auto">
          <a:xfrm>
            <a:off x="827608" y="4004791"/>
            <a:ext cx="10493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dirty="0">
                <a:latin typeface="Arial" panose="020B0604020202020204" pitchFamily="34" charset="0"/>
                <a:ea typeface="黑体" panose="02010600030101010101" pitchFamily="2" charset="-122"/>
              </a:rPr>
              <a:t>协议 </a:t>
            </a:r>
            <a:r>
              <a:rPr kumimoji="1" lang="en-US" altLang="zh-CN" sz="1600" dirty="0">
                <a:latin typeface="Arial" panose="020B0604020202020204" pitchFamily="34" charset="0"/>
                <a:ea typeface="黑体" panose="02010600030101010101" pitchFamily="2" charset="-122"/>
              </a:rPr>
              <a:t>= 50</a:t>
            </a:r>
          </a:p>
        </p:txBody>
      </p:sp>
      <p:sp>
        <p:nvSpPr>
          <p:cNvPr id="50188" name="Line 34"/>
          <p:cNvSpPr>
            <a:spLocks noChangeShapeType="1"/>
          </p:cNvSpPr>
          <p:nvPr/>
        </p:nvSpPr>
        <p:spPr bwMode="auto">
          <a:xfrm>
            <a:off x="7163320" y="2784004"/>
            <a:ext cx="0" cy="6477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89" name="Line 35"/>
          <p:cNvSpPr>
            <a:spLocks noChangeShapeType="1"/>
          </p:cNvSpPr>
          <p:nvPr/>
        </p:nvSpPr>
        <p:spPr bwMode="auto">
          <a:xfrm>
            <a:off x="1907108" y="2782416"/>
            <a:ext cx="0" cy="6477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0" name="Line 36"/>
          <p:cNvSpPr>
            <a:spLocks noChangeShapeType="1"/>
          </p:cNvSpPr>
          <p:nvPr/>
        </p:nvSpPr>
        <p:spPr bwMode="auto">
          <a:xfrm>
            <a:off x="3059633" y="3142779"/>
            <a:ext cx="0" cy="287337"/>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1" name="Line 37"/>
          <p:cNvSpPr>
            <a:spLocks noChangeShapeType="1"/>
          </p:cNvSpPr>
          <p:nvPr/>
        </p:nvSpPr>
        <p:spPr bwMode="auto">
          <a:xfrm>
            <a:off x="3059633" y="3215804"/>
            <a:ext cx="4103687"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192" name="Text Box 38"/>
          <p:cNvSpPr txBox="1">
            <a:spLocks noChangeArrowheads="1"/>
          </p:cNvSpPr>
          <p:nvPr/>
        </p:nvSpPr>
        <p:spPr bwMode="auto">
          <a:xfrm>
            <a:off x="4523308" y="2998316"/>
            <a:ext cx="1200150" cy="3603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zh-CN" altLang="en-US" sz="1600" dirty="0">
                <a:latin typeface="Arial" panose="020B0604020202020204" pitchFamily="34" charset="0"/>
                <a:ea typeface="黑体" panose="02010600030101010101" pitchFamily="2" charset="-122"/>
              </a:rPr>
              <a:t>加密的部分</a:t>
            </a:r>
          </a:p>
        </p:txBody>
      </p:sp>
      <p:sp>
        <p:nvSpPr>
          <p:cNvPr id="50193" name="Line 39"/>
          <p:cNvSpPr>
            <a:spLocks noChangeShapeType="1"/>
          </p:cNvSpPr>
          <p:nvPr/>
        </p:nvSpPr>
        <p:spPr bwMode="auto">
          <a:xfrm flipV="1">
            <a:off x="1907108" y="2855441"/>
            <a:ext cx="52562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194" name="Text Box 40"/>
          <p:cNvSpPr txBox="1">
            <a:spLocks noChangeArrowheads="1"/>
          </p:cNvSpPr>
          <p:nvPr/>
        </p:nvSpPr>
        <p:spPr bwMode="auto">
          <a:xfrm>
            <a:off x="3947045" y="2637954"/>
            <a:ext cx="1200150" cy="36036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zh-CN" altLang="en-US" sz="1600" dirty="0">
                <a:latin typeface="Arial" panose="020B0604020202020204" pitchFamily="34" charset="0"/>
                <a:ea typeface="黑体" panose="02010600030101010101" pitchFamily="2" charset="-122"/>
              </a:rPr>
              <a:t>鉴别的部分</a:t>
            </a:r>
          </a:p>
        </p:txBody>
      </p:sp>
      <p:sp>
        <p:nvSpPr>
          <p:cNvPr id="50195" name="Rectangle 41"/>
          <p:cNvSpPr>
            <a:spLocks noChangeArrowheads="1"/>
          </p:cNvSpPr>
          <p:nvPr/>
        </p:nvSpPr>
        <p:spPr bwMode="auto">
          <a:xfrm>
            <a:off x="970483" y="3431704"/>
            <a:ext cx="7273925" cy="574675"/>
          </a:xfrm>
          <a:prstGeom prst="rect">
            <a:avLst/>
          </a:prstGeom>
          <a:noFill/>
          <a:ln w="28575">
            <a:solidFill>
              <a:schemeClr val="tx2"/>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6" name="Rectangle 42"/>
          <p:cNvSpPr>
            <a:spLocks noChangeArrowheads="1"/>
          </p:cNvSpPr>
          <p:nvPr/>
        </p:nvSpPr>
        <p:spPr bwMode="auto">
          <a:xfrm>
            <a:off x="1618183" y="4439766"/>
            <a:ext cx="172878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197" name="Line 43"/>
          <p:cNvSpPr>
            <a:spLocks noChangeShapeType="1"/>
          </p:cNvSpPr>
          <p:nvPr/>
        </p:nvSpPr>
        <p:spPr bwMode="auto">
          <a:xfrm>
            <a:off x="2483370" y="4439766"/>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198" name="Text Box 44"/>
          <p:cNvSpPr txBox="1">
            <a:spLocks noChangeArrowheads="1"/>
          </p:cNvSpPr>
          <p:nvPr/>
        </p:nvSpPr>
        <p:spPr bwMode="auto">
          <a:xfrm>
            <a:off x="1736451" y="4558828"/>
            <a:ext cx="14890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dirty="0">
                <a:latin typeface="Arial" panose="020B0604020202020204" pitchFamily="34" charset="0"/>
                <a:ea typeface="黑体" panose="02010600030101010101" pitchFamily="2" charset="-122"/>
              </a:rPr>
              <a:t>SPI         </a:t>
            </a:r>
            <a:r>
              <a:rPr kumimoji="1" lang="zh-CN" altLang="en-US" sz="1600" dirty="0" smtClean="0">
                <a:latin typeface="Arial" panose="020B0604020202020204" pitchFamily="34" charset="0"/>
                <a:ea typeface="黑体" panose="02010600030101010101" pitchFamily="2" charset="-122"/>
              </a:rPr>
              <a:t>序号</a:t>
            </a:r>
            <a:endParaRPr kumimoji="1" lang="zh-CN" altLang="en-US" sz="1600" dirty="0">
              <a:latin typeface="Arial" panose="020B0604020202020204" pitchFamily="34" charset="0"/>
              <a:ea typeface="黑体" panose="02010600030101010101" pitchFamily="2" charset="-122"/>
            </a:endParaRPr>
          </a:p>
        </p:txBody>
      </p:sp>
      <p:sp>
        <p:nvSpPr>
          <p:cNvPr id="50199" name="Rectangle 45"/>
          <p:cNvSpPr>
            <a:spLocks noChangeArrowheads="1"/>
          </p:cNvSpPr>
          <p:nvPr/>
        </p:nvSpPr>
        <p:spPr bwMode="auto">
          <a:xfrm>
            <a:off x="5436120" y="4439766"/>
            <a:ext cx="2552700" cy="574675"/>
          </a:xfrm>
          <a:prstGeom prst="rect">
            <a:avLst/>
          </a:prstGeom>
          <a:solidFill>
            <a:srgbClr val="99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0200" name="Text Box 46"/>
          <p:cNvSpPr txBox="1">
            <a:spLocks noChangeArrowheads="1"/>
          </p:cNvSpPr>
          <p:nvPr/>
        </p:nvSpPr>
        <p:spPr bwMode="auto">
          <a:xfrm>
            <a:off x="5291658" y="4581054"/>
            <a:ext cx="27622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dirty="0">
                <a:latin typeface="Arial" panose="020B0604020202020204" pitchFamily="34" charset="0"/>
                <a:ea typeface="黑体" panose="02010600030101010101" pitchFamily="2" charset="-122"/>
              </a:rPr>
              <a:t>  </a:t>
            </a:r>
            <a:r>
              <a:rPr kumimoji="1" lang="zh-CN" altLang="en-US" sz="1600" dirty="0">
                <a:latin typeface="Arial" panose="020B0604020202020204" pitchFamily="34" charset="0"/>
                <a:ea typeface="黑体" panose="02010600030101010101" pitchFamily="2" charset="-122"/>
              </a:rPr>
              <a:t>填充  填充长度  下一个首部</a:t>
            </a:r>
          </a:p>
        </p:txBody>
      </p:sp>
      <p:sp>
        <p:nvSpPr>
          <p:cNvPr id="50201" name="Line 47"/>
          <p:cNvSpPr>
            <a:spLocks noChangeShapeType="1"/>
          </p:cNvSpPr>
          <p:nvPr/>
        </p:nvSpPr>
        <p:spPr bwMode="auto">
          <a:xfrm>
            <a:off x="5939358" y="4439766"/>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2" name="Line 48"/>
          <p:cNvSpPr>
            <a:spLocks noChangeShapeType="1"/>
          </p:cNvSpPr>
          <p:nvPr/>
        </p:nvSpPr>
        <p:spPr bwMode="auto">
          <a:xfrm>
            <a:off x="6875983" y="4439766"/>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3" name="Line 49"/>
          <p:cNvSpPr>
            <a:spLocks noChangeShapeType="1"/>
          </p:cNvSpPr>
          <p:nvPr/>
        </p:nvSpPr>
        <p:spPr bwMode="auto">
          <a:xfrm>
            <a:off x="970483" y="2350616"/>
            <a:ext cx="0" cy="10795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204" name="Line 50"/>
          <p:cNvSpPr>
            <a:spLocks noChangeShapeType="1"/>
          </p:cNvSpPr>
          <p:nvPr/>
        </p:nvSpPr>
        <p:spPr bwMode="auto">
          <a:xfrm>
            <a:off x="980008" y="2471266"/>
            <a:ext cx="7264400" cy="2381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0205" name="Text Box 51"/>
          <p:cNvSpPr txBox="1">
            <a:spLocks noChangeArrowheads="1"/>
          </p:cNvSpPr>
          <p:nvPr/>
        </p:nvSpPr>
        <p:spPr bwMode="auto">
          <a:xfrm>
            <a:off x="3818814" y="2276004"/>
            <a:ext cx="1370888" cy="3399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kumimoji="1" lang="en-US" altLang="zh-CN" sz="1600" dirty="0">
                <a:latin typeface="Arial" panose="020B0604020202020204" pitchFamily="34" charset="0"/>
                <a:ea typeface="黑体" panose="02010600030101010101" pitchFamily="2" charset="-122"/>
              </a:rPr>
              <a:t>IPsec </a:t>
            </a:r>
            <a:r>
              <a:rPr kumimoji="1" lang="zh-CN" altLang="en-US" sz="1600" dirty="0">
                <a:latin typeface="Arial" panose="020B0604020202020204" pitchFamily="34" charset="0"/>
                <a:ea typeface="黑体" panose="02010600030101010101" pitchFamily="2" charset="-122"/>
              </a:rPr>
              <a:t>数据报</a:t>
            </a:r>
          </a:p>
        </p:txBody>
      </p:sp>
      <p:sp>
        <p:nvSpPr>
          <p:cNvPr id="50206" name="Line 52"/>
          <p:cNvSpPr>
            <a:spLocks noChangeShapeType="1"/>
          </p:cNvSpPr>
          <p:nvPr/>
        </p:nvSpPr>
        <p:spPr bwMode="auto">
          <a:xfrm>
            <a:off x="8244408" y="2350616"/>
            <a:ext cx="0" cy="107950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0200">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0192">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0182">
                                            <p:txEl>
                                              <p:pRg st="0" end="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0182">
                                            <p:txEl>
                                              <p:pRg st="1" end="1"/>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5019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19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18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18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185">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18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0204"/>
                                        </p:tgtEl>
                                        <p:attrNameLst>
                                          <p:attrName>style.visibility</p:attrName>
                                        </p:attrNameLst>
                                      </p:cBhvr>
                                      <p:to>
                                        <p:strVal val="visible"/>
                                      </p:to>
                                    </p:set>
                                    <p:animEffect transition="in" filter="wipe(down)">
                                      <p:cBhvr>
                                        <p:cTn id="55" dur="500"/>
                                        <p:tgtEl>
                                          <p:spTgt spid="5020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0205"/>
                                        </p:tgtEl>
                                        <p:attrNameLst>
                                          <p:attrName>style.visibility</p:attrName>
                                        </p:attrNameLst>
                                      </p:cBhvr>
                                      <p:to>
                                        <p:strVal val="visible"/>
                                      </p:to>
                                    </p:set>
                                    <p:animEffect transition="in" filter="wipe(left)">
                                      <p:cBhvr>
                                        <p:cTn id="60" dur="500"/>
                                        <p:tgtEl>
                                          <p:spTgt spid="50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4" grpId="0" bldLvl="0" animBg="1"/>
      <p:bldP spid="50204" grpId="0" bldLvl="0" animBg="1"/>
      <p:bldP spid="50205" grpId="0" bldLvl="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AutoShape 4"/>
          <p:cNvSpPr>
            <a:spLocks noChangeArrowheads="1"/>
          </p:cNvSpPr>
          <p:nvPr/>
        </p:nvSpPr>
        <p:spPr bwMode="auto">
          <a:xfrm>
            <a:off x="2916238" y="4787231"/>
            <a:ext cx="3240087" cy="1150937"/>
          </a:xfrm>
          <a:prstGeom prst="roundRect">
            <a:avLst>
              <a:gd name="adj" fmla="val 16667"/>
            </a:avLst>
          </a:prstGeom>
          <a:solidFill>
            <a:srgbClr val="FFCCFF"/>
          </a:solidFill>
          <a:ln w="9525">
            <a:solidFill>
              <a:schemeClr val="tx2"/>
            </a:solidFill>
            <a:prstDash val="dash"/>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a typeface="仿宋_GB2312" panose="02010609030101010101" charset="-122"/>
              <a:cs typeface="+mn-lt"/>
            </a:endParaRPr>
          </a:p>
        </p:txBody>
      </p:sp>
      <p:sp>
        <p:nvSpPr>
          <p:cNvPr id="52228" name="Text Box 5"/>
          <p:cNvSpPr txBox="1">
            <a:spLocks noChangeArrowheads="1"/>
          </p:cNvSpPr>
          <p:nvPr/>
        </p:nvSpPr>
        <p:spPr bwMode="auto">
          <a:xfrm>
            <a:off x="4150360" y="5573361"/>
            <a:ext cx="109728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800">
                <a:latin typeface="+mn-lt"/>
                <a:ea typeface="仿宋_GB2312" panose="02010609030101010101" charset="-122"/>
              </a:rPr>
              <a:t>有效载荷</a:t>
            </a:r>
          </a:p>
        </p:txBody>
      </p:sp>
      <p:sp>
        <p:nvSpPr>
          <p:cNvPr id="52229" name="AutoShape 6"/>
          <p:cNvSpPr>
            <a:spLocks noChangeArrowheads="1"/>
          </p:cNvSpPr>
          <p:nvPr/>
        </p:nvSpPr>
        <p:spPr bwMode="auto">
          <a:xfrm>
            <a:off x="2916238" y="2132931"/>
            <a:ext cx="3240087" cy="1150937"/>
          </a:xfrm>
          <a:prstGeom prst="roundRect">
            <a:avLst>
              <a:gd name="adj" fmla="val 16667"/>
            </a:avLst>
          </a:prstGeom>
          <a:solidFill>
            <a:srgbClr val="FFCCFF"/>
          </a:solidFill>
          <a:ln w="9525">
            <a:solidFill>
              <a:schemeClr val="tx2"/>
            </a:solidFill>
            <a:prstDash val="dash"/>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a typeface="仿宋_GB2312" panose="02010609030101010101" charset="-122"/>
              <a:cs typeface="+mn-lt"/>
            </a:endParaRPr>
          </a:p>
        </p:txBody>
      </p:sp>
      <p:sp>
        <p:nvSpPr>
          <p:cNvPr id="52230" name="Rectangle 7"/>
          <p:cNvSpPr>
            <a:spLocks noChangeArrowheads="1"/>
          </p:cNvSpPr>
          <p:nvPr/>
        </p:nvSpPr>
        <p:spPr bwMode="auto">
          <a:xfrm>
            <a:off x="1763713" y="2348831"/>
            <a:ext cx="115093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latin typeface="+mn-lt"/>
                <a:ea typeface="仿宋_GB2312" panose="02010609030101010101" charset="-122"/>
                <a:cs typeface="+mn-lt"/>
              </a:rPr>
              <a:t>ESP</a:t>
            </a:r>
          </a:p>
          <a:p>
            <a:pPr eaLnBrk="1" hangingPunct="1"/>
            <a:r>
              <a:rPr kumimoji="1" lang="zh-CN" altLang="en-US" sz="1800">
                <a:latin typeface="+mn-lt"/>
                <a:ea typeface="仿宋_GB2312" panose="02010609030101010101" charset="-122"/>
                <a:cs typeface="+mn-lt"/>
              </a:rPr>
              <a:t>首部</a:t>
            </a:r>
          </a:p>
        </p:txBody>
      </p:sp>
      <p:sp>
        <p:nvSpPr>
          <p:cNvPr id="52231" name="Rectangle 8"/>
          <p:cNvSpPr>
            <a:spLocks noChangeArrowheads="1"/>
          </p:cNvSpPr>
          <p:nvPr/>
        </p:nvSpPr>
        <p:spPr bwMode="auto">
          <a:xfrm>
            <a:off x="2914650" y="2348831"/>
            <a:ext cx="324167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a:latin typeface="+mn-lt"/>
                <a:ea typeface="仿宋_GB2312" panose="02010609030101010101" charset="-122"/>
                <a:cs typeface="+mn-lt"/>
              </a:rPr>
              <a:t>  TCP                  TCP</a:t>
            </a:r>
          </a:p>
          <a:p>
            <a:pPr algn="l" eaLnBrk="1" hangingPunct="1"/>
            <a:r>
              <a:rPr kumimoji="1" lang="en-US" altLang="zh-CN" sz="1800">
                <a:latin typeface="+mn-lt"/>
                <a:ea typeface="仿宋_GB2312" panose="02010609030101010101" charset="-122"/>
                <a:cs typeface="+mn-lt"/>
              </a:rPr>
              <a:t> </a:t>
            </a:r>
            <a:r>
              <a:rPr kumimoji="1" lang="zh-CN" altLang="en-US" sz="1800">
                <a:latin typeface="+mn-lt"/>
                <a:ea typeface="仿宋_GB2312" panose="02010609030101010101" charset="-122"/>
                <a:cs typeface="+mn-lt"/>
              </a:rPr>
              <a:t>首部                数据部分                       </a:t>
            </a:r>
          </a:p>
        </p:txBody>
      </p:sp>
      <p:sp>
        <p:nvSpPr>
          <p:cNvPr id="52232" name="Rectangle 9"/>
          <p:cNvSpPr>
            <a:spLocks noChangeArrowheads="1"/>
          </p:cNvSpPr>
          <p:nvPr/>
        </p:nvSpPr>
        <p:spPr bwMode="auto">
          <a:xfrm>
            <a:off x="7019925" y="2348831"/>
            <a:ext cx="1081088" cy="5746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latin typeface="+mn-lt"/>
                <a:ea typeface="仿宋_GB2312" panose="02010609030101010101" charset="-122"/>
                <a:cs typeface="+mn-lt"/>
              </a:rPr>
              <a:t>ESP</a:t>
            </a:r>
          </a:p>
          <a:p>
            <a:pPr eaLnBrk="1" hangingPunct="1"/>
            <a:r>
              <a:rPr kumimoji="1" lang="en-US" altLang="zh-CN" sz="1800">
                <a:latin typeface="+mn-lt"/>
                <a:ea typeface="仿宋_GB2312" panose="02010609030101010101" charset="-122"/>
                <a:cs typeface="+mn-lt"/>
              </a:rPr>
              <a:t>MAC</a:t>
            </a:r>
          </a:p>
        </p:txBody>
      </p:sp>
      <p:sp>
        <p:nvSpPr>
          <p:cNvPr id="52233" name="Rectangle 10"/>
          <p:cNvSpPr>
            <a:spLocks noChangeArrowheads="1"/>
          </p:cNvSpPr>
          <p:nvPr/>
        </p:nvSpPr>
        <p:spPr bwMode="auto">
          <a:xfrm>
            <a:off x="827088" y="2348831"/>
            <a:ext cx="93662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dirty="0">
                <a:latin typeface="+mn-lt"/>
                <a:ea typeface="仿宋_GB2312" panose="02010609030101010101" charset="-122"/>
                <a:cs typeface="+mn-lt"/>
              </a:rPr>
              <a:t>IPsec</a:t>
            </a:r>
          </a:p>
          <a:p>
            <a:pPr eaLnBrk="1" hangingPunct="1"/>
            <a:r>
              <a:rPr kumimoji="1" lang="zh-CN" altLang="en-US" sz="1800" dirty="0">
                <a:latin typeface="+mn-lt"/>
                <a:ea typeface="仿宋_GB2312" panose="02010609030101010101" charset="-122"/>
                <a:cs typeface="+mn-lt"/>
              </a:rPr>
              <a:t>首部</a:t>
            </a:r>
          </a:p>
        </p:txBody>
      </p:sp>
      <p:sp>
        <p:nvSpPr>
          <p:cNvPr id="52234" name="Rectangle 11"/>
          <p:cNvSpPr>
            <a:spLocks noChangeArrowheads="1"/>
          </p:cNvSpPr>
          <p:nvPr/>
        </p:nvSpPr>
        <p:spPr bwMode="auto">
          <a:xfrm>
            <a:off x="6156325" y="2348831"/>
            <a:ext cx="863600" cy="574675"/>
          </a:xfrm>
          <a:prstGeom prst="rect">
            <a:avLst/>
          </a:prstGeom>
          <a:solidFill>
            <a:srgbClr val="CCCC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a:latin typeface="+mn-lt"/>
                <a:ea typeface="仿宋_GB2312" panose="02010609030101010101" charset="-122"/>
                <a:cs typeface="+mn-lt"/>
              </a:rPr>
              <a:t>ESP</a:t>
            </a:r>
          </a:p>
          <a:p>
            <a:pPr eaLnBrk="1" hangingPunct="1"/>
            <a:r>
              <a:rPr kumimoji="1" lang="zh-CN" altLang="en-US" sz="1800">
                <a:latin typeface="+mn-lt"/>
                <a:ea typeface="仿宋_GB2312" panose="02010609030101010101" charset="-122"/>
                <a:cs typeface="+mn-lt"/>
              </a:rPr>
              <a:t>尾部</a:t>
            </a:r>
          </a:p>
        </p:txBody>
      </p:sp>
      <p:sp>
        <p:nvSpPr>
          <p:cNvPr id="52235" name="Text Box 12"/>
          <p:cNvSpPr txBox="1">
            <a:spLocks noChangeArrowheads="1"/>
          </p:cNvSpPr>
          <p:nvPr/>
        </p:nvSpPr>
        <p:spPr bwMode="auto">
          <a:xfrm>
            <a:off x="684213" y="2898106"/>
            <a:ext cx="115443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800">
                <a:latin typeface="+mn-lt"/>
                <a:ea typeface="仿宋_GB2312" panose="02010609030101010101" charset="-122"/>
                <a:cs typeface="+mn-lt"/>
              </a:rPr>
              <a:t>协议 </a:t>
            </a:r>
            <a:r>
              <a:rPr kumimoji="1" lang="en-US" altLang="zh-CN" sz="1800">
                <a:latin typeface="+mn-lt"/>
                <a:ea typeface="仿宋_GB2312" panose="02010609030101010101" charset="-122"/>
                <a:cs typeface="+mn-lt"/>
              </a:rPr>
              <a:t>= 50</a:t>
            </a:r>
          </a:p>
        </p:txBody>
      </p:sp>
      <p:sp>
        <p:nvSpPr>
          <p:cNvPr id="52236" name="Rectangle 13"/>
          <p:cNvSpPr>
            <a:spLocks noChangeArrowheads="1"/>
          </p:cNvSpPr>
          <p:nvPr/>
        </p:nvSpPr>
        <p:spPr bwMode="auto">
          <a:xfrm>
            <a:off x="827088" y="2348831"/>
            <a:ext cx="7273925" cy="574675"/>
          </a:xfrm>
          <a:prstGeom prst="rect">
            <a:avLst/>
          </a:prstGeom>
          <a:noFill/>
          <a:ln w="19050">
            <a:solidFill>
              <a:schemeClr val="tx2"/>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a typeface="仿宋_GB2312" panose="02010609030101010101" charset="-122"/>
              <a:cs typeface="+mn-lt"/>
            </a:endParaRPr>
          </a:p>
        </p:txBody>
      </p:sp>
      <p:sp>
        <p:nvSpPr>
          <p:cNvPr id="52237" name="Text Box 14"/>
          <p:cNvSpPr txBox="1">
            <a:spLocks noChangeArrowheads="1"/>
          </p:cNvSpPr>
          <p:nvPr/>
        </p:nvSpPr>
        <p:spPr bwMode="auto">
          <a:xfrm>
            <a:off x="6045835" y="2896518"/>
            <a:ext cx="132588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a:latin typeface="+mn-lt"/>
                <a:ea typeface="仿宋_GB2312" panose="02010609030101010101" charset="-122"/>
                <a:cs typeface="+mn-lt"/>
              </a:rPr>
              <a:t>下一个首部</a:t>
            </a:r>
          </a:p>
          <a:p>
            <a:pPr eaLnBrk="1" hangingPunct="1"/>
            <a:r>
              <a:rPr kumimoji="1" lang="en-US" altLang="zh-CN" sz="1800">
                <a:latin typeface="+mn-lt"/>
                <a:ea typeface="仿宋_GB2312" panose="02010609030101010101" charset="-122"/>
                <a:cs typeface="+mn-lt"/>
              </a:rPr>
              <a:t>= 6</a:t>
            </a:r>
          </a:p>
        </p:txBody>
      </p:sp>
      <p:sp>
        <p:nvSpPr>
          <p:cNvPr id="52238" name="Line 15"/>
          <p:cNvSpPr>
            <a:spLocks noChangeShapeType="1"/>
          </p:cNvSpPr>
          <p:nvPr/>
        </p:nvSpPr>
        <p:spPr bwMode="auto">
          <a:xfrm>
            <a:off x="3924300" y="2348831"/>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239" name="Freeform 16"/>
          <p:cNvSpPr/>
          <p:nvPr/>
        </p:nvSpPr>
        <p:spPr bwMode="auto">
          <a:xfrm>
            <a:off x="1187450" y="1944018"/>
            <a:ext cx="1079500" cy="404813"/>
          </a:xfrm>
          <a:custGeom>
            <a:avLst/>
            <a:gdLst>
              <a:gd name="T0" fmla="*/ 0 w 680"/>
              <a:gd name="T1" fmla="*/ 404813 h 255"/>
              <a:gd name="T2" fmla="*/ 90488 w 680"/>
              <a:gd name="T3" fmla="*/ 215900 h 255"/>
              <a:gd name="T4" fmla="*/ 233363 w 680"/>
              <a:gd name="T5" fmla="*/ 92075 h 255"/>
              <a:gd name="T6" fmla="*/ 433388 w 680"/>
              <a:gd name="T7" fmla="*/ 20638 h 255"/>
              <a:gd name="T8" fmla="*/ 609600 w 680"/>
              <a:gd name="T9" fmla="*/ 1588 h 255"/>
              <a:gd name="T10" fmla="*/ 823913 w 680"/>
              <a:gd name="T11" fmla="*/ 30163 h 255"/>
              <a:gd name="T12" fmla="*/ 985838 w 680"/>
              <a:gd name="T13" fmla="*/ 149225 h 255"/>
              <a:gd name="T14" fmla="*/ 1079500 w 680"/>
              <a:gd name="T15" fmla="*/ 404813 h 2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55">
                <a:moveTo>
                  <a:pt x="0" y="255"/>
                </a:moveTo>
                <a:cubicBezTo>
                  <a:pt x="9" y="235"/>
                  <a:pt x="33" y="169"/>
                  <a:pt x="57" y="136"/>
                </a:cubicBezTo>
                <a:cubicBezTo>
                  <a:pt x="81" y="103"/>
                  <a:pt x="111" y="78"/>
                  <a:pt x="147" y="58"/>
                </a:cubicBezTo>
                <a:cubicBezTo>
                  <a:pt x="183" y="38"/>
                  <a:pt x="234" y="22"/>
                  <a:pt x="273" y="13"/>
                </a:cubicBezTo>
                <a:cubicBezTo>
                  <a:pt x="312" y="4"/>
                  <a:pt x="343" y="0"/>
                  <a:pt x="384" y="1"/>
                </a:cubicBezTo>
                <a:cubicBezTo>
                  <a:pt x="425" y="2"/>
                  <a:pt x="480" y="4"/>
                  <a:pt x="519" y="19"/>
                </a:cubicBezTo>
                <a:cubicBezTo>
                  <a:pt x="558" y="34"/>
                  <a:pt x="594" y="55"/>
                  <a:pt x="621" y="94"/>
                </a:cubicBezTo>
                <a:cubicBezTo>
                  <a:pt x="648" y="133"/>
                  <a:pt x="668" y="222"/>
                  <a:pt x="680" y="255"/>
                </a:cubicBezTo>
              </a:path>
            </a:pathLst>
          </a:custGeom>
          <a:noFill/>
          <a:ln w="28575" cmpd="sng">
            <a:solidFill>
              <a:schemeClr val="tx2"/>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a typeface="仿宋_GB2312" panose="02010609030101010101" charset="-122"/>
              <a:cs typeface="+mn-lt"/>
            </a:endParaRPr>
          </a:p>
        </p:txBody>
      </p:sp>
      <p:sp>
        <p:nvSpPr>
          <p:cNvPr id="52240" name="Freeform 17"/>
          <p:cNvSpPr/>
          <p:nvPr/>
        </p:nvSpPr>
        <p:spPr bwMode="auto">
          <a:xfrm>
            <a:off x="3340100" y="1880518"/>
            <a:ext cx="3243263" cy="469900"/>
          </a:xfrm>
          <a:custGeom>
            <a:avLst/>
            <a:gdLst>
              <a:gd name="T0" fmla="*/ 3243263 w 2043"/>
              <a:gd name="T1" fmla="*/ 469900 h 296"/>
              <a:gd name="T2" fmla="*/ 3019425 w 2043"/>
              <a:gd name="T3" fmla="*/ 203200 h 296"/>
              <a:gd name="T4" fmla="*/ 2586038 w 2043"/>
              <a:gd name="T5" fmla="*/ 41275 h 296"/>
              <a:gd name="T6" fmla="*/ 1928813 w 2043"/>
              <a:gd name="T7" fmla="*/ 12700 h 296"/>
              <a:gd name="T8" fmla="*/ 1343025 w 2043"/>
              <a:gd name="T9" fmla="*/ 3175 h 296"/>
              <a:gd name="T10" fmla="*/ 719138 w 2043"/>
              <a:gd name="T11" fmla="*/ 31750 h 296"/>
              <a:gd name="T12" fmla="*/ 261938 w 2043"/>
              <a:gd name="T13" fmla="*/ 165100 h 296"/>
              <a:gd name="T14" fmla="*/ 0 w 2043"/>
              <a:gd name="T15" fmla="*/ 455613 h 2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3" h="296">
                <a:moveTo>
                  <a:pt x="2043" y="296"/>
                </a:moveTo>
                <a:cubicBezTo>
                  <a:pt x="2020" y="268"/>
                  <a:pt x="1971" y="173"/>
                  <a:pt x="1902" y="128"/>
                </a:cubicBezTo>
                <a:cubicBezTo>
                  <a:pt x="1833" y="83"/>
                  <a:pt x="1743" y="46"/>
                  <a:pt x="1629" y="26"/>
                </a:cubicBezTo>
                <a:cubicBezTo>
                  <a:pt x="1515" y="6"/>
                  <a:pt x="1345" y="12"/>
                  <a:pt x="1215" y="8"/>
                </a:cubicBezTo>
                <a:cubicBezTo>
                  <a:pt x="1085" y="4"/>
                  <a:pt x="973" y="0"/>
                  <a:pt x="846" y="2"/>
                </a:cubicBezTo>
                <a:cubicBezTo>
                  <a:pt x="719" y="4"/>
                  <a:pt x="566" y="3"/>
                  <a:pt x="453" y="20"/>
                </a:cubicBezTo>
                <a:cubicBezTo>
                  <a:pt x="340" y="37"/>
                  <a:pt x="240" y="60"/>
                  <a:pt x="165" y="104"/>
                </a:cubicBezTo>
                <a:cubicBezTo>
                  <a:pt x="90" y="148"/>
                  <a:pt x="34" y="249"/>
                  <a:pt x="0" y="287"/>
                </a:cubicBezTo>
              </a:path>
            </a:pathLst>
          </a:custGeom>
          <a:noFill/>
          <a:ln w="28575" cmpd="sng">
            <a:solidFill>
              <a:schemeClr val="tx2"/>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a typeface="仿宋_GB2312" panose="02010609030101010101" charset="-122"/>
              <a:cs typeface="+mn-lt"/>
            </a:endParaRPr>
          </a:p>
        </p:txBody>
      </p:sp>
      <p:sp>
        <p:nvSpPr>
          <p:cNvPr id="52241" name="Rectangle 18"/>
          <p:cNvSpPr>
            <a:spLocks noChangeArrowheads="1"/>
          </p:cNvSpPr>
          <p:nvPr/>
        </p:nvSpPr>
        <p:spPr bwMode="auto">
          <a:xfrm>
            <a:off x="1763713" y="4953918"/>
            <a:ext cx="1150937" cy="574675"/>
          </a:xfrm>
          <a:prstGeom prst="rect">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dirty="0">
                <a:latin typeface="+mn-lt"/>
                <a:ea typeface="仿宋_GB2312" panose="02010609030101010101" charset="-122"/>
                <a:cs typeface="+mn-lt"/>
              </a:rPr>
              <a:t>ESP</a:t>
            </a:r>
          </a:p>
          <a:p>
            <a:pPr eaLnBrk="1" hangingPunct="1"/>
            <a:r>
              <a:rPr kumimoji="1" lang="zh-CN" altLang="en-US" sz="1800" dirty="0">
                <a:latin typeface="+mn-lt"/>
                <a:ea typeface="仿宋_GB2312" panose="02010609030101010101" charset="-122"/>
                <a:cs typeface="+mn-lt"/>
              </a:rPr>
              <a:t>首部</a:t>
            </a:r>
          </a:p>
        </p:txBody>
      </p:sp>
      <p:sp>
        <p:nvSpPr>
          <p:cNvPr id="52242" name="Rectangle 19"/>
          <p:cNvSpPr>
            <a:spLocks noChangeArrowheads="1"/>
          </p:cNvSpPr>
          <p:nvPr/>
        </p:nvSpPr>
        <p:spPr bwMode="auto">
          <a:xfrm>
            <a:off x="2914650" y="4953918"/>
            <a:ext cx="324167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dirty="0">
                <a:latin typeface="+mn-lt"/>
                <a:ea typeface="仿宋_GB2312" panose="02010609030101010101" charset="-122"/>
                <a:cs typeface="+mn-lt"/>
              </a:rPr>
              <a:t>   </a:t>
            </a:r>
            <a:r>
              <a:rPr kumimoji="1" lang="en-US" altLang="zh-CN" sz="1800" dirty="0">
                <a:solidFill>
                  <a:srgbClr val="FF0000"/>
                </a:solidFill>
                <a:latin typeface="+mn-lt"/>
                <a:ea typeface="仿宋_GB2312" panose="02010609030101010101" charset="-122"/>
                <a:cs typeface="+mn-lt"/>
              </a:rPr>
              <a:t>IP</a:t>
            </a:r>
            <a:r>
              <a:rPr kumimoji="1" lang="en-US" altLang="zh-CN" sz="1800" dirty="0">
                <a:latin typeface="+mn-lt"/>
                <a:ea typeface="仿宋_GB2312" panose="02010609030101010101" charset="-122"/>
                <a:cs typeface="+mn-lt"/>
              </a:rPr>
              <a:t>          TCP        </a:t>
            </a:r>
            <a:r>
              <a:rPr kumimoji="1" lang="en-US" altLang="zh-CN" sz="1800" dirty="0" err="1">
                <a:latin typeface="+mn-lt"/>
                <a:ea typeface="仿宋_GB2312" panose="02010609030101010101" charset="-122"/>
                <a:cs typeface="+mn-lt"/>
              </a:rPr>
              <a:t>TCP</a:t>
            </a:r>
            <a:endParaRPr kumimoji="1" lang="en-US" altLang="zh-CN" sz="1800" dirty="0">
              <a:latin typeface="+mn-lt"/>
              <a:ea typeface="仿宋_GB2312" panose="02010609030101010101" charset="-122"/>
              <a:cs typeface="+mn-lt"/>
            </a:endParaRPr>
          </a:p>
          <a:p>
            <a:pPr algn="l" eaLnBrk="1" hangingPunct="1"/>
            <a:r>
              <a:rPr kumimoji="1" lang="en-US" altLang="zh-CN" sz="1800" dirty="0">
                <a:solidFill>
                  <a:srgbClr val="FF0000"/>
                </a:solidFill>
                <a:latin typeface="+mn-lt"/>
                <a:ea typeface="仿宋_GB2312" panose="02010609030101010101" charset="-122"/>
                <a:cs typeface="+mn-lt"/>
              </a:rPr>
              <a:t> </a:t>
            </a:r>
            <a:r>
              <a:rPr kumimoji="1" lang="zh-CN" altLang="en-US" sz="1800" dirty="0">
                <a:solidFill>
                  <a:srgbClr val="FF0000"/>
                </a:solidFill>
                <a:latin typeface="+mn-lt"/>
                <a:ea typeface="仿宋_GB2312" panose="02010609030101010101" charset="-122"/>
                <a:cs typeface="+mn-lt"/>
              </a:rPr>
              <a:t>首部        </a:t>
            </a:r>
            <a:r>
              <a:rPr kumimoji="1" lang="zh-CN" altLang="en-US" sz="1800" dirty="0">
                <a:latin typeface="+mn-lt"/>
                <a:ea typeface="仿宋_GB2312" panose="02010609030101010101" charset="-122"/>
                <a:cs typeface="+mn-lt"/>
              </a:rPr>
              <a:t>首部    数据部分</a:t>
            </a:r>
          </a:p>
        </p:txBody>
      </p:sp>
      <p:sp>
        <p:nvSpPr>
          <p:cNvPr id="52243" name="Rectangle 20"/>
          <p:cNvSpPr>
            <a:spLocks noChangeArrowheads="1"/>
          </p:cNvSpPr>
          <p:nvPr/>
        </p:nvSpPr>
        <p:spPr bwMode="auto">
          <a:xfrm>
            <a:off x="7019925" y="4953918"/>
            <a:ext cx="1081088" cy="574675"/>
          </a:xfrm>
          <a:prstGeom prst="rect">
            <a:avLst/>
          </a:prstGeom>
          <a:solidFill>
            <a:srgbClr val="66FFFF"/>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dirty="0">
                <a:latin typeface="+mn-lt"/>
                <a:ea typeface="仿宋_GB2312" panose="02010609030101010101" charset="-122"/>
                <a:cs typeface="+mn-lt"/>
              </a:rPr>
              <a:t>ESP</a:t>
            </a:r>
          </a:p>
          <a:p>
            <a:pPr eaLnBrk="1" hangingPunct="1"/>
            <a:r>
              <a:rPr kumimoji="1" lang="en-US" altLang="zh-CN" sz="1800" dirty="0">
                <a:latin typeface="+mn-lt"/>
                <a:ea typeface="仿宋_GB2312" panose="02010609030101010101" charset="-122"/>
                <a:cs typeface="+mn-lt"/>
              </a:rPr>
              <a:t>MAC</a:t>
            </a:r>
          </a:p>
        </p:txBody>
      </p:sp>
      <p:sp>
        <p:nvSpPr>
          <p:cNvPr id="52244" name="Rectangle 21"/>
          <p:cNvSpPr>
            <a:spLocks noChangeArrowheads="1"/>
          </p:cNvSpPr>
          <p:nvPr/>
        </p:nvSpPr>
        <p:spPr bwMode="auto">
          <a:xfrm>
            <a:off x="827088" y="4953918"/>
            <a:ext cx="936625" cy="57467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dirty="0">
                <a:latin typeface="+mn-lt"/>
                <a:ea typeface="仿宋_GB2312" panose="02010609030101010101" charset="-122"/>
                <a:cs typeface="+mn-lt"/>
              </a:rPr>
              <a:t>IPsec</a:t>
            </a:r>
          </a:p>
          <a:p>
            <a:pPr eaLnBrk="1" hangingPunct="1"/>
            <a:r>
              <a:rPr kumimoji="1" lang="zh-CN" altLang="en-US" sz="1800" dirty="0">
                <a:latin typeface="+mn-lt"/>
                <a:ea typeface="仿宋_GB2312" panose="02010609030101010101" charset="-122"/>
                <a:cs typeface="+mn-lt"/>
              </a:rPr>
              <a:t>首部</a:t>
            </a:r>
          </a:p>
        </p:txBody>
      </p:sp>
      <p:sp>
        <p:nvSpPr>
          <p:cNvPr id="52245" name="Rectangle 22"/>
          <p:cNvSpPr>
            <a:spLocks noChangeArrowheads="1"/>
          </p:cNvSpPr>
          <p:nvPr/>
        </p:nvSpPr>
        <p:spPr bwMode="auto">
          <a:xfrm>
            <a:off x="6156325" y="4953918"/>
            <a:ext cx="863600" cy="574675"/>
          </a:xfrm>
          <a:prstGeom prst="rect">
            <a:avLst/>
          </a:prstGeom>
          <a:solidFill>
            <a:srgbClr val="CCCC00"/>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800" dirty="0">
                <a:latin typeface="+mn-lt"/>
                <a:ea typeface="仿宋_GB2312" panose="02010609030101010101" charset="-122"/>
                <a:cs typeface="+mn-lt"/>
              </a:rPr>
              <a:t>ESP</a:t>
            </a:r>
          </a:p>
          <a:p>
            <a:pPr eaLnBrk="1" hangingPunct="1"/>
            <a:r>
              <a:rPr kumimoji="1" lang="zh-CN" altLang="en-US" sz="1800" dirty="0">
                <a:latin typeface="+mn-lt"/>
                <a:ea typeface="仿宋_GB2312" panose="02010609030101010101" charset="-122"/>
                <a:cs typeface="+mn-lt"/>
              </a:rPr>
              <a:t>尾部</a:t>
            </a:r>
          </a:p>
        </p:txBody>
      </p:sp>
      <p:sp>
        <p:nvSpPr>
          <p:cNvPr id="52246" name="Text Box 23"/>
          <p:cNvSpPr txBox="1">
            <a:spLocks noChangeArrowheads="1"/>
          </p:cNvSpPr>
          <p:nvPr/>
        </p:nvSpPr>
        <p:spPr bwMode="auto">
          <a:xfrm>
            <a:off x="684213" y="5503193"/>
            <a:ext cx="115443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800">
                <a:latin typeface="+mn-lt"/>
                <a:ea typeface="仿宋_GB2312" panose="02010609030101010101" charset="-122"/>
                <a:cs typeface="+mn-lt"/>
              </a:rPr>
              <a:t>协议 </a:t>
            </a:r>
            <a:r>
              <a:rPr kumimoji="1" lang="en-US" altLang="zh-CN" sz="1800">
                <a:latin typeface="+mn-lt"/>
                <a:ea typeface="仿宋_GB2312" panose="02010609030101010101" charset="-122"/>
                <a:cs typeface="+mn-lt"/>
              </a:rPr>
              <a:t>= 50</a:t>
            </a:r>
          </a:p>
        </p:txBody>
      </p:sp>
      <p:sp>
        <p:nvSpPr>
          <p:cNvPr id="52247" name="Rectangle 24"/>
          <p:cNvSpPr>
            <a:spLocks noChangeArrowheads="1"/>
          </p:cNvSpPr>
          <p:nvPr/>
        </p:nvSpPr>
        <p:spPr bwMode="auto">
          <a:xfrm>
            <a:off x="827088" y="4953918"/>
            <a:ext cx="7273925" cy="574675"/>
          </a:xfrm>
          <a:prstGeom prst="rect">
            <a:avLst/>
          </a:prstGeom>
          <a:noFill/>
          <a:ln w="19050">
            <a:solidFill>
              <a:schemeClr val="tx2"/>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mn-lt"/>
              <a:ea typeface="仿宋_GB2312" panose="02010609030101010101" charset="-122"/>
              <a:cs typeface="+mn-lt"/>
            </a:endParaRPr>
          </a:p>
        </p:txBody>
      </p:sp>
      <p:sp>
        <p:nvSpPr>
          <p:cNvPr id="52248" name="Text Box 25"/>
          <p:cNvSpPr txBox="1">
            <a:spLocks noChangeArrowheads="1"/>
          </p:cNvSpPr>
          <p:nvPr/>
        </p:nvSpPr>
        <p:spPr bwMode="auto">
          <a:xfrm>
            <a:off x="6107746" y="5528593"/>
            <a:ext cx="1325880" cy="645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800" dirty="0">
                <a:latin typeface="+mn-lt"/>
                <a:ea typeface="仿宋_GB2312" panose="02010609030101010101" charset="-122"/>
                <a:cs typeface="+mn-lt"/>
              </a:rPr>
              <a:t>下一个首部</a:t>
            </a:r>
          </a:p>
          <a:p>
            <a:pPr eaLnBrk="1" hangingPunct="1"/>
            <a:r>
              <a:rPr kumimoji="1" lang="en-US" altLang="zh-CN" sz="1800" dirty="0">
                <a:latin typeface="+mn-lt"/>
                <a:ea typeface="仿宋_GB2312" panose="02010609030101010101" charset="-122"/>
                <a:cs typeface="+mn-lt"/>
              </a:rPr>
              <a:t>= 4</a:t>
            </a:r>
          </a:p>
        </p:txBody>
      </p:sp>
      <p:sp>
        <p:nvSpPr>
          <p:cNvPr id="52249" name="Line 26"/>
          <p:cNvSpPr>
            <a:spLocks noChangeShapeType="1"/>
          </p:cNvSpPr>
          <p:nvPr/>
        </p:nvSpPr>
        <p:spPr bwMode="auto">
          <a:xfrm>
            <a:off x="3779838" y="4953918"/>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250" name="Freeform 27"/>
          <p:cNvSpPr/>
          <p:nvPr/>
        </p:nvSpPr>
        <p:spPr bwMode="auto">
          <a:xfrm>
            <a:off x="1187450" y="4549106"/>
            <a:ext cx="1079500" cy="404812"/>
          </a:xfrm>
          <a:custGeom>
            <a:avLst/>
            <a:gdLst>
              <a:gd name="T0" fmla="*/ 0 w 680"/>
              <a:gd name="T1" fmla="*/ 404812 h 255"/>
              <a:gd name="T2" fmla="*/ 90488 w 680"/>
              <a:gd name="T3" fmla="*/ 215900 h 255"/>
              <a:gd name="T4" fmla="*/ 233363 w 680"/>
              <a:gd name="T5" fmla="*/ 92075 h 255"/>
              <a:gd name="T6" fmla="*/ 433388 w 680"/>
              <a:gd name="T7" fmla="*/ 20637 h 255"/>
              <a:gd name="T8" fmla="*/ 609600 w 680"/>
              <a:gd name="T9" fmla="*/ 1587 h 255"/>
              <a:gd name="T10" fmla="*/ 823913 w 680"/>
              <a:gd name="T11" fmla="*/ 30162 h 255"/>
              <a:gd name="T12" fmla="*/ 985838 w 680"/>
              <a:gd name="T13" fmla="*/ 149225 h 255"/>
              <a:gd name="T14" fmla="*/ 1079500 w 680"/>
              <a:gd name="T15" fmla="*/ 404812 h 2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55">
                <a:moveTo>
                  <a:pt x="0" y="255"/>
                </a:moveTo>
                <a:cubicBezTo>
                  <a:pt x="9" y="235"/>
                  <a:pt x="33" y="169"/>
                  <a:pt x="57" y="136"/>
                </a:cubicBezTo>
                <a:cubicBezTo>
                  <a:pt x="81" y="103"/>
                  <a:pt x="111" y="78"/>
                  <a:pt x="147" y="58"/>
                </a:cubicBezTo>
                <a:cubicBezTo>
                  <a:pt x="183" y="38"/>
                  <a:pt x="234" y="22"/>
                  <a:pt x="273" y="13"/>
                </a:cubicBezTo>
                <a:cubicBezTo>
                  <a:pt x="312" y="4"/>
                  <a:pt x="343" y="0"/>
                  <a:pt x="384" y="1"/>
                </a:cubicBezTo>
                <a:cubicBezTo>
                  <a:pt x="425" y="2"/>
                  <a:pt x="480" y="4"/>
                  <a:pt x="519" y="19"/>
                </a:cubicBezTo>
                <a:cubicBezTo>
                  <a:pt x="558" y="34"/>
                  <a:pt x="594" y="55"/>
                  <a:pt x="621" y="94"/>
                </a:cubicBezTo>
                <a:cubicBezTo>
                  <a:pt x="648" y="133"/>
                  <a:pt x="668" y="222"/>
                  <a:pt x="680" y="255"/>
                </a:cubicBezTo>
              </a:path>
            </a:pathLst>
          </a:custGeom>
          <a:noFill/>
          <a:ln w="28575" cmpd="sng">
            <a:solidFill>
              <a:schemeClr val="tx2"/>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a typeface="仿宋_GB2312" panose="02010609030101010101" charset="-122"/>
              <a:cs typeface="+mn-lt"/>
            </a:endParaRPr>
          </a:p>
        </p:txBody>
      </p:sp>
      <p:sp>
        <p:nvSpPr>
          <p:cNvPr id="52251" name="Freeform 28"/>
          <p:cNvSpPr/>
          <p:nvPr/>
        </p:nvSpPr>
        <p:spPr bwMode="auto">
          <a:xfrm>
            <a:off x="3187700" y="4269706"/>
            <a:ext cx="3395663" cy="685800"/>
          </a:xfrm>
          <a:custGeom>
            <a:avLst/>
            <a:gdLst>
              <a:gd name="T0" fmla="*/ 3395663 w 2139"/>
              <a:gd name="T1" fmla="*/ 685800 h 432"/>
              <a:gd name="T2" fmla="*/ 3157538 w 2139"/>
              <a:gd name="T3" fmla="*/ 303213 h 432"/>
              <a:gd name="T4" fmla="*/ 2724150 w 2139"/>
              <a:gd name="T5" fmla="*/ 98425 h 432"/>
              <a:gd name="T6" fmla="*/ 2009775 w 2139"/>
              <a:gd name="T7" fmla="*/ 12700 h 432"/>
              <a:gd name="T8" fmla="*/ 1373188 w 2139"/>
              <a:gd name="T9" fmla="*/ 17463 h 432"/>
              <a:gd name="T10" fmla="*/ 709613 w 2139"/>
              <a:gd name="T11" fmla="*/ 58738 h 432"/>
              <a:gd name="T12" fmla="*/ 314325 w 2139"/>
              <a:gd name="T13" fmla="*/ 222250 h 432"/>
              <a:gd name="T14" fmla="*/ 0 w 2139"/>
              <a:gd name="T15" fmla="*/ 669925 h 4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9" h="432">
                <a:moveTo>
                  <a:pt x="2139" y="432"/>
                </a:moveTo>
                <a:cubicBezTo>
                  <a:pt x="2115" y="392"/>
                  <a:pt x="2060" y="253"/>
                  <a:pt x="1989" y="191"/>
                </a:cubicBezTo>
                <a:cubicBezTo>
                  <a:pt x="1918" y="129"/>
                  <a:pt x="1836" y="92"/>
                  <a:pt x="1716" y="62"/>
                </a:cubicBezTo>
                <a:cubicBezTo>
                  <a:pt x="1596" y="32"/>
                  <a:pt x="1408" y="16"/>
                  <a:pt x="1266" y="8"/>
                </a:cubicBezTo>
                <a:cubicBezTo>
                  <a:pt x="1124" y="0"/>
                  <a:pt x="1001" y="6"/>
                  <a:pt x="865" y="11"/>
                </a:cubicBezTo>
                <a:cubicBezTo>
                  <a:pt x="729" y="16"/>
                  <a:pt x="558" y="16"/>
                  <a:pt x="447" y="37"/>
                </a:cubicBezTo>
                <a:cubicBezTo>
                  <a:pt x="336" y="58"/>
                  <a:pt x="272" y="76"/>
                  <a:pt x="198" y="140"/>
                </a:cubicBezTo>
                <a:cubicBezTo>
                  <a:pt x="124" y="204"/>
                  <a:pt x="41" y="363"/>
                  <a:pt x="0" y="422"/>
                </a:cubicBezTo>
              </a:path>
            </a:pathLst>
          </a:custGeom>
          <a:noFill/>
          <a:ln w="28575" cmpd="sng">
            <a:solidFill>
              <a:schemeClr val="tx2"/>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a typeface="仿宋_GB2312" panose="02010609030101010101" charset="-122"/>
              <a:cs typeface="+mn-lt"/>
            </a:endParaRPr>
          </a:p>
        </p:txBody>
      </p:sp>
      <p:sp>
        <p:nvSpPr>
          <p:cNvPr id="52252" name="Line 29"/>
          <p:cNvSpPr>
            <a:spLocks noChangeShapeType="1"/>
          </p:cNvSpPr>
          <p:nvPr/>
        </p:nvSpPr>
        <p:spPr bwMode="auto">
          <a:xfrm>
            <a:off x="4786313" y="4941218"/>
            <a:ext cx="0" cy="574675"/>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253" name="Text Box 30"/>
          <p:cNvSpPr txBox="1">
            <a:spLocks noChangeArrowheads="1"/>
          </p:cNvSpPr>
          <p:nvPr/>
        </p:nvSpPr>
        <p:spPr bwMode="auto">
          <a:xfrm>
            <a:off x="3851275" y="1340768"/>
            <a:ext cx="150368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dirty="0" smtClean="0">
                <a:latin typeface="+mn-lt"/>
                <a:ea typeface="仿宋_GB2312" panose="02010609030101010101" charset="-122"/>
                <a:cs typeface="+mn-lt"/>
              </a:rPr>
              <a:t>(a)  </a:t>
            </a:r>
            <a:r>
              <a:rPr kumimoji="1" lang="zh-CN" altLang="en-US" sz="1800" dirty="0">
                <a:latin typeface="+mn-lt"/>
                <a:ea typeface="仿宋_GB2312" panose="02010609030101010101" charset="-122"/>
                <a:cs typeface="+mn-lt"/>
              </a:rPr>
              <a:t>运输方式</a:t>
            </a:r>
          </a:p>
        </p:txBody>
      </p:sp>
      <p:sp>
        <p:nvSpPr>
          <p:cNvPr id="52254" name="Text Box 31"/>
          <p:cNvSpPr txBox="1">
            <a:spLocks noChangeArrowheads="1"/>
          </p:cNvSpPr>
          <p:nvPr/>
        </p:nvSpPr>
        <p:spPr bwMode="auto">
          <a:xfrm>
            <a:off x="3851275" y="3782343"/>
            <a:ext cx="150368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800" dirty="0" smtClean="0">
                <a:latin typeface="+mn-lt"/>
                <a:ea typeface="仿宋_GB2312" panose="02010609030101010101" charset="-122"/>
                <a:cs typeface="+mn-lt"/>
              </a:rPr>
              <a:t>(b)  </a:t>
            </a:r>
            <a:r>
              <a:rPr kumimoji="1" lang="zh-CN" altLang="en-US" sz="1800" dirty="0">
                <a:latin typeface="+mn-lt"/>
                <a:ea typeface="仿宋_GB2312" panose="02010609030101010101" charset="-122"/>
                <a:cs typeface="+mn-lt"/>
              </a:rPr>
              <a:t>隧道方式</a:t>
            </a:r>
          </a:p>
        </p:txBody>
      </p:sp>
      <p:sp>
        <p:nvSpPr>
          <p:cNvPr id="52255" name="Text Box 32"/>
          <p:cNvSpPr txBox="1">
            <a:spLocks noChangeArrowheads="1"/>
          </p:cNvSpPr>
          <p:nvPr/>
        </p:nvSpPr>
        <p:spPr bwMode="auto">
          <a:xfrm>
            <a:off x="2843213" y="5574948"/>
            <a:ext cx="102743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800">
                <a:latin typeface="+mn-lt"/>
                <a:ea typeface="仿宋_GB2312" panose="02010609030101010101" charset="-122"/>
                <a:cs typeface="+mn-lt"/>
              </a:rPr>
              <a:t>协议 </a:t>
            </a:r>
            <a:r>
              <a:rPr kumimoji="1" lang="en-US" altLang="zh-CN" sz="1800">
                <a:latin typeface="+mn-lt"/>
                <a:ea typeface="仿宋_GB2312" panose="02010609030101010101" charset="-122"/>
                <a:cs typeface="+mn-lt"/>
              </a:rPr>
              <a:t>= 6</a:t>
            </a:r>
          </a:p>
        </p:txBody>
      </p:sp>
      <p:sp>
        <p:nvSpPr>
          <p:cNvPr id="52256" name="Freeform 33"/>
          <p:cNvSpPr/>
          <p:nvPr/>
        </p:nvSpPr>
        <p:spPr bwMode="auto">
          <a:xfrm>
            <a:off x="3421063" y="4642768"/>
            <a:ext cx="862012" cy="287338"/>
          </a:xfrm>
          <a:custGeom>
            <a:avLst/>
            <a:gdLst>
              <a:gd name="T0" fmla="*/ 0 w 680"/>
              <a:gd name="T1" fmla="*/ 287338 h 255"/>
              <a:gd name="T2" fmla="*/ 72257 w 680"/>
              <a:gd name="T3" fmla="*/ 153247 h 255"/>
              <a:gd name="T4" fmla="*/ 186347 w 680"/>
              <a:gd name="T5" fmla="*/ 65355 h 255"/>
              <a:gd name="T6" fmla="*/ 346072 w 680"/>
              <a:gd name="T7" fmla="*/ 14649 h 255"/>
              <a:gd name="T8" fmla="*/ 486783 w 680"/>
              <a:gd name="T9" fmla="*/ 1127 h 255"/>
              <a:gd name="T10" fmla="*/ 657918 w 680"/>
              <a:gd name="T11" fmla="*/ 21409 h 255"/>
              <a:gd name="T12" fmla="*/ 787220 w 680"/>
              <a:gd name="T13" fmla="*/ 105921 h 255"/>
              <a:gd name="T14" fmla="*/ 862012 w 680"/>
              <a:gd name="T15" fmla="*/ 287338 h 2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0" h="255">
                <a:moveTo>
                  <a:pt x="0" y="255"/>
                </a:moveTo>
                <a:cubicBezTo>
                  <a:pt x="9" y="235"/>
                  <a:pt x="33" y="169"/>
                  <a:pt x="57" y="136"/>
                </a:cubicBezTo>
                <a:cubicBezTo>
                  <a:pt x="81" y="103"/>
                  <a:pt x="111" y="78"/>
                  <a:pt x="147" y="58"/>
                </a:cubicBezTo>
                <a:cubicBezTo>
                  <a:pt x="183" y="38"/>
                  <a:pt x="234" y="22"/>
                  <a:pt x="273" y="13"/>
                </a:cubicBezTo>
                <a:cubicBezTo>
                  <a:pt x="312" y="4"/>
                  <a:pt x="343" y="0"/>
                  <a:pt x="384" y="1"/>
                </a:cubicBezTo>
                <a:cubicBezTo>
                  <a:pt x="425" y="2"/>
                  <a:pt x="480" y="4"/>
                  <a:pt x="519" y="19"/>
                </a:cubicBezTo>
                <a:cubicBezTo>
                  <a:pt x="558" y="34"/>
                  <a:pt x="594" y="55"/>
                  <a:pt x="621" y="94"/>
                </a:cubicBezTo>
                <a:cubicBezTo>
                  <a:pt x="648" y="133"/>
                  <a:pt x="668" y="222"/>
                  <a:pt x="680" y="255"/>
                </a:cubicBezTo>
              </a:path>
            </a:pathLst>
          </a:custGeom>
          <a:noFill/>
          <a:ln w="28575" cmpd="sng">
            <a:solidFill>
              <a:schemeClr val="tx2"/>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latin typeface="+mn-lt"/>
              <a:ea typeface="仿宋_GB2312" panose="02010609030101010101" charset="-122"/>
              <a:cs typeface="+mn-lt"/>
            </a:endParaRPr>
          </a:p>
        </p:txBody>
      </p:sp>
      <p:sp>
        <p:nvSpPr>
          <p:cNvPr id="52257" name="Text Box 34"/>
          <p:cNvSpPr txBox="1">
            <a:spLocks noChangeArrowheads="1"/>
          </p:cNvSpPr>
          <p:nvPr/>
        </p:nvSpPr>
        <p:spPr bwMode="auto">
          <a:xfrm>
            <a:off x="3719513" y="2968273"/>
            <a:ext cx="109728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800">
                <a:latin typeface="+mn-lt"/>
                <a:ea typeface="仿宋_GB2312" panose="02010609030101010101" charset="-122"/>
              </a:rPr>
              <a:t>有效载荷</a:t>
            </a:r>
          </a:p>
        </p:txBody>
      </p:sp>
      <p:sp>
        <p:nvSpPr>
          <p:cNvPr id="52258" name="Rectangle 36"/>
          <p:cNvSpPr>
            <a:spLocks noGrp="1" noChangeArrowheads="1"/>
          </p:cNvSpPr>
          <p:nvPr>
            <p:ph type="title"/>
          </p:nvPr>
        </p:nvSpPr>
        <p:spPr/>
        <p:txBody>
          <a:bodyPr/>
          <a:lstStyle/>
          <a:p>
            <a:pPr algn="ctr" eaLnBrk="1" hangingPunct="1"/>
            <a:r>
              <a:rPr lang="zh-CN" altLang="en-US" dirty="0" smtClean="0"/>
              <a:t>下一个首部的作用 </a:t>
            </a:r>
          </a:p>
        </p:txBody>
      </p:sp>
      <p:sp>
        <p:nvSpPr>
          <p:cNvPr id="2" name="文本框 1"/>
          <p:cNvSpPr txBox="1"/>
          <p:nvPr/>
        </p:nvSpPr>
        <p:spPr>
          <a:xfrm>
            <a:off x="1790700" y="3019425"/>
            <a:ext cx="1097280" cy="368300"/>
          </a:xfrm>
          <a:prstGeom prst="rect">
            <a:avLst/>
          </a:prstGeom>
          <a:noFill/>
        </p:spPr>
        <p:txBody>
          <a:bodyPr wrap="none" rtlCol="0" anchor="t">
            <a:spAutoFit/>
          </a:bodyPr>
          <a:lstStyle/>
          <a:p>
            <a:r>
              <a:rPr lang="zh-CN" altLang="zh-CN" sz="1800">
                <a:solidFill>
                  <a:srgbClr val="FF0000"/>
                </a:solidFill>
                <a:sym typeface="+mn-ea"/>
              </a:rPr>
              <a:t>没有加密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afterEffect">
                                  <p:stCondLst>
                                    <p:cond delay="0"/>
                                  </p:stCondLst>
                                  <p:childTnLst>
                                    <p:set>
                                      <p:cBhvr>
                                        <p:cTn id="6" dur="1" fill="hold">
                                          <p:stCondLst>
                                            <p:cond delay="0"/>
                                          </p:stCondLst>
                                        </p:cTn>
                                        <p:tgtEl>
                                          <p:spTgt spid="522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2239"/>
                                        </p:tgtEl>
                                        <p:attrNameLst>
                                          <p:attrName>style.visibility</p:attrName>
                                        </p:attrNameLst>
                                      </p:cBhvr>
                                      <p:to>
                                        <p:strVal val="visible"/>
                                      </p:to>
                                    </p:set>
                                    <p:animEffect transition="in" filter="wipe(left)">
                                      <p:cBhvr>
                                        <p:cTn id="11" dur="500"/>
                                        <p:tgtEl>
                                          <p:spTgt spid="5223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5223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2" nodeType="clickPar">
                                  <p:stCondLst>
                                    <p:cond delay="0"/>
                                  </p:stCondLst>
                                  <p:childTnLst>
                                    <p:set>
                                      <p:cBhvr>
                                        <p:cTn id="19" dur="1" fill="hold">
                                          <p:stCondLst>
                                            <p:cond delay="0"/>
                                          </p:stCondLst>
                                        </p:cTn>
                                        <p:tgtEl>
                                          <p:spTgt spid="5223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223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52240"/>
                                        </p:tgtEl>
                                        <p:attrNameLst>
                                          <p:attrName>style.visibility</p:attrName>
                                        </p:attrNameLst>
                                      </p:cBhvr>
                                      <p:to>
                                        <p:strVal val="visible"/>
                                      </p:to>
                                    </p:set>
                                    <p:animEffect transition="in" filter="wipe(right)">
                                      <p:cBhvr>
                                        <p:cTn id="28" dur="500"/>
                                        <p:tgtEl>
                                          <p:spTgt spid="5224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22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5223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224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52244">
                                            <p:txEl>
                                              <p:pRg st="0" end="0"/>
                                            </p:txEl>
                                          </p:spTgt>
                                        </p:tgtEl>
                                      </p:cBhvr>
                                    </p:animEffect>
                                    <p:set>
                                      <p:cBhvr>
                                        <p:cTn id="45" dur="1" fill="hold">
                                          <p:stCondLst>
                                            <p:cond delay="499"/>
                                          </p:stCondLst>
                                        </p:cTn>
                                        <p:tgtEl>
                                          <p:spTgt spid="52244">
                                            <p:txEl>
                                              <p:pRg st="0" end="0"/>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52244">
                                            <p:txEl>
                                              <p:pRg st="1" end="1"/>
                                            </p:txEl>
                                          </p:spTgt>
                                        </p:tgtEl>
                                      </p:cBhvr>
                                    </p:animEffect>
                                    <p:set>
                                      <p:cBhvr>
                                        <p:cTn id="50" dur="1" fill="hold">
                                          <p:stCondLst>
                                            <p:cond delay="499"/>
                                          </p:stCondLst>
                                        </p:cTn>
                                        <p:tgtEl>
                                          <p:spTgt spid="52244">
                                            <p:txEl>
                                              <p:pRg st="1" end="1"/>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xit" presetSubtype="10" fill="hold" grpId="0" nodeType="clickEffect">
                                  <p:stCondLst>
                                    <p:cond delay="0"/>
                                  </p:stCondLst>
                                  <p:childTnLst>
                                    <p:animEffect transition="out" filter="blinds(horizontal)">
                                      <p:cBhvr>
                                        <p:cTn id="54" dur="500"/>
                                        <p:tgtEl>
                                          <p:spTgt spid="52250"/>
                                        </p:tgtEl>
                                      </p:cBhvr>
                                    </p:animEffect>
                                    <p:set>
                                      <p:cBhvr>
                                        <p:cTn id="55" dur="1" fill="hold">
                                          <p:stCondLst>
                                            <p:cond delay="499"/>
                                          </p:stCondLst>
                                        </p:cTn>
                                        <p:tgtEl>
                                          <p:spTgt spid="5225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52243">
                                            <p:txEl>
                                              <p:pRg st="0" end="0"/>
                                            </p:txEl>
                                          </p:spTgt>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2241">
                                            <p:txEl>
                                              <p:pRg st="0" end="0"/>
                                            </p:txEl>
                                          </p:spTgt>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52241">
                                            <p:txEl>
                                              <p:pRg st="1" end="1"/>
                                            </p:txEl>
                                          </p:spTgt>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52243">
                                            <p:txEl>
                                              <p:pRg st="1" end="1"/>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52245">
                                            <p:txEl>
                                              <p:pRg st="0" end="0"/>
                                            </p:txEl>
                                          </p:spTgt>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52245">
                                            <p:txEl>
                                              <p:pRg st="1" end="1"/>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xit" presetSubtype="10" fill="hold" grpId="0" nodeType="clickEffect">
                                  <p:stCondLst>
                                    <p:cond delay="0"/>
                                  </p:stCondLst>
                                  <p:childTnLst>
                                    <p:animEffect transition="out" filter="blinds(horizontal)">
                                      <p:cBhvr>
                                        <p:cTn id="75" dur="500"/>
                                        <p:tgtEl>
                                          <p:spTgt spid="52251"/>
                                        </p:tgtEl>
                                      </p:cBhvr>
                                    </p:animEffect>
                                    <p:set>
                                      <p:cBhvr>
                                        <p:cTn id="76" dur="1" fill="hold">
                                          <p:stCondLst>
                                            <p:cond delay="499"/>
                                          </p:stCondLst>
                                        </p:cTn>
                                        <p:tgtEl>
                                          <p:spTgt spid="5225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522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52232" grpId="0" animBg="1"/>
      <p:bldP spid="52233" grpId="0" animBg="1"/>
      <p:bldP spid="52234" grpId="0" animBg="1"/>
      <p:bldP spid="52239" grpId="0" animBg="1"/>
      <p:bldP spid="52239" grpId="1" animBg="1"/>
      <p:bldP spid="52239" grpId="2" animBg="1"/>
      <p:bldP spid="52240" grpId="0" animBg="1"/>
      <p:bldP spid="52240" grpId="1" animBg="1"/>
      <p:bldP spid="52250" grpId="0" animBg="1"/>
      <p:bldP spid="52251" grpId="0" animBg="1"/>
      <p:bldP spid="5225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p:txBody>
          <a:bodyPr/>
          <a:lstStyle/>
          <a:p>
            <a:pPr eaLnBrk="1" hangingPunct="1"/>
            <a:r>
              <a:rPr lang="zh-CN" altLang="zh-CN" dirty="0" smtClean="0"/>
              <a:t>从以上的讨论中可以看出，设想有一个</a:t>
            </a:r>
            <a:r>
              <a:rPr lang="en-US" altLang="zh-CN" dirty="0" smtClean="0"/>
              <a:t>IP</a:t>
            </a:r>
            <a:r>
              <a:rPr lang="zh-CN" altLang="en-US" dirty="0" smtClean="0"/>
              <a:t>安全数据报在互联网中被某人截获，如果截获者不知道安全数据报的密码，那么他只能知道这是一个从路由器</a:t>
            </a:r>
            <a:r>
              <a:rPr lang="en-US" altLang="zh-CN" dirty="0" smtClean="0"/>
              <a:t>R1</a:t>
            </a:r>
            <a:r>
              <a:rPr lang="zh-CN" altLang="en-US" dirty="0" smtClean="0"/>
              <a:t>发往路由器</a:t>
            </a:r>
            <a:r>
              <a:rPr lang="en-US" altLang="zh-CN" dirty="0" smtClean="0"/>
              <a:t>R2</a:t>
            </a:r>
            <a:r>
              <a:rPr lang="zh-CN" altLang="en-US" dirty="0" smtClean="0"/>
              <a:t>的</a:t>
            </a:r>
            <a:r>
              <a:rPr lang="en-US" altLang="zh-CN" dirty="0" smtClean="0"/>
              <a:t>IP</a:t>
            </a:r>
            <a:r>
              <a:rPr lang="zh-CN" altLang="en-US" dirty="0" smtClean="0"/>
              <a:t>数据报，但无法看懂其有效载荷中的数据含义。</a:t>
            </a:r>
          </a:p>
        </p:txBody>
      </p:sp>
      <p:sp>
        <p:nvSpPr>
          <p:cNvPr id="59395" name="Rectangle 4"/>
          <p:cNvSpPr>
            <a:spLocks noGrp="1" noChangeArrowheads="1"/>
          </p:cNvSpPr>
          <p:nvPr>
            <p:ph type="title"/>
          </p:nvPr>
        </p:nvSpPr>
        <p:spPr/>
        <p:txBody>
          <a:bodyPr/>
          <a:lstStyle/>
          <a:p>
            <a:pPr eaLnBrk="1" hangingPunct="1"/>
            <a:r>
              <a:rPr lang="zh-CN" altLang="en-US" dirty="0" smtClean="0"/>
              <a:t>封装安全有效载荷 </a:t>
            </a:r>
            <a:r>
              <a:rPr lang="en-US" altLang="zh-CN" dirty="0" smtClean="0"/>
              <a:t>ESP (</a:t>
            </a:r>
            <a:r>
              <a:rPr lang="zh-CN" altLang="en-US" dirty="0" smtClean="0"/>
              <a:t>续</a:t>
            </a:r>
            <a:r>
              <a:rPr lang="en-US" altLang="zh-CN" dirty="0" smtClean="0"/>
              <a:t>)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algn="ctr" eaLnBrk="1" hangingPunct="1"/>
            <a:r>
              <a:rPr lang="en-US" altLang="zh-CN" dirty="0" smtClean="0"/>
              <a:t>3. IPsec </a:t>
            </a:r>
            <a:r>
              <a:rPr lang="zh-CN" altLang="en-US" dirty="0" smtClean="0"/>
              <a:t>的其他构件 </a:t>
            </a:r>
          </a:p>
        </p:txBody>
      </p:sp>
      <p:sp>
        <p:nvSpPr>
          <p:cNvPr id="53252" name="Rectangle 3"/>
          <p:cNvSpPr>
            <a:spLocks noGrp="1" noChangeArrowheads="1"/>
          </p:cNvSpPr>
          <p:nvPr>
            <p:ph idx="1"/>
          </p:nvPr>
        </p:nvSpPr>
        <p:spPr>
          <a:xfrm>
            <a:off x="330200" y="1028700"/>
            <a:ext cx="8445500" cy="5148263"/>
          </a:xfrm>
        </p:spPr>
        <p:txBody>
          <a:bodyPr/>
          <a:lstStyle/>
          <a:p>
            <a:pPr eaLnBrk="1" hangingPunct="1"/>
            <a:r>
              <a:rPr lang="zh-CN" altLang="en-US" dirty="0" smtClean="0"/>
              <a:t>安全关联数据库 </a:t>
            </a:r>
            <a:r>
              <a:rPr lang="en-US" altLang="zh-CN" dirty="0" smtClean="0"/>
              <a:t>SAD (Security Association Database) </a:t>
            </a:r>
            <a:r>
              <a:rPr lang="zh-CN" altLang="en-US" dirty="0" smtClean="0"/>
              <a:t>。 </a:t>
            </a:r>
          </a:p>
          <a:p>
            <a:pPr eaLnBrk="1" hangingPunct="1"/>
            <a:r>
              <a:rPr lang="zh-CN" altLang="en-US" dirty="0" smtClean="0"/>
              <a:t>安全策略数据库 </a:t>
            </a:r>
            <a:r>
              <a:rPr lang="en-US" altLang="zh-CN" dirty="0" smtClean="0"/>
              <a:t>SPD (Security Policy Database) </a:t>
            </a:r>
            <a:r>
              <a:rPr lang="zh-CN" altLang="en-US" dirty="0" smtClean="0"/>
              <a:t>。</a:t>
            </a:r>
          </a:p>
          <a:p>
            <a:pPr eaLnBrk="1" hangingPunct="1"/>
            <a:endParaRPr lang="en-US" altLang="zh-CN" dirty="0" smtClean="0"/>
          </a:p>
          <a:p>
            <a:pPr eaLnBrk="1" hangingPunct="1"/>
            <a:r>
              <a:rPr lang="zh-CN" altLang="en-US" dirty="0" smtClean="0"/>
              <a:t>互联网密钥交换 </a:t>
            </a:r>
            <a:r>
              <a:rPr lang="en-US" altLang="zh-CN" dirty="0" smtClean="0"/>
              <a:t>IKE (Internet Key Exchange) </a:t>
            </a:r>
            <a:r>
              <a:rPr lang="zh-CN" altLang="en-US" dirty="0" smtClean="0"/>
              <a:t>协议 </a:t>
            </a:r>
          </a:p>
          <a:p>
            <a:pPr eaLnBrk="1" hangingPunct="1">
              <a:buFont typeface="Wingdings" panose="05000000000000000000" pitchFamily="2" charset="2"/>
              <a:buChar char="þ"/>
            </a:pPr>
            <a:r>
              <a:rPr lang="en-US" altLang="zh-CN" dirty="0" smtClean="0">
                <a:ea typeface="黑体" panose="02010600030101010101" pitchFamily="2" charset="-122"/>
              </a:rPr>
              <a:t>Oakley —— </a:t>
            </a:r>
            <a:r>
              <a:rPr lang="zh-CN" altLang="en-US" dirty="0" smtClean="0">
                <a:ea typeface="黑体" panose="02010600030101010101" pitchFamily="2" charset="-122"/>
              </a:rPr>
              <a:t>密钥生成协议</a:t>
            </a:r>
          </a:p>
          <a:p>
            <a:pPr eaLnBrk="1" hangingPunct="1">
              <a:buFont typeface="Wingdings" panose="05000000000000000000" pitchFamily="2" charset="2"/>
              <a:buChar char="þ"/>
            </a:pPr>
            <a:endParaRPr lang="en-US" altLang="zh-CN" dirty="0">
              <a:ea typeface="黑体" panose="02010600030101010101" pitchFamily="2" charset="-122"/>
            </a:endParaRPr>
          </a:p>
          <a:p>
            <a:pPr eaLnBrk="1" hangingPunct="1">
              <a:buFont typeface="Wingdings" panose="05000000000000000000" pitchFamily="2" charset="2"/>
              <a:buChar char="þ"/>
            </a:pPr>
            <a:r>
              <a:rPr lang="zh-CN" altLang="en-US" dirty="0" smtClean="0">
                <a:ea typeface="黑体" panose="02010600030101010101" pitchFamily="2" charset="-122"/>
              </a:rPr>
              <a:t>安全密钥交换机制 </a:t>
            </a:r>
            <a:r>
              <a:rPr lang="en-US" altLang="zh-CN" dirty="0" smtClean="0">
                <a:ea typeface="黑体" panose="02010600030101010101" pitchFamily="2" charset="-122"/>
              </a:rPr>
              <a:t>SKEME </a:t>
            </a:r>
            <a:r>
              <a:rPr lang="en-US" altLang="zh-CN" sz="2200" dirty="0" smtClean="0">
                <a:ea typeface="黑体" panose="02010600030101010101" pitchFamily="2" charset="-122"/>
              </a:rPr>
              <a:t>(Secure Key Exchange Mechanism)  </a:t>
            </a:r>
            <a:r>
              <a:rPr lang="en-US" altLang="zh-CN" dirty="0" smtClean="0">
                <a:ea typeface="黑体" panose="02010600030101010101" pitchFamily="2" charset="-122"/>
              </a:rPr>
              <a:t>—— </a:t>
            </a:r>
            <a:r>
              <a:rPr lang="zh-CN" altLang="en-US" dirty="0" smtClean="0">
                <a:ea typeface="黑体" panose="02010600030101010101" pitchFamily="2" charset="-122"/>
              </a:rPr>
              <a:t>用于密钥交换的协议 </a:t>
            </a:r>
          </a:p>
          <a:p>
            <a:pPr eaLnBrk="1" hangingPunct="1">
              <a:buFont typeface="Wingdings" panose="05000000000000000000" pitchFamily="2" charset="2"/>
              <a:buChar char="þ"/>
            </a:pPr>
            <a:endParaRPr lang="en-US" altLang="zh-CN" dirty="0" smtClean="0">
              <a:ea typeface="黑体" panose="02010600030101010101" pitchFamily="2" charset="-122"/>
            </a:endParaRPr>
          </a:p>
          <a:p>
            <a:pPr eaLnBrk="1" hangingPunct="1">
              <a:buFont typeface="Wingdings" panose="05000000000000000000" pitchFamily="2" charset="2"/>
              <a:buChar char="þ"/>
            </a:pPr>
            <a:r>
              <a:rPr lang="zh-CN" altLang="en-US" dirty="0" smtClean="0">
                <a:ea typeface="黑体" panose="02010600030101010101" pitchFamily="2" charset="-122"/>
              </a:rPr>
              <a:t>互联网安全关联和密钥管理协议 </a:t>
            </a:r>
            <a:r>
              <a:rPr lang="en-US" altLang="zh-CN" dirty="0" smtClean="0">
                <a:ea typeface="黑体" panose="02010600030101010101" pitchFamily="2" charset="-122"/>
              </a:rPr>
              <a:t>ISAKMP (Internet Secure Association and Key Management Mechanism)  —— </a:t>
            </a:r>
            <a:r>
              <a:rPr lang="zh-CN" altLang="en-US" dirty="0" smtClean="0">
                <a:ea typeface="黑体" panose="02010600030101010101" pitchFamily="2" charset="-122"/>
              </a:rPr>
              <a:t>用于实现 </a:t>
            </a:r>
            <a:r>
              <a:rPr lang="en-US" altLang="zh-CN" dirty="0" smtClean="0">
                <a:ea typeface="黑体" panose="02010600030101010101" pitchFamily="2" charset="-122"/>
              </a:rPr>
              <a:t>IKE </a:t>
            </a:r>
            <a:r>
              <a:rPr lang="zh-CN" altLang="en-US" dirty="0" smtClean="0">
                <a:ea typeface="黑体" panose="02010600030101010101" pitchFamily="2" charset="-122"/>
              </a:rPr>
              <a:t>中定义的密钥交换</a:t>
            </a:r>
            <a:r>
              <a:rPr lang="zh-CN" altLang="en-US" dirty="0" smtClean="0"/>
              <a:t>  </a:t>
            </a:r>
          </a:p>
          <a:p>
            <a:pPr eaLnBrk="1" hangingPunct="1"/>
            <a:endParaRPr lang="en-US" altLang="zh-CN" sz="2800"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solidFill>
                  <a:srgbClr val="FF0000"/>
                </a:solidFill>
              </a:rPr>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zh-CN" altLang="en-US" smtClean="0"/>
              <a:t>运输层安全协议</a:t>
            </a:r>
            <a:endParaRPr lang="zh-CN" altLang="en-US" dirty="0" smtClean="0"/>
          </a:p>
        </p:txBody>
      </p:sp>
      <p:sp>
        <p:nvSpPr>
          <p:cNvPr id="714756" name="Rectangle 4"/>
          <p:cNvSpPr>
            <a:spLocks noGrp="1" noChangeArrowheads="1"/>
          </p:cNvSpPr>
          <p:nvPr>
            <p:ph type="body" idx="1"/>
          </p:nvPr>
        </p:nvSpPr>
        <p:spPr/>
        <p:txBody>
          <a:bodyPr/>
          <a:lstStyle/>
          <a:p>
            <a:pPr marL="0" indent="0">
              <a:buNone/>
            </a:pPr>
            <a:r>
              <a:rPr lang="zh-CN" altLang="en-US" dirty="0" smtClean="0"/>
              <a:t>现在广泛使用的有以下两个协议： </a:t>
            </a:r>
          </a:p>
          <a:p>
            <a:r>
              <a:rPr lang="zh-CN" altLang="en-US" dirty="0" smtClean="0"/>
              <a:t>安全套接字层 </a:t>
            </a:r>
            <a:r>
              <a:rPr lang="en-US" altLang="zh-CN" dirty="0" smtClean="0"/>
              <a:t>SSL (Secure Socket Layer)  </a:t>
            </a:r>
          </a:p>
          <a:p>
            <a:endParaRPr lang="en-US" altLang="zh-CN" dirty="0" smtClean="0"/>
          </a:p>
          <a:p>
            <a:r>
              <a:rPr lang="zh-CN" altLang="en-US" dirty="0" smtClean="0"/>
              <a:t>运输层安全 </a:t>
            </a:r>
            <a:r>
              <a:rPr lang="en-US" altLang="zh-CN" dirty="0" smtClean="0"/>
              <a:t>TLS (Transport Layer Security)  </a:t>
            </a:r>
            <a:r>
              <a:rPr lang="zh-CN" alt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47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一些重要概念</a:t>
            </a:r>
            <a:r>
              <a:rPr lang="zh-CN" altLang="en-US" sz="3200" smtClean="0"/>
              <a:t> </a:t>
            </a:r>
          </a:p>
        </p:txBody>
      </p:sp>
      <p:sp>
        <p:nvSpPr>
          <p:cNvPr id="20483" name="Rectangle 4"/>
          <p:cNvSpPr>
            <a:spLocks noGrp="1" noChangeArrowheads="1"/>
          </p:cNvSpPr>
          <p:nvPr>
            <p:ph type="body" idx="1"/>
          </p:nvPr>
        </p:nvSpPr>
        <p:spPr>
          <a:xfrm>
            <a:off x="285720" y="1000108"/>
            <a:ext cx="8562280" cy="5148263"/>
          </a:xfrm>
        </p:spPr>
        <p:txBody>
          <a:bodyPr/>
          <a:lstStyle/>
          <a:p>
            <a:pPr eaLnBrk="1" hangingPunct="1"/>
            <a:r>
              <a:rPr lang="zh-CN" altLang="en-US" dirty="0" smtClean="0">
                <a:solidFill>
                  <a:schemeClr val="hlink"/>
                </a:solidFill>
              </a:rPr>
              <a:t>密码编码学 </a:t>
            </a:r>
            <a:r>
              <a:rPr lang="en-US" altLang="zh-CN" dirty="0" smtClean="0"/>
              <a:t>(cryptography) </a:t>
            </a:r>
            <a:r>
              <a:rPr lang="zh-CN" altLang="en-US" dirty="0" smtClean="0"/>
              <a:t>是密码体制的设计学，而</a:t>
            </a:r>
            <a:r>
              <a:rPr lang="zh-CN" altLang="en-US" dirty="0" smtClean="0">
                <a:solidFill>
                  <a:schemeClr val="hlink"/>
                </a:solidFill>
              </a:rPr>
              <a:t>密码分析学 </a:t>
            </a:r>
            <a:r>
              <a:rPr lang="en-US" altLang="zh-CN" dirty="0" smtClean="0"/>
              <a:t>(cryptanalysis) </a:t>
            </a:r>
            <a:r>
              <a:rPr lang="zh-CN" altLang="en-US" dirty="0" smtClean="0"/>
              <a:t>则是在未知密钥的情况下从密文</a:t>
            </a:r>
            <a:r>
              <a:rPr lang="zh-CN" altLang="en-US" dirty="0" smtClean="0">
                <a:solidFill>
                  <a:srgbClr val="FF0000"/>
                </a:solidFill>
              </a:rPr>
              <a:t>推演出</a:t>
            </a:r>
            <a:r>
              <a:rPr lang="zh-CN" altLang="en-US" dirty="0" smtClean="0"/>
              <a:t>明文或密钥的技术。</a:t>
            </a:r>
          </a:p>
          <a:p>
            <a:pPr eaLnBrk="1" hangingPunct="1"/>
            <a:endParaRPr lang="zh-CN" altLang="en-US" dirty="0" smtClean="0"/>
          </a:p>
          <a:p>
            <a:pPr eaLnBrk="1" hangingPunct="1"/>
            <a:r>
              <a:rPr lang="zh-CN" altLang="en-US" dirty="0" smtClean="0"/>
              <a:t>密码编码学与密码分析学合起来即为</a:t>
            </a:r>
            <a:r>
              <a:rPr lang="zh-CN" altLang="en-US" dirty="0" smtClean="0">
                <a:solidFill>
                  <a:schemeClr val="hlink"/>
                </a:solidFill>
              </a:rPr>
              <a:t>密码学</a:t>
            </a:r>
            <a:r>
              <a:rPr lang="en-US" altLang="zh-CN" dirty="0" smtClean="0"/>
              <a:t>(cryptology) </a:t>
            </a:r>
            <a:r>
              <a:rPr lang="zh-CN" altLang="en-US" dirty="0" smtClean="0"/>
              <a:t>。</a:t>
            </a:r>
          </a:p>
          <a:p>
            <a:pPr eaLnBrk="1" hangingPunct="1"/>
            <a:endParaRPr lang="zh-CN" altLang="en-US" dirty="0" smtClean="0"/>
          </a:p>
          <a:p>
            <a:pPr eaLnBrk="1" hangingPunct="1">
              <a:buFont typeface="Wingdings" panose="05000000000000000000" pitchFamily="2" charset="2"/>
              <a:buChar char="þ"/>
            </a:pPr>
            <a:r>
              <a:rPr lang="zh-CN" altLang="en-US" dirty="0" smtClean="0"/>
              <a:t>如果不论截取者获得了多少密文，但在密文中都没有足够的信息来</a:t>
            </a:r>
            <a:r>
              <a:rPr lang="zh-CN" altLang="en-US" dirty="0" smtClean="0">
                <a:solidFill>
                  <a:srgbClr val="FF0000"/>
                </a:solidFill>
              </a:rPr>
              <a:t>唯一地确定出</a:t>
            </a:r>
            <a:r>
              <a:rPr lang="zh-CN" altLang="en-US" dirty="0" smtClean="0"/>
              <a:t>对应的明文，则这一密码体制称为</a:t>
            </a:r>
            <a:r>
              <a:rPr lang="zh-CN" altLang="en-US" dirty="0" smtClean="0">
                <a:solidFill>
                  <a:schemeClr val="hlink"/>
                </a:solidFill>
              </a:rPr>
              <a:t>无条件安全的</a:t>
            </a:r>
            <a:r>
              <a:rPr lang="zh-CN" altLang="en-US" dirty="0" smtClean="0"/>
              <a:t>，或称为</a:t>
            </a:r>
            <a:r>
              <a:rPr lang="zh-CN" altLang="en-US" dirty="0" smtClean="0">
                <a:solidFill>
                  <a:schemeClr val="hlink"/>
                </a:solidFill>
              </a:rPr>
              <a:t>理论上是不可破的</a:t>
            </a:r>
            <a:r>
              <a:rPr lang="zh-CN" altLang="en-US" dirty="0" smtClean="0"/>
              <a:t>。</a:t>
            </a:r>
          </a:p>
          <a:p>
            <a:pPr eaLnBrk="1" hangingPunct="1"/>
            <a:endParaRPr lang="zh-CN" altLang="en-US" dirty="0" smtClean="0"/>
          </a:p>
          <a:p>
            <a:pPr eaLnBrk="1" hangingPunct="1">
              <a:buFont typeface="Wingdings" panose="05000000000000000000" pitchFamily="2" charset="2"/>
              <a:buChar char="þ"/>
            </a:pPr>
            <a:r>
              <a:rPr lang="zh-CN" altLang="en-US" dirty="0" smtClean="0"/>
              <a:t>如果</a:t>
            </a:r>
            <a:r>
              <a:rPr lang="zh-CN" altLang="en-US" dirty="0"/>
              <a:t>一个</a:t>
            </a:r>
            <a:r>
              <a:rPr lang="zh-CN" altLang="en-US" dirty="0" smtClean="0"/>
              <a:t>密码体制中的密码，不能</a:t>
            </a:r>
            <a:r>
              <a:rPr lang="zh-CN" altLang="en-US" dirty="0" smtClean="0">
                <a:solidFill>
                  <a:srgbClr val="FF0000"/>
                </a:solidFill>
              </a:rPr>
              <a:t>在一定时间内</a:t>
            </a:r>
            <a:r>
              <a:rPr lang="zh-CN" altLang="en-US" dirty="0" smtClean="0"/>
              <a:t>被可以使用的计算资源破译，则这一密码体制称为在</a:t>
            </a:r>
            <a:r>
              <a:rPr lang="zh-CN" altLang="en-US" dirty="0" smtClean="0">
                <a:solidFill>
                  <a:schemeClr val="hlink"/>
                </a:solidFill>
              </a:rPr>
              <a:t>计算上是安全的</a:t>
            </a:r>
            <a:r>
              <a:rPr lang="zh-CN" altLang="en-US" dirty="0" smtClean="0"/>
              <a:t>。</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buFontTx/>
              <a:buNone/>
            </a:pPr>
            <a:r>
              <a:rPr lang="zh-CN" altLang="en-US" dirty="0" smtClean="0"/>
              <a:t>安全套</a:t>
            </a:r>
            <a:r>
              <a:rPr lang="zh-CN" altLang="en-US" dirty="0"/>
              <a:t>接层 </a:t>
            </a:r>
            <a:r>
              <a:rPr lang="en-US" altLang="zh-CN" dirty="0"/>
              <a:t>SSL</a:t>
            </a:r>
          </a:p>
        </p:txBody>
      </p:sp>
      <p:sp>
        <p:nvSpPr>
          <p:cNvPr id="61443" name="Rectangle 5"/>
          <p:cNvSpPr>
            <a:spLocks noGrp="1" noChangeArrowheads="1"/>
          </p:cNvSpPr>
          <p:nvPr>
            <p:ph type="body" idx="1"/>
          </p:nvPr>
        </p:nvSpPr>
        <p:spPr>
          <a:xfrm>
            <a:off x="330200" y="1028700"/>
            <a:ext cx="8483600" cy="5064125"/>
          </a:xfrm>
        </p:spPr>
        <p:txBody>
          <a:bodyPr/>
          <a:lstStyle/>
          <a:p>
            <a:pPr eaLnBrk="1" hangingPunct="1"/>
            <a:r>
              <a:rPr lang="en-US" altLang="zh-CN" dirty="0" smtClean="0">
                <a:solidFill>
                  <a:schemeClr val="hlink"/>
                </a:solidFill>
              </a:rPr>
              <a:t>SSL</a:t>
            </a:r>
            <a:r>
              <a:rPr lang="en-US" altLang="zh-CN" dirty="0" smtClean="0"/>
              <a:t> </a:t>
            </a:r>
            <a:r>
              <a:rPr lang="zh-CN" altLang="en-US" dirty="0" smtClean="0"/>
              <a:t>是安全套接层 </a:t>
            </a:r>
            <a:r>
              <a:rPr lang="en-US" altLang="zh-CN" dirty="0" smtClean="0"/>
              <a:t>(Secure Socket Layer) </a:t>
            </a:r>
            <a:r>
              <a:rPr lang="zh-CN" altLang="en-US" dirty="0" smtClean="0"/>
              <a:t>，可对万维网客户与服务器之间传送的数据进行加密和鉴别。</a:t>
            </a:r>
          </a:p>
          <a:p>
            <a:pPr eaLnBrk="1" hangingPunct="1"/>
            <a:endParaRPr lang="zh-CN" altLang="en-US" dirty="0" smtClean="0"/>
          </a:p>
          <a:p>
            <a:pPr eaLnBrk="1" hangingPunct="1"/>
            <a:r>
              <a:rPr lang="en-US" altLang="zh-CN" dirty="0" smtClean="0"/>
              <a:t>SSL </a:t>
            </a:r>
            <a:r>
              <a:rPr lang="zh-CN" altLang="en-US" dirty="0" smtClean="0"/>
              <a:t>在双方的联络阶段协商将使用的加密算法和密钥，以及客户与服务器之间的鉴别。</a:t>
            </a:r>
          </a:p>
          <a:p>
            <a:pPr eaLnBrk="1" hangingPunct="1"/>
            <a:endParaRPr lang="zh-CN" altLang="en-US" dirty="0" smtClean="0"/>
          </a:p>
          <a:p>
            <a:pPr eaLnBrk="1" hangingPunct="1"/>
            <a:r>
              <a:rPr lang="zh-CN" altLang="en-US" dirty="0" smtClean="0"/>
              <a:t>在联络阶段完成之后，所有传送的数据都使用在联络阶段商定的会话密钥。</a:t>
            </a:r>
          </a:p>
          <a:p>
            <a:pPr eaLnBrk="1" hangingPunct="1"/>
            <a:endParaRPr lang="zh-CN" altLang="en-US" dirty="0" smtClean="0"/>
          </a:p>
          <a:p>
            <a:pPr eaLnBrk="1" hangingPunct="1"/>
            <a:r>
              <a:rPr lang="en-US" altLang="zh-CN" dirty="0" smtClean="0"/>
              <a:t>SSL</a:t>
            </a:r>
            <a:r>
              <a:rPr lang="zh-CN" altLang="en-US" dirty="0" smtClean="0"/>
              <a:t>不仅被所有常用的浏览器和万维网服务器所支持，而且也是</a:t>
            </a:r>
            <a:r>
              <a:rPr lang="zh-CN" altLang="en-US" dirty="0" smtClean="0">
                <a:solidFill>
                  <a:schemeClr val="hlink"/>
                </a:solidFill>
              </a:rPr>
              <a:t>运输层安全协议</a:t>
            </a:r>
            <a:r>
              <a:rPr lang="zh-CN" altLang="en-US" dirty="0" smtClean="0"/>
              <a:t> </a:t>
            </a:r>
            <a:r>
              <a:rPr lang="en-US" altLang="zh-CN" dirty="0" smtClean="0"/>
              <a:t>TLS (Transport Layer Security) </a:t>
            </a:r>
            <a:r>
              <a:rPr lang="zh-CN" altLang="en-US" dirty="0" smtClean="0"/>
              <a:t>的基础。 </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SSL </a:t>
            </a:r>
            <a:r>
              <a:rPr lang="zh-CN" altLang="en-US" smtClean="0"/>
              <a:t>的位置 </a:t>
            </a:r>
          </a:p>
        </p:txBody>
      </p:sp>
      <p:sp>
        <p:nvSpPr>
          <p:cNvPr id="62467" name="Text Box 3"/>
          <p:cNvSpPr txBox="1">
            <a:spLocks noChangeArrowheads="1"/>
          </p:cNvSpPr>
          <p:nvPr/>
        </p:nvSpPr>
        <p:spPr bwMode="auto">
          <a:xfrm>
            <a:off x="5340350" y="3024188"/>
            <a:ext cx="693738" cy="396875"/>
          </a:xfrm>
          <a:prstGeom prst="rect">
            <a:avLst/>
          </a:prstGeom>
          <a:noFill/>
          <a:ln w="9525">
            <a:noFill/>
            <a:miter lim="800000"/>
          </a:ln>
        </p:spPr>
        <p:txBody>
          <a:bodyPr wrap="none">
            <a:spAutoFit/>
          </a:bodyPr>
          <a:lstStyle/>
          <a:p>
            <a:pPr algn="l"/>
            <a:r>
              <a:rPr kumimoji="1" lang="en-US" altLang="zh-CN" sz="2000">
                <a:solidFill>
                  <a:srgbClr val="333399"/>
                </a:solidFill>
                <a:latin typeface="Arial" panose="020B0604020202020204" pitchFamily="34" charset="0"/>
                <a:ea typeface="黑体" panose="02010600030101010101" pitchFamily="2" charset="-122"/>
              </a:rPr>
              <a:t>TCP</a:t>
            </a:r>
          </a:p>
        </p:txBody>
      </p:sp>
      <p:sp>
        <p:nvSpPr>
          <p:cNvPr id="62468" name="Rectangle 4"/>
          <p:cNvSpPr>
            <a:spLocks noChangeArrowheads="1"/>
          </p:cNvSpPr>
          <p:nvPr/>
        </p:nvSpPr>
        <p:spPr bwMode="auto">
          <a:xfrm>
            <a:off x="3405188" y="1341438"/>
            <a:ext cx="1838325" cy="628650"/>
          </a:xfrm>
          <a:prstGeom prst="rect">
            <a:avLst/>
          </a:prstGeom>
          <a:solidFill>
            <a:srgbClr val="FFFF99"/>
          </a:solidFill>
          <a:ln w="9525">
            <a:solidFill>
              <a:srgbClr val="333399"/>
            </a:solidFill>
            <a:miter lim="800000"/>
          </a:ln>
        </p:spPr>
        <p:txBody>
          <a:bodyPr wrap="none" anchor="ctr"/>
          <a:lstStyle/>
          <a:p>
            <a:r>
              <a:rPr kumimoji="1" lang="zh-CN" altLang="en-US" sz="2000">
                <a:solidFill>
                  <a:srgbClr val="333399"/>
                </a:solidFill>
                <a:latin typeface="Arial" panose="020B0604020202020204" pitchFamily="34" charset="0"/>
                <a:ea typeface="黑体" panose="02010600030101010101" pitchFamily="2" charset="-122"/>
              </a:rPr>
              <a:t>应用层</a:t>
            </a:r>
          </a:p>
        </p:txBody>
      </p:sp>
      <p:sp>
        <p:nvSpPr>
          <p:cNvPr id="62469" name="Rectangle 5"/>
          <p:cNvSpPr>
            <a:spLocks noChangeArrowheads="1"/>
          </p:cNvSpPr>
          <p:nvPr/>
        </p:nvSpPr>
        <p:spPr bwMode="auto">
          <a:xfrm>
            <a:off x="3405188" y="2074863"/>
            <a:ext cx="1838325" cy="628650"/>
          </a:xfrm>
          <a:prstGeom prst="rect">
            <a:avLst/>
          </a:prstGeom>
          <a:solidFill>
            <a:srgbClr val="CCECFF"/>
          </a:solidFill>
          <a:ln w="9525">
            <a:solidFill>
              <a:srgbClr val="333399"/>
            </a:solidFill>
            <a:miter lim="800000"/>
          </a:ln>
        </p:spPr>
        <p:txBody>
          <a:bodyPr wrap="none" anchor="ctr"/>
          <a:lstStyle/>
          <a:p>
            <a:r>
              <a:rPr kumimoji="1" lang="en-US" altLang="zh-CN" sz="2000">
                <a:solidFill>
                  <a:srgbClr val="333399"/>
                </a:solidFill>
                <a:latin typeface="Arial" panose="020B0604020202020204" pitchFamily="34" charset="0"/>
                <a:ea typeface="黑体" panose="02010600030101010101" pitchFamily="2" charset="-122"/>
              </a:rPr>
              <a:t>SSL</a:t>
            </a:r>
          </a:p>
        </p:txBody>
      </p:sp>
      <p:sp>
        <p:nvSpPr>
          <p:cNvPr id="62470" name="Rectangle 6"/>
          <p:cNvSpPr>
            <a:spLocks noChangeArrowheads="1"/>
          </p:cNvSpPr>
          <p:nvPr/>
        </p:nvSpPr>
        <p:spPr bwMode="auto">
          <a:xfrm>
            <a:off x="3405188" y="2809875"/>
            <a:ext cx="1838325" cy="628650"/>
          </a:xfrm>
          <a:prstGeom prst="rect">
            <a:avLst/>
          </a:prstGeom>
          <a:solidFill>
            <a:srgbClr val="FFFF99"/>
          </a:solidFill>
          <a:ln w="9525">
            <a:solidFill>
              <a:srgbClr val="333399"/>
            </a:solidFill>
            <a:miter lim="800000"/>
          </a:ln>
        </p:spPr>
        <p:txBody>
          <a:bodyPr wrap="none" anchor="ctr"/>
          <a:lstStyle/>
          <a:p>
            <a:r>
              <a:rPr kumimoji="1" lang="zh-CN" altLang="en-US" sz="2000">
                <a:solidFill>
                  <a:srgbClr val="333399"/>
                </a:solidFill>
                <a:latin typeface="Arial" panose="020B0604020202020204" pitchFamily="34" charset="0"/>
                <a:ea typeface="黑体" panose="02010600030101010101" pitchFamily="2" charset="-122"/>
              </a:rPr>
              <a:t>运输层</a:t>
            </a:r>
          </a:p>
        </p:txBody>
      </p:sp>
      <p:sp>
        <p:nvSpPr>
          <p:cNvPr id="62471" name="Text Box 7"/>
          <p:cNvSpPr txBox="1">
            <a:spLocks noChangeArrowheads="1"/>
          </p:cNvSpPr>
          <p:nvPr/>
        </p:nvSpPr>
        <p:spPr bwMode="auto">
          <a:xfrm>
            <a:off x="5340350" y="1493838"/>
            <a:ext cx="1549014" cy="400110"/>
          </a:xfrm>
          <a:prstGeom prst="rect">
            <a:avLst/>
          </a:prstGeom>
          <a:noFill/>
          <a:ln w="9525">
            <a:noFill/>
            <a:miter lim="800000"/>
          </a:ln>
        </p:spPr>
        <p:txBody>
          <a:bodyPr wrap="none">
            <a:spAutoFit/>
          </a:bodyPr>
          <a:lstStyle/>
          <a:p>
            <a:pPr algn="l"/>
            <a:r>
              <a:rPr kumimoji="1" lang="en-US" altLang="zh-CN" sz="2000" dirty="0">
                <a:solidFill>
                  <a:srgbClr val="333399"/>
                </a:solidFill>
                <a:latin typeface="Arial" panose="020B0604020202020204" pitchFamily="34" charset="0"/>
                <a:ea typeface="黑体" panose="02010600030101010101" pitchFamily="2" charset="-122"/>
              </a:rPr>
              <a:t>HTTP </a:t>
            </a:r>
            <a:r>
              <a:rPr kumimoji="1" lang="en-US" altLang="zh-CN" sz="2000" dirty="0" smtClean="0">
                <a:solidFill>
                  <a:srgbClr val="333399"/>
                </a:solidFill>
                <a:latin typeface="Arial" panose="020B0604020202020204" pitchFamily="34" charset="0"/>
                <a:ea typeface="黑体" panose="02010600030101010101" pitchFamily="2" charset="-122"/>
              </a:rPr>
              <a:t>IMAP</a:t>
            </a:r>
            <a:endParaRPr kumimoji="1" lang="en-US" altLang="zh-CN" sz="2000" dirty="0">
              <a:solidFill>
                <a:srgbClr val="333399"/>
              </a:solidFill>
              <a:latin typeface="Arial" panose="020B0604020202020204" pitchFamily="34" charset="0"/>
              <a:ea typeface="黑体" panose="02010600030101010101" pitchFamily="2" charset="-122"/>
            </a:endParaRPr>
          </a:p>
        </p:txBody>
      </p:sp>
      <p:sp>
        <p:nvSpPr>
          <p:cNvPr id="62472" name="Text Box 8"/>
          <p:cNvSpPr txBox="1">
            <a:spLocks noChangeArrowheads="1"/>
          </p:cNvSpPr>
          <p:nvPr/>
        </p:nvSpPr>
        <p:spPr bwMode="auto">
          <a:xfrm>
            <a:off x="5340350" y="2132013"/>
            <a:ext cx="1454150" cy="641350"/>
          </a:xfrm>
          <a:prstGeom prst="rect">
            <a:avLst/>
          </a:prstGeom>
          <a:noFill/>
          <a:ln w="9525">
            <a:noFill/>
            <a:miter lim="800000"/>
          </a:ln>
        </p:spPr>
        <p:txBody>
          <a:bodyPr wrap="none">
            <a:spAutoFit/>
          </a:bodyPr>
          <a:lstStyle/>
          <a:p>
            <a:pPr algn="l">
              <a:lnSpc>
                <a:spcPct val="90000"/>
              </a:lnSpc>
            </a:pPr>
            <a:r>
              <a:rPr kumimoji="1" lang="en-US" altLang="zh-CN" sz="2000" dirty="0">
                <a:solidFill>
                  <a:srgbClr val="333399"/>
                </a:solidFill>
                <a:latin typeface="Arial" panose="020B0604020202020204" pitchFamily="34" charset="0"/>
                <a:ea typeface="黑体" panose="02010600030101010101" pitchFamily="2" charset="-122"/>
              </a:rPr>
              <a:t>SSL </a:t>
            </a:r>
            <a:r>
              <a:rPr kumimoji="1" lang="zh-CN" altLang="en-US" sz="2000" dirty="0">
                <a:solidFill>
                  <a:srgbClr val="333399"/>
                </a:solidFill>
                <a:latin typeface="Arial" panose="020B0604020202020204" pitchFamily="34" charset="0"/>
                <a:ea typeface="黑体" panose="02010600030101010101" pitchFamily="2" charset="-122"/>
              </a:rPr>
              <a:t>功能</a:t>
            </a:r>
          </a:p>
          <a:p>
            <a:pPr>
              <a:lnSpc>
                <a:spcPct val="90000"/>
              </a:lnSpc>
            </a:pPr>
            <a:r>
              <a:rPr kumimoji="1" lang="zh-CN" altLang="en-US" sz="2000" dirty="0">
                <a:solidFill>
                  <a:srgbClr val="333399"/>
                </a:solidFill>
                <a:latin typeface="Arial" panose="020B0604020202020204" pitchFamily="34" charset="0"/>
                <a:ea typeface="黑体" panose="02010600030101010101" pitchFamily="2" charset="-122"/>
              </a:rPr>
              <a:t>标准套接字</a:t>
            </a:r>
          </a:p>
        </p:txBody>
      </p:sp>
      <p:sp>
        <p:nvSpPr>
          <p:cNvPr id="62473" name="Text Box 9"/>
          <p:cNvSpPr txBox="1">
            <a:spLocks noChangeArrowheads="1"/>
          </p:cNvSpPr>
          <p:nvPr/>
        </p:nvSpPr>
        <p:spPr bwMode="auto">
          <a:xfrm>
            <a:off x="468313" y="3860800"/>
            <a:ext cx="8351837" cy="2227263"/>
          </a:xfrm>
          <a:prstGeom prst="rect">
            <a:avLst/>
          </a:prstGeom>
          <a:solidFill>
            <a:srgbClr val="CCFFCC"/>
          </a:solidFill>
          <a:ln w="9525">
            <a:noFill/>
            <a:miter lim="800000"/>
          </a:ln>
        </p:spPr>
        <p:txBody>
          <a:bodyPr>
            <a:spAutoFit/>
          </a:bodyPr>
          <a:lstStyle/>
          <a:p>
            <a:pPr algn="just"/>
            <a:r>
              <a:rPr lang="zh-CN" altLang="en-US" dirty="0">
                <a:solidFill>
                  <a:srgbClr val="333399"/>
                </a:solidFill>
                <a:latin typeface="Arial" panose="020B0604020202020204" pitchFamily="34" charset="0"/>
                <a:ea typeface="黑体" panose="02010600030101010101" pitchFamily="2" charset="-122"/>
              </a:rPr>
              <a:t>在发送方，</a:t>
            </a:r>
            <a:r>
              <a:rPr lang="en-US" altLang="zh-CN" dirty="0" smtClean="0">
                <a:solidFill>
                  <a:srgbClr val="333399"/>
                </a:solidFill>
                <a:latin typeface="Arial" panose="020B0604020202020204" pitchFamily="34" charset="0"/>
                <a:ea typeface="黑体" panose="02010600030101010101" pitchFamily="2" charset="-122"/>
              </a:rPr>
              <a:t>SSL</a:t>
            </a:r>
            <a:r>
              <a:rPr lang="zh-CN" altLang="en-US" dirty="0" smtClean="0">
                <a:solidFill>
                  <a:srgbClr val="333399"/>
                </a:solidFill>
                <a:latin typeface="Arial" panose="020B0604020202020204" pitchFamily="34" charset="0"/>
                <a:ea typeface="黑体" panose="02010600030101010101" pitchFamily="2" charset="-122"/>
              </a:rPr>
              <a:t>接收</a:t>
            </a:r>
            <a:r>
              <a:rPr lang="zh-CN" altLang="en-US" dirty="0">
                <a:solidFill>
                  <a:srgbClr val="333399"/>
                </a:solidFill>
                <a:latin typeface="Arial" panose="020B0604020202020204" pitchFamily="34" charset="0"/>
                <a:ea typeface="黑体" panose="02010600030101010101" pitchFamily="2" charset="-122"/>
              </a:rPr>
              <a:t>应用层的</a:t>
            </a:r>
            <a:r>
              <a:rPr lang="zh-CN" altLang="en-US" dirty="0" smtClean="0">
                <a:solidFill>
                  <a:srgbClr val="333399"/>
                </a:solidFill>
                <a:latin typeface="Arial" panose="020B0604020202020204" pitchFamily="34" charset="0"/>
                <a:ea typeface="黑体" panose="02010600030101010101" pitchFamily="2" charset="-122"/>
              </a:rPr>
              <a:t>数据 </a:t>
            </a:r>
            <a:r>
              <a:rPr lang="en-US" altLang="zh-CN" dirty="0" smtClean="0">
                <a:solidFill>
                  <a:srgbClr val="333399"/>
                </a:solidFill>
                <a:latin typeface="Arial" panose="020B0604020202020204" pitchFamily="34" charset="0"/>
                <a:ea typeface="黑体" panose="02010600030101010101" pitchFamily="2" charset="-122"/>
              </a:rPr>
              <a:t>(</a:t>
            </a:r>
            <a:r>
              <a:rPr lang="zh-CN" altLang="en-US" dirty="0" smtClean="0">
                <a:solidFill>
                  <a:srgbClr val="333399"/>
                </a:solidFill>
                <a:latin typeface="Arial" panose="020B0604020202020204" pitchFamily="34" charset="0"/>
                <a:ea typeface="黑体" panose="02010600030101010101" pitchFamily="2" charset="-122"/>
              </a:rPr>
              <a:t>如</a:t>
            </a:r>
            <a:r>
              <a:rPr lang="en-US" altLang="zh-CN" dirty="0" smtClean="0">
                <a:solidFill>
                  <a:srgbClr val="333399"/>
                </a:solidFill>
                <a:latin typeface="Arial" panose="020B0604020202020204" pitchFamily="34" charset="0"/>
                <a:ea typeface="黑体" panose="02010600030101010101" pitchFamily="2" charset="-122"/>
              </a:rPr>
              <a:t>HTTP</a:t>
            </a:r>
            <a:r>
              <a:rPr lang="zh-CN" altLang="en-US" dirty="0" smtClean="0">
                <a:solidFill>
                  <a:srgbClr val="333399"/>
                </a:solidFill>
                <a:latin typeface="Arial" panose="020B0604020202020204" pitchFamily="34" charset="0"/>
                <a:ea typeface="黑体" panose="02010600030101010101" pitchFamily="2" charset="-122"/>
              </a:rPr>
              <a:t>或</a:t>
            </a:r>
            <a:r>
              <a:rPr lang="en-US" altLang="zh-CN" dirty="0" smtClean="0">
                <a:solidFill>
                  <a:srgbClr val="333399"/>
                </a:solidFill>
                <a:latin typeface="Arial" panose="020B0604020202020204" pitchFamily="34" charset="0"/>
                <a:ea typeface="黑体" panose="02010600030101010101" pitchFamily="2" charset="-122"/>
              </a:rPr>
              <a:t>IMAP </a:t>
            </a:r>
            <a:r>
              <a:rPr lang="zh-CN" altLang="en-US" dirty="0" smtClean="0">
                <a:solidFill>
                  <a:srgbClr val="333399"/>
                </a:solidFill>
                <a:latin typeface="Arial" panose="020B0604020202020204" pitchFamily="34" charset="0"/>
                <a:ea typeface="黑体" panose="02010600030101010101" pitchFamily="2" charset="-122"/>
              </a:rPr>
              <a:t>报文</a:t>
            </a:r>
            <a:r>
              <a:rPr lang="en-US" altLang="zh-CN" dirty="0" smtClean="0">
                <a:solidFill>
                  <a:srgbClr val="333399"/>
                </a:solidFill>
                <a:latin typeface="Arial" panose="020B0604020202020204" pitchFamily="34" charset="0"/>
                <a:ea typeface="黑体" panose="02010600030101010101" pitchFamily="2" charset="-122"/>
              </a:rPr>
              <a:t>) </a:t>
            </a:r>
            <a:r>
              <a:rPr lang="zh-CN" altLang="en-US" dirty="0" smtClean="0">
                <a:solidFill>
                  <a:srgbClr val="333399"/>
                </a:solidFill>
                <a:latin typeface="Arial" panose="020B0604020202020204" pitchFamily="34" charset="0"/>
                <a:ea typeface="黑体" panose="02010600030101010101" pitchFamily="2" charset="-122"/>
              </a:rPr>
              <a:t>，</a:t>
            </a:r>
            <a:r>
              <a:rPr lang="zh-CN" altLang="en-US" dirty="0">
                <a:solidFill>
                  <a:srgbClr val="333399"/>
                </a:solidFill>
                <a:latin typeface="Arial" panose="020B0604020202020204" pitchFamily="34" charset="0"/>
                <a:ea typeface="黑体" panose="02010600030101010101" pitchFamily="2" charset="-122"/>
              </a:rPr>
              <a:t>对数据进行加密，然后把加了密的数据送往 </a:t>
            </a:r>
            <a:r>
              <a:rPr lang="en-US" altLang="zh-CN" dirty="0">
                <a:solidFill>
                  <a:srgbClr val="333399"/>
                </a:solidFill>
                <a:latin typeface="Arial" panose="020B0604020202020204" pitchFamily="34" charset="0"/>
                <a:ea typeface="黑体" panose="02010600030101010101" pitchFamily="2" charset="-122"/>
              </a:rPr>
              <a:t>TCP </a:t>
            </a:r>
            <a:r>
              <a:rPr lang="zh-CN" altLang="en-US" dirty="0">
                <a:solidFill>
                  <a:srgbClr val="333399"/>
                </a:solidFill>
                <a:latin typeface="Arial" panose="020B0604020202020204" pitchFamily="34" charset="0"/>
                <a:ea typeface="黑体" panose="02010600030101010101" pitchFamily="2" charset="-122"/>
              </a:rPr>
              <a:t>套接字。</a:t>
            </a:r>
          </a:p>
          <a:p>
            <a:pPr algn="just"/>
            <a:r>
              <a:rPr lang="zh-CN" altLang="en-US" dirty="0">
                <a:solidFill>
                  <a:srgbClr val="333399"/>
                </a:solidFill>
                <a:latin typeface="Arial" panose="020B0604020202020204" pitchFamily="34" charset="0"/>
                <a:ea typeface="黑体" panose="02010600030101010101" pitchFamily="2" charset="-122"/>
              </a:rPr>
              <a:t>在接收方，</a:t>
            </a:r>
            <a:r>
              <a:rPr lang="en-US" altLang="zh-CN" dirty="0">
                <a:solidFill>
                  <a:srgbClr val="333399"/>
                </a:solidFill>
                <a:latin typeface="Arial" panose="020B0604020202020204" pitchFamily="34" charset="0"/>
                <a:ea typeface="黑体" panose="02010600030101010101" pitchFamily="2" charset="-122"/>
              </a:rPr>
              <a:t>SSL</a:t>
            </a:r>
            <a:r>
              <a:rPr lang="zh-CN" altLang="en-US" dirty="0">
                <a:solidFill>
                  <a:srgbClr val="333399"/>
                </a:solidFill>
                <a:latin typeface="Arial" panose="020B0604020202020204" pitchFamily="34" charset="0"/>
                <a:ea typeface="黑体" panose="02010600030101010101" pitchFamily="2" charset="-122"/>
              </a:rPr>
              <a:t>从</a:t>
            </a:r>
            <a:r>
              <a:rPr lang="en-US" altLang="zh-CN" dirty="0">
                <a:solidFill>
                  <a:srgbClr val="333399"/>
                </a:solidFill>
                <a:latin typeface="Arial" panose="020B0604020202020204" pitchFamily="34" charset="0"/>
                <a:ea typeface="黑体" panose="02010600030101010101" pitchFamily="2" charset="-122"/>
              </a:rPr>
              <a:t>TCP</a:t>
            </a:r>
            <a:r>
              <a:rPr lang="zh-CN" altLang="en-US" dirty="0">
                <a:solidFill>
                  <a:srgbClr val="333399"/>
                </a:solidFill>
                <a:latin typeface="Arial" panose="020B0604020202020204" pitchFamily="34" charset="0"/>
                <a:ea typeface="黑体" panose="02010600030101010101" pitchFamily="2" charset="-122"/>
              </a:rPr>
              <a:t>套接字读取数据，解密后把数据交给应用层。 </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7" name="Rectangle 3"/>
          <p:cNvSpPr>
            <a:spLocks noGrp="1" noChangeArrowheads="1"/>
          </p:cNvSpPr>
          <p:nvPr>
            <p:ph type="title"/>
          </p:nvPr>
        </p:nvSpPr>
        <p:spPr>
          <a:xfrm>
            <a:off x="381000" y="228600"/>
            <a:ext cx="8458200" cy="609600"/>
          </a:xfrm>
        </p:spPr>
        <p:txBody>
          <a:bodyPr/>
          <a:lstStyle/>
          <a:p>
            <a:r>
              <a:rPr lang="en-US" altLang="zh-CN" dirty="0" smtClean="0"/>
              <a:t>SSL/TLS</a:t>
            </a:r>
            <a:endParaRPr lang="zh-CN" altLang="en-US" dirty="0"/>
          </a:p>
        </p:txBody>
      </p:sp>
      <p:pic>
        <p:nvPicPr>
          <p:cNvPr id="1168386" name="Picture 2"/>
          <p:cNvPicPr>
            <a:picLocks noChangeAspect="1" noChangeArrowheads="1"/>
          </p:cNvPicPr>
          <p:nvPr/>
        </p:nvPicPr>
        <p:blipFill>
          <a:blip r:embed="rId3" cstate="print"/>
          <a:srcRect l="21649"/>
          <a:stretch>
            <a:fillRect/>
          </a:stretch>
        </p:blipFill>
        <p:spPr bwMode="auto">
          <a:xfrm>
            <a:off x="1905000" y="1340768"/>
            <a:ext cx="5791200" cy="3654425"/>
          </a:xfrm>
          <a:prstGeom prst="rect">
            <a:avLst/>
          </a:prstGeom>
          <a:noFill/>
          <a:ln w="9525">
            <a:noFill/>
            <a:miter lim="800000"/>
            <a:headEnd/>
            <a:tailEnd/>
          </a:ln>
          <a:effectLst/>
        </p:spPr>
      </p:pic>
      <p:sp>
        <p:nvSpPr>
          <p:cNvPr id="2" name="矩形 1"/>
          <p:cNvSpPr/>
          <p:nvPr/>
        </p:nvSpPr>
        <p:spPr>
          <a:xfrm>
            <a:off x="6215074" y="2071678"/>
            <a:ext cx="1264449" cy="338554"/>
          </a:xfrm>
          <a:prstGeom prst="rect">
            <a:avLst/>
          </a:prstGeom>
        </p:spPr>
        <p:txBody>
          <a:bodyPr wrap="none">
            <a:spAutoFit/>
          </a:bodyPr>
          <a:lstStyle/>
          <a:p>
            <a:r>
              <a:rPr lang="en-US" altLang="zh-CN" sz="1600" dirty="0">
                <a:solidFill>
                  <a:srgbClr val="FF0000"/>
                </a:solidFill>
              </a:rPr>
              <a:t>SSL Record </a:t>
            </a:r>
          </a:p>
        </p:txBody>
      </p:sp>
      <p:sp>
        <p:nvSpPr>
          <p:cNvPr id="3" name="矩形 2"/>
          <p:cNvSpPr/>
          <p:nvPr/>
        </p:nvSpPr>
        <p:spPr>
          <a:xfrm>
            <a:off x="857224" y="2357430"/>
            <a:ext cx="1378198" cy="338554"/>
          </a:xfrm>
          <a:prstGeom prst="rect">
            <a:avLst/>
          </a:prstGeom>
        </p:spPr>
        <p:txBody>
          <a:bodyPr wrap="none">
            <a:spAutoFit/>
          </a:bodyPr>
          <a:lstStyle/>
          <a:p>
            <a:r>
              <a:rPr lang="en-US" altLang="zh-CN" sz="1600" dirty="0">
                <a:solidFill>
                  <a:srgbClr val="FF0000"/>
                </a:solidFill>
              </a:rPr>
              <a:t>TCP segment</a:t>
            </a:r>
            <a:endParaRPr lang="zh-CN" altLang="en-US" sz="1600" dirty="0">
              <a:solidFill>
                <a:srgbClr val="FF0000"/>
              </a:solidFill>
            </a:endParaRPr>
          </a:p>
        </p:txBody>
      </p:sp>
      <p:sp>
        <p:nvSpPr>
          <p:cNvPr id="6" name="Rectangle 5"/>
          <p:cNvSpPr>
            <a:spLocks noChangeArrowheads="1"/>
          </p:cNvSpPr>
          <p:nvPr/>
        </p:nvSpPr>
        <p:spPr bwMode="auto">
          <a:xfrm>
            <a:off x="2758802" y="5445224"/>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7" name="Rectangle 7"/>
          <p:cNvSpPr>
            <a:spLocks noChangeArrowheads="1"/>
          </p:cNvSpPr>
          <p:nvPr/>
        </p:nvSpPr>
        <p:spPr bwMode="auto">
          <a:xfrm>
            <a:off x="3628752" y="5445224"/>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8" name="Rectangle 8"/>
          <p:cNvSpPr>
            <a:spLocks noChangeArrowheads="1"/>
          </p:cNvSpPr>
          <p:nvPr/>
        </p:nvSpPr>
        <p:spPr bwMode="auto">
          <a:xfrm>
            <a:off x="4498702" y="5445224"/>
            <a:ext cx="2584450" cy="554037"/>
          </a:xfrm>
          <a:prstGeom prst="rect">
            <a:avLst/>
          </a:prstGeom>
          <a:solidFill>
            <a:srgbClr val="FF99CC"/>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9" name="Rectangle 9"/>
          <p:cNvSpPr>
            <a:spLocks noChangeArrowheads="1"/>
          </p:cNvSpPr>
          <p:nvPr/>
        </p:nvSpPr>
        <p:spPr bwMode="auto">
          <a:xfrm>
            <a:off x="7083152" y="5445224"/>
            <a:ext cx="869950" cy="554037"/>
          </a:xfrm>
          <a:prstGeom prst="rect">
            <a:avLst/>
          </a:prstGeom>
          <a:solidFill>
            <a:srgbClr val="99CCFF"/>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714612" y="5529220"/>
            <a:ext cx="10118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version</a:t>
            </a:r>
            <a:endParaRPr lang="en-US" altLang="zh-CN" dirty="0">
              <a:latin typeface="Arial" panose="020B0604020202020204" pitchFamily="34" charset="0"/>
              <a:cs typeface="Arial" panose="020B0604020202020204" pitchFamily="34" charset="0"/>
            </a:endParaRPr>
          </a:p>
        </p:txBody>
      </p:sp>
      <p:sp>
        <p:nvSpPr>
          <p:cNvPr id="11" name="Text Box 12"/>
          <p:cNvSpPr txBox="1">
            <a:spLocks noChangeArrowheads="1"/>
          </p:cNvSpPr>
          <p:nvPr/>
        </p:nvSpPr>
        <p:spPr bwMode="auto">
          <a:xfrm>
            <a:off x="3616987" y="5529220"/>
            <a:ext cx="8835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length</a:t>
            </a:r>
            <a:endParaRPr lang="en-US" altLang="zh-CN" dirty="0">
              <a:latin typeface="Arial" panose="020B0604020202020204" pitchFamily="34" charset="0"/>
              <a:cs typeface="Arial" panose="020B0604020202020204" pitchFamily="34" charset="0"/>
            </a:endParaRPr>
          </a:p>
        </p:txBody>
      </p:sp>
      <p:sp>
        <p:nvSpPr>
          <p:cNvPr id="12" name="Text Box 13"/>
          <p:cNvSpPr txBox="1">
            <a:spLocks noChangeArrowheads="1"/>
          </p:cNvSpPr>
          <p:nvPr/>
        </p:nvSpPr>
        <p:spPr bwMode="auto">
          <a:xfrm>
            <a:off x="5319440" y="5523011"/>
            <a:ext cx="6826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a:latin typeface="Arial" panose="020B0604020202020204" pitchFamily="34" charset="0"/>
                <a:cs typeface="Arial" panose="020B0604020202020204" pitchFamily="34" charset="0"/>
              </a:rPr>
              <a:t>data</a:t>
            </a:r>
          </a:p>
        </p:txBody>
      </p:sp>
      <p:sp>
        <p:nvSpPr>
          <p:cNvPr id="13" name="Text Box 14"/>
          <p:cNvSpPr txBox="1">
            <a:spLocks noChangeArrowheads="1"/>
          </p:cNvSpPr>
          <p:nvPr/>
        </p:nvSpPr>
        <p:spPr bwMode="auto">
          <a:xfrm>
            <a:off x="7162527" y="5534124"/>
            <a:ext cx="7556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a:latin typeface="Arial" panose="020B0604020202020204" pitchFamily="34" charset="0"/>
                <a:cs typeface="Arial" panose="020B0604020202020204" pitchFamily="34" charset="0"/>
              </a:rPr>
              <a:t>MAC</a:t>
            </a:r>
          </a:p>
        </p:txBody>
      </p:sp>
      <p:sp>
        <p:nvSpPr>
          <p:cNvPr id="14" name="Rectangle 5"/>
          <p:cNvSpPr>
            <a:spLocks noChangeArrowheads="1"/>
          </p:cNvSpPr>
          <p:nvPr/>
        </p:nvSpPr>
        <p:spPr bwMode="auto">
          <a:xfrm>
            <a:off x="1901552" y="5445224"/>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5" name="Text Box 10"/>
          <p:cNvSpPr txBox="1">
            <a:spLocks noChangeArrowheads="1"/>
          </p:cNvSpPr>
          <p:nvPr/>
        </p:nvSpPr>
        <p:spPr bwMode="auto">
          <a:xfrm>
            <a:off x="1975154" y="5522187"/>
            <a:ext cx="66877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type</a:t>
            </a:r>
            <a:endParaRPr lang="en-US"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zh-CN" smtClean="0"/>
              <a:t>SSL/TLS </a:t>
            </a:r>
            <a:r>
              <a:rPr lang="zh-CN" altLang="en-US" smtClean="0"/>
              <a:t>的位置 </a:t>
            </a:r>
          </a:p>
        </p:txBody>
      </p:sp>
      <p:sp>
        <p:nvSpPr>
          <p:cNvPr id="55300" name="Text Box 9"/>
          <p:cNvSpPr txBox="1">
            <a:spLocks noChangeArrowheads="1"/>
          </p:cNvSpPr>
          <p:nvPr/>
        </p:nvSpPr>
        <p:spPr bwMode="auto">
          <a:xfrm>
            <a:off x="355600" y="4927054"/>
            <a:ext cx="8536880" cy="1107996"/>
          </a:xfrm>
          <a:prstGeom prst="rect">
            <a:avLst/>
          </a:prstGeom>
          <a:solidFill>
            <a:srgbClr val="CCFFCC"/>
          </a:solidFill>
          <a:ln w="9525">
            <a:solidFill>
              <a:srgbClr val="333399"/>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2200" dirty="0">
                <a:latin typeface="Arial" panose="020B0604020202020204" pitchFamily="34" charset="0"/>
                <a:ea typeface="黑体" panose="02010600030101010101" pitchFamily="2" charset="-122"/>
              </a:rPr>
              <a:t>在发送方，</a:t>
            </a:r>
            <a:r>
              <a:rPr lang="en-US" altLang="zh-CN" sz="2200" dirty="0">
                <a:latin typeface="Arial" panose="020B0604020202020204" pitchFamily="34" charset="0"/>
                <a:ea typeface="黑体" panose="02010600030101010101" pitchFamily="2" charset="-122"/>
              </a:rPr>
              <a:t>SSL </a:t>
            </a:r>
            <a:r>
              <a:rPr lang="zh-CN" altLang="en-US" sz="2200" dirty="0">
                <a:latin typeface="Arial" panose="020B0604020202020204" pitchFamily="34" charset="0"/>
                <a:ea typeface="黑体" panose="02010600030101010101" pitchFamily="2" charset="-122"/>
              </a:rPr>
              <a:t>接收应用层的</a:t>
            </a:r>
            <a:r>
              <a:rPr lang="zh-CN" altLang="en-US" sz="2200" dirty="0" smtClean="0">
                <a:latin typeface="Arial" panose="020B0604020202020204" pitchFamily="34" charset="0"/>
                <a:ea typeface="黑体" panose="02010600030101010101" pitchFamily="2" charset="-122"/>
              </a:rPr>
              <a:t>数据</a:t>
            </a:r>
            <a:r>
              <a:rPr lang="en-US" altLang="zh-CN" sz="2200" dirty="0" smtClean="0">
                <a:latin typeface="Arial" panose="020B0604020202020204" pitchFamily="34" charset="0"/>
                <a:ea typeface="黑体" panose="02010600030101010101" pitchFamily="2" charset="-122"/>
              </a:rPr>
              <a:t>(</a:t>
            </a:r>
            <a:r>
              <a:rPr lang="zh-CN" altLang="en-US" sz="2200" dirty="0" smtClean="0">
                <a:latin typeface="Arial" panose="020B0604020202020204" pitchFamily="34" charset="0"/>
                <a:ea typeface="黑体" panose="02010600030101010101" pitchFamily="2" charset="-122"/>
              </a:rPr>
              <a:t>如 </a:t>
            </a:r>
            <a:r>
              <a:rPr lang="en-US" altLang="zh-CN" sz="2200" dirty="0">
                <a:latin typeface="Arial" panose="020B0604020202020204" pitchFamily="34" charset="0"/>
                <a:ea typeface="黑体" panose="02010600030101010101" pitchFamily="2" charset="-122"/>
              </a:rPr>
              <a:t>HTTP </a:t>
            </a:r>
            <a:r>
              <a:rPr lang="zh-CN" altLang="en-US" sz="2200" dirty="0">
                <a:latin typeface="Arial" panose="020B0604020202020204" pitchFamily="34" charset="0"/>
                <a:ea typeface="黑体" panose="02010600030101010101" pitchFamily="2" charset="-122"/>
              </a:rPr>
              <a:t>或 </a:t>
            </a:r>
            <a:r>
              <a:rPr lang="en-US" altLang="zh-CN" sz="2200" dirty="0">
                <a:latin typeface="Arial" panose="020B0604020202020204" pitchFamily="34" charset="0"/>
                <a:ea typeface="黑体" panose="02010600030101010101" pitchFamily="2" charset="-122"/>
              </a:rPr>
              <a:t>IMAP </a:t>
            </a:r>
            <a:r>
              <a:rPr lang="zh-CN" altLang="en-US" sz="2200" dirty="0" smtClean="0">
                <a:latin typeface="Arial" panose="020B0604020202020204" pitchFamily="34" charset="0"/>
                <a:ea typeface="黑体" panose="02010600030101010101" pitchFamily="2" charset="-122"/>
              </a:rPr>
              <a:t>报文</a:t>
            </a:r>
            <a:r>
              <a:rPr lang="en-US" altLang="zh-CN" sz="2200" dirty="0" smtClean="0">
                <a:latin typeface="Arial" panose="020B0604020202020204" pitchFamily="34" charset="0"/>
                <a:ea typeface="黑体" panose="02010600030101010101" pitchFamily="2" charset="-122"/>
              </a:rPr>
              <a:t>) </a:t>
            </a:r>
            <a:r>
              <a:rPr lang="zh-CN" altLang="en-US" sz="2200" dirty="0" smtClean="0">
                <a:latin typeface="Arial" panose="020B0604020202020204" pitchFamily="34" charset="0"/>
                <a:ea typeface="黑体" panose="02010600030101010101" pitchFamily="2" charset="-122"/>
              </a:rPr>
              <a:t>，</a:t>
            </a:r>
            <a:r>
              <a:rPr lang="zh-CN" altLang="en-US" sz="2200" dirty="0">
                <a:latin typeface="Arial" panose="020B0604020202020204" pitchFamily="34" charset="0"/>
                <a:ea typeface="黑体" panose="02010600030101010101" pitchFamily="2" charset="-122"/>
              </a:rPr>
              <a:t>对数据进行加密，然后把加了密的数据送往 </a:t>
            </a:r>
            <a:r>
              <a:rPr lang="en-US" altLang="zh-CN" sz="2200" dirty="0">
                <a:latin typeface="Arial" panose="020B0604020202020204" pitchFamily="34" charset="0"/>
                <a:ea typeface="黑体" panose="02010600030101010101" pitchFamily="2" charset="-122"/>
              </a:rPr>
              <a:t>TCP </a:t>
            </a:r>
            <a:r>
              <a:rPr lang="zh-CN" altLang="en-US" sz="2200" dirty="0">
                <a:latin typeface="Arial" panose="020B0604020202020204" pitchFamily="34" charset="0"/>
                <a:ea typeface="黑体" panose="02010600030101010101" pitchFamily="2" charset="-122"/>
              </a:rPr>
              <a:t>套接字。</a:t>
            </a:r>
          </a:p>
          <a:p>
            <a:pPr algn="just" eaLnBrk="1" hangingPunct="1"/>
            <a:r>
              <a:rPr lang="zh-CN" altLang="en-US" sz="2200" dirty="0">
                <a:latin typeface="Arial" panose="020B0604020202020204" pitchFamily="34" charset="0"/>
                <a:ea typeface="黑体" panose="02010600030101010101" pitchFamily="2" charset="-122"/>
              </a:rPr>
              <a:t>在接收方，</a:t>
            </a:r>
            <a:r>
              <a:rPr lang="en-US" altLang="zh-CN" sz="2200" dirty="0">
                <a:latin typeface="Arial" panose="020B0604020202020204" pitchFamily="34" charset="0"/>
                <a:ea typeface="黑体" panose="02010600030101010101" pitchFamily="2" charset="-122"/>
              </a:rPr>
              <a:t>SSL </a:t>
            </a:r>
            <a:r>
              <a:rPr lang="zh-CN" altLang="en-US" sz="2200" dirty="0">
                <a:latin typeface="Arial" panose="020B0604020202020204" pitchFamily="34" charset="0"/>
                <a:ea typeface="黑体" panose="02010600030101010101" pitchFamily="2" charset="-122"/>
              </a:rPr>
              <a:t>从 </a:t>
            </a:r>
            <a:r>
              <a:rPr lang="en-US" altLang="zh-CN" sz="2200" dirty="0">
                <a:latin typeface="Arial" panose="020B0604020202020204" pitchFamily="34" charset="0"/>
                <a:ea typeface="黑体" panose="02010600030101010101" pitchFamily="2" charset="-122"/>
              </a:rPr>
              <a:t>TCP </a:t>
            </a:r>
            <a:r>
              <a:rPr lang="zh-CN" altLang="en-US" sz="2200" dirty="0">
                <a:latin typeface="Arial" panose="020B0604020202020204" pitchFamily="34" charset="0"/>
                <a:ea typeface="黑体" panose="02010600030101010101" pitchFamily="2" charset="-122"/>
              </a:rPr>
              <a:t>套接字读取数据，解密后把数据交给应用层。 </a:t>
            </a:r>
          </a:p>
        </p:txBody>
      </p:sp>
      <p:sp>
        <p:nvSpPr>
          <p:cNvPr id="55301" name="Freeform 10"/>
          <p:cNvSpPr/>
          <p:nvPr/>
        </p:nvSpPr>
        <p:spPr bwMode="auto">
          <a:xfrm>
            <a:off x="2057400" y="3728491"/>
            <a:ext cx="4503738" cy="503238"/>
          </a:xfrm>
          <a:custGeom>
            <a:avLst/>
            <a:gdLst>
              <a:gd name="T0" fmla="*/ 0 w 2903"/>
              <a:gd name="T1" fmla="*/ 0 h 317"/>
              <a:gd name="T2" fmla="*/ 0 w 2903"/>
              <a:gd name="T3" fmla="*/ 503238 h 317"/>
              <a:gd name="T4" fmla="*/ 4503738 w 2903"/>
              <a:gd name="T5" fmla="*/ 503238 h 317"/>
              <a:gd name="T6" fmla="*/ 4503738 w 2903"/>
              <a:gd name="T7" fmla="*/ 0 h 3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03" h="317">
                <a:moveTo>
                  <a:pt x="0" y="0"/>
                </a:moveTo>
                <a:lnTo>
                  <a:pt x="0" y="317"/>
                </a:lnTo>
                <a:lnTo>
                  <a:pt x="2903" y="317"/>
                </a:lnTo>
                <a:lnTo>
                  <a:pt x="2903" y="0"/>
                </a:ln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aphicFrame>
        <p:nvGraphicFramePr>
          <p:cNvPr id="55302" name="Object 11"/>
          <p:cNvGraphicFramePr>
            <a:graphicFrameLocks noChangeAspect="1"/>
          </p:cNvGraphicFramePr>
          <p:nvPr/>
        </p:nvGraphicFramePr>
        <p:xfrm>
          <a:off x="3619500" y="3706266"/>
          <a:ext cx="1668463" cy="1138238"/>
        </p:xfrm>
        <a:graphic>
          <a:graphicData uri="http://schemas.openxmlformats.org/presentationml/2006/ole">
            <p:oleObj spid="_x0000_s258049" name="VISIO" r:id="rId3" imgW="3514725" imgH="2009775" progId="">
              <p:embed/>
            </p:oleObj>
          </a:graphicData>
        </a:graphic>
      </p:graphicFrame>
      <p:sp>
        <p:nvSpPr>
          <p:cNvPr id="55303" name="Rectangle 12"/>
          <p:cNvSpPr>
            <a:spLocks noChangeArrowheads="1"/>
          </p:cNvSpPr>
          <p:nvPr/>
        </p:nvSpPr>
        <p:spPr bwMode="auto">
          <a:xfrm>
            <a:off x="3863975" y="4063454"/>
            <a:ext cx="1200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nchor="ctr" anchorCtr="1"/>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dirty="0" smtClean="0">
                <a:solidFill>
                  <a:schemeClr val="tx1"/>
                </a:solidFill>
              </a:rPr>
              <a:t>互联网</a:t>
            </a:r>
            <a:endParaRPr kumimoji="1" lang="zh-CN" altLang="en-US" sz="2000" dirty="0">
              <a:solidFill>
                <a:schemeClr val="tx1"/>
              </a:solidFill>
            </a:endParaRPr>
          </a:p>
        </p:txBody>
      </p:sp>
      <p:sp>
        <p:nvSpPr>
          <p:cNvPr id="55304" name="Rectangle 14"/>
          <p:cNvSpPr>
            <a:spLocks noChangeArrowheads="1"/>
          </p:cNvSpPr>
          <p:nvPr/>
        </p:nvSpPr>
        <p:spPr bwMode="auto">
          <a:xfrm>
            <a:off x="1222375" y="1363116"/>
            <a:ext cx="2217738" cy="2365375"/>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05" name="Rectangle 15"/>
          <p:cNvSpPr>
            <a:spLocks noChangeArrowheads="1"/>
          </p:cNvSpPr>
          <p:nvPr/>
        </p:nvSpPr>
        <p:spPr bwMode="auto">
          <a:xfrm>
            <a:off x="1238250" y="2622004"/>
            <a:ext cx="2192338" cy="1087437"/>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5306" name="Group 16"/>
          <p:cNvGrpSpPr/>
          <p:nvPr/>
        </p:nvGrpSpPr>
        <p:grpSpPr bwMode="auto">
          <a:xfrm>
            <a:off x="2041994" y="2634703"/>
            <a:ext cx="424746" cy="397663"/>
            <a:chOff x="1537" y="933"/>
            <a:chExt cx="314" cy="301"/>
          </a:xfrm>
        </p:grpSpPr>
        <p:sp>
          <p:nvSpPr>
            <p:cNvPr id="55332" name="Rectangle 17"/>
            <p:cNvSpPr>
              <a:spLocks noChangeArrowheads="1"/>
            </p:cNvSpPr>
            <p:nvPr/>
          </p:nvSpPr>
          <p:spPr bwMode="auto">
            <a:xfrm>
              <a:off x="1578" y="990"/>
              <a:ext cx="234" cy="198"/>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33" name="Rectangle 18"/>
            <p:cNvSpPr>
              <a:spLocks noChangeArrowheads="1"/>
            </p:cNvSpPr>
            <p:nvPr/>
          </p:nvSpPr>
          <p:spPr bwMode="auto">
            <a:xfrm>
              <a:off x="1537" y="933"/>
              <a:ext cx="314" cy="301"/>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IP</a:t>
              </a:r>
            </a:p>
          </p:txBody>
        </p:sp>
      </p:grpSp>
      <p:grpSp>
        <p:nvGrpSpPr>
          <p:cNvPr id="55307" name="Group 19"/>
          <p:cNvGrpSpPr/>
          <p:nvPr/>
        </p:nvGrpSpPr>
        <p:grpSpPr bwMode="auto">
          <a:xfrm>
            <a:off x="1562491" y="1385341"/>
            <a:ext cx="1954599" cy="397650"/>
            <a:chOff x="1446" y="350"/>
            <a:chExt cx="1452" cy="302"/>
          </a:xfrm>
        </p:grpSpPr>
        <p:sp>
          <p:nvSpPr>
            <p:cNvPr id="55330" name="Rectangle 20"/>
            <p:cNvSpPr>
              <a:spLocks noChangeArrowheads="1"/>
            </p:cNvSpPr>
            <p:nvPr/>
          </p:nvSpPr>
          <p:spPr bwMode="auto">
            <a:xfrm>
              <a:off x="1446" y="366"/>
              <a:ext cx="498" cy="19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31" name="Rectangle 21"/>
            <p:cNvSpPr>
              <a:spLocks noChangeArrowheads="1"/>
            </p:cNvSpPr>
            <p:nvPr/>
          </p:nvSpPr>
          <p:spPr bwMode="auto">
            <a:xfrm>
              <a:off x="1461" y="350"/>
              <a:ext cx="1437" cy="30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dirty="0" smtClean="0">
                  <a:solidFill>
                    <a:schemeClr val="tx1"/>
                  </a:solidFill>
                </a:rPr>
                <a:t>应用层</a:t>
              </a:r>
              <a:r>
                <a:rPr kumimoji="1" lang="en-US" altLang="zh-CN" sz="2000" dirty="0" smtClean="0">
                  <a:solidFill>
                    <a:schemeClr val="tx1"/>
                  </a:solidFill>
                </a:rPr>
                <a:t>(HTTP) </a:t>
              </a:r>
              <a:endParaRPr kumimoji="1" lang="zh-CN" altLang="en-US" sz="2000" dirty="0">
                <a:solidFill>
                  <a:schemeClr val="tx1"/>
                </a:solidFill>
              </a:endParaRPr>
            </a:p>
          </p:txBody>
        </p:sp>
      </p:grpSp>
      <p:sp>
        <p:nvSpPr>
          <p:cNvPr id="55308" name="Rectangle 22"/>
          <p:cNvSpPr>
            <a:spLocks noChangeArrowheads="1"/>
          </p:cNvSpPr>
          <p:nvPr/>
        </p:nvSpPr>
        <p:spPr bwMode="auto">
          <a:xfrm>
            <a:off x="1544638" y="3177629"/>
            <a:ext cx="1700212"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chemeClr val="tx1"/>
                </a:solidFill>
              </a:rPr>
              <a:t>网络接口层</a:t>
            </a:r>
          </a:p>
        </p:txBody>
      </p:sp>
      <p:sp>
        <p:nvSpPr>
          <p:cNvPr id="55309" name="Line 23"/>
          <p:cNvSpPr>
            <a:spLocks noChangeShapeType="1"/>
          </p:cNvSpPr>
          <p:nvPr/>
        </p:nvSpPr>
        <p:spPr bwMode="auto">
          <a:xfrm>
            <a:off x="1220788" y="3010941"/>
            <a:ext cx="222885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10" name="Rectangle 24"/>
          <p:cNvSpPr>
            <a:spLocks noChangeArrowheads="1"/>
          </p:cNvSpPr>
          <p:nvPr/>
        </p:nvSpPr>
        <p:spPr bwMode="auto">
          <a:xfrm>
            <a:off x="1217613" y="1744116"/>
            <a:ext cx="2222500" cy="400050"/>
          </a:xfrm>
          <a:prstGeom prst="rect">
            <a:avLst/>
          </a:prstGeom>
          <a:solidFill>
            <a:srgbClr val="66FFFF"/>
          </a:solidFill>
          <a:ln w="19050">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11" name="Rectangle 25"/>
          <p:cNvSpPr>
            <a:spLocks noChangeArrowheads="1"/>
          </p:cNvSpPr>
          <p:nvPr/>
        </p:nvSpPr>
        <p:spPr bwMode="auto">
          <a:xfrm>
            <a:off x="1928615" y="2225129"/>
            <a:ext cx="69730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TCP</a:t>
            </a:r>
          </a:p>
        </p:txBody>
      </p:sp>
      <p:sp>
        <p:nvSpPr>
          <p:cNvPr id="55312" name="Line 26"/>
          <p:cNvSpPr>
            <a:spLocks noChangeShapeType="1"/>
          </p:cNvSpPr>
          <p:nvPr/>
        </p:nvSpPr>
        <p:spPr bwMode="auto">
          <a:xfrm>
            <a:off x="1220788" y="2575966"/>
            <a:ext cx="221456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13" name="Rectangle 27"/>
          <p:cNvSpPr>
            <a:spLocks noChangeArrowheads="1"/>
          </p:cNvSpPr>
          <p:nvPr/>
        </p:nvSpPr>
        <p:spPr bwMode="auto">
          <a:xfrm>
            <a:off x="1815010" y="1763166"/>
            <a:ext cx="121026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SSL/TLS</a:t>
            </a:r>
          </a:p>
        </p:txBody>
      </p:sp>
      <p:sp>
        <p:nvSpPr>
          <p:cNvPr id="55314" name="Line 28"/>
          <p:cNvSpPr>
            <a:spLocks noChangeShapeType="1"/>
          </p:cNvSpPr>
          <p:nvPr/>
        </p:nvSpPr>
        <p:spPr bwMode="auto">
          <a:xfrm>
            <a:off x="1220788" y="2147341"/>
            <a:ext cx="221456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15" name="Rectangle 30"/>
          <p:cNvSpPr>
            <a:spLocks noChangeArrowheads="1"/>
          </p:cNvSpPr>
          <p:nvPr/>
        </p:nvSpPr>
        <p:spPr bwMode="auto">
          <a:xfrm>
            <a:off x="5368925" y="1363116"/>
            <a:ext cx="2217738" cy="2365375"/>
          </a:xfrm>
          <a:prstGeom prst="rect">
            <a:avLst/>
          </a:prstGeom>
          <a:solidFill>
            <a:schemeClr val="bg1"/>
          </a:solidFill>
          <a:ln w="9525">
            <a:solidFill>
              <a:schemeClr val="tx1"/>
            </a:solidFill>
            <a:miter lim="800000"/>
          </a:ln>
          <a:effectLst>
            <a:outerShdw dist="107763" dir="2700000" algn="ctr" rotWithShape="0">
              <a:schemeClr val="bg2">
                <a:alpha val="50000"/>
              </a:schemeClr>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16" name="Rectangle 31"/>
          <p:cNvSpPr>
            <a:spLocks noChangeArrowheads="1"/>
          </p:cNvSpPr>
          <p:nvPr/>
        </p:nvSpPr>
        <p:spPr bwMode="auto">
          <a:xfrm>
            <a:off x="5384800" y="2622004"/>
            <a:ext cx="2192338" cy="1087437"/>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5317" name="Group 32"/>
          <p:cNvGrpSpPr/>
          <p:nvPr/>
        </p:nvGrpSpPr>
        <p:grpSpPr bwMode="auto">
          <a:xfrm>
            <a:off x="6188544" y="2634703"/>
            <a:ext cx="424746" cy="397663"/>
            <a:chOff x="1537" y="933"/>
            <a:chExt cx="314" cy="301"/>
          </a:xfrm>
        </p:grpSpPr>
        <p:sp>
          <p:nvSpPr>
            <p:cNvPr id="55328" name="Rectangle 33"/>
            <p:cNvSpPr>
              <a:spLocks noChangeArrowheads="1"/>
            </p:cNvSpPr>
            <p:nvPr/>
          </p:nvSpPr>
          <p:spPr bwMode="auto">
            <a:xfrm>
              <a:off x="1578" y="990"/>
              <a:ext cx="234" cy="198"/>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29" name="Rectangle 34"/>
            <p:cNvSpPr>
              <a:spLocks noChangeArrowheads="1"/>
            </p:cNvSpPr>
            <p:nvPr/>
          </p:nvSpPr>
          <p:spPr bwMode="auto">
            <a:xfrm>
              <a:off x="1537" y="933"/>
              <a:ext cx="314" cy="301"/>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IP</a:t>
              </a:r>
            </a:p>
          </p:txBody>
        </p:sp>
      </p:grpSp>
      <p:grpSp>
        <p:nvGrpSpPr>
          <p:cNvPr id="55318" name="Group 35"/>
          <p:cNvGrpSpPr/>
          <p:nvPr/>
        </p:nvGrpSpPr>
        <p:grpSpPr bwMode="auto">
          <a:xfrm>
            <a:off x="5709041" y="1385341"/>
            <a:ext cx="1954599" cy="397650"/>
            <a:chOff x="1446" y="350"/>
            <a:chExt cx="1452" cy="302"/>
          </a:xfrm>
        </p:grpSpPr>
        <p:sp>
          <p:nvSpPr>
            <p:cNvPr id="55326" name="Rectangle 36"/>
            <p:cNvSpPr>
              <a:spLocks noChangeArrowheads="1"/>
            </p:cNvSpPr>
            <p:nvPr/>
          </p:nvSpPr>
          <p:spPr bwMode="auto">
            <a:xfrm>
              <a:off x="1446" y="366"/>
              <a:ext cx="498" cy="19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27" name="Rectangle 37"/>
            <p:cNvSpPr>
              <a:spLocks noChangeArrowheads="1"/>
            </p:cNvSpPr>
            <p:nvPr/>
          </p:nvSpPr>
          <p:spPr bwMode="auto">
            <a:xfrm>
              <a:off x="1461" y="350"/>
              <a:ext cx="1437" cy="302"/>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zh-CN" altLang="en-US" sz="2000" dirty="0" smtClean="0">
                  <a:solidFill>
                    <a:schemeClr val="tx1"/>
                  </a:solidFill>
                </a:rPr>
                <a:t>应用层</a:t>
              </a:r>
              <a:r>
                <a:rPr kumimoji="1" lang="en-US" altLang="zh-CN" sz="2000" dirty="0" smtClean="0">
                  <a:solidFill>
                    <a:schemeClr val="tx1"/>
                  </a:solidFill>
                </a:rPr>
                <a:t>(HTTP) </a:t>
              </a:r>
              <a:endParaRPr kumimoji="1" lang="zh-CN" altLang="en-US" sz="2000" dirty="0">
                <a:solidFill>
                  <a:schemeClr val="tx1"/>
                </a:solidFill>
              </a:endParaRPr>
            </a:p>
          </p:txBody>
        </p:sp>
      </p:grpSp>
      <p:sp>
        <p:nvSpPr>
          <p:cNvPr id="55319" name="Rectangle 38"/>
          <p:cNvSpPr>
            <a:spLocks noChangeArrowheads="1"/>
          </p:cNvSpPr>
          <p:nvPr/>
        </p:nvSpPr>
        <p:spPr bwMode="auto">
          <a:xfrm>
            <a:off x="5691188" y="3177629"/>
            <a:ext cx="1700212"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1" lang="zh-CN" altLang="en-US" sz="2000">
                <a:solidFill>
                  <a:schemeClr val="tx1"/>
                </a:solidFill>
              </a:rPr>
              <a:t>网络接口层</a:t>
            </a:r>
          </a:p>
        </p:txBody>
      </p:sp>
      <p:sp>
        <p:nvSpPr>
          <p:cNvPr id="55320" name="Line 39"/>
          <p:cNvSpPr>
            <a:spLocks noChangeShapeType="1"/>
          </p:cNvSpPr>
          <p:nvPr/>
        </p:nvSpPr>
        <p:spPr bwMode="auto">
          <a:xfrm>
            <a:off x="5367338" y="3010941"/>
            <a:ext cx="222885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21" name="Rectangle 40"/>
          <p:cNvSpPr>
            <a:spLocks noChangeArrowheads="1"/>
          </p:cNvSpPr>
          <p:nvPr/>
        </p:nvSpPr>
        <p:spPr bwMode="auto">
          <a:xfrm>
            <a:off x="5364163" y="1744116"/>
            <a:ext cx="2222500" cy="400050"/>
          </a:xfrm>
          <a:prstGeom prst="rect">
            <a:avLst/>
          </a:prstGeom>
          <a:solidFill>
            <a:srgbClr val="66FFFF"/>
          </a:solidFill>
          <a:ln w="19050">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322" name="Rectangle 41"/>
          <p:cNvSpPr>
            <a:spLocks noChangeArrowheads="1"/>
          </p:cNvSpPr>
          <p:nvPr/>
        </p:nvSpPr>
        <p:spPr bwMode="auto">
          <a:xfrm>
            <a:off x="6075165" y="2225129"/>
            <a:ext cx="697308"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TCP</a:t>
            </a:r>
          </a:p>
        </p:txBody>
      </p:sp>
      <p:sp>
        <p:nvSpPr>
          <p:cNvPr id="55323" name="Line 42"/>
          <p:cNvSpPr>
            <a:spLocks noChangeShapeType="1"/>
          </p:cNvSpPr>
          <p:nvPr/>
        </p:nvSpPr>
        <p:spPr bwMode="auto">
          <a:xfrm>
            <a:off x="5367338" y="2575966"/>
            <a:ext cx="221456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5324" name="Rectangle 43"/>
          <p:cNvSpPr>
            <a:spLocks noChangeArrowheads="1"/>
          </p:cNvSpPr>
          <p:nvPr/>
        </p:nvSpPr>
        <p:spPr bwMode="auto">
          <a:xfrm>
            <a:off x="5961560" y="1763166"/>
            <a:ext cx="121026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0030101010101" pitchFamily="2" charset="-122"/>
              </a:defRPr>
            </a:lvl1pPr>
            <a:lvl2pPr marL="57150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7145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2860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743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32004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657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4114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2000">
                <a:solidFill>
                  <a:schemeClr val="tx1"/>
                </a:solidFill>
              </a:rPr>
              <a:t>SSL/TLS</a:t>
            </a:r>
          </a:p>
        </p:txBody>
      </p:sp>
      <p:sp>
        <p:nvSpPr>
          <p:cNvPr id="55325" name="Line 44"/>
          <p:cNvSpPr>
            <a:spLocks noChangeShapeType="1"/>
          </p:cNvSpPr>
          <p:nvPr/>
        </p:nvSpPr>
        <p:spPr bwMode="auto">
          <a:xfrm>
            <a:off x="5367338" y="2147341"/>
            <a:ext cx="221456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55576" y="1052736"/>
            <a:ext cx="7689873" cy="4896544"/>
          </a:xfrm>
          <a:prstGeom prst="rect">
            <a:avLst/>
          </a:prstGeom>
        </p:spPr>
      </p:pic>
      <p:sp>
        <p:nvSpPr>
          <p:cNvPr id="5" name="标题 4"/>
          <p:cNvSpPr>
            <a:spLocks noGrp="1"/>
          </p:cNvSpPr>
          <p:nvPr>
            <p:ph type="title"/>
          </p:nvPr>
        </p:nvSpPr>
        <p:spPr/>
        <p:txBody>
          <a:bodyPr/>
          <a:lstStyle/>
          <a:p>
            <a:r>
              <a:rPr lang="zh-CN" altLang="en-US" dirty="0"/>
              <a:t>安全套接层 </a:t>
            </a:r>
            <a:r>
              <a:rPr lang="en-US" altLang="zh-CN" dirty="0"/>
              <a:t>SSL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9132" y="-11308"/>
            <a:ext cx="7145155" cy="4232395"/>
          </a:xfrm>
          <a:prstGeom prst="rect">
            <a:avLst/>
          </a:prstGeom>
        </p:spPr>
      </p:pic>
      <p:pic>
        <p:nvPicPr>
          <p:cNvPr id="5" name="图片 4"/>
          <p:cNvPicPr>
            <a:picLocks noChangeAspect="1"/>
          </p:cNvPicPr>
          <p:nvPr/>
        </p:nvPicPr>
        <p:blipFill>
          <a:blip r:embed="rId4"/>
          <a:stretch>
            <a:fillRect/>
          </a:stretch>
        </p:blipFill>
        <p:spPr>
          <a:xfrm>
            <a:off x="1043608" y="692696"/>
            <a:ext cx="7272808" cy="4105275"/>
          </a:xfrm>
          <a:prstGeom prst="rect">
            <a:avLst/>
          </a:prstGeom>
        </p:spPr>
      </p:pic>
      <p:pic>
        <p:nvPicPr>
          <p:cNvPr id="6" name="图片 5"/>
          <p:cNvPicPr>
            <a:picLocks noChangeAspect="1"/>
          </p:cNvPicPr>
          <p:nvPr/>
        </p:nvPicPr>
        <p:blipFill>
          <a:blip r:embed="rId5"/>
          <a:stretch>
            <a:fillRect/>
          </a:stretch>
        </p:blipFill>
        <p:spPr>
          <a:xfrm>
            <a:off x="323527" y="1391925"/>
            <a:ext cx="8568953" cy="5277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8979" y="0"/>
            <a:ext cx="8568952" cy="4392488"/>
          </a:xfrm>
          <a:prstGeom prst="rect">
            <a:avLst/>
          </a:prstGeom>
        </p:spPr>
      </p:pic>
      <p:pic>
        <p:nvPicPr>
          <p:cNvPr id="3" name="图片 2"/>
          <p:cNvPicPr>
            <a:picLocks noChangeAspect="1"/>
          </p:cNvPicPr>
          <p:nvPr/>
        </p:nvPicPr>
        <p:blipFill>
          <a:blip r:embed="rId3"/>
          <a:stretch>
            <a:fillRect/>
          </a:stretch>
        </p:blipFill>
        <p:spPr>
          <a:xfrm>
            <a:off x="434577" y="1196752"/>
            <a:ext cx="8317756" cy="5305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55600" y="203200"/>
            <a:ext cx="8458200" cy="627063"/>
          </a:xfrm>
        </p:spPr>
        <p:txBody>
          <a:bodyPr/>
          <a:lstStyle/>
          <a:p>
            <a:pPr eaLnBrk="1" hangingPunct="1"/>
            <a:r>
              <a:rPr lang="en-US" altLang="zh-CN" dirty="0" smtClean="0"/>
              <a:t>SSL </a:t>
            </a:r>
            <a:r>
              <a:rPr lang="zh-CN" altLang="en-US" dirty="0" smtClean="0"/>
              <a:t>提供以下三个功能 </a:t>
            </a:r>
          </a:p>
        </p:txBody>
      </p:sp>
      <p:sp>
        <p:nvSpPr>
          <p:cNvPr id="63491" name="Rectangle 4"/>
          <p:cNvSpPr>
            <a:spLocks noGrp="1" noChangeArrowheads="1"/>
          </p:cNvSpPr>
          <p:nvPr>
            <p:ph type="body" idx="1"/>
          </p:nvPr>
        </p:nvSpPr>
        <p:spPr/>
        <p:txBody>
          <a:bodyPr/>
          <a:lstStyle/>
          <a:p>
            <a:pPr marL="457200" indent="-457200" eaLnBrk="1" hangingPunct="1">
              <a:buFontTx/>
              <a:buAutoNum type="arabicParenBoth"/>
            </a:pPr>
            <a:r>
              <a:rPr lang="en-US" altLang="zh-CN" dirty="0" smtClean="0"/>
              <a:t> SSL</a:t>
            </a:r>
            <a:r>
              <a:rPr lang="en-US" altLang="zh-CN" b="1" dirty="0" smtClean="0"/>
              <a:t> </a:t>
            </a:r>
            <a:r>
              <a:rPr lang="zh-CN" altLang="en-US" dirty="0" smtClean="0"/>
              <a:t>服务器鉴别，允许用户</a:t>
            </a:r>
            <a:r>
              <a:rPr lang="zh-CN" altLang="en-US" dirty="0" smtClean="0">
                <a:solidFill>
                  <a:srgbClr val="FF0000"/>
                </a:solidFill>
              </a:rPr>
              <a:t>证实</a:t>
            </a:r>
            <a:r>
              <a:rPr lang="zh-CN" altLang="en-US" dirty="0" smtClean="0"/>
              <a:t>服务器的身份。</a:t>
            </a:r>
            <a:endParaRPr lang="en-US" altLang="zh-CN" dirty="0" smtClean="0"/>
          </a:p>
          <a:p>
            <a:pPr marL="342265" indent="-342265" eaLnBrk="1" hangingPunct="1">
              <a:buBlip>
                <a:blip r:embed="rId2"/>
              </a:buBlip>
            </a:pPr>
            <a:r>
              <a:rPr lang="zh-CN" altLang="en-US" dirty="0" smtClean="0"/>
              <a:t>支持 </a:t>
            </a:r>
            <a:r>
              <a:rPr lang="en-US" altLang="zh-CN" dirty="0" smtClean="0"/>
              <a:t>SSL </a:t>
            </a:r>
            <a:r>
              <a:rPr lang="zh-CN" altLang="en-US" dirty="0" smtClean="0"/>
              <a:t>的客户端</a:t>
            </a:r>
            <a:r>
              <a:rPr lang="zh-CN" altLang="en-US" dirty="0" smtClean="0">
                <a:solidFill>
                  <a:srgbClr val="FF0000"/>
                </a:solidFill>
              </a:rPr>
              <a:t>通过</a:t>
            </a:r>
            <a:r>
              <a:rPr lang="zh-CN" altLang="en-US" dirty="0" smtClean="0"/>
              <a:t>验证来自服务器的证书，来</a:t>
            </a:r>
            <a:r>
              <a:rPr lang="zh-CN" altLang="en-US" dirty="0" smtClean="0">
                <a:solidFill>
                  <a:srgbClr val="FF0000"/>
                </a:solidFill>
              </a:rPr>
              <a:t>鉴别</a:t>
            </a:r>
            <a:r>
              <a:rPr lang="zh-CN" altLang="en-US" dirty="0" smtClean="0"/>
              <a:t>服务器的真实身份并</a:t>
            </a:r>
            <a:r>
              <a:rPr lang="zh-CN" altLang="en-US" dirty="0" smtClean="0">
                <a:solidFill>
                  <a:srgbClr val="FF0000"/>
                </a:solidFill>
              </a:rPr>
              <a:t>获得</a:t>
            </a:r>
            <a:r>
              <a:rPr lang="zh-CN" altLang="en-US" dirty="0" smtClean="0"/>
              <a:t>服务器的公钥。</a:t>
            </a:r>
            <a:endParaRPr lang="en-US" altLang="zh-CN" dirty="0" smtClean="0"/>
          </a:p>
          <a:p>
            <a:pPr eaLnBrk="1" hangingPunct="1"/>
            <a:endParaRPr lang="en-US" altLang="zh-CN" dirty="0"/>
          </a:p>
          <a:p>
            <a:pPr marL="457200" indent="-457200" eaLnBrk="1" hangingPunct="1">
              <a:buFont typeface="Wingdings" panose="05000000000000000000" pitchFamily="2" charset="2"/>
              <a:buAutoNum type="arabicParenBoth" startAt="2"/>
            </a:pPr>
            <a:r>
              <a:rPr lang="en-US" altLang="zh-CN" dirty="0" smtClean="0"/>
              <a:t> </a:t>
            </a:r>
            <a:r>
              <a:rPr lang="en-US" altLang="zh-CN" dirty="0"/>
              <a:t>SSL </a:t>
            </a:r>
            <a:r>
              <a:rPr lang="zh-CN" altLang="en-US" dirty="0"/>
              <a:t>客户</a:t>
            </a:r>
            <a:r>
              <a:rPr lang="zh-CN" altLang="en-US" dirty="0" smtClean="0"/>
              <a:t>鉴别，</a:t>
            </a:r>
            <a:r>
              <a:rPr lang="en-US" altLang="zh-CN" dirty="0" smtClean="0"/>
              <a:t>SSL</a:t>
            </a:r>
            <a:r>
              <a:rPr lang="zh-CN" altLang="en-US" dirty="0" smtClean="0"/>
              <a:t>的可选安全服务，允许</a:t>
            </a:r>
            <a:r>
              <a:rPr lang="zh-CN" altLang="en-US" dirty="0"/>
              <a:t>服务器</a:t>
            </a:r>
            <a:r>
              <a:rPr lang="zh-CN" altLang="en-US" dirty="0">
                <a:solidFill>
                  <a:srgbClr val="FF0000"/>
                </a:solidFill>
              </a:rPr>
              <a:t>证实</a:t>
            </a:r>
            <a:r>
              <a:rPr lang="zh-CN" altLang="en-US" dirty="0"/>
              <a:t>客户的身份</a:t>
            </a:r>
            <a:r>
              <a:rPr lang="zh-CN" altLang="en-US" dirty="0" smtClean="0"/>
              <a:t>。</a:t>
            </a:r>
            <a:endParaRPr lang="en-US" altLang="zh-CN" dirty="0" smtClean="0"/>
          </a:p>
          <a:p>
            <a:pPr eaLnBrk="1" hangingPunct="1"/>
            <a:endParaRPr lang="en-US" altLang="zh-CN" dirty="0"/>
          </a:p>
          <a:p>
            <a:pPr marL="457200" indent="-457200" eaLnBrk="1" hangingPunct="1">
              <a:buFont typeface="Wingdings" panose="05000000000000000000" pitchFamily="2" charset="2"/>
              <a:buAutoNum type="arabicParenBoth" startAt="3"/>
            </a:pPr>
            <a:r>
              <a:rPr lang="zh-CN" altLang="en-US" dirty="0" smtClean="0"/>
              <a:t> 加密</a:t>
            </a:r>
            <a:r>
              <a:rPr lang="zh-CN" altLang="en-US" dirty="0"/>
              <a:t>的 </a:t>
            </a:r>
            <a:r>
              <a:rPr lang="en-US" altLang="zh-CN" dirty="0"/>
              <a:t>SSL </a:t>
            </a:r>
            <a:r>
              <a:rPr lang="zh-CN" altLang="en-US" dirty="0" smtClean="0"/>
              <a:t>会话，对客户</a:t>
            </a:r>
            <a:r>
              <a:rPr lang="zh-CN" altLang="en-US" dirty="0"/>
              <a:t>和</a:t>
            </a:r>
            <a:r>
              <a:rPr lang="zh-CN" altLang="en-US" dirty="0" smtClean="0"/>
              <a:t>服务器间发送的所有报文进行加密，并检测报文是否被篡改。</a:t>
            </a:r>
          </a:p>
          <a:p>
            <a:pPr eaLnBrk="1" hangingPunct="1">
              <a:buFontTx/>
              <a:buNone/>
            </a:pPr>
            <a:endParaRPr lang="zh-CN" altLang="en-US" dirty="0" smtClean="0"/>
          </a:p>
          <a:p>
            <a:pPr eaLnBrk="1" hangingPunct="1"/>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1" name="Rectangle 3"/>
          <p:cNvSpPr>
            <a:spLocks noGrp="1" noChangeArrowheads="1"/>
          </p:cNvSpPr>
          <p:nvPr>
            <p:ph type="title"/>
          </p:nvPr>
        </p:nvSpPr>
        <p:spPr/>
        <p:txBody>
          <a:bodyPr/>
          <a:lstStyle/>
          <a:p>
            <a:r>
              <a:rPr lang="en-US" altLang="zh-CN" dirty="0" smtClean="0"/>
              <a:t>SSL/TLS</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2143108" y="1071546"/>
            <a:ext cx="6768752" cy="5024229"/>
          </a:xfrm>
          <a:prstGeom prst="rect">
            <a:avLst/>
          </a:prstGeom>
          <a:noFill/>
          <a:ln w="9525">
            <a:noFill/>
            <a:miter lim="800000"/>
            <a:headEnd/>
            <a:tailEnd/>
          </a:ln>
        </p:spPr>
      </p:pic>
      <p:sp>
        <p:nvSpPr>
          <p:cNvPr id="4" name="矩形 3"/>
          <p:cNvSpPr/>
          <p:nvPr/>
        </p:nvSpPr>
        <p:spPr>
          <a:xfrm>
            <a:off x="0" y="3571876"/>
            <a:ext cx="3286148" cy="830997"/>
          </a:xfrm>
          <a:prstGeom prst="rect">
            <a:avLst/>
          </a:prstGeom>
        </p:spPr>
        <p:txBody>
          <a:bodyPr wrap="square">
            <a:spAutoFit/>
          </a:bodyPr>
          <a:lstStyle/>
          <a:p>
            <a:pPr algn="l"/>
            <a:r>
              <a:rPr lang="zh-CN" altLang="en-US" sz="2400" dirty="0" smtClean="0">
                <a:latin typeface="Times New Roman" panose="02020603050405020304" pitchFamily="18" charset="0"/>
              </a:rPr>
              <a:t>启动密钥查询协议，验证</a:t>
            </a:r>
            <a:r>
              <a:rPr lang="en-US" altLang="zh-CN" sz="2400" dirty="0" smtClean="0">
                <a:latin typeface="Times New Roman" panose="02020603050405020304" pitchFamily="18" charset="0"/>
              </a:rPr>
              <a:t>Alice</a:t>
            </a:r>
            <a:r>
              <a:rPr lang="zh-CN" altLang="en-US" sz="2400" dirty="0" smtClean="0">
                <a:latin typeface="Times New Roman" panose="02020603050405020304" pitchFamily="18" charset="0"/>
              </a:rPr>
              <a:t>的公钥真实性。 </a:t>
            </a:r>
            <a:endParaRPr lang="zh-CN" altLang="en-US" sz="2400"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r>
              <a:rPr lang="en-US" altLang="zh-CN" dirty="0" smtClean="0">
                <a:latin typeface="Gill Sans MT" panose="020B0502020104020203" pitchFamily="34" charset="0"/>
              </a:rPr>
              <a:t>Toy: key derivation</a:t>
            </a:r>
          </a:p>
        </p:txBody>
      </p:sp>
      <p:sp>
        <p:nvSpPr>
          <p:cNvPr id="103428" name="Rectangle 3"/>
          <p:cNvSpPr>
            <a:spLocks noGrp="1" noChangeArrowheads="1"/>
          </p:cNvSpPr>
          <p:nvPr>
            <p:ph type="body" idx="1"/>
          </p:nvPr>
        </p:nvSpPr>
        <p:spPr>
          <a:xfrm>
            <a:off x="373063" y="983673"/>
            <a:ext cx="8445499" cy="5159971"/>
          </a:xfrm>
        </p:spPr>
        <p:txBody>
          <a:bodyPr/>
          <a:lstStyle/>
          <a:p>
            <a:r>
              <a:rPr lang="en-US" altLang="zh-CN" sz="2200" dirty="0" smtClean="0"/>
              <a:t>considered bad to use the same key for more than one cryptographic operation</a:t>
            </a:r>
          </a:p>
          <a:p>
            <a:pPr lvl="1">
              <a:buBlip>
                <a:blip r:embed="rId3"/>
              </a:buBlip>
            </a:pPr>
            <a:r>
              <a:rPr lang="en-US" altLang="zh-CN" sz="2000" dirty="0" smtClean="0"/>
              <a:t>use different keys for message authentication code (MAC) and encryption</a:t>
            </a:r>
          </a:p>
          <a:p>
            <a:endParaRPr lang="en-US" altLang="zh-CN" sz="2200" dirty="0" smtClean="0"/>
          </a:p>
          <a:p>
            <a:r>
              <a:rPr lang="en-US" altLang="zh-CN" sz="2200" dirty="0" smtClean="0"/>
              <a:t>four keys:</a:t>
            </a:r>
          </a:p>
          <a:p>
            <a:pPr lvl="1">
              <a:buBlip>
                <a:blip r:embed="rId3"/>
              </a:buBlip>
            </a:pPr>
            <a:r>
              <a:rPr lang="en-US" altLang="zh-CN" sz="2000" dirty="0" smtClean="0"/>
              <a:t>K</a:t>
            </a:r>
            <a:r>
              <a:rPr lang="en-US" altLang="zh-CN" sz="2000" baseline="-25000" dirty="0" smtClean="0"/>
              <a:t>c</a:t>
            </a:r>
            <a:r>
              <a:rPr lang="en-US" altLang="zh-CN" sz="2000" dirty="0" smtClean="0"/>
              <a:t> = encryption key for data sent from client to server</a:t>
            </a:r>
          </a:p>
          <a:p>
            <a:pPr lvl="1">
              <a:buBlip>
                <a:blip r:embed="rId3"/>
              </a:buBlip>
            </a:pPr>
            <a:r>
              <a:rPr lang="en-US" altLang="zh-CN" sz="2000" dirty="0" smtClean="0"/>
              <a:t>M</a:t>
            </a:r>
            <a:r>
              <a:rPr lang="en-US" altLang="zh-CN" sz="2000" baseline="-25000" dirty="0" smtClean="0"/>
              <a:t>c</a:t>
            </a:r>
            <a:r>
              <a:rPr lang="en-US" altLang="zh-CN" sz="2000" dirty="0" smtClean="0"/>
              <a:t> = MAC key for data sent from client to server</a:t>
            </a:r>
          </a:p>
          <a:p>
            <a:pPr lvl="1">
              <a:buBlip>
                <a:blip r:embed="rId3"/>
              </a:buBlip>
            </a:pPr>
            <a:r>
              <a:rPr lang="en-US" altLang="zh-CN" sz="2000" dirty="0" smtClean="0"/>
              <a:t>K</a:t>
            </a:r>
            <a:r>
              <a:rPr lang="en-US" altLang="zh-CN" sz="2000" baseline="-25000" dirty="0" smtClean="0"/>
              <a:t>s</a:t>
            </a:r>
            <a:r>
              <a:rPr lang="en-US" altLang="zh-CN" sz="2000" dirty="0" smtClean="0"/>
              <a:t> = encryption key for data sent from server to client</a:t>
            </a:r>
          </a:p>
          <a:p>
            <a:pPr lvl="1">
              <a:buBlip>
                <a:blip r:embed="rId3"/>
              </a:buBlip>
            </a:pPr>
            <a:r>
              <a:rPr lang="en-US" altLang="zh-CN" sz="2000" dirty="0" smtClean="0"/>
              <a:t>M</a:t>
            </a:r>
            <a:r>
              <a:rPr lang="en-US" altLang="zh-CN" sz="2000" baseline="-25000" dirty="0" smtClean="0"/>
              <a:t>s</a:t>
            </a:r>
            <a:r>
              <a:rPr lang="en-US" altLang="zh-CN" sz="2000" dirty="0" smtClean="0"/>
              <a:t> = MAC key for data sent from server to client</a:t>
            </a:r>
          </a:p>
          <a:p>
            <a:endParaRPr lang="en-US" altLang="zh-CN" sz="2200" dirty="0" smtClean="0"/>
          </a:p>
          <a:p>
            <a:r>
              <a:rPr lang="en-US" altLang="zh-CN" sz="2200" dirty="0" smtClean="0"/>
              <a:t>keys derived from key derivation function (KDF)</a:t>
            </a:r>
          </a:p>
          <a:p>
            <a:pPr lvl="1">
              <a:buBlip>
                <a:blip r:embed="rId3"/>
              </a:buBlip>
            </a:pPr>
            <a:r>
              <a:rPr lang="en-US" altLang="zh-CN" sz="2000" dirty="0" smtClean="0">
                <a:solidFill>
                  <a:srgbClr val="FF0000"/>
                </a:solidFill>
              </a:rPr>
              <a:t>takes</a:t>
            </a:r>
            <a:r>
              <a:rPr lang="en-US" altLang="zh-CN" sz="2000" dirty="0" smtClean="0"/>
              <a:t> master secret and (possibly) some additional random data and </a:t>
            </a:r>
            <a:r>
              <a:rPr lang="en-US" altLang="zh-CN" sz="2000" dirty="0" smtClean="0">
                <a:solidFill>
                  <a:srgbClr val="FF0000"/>
                </a:solidFill>
              </a:rPr>
              <a:t>creates</a:t>
            </a:r>
            <a:r>
              <a:rPr lang="en-US" altLang="zh-CN" sz="2000" dirty="0" smtClean="0"/>
              <a:t> the keys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solidFill>
                  <a:srgbClr val="FF0000"/>
                </a:solidFill>
              </a:rPr>
              <a:t>对称</a:t>
            </a:r>
            <a:r>
              <a:rPr lang="zh-CN" altLang="en-US" sz="2200" dirty="0">
                <a:solidFill>
                  <a:srgbClr val="FF0000"/>
                </a:solidFill>
              </a:rPr>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latin typeface="+mn-lt"/>
              </a:rPr>
              <a:t>Message Authentication </a:t>
            </a:r>
            <a:r>
              <a:rPr lang="en-US" altLang="zh-CN" dirty="0" smtClean="0">
                <a:latin typeface="+mn-lt"/>
              </a:rPr>
              <a:t>Code</a:t>
            </a:r>
            <a:endParaRPr lang="zh-CN" altLang="en-US" dirty="0">
              <a:latin typeface="+mn-lt"/>
            </a:endParaRPr>
          </a:p>
        </p:txBody>
      </p:sp>
      <p:pic>
        <p:nvPicPr>
          <p:cNvPr id="3" name="图片 2"/>
          <p:cNvPicPr>
            <a:picLocks noChangeAspect="1"/>
          </p:cNvPicPr>
          <p:nvPr/>
        </p:nvPicPr>
        <p:blipFill>
          <a:blip r:embed="rId3"/>
          <a:stretch>
            <a:fillRect/>
          </a:stretch>
        </p:blipFill>
        <p:spPr>
          <a:xfrm>
            <a:off x="714348" y="1357298"/>
            <a:ext cx="7707420" cy="4214842"/>
          </a:xfrm>
          <a:prstGeom prst="rect">
            <a:avLst/>
          </a:prstGeom>
        </p:spPr>
      </p:pic>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a:xfrm>
            <a:off x="355599" y="1060991"/>
            <a:ext cx="8462963" cy="3963185"/>
          </a:xfrm>
        </p:spPr>
        <p:txBody>
          <a:bodyPr/>
          <a:lstStyle/>
          <a:p>
            <a:pPr>
              <a:lnSpc>
                <a:spcPct val="80000"/>
              </a:lnSpc>
            </a:pPr>
            <a:r>
              <a:rPr lang="en-US" altLang="zh-CN" sz="2000" dirty="0" smtClean="0"/>
              <a:t>why not encrypt data in constant stream as we write it to TCP?</a:t>
            </a:r>
          </a:p>
          <a:p>
            <a:pPr>
              <a:buFont typeface="Wingdings" panose="05000000000000000000" pitchFamily="2" charset="2"/>
              <a:buChar char="þ"/>
            </a:pPr>
            <a:r>
              <a:rPr lang="en-US" altLang="zh-CN" sz="2000" i="1" dirty="0" smtClean="0"/>
              <a:t>where would we put the MAC? If at end, no message integrity until all data processed.</a:t>
            </a:r>
          </a:p>
          <a:p>
            <a:pPr>
              <a:buFont typeface="Wingdings" panose="05000000000000000000" pitchFamily="2" charset="2"/>
              <a:buChar char="þ"/>
            </a:pPr>
            <a:r>
              <a:rPr lang="en-US" altLang="zh-CN" sz="2000" i="1" dirty="0" smtClean="0"/>
              <a:t>e.g., with instant messaging, how can we do integrity check over all bytes sent before displaying ?</a:t>
            </a:r>
          </a:p>
          <a:p>
            <a:pPr>
              <a:lnSpc>
                <a:spcPct val="80000"/>
              </a:lnSpc>
            </a:pPr>
            <a:endParaRPr lang="en-US" altLang="zh-CN" sz="2000" dirty="0" smtClean="0"/>
          </a:p>
          <a:p>
            <a:pPr>
              <a:lnSpc>
                <a:spcPct val="80000"/>
              </a:lnSpc>
            </a:pPr>
            <a:r>
              <a:rPr lang="en-US" altLang="zh-CN" sz="2000" dirty="0" smtClean="0"/>
              <a:t>instead, break stream in series of records</a:t>
            </a:r>
          </a:p>
          <a:p>
            <a:pPr marL="342900" lvl="1" indent="-342900">
              <a:lnSpc>
                <a:spcPct val="80000"/>
              </a:lnSpc>
              <a:buFont typeface="Wingdings" panose="05000000000000000000" pitchFamily="2" charset="2"/>
              <a:buChar char="þ"/>
            </a:pPr>
            <a:r>
              <a:rPr lang="en-US" altLang="zh-CN" sz="2000" i="1" dirty="0">
                <a:cs typeface="+mn-cs"/>
              </a:rPr>
              <a:t>each record carries a MAC</a:t>
            </a:r>
          </a:p>
          <a:p>
            <a:pPr marL="342900" lvl="1" indent="-342900">
              <a:lnSpc>
                <a:spcPct val="80000"/>
              </a:lnSpc>
              <a:buFont typeface="Wingdings" panose="05000000000000000000" pitchFamily="2" charset="2"/>
              <a:buChar char="þ"/>
            </a:pPr>
            <a:r>
              <a:rPr lang="en-US" altLang="zh-CN" sz="2000" i="1" dirty="0">
                <a:cs typeface="+mn-cs"/>
              </a:rPr>
              <a:t>receiver can act on each record as it arrives</a:t>
            </a:r>
          </a:p>
          <a:p>
            <a:pPr>
              <a:lnSpc>
                <a:spcPct val="80000"/>
              </a:lnSpc>
            </a:pPr>
            <a:endParaRPr lang="en-US" altLang="zh-CN" sz="2000" dirty="0" smtClean="0"/>
          </a:p>
          <a:p>
            <a:pPr>
              <a:lnSpc>
                <a:spcPct val="80000"/>
              </a:lnSpc>
            </a:pPr>
            <a:r>
              <a:rPr lang="en-US" altLang="zh-CN" sz="2000" dirty="0" smtClean="0"/>
              <a:t>issue: in record, receiver needs to distinguish MAC from data</a:t>
            </a:r>
          </a:p>
          <a:p>
            <a:pPr marL="342900" lvl="1" indent="-342900">
              <a:lnSpc>
                <a:spcPct val="80000"/>
              </a:lnSpc>
              <a:buFont typeface="Wingdings" panose="05000000000000000000" pitchFamily="2" charset="2"/>
              <a:buChar char="þ"/>
            </a:pPr>
            <a:r>
              <a:rPr lang="en-US" altLang="zh-CN" sz="2000" i="1" dirty="0">
                <a:cs typeface="+mn-cs"/>
              </a:rPr>
              <a:t>want to use variable-length records</a:t>
            </a:r>
          </a:p>
        </p:txBody>
      </p:sp>
      <p:sp>
        <p:nvSpPr>
          <p:cNvPr id="104453" name="Rectangle 4"/>
          <p:cNvSpPr>
            <a:spLocks noChangeArrowheads="1"/>
          </p:cNvSpPr>
          <p:nvPr/>
        </p:nvSpPr>
        <p:spPr bwMode="auto">
          <a:xfrm>
            <a:off x="1884363" y="5373216"/>
            <a:ext cx="927100" cy="566737"/>
          </a:xfrm>
          <a:prstGeom prst="rect">
            <a:avLst/>
          </a:prstGeom>
          <a:solidFill>
            <a:srgbClr val="FFFF99"/>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latin typeface="Arial" panose="020B0604020202020204" pitchFamily="34" charset="0"/>
                <a:cs typeface="Arial" panose="020B0604020202020204" pitchFamily="34" charset="0"/>
              </a:rPr>
              <a:t>length</a:t>
            </a:r>
          </a:p>
        </p:txBody>
      </p:sp>
      <p:sp>
        <p:nvSpPr>
          <p:cNvPr id="104454" name="Rectangle 5"/>
          <p:cNvSpPr>
            <a:spLocks noChangeArrowheads="1"/>
          </p:cNvSpPr>
          <p:nvPr/>
        </p:nvSpPr>
        <p:spPr bwMode="auto">
          <a:xfrm>
            <a:off x="2811463" y="5373216"/>
            <a:ext cx="3967162" cy="566737"/>
          </a:xfrm>
          <a:prstGeom prst="rect">
            <a:avLst/>
          </a:prstGeom>
          <a:solidFill>
            <a:srgbClr val="FF99CC"/>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latin typeface="Arial" panose="020B0604020202020204" pitchFamily="34" charset="0"/>
                <a:cs typeface="Arial" panose="020B0604020202020204" pitchFamily="34" charset="0"/>
              </a:rPr>
              <a:t>data</a:t>
            </a:r>
          </a:p>
        </p:txBody>
      </p:sp>
      <p:sp>
        <p:nvSpPr>
          <p:cNvPr id="104455" name="Rectangle 6"/>
          <p:cNvSpPr>
            <a:spLocks noChangeArrowheads="1"/>
          </p:cNvSpPr>
          <p:nvPr/>
        </p:nvSpPr>
        <p:spPr bwMode="auto">
          <a:xfrm>
            <a:off x="6778625" y="5373216"/>
            <a:ext cx="1030288" cy="566737"/>
          </a:xfrm>
          <a:prstGeom prst="rect">
            <a:avLst/>
          </a:prstGeom>
          <a:solidFill>
            <a:srgbClr val="CCFFFF"/>
          </a:solidFill>
          <a:ln w="9525">
            <a:solidFill>
              <a:schemeClr val="tx1"/>
            </a:solidFill>
            <a:miter lim="800000"/>
          </a:ln>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a:latin typeface="Arial" panose="020B0604020202020204" pitchFamily="34" charset="0"/>
                <a:cs typeface="Arial" panose="020B0604020202020204" pitchFamily="34" charset="0"/>
              </a:rPr>
              <a:t>MAC</a:t>
            </a:r>
          </a:p>
        </p:txBody>
      </p:sp>
      <p:sp>
        <p:nvSpPr>
          <p:cNvPr id="2" name="标题 1"/>
          <p:cNvSpPr>
            <a:spLocks noGrp="1"/>
          </p:cNvSpPr>
          <p:nvPr>
            <p:ph type="title"/>
          </p:nvPr>
        </p:nvSpPr>
        <p:spPr/>
        <p:txBody>
          <a:bodyPr/>
          <a:lstStyle/>
          <a:p>
            <a:r>
              <a:rPr lang="en-US" altLang="zh-CN" dirty="0">
                <a:latin typeface="Gill Sans MT" panose="020B0502020104020203" pitchFamily="34" charset="0"/>
              </a:rPr>
              <a:t>Toy: data records</a:t>
            </a:r>
            <a:endParaRPr lang="zh-CN" altLang="en-US"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73063" y="193075"/>
            <a:ext cx="8445500" cy="639763"/>
          </a:xfrm>
        </p:spPr>
        <p:txBody>
          <a:bodyPr/>
          <a:lstStyle/>
          <a:p>
            <a:r>
              <a:rPr lang="en-US" altLang="zh-CN" dirty="0">
                <a:latin typeface="+mn-lt"/>
              </a:rPr>
              <a:t>Toy: control information</a:t>
            </a:r>
          </a:p>
        </p:txBody>
      </p:sp>
      <p:sp>
        <p:nvSpPr>
          <p:cNvPr id="106499" name="Rectangle 3"/>
          <p:cNvSpPr>
            <a:spLocks noGrp="1" noChangeArrowheads="1"/>
          </p:cNvSpPr>
          <p:nvPr>
            <p:ph type="body" idx="1"/>
          </p:nvPr>
        </p:nvSpPr>
        <p:spPr>
          <a:xfrm>
            <a:off x="373063" y="1016542"/>
            <a:ext cx="8445500" cy="3870090"/>
          </a:xfrm>
        </p:spPr>
        <p:txBody>
          <a:bodyPr/>
          <a:lstStyle/>
          <a:p>
            <a:r>
              <a:rPr lang="en-US" altLang="zh-CN" dirty="0" smtClean="0">
                <a:solidFill>
                  <a:srgbClr val="C00000"/>
                </a:solidFill>
              </a:rPr>
              <a:t>problem: </a:t>
            </a:r>
            <a:r>
              <a:rPr lang="en-US" altLang="zh-CN" dirty="0" smtClean="0"/>
              <a:t>truncation attack: </a:t>
            </a:r>
          </a:p>
          <a:p>
            <a:pPr lvl="1"/>
            <a:r>
              <a:rPr lang="en-US" altLang="zh-CN" dirty="0" smtClean="0"/>
              <a:t>attacker forges TCP connection close segment</a:t>
            </a:r>
          </a:p>
          <a:p>
            <a:pPr lvl="1"/>
            <a:r>
              <a:rPr lang="en-US" altLang="zh-CN" dirty="0" smtClean="0"/>
              <a:t>one or both sides thinks there is less data than there actually is. </a:t>
            </a:r>
          </a:p>
          <a:p>
            <a:endParaRPr lang="en-US" altLang="zh-CN" dirty="0" smtClean="0">
              <a:solidFill>
                <a:srgbClr val="C00000"/>
              </a:solidFill>
            </a:endParaRPr>
          </a:p>
          <a:p>
            <a:r>
              <a:rPr lang="en-US" altLang="zh-CN" dirty="0" smtClean="0">
                <a:solidFill>
                  <a:srgbClr val="C00000"/>
                </a:solidFill>
              </a:rPr>
              <a:t>solution: </a:t>
            </a:r>
            <a:r>
              <a:rPr lang="en-US" altLang="zh-CN" dirty="0" smtClean="0"/>
              <a:t>record types, with one type for closure</a:t>
            </a:r>
          </a:p>
          <a:p>
            <a:pPr lvl="1"/>
            <a:r>
              <a:rPr lang="en-US" altLang="zh-CN" dirty="0" smtClean="0"/>
              <a:t>type 0 for data; type 1 for closure</a:t>
            </a:r>
          </a:p>
          <a:p>
            <a:endParaRPr lang="en-US" altLang="zh-CN" dirty="0" smtClean="0"/>
          </a:p>
          <a:p>
            <a:r>
              <a:rPr lang="en-US" altLang="zh-CN" dirty="0" smtClean="0"/>
              <a:t>MAC = MAC(</a:t>
            </a:r>
            <a:r>
              <a:rPr lang="en-US" altLang="zh-CN" dirty="0" err="1" smtClean="0"/>
              <a:t>M</a:t>
            </a:r>
            <a:r>
              <a:rPr lang="en-US" altLang="zh-CN" baseline="-25000" dirty="0" err="1" smtClean="0"/>
              <a:t>x</a:t>
            </a:r>
            <a:r>
              <a:rPr lang="en-US" altLang="zh-CN" dirty="0" smtClean="0"/>
              <a:t>, sequence||type||data)</a:t>
            </a:r>
          </a:p>
        </p:txBody>
      </p:sp>
      <p:sp>
        <p:nvSpPr>
          <p:cNvPr id="14" name="Rectangle 5"/>
          <p:cNvSpPr>
            <a:spLocks noChangeArrowheads="1"/>
          </p:cNvSpPr>
          <p:nvPr/>
        </p:nvSpPr>
        <p:spPr bwMode="auto">
          <a:xfrm>
            <a:off x="1981994" y="5390217"/>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5" name="Rectangle 7"/>
          <p:cNvSpPr>
            <a:spLocks noChangeArrowheads="1"/>
          </p:cNvSpPr>
          <p:nvPr/>
        </p:nvSpPr>
        <p:spPr bwMode="auto">
          <a:xfrm>
            <a:off x="2851944" y="5390217"/>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6" name="Rectangle 8"/>
          <p:cNvSpPr>
            <a:spLocks noChangeArrowheads="1"/>
          </p:cNvSpPr>
          <p:nvPr/>
        </p:nvSpPr>
        <p:spPr bwMode="auto">
          <a:xfrm>
            <a:off x="3721894" y="5390217"/>
            <a:ext cx="2584450" cy="554037"/>
          </a:xfrm>
          <a:prstGeom prst="rect">
            <a:avLst/>
          </a:prstGeom>
          <a:solidFill>
            <a:srgbClr val="FF99CC"/>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7" name="Rectangle 9"/>
          <p:cNvSpPr>
            <a:spLocks noChangeArrowheads="1"/>
          </p:cNvSpPr>
          <p:nvPr/>
        </p:nvSpPr>
        <p:spPr bwMode="auto">
          <a:xfrm>
            <a:off x="6306344" y="5390217"/>
            <a:ext cx="869950" cy="554037"/>
          </a:xfrm>
          <a:prstGeom prst="rect">
            <a:avLst/>
          </a:prstGeom>
          <a:solidFill>
            <a:srgbClr val="99CCFF"/>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18" name="Text Box 10"/>
          <p:cNvSpPr txBox="1">
            <a:spLocks noChangeArrowheads="1"/>
          </p:cNvSpPr>
          <p:nvPr/>
        </p:nvSpPr>
        <p:spPr bwMode="auto">
          <a:xfrm>
            <a:off x="1967707" y="5479117"/>
            <a:ext cx="101181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version</a:t>
            </a:r>
            <a:endParaRPr lang="en-US" altLang="zh-CN" dirty="0">
              <a:latin typeface="Arial" panose="020B0604020202020204" pitchFamily="34" charset="0"/>
              <a:cs typeface="Arial" panose="020B0604020202020204" pitchFamily="34" charset="0"/>
            </a:endParaRPr>
          </a:p>
        </p:txBody>
      </p:sp>
      <p:sp>
        <p:nvSpPr>
          <p:cNvPr id="19" name="Text Box 12"/>
          <p:cNvSpPr txBox="1">
            <a:spLocks noChangeArrowheads="1"/>
          </p:cNvSpPr>
          <p:nvPr/>
        </p:nvSpPr>
        <p:spPr bwMode="auto">
          <a:xfrm>
            <a:off x="2846084" y="5467180"/>
            <a:ext cx="8835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length</a:t>
            </a:r>
            <a:endParaRPr lang="en-US" altLang="zh-CN" dirty="0">
              <a:latin typeface="Arial" panose="020B0604020202020204" pitchFamily="34" charset="0"/>
              <a:cs typeface="Arial" panose="020B0604020202020204" pitchFamily="34" charset="0"/>
            </a:endParaRPr>
          </a:p>
        </p:txBody>
      </p:sp>
      <p:sp>
        <p:nvSpPr>
          <p:cNvPr id="20" name="Text Box 13"/>
          <p:cNvSpPr txBox="1">
            <a:spLocks noChangeArrowheads="1"/>
          </p:cNvSpPr>
          <p:nvPr/>
        </p:nvSpPr>
        <p:spPr bwMode="auto">
          <a:xfrm>
            <a:off x="4542632" y="5468004"/>
            <a:ext cx="6826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a:latin typeface="Arial" panose="020B0604020202020204" pitchFamily="34" charset="0"/>
                <a:cs typeface="Arial" panose="020B0604020202020204" pitchFamily="34" charset="0"/>
              </a:rPr>
              <a:t>data</a:t>
            </a:r>
          </a:p>
        </p:txBody>
      </p:sp>
      <p:sp>
        <p:nvSpPr>
          <p:cNvPr id="21" name="Text Box 14"/>
          <p:cNvSpPr txBox="1">
            <a:spLocks noChangeArrowheads="1"/>
          </p:cNvSpPr>
          <p:nvPr/>
        </p:nvSpPr>
        <p:spPr bwMode="auto">
          <a:xfrm>
            <a:off x="6385719" y="5479117"/>
            <a:ext cx="7556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a:latin typeface="Arial" panose="020B0604020202020204" pitchFamily="34" charset="0"/>
                <a:cs typeface="Arial" panose="020B0604020202020204" pitchFamily="34" charset="0"/>
              </a:rPr>
              <a:t>MAC</a:t>
            </a:r>
          </a:p>
        </p:txBody>
      </p:sp>
      <p:sp>
        <p:nvSpPr>
          <p:cNvPr id="22" name="Rectangle 5"/>
          <p:cNvSpPr>
            <a:spLocks noChangeArrowheads="1"/>
          </p:cNvSpPr>
          <p:nvPr/>
        </p:nvSpPr>
        <p:spPr bwMode="auto">
          <a:xfrm>
            <a:off x="1124744" y="5390217"/>
            <a:ext cx="869950" cy="554037"/>
          </a:xfrm>
          <a:prstGeom prst="rect">
            <a:avLst/>
          </a:prstGeom>
          <a:solidFill>
            <a:srgbClr val="FFFF99"/>
          </a:solidFill>
          <a:ln w="9525">
            <a:solidFill>
              <a:schemeClr val="tx1"/>
            </a:solidFill>
            <a:miter lim="800000"/>
          </a:ln>
        </p:spPr>
        <p:txBody>
          <a:bodyPr wrap="none" anchor="ct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endParaRPr lang="zh-CN" altLang="zh-CN">
              <a:latin typeface="Arial" panose="020B0604020202020204" pitchFamily="34" charset="0"/>
              <a:cs typeface="Arial" panose="020B0604020202020204" pitchFamily="34" charset="0"/>
            </a:endParaRPr>
          </a:p>
        </p:txBody>
      </p:sp>
      <p:sp>
        <p:nvSpPr>
          <p:cNvPr id="23" name="Text Box 10"/>
          <p:cNvSpPr txBox="1">
            <a:spLocks noChangeArrowheads="1"/>
          </p:cNvSpPr>
          <p:nvPr/>
        </p:nvSpPr>
        <p:spPr bwMode="auto">
          <a:xfrm>
            <a:off x="1198346" y="5467180"/>
            <a:ext cx="66877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Comic Sans MS" panose="030F0702030302020204" pitchFamily="66" charset="0"/>
                <a:ea typeface="MS PGothic" panose="020B0600070205080204" pitchFamily="34" charset="-128"/>
                <a:cs typeface="+mn-cs"/>
              </a:defRPr>
            </a:lvl9pPr>
          </a:lstStyle>
          <a:p>
            <a:r>
              <a:rPr lang="en-US" altLang="zh-CN" dirty="0" smtClean="0">
                <a:latin typeface="Arial" panose="020B0604020202020204" pitchFamily="34" charset="0"/>
                <a:cs typeface="Arial" panose="020B0604020202020204" pitchFamily="34" charset="0"/>
              </a:rPr>
              <a:t>type</a:t>
            </a:r>
            <a:endParaRPr lang="en-US"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4" name="Group 3"/>
          <p:cNvGrpSpPr/>
          <p:nvPr/>
        </p:nvGrpSpPr>
        <p:grpSpPr bwMode="auto">
          <a:xfrm>
            <a:off x="1828800" y="1075065"/>
            <a:ext cx="4343400" cy="4935537"/>
            <a:chOff x="912" y="971"/>
            <a:chExt cx="2736" cy="3109"/>
          </a:xfrm>
        </p:grpSpPr>
        <p:grpSp>
          <p:nvGrpSpPr>
            <p:cNvPr id="107530" name="Group 4"/>
            <p:cNvGrpSpPr/>
            <p:nvPr/>
          </p:nvGrpSpPr>
          <p:grpSpPr bwMode="auto">
            <a:xfrm>
              <a:off x="912" y="1152"/>
              <a:ext cx="2736" cy="2928"/>
              <a:chOff x="912" y="864"/>
              <a:chExt cx="2736" cy="2928"/>
            </a:xfrm>
          </p:grpSpPr>
          <p:sp>
            <p:nvSpPr>
              <p:cNvPr id="107540" name="Line 5"/>
              <p:cNvSpPr>
                <a:spLocks noChangeShapeType="1"/>
              </p:cNvSpPr>
              <p:nvPr/>
            </p:nvSpPr>
            <p:spPr bwMode="auto">
              <a:xfrm>
                <a:off x="912" y="864"/>
                <a:ext cx="2736" cy="144"/>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1" name="Line 6"/>
              <p:cNvSpPr>
                <a:spLocks noChangeShapeType="1"/>
              </p:cNvSpPr>
              <p:nvPr/>
            </p:nvSpPr>
            <p:spPr bwMode="auto">
              <a:xfrm flipH="1">
                <a:off x="912" y="1152"/>
                <a:ext cx="2736" cy="192"/>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2" name="Line 7"/>
              <p:cNvSpPr>
                <a:spLocks noChangeShapeType="1"/>
              </p:cNvSpPr>
              <p:nvPr/>
            </p:nvSpPr>
            <p:spPr bwMode="auto">
              <a:xfrm>
                <a:off x="912" y="1536"/>
                <a:ext cx="2736" cy="96"/>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3" name="Line 8"/>
              <p:cNvSpPr>
                <a:spLocks noChangeShapeType="1"/>
              </p:cNvSpPr>
              <p:nvPr/>
            </p:nvSpPr>
            <p:spPr bwMode="auto">
              <a:xfrm>
                <a:off x="912" y="1776"/>
                <a:ext cx="2736" cy="96"/>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4" name="Line 9"/>
              <p:cNvSpPr>
                <a:spLocks noChangeShapeType="1"/>
              </p:cNvSpPr>
              <p:nvPr/>
            </p:nvSpPr>
            <p:spPr bwMode="auto">
              <a:xfrm>
                <a:off x="912" y="2064"/>
                <a:ext cx="2736" cy="96"/>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5" name="Line 10"/>
              <p:cNvSpPr>
                <a:spLocks noChangeShapeType="1"/>
              </p:cNvSpPr>
              <p:nvPr/>
            </p:nvSpPr>
            <p:spPr bwMode="auto">
              <a:xfrm flipH="1">
                <a:off x="912" y="2352"/>
                <a:ext cx="2736" cy="288"/>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6" name="Line 11"/>
              <p:cNvSpPr>
                <a:spLocks noChangeShapeType="1"/>
              </p:cNvSpPr>
              <p:nvPr/>
            </p:nvSpPr>
            <p:spPr bwMode="auto">
              <a:xfrm>
                <a:off x="912" y="2880"/>
                <a:ext cx="2736" cy="144"/>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7" name="Line 12"/>
              <p:cNvSpPr>
                <a:spLocks noChangeShapeType="1"/>
              </p:cNvSpPr>
              <p:nvPr/>
            </p:nvSpPr>
            <p:spPr bwMode="auto">
              <a:xfrm>
                <a:off x="912" y="3216"/>
                <a:ext cx="2736" cy="144"/>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7548" name="Line 13"/>
              <p:cNvSpPr>
                <a:spLocks noChangeShapeType="1"/>
              </p:cNvSpPr>
              <p:nvPr/>
            </p:nvSpPr>
            <p:spPr bwMode="auto">
              <a:xfrm flipH="1">
                <a:off x="912" y="3600"/>
                <a:ext cx="2736" cy="192"/>
              </a:xfrm>
              <a:prstGeom prst="line">
                <a:avLst/>
              </a:prstGeom>
              <a:noFill/>
              <a:ln w="9525">
                <a:solidFill>
                  <a:schemeClr val="tx1"/>
                </a:solidFill>
                <a:rou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107531" name="Text Box 14"/>
            <p:cNvSpPr txBox="1">
              <a:spLocks noChangeArrowheads="1"/>
            </p:cNvSpPr>
            <p:nvPr/>
          </p:nvSpPr>
          <p:spPr bwMode="auto">
            <a:xfrm rot="219254">
              <a:off x="2006" y="971"/>
              <a:ext cx="46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hello</a:t>
              </a:r>
            </a:p>
          </p:txBody>
        </p:sp>
        <p:sp>
          <p:nvSpPr>
            <p:cNvPr id="107532" name="Text Box 15"/>
            <p:cNvSpPr txBox="1">
              <a:spLocks noChangeArrowheads="1"/>
            </p:cNvSpPr>
            <p:nvPr/>
          </p:nvSpPr>
          <p:spPr bwMode="auto">
            <a:xfrm rot="-219716">
              <a:off x="1583" y="1292"/>
              <a:ext cx="13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certificate, nonce</a:t>
              </a:r>
            </a:p>
          </p:txBody>
        </p:sp>
        <p:sp>
          <p:nvSpPr>
            <p:cNvPr id="107533" name="Text Box 16"/>
            <p:cNvSpPr txBox="1">
              <a:spLocks noChangeArrowheads="1"/>
            </p:cNvSpPr>
            <p:nvPr/>
          </p:nvSpPr>
          <p:spPr bwMode="auto">
            <a:xfrm rot="191774">
              <a:off x="1859" y="1632"/>
              <a:ext cx="12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K</a:t>
              </a:r>
              <a:r>
                <a:rPr lang="en-US" altLang="zh-CN" baseline="-25000" dirty="0">
                  <a:latin typeface="Arial" panose="020B0604020202020204" pitchFamily="34" charset="0"/>
                  <a:cs typeface="Arial" panose="020B0604020202020204" pitchFamily="34" charset="0"/>
                </a:rPr>
                <a:t>B</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(MS) = EMS</a:t>
              </a:r>
            </a:p>
          </p:txBody>
        </p:sp>
        <p:sp>
          <p:nvSpPr>
            <p:cNvPr id="107534" name="Text Box 17"/>
            <p:cNvSpPr txBox="1">
              <a:spLocks noChangeArrowheads="1"/>
            </p:cNvSpPr>
            <p:nvPr/>
          </p:nvSpPr>
          <p:spPr bwMode="auto">
            <a:xfrm rot="192313">
              <a:off x="1575" y="1910"/>
              <a:ext cx="14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0, seq 1, data</a:t>
              </a:r>
            </a:p>
          </p:txBody>
        </p:sp>
        <p:sp>
          <p:nvSpPr>
            <p:cNvPr id="107535" name="Text Box 18"/>
            <p:cNvSpPr txBox="1">
              <a:spLocks noChangeArrowheads="1"/>
            </p:cNvSpPr>
            <p:nvPr/>
          </p:nvSpPr>
          <p:spPr bwMode="auto">
            <a:xfrm rot="192313">
              <a:off x="1703" y="2159"/>
              <a:ext cx="144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0, seq 2, data</a:t>
              </a:r>
            </a:p>
          </p:txBody>
        </p:sp>
        <p:sp>
          <p:nvSpPr>
            <p:cNvPr id="107536" name="Text Box 19"/>
            <p:cNvSpPr txBox="1">
              <a:spLocks noChangeArrowheads="1"/>
            </p:cNvSpPr>
            <p:nvPr/>
          </p:nvSpPr>
          <p:spPr bwMode="auto">
            <a:xfrm rot="-385404">
              <a:off x="1609" y="2515"/>
              <a:ext cx="148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0, seq 1, data</a:t>
              </a:r>
            </a:p>
          </p:txBody>
        </p:sp>
        <p:sp>
          <p:nvSpPr>
            <p:cNvPr id="107537" name="Text Box 20"/>
            <p:cNvSpPr txBox="1">
              <a:spLocks noChangeArrowheads="1"/>
            </p:cNvSpPr>
            <p:nvPr/>
          </p:nvSpPr>
          <p:spPr bwMode="auto">
            <a:xfrm rot="192313">
              <a:off x="1891" y="3042"/>
              <a:ext cx="144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0, seq 3, data</a:t>
              </a:r>
            </a:p>
          </p:txBody>
        </p:sp>
        <p:sp>
          <p:nvSpPr>
            <p:cNvPr id="107538" name="Text Box 21"/>
            <p:cNvSpPr txBox="1">
              <a:spLocks noChangeArrowheads="1"/>
            </p:cNvSpPr>
            <p:nvPr/>
          </p:nvSpPr>
          <p:spPr bwMode="auto">
            <a:xfrm rot="192313">
              <a:off x="1859" y="3379"/>
              <a:ext cx="15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1, seq 4, close</a:t>
              </a:r>
            </a:p>
          </p:txBody>
        </p:sp>
        <p:sp>
          <p:nvSpPr>
            <p:cNvPr id="107539" name="Text Box 22"/>
            <p:cNvSpPr txBox="1">
              <a:spLocks noChangeArrowheads="1"/>
            </p:cNvSpPr>
            <p:nvPr/>
          </p:nvSpPr>
          <p:spPr bwMode="auto">
            <a:xfrm rot="-274243">
              <a:off x="1712" y="3725"/>
              <a:ext cx="152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dirty="0">
                  <a:latin typeface="Arial" panose="020B0604020202020204" pitchFamily="34" charset="0"/>
                  <a:cs typeface="Arial" panose="020B0604020202020204" pitchFamily="34" charset="0"/>
                </a:rPr>
                <a:t>type 1, seq 2, close</a:t>
              </a:r>
            </a:p>
          </p:txBody>
        </p:sp>
      </p:grpSp>
      <p:sp>
        <p:nvSpPr>
          <p:cNvPr id="107525" name="AutoShape 23"/>
          <p:cNvSpPr/>
          <p:nvPr/>
        </p:nvSpPr>
        <p:spPr bwMode="auto">
          <a:xfrm>
            <a:off x="1524000" y="2299027"/>
            <a:ext cx="152400" cy="3765550"/>
          </a:xfrm>
          <a:prstGeom prst="leftBrace">
            <a:avLst>
              <a:gd name="adj1" fmla="val 205903"/>
              <a:gd name="adj2" fmla="val 50000"/>
            </a:avLst>
          </a:prstGeom>
          <a:noFill/>
          <a:ln w="9525">
            <a:solidFill>
              <a:srgbClr val="C00000"/>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latin typeface="Arial" panose="020B0604020202020204" pitchFamily="34" charset="0"/>
              <a:cs typeface="Arial" panose="020B0604020202020204" pitchFamily="34" charset="0"/>
            </a:endParaRPr>
          </a:p>
        </p:txBody>
      </p:sp>
      <p:sp>
        <p:nvSpPr>
          <p:cNvPr id="107526" name="Text Box 24"/>
          <p:cNvSpPr txBox="1">
            <a:spLocks noChangeArrowheads="1"/>
          </p:cNvSpPr>
          <p:nvPr/>
        </p:nvSpPr>
        <p:spPr bwMode="auto">
          <a:xfrm rot="-5400000">
            <a:off x="588169" y="4012734"/>
            <a:ext cx="13096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i="1">
                <a:solidFill>
                  <a:srgbClr val="C00000"/>
                </a:solidFill>
                <a:latin typeface="Arial" panose="020B0604020202020204" pitchFamily="34" charset="0"/>
                <a:cs typeface="Arial" panose="020B0604020202020204" pitchFamily="34" charset="0"/>
              </a:rPr>
              <a:t>encrypted</a:t>
            </a:r>
          </a:p>
        </p:txBody>
      </p:sp>
      <p:pic>
        <p:nvPicPr>
          <p:cNvPr id="107527" name="Picture 25" descr="Alic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5962" y="130067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528" name="Picture 26" descr="Bob"/>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463273" y="1345686"/>
            <a:ext cx="642937"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529" name="Text Box 27"/>
          <p:cNvSpPr txBox="1">
            <a:spLocks noChangeArrowheads="1"/>
          </p:cNvSpPr>
          <p:nvPr/>
        </p:nvSpPr>
        <p:spPr bwMode="auto">
          <a:xfrm>
            <a:off x="6371198" y="2002911"/>
            <a:ext cx="11668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a:latin typeface="Arial" panose="020B0604020202020204" pitchFamily="34" charset="0"/>
                <a:cs typeface="Arial" panose="020B0604020202020204" pitchFamily="34" charset="0"/>
              </a:rPr>
              <a:t>bob.com</a:t>
            </a:r>
          </a:p>
        </p:txBody>
      </p:sp>
      <p:sp>
        <p:nvSpPr>
          <p:cNvPr id="2" name="标题 1"/>
          <p:cNvSpPr>
            <a:spLocks noGrp="1"/>
          </p:cNvSpPr>
          <p:nvPr>
            <p:ph type="title"/>
          </p:nvPr>
        </p:nvSpPr>
        <p:spPr/>
        <p:txBody>
          <a:bodyPr/>
          <a:lstStyle/>
          <a:p>
            <a:r>
              <a:rPr lang="en-US" altLang="zh-CN" dirty="0">
                <a:latin typeface="Gill Sans MT" panose="020B0502020104020203" pitchFamily="34" charset="0"/>
              </a:rPr>
              <a:t>Toy SSL: summary</a:t>
            </a:r>
            <a:endParaRPr lang="zh-CN" altLang="en-US"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4"/>
          <p:cNvSpPr>
            <a:spLocks noGrp="1" noChangeArrowheads="1"/>
          </p:cNvSpPr>
          <p:nvPr>
            <p:ph type="title"/>
          </p:nvPr>
        </p:nvSpPr>
        <p:spPr/>
        <p:txBody>
          <a:bodyPr/>
          <a:lstStyle/>
          <a:p>
            <a:pPr eaLnBrk="1" hangingPunct="1"/>
            <a:r>
              <a:rPr lang="en-US" altLang="zh-CN" dirty="0" smtClean="0"/>
              <a:t>SSL</a:t>
            </a:r>
            <a:r>
              <a:rPr lang="zh-CN" altLang="en-US" dirty="0" smtClean="0"/>
              <a:t>安全会话建立过程如下</a:t>
            </a:r>
          </a:p>
        </p:txBody>
      </p:sp>
      <p:sp>
        <p:nvSpPr>
          <p:cNvPr id="56324" name="Line 5"/>
          <p:cNvSpPr>
            <a:spLocks noChangeShapeType="1"/>
          </p:cNvSpPr>
          <p:nvPr/>
        </p:nvSpPr>
        <p:spPr bwMode="auto">
          <a:xfrm flipV="1">
            <a:off x="2693988" y="2957860"/>
            <a:ext cx="3390900" cy="0"/>
          </a:xfrm>
          <a:prstGeom prst="line">
            <a:avLst/>
          </a:prstGeom>
          <a:noFill/>
          <a:ln w="38100">
            <a:solidFill>
              <a:schemeClr val="tx2"/>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25" name="Text Box 6"/>
          <p:cNvSpPr txBox="1">
            <a:spLocks noChangeArrowheads="1"/>
          </p:cNvSpPr>
          <p:nvPr/>
        </p:nvSpPr>
        <p:spPr bwMode="auto">
          <a:xfrm>
            <a:off x="1552575" y="1737073"/>
            <a:ext cx="9858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浏览器 </a:t>
            </a:r>
            <a:r>
              <a:rPr kumimoji="1" lang="en-US" altLang="zh-CN" sz="1600">
                <a:latin typeface="Arial" panose="020B0604020202020204" pitchFamily="34" charset="0"/>
                <a:ea typeface="黑体" panose="02010600030101010101" pitchFamily="2" charset="-122"/>
              </a:rPr>
              <a:t>A</a:t>
            </a:r>
          </a:p>
        </p:txBody>
      </p:sp>
      <p:sp>
        <p:nvSpPr>
          <p:cNvPr id="56326" name="Text Box 7"/>
          <p:cNvSpPr txBox="1">
            <a:spLocks noChangeArrowheads="1"/>
          </p:cNvSpPr>
          <p:nvPr/>
        </p:nvSpPr>
        <p:spPr bwMode="auto">
          <a:xfrm>
            <a:off x="6297613" y="1771998"/>
            <a:ext cx="9858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服务器 </a:t>
            </a:r>
            <a:r>
              <a:rPr kumimoji="1" lang="en-US" altLang="zh-CN" sz="1600">
                <a:latin typeface="Arial" panose="020B0604020202020204" pitchFamily="34" charset="0"/>
                <a:ea typeface="黑体" panose="02010600030101010101" pitchFamily="2" charset="-122"/>
              </a:rPr>
              <a:t>B</a:t>
            </a:r>
          </a:p>
        </p:txBody>
      </p:sp>
      <p:sp>
        <p:nvSpPr>
          <p:cNvPr id="56327" name="Line 8"/>
          <p:cNvSpPr>
            <a:spLocks noChangeShapeType="1"/>
          </p:cNvSpPr>
          <p:nvPr/>
        </p:nvSpPr>
        <p:spPr bwMode="auto">
          <a:xfrm flipV="1">
            <a:off x="2684463" y="2468910"/>
            <a:ext cx="3390900" cy="0"/>
          </a:xfrm>
          <a:prstGeom prst="line">
            <a:avLst/>
          </a:prstGeom>
          <a:noFill/>
          <a:ln w="38100">
            <a:solidFill>
              <a:schemeClr val="tx2"/>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28" name="Rectangle 9"/>
          <p:cNvSpPr>
            <a:spLocks noChangeArrowheads="1"/>
          </p:cNvSpPr>
          <p:nvPr/>
        </p:nvSpPr>
        <p:spPr bwMode="auto">
          <a:xfrm>
            <a:off x="3476625" y="2303810"/>
            <a:ext cx="1808163" cy="3460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A </a:t>
            </a:r>
            <a:r>
              <a:rPr kumimoji="1" lang="zh-CN" altLang="en-US" sz="1600">
                <a:latin typeface="Arial" panose="020B0604020202020204" pitchFamily="34" charset="0"/>
                <a:ea typeface="黑体" panose="02010600030101010101" pitchFamily="2" charset="-122"/>
              </a:rPr>
              <a:t>支持的加密算法</a:t>
            </a:r>
            <a:endParaRPr kumimoji="1" lang="zh-CN" altLang="en-US" sz="1600" baseline="-25000">
              <a:latin typeface="Arial" panose="020B0604020202020204" pitchFamily="34" charset="0"/>
              <a:ea typeface="黑体" panose="02010600030101010101" pitchFamily="2" charset="-122"/>
            </a:endParaRPr>
          </a:p>
        </p:txBody>
      </p:sp>
      <p:pic>
        <p:nvPicPr>
          <p:cNvPr id="56329" name="Picture 1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flipH="1">
            <a:off x="5803900" y="1608485"/>
            <a:ext cx="503238" cy="747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6330" name="Group 11"/>
          <p:cNvGrpSpPr/>
          <p:nvPr/>
        </p:nvGrpSpPr>
        <p:grpSpPr bwMode="auto">
          <a:xfrm>
            <a:off x="2476500" y="1692623"/>
            <a:ext cx="533400" cy="481012"/>
            <a:chOff x="717" y="1446"/>
            <a:chExt cx="274" cy="237"/>
          </a:xfrm>
        </p:grpSpPr>
        <p:sp>
          <p:nvSpPr>
            <p:cNvPr id="56352" name="Arc 12"/>
            <p:cNvSpPr/>
            <p:nvPr/>
          </p:nvSpPr>
          <p:spPr bwMode="auto">
            <a:xfrm>
              <a:off x="930" y="1618"/>
              <a:ext cx="58" cy="39"/>
            </a:xfrm>
            <a:custGeom>
              <a:avLst/>
              <a:gdLst>
                <a:gd name="T0" fmla="*/ 0 w 38273"/>
                <a:gd name="T1" fmla="*/ 9 h 35142"/>
                <a:gd name="T2" fmla="*/ 51 w 38273"/>
                <a:gd name="T3" fmla="*/ 39 h 35142"/>
                <a:gd name="T4" fmla="*/ 25 w 38273"/>
                <a:gd name="T5" fmla="*/ 24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0"/>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0"/>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6353" name="Arc 13"/>
            <p:cNvSpPr/>
            <p:nvPr/>
          </p:nvSpPr>
          <p:spPr bwMode="auto">
            <a:xfrm>
              <a:off x="929" y="1618"/>
              <a:ext cx="55" cy="36"/>
            </a:xfrm>
            <a:custGeom>
              <a:avLst/>
              <a:gdLst>
                <a:gd name="T0" fmla="*/ 0 w 38146"/>
                <a:gd name="T1" fmla="*/ 8 h 34928"/>
                <a:gd name="T2" fmla="*/ 48 w 38146"/>
                <a:gd name="T3" fmla="*/ 36 h 34928"/>
                <a:gd name="T4" fmla="*/ 24 w 38146"/>
                <a:gd name="T5" fmla="*/ 22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0"/>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0"/>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6354" name="Freeform 14"/>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55" name="Freeform 15"/>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ln>
          </p:spPr>
          <p:txBody>
            <a:bodyPr/>
            <a:lstStyle/>
            <a:p>
              <a:endParaRPr lang="zh-CN" altLang="en-US"/>
            </a:p>
          </p:txBody>
        </p:sp>
        <p:sp>
          <p:nvSpPr>
            <p:cNvPr id="56356" name="Rectangle 16"/>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57" name="Rectangle 17"/>
            <p:cNvSpPr>
              <a:spLocks noChangeArrowheads="1"/>
            </p:cNvSpPr>
            <p:nvPr/>
          </p:nvSpPr>
          <p:spPr bwMode="auto">
            <a:xfrm>
              <a:off x="752" y="1618"/>
              <a:ext cx="178" cy="29"/>
            </a:xfrm>
            <a:prstGeom prst="rect">
              <a:avLst/>
            </a:prstGeom>
            <a:solidFill>
              <a:srgbClr val="B7B79D"/>
            </a:solidFill>
            <a:ln w="4763">
              <a:solidFill>
                <a:srgbClr val="494936"/>
              </a:solidFill>
              <a:miter lim="800000"/>
            </a:ln>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58" name="Freeform 18"/>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59" name="Freeform 19"/>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ln>
          </p:spPr>
          <p:txBody>
            <a:bodyPr/>
            <a:lstStyle/>
            <a:p>
              <a:endParaRPr lang="zh-CN" altLang="en-US"/>
            </a:p>
          </p:txBody>
        </p:sp>
        <p:sp>
          <p:nvSpPr>
            <p:cNvPr id="56360" name="Freeform 20"/>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61" name="Freeform 21"/>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ln>
          </p:spPr>
          <p:txBody>
            <a:bodyPr/>
            <a:lstStyle/>
            <a:p>
              <a:endParaRPr lang="zh-CN" altLang="en-US"/>
            </a:p>
          </p:txBody>
        </p:sp>
        <p:sp>
          <p:nvSpPr>
            <p:cNvPr id="56362" name="Freeform 22"/>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63" name="Freeform 23"/>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ln>
          </p:spPr>
          <p:txBody>
            <a:bodyPr/>
            <a:lstStyle/>
            <a:p>
              <a:endParaRPr lang="zh-CN" altLang="en-US"/>
            </a:p>
          </p:txBody>
        </p:sp>
        <p:sp>
          <p:nvSpPr>
            <p:cNvPr id="56364" name="Rectangle 24"/>
            <p:cNvSpPr>
              <a:spLocks noChangeArrowheads="1"/>
            </p:cNvSpPr>
            <p:nvPr/>
          </p:nvSpPr>
          <p:spPr bwMode="auto">
            <a:xfrm>
              <a:off x="752" y="1466"/>
              <a:ext cx="181" cy="140"/>
            </a:xfrm>
            <a:prstGeom prst="rect">
              <a:avLst/>
            </a:prstGeom>
            <a:solidFill>
              <a:srgbClr val="B7B79D"/>
            </a:solidFill>
            <a:ln w="4763">
              <a:solidFill>
                <a:srgbClr val="494936"/>
              </a:solidFill>
              <a:miter lim="800000"/>
            </a:ln>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65" name="Rectangle 25"/>
            <p:cNvSpPr>
              <a:spLocks noChangeArrowheads="1"/>
            </p:cNvSpPr>
            <p:nvPr/>
          </p:nvSpPr>
          <p:spPr bwMode="auto">
            <a:xfrm>
              <a:off x="768" y="1485"/>
              <a:ext cx="149" cy="108"/>
            </a:xfrm>
            <a:prstGeom prst="rect">
              <a:avLst/>
            </a:prstGeom>
            <a:solidFill>
              <a:srgbClr val="FFFFFF"/>
            </a:solidFill>
            <a:ln w="4763">
              <a:solidFill>
                <a:srgbClr val="494936"/>
              </a:solidFill>
              <a:miter lim="800000"/>
            </a:ln>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66" name="Freeform 26"/>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67" name="Freeform 27"/>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ln>
          </p:spPr>
          <p:txBody>
            <a:bodyPr/>
            <a:lstStyle/>
            <a:p>
              <a:endParaRPr lang="zh-CN" altLang="en-US"/>
            </a:p>
          </p:txBody>
        </p:sp>
        <p:sp>
          <p:nvSpPr>
            <p:cNvPr id="56368" name="Freeform 28"/>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69" name="Freeform 29"/>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ln>
          </p:spPr>
          <p:txBody>
            <a:bodyPr/>
            <a:lstStyle/>
            <a:p>
              <a:endParaRPr lang="zh-CN" altLang="en-US"/>
            </a:p>
          </p:txBody>
        </p:sp>
        <p:sp>
          <p:nvSpPr>
            <p:cNvPr id="56370" name="Freeform 30"/>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71" name="Freeform 31"/>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ln>
          </p:spPr>
          <p:txBody>
            <a:bodyPr/>
            <a:lstStyle/>
            <a:p>
              <a:endParaRPr lang="zh-CN" altLang="en-US"/>
            </a:p>
          </p:txBody>
        </p:sp>
        <p:sp>
          <p:nvSpPr>
            <p:cNvPr id="56372" name="Rectangle 32"/>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73" name="Rectangle 33"/>
            <p:cNvSpPr>
              <a:spLocks noChangeArrowheads="1"/>
            </p:cNvSpPr>
            <p:nvPr/>
          </p:nvSpPr>
          <p:spPr bwMode="auto">
            <a:xfrm>
              <a:off x="718" y="1678"/>
              <a:ext cx="193" cy="4"/>
            </a:xfrm>
            <a:prstGeom prst="rect">
              <a:avLst/>
            </a:prstGeom>
            <a:solidFill>
              <a:srgbClr val="B7B79D"/>
            </a:solidFill>
            <a:ln w="4763">
              <a:solidFill>
                <a:srgbClr val="494936"/>
              </a:solidFill>
              <a:miter lim="800000"/>
            </a:ln>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74" name="Freeform 34"/>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75" name="Freeform 35"/>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ln>
          </p:spPr>
          <p:txBody>
            <a:bodyPr/>
            <a:lstStyle/>
            <a:p>
              <a:endParaRPr lang="zh-CN" altLang="en-US"/>
            </a:p>
          </p:txBody>
        </p:sp>
        <p:sp>
          <p:nvSpPr>
            <p:cNvPr id="56376" name="Freeform 36"/>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6377" name="Freeform 37"/>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ln>
          </p:spPr>
          <p:txBody>
            <a:bodyPr/>
            <a:lstStyle/>
            <a:p>
              <a:endParaRPr lang="zh-CN" altLang="en-US"/>
            </a:p>
          </p:txBody>
        </p:sp>
        <p:sp>
          <p:nvSpPr>
            <p:cNvPr id="56378" name="Rectangle 38"/>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6379" name="Rectangle 39"/>
            <p:cNvSpPr>
              <a:spLocks noChangeArrowheads="1"/>
            </p:cNvSpPr>
            <p:nvPr/>
          </p:nvSpPr>
          <p:spPr bwMode="auto">
            <a:xfrm>
              <a:off x="951" y="1675"/>
              <a:ext cx="26" cy="4"/>
            </a:xfrm>
            <a:prstGeom prst="rect">
              <a:avLst/>
            </a:prstGeom>
            <a:solidFill>
              <a:srgbClr val="B7B79D"/>
            </a:solidFill>
            <a:ln w="4763">
              <a:solidFill>
                <a:srgbClr val="494936"/>
              </a:solidFill>
              <a:miter lim="800000"/>
            </a:ln>
          </p:spPr>
          <p:txBody>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56331" name="Rectangle 40"/>
          <p:cNvSpPr>
            <a:spLocks noChangeArrowheads="1"/>
          </p:cNvSpPr>
          <p:nvPr/>
        </p:nvSpPr>
        <p:spPr bwMode="auto">
          <a:xfrm>
            <a:off x="3476625" y="2778473"/>
            <a:ext cx="1808163" cy="3460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B </a:t>
            </a:r>
            <a:r>
              <a:rPr kumimoji="1" lang="zh-CN" altLang="en-US" sz="1600">
                <a:latin typeface="Arial" panose="020B0604020202020204" pitchFamily="34" charset="0"/>
                <a:ea typeface="黑体" panose="02010600030101010101" pitchFamily="2" charset="-122"/>
              </a:rPr>
              <a:t>选定的加密算法</a:t>
            </a:r>
            <a:endParaRPr kumimoji="1" lang="zh-CN" altLang="en-US" sz="1600" baseline="-25000">
              <a:latin typeface="Arial" panose="020B0604020202020204" pitchFamily="34" charset="0"/>
              <a:ea typeface="黑体" panose="02010600030101010101" pitchFamily="2" charset="-122"/>
            </a:endParaRPr>
          </a:p>
        </p:txBody>
      </p:sp>
      <p:sp>
        <p:nvSpPr>
          <p:cNvPr id="56332" name="Line 41"/>
          <p:cNvSpPr>
            <a:spLocks noChangeShapeType="1"/>
          </p:cNvSpPr>
          <p:nvPr/>
        </p:nvSpPr>
        <p:spPr bwMode="auto">
          <a:xfrm flipV="1">
            <a:off x="2693988" y="3445223"/>
            <a:ext cx="3390900" cy="0"/>
          </a:xfrm>
          <a:prstGeom prst="line">
            <a:avLst/>
          </a:prstGeom>
          <a:noFill/>
          <a:ln w="38100">
            <a:solidFill>
              <a:schemeClr val="tx2"/>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33" name="Rectangle 42"/>
          <p:cNvSpPr>
            <a:spLocks noChangeArrowheads="1"/>
          </p:cNvSpPr>
          <p:nvPr/>
        </p:nvSpPr>
        <p:spPr bwMode="auto">
          <a:xfrm>
            <a:off x="3571875" y="3265835"/>
            <a:ext cx="1630363" cy="3460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  B </a:t>
            </a:r>
            <a:r>
              <a:rPr kumimoji="1" lang="zh-CN" altLang="en-US" sz="1600">
                <a:latin typeface="Arial" panose="020B0604020202020204" pitchFamily="34" charset="0"/>
                <a:ea typeface="黑体" panose="02010600030101010101" pitchFamily="2" charset="-122"/>
              </a:rPr>
              <a:t>的数字证书  </a:t>
            </a:r>
            <a:endParaRPr kumimoji="1" lang="zh-CN" altLang="en-US" sz="1600" baseline="-25000">
              <a:latin typeface="Arial" panose="020B0604020202020204" pitchFamily="34" charset="0"/>
              <a:ea typeface="黑体" panose="02010600030101010101" pitchFamily="2" charset="-122"/>
            </a:endParaRPr>
          </a:p>
        </p:txBody>
      </p:sp>
      <p:sp>
        <p:nvSpPr>
          <p:cNvPr id="56334" name="Line 43"/>
          <p:cNvSpPr>
            <a:spLocks noChangeShapeType="1"/>
          </p:cNvSpPr>
          <p:nvPr/>
        </p:nvSpPr>
        <p:spPr bwMode="auto">
          <a:xfrm flipV="1">
            <a:off x="2686050" y="4037360"/>
            <a:ext cx="3390900" cy="0"/>
          </a:xfrm>
          <a:prstGeom prst="line">
            <a:avLst/>
          </a:prstGeom>
          <a:noFill/>
          <a:ln w="38100">
            <a:solidFill>
              <a:schemeClr val="tx2"/>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35" name="Rectangle 44"/>
          <p:cNvSpPr>
            <a:spLocks noChangeArrowheads="1"/>
          </p:cNvSpPr>
          <p:nvPr/>
        </p:nvSpPr>
        <p:spPr bwMode="auto">
          <a:xfrm>
            <a:off x="3146425" y="3872260"/>
            <a:ext cx="2474913" cy="3460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用 </a:t>
            </a:r>
            <a:r>
              <a:rPr kumimoji="1" lang="en-US" altLang="zh-CN" sz="1600">
                <a:latin typeface="Arial" panose="020B0604020202020204" pitchFamily="34" charset="0"/>
                <a:ea typeface="黑体" panose="02010600030101010101" pitchFamily="2" charset="-122"/>
              </a:rPr>
              <a:t>B </a:t>
            </a:r>
            <a:r>
              <a:rPr kumimoji="1" lang="zh-CN" altLang="en-US" sz="1600">
                <a:latin typeface="Arial" panose="020B0604020202020204" pitchFamily="34" charset="0"/>
                <a:ea typeface="黑体" panose="02010600030101010101" pitchFamily="2" charset="-122"/>
              </a:rPr>
              <a:t>的公钥加密的秘密数</a:t>
            </a:r>
            <a:endParaRPr kumimoji="1" lang="zh-CN" altLang="en-US" sz="1600" baseline="-25000">
              <a:latin typeface="Arial" panose="020B0604020202020204" pitchFamily="34" charset="0"/>
              <a:ea typeface="黑体" panose="02010600030101010101" pitchFamily="2" charset="-122"/>
            </a:endParaRPr>
          </a:p>
        </p:txBody>
      </p:sp>
      <p:sp>
        <p:nvSpPr>
          <p:cNvPr id="56336" name="Line 45"/>
          <p:cNvSpPr>
            <a:spLocks noChangeShapeType="1"/>
          </p:cNvSpPr>
          <p:nvPr/>
        </p:nvSpPr>
        <p:spPr bwMode="auto">
          <a:xfrm flipV="1">
            <a:off x="2687638" y="4650135"/>
            <a:ext cx="3390900" cy="0"/>
          </a:xfrm>
          <a:prstGeom prst="line">
            <a:avLst/>
          </a:prstGeom>
          <a:noFill/>
          <a:ln w="38100">
            <a:solidFill>
              <a:schemeClr val="tx2"/>
            </a:solidFill>
            <a:round/>
            <a:headEnd type="triangl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37" name="Rectangle 46"/>
          <p:cNvSpPr>
            <a:spLocks noChangeArrowheads="1"/>
          </p:cNvSpPr>
          <p:nvPr/>
        </p:nvSpPr>
        <p:spPr bwMode="auto">
          <a:xfrm>
            <a:off x="3368675" y="4470748"/>
            <a:ext cx="2022475" cy="34607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会话密钥的产生完成</a:t>
            </a:r>
          </a:p>
        </p:txBody>
      </p:sp>
      <p:sp>
        <p:nvSpPr>
          <p:cNvPr id="56338" name="AutoShape 47"/>
          <p:cNvSpPr>
            <a:spLocks noChangeArrowheads="1"/>
          </p:cNvSpPr>
          <p:nvPr/>
        </p:nvSpPr>
        <p:spPr bwMode="auto">
          <a:xfrm>
            <a:off x="2706688" y="4977160"/>
            <a:ext cx="3367087" cy="511175"/>
          </a:xfrm>
          <a:prstGeom prst="leftRightArrow">
            <a:avLst>
              <a:gd name="adj1" fmla="val 61667"/>
              <a:gd name="adj2" fmla="val 18328"/>
            </a:avLst>
          </a:prstGeom>
          <a:solidFill>
            <a:srgbClr val="DDDDDD"/>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latin typeface="Arial" panose="020B0604020202020204" pitchFamily="34" charset="0"/>
                <a:ea typeface="黑体" panose="02010600030101010101" pitchFamily="2" charset="-122"/>
              </a:rPr>
              <a:t>数据传输（用会话密钥加密）</a:t>
            </a:r>
          </a:p>
        </p:txBody>
      </p:sp>
      <p:sp>
        <p:nvSpPr>
          <p:cNvPr id="56339" name="Text Box 48"/>
          <p:cNvSpPr txBox="1">
            <a:spLocks noChangeArrowheads="1"/>
          </p:cNvSpPr>
          <p:nvPr/>
        </p:nvSpPr>
        <p:spPr bwMode="auto">
          <a:xfrm>
            <a:off x="968375" y="2410173"/>
            <a:ext cx="10509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endParaRPr lang="zh-CN" altLang="zh-CN" sz="1800">
              <a:latin typeface="Arial" panose="020B0604020202020204" pitchFamily="34" charset="0"/>
              <a:ea typeface="黑体" panose="02010600030101010101" pitchFamily="2" charset="-122"/>
            </a:endParaRPr>
          </a:p>
        </p:txBody>
      </p:sp>
      <p:sp>
        <p:nvSpPr>
          <p:cNvPr id="56340" name="Text Box 49"/>
          <p:cNvSpPr txBox="1">
            <a:spLocks noChangeArrowheads="1"/>
          </p:cNvSpPr>
          <p:nvPr/>
        </p:nvSpPr>
        <p:spPr bwMode="auto">
          <a:xfrm>
            <a:off x="1222375" y="2514948"/>
            <a:ext cx="14700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zh-CN" altLang="en-US" sz="1800" dirty="0">
                <a:latin typeface="Arial" panose="020B0604020202020204" pitchFamily="34" charset="0"/>
                <a:ea typeface="黑体" panose="02010600030101010101" pitchFamily="2" charset="-122"/>
              </a:rPr>
              <a:t>协商</a:t>
            </a:r>
            <a:r>
              <a:rPr lang="zh-CN" altLang="en-US" sz="1600" dirty="0">
                <a:latin typeface="Arial" panose="020B0604020202020204" pitchFamily="34" charset="0"/>
                <a:ea typeface="黑体" panose="02010600030101010101" pitchFamily="2" charset="-122"/>
              </a:rPr>
              <a:t>加密算法</a:t>
            </a:r>
          </a:p>
        </p:txBody>
      </p:sp>
      <p:sp>
        <p:nvSpPr>
          <p:cNvPr id="56341" name="Text Box 50"/>
          <p:cNvSpPr txBox="1">
            <a:spLocks noChangeArrowheads="1"/>
          </p:cNvSpPr>
          <p:nvPr/>
        </p:nvSpPr>
        <p:spPr bwMode="auto">
          <a:xfrm>
            <a:off x="1142976" y="3133727"/>
            <a:ext cx="15303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dirty="0">
                <a:latin typeface="Arial" panose="020B0604020202020204" pitchFamily="34" charset="0"/>
                <a:ea typeface="黑体" panose="02010600030101010101" pitchFamily="2" charset="-122"/>
              </a:rPr>
              <a:t>用 </a:t>
            </a:r>
            <a:r>
              <a:rPr lang="en-US" altLang="zh-CN" sz="1600" dirty="0">
                <a:latin typeface="Arial" panose="020B0604020202020204" pitchFamily="34" charset="0"/>
                <a:ea typeface="黑体" panose="02010600030101010101" pitchFamily="2" charset="-122"/>
              </a:rPr>
              <a:t>CA </a:t>
            </a:r>
            <a:r>
              <a:rPr lang="zh-CN" altLang="en-US" sz="1600" dirty="0">
                <a:latin typeface="Arial" panose="020B0604020202020204" pitchFamily="34" charset="0"/>
                <a:ea typeface="黑体" panose="02010600030101010101" pitchFamily="2" charset="-122"/>
              </a:rPr>
              <a:t>的公钥</a:t>
            </a:r>
          </a:p>
          <a:p>
            <a:pPr algn="l" eaLnBrk="1" hangingPunct="1"/>
            <a:r>
              <a:rPr lang="zh-CN" altLang="en-US" sz="1600" dirty="0">
                <a:latin typeface="Arial" panose="020B0604020202020204" pitchFamily="34" charset="0"/>
                <a:ea typeface="黑体" panose="02010600030101010101" pitchFamily="2" charset="-122"/>
              </a:rPr>
              <a:t>鉴别 </a:t>
            </a:r>
            <a:r>
              <a:rPr lang="en-US" altLang="zh-CN" sz="1600" dirty="0">
                <a:latin typeface="Arial" panose="020B0604020202020204" pitchFamily="34" charset="0"/>
                <a:ea typeface="黑体" panose="02010600030101010101" pitchFamily="2" charset="-122"/>
              </a:rPr>
              <a:t>B </a:t>
            </a:r>
            <a:r>
              <a:rPr lang="zh-CN" altLang="en-US" sz="1600" dirty="0">
                <a:latin typeface="Arial" panose="020B0604020202020204" pitchFamily="34" charset="0"/>
                <a:ea typeface="黑体" panose="02010600030101010101" pitchFamily="2" charset="-122"/>
              </a:rPr>
              <a:t>的证书</a:t>
            </a:r>
          </a:p>
        </p:txBody>
      </p:sp>
      <p:sp>
        <p:nvSpPr>
          <p:cNvPr id="56342" name="Text Box 51"/>
          <p:cNvSpPr txBox="1">
            <a:spLocks noChangeArrowheads="1"/>
          </p:cNvSpPr>
          <p:nvPr/>
        </p:nvSpPr>
        <p:spPr bwMode="auto">
          <a:xfrm>
            <a:off x="1122363" y="3786190"/>
            <a:ext cx="172085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zh-CN" altLang="en-US" sz="1600" dirty="0">
                <a:latin typeface="Arial" panose="020B0604020202020204" pitchFamily="34" charset="0"/>
                <a:ea typeface="黑体" panose="02010600030101010101" pitchFamily="2" charset="-122"/>
              </a:rPr>
              <a:t>产生秘密数</a:t>
            </a:r>
          </a:p>
          <a:p>
            <a:pPr algn="l" eaLnBrk="1" hangingPunct="1"/>
            <a:r>
              <a:rPr lang="zh-CN" altLang="en-US" sz="1600" dirty="0">
                <a:latin typeface="Arial" panose="020B0604020202020204" pitchFamily="34" charset="0"/>
                <a:ea typeface="黑体" panose="02010600030101010101" pitchFamily="2" charset="-122"/>
              </a:rPr>
              <a:t>用秘密数产生</a:t>
            </a:r>
          </a:p>
          <a:p>
            <a:pPr algn="l" eaLnBrk="1" hangingPunct="1"/>
            <a:r>
              <a:rPr lang="zh-CN" altLang="en-US" sz="1600" dirty="0">
                <a:latin typeface="Arial" panose="020B0604020202020204" pitchFamily="34" charset="0"/>
                <a:ea typeface="黑体" panose="02010600030101010101" pitchFamily="2" charset="-122"/>
              </a:rPr>
              <a:t>会话密钥</a:t>
            </a:r>
          </a:p>
        </p:txBody>
      </p:sp>
      <p:sp>
        <p:nvSpPr>
          <p:cNvPr id="56343" name="Text Box 52"/>
          <p:cNvSpPr txBox="1">
            <a:spLocks noChangeArrowheads="1"/>
          </p:cNvSpPr>
          <p:nvPr/>
        </p:nvSpPr>
        <p:spPr bwMode="auto">
          <a:xfrm>
            <a:off x="6084888" y="4243735"/>
            <a:ext cx="15176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latin typeface="Arial" panose="020B0604020202020204" pitchFamily="34" charset="0"/>
                <a:ea typeface="黑体" panose="02010600030101010101" pitchFamily="2" charset="-122"/>
              </a:rPr>
              <a:t>用秘密数</a:t>
            </a:r>
          </a:p>
          <a:p>
            <a:pPr eaLnBrk="1" hangingPunct="1"/>
            <a:r>
              <a:rPr lang="zh-CN" altLang="en-US" sz="1600">
                <a:latin typeface="Arial" panose="020B0604020202020204" pitchFamily="34" charset="0"/>
                <a:ea typeface="黑体" panose="02010600030101010101" pitchFamily="2" charset="-122"/>
              </a:rPr>
              <a:t>产生会话密钥</a:t>
            </a:r>
          </a:p>
        </p:txBody>
      </p:sp>
      <p:sp>
        <p:nvSpPr>
          <p:cNvPr id="56344" name="Text Box 53"/>
          <p:cNvSpPr txBox="1">
            <a:spLocks noChangeArrowheads="1"/>
          </p:cNvSpPr>
          <p:nvPr/>
        </p:nvSpPr>
        <p:spPr bwMode="auto">
          <a:xfrm>
            <a:off x="6140450" y="2538760"/>
            <a:ext cx="16811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r>
              <a:rPr lang="zh-CN" altLang="en-US" sz="1800">
                <a:latin typeface="Arial" panose="020B0604020202020204" pitchFamily="34" charset="0"/>
                <a:ea typeface="黑体" panose="02010600030101010101" pitchFamily="2" charset="-122"/>
              </a:rPr>
              <a:t>协商</a:t>
            </a:r>
            <a:r>
              <a:rPr lang="zh-CN" altLang="en-US" sz="1600">
                <a:latin typeface="Arial" panose="020B0604020202020204" pitchFamily="34" charset="0"/>
                <a:ea typeface="黑体" panose="02010600030101010101" pitchFamily="2" charset="-122"/>
              </a:rPr>
              <a:t>加密算法</a:t>
            </a:r>
          </a:p>
        </p:txBody>
      </p:sp>
      <p:grpSp>
        <p:nvGrpSpPr>
          <p:cNvPr id="56345" name="Group 54"/>
          <p:cNvGrpSpPr/>
          <p:nvPr/>
        </p:nvGrpSpPr>
        <p:grpSpPr bwMode="auto">
          <a:xfrm>
            <a:off x="2684463" y="2268885"/>
            <a:ext cx="3668712" cy="3692525"/>
            <a:chOff x="1691" y="1266"/>
            <a:chExt cx="2311" cy="2030"/>
          </a:xfrm>
        </p:grpSpPr>
        <p:sp>
          <p:nvSpPr>
            <p:cNvPr id="56348" name="Line 55"/>
            <p:cNvSpPr>
              <a:spLocks noChangeShapeType="1"/>
            </p:cNvSpPr>
            <p:nvPr/>
          </p:nvSpPr>
          <p:spPr bwMode="auto">
            <a:xfrm rot="16200000" flipH="1">
              <a:off x="745" y="2228"/>
              <a:ext cx="1895" cy="4"/>
            </a:xfrm>
            <a:prstGeom prst="line">
              <a:avLst/>
            </a:prstGeom>
            <a:noFill/>
            <a:ln w="12700">
              <a:solidFill>
                <a:schemeClr val="tx2"/>
              </a:solidFill>
              <a:round/>
              <a:headEnd type="none" w="sm"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49" name="Line 56"/>
            <p:cNvSpPr>
              <a:spLocks noChangeShapeType="1"/>
            </p:cNvSpPr>
            <p:nvPr/>
          </p:nvSpPr>
          <p:spPr bwMode="auto">
            <a:xfrm rot="16200000" flipH="1">
              <a:off x="2877" y="2224"/>
              <a:ext cx="1915" cy="0"/>
            </a:xfrm>
            <a:prstGeom prst="line">
              <a:avLst/>
            </a:prstGeom>
            <a:noFill/>
            <a:ln w="12700">
              <a:solidFill>
                <a:schemeClr val="tx2"/>
              </a:solidFill>
              <a:round/>
              <a:headEnd type="none" w="sm"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6350" name="Text Box 57"/>
            <p:cNvSpPr txBox="1">
              <a:spLocks noChangeArrowheads="1"/>
            </p:cNvSpPr>
            <p:nvPr/>
          </p:nvSpPr>
          <p:spPr bwMode="auto">
            <a:xfrm>
              <a:off x="1711" y="3105"/>
              <a:ext cx="152" cy="18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600" i="1">
                  <a:latin typeface="Arial" panose="020B0604020202020204" pitchFamily="34" charset="0"/>
                  <a:ea typeface="黑体" panose="02010600030101010101" pitchFamily="2" charset="-122"/>
                </a:rPr>
                <a:t>t</a:t>
              </a:r>
              <a:endParaRPr lang="en-US" altLang="zh-CN" sz="1600" i="1" baseline="-25000">
                <a:latin typeface="Arial" panose="020B0604020202020204" pitchFamily="34" charset="0"/>
                <a:ea typeface="黑体" panose="02010600030101010101" pitchFamily="2" charset="-122"/>
              </a:endParaRPr>
            </a:p>
          </p:txBody>
        </p:sp>
        <p:sp>
          <p:nvSpPr>
            <p:cNvPr id="56351" name="Text Box 58"/>
            <p:cNvSpPr txBox="1">
              <a:spLocks noChangeArrowheads="1"/>
            </p:cNvSpPr>
            <p:nvPr/>
          </p:nvSpPr>
          <p:spPr bwMode="auto">
            <a:xfrm>
              <a:off x="3850" y="3111"/>
              <a:ext cx="152" cy="18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1600" i="1">
                  <a:latin typeface="Arial" panose="020B0604020202020204" pitchFamily="34" charset="0"/>
                  <a:ea typeface="黑体" panose="02010600030101010101" pitchFamily="2" charset="-122"/>
                </a:rPr>
                <a:t>t</a:t>
              </a:r>
              <a:endParaRPr lang="en-US" altLang="zh-CN" sz="1600" i="1" baseline="-25000">
                <a:latin typeface="Arial" panose="020B0604020202020204" pitchFamily="34" charset="0"/>
                <a:ea typeface="黑体" panose="02010600030101010101" pitchFamily="2" charset="-122"/>
              </a:endParaRPr>
            </a:p>
          </p:txBody>
        </p:sp>
      </p:grpSp>
      <p:sp>
        <p:nvSpPr>
          <p:cNvPr id="56346" name="Text Box 59"/>
          <p:cNvSpPr txBox="1">
            <a:spLocks noChangeArrowheads="1"/>
          </p:cNvSpPr>
          <p:nvPr/>
        </p:nvSpPr>
        <p:spPr bwMode="auto">
          <a:xfrm>
            <a:off x="2390775" y="1319560"/>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顾客</a:t>
            </a:r>
          </a:p>
        </p:txBody>
      </p:sp>
      <p:sp>
        <p:nvSpPr>
          <p:cNvPr id="56347" name="Text Box 60"/>
          <p:cNvSpPr txBox="1">
            <a:spLocks noChangeArrowheads="1"/>
          </p:cNvSpPr>
          <p:nvPr/>
        </p:nvSpPr>
        <p:spPr bwMode="auto">
          <a:xfrm>
            <a:off x="5743575" y="1268760"/>
            <a:ext cx="793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销售商</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solidFill>
                  <a:srgbClr val="FF0000"/>
                </a:solidFill>
              </a:rPr>
              <a:t>应用层的安全协议</a:t>
            </a:r>
            <a:endParaRPr lang="en-US" altLang="zh-CN" sz="2200" dirty="0">
              <a:solidFill>
                <a:srgbClr val="FF0000"/>
              </a:solidFill>
            </a:endParaRPr>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smtClean="0"/>
              <a:t>应用层的安全协议 </a:t>
            </a:r>
          </a:p>
        </p:txBody>
      </p:sp>
      <p:sp>
        <p:nvSpPr>
          <p:cNvPr id="65539" name="Rectangle 4"/>
          <p:cNvSpPr>
            <a:spLocks noGrp="1" noChangeArrowheads="1"/>
          </p:cNvSpPr>
          <p:nvPr>
            <p:ph type="body" idx="1"/>
          </p:nvPr>
        </p:nvSpPr>
        <p:spPr/>
        <p:txBody>
          <a:bodyPr/>
          <a:lstStyle/>
          <a:p>
            <a:pPr eaLnBrk="1" hangingPunct="1">
              <a:buFontTx/>
              <a:buNone/>
            </a:pPr>
            <a:r>
              <a:rPr lang="en-US" altLang="zh-CN" dirty="0" smtClean="0"/>
              <a:t>1. PGP (Pretty Good Privacy) </a:t>
            </a:r>
          </a:p>
          <a:p>
            <a:pPr eaLnBrk="1" hangingPunct="1">
              <a:spcBef>
                <a:spcPts val="600"/>
              </a:spcBef>
            </a:pPr>
            <a:r>
              <a:rPr lang="en-US" altLang="zh-CN" dirty="0" smtClean="0"/>
              <a:t>PGP </a:t>
            </a:r>
            <a:r>
              <a:rPr lang="zh-CN" altLang="en-US" dirty="0" smtClean="0"/>
              <a:t>是一个完整的电子邮件安全软件包，包括加密、鉴别、电子签名和压缩等技术。</a:t>
            </a:r>
          </a:p>
          <a:p>
            <a:pPr eaLnBrk="1" hangingPunct="1">
              <a:spcBef>
                <a:spcPts val="600"/>
              </a:spcBef>
            </a:pPr>
            <a:endParaRPr lang="zh-CN" altLang="en-US" dirty="0" smtClean="0"/>
          </a:p>
          <a:p>
            <a:pPr eaLnBrk="1" hangingPunct="1">
              <a:spcBef>
                <a:spcPts val="600"/>
              </a:spcBef>
            </a:pPr>
            <a:r>
              <a:rPr lang="en-US" altLang="zh-CN" dirty="0" smtClean="0"/>
              <a:t>PGP </a:t>
            </a:r>
            <a:r>
              <a:rPr lang="zh-CN" altLang="en-US" dirty="0" smtClean="0"/>
              <a:t>并没有使用什么新的概念，它只是将现有的一些算法如 </a:t>
            </a:r>
            <a:r>
              <a:rPr lang="en-US" altLang="zh-CN" dirty="0" smtClean="0"/>
              <a:t>MD5</a:t>
            </a:r>
            <a:r>
              <a:rPr lang="zh-CN" altLang="en-US" dirty="0" smtClean="0"/>
              <a:t>，</a:t>
            </a:r>
            <a:r>
              <a:rPr lang="en-US" altLang="zh-CN" dirty="0" smtClean="0"/>
              <a:t>RSA</a:t>
            </a:r>
            <a:r>
              <a:rPr lang="zh-CN" altLang="en-US" dirty="0" smtClean="0"/>
              <a:t>，以及 </a:t>
            </a:r>
            <a:r>
              <a:rPr lang="en-US" altLang="zh-CN" dirty="0" smtClean="0"/>
              <a:t>IDEA </a:t>
            </a:r>
            <a:r>
              <a:rPr lang="zh-CN" altLang="en-US" dirty="0" smtClean="0"/>
              <a:t>等综合在一起而已。</a:t>
            </a:r>
          </a:p>
          <a:p>
            <a:pPr eaLnBrk="1" hangingPunct="1">
              <a:spcBef>
                <a:spcPts val="600"/>
              </a:spcBef>
            </a:pPr>
            <a:endParaRPr lang="zh-CN" altLang="en-US" dirty="0" smtClean="0"/>
          </a:p>
          <a:p>
            <a:pPr eaLnBrk="1" hangingPunct="1">
              <a:spcBef>
                <a:spcPts val="600"/>
              </a:spcBef>
            </a:pPr>
            <a:r>
              <a:rPr lang="zh-CN" altLang="en-US" dirty="0" smtClean="0"/>
              <a:t>虽然 </a:t>
            </a:r>
            <a:r>
              <a:rPr lang="en-US" altLang="zh-CN" dirty="0" smtClean="0"/>
              <a:t>PGP </a:t>
            </a:r>
            <a:r>
              <a:rPr lang="zh-CN" altLang="en-US" dirty="0" smtClean="0"/>
              <a:t>已被广泛使用，但 </a:t>
            </a:r>
            <a:r>
              <a:rPr lang="en-US" altLang="zh-CN" dirty="0" smtClean="0"/>
              <a:t>PGP </a:t>
            </a:r>
            <a:r>
              <a:rPr lang="zh-CN" altLang="en-US" dirty="0" smtClean="0"/>
              <a:t>并不是互联网的</a:t>
            </a:r>
            <a:r>
              <a:rPr lang="zh-CN" altLang="en-US" dirty="0" smtClean="0">
                <a:solidFill>
                  <a:srgbClr val="FF0000"/>
                </a:solidFill>
              </a:rPr>
              <a:t>正式标准</a:t>
            </a:r>
            <a:r>
              <a:rPr lang="zh-CN" altLang="en-US" dirty="0" smtClean="0"/>
              <a:t>。</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Line 5"/>
          <p:cNvSpPr>
            <a:spLocks noChangeShapeType="1"/>
          </p:cNvSpPr>
          <p:nvPr/>
        </p:nvSpPr>
        <p:spPr bwMode="auto">
          <a:xfrm>
            <a:off x="5938838" y="4771355"/>
            <a:ext cx="433387"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3" name="Line 6"/>
          <p:cNvSpPr>
            <a:spLocks noChangeShapeType="1"/>
          </p:cNvSpPr>
          <p:nvPr/>
        </p:nvSpPr>
        <p:spPr bwMode="auto">
          <a:xfrm>
            <a:off x="1450975" y="5387305"/>
            <a:ext cx="376238"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4" name="Text Box 7"/>
          <p:cNvSpPr txBox="1">
            <a:spLocks noChangeArrowheads="1"/>
          </p:cNvSpPr>
          <p:nvPr/>
        </p:nvSpPr>
        <p:spPr bwMode="auto">
          <a:xfrm>
            <a:off x="1690688" y="5685755"/>
            <a:ext cx="9858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A </a:t>
            </a:r>
            <a:r>
              <a:rPr kumimoji="1" lang="zh-CN" altLang="en-US" sz="1600">
                <a:latin typeface="Arial" panose="020B0604020202020204" pitchFamily="34" charset="0"/>
                <a:ea typeface="黑体" panose="02010600030101010101" pitchFamily="2" charset="-122"/>
              </a:rPr>
              <a:t>的私钥</a:t>
            </a:r>
            <a:endParaRPr kumimoji="1" lang="zh-CN" altLang="en-US" sz="1600" i="1" baseline="-25000">
              <a:latin typeface="Arial" panose="020B0604020202020204" pitchFamily="34" charset="0"/>
              <a:ea typeface="黑体" panose="02010600030101010101" pitchFamily="2" charset="-122"/>
            </a:endParaRPr>
          </a:p>
        </p:txBody>
      </p:sp>
      <p:sp>
        <p:nvSpPr>
          <p:cNvPr id="58375" name="Rectangle 8"/>
          <p:cNvSpPr>
            <a:spLocks noChangeArrowheads="1"/>
          </p:cNvSpPr>
          <p:nvPr/>
        </p:nvSpPr>
        <p:spPr bwMode="auto">
          <a:xfrm>
            <a:off x="971550" y="4090318"/>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58376" name="Rectangle 9"/>
          <p:cNvSpPr>
            <a:spLocks noChangeArrowheads="1"/>
          </p:cNvSpPr>
          <p:nvPr/>
        </p:nvSpPr>
        <p:spPr bwMode="auto">
          <a:xfrm>
            <a:off x="971550" y="4666580"/>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散列</a:t>
            </a:r>
          </a:p>
        </p:txBody>
      </p:sp>
      <p:sp>
        <p:nvSpPr>
          <p:cNvPr id="58377" name="Rectangle 10"/>
          <p:cNvSpPr>
            <a:spLocks noChangeArrowheads="1"/>
          </p:cNvSpPr>
          <p:nvPr/>
        </p:nvSpPr>
        <p:spPr bwMode="auto">
          <a:xfrm>
            <a:off x="1130300" y="5241255"/>
            <a:ext cx="311150" cy="290513"/>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58378" name="Line 11"/>
          <p:cNvSpPr>
            <a:spLocks noChangeShapeType="1"/>
          </p:cNvSpPr>
          <p:nvPr/>
        </p:nvSpPr>
        <p:spPr bwMode="auto">
          <a:xfrm>
            <a:off x="1290638" y="4379243"/>
            <a:ext cx="0" cy="28733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79" name="Line 12"/>
          <p:cNvSpPr>
            <a:spLocks noChangeShapeType="1"/>
          </p:cNvSpPr>
          <p:nvPr/>
        </p:nvSpPr>
        <p:spPr bwMode="auto">
          <a:xfrm>
            <a:off x="1290638" y="4944393"/>
            <a:ext cx="0" cy="28733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80" name="Rectangle 13"/>
          <p:cNvSpPr>
            <a:spLocks noChangeArrowheads="1"/>
          </p:cNvSpPr>
          <p:nvPr/>
        </p:nvSpPr>
        <p:spPr bwMode="auto">
          <a:xfrm>
            <a:off x="5075238" y="4090318"/>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sp>
        <p:nvSpPr>
          <p:cNvPr id="58381" name="Rectangle 14"/>
          <p:cNvSpPr>
            <a:spLocks noChangeArrowheads="1"/>
          </p:cNvSpPr>
          <p:nvPr/>
        </p:nvSpPr>
        <p:spPr bwMode="auto">
          <a:xfrm>
            <a:off x="2835275" y="5242843"/>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82" name="Line 15"/>
          <p:cNvSpPr>
            <a:spLocks noChangeShapeType="1"/>
          </p:cNvSpPr>
          <p:nvPr/>
        </p:nvSpPr>
        <p:spPr bwMode="auto">
          <a:xfrm>
            <a:off x="2466975" y="5387305"/>
            <a:ext cx="376238"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83" name="Line 16"/>
          <p:cNvSpPr>
            <a:spLocks noChangeShapeType="1"/>
          </p:cNvSpPr>
          <p:nvPr/>
        </p:nvSpPr>
        <p:spPr bwMode="auto">
          <a:xfrm flipV="1">
            <a:off x="2170113" y="5531768"/>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384" name="Text Box 17"/>
          <p:cNvSpPr txBox="1">
            <a:spLocks noChangeArrowheads="1"/>
          </p:cNvSpPr>
          <p:nvPr/>
        </p:nvSpPr>
        <p:spPr bwMode="auto">
          <a:xfrm>
            <a:off x="987425" y="5507955"/>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58385" name="Text Box 18"/>
          <p:cNvSpPr txBox="1">
            <a:spLocks noChangeArrowheads="1"/>
          </p:cNvSpPr>
          <p:nvPr/>
        </p:nvSpPr>
        <p:spPr bwMode="auto">
          <a:xfrm>
            <a:off x="3203575" y="4666580"/>
            <a:ext cx="12001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dirty="0">
                <a:latin typeface="Arial" panose="020B0604020202020204" pitchFamily="34" charset="0"/>
                <a:ea typeface="黑体" panose="02010600030101010101" pitchFamily="2" charset="-122"/>
              </a:rPr>
              <a:t>报文鉴别码</a:t>
            </a:r>
          </a:p>
          <a:p>
            <a:pPr eaLnBrk="1" hangingPunct="1"/>
            <a:r>
              <a:rPr kumimoji="1" lang="en-US" altLang="zh-CN" sz="1600" dirty="0">
                <a:latin typeface="Arial" panose="020B0604020202020204" pitchFamily="34" charset="0"/>
                <a:ea typeface="黑体" panose="02010600030101010101" pitchFamily="2" charset="-122"/>
              </a:rPr>
              <a:t>MAC</a:t>
            </a:r>
            <a:endParaRPr kumimoji="1" lang="en-US" altLang="zh-CN" sz="1600" i="1" baseline="-25000" dirty="0">
              <a:latin typeface="Arial" panose="020B0604020202020204" pitchFamily="34" charset="0"/>
              <a:ea typeface="黑体" panose="02010600030101010101" pitchFamily="2" charset="-122"/>
            </a:endParaRPr>
          </a:p>
        </p:txBody>
      </p:sp>
      <p:sp>
        <p:nvSpPr>
          <p:cNvPr id="58386" name="Text Box 19"/>
          <p:cNvSpPr txBox="1">
            <a:spLocks noChangeArrowheads="1"/>
          </p:cNvSpPr>
          <p:nvPr/>
        </p:nvSpPr>
        <p:spPr bwMode="auto">
          <a:xfrm>
            <a:off x="2787650" y="3971255"/>
            <a:ext cx="457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latin typeface="Arial" panose="020B0604020202020204" pitchFamily="34" charset="0"/>
                <a:ea typeface="黑体" panose="02010600030101010101" pitchFamily="2" charset="-122"/>
                <a:sym typeface="Symbol" panose="05050102010706020507" pitchFamily="18" charset="2"/>
              </a:rPr>
              <a:t></a:t>
            </a:r>
          </a:p>
        </p:txBody>
      </p:sp>
      <p:sp>
        <p:nvSpPr>
          <p:cNvPr id="58387" name="Line 20"/>
          <p:cNvSpPr>
            <a:spLocks noChangeShapeType="1"/>
          </p:cNvSpPr>
          <p:nvPr/>
        </p:nvSpPr>
        <p:spPr bwMode="auto">
          <a:xfrm flipV="1">
            <a:off x="3003550" y="4379243"/>
            <a:ext cx="0" cy="86360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88" name="Line 21"/>
          <p:cNvSpPr>
            <a:spLocks noChangeShapeType="1"/>
          </p:cNvSpPr>
          <p:nvPr/>
        </p:nvSpPr>
        <p:spPr bwMode="auto">
          <a:xfrm>
            <a:off x="1619250" y="4234780"/>
            <a:ext cx="12477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89" name="Rectangle 22"/>
          <p:cNvSpPr>
            <a:spLocks noChangeArrowheads="1"/>
          </p:cNvSpPr>
          <p:nvPr/>
        </p:nvSpPr>
        <p:spPr bwMode="auto">
          <a:xfrm>
            <a:off x="3540125" y="4090318"/>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390" name="Rectangle 23"/>
          <p:cNvSpPr>
            <a:spLocks noChangeArrowheads="1"/>
          </p:cNvSpPr>
          <p:nvPr/>
        </p:nvSpPr>
        <p:spPr bwMode="auto">
          <a:xfrm>
            <a:off x="3851275" y="4090318"/>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58391" name="Line 24"/>
          <p:cNvSpPr>
            <a:spLocks noChangeShapeType="1"/>
          </p:cNvSpPr>
          <p:nvPr/>
        </p:nvSpPr>
        <p:spPr bwMode="auto">
          <a:xfrm>
            <a:off x="3146425" y="4242718"/>
            <a:ext cx="3841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92" name="Line 25"/>
          <p:cNvSpPr>
            <a:spLocks noChangeShapeType="1"/>
          </p:cNvSpPr>
          <p:nvPr/>
        </p:nvSpPr>
        <p:spPr bwMode="auto">
          <a:xfrm flipH="1">
            <a:off x="2987675" y="5171405"/>
            <a:ext cx="503238"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393" name="Line 26"/>
          <p:cNvSpPr>
            <a:spLocks noChangeShapeType="1"/>
          </p:cNvSpPr>
          <p:nvPr/>
        </p:nvSpPr>
        <p:spPr bwMode="auto">
          <a:xfrm flipH="1" flipV="1">
            <a:off x="3635375" y="4234780"/>
            <a:ext cx="144463"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394" name="Rectangle 27"/>
          <p:cNvSpPr>
            <a:spLocks noChangeArrowheads="1"/>
          </p:cNvSpPr>
          <p:nvPr/>
        </p:nvSpPr>
        <p:spPr bwMode="auto">
          <a:xfrm>
            <a:off x="4827588" y="4611018"/>
            <a:ext cx="1158875"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0" rIns="0"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一次性密钥</a:t>
            </a:r>
          </a:p>
        </p:txBody>
      </p:sp>
      <p:sp>
        <p:nvSpPr>
          <p:cNvPr id="58395" name="Rectangle 28"/>
          <p:cNvSpPr>
            <a:spLocks noChangeArrowheads="1"/>
          </p:cNvSpPr>
          <p:nvPr/>
        </p:nvSpPr>
        <p:spPr bwMode="auto">
          <a:xfrm>
            <a:off x="1835150" y="5242843"/>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pic>
        <p:nvPicPr>
          <p:cNvPr id="58396" name="Picture 2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5773738" y="4696742"/>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397" name="Line 30"/>
          <p:cNvSpPr>
            <a:spLocks noChangeShapeType="1"/>
          </p:cNvSpPr>
          <p:nvPr/>
        </p:nvSpPr>
        <p:spPr bwMode="auto">
          <a:xfrm flipV="1">
            <a:off x="5411788" y="4426868"/>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398" name="Line 31"/>
          <p:cNvSpPr>
            <a:spLocks noChangeShapeType="1"/>
          </p:cNvSpPr>
          <p:nvPr/>
        </p:nvSpPr>
        <p:spPr bwMode="auto">
          <a:xfrm>
            <a:off x="4498975" y="4242718"/>
            <a:ext cx="576263"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399" name="Text Box 32"/>
          <p:cNvSpPr txBox="1">
            <a:spLocks noChangeArrowheads="1"/>
          </p:cNvSpPr>
          <p:nvPr/>
        </p:nvSpPr>
        <p:spPr bwMode="auto">
          <a:xfrm>
            <a:off x="6256338" y="5111080"/>
            <a:ext cx="9858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B </a:t>
            </a:r>
            <a:r>
              <a:rPr kumimoji="1" lang="zh-CN" altLang="en-US" sz="1600">
                <a:latin typeface="Arial" panose="020B0604020202020204" pitchFamily="34" charset="0"/>
                <a:ea typeface="黑体" panose="02010600030101010101" pitchFamily="2" charset="-122"/>
              </a:rPr>
              <a:t>的公钥</a:t>
            </a:r>
            <a:endParaRPr kumimoji="1" lang="zh-CN" altLang="en-US" sz="1600" i="1" baseline="-25000">
              <a:latin typeface="Arial" panose="020B0604020202020204" pitchFamily="34" charset="0"/>
              <a:ea typeface="黑体" panose="02010600030101010101" pitchFamily="2" charset="-122"/>
            </a:endParaRPr>
          </a:p>
        </p:txBody>
      </p:sp>
      <p:pic>
        <p:nvPicPr>
          <p:cNvPr id="58400" name="Picture 33"/>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7096126" y="5215855"/>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401" name="Line 34"/>
          <p:cNvSpPr>
            <a:spLocks noChangeShapeType="1"/>
          </p:cNvSpPr>
          <p:nvPr/>
        </p:nvSpPr>
        <p:spPr bwMode="auto">
          <a:xfrm flipV="1">
            <a:off x="6707188" y="4915818"/>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402" name="Text Box 35"/>
          <p:cNvSpPr txBox="1">
            <a:spLocks noChangeArrowheads="1"/>
          </p:cNvSpPr>
          <p:nvPr/>
        </p:nvSpPr>
        <p:spPr bwMode="auto">
          <a:xfrm>
            <a:off x="6483350" y="3971255"/>
            <a:ext cx="457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latin typeface="Arial" panose="020B0604020202020204" pitchFamily="34" charset="0"/>
                <a:ea typeface="黑体" panose="02010600030101010101" pitchFamily="2" charset="-122"/>
                <a:sym typeface="Symbol" panose="05050102010706020507" pitchFamily="18" charset="2"/>
              </a:rPr>
              <a:t></a:t>
            </a:r>
          </a:p>
        </p:txBody>
      </p:sp>
      <p:sp>
        <p:nvSpPr>
          <p:cNvPr id="58403" name="Line 36"/>
          <p:cNvSpPr>
            <a:spLocks noChangeShapeType="1"/>
          </p:cNvSpPr>
          <p:nvPr/>
        </p:nvSpPr>
        <p:spPr bwMode="auto">
          <a:xfrm>
            <a:off x="5722938" y="4234780"/>
            <a:ext cx="839787"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4" name="Line 37"/>
          <p:cNvSpPr>
            <a:spLocks noChangeShapeType="1"/>
          </p:cNvSpPr>
          <p:nvPr/>
        </p:nvSpPr>
        <p:spPr bwMode="auto">
          <a:xfrm>
            <a:off x="6834188" y="4242718"/>
            <a:ext cx="4730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5" name="Line 38"/>
          <p:cNvSpPr>
            <a:spLocks noChangeShapeType="1"/>
          </p:cNvSpPr>
          <p:nvPr/>
        </p:nvSpPr>
        <p:spPr bwMode="auto">
          <a:xfrm flipV="1">
            <a:off x="6699250" y="4361780"/>
            <a:ext cx="0" cy="30480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06" name="Rectangle 39"/>
          <p:cNvSpPr>
            <a:spLocks noChangeArrowheads="1"/>
          </p:cNvSpPr>
          <p:nvPr/>
        </p:nvSpPr>
        <p:spPr bwMode="auto">
          <a:xfrm>
            <a:off x="6372225" y="4626893"/>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grpSp>
        <p:nvGrpSpPr>
          <p:cNvPr id="58407" name="Group 40"/>
          <p:cNvGrpSpPr/>
          <p:nvPr/>
        </p:nvGrpSpPr>
        <p:grpSpPr bwMode="auto">
          <a:xfrm>
            <a:off x="7315200" y="4130005"/>
            <a:ext cx="422275" cy="207963"/>
            <a:chOff x="2736" y="3648"/>
            <a:chExt cx="432" cy="240"/>
          </a:xfrm>
        </p:grpSpPr>
        <p:grpSp>
          <p:nvGrpSpPr>
            <p:cNvPr id="58417" name="Group 41"/>
            <p:cNvGrpSpPr/>
            <p:nvPr/>
          </p:nvGrpSpPr>
          <p:grpSpPr bwMode="auto">
            <a:xfrm>
              <a:off x="2736" y="3648"/>
              <a:ext cx="432" cy="240"/>
              <a:chOff x="2592" y="3504"/>
              <a:chExt cx="576" cy="384"/>
            </a:xfrm>
          </p:grpSpPr>
          <p:sp>
            <p:nvSpPr>
              <p:cNvPr id="58419" name="Rectangle 42"/>
              <p:cNvSpPr>
                <a:spLocks noChangeArrowheads="1"/>
              </p:cNvSpPr>
              <p:nvPr/>
            </p:nvSpPr>
            <p:spPr bwMode="auto">
              <a:xfrm>
                <a:off x="2592" y="3504"/>
                <a:ext cx="576" cy="3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20" name="Freeform 4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chemeClr val="bg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21" name="Line 44"/>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422" name="Line 45"/>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8418" name="Line 46"/>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pic>
        <p:nvPicPr>
          <p:cNvPr id="58408" name="Picture 4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235825" y="3947443"/>
            <a:ext cx="215900"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8409" name="Group 48"/>
          <p:cNvGrpSpPr/>
          <p:nvPr/>
        </p:nvGrpSpPr>
        <p:grpSpPr bwMode="auto">
          <a:xfrm>
            <a:off x="2627313" y="5709568"/>
            <a:ext cx="174625" cy="290512"/>
            <a:chOff x="1474" y="2091"/>
            <a:chExt cx="110" cy="183"/>
          </a:xfrm>
        </p:grpSpPr>
        <p:pic>
          <p:nvPicPr>
            <p:cNvPr id="58415" name="Picture 49"/>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1452" y="2148"/>
              <a:ext cx="156" cy="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8416" name="Rectangle 50"/>
            <p:cNvSpPr>
              <a:spLocks noChangeArrowheads="1"/>
            </p:cNvSpPr>
            <p:nvPr/>
          </p:nvSpPr>
          <p:spPr bwMode="auto">
            <a:xfrm>
              <a:off x="1474" y="2091"/>
              <a:ext cx="110" cy="183"/>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FF0000"/>
                </a:solidFill>
              </a:endParaRPr>
            </a:p>
          </p:txBody>
        </p:sp>
      </p:grpSp>
      <p:sp>
        <p:nvSpPr>
          <p:cNvPr id="58410" name="Text Box 51"/>
          <p:cNvSpPr txBox="1">
            <a:spLocks noChangeArrowheads="1"/>
          </p:cNvSpPr>
          <p:nvPr/>
        </p:nvSpPr>
        <p:spPr bwMode="auto">
          <a:xfrm>
            <a:off x="642938" y="4028405"/>
            <a:ext cx="3190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A</a:t>
            </a:r>
          </a:p>
        </p:txBody>
      </p:sp>
      <p:sp>
        <p:nvSpPr>
          <p:cNvPr id="58411" name="Text Box 52"/>
          <p:cNvSpPr txBox="1">
            <a:spLocks noChangeArrowheads="1"/>
          </p:cNvSpPr>
          <p:nvPr/>
        </p:nvSpPr>
        <p:spPr bwMode="auto">
          <a:xfrm>
            <a:off x="1014413" y="3741068"/>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邮件</a:t>
            </a:r>
          </a:p>
        </p:txBody>
      </p:sp>
      <p:sp>
        <p:nvSpPr>
          <p:cNvPr id="58412" name="AutoShape 53"/>
          <p:cNvSpPr>
            <a:spLocks noChangeArrowheads="1"/>
          </p:cNvSpPr>
          <p:nvPr/>
        </p:nvSpPr>
        <p:spPr bwMode="auto">
          <a:xfrm>
            <a:off x="7883525" y="4163343"/>
            <a:ext cx="576263" cy="142875"/>
          </a:xfrm>
          <a:prstGeom prst="rightArrow">
            <a:avLst>
              <a:gd name="adj1" fmla="val 50000"/>
              <a:gd name="adj2" fmla="val 100833"/>
            </a:avLst>
          </a:prstGeom>
          <a:solidFill>
            <a:srgbClr val="B2B2B2"/>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8413" name="Text Box 54"/>
          <p:cNvSpPr txBox="1">
            <a:spLocks noChangeArrowheads="1"/>
          </p:cNvSpPr>
          <p:nvPr/>
        </p:nvSpPr>
        <p:spPr bwMode="auto">
          <a:xfrm>
            <a:off x="7869238" y="3826793"/>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发送</a:t>
            </a:r>
            <a:endParaRPr kumimoji="1" lang="zh-CN" altLang="en-US" sz="1600" i="1" baseline="-25000">
              <a:latin typeface="Arial" panose="020B0604020202020204" pitchFamily="34" charset="0"/>
              <a:ea typeface="黑体" panose="02010600030101010101" pitchFamily="2" charset="-122"/>
            </a:endParaRPr>
          </a:p>
        </p:txBody>
      </p:sp>
      <p:sp>
        <p:nvSpPr>
          <p:cNvPr id="58414" name="Text Box 55"/>
          <p:cNvSpPr txBox="1">
            <a:spLocks noChangeArrowheads="1"/>
          </p:cNvSpPr>
          <p:nvPr/>
        </p:nvSpPr>
        <p:spPr bwMode="auto">
          <a:xfrm>
            <a:off x="329184" y="1012825"/>
            <a:ext cx="8563296"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marL="342265" indent="-342265" algn="l" eaLnBrk="1" hangingPunct="1">
              <a:spcBef>
                <a:spcPts val="600"/>
              </a:spcBef>
              <a:buFont typeface="Arial" panose="020B0604020202020204" pitchFamily="34" charset="0"/>
              <a:buChar char="•"/>
            </a:pPr>
            <a:r>
              <a:rPr lang="en-US" altLang="zh-CN" sz="2400" dirty="0" smtClean="0">
                <a:solidFill>
                  <a:srgbClr val="FF0000"/>
                </a:solidFill>
                <a:latin typeface="+mn-lt"/>
                <a:ea typeface="+mn-ea"/>
              </a:rPr>
              <a:t>A </a:t>
            </a:r>
            <a:r>
              <a:rPr lang="zh-CN" altLang="en-US" sz="2400" dirty="0" smtClean="0">
                <a:solidFill>
                  <a:srgbClr val="FF0000"/>
                </a:solidFill>
                <a:latin typeface="+mn-lt"/>
                <a:ea typeface="+mn-ea"/>
              </a:rPr>
              <a:t>有</a:t>
            </a:r>
            <a:r>
              <a:rPr lang="zh-CN" altLang="en-US" sz="2400" dirty="0">
                <a:solidFill>
                  <a:srgbClr val="FF0000"/>
                </a:solidFill>
                <a:latin typeface="+mn-lt"/>
                <a:ea typeface="+mn-ea"/>
              </a:rPr>
              <a:t>三个密钥</a:t>
            </a:r>
            <a:r>
              <a:rPr lang="zh-CN" altLang="en-US" sz="2400" dirty="0">
                <a:latin typeface="+mn-lt"/>
                <a:ea typeface="+mn-ea"/>
              </a:rPr>
              <a:t>：</a:t>
            </a:r>
          </a:p>
          <a:p>
            <a:pPr marL="342265" indent="-342265" algn="l" eaLnBrk="1" hangingPunct="1">
              <a:spcBef>
                <a:spcPts val="600"/>
              </a:spcBef>
            </a:pPr>
            <a:r>
              <a:rPr lang="zh-CN" altLang="en-US" sz="2400" dirty="0">
                <a:latin typeface="+mn-lt"/>
                <a:ea typeface="+mn-ea"/>
              </a:rPr>
              <a:t>      自己的私钥、</a:t>
            </a:r>
            <a:r>
              <a:rPr lang="en-US" altLang="zh-CN" sz="2400" dirty="0" smtClean="0">
                <a:latin typeface="+mn-lt"/>
                <a:ea typeface="+mn-ea"/>
              </a:rPr>
              <a:t>B </a:t>
            </a:r>
            <a:r>
              <a:rPr lang="zh-CN" altLang="en-US" sz="2400" dirty="0" smtClean="0">
                <a:latin typeface="+mn-lt"/>
                <a:ea typeface="+mn-ea"/>
              </a:rPr>
              <a:t>的</a:t>
            </a:r>
            <a:r>
              <a:rPr lang="zh-CN" altLang="en-US" sz="2400" dirty="0">
                <a:latin typeface="+mn-lt"/>
                <a:ea typeface="+mn-ea"/>
              </a:rPr>
              <a:t>公钥</a:t>
            </a:r>
          </a:p>
          <a:p>
            <a:pPr marL="342265" indent="-342265" algn="l" eaLnBrk="1" hangingPunct="1">
              <a:spcBef>
                <a:spcPts val="600"/>
              </a:spcBef>
            </a:pPr>
            <a:r>
              <a:rPr lang="zh-CN" altLang="en-US" sz="2400" dirty="0">
                <a:latin typeface="+mn-lt"/>
                <a:ea typeface="+mn-ea"/>
              </a:rPr>
              <a:t>      和自己生成的一次性密钥。</a:t>
            </a:r>
          </a:p>
          <a:p>
            <a:pPr marL="342265" indent="-342265" algn="l">
              <a:spcBef>
                <a:spcPts val="600"/>
              </a:spcBef>
              <a:buFont typeface="Arial" panose="020B0604020202020204" pitchFamily="34" charset="0"/>
              <a:buChar char="•"/>
            </a:pPr>
            <a:r>
              <a:rPr lang="en-US" altLang="zh-CN" sz="2400" dirty="0" smtClean="0">
                <a:solidFill>
                  <a:srgbClr val="FF0000"/>
                </a:solidFill>
                <a:latin typeface="+mn-lt"/>
                <a:ea typeface="+mn-ea"/>
              </a:rPr>
              <a:t>B </a:t>
            </a:r>
            <a:r>
              <a:rPr lang="zh-CN" altLang="en-US" sz="2400" dirty="0" smtClean="0">
                <a:solidFill>
                  <a:srgbClr val="FF0000"/>
                </a:solidFill>
                <a:latin typeface="+mn-lt"/>
                <a:ea typeface="+mn-ea"/>
              </a:rPr>
              <a:t>有</a:t>
            </a:r>
            <a:r>
              <a:rPr lang="zh-CN" altLang="en-US" sz="2400" dirty="0">
                <a:solidFill>
                  <a:srgbClr val="FF0000"/>
                </a:solidFill>
                <a:latin typeface="+mn-lt"/>
                <a:ea typeface="+mn-ea"/>
              </a:rPr>
              <a:t>两个密钥</a:t>
            </a:r>
            <a:r>
              <a:rPr lang="zh-CN" altLang="en-US" sz="2400" dirty="0">
                <a:latin typeface="+mn-lt"/>
                <a:ea typeface="+mn-ea"/>
              </a:rPr>
              <a:t>：</a:t>
            </a:r>
          </a:p>
          <a:p>
            <a:pPr marL="342265" indent="-342265" algn="l" eaLnBrk="1" hangingPunct="1">
              <a:spcBef>
                <a:spcPts val="600"/>
              </a:spcBef>
            </a:pPr>
            <a:r>
              <a:rPr lang="zh-CN" altLang="en-US" sz="2400" dirty="0">
                <a:latin typeface="+mn-lt"/>
                <a:ea typeface="+mn-ea"/>
              </a:rPr>
              <a:t>      自己的私钥</a:t>
            </a:r>
            <a:r>
              <a:rPr lang="zh-CN" altLang="en-US" sz="2400" dirty="0" smtClean="0">
                <a:latin typeface="+mn-lt"/>
                <a:ea typeface="+mn-ea"/>
              </a:rPr>
              <a:t>和 </a:t>
            </a:r>
            <a:r>
              <a:rPr lang="en-US" altLang="zh-CN" sz="2400" dirty="0" smtClean="0">
                <a:latin typeface="+mn-lt"/>
                <a:ea typeface="+mn-ea"/>
              </a:rPr>
              <a:t>A </a:t>
            </a:r>
            <a:r>
              <a:rPr lang="zh-CN" altLang="en-US" sz="2400" dirty="0" smtClean="0">
                <a:latin typeface="+mn-lt"/>
                <a:ea typeface="+mn-ea"/>
              </a:rPr>
              <a:t>的</a:t>
            </a:r>
            <a:r>
              <a:rPr lang="zh-CN" altLang="en-US" sz="2400" dirty="0">
                <a:latin typeface="+mn-lt"/>
                <a:ea typeface="+mn-ea"/>
              </a:rPr>
              <a:t>公钥。</a:t>
            </a:r>
          </a:p>
        </p:txBody>
      </p:sp>
      <p:sp>
        <p:nvSpPr>
          <p:cNvPr id="2" name="标题 1"/>
          <p:cNvSpPr>
            <a:spLocks noGrp="1"/>
          </p:cNvSpPr>
          <p:nvPr>
            <p:ph type="title"/>
          </p:nvPr>
        </p:nvSpPr>
        <p:spPr/>
        <p:txBody>
          <a:bodyPr/>
          <a:lstStyle/>
          <a:p>
            <a:r>
              <a:rPr lang="zh-CN" altLang="en-US" dirty="0"/>
              <a:t>用 </a:t>
            </a:r>
            <a:r>
              <a:rPr lang="en-US" altLang="zh-CN" dirty="0"/>
              <a:t>PGP </a:t>
            </a:r>
            <a:r>
              <a:rPr lang="zh-CN" altLang="en-US" dirty="0"/>
              <a:t>进行加密</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5"/>
          <p:cNvSpPr>
            <a:spLocks noGrp="1" noChangeArrowheads="1"/>
          </p:cNvSpPr>
          <p:nvPr>
            <p:ph type="title"/>
          </p:nvPr>
        </p:nvSpPr>
        <p:spPr>
          <a:noFill/>
        </p:spPr>
        <p:txBody>
          <a:bodyPr/>
          <a:lstStyle/>
          <a:p>
            <a:pPr algn="ctr" eaLnBrk="1" hangingPunct="1"/>
            <a:r>
              <a:rPr lang="zh-CN" altLang="en-US" dirty="0" smtClean="0"/>
              <a:t>用 </a:t>
            </a:r>
            <a:r>
              <a:rPr lang="en-US" altLang="zh-CN" dirty="0" smtClean="0"/>
              <a:t>PGP </a:t>
            </a:r>
            <a:r>
              <a:rPr lang="zh-CN" altLang="en-US" dirty="0" smtClean="0"/>
              <a:t>进行解密</a:t>
            </a:r>
          </a:p>
        </p:txBody>
      </p:sp>
      <p:sp>
        <p:nvSpPr>
          <p:cNvPr id="59396" name="Text Box 7"/>
          <p:cNvSpPr txBox="1">
            <a:spLocks noChangeArrowheads="1"/>
          </p:cNvSpPr>
          <p:nvPr/>
        </p:nvSpPr>
        <p:spPr bwMode="auto">
          <a:xfrm>
            <a:off x="4583038" y="4294956"/>
            <a:ext cx="1092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A </a:t>
            </a:r>
            <a:r>
              <a:rPr kumimoji="1" lang="zh-CN" altLang="en-US" sz="1600">
                <a:latin typeface="Arial" panose="020B0604020202020204" pitchFamily="34" charset="0"/>
                <a:ea typeface="黑体" panose="02010600030101010101" pitchFamily="2" charset="-122"/>
              </a:rPr>
              <a:t>的公钥</a:t>
            </a:r>
            <a:endParaRPr kumimoji="1" lang="zh-CN" altLang="en-US" sz="1600" i="1" baseline="-25000">
              <a:latin typeface="Arial" panose="020B0604020202020204" pitchFamily="34" charset="0"/>
              <a:ea typeface="黑体" panose="02010600030101010101" pitchFamily="2" charset="-122"/>
            </a:endParaRPr>
          </a:p>
        </p:txBody>
      </p:sp>
      <p:pic>
        <p:nvPicPr>
          <p:cNvPr id="59397" name="Picture 8"/>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5491089" y="4434656"/>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9398" name="Rectangle 9"/>
          <p:cNvSpPr>
            <a:spLocks noChangeArrowheads="1"/>
          </p:cNvSpPr>
          <p:nvPr/>
        </p:nvSpPr>
        <p:spPr bwMode="auto">
          <a:xfrm>
            <a:off x="7464351" y="4318769"/>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散列</a:t>
            </a:r>
          </a:p>
        </p:txBody>
      </p:sp>
      <p:sp>
        <p:nvSpPr>
          <p:cNvPr id="59399" name="Line 10"/>
          <p:cNvSpPr>
            <a:spLocks noChangeShapeType="1"/>
          </p:cNvSpPr>
          <p:nvPr/>
        </p:nvSpPr>
        <p:spPr bwMode="auto">
          <a:xfrm>
            <a:off x="6280076" y="4606106"/>
            <a:ext cx="0" cy="287338"/>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00" name="Line 11"/>
          <p:cNvSpPr>
            <a:spLocks noChangeShapeType="1"/>
          </p:cNvSpPr>
          <p:nvPr/>
        </p:nvSpPr>
        <p:spPr bwMode="auto">
          <a:xfrm rot="5400000" flipV="1">
            <a:off x="5821288" y="4363219"/>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01" name="Rectangle 12"/>
          <p:cNvSpPr>
            <a:spLocks noChangeArrowheads="1"/>
          </p:cNvSpPr>
          <p:nvPr/>
        </p:nvSpPr>
        <p:spPr bwMode="auto">
          <a:xfrm>
            <a:off x="6654726" y="3239269"/>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402" name="Rectangle 13"/>
          <p:cNvSpPr>
            <a:spLocks noChangeArrowheads="1"/>
          </p:cNvSpPr>
          <p:nvPr/>
        </p:nvSpPr>
        <p:spPr bwMode="auto">
          <a:xfrm>
            <a:off x="6965876" y="3239269"/>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59403" name="Rectangle 14"/>
          <p:cNvSpPr>
            <a:spLocks noChangeArrowheads="1"/>
          </p:cNvSpPr>
          <p:nvPr/>
        </p:nvSpPr>
        <p:spPr bwMode="auto">
          <a:xfrm>
            <a:off x="3879776" y="3790131"/>
            <a:ext cx="1158875"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0" rIns="0"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一次性密钥</a:t>
            </a:r>
          </a:p>
        </p:txBody>
      </p:sp>
      <p:pic>
        <p:nvPicPr>
          <p:cNvPr id="59404" name="Picture 15"/>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4827514" y="3882206"/>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9405" name="Line 16"/>
          <p:cNvSpPr>
            <a:spLocks noChangeShapeType="1"/>
          </p:cNvSpPr>
          <p:nvPr/>
        </p:nvSpPr>
        <p:spPr bwMode="auto">
          <a:xfrm flipH="1" flipV="1">
            <a:off x="4463976" y="3542481"/>
            <a:ext cx="1587" cy="244475"/>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06" name="Text Box 17"/>
          <p:cNvSpPr txBox="1">
            <a:spLocks noChangeArrowheads="1"/>
          </p:cNvSpPr>
          <p:nvPr/>
        </p:nvSpPr>
        <p:spPr bwMode="auto">
          <a:xfrm>
            <a:off x="3459088" y="4802956"/>
            <a:ext cx="9858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B </a:t>
            </a:r>
            <a:r>
              <a:rPr kumimoji="1" lang="zh-CN" altLang="en-US" sz="1600">
                <a:latin typeface="Arial" panose="020B0604020202020204" pitchFamily="34" charset="0"/>
                <a:ea typeface="黑体" panose="02010600030101010101" pitchFamily="2" charset="-122"/>
              </a:rPr>
              <a:t>的私钥</a:t>
            </a:r>
            <a:endParaRPr kumimoji="1" lang="zh-CN" altLang="en-US" sz="1600" i="1" baseline="-25000">
              <a:latin typeface="Arial" panose="020B0604020202020204" pitchFamily="34" charset="0"/>
              <a:ea typeface="黑体" panose="02010600030101010101" pitchFamily="2" charset="-122"/>
            </a:endParaRPr>
          </a:p>
        </p:txBody>
      </p:sp>
      <p:sp>
        <p:nvSpPr>
          <p:cNvPr id="59407" name="Line 18"/>
          <p:cNvSpPr>
            <a:spLocks noChangeShapeType="1"/>
          </p:cNvSpPr>
          <p:nvPr/>
        </p:nvSpPr>
        <p:spPr bwMode="auto">
          <a:xfrm flipV="1">
            <a:off x="1887463" y="3956819"/>
            <a:ext cx="758825" cy="158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59408" name="Group 19"/>
          <p:cNvGrpSpPr/>
          <p:nvPr/>
        </p:nvGrpSpPr>
        <p:grpSpPr bwMode="auto">
          <a:xfrm>
            <a:off x="1382638" y="3671069"/>
            <a:ext cx="501650" cy="390525"/>
            <a:chOff x="4377" y="981"/>
            <a:chExt cx="316" cy="246"/>
          </a:xfrm>
        </p:grpSpPr>
        <p:grpSp>
          <p:nvGrpSpPr>
            <p:cNvPr id="59437" name="Group 20"/>
            <p:cNvGrpSpPr/>
            <p:nvPr/>
          </p:nvGrpSpPr>
          <p:grpSpPr bwMode="auto">
            <a:xfrm>
              <a:off x="4427" y="1096"/>
              <a:ext cx="266" cy="131"/>
              <a:chOff x="2736" y="3648"/>
              <a:chExt cx="432" cy="240"/>
            </a:xfrm>
          </p:grpSpPr>
          <p:grpSp>
            <p:nvGrpSpPr>
              <p:cNvPr id="59439" name="Group 21"/>
              <p:cNvGrpSpPr/>
              <p:nvPr/>
            </p:nvGrpSpPr>
            <p:grpSpPr bwMode="auto">
              <a:xfrm>
                <a:off x="2736" y="3648"/>
                <a:ext cx="432" cy="240"/>
                <a:chOff x="2592" y="3504"/>
                <a:chExt cx="576" cy="384"/>
              </a:xfrm>
            </p:grpSpPr>
            <p:sp>
              <p:nvSpPr>
                <p:cNvPr id="59441" name="Rectangle 22"/>
                <p:cNvSpPr>
                  <a:spLocks noChangeArrowheads="1"/>
                </p:cNvSpPr>
                <p:nvPr/>
              </p:nvSpPr>
              <p:spPr bwMode="auto">
                <a:xfrm>
                  <a:off x="2592" y="3504"/>
                  <a:ext cx="576" cy="3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442" name="Freeform 2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chemeClr val="bg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43" name="Line 24"/>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44" name="Line 25"/>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59440" name="Line 26"/>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pic>
          <p:nvPicPr>
            <p:cNvPr id="59438" name="Picture 2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77" y="981"/>
              <a:ext cx="136" cy="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59409" name="Rectangle 28"/>
          <p:cNvSpPr>
            <a:spLocks noChangeArrowheads="1"/>
          </p:cNvSpPr>
          <p:nvPr/>
        </p:nvSpPr>
        <p:spPr bwMode="auto">
          <a:xfrm>
            <a:off x="2103363" y="3094806"/>
            <a:ext cx="1079500" cy="576263"/>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加密的邮件</a:t>
            </a:r>
          </a:p>
          <a:p>
            <a:pPr eaLnBrk="1" hangingPunct="1"/>
            <a:r>
              <a:rPr kumimoji="1" lang="zh-CN" altLang="en-US" sz="1600">
                <a:latin typeface="Arial" panose="020B0604020202020204" pitchFamily="34" charset="0"/>
                <a:ea typeface="黑体" panose="02010600030101010101" pitchFamily="2" charset="-122"/>
              </a:rPr>
              <a:t>及其摘要</a:t>
            </a:r>
          </a:p>
        </p:txBody>
      </p:sp>
      <p:sp>
        <p:nvSpPr>
          <p:cNvPr id="59410" name="Line 29"/>
          <p:cNvSpPr>
            <a:spLocks noChangeShapeType="1"/>
          </p:cNvSpPr>
          <p:nvPr/>
        </p:nvSpPr>
        <p:spPr bwMode="auto">
          <a:xfrm>
            <a:off x="2639938" y="3671069"/>
            <a:ext cx="0" cy="647700"/>
          </a:xfrm>
          <a:prstGeom prst="line">
            <a:avLst/>
          </a:prstGeom>
          <a:noFill/>
          <a:ln w="19050">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11" name="Rectangle 30"/>
          <p:cNvSpPr>
            <a:spLocks noChangeArrowheads="1"/>
          </p:cNvSpPr>
          <p:nvPr/>
        </p:nvSpPr>
        <p:spPr bwMode="auto">
          <a:xfrm>
            <a:off x="4135363" y="3237681"/>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59412" name="Line 31"/>
          <p:cNvSpPr>
            <a:spLocks noChangeShapeType="1"/>
          </p:cNvSpPr>
          <p:nvPr/>
        </p:nvSpPr>
        <p:spPr bwMode="auto">
          <a:xfrm>
            <a:off x="3182863" y="3382144"/>
            <a:ext cx="93662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13" name="Freeform 32"/>
          <p:cNvSpPr/>
          <p:nvPr/>
        </p:nvSpPr>
        <p:spPr bwMode="auto">
          <a:xfrm flipV="1">
            <a:off x="4168701" y="4091756"/>
            <a:ext cx="288925" cy="369888"/>
          </a:xfrm>
          <a:custGeom>
            <a:avLst/>
            <a:gdLst>
              <a:gd name="T0" fmla="*/ 0 w 182"/>
              <a:gd name="T1" fmla="*/ 0 h 272"/>
              <a:gd name="T2" fmla="*/ 288925 w 182"/>
              <a:gd name="T3" fmla="*/ 0 h 272"/>
              <a:gd name="T4" fmla="*/ 288925 w 182"/>
              <a:gd name="T5" fmla="*/ 369888 h 272"/>
              <a:gd name="T6" fmla="*/ 0 60000 65536"/>
              <a:gd name="T7" fmla="*/ 0 60000 65536"/>
              <a:gd name="T8" fmla="*/ 0 60000 65536"/>
            </a:gdLst>
            <a:ahLst/>
            <a:cxnLst>
              <a:cxn ang="T6">
                <a:pos x="T0" y="T1"/>
              </a:cxn>
              <a:cxn ang="T7">
                <a:pos x="T2" y="T3"/>
              </a:cxn>
              <a:cxn ang="T8">
                <a:pos x="T4" y="T5"/>
              </a:cxn>
            </a:cxnLst>
            <a:rect l="0" t="0" r="r" b="b"/>
            <a:pathLst>
              <a:path w="182" h="272">
                <a:moveTo>
                  <a:pt x="0" y="0"/>
                </a:moveTo>
                <a:lnTo>
                  <a:pt x="182" y="0"/>
                </a:lnTo>
                <a:lnTo>
                  <a:pt x="182" y="272"/>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14" name="Line 33"/>
          <p:cNvSpPr>
            <a:spLocks noChangeShapeType="1"/>
          </p:cNvSpPr>
          <p:nvPr/>
        </p:nvSpPr>
        <p:spPr bwMode="auto">
          <a:xfrm>
            <a:off x="4775126" y="3383731"/>
            <a:ext cx="186372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15" name="Rectangle 34"/>
          <p:cNvSpPr>
            <a:spLocks noChangeArrowheads="1"/>
          </p:cNvSpPr>
          <p:nvPr/>
        </p:nvSpPr>
        <p:spPr bwMode="auto">
          <a:xfrm>
            <a:off x="2103363" y="4318769"/>
            <a:ext cx="10795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加密的密钥</a:t>
            </a:r>
          </a:p>
        </p:txBody>
      </p:sp>
      <p:sp>
        <p:nvSpPr>
          <p:cNvPr id="59416" name="Line 35"/>
          <p:cNvSpPr>
            <a:spLocks noChangeShapeType="1"/>
          </p:cNvSpPr>
          <p:nvPr/>
        </p:nvSpPr>
        <p:spPr bwMode="auto">
          <a:xfrm flipV="1">
            <a:off x="3943276" y="4606106"/>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17" name="Line 36"/>
          <p:cNvSpPr>
            <a:spLocks noChangeShapeType="1"/>
          </p:cNvSpPr>
          <p:nvPr/>
        </p:nvSpPr>
        <p:spPr bwMode="auto">
          <a:xfrm>
            <a:off x="3182863" y="4471169"/>
            <a:ext cx="431800"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18" name="Rectangle 37"/>
          <p:cNvSpPr>
            <a:spLocks noChangeArrowheads="1"/>
          </p:cNvSpPr>
          <p:nvPr/>
        </p:nvSpPr>
        <p:spPr bwMode="auto">
          <a:xfrm>
            <a:off x="3614663" y="4318769"/>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59419" name="Rectangle 38"/>
          <p:cNvSpPr>
            <a:spLocks noChangeArrowheads="1"/>
          </p:cNvSpPr>
          <p:nvPr/>
        </p:nvSpPr>
        <p:spPr bwMode="auto">
          <a:xfrm>
            <a:off x="5951463" y="4318769"/>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59420" name="Freeform 39"/>
          <p:cNvSpPr/>
          <p:nvPr/>
        </p:nvSpPr>
        <p:spPr bwMode="auto">
          <a:xfrm>
            <a:off x="6280076" y="3526606"/>
            <a:ext cx="503237" cy="792163"/>
          </a:xfrm>
          <a:custGeom>
            <a:avLst/>
            <a:gdLst>
              <a:gd name="T0" fmla="*/ 503237 w 363"/>
              <a:gd name="T1" fmla="*/ 0 h 363"/>
              <a:gd name="T2" fmla="*/ 503237 w 363"/>
              <a:gd name="T3" fmla="*/ 296788 h 363"/>
              <a:gd name="T4" fmla="*/ 0 w 363"/>
              <a:gd name="T5" fmla="*/ 296788 h 363"/>
              <a:gd name="T6" fmla="*/ 0 w 363"/>
              <a:gd name="T7" fmla="*/ 792163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21" name="Freeform 40"/>
          <p:cNvSpPr/>
          <p:nvPr/>
        </p:nvSpPr>
        <p:spPr bwMode="auto">
          <a:xfrm flipH="1">
            <a:off x="7327826" y="3526606"/>
            <a:ext cx="463550" cy="792163"/>
          </a:xfrm>
          <a:custGeom>
            <a:avLst/>
            <a:gdLst>
              <a:gd name="T0" fmla="*/ 463550 w 363"/>
              <a:gd name="T1" fmla="*/ 0 h 363"/>
              <a:gd name="T2" fmla="*/ 463550 w 363"/>
              <a:gd name="T3" fmla="*/ 296788 h 363"/>
              <a:gd name="T4" fmla="*/ 0 w 363"/>
              <a:gd name="T5" fmla="*/ 296788 h 363"/>
              <a:gd name="T6" fmla="*/ 0 w 363"/>
              <a:gd name="T7" fmla="*/ 792163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422" name="Rectangle 41"/>
          <p:cNvSpPr>
            <a:spLocks noChangeArrowheads="1"/>
          </p:cNvSpPr>
          <p:nvPr/>
        </p:nvSpPr>
        <p:spPr bwMode="auto">
          <a:xfrm>
            <a:off x="6134026" y="4915669"/>
            <a:ext cx="311150" cy="290512"/>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59423" name="Text Box 42"/>
          <p:cNvSpPr txBox="1">
            <a:spLocks noChangeArrowheads="1"/>
          </p:cNvSpPr>
          <p:nvPr/>
        </p:nvSpPr>
        <p:spPr bwMode="auto">
          <a:xfrm>
            <a:off x="5991151" y="5182369"/>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59424" name="Line 43"/>
          <p:cNvSpPr>
            <a:spLocks noChangeShapeType="1"/>
          </p:cNvSpPr>
          <p:nvPr/>
        </p:nvSpPr>
        <p:spPr bwMode="auto">
          <a:xfrm>
            <a:off x="7794551" y="4606106"/>
            <a:ext cx="0" cy="287338"/>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25" name="Rectangle 44"/>
          <p:cNvSpPr>
            <a:spLocks noChangeArrowheads="1"/>
          </p:cNvSpPr>
          <p:nvPr/>
        </p:nvSpPr>
        <p:spPr bwMode="auto">
          <a:xfrm>
            <a:off x="7648501" y="4915669"/>
            <a:ext cx="311150" cy="290512"/>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59426" name="Text Box 45"/>
          <p:cNvSpPr txBox="1">
            <a:spLocks noChangeArrowheads="1"/>
          </p:cNvSpPr>
          <p:nvPr/>
        </p:nvSpPr>
        <p:spPr bwMode="auto">
          <a:xfrm>
            <a:off x="7505626" y="5182369"/>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59427" name="Line 46"/>
          <p:cNvSpPr>
            <a:spLocks noChangeShapeType="1"/>
          </p:cNvSpPr>
          <p:nvPr/>
        </p:nvSpPr>
        <p:spPr bwMode="auto">
          <a:xfrm flipH="1">
            <a:off x="7288138" y="5063306"/>
            <a:ext cx="3587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28" name="Line 47"/>
          <p:cNvSpPr>
            <a:spLocks noChangeShapeType="1"/>
          </p:cNvSpPr>
          <p:nvPr/>
        </p:nvSpPr>
        <p:spPr bwMode="auto">
          <a:xfrm>
            <a:off x="6440413" y="5071244"/>
            <a:ext cx="3841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9429" name="Text Box 48"/>
          <p:cNvSpPr txBox="1">
            <a:spLocks noChangeArrowheads="1"/>
          </p:cNvSpPr>
          <p:nvPr/>
        </p:nvSpPr>
        <p:spPr bwMode="auto">
          <a:xfrm>
            <a:off x="6759501" y="4879156"/>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比较</a:t>
            </a:r>
            <a:endParaRPr kumimoji="1" lang="zh-CN" altLang="en-US" sz="1600" i="1" baseline="-25000">
              <a:latin typeface="Arial" panose="020B0604020202020204" pitchFamily="34" charset="0"/>
              <a:ea typeface="黑体" panose="02010600030101010101" pitchFamily="2" charset="-122"/>
            </a:endParaRPr>
          </a:p>
        </p:txBody>
      </p:sp>
      <p:sp>
        <p:nvSpPr>
          <p:cNvPr id="59430" name="AutoShape 49"/>
          <p:cNvSpPr>
            <a:spLocks noChangeArrowheads="1"/>
          </p:cNvSpPr>
          <p:nvPr/>
        </p:nvSpPr>
        <p:spPr bwMode="auto">
          <a:xfrm>
            <a:off x="857176" y="3882206"/>
            <a:ext cx="576262" cy="142875"/>
          </a:xfrm>
          <a:prstGeom prst="rightArrow">
            <a:avLst>
              <a:gd name="adj1" fmla="val 50000"/>
              <a:gd name="adj2" fmla="val 100833"/>
            </a:avLst>
          </a:prstGeom>
          <a:solidFill>
            <a:schemeClr val="hlink"/>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9431" name="Text Box 50"/>
          <p:cNvSpPr txBox="1">
            <a:spLocks noChangeArrowheads="1"/>
          </p:cNvSpPr>
          <p:nvPr/>
        </p:nvSpPr>
        <p:spPr bwMode="auto">
          <a:xfrm>
            <a:off x="755576" y="3525019"/>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接收</a:t>
            </a:r>
            <a:endParaRPr kumimoji="1" lang="zh-CN" altLang="en-US" sz="1600" i="1" baseline="-25000">
              <a:latin typeface="Arial" panose="020B0604020202020204" pitchFamily="34" charset="0"/>
              <a:ea typeface="黑体" panose="02010600030101010101" pitchFamily="2" charset="-122"/>
            </a:endParaRPr>
          </a:p>
        </p:txBody>
      </p:sp>
      <p:grpSp>
        <p:nvGrpSpPr>
          <p:cNvPr id="59432" name="Group 51"/>
          <p:cNvGrpSpPr/>
          <p:nvPr/>
        </p:nvGrpSpPr>
        <p:grpSpPr bwMode="auto">
          <a:xfrm>
            <a:off x="4371901" y="4831531"/>
            <a:ext cx="174625" cy="290513"/>
            <a:chOff x="1474" y="2091"/>
            <a:chExt cx="110" cy="183"/>
          </a:xfrm>
        </p:grpSpPr>
        <p:pic>
          <p:nvPicPr>
            <p:cNvPr id="59435" name="Picture 5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rot="5400000">
              <a:off x="1452" y="2148"/>
              <a:ext cx="156" cy="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9436" name="Rectangle 53"/>
            <p:cNvSpPr>
              <a:spLocks noChangeArrowheads="1"/>
            </p:cNvSpPr>
            <p:nvPr/>
          </p:nvSpPr>
          <p:spPr bwMode="auto">
            <a:xfrm>
              <a:off x="1474" y="2091"/>
              <a:ext cx="110" cy="183"/>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59433" name="Text Box 54"/>
          <p:cNvSpPr txBox="1">
            <a:spLocks noChangeArrowheads="1"/>
          </p:cNvSpPr>
          <p:nvPr/>
        </p:nvSpPr>
        <p:spPr bwMode="auto">
          <a:xfrm>
            <a:off x="5735563" y="2924944"/>
            <a:ext cx="63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MAC</a:t>
            </a:r>
            <a:endParaRPr kumimoji="1" lang="en-US" altLang="zh-CN" sz="1600" i="1" baseline="-25000">
              <a:latin typeface="Arial" panose="020B0604020202020204" pitchFamily="34" charset="0"/>
              <a:ea typeface="黑体" panose="02010600030101010101" pitchFamily="2" charset="-122"/>
            </a:endParaRPr>
          </a:p>
        </p:txBody>
      </p:sp>
      <p:sp>
        <p:nvSpPr>
          <p:cNvPr id="59434" name="Line 55"/>
          <p:cNvSpPr>
            <a:spLocks noChangeShapeType="1"/>
          </p:cNvSpPr>
          <p:nvPr/>
        </p:nvSpPr>
        <p:spPr bwMode="auto">
          <a:xfrm>
            <a:off x="6311826" y="3142431"/>
            <a:ext cx="503237" cy="215900"/>
          </a:xfrm>
          <a:prstGeom prst="line">
            <a:avLst/>
          </a:prstGeom>
          <a:noFill/>
          <a:ln w="9525">
            <a:solidFill>
              <a:schemeClr val="tx1"/>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Line 5"/>
          <p:cNvSpPr>
            <a:spLocks noChangeShapeType="1"/>
          </p:cNvSpPr>
          <p:nvPr/>
        </p:nvSpPr>
        <p:spPr bwMode="auto">
          <a:xfrm>
            <a:off x="5938838" y="2083023"/>
            <a:ext cx="433387"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 name="Line 6"/>
          <p:cNvSpPr>
            <a:spLocks noChangeShapeType="1"/>
          </p:cNvSpPr>
          <p:nvPr/>
        </p:nvSpPr>
        <p:spPr bwMode="auto">
          <a:xfrm>
            <a:off x="1450975" y="2698973"/>
            <a:ext cx="376238"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Text Box 7"/>
          <p:cNvSpPr txBox="1">
            <a:spLocks noChangeArrowheads="1"/>
          </p:cNvSpPr>
          <p:nvPr/>
        </p:nvSpPr>
        <p:spPr bwMode="auto">
          <a:xfrm>
            <a:off x="1690688" y="2997423"/>
            <a:ext cx="9858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dirty="0" smtClean="0">
                <a:solidFill>
                  <a:srgbClr val="FF0000"/>
                </a:solidFill>
                <a:latin typeface="Arial" panose="020B0604020202020204" pitchFamily="34" charset="0"/>
                <a:ea typeface="黑体" panose="02010600030101010101" pitchFamily="2" charset="-122"/>
              </a:rPr>
              <a:t>A </a:t>
            </a:r>
            <a:r>
              <a:rPr kumimoji="1" lang="zh-CN" altLang="en-US" sz="1600" dirty="0" smtClean="0">
                <a:solidFill>
                  <a:srgbClr val="FF0000"/>
                </a:solidFill>
                <a:latin typeface="Arial" panose="020B0604020202020204" pitchFamily="34" charset="0"/>
                <a:ea typeface="黑体" panose="02010600030101010101" pitchFamily="2" charset="-122"/>
              </a:rPr>
              <a:t>的</a:t>
            </a:r>
            <a:r>
              <a:rPr kumimoji="1" lang="zh-CN" altLang="en-US" sz="1600" dirty="0">
                <a:solidFill>
                  <a:srgbClr val="FF0000"/>
                </a:solidFill>
                <a:latin typeface="Arial" panose="020B0604020202020204" pitchFamily="34" charset="0"/>
                <a:ea typeface="黑体" panose="02010600030101010101" pitchFamily="2" charset="-122"/>
              </a:rPr>
              <a:t>私钥</a:t>
            </a:r>
            <a:endParaRPr kumimoji="1" lang="zh-CN" altLang="en-US" sz="1600" i="1" baseline="-25000" dirty="0">
              <a:solidFill>
                <a:srgbClr val="FF0000"/>
              </a:solidFill>
              <a:latin typeface="Arial" panose="020B0604020202020204" pitchFamily="34" charset="0"/>
              <a:ea typeface="黑体" panose="02010600030101010101" pitchFamily="2" charset="-122"/>
            </a:endParaRPr>
          </a:p>
        </p:txBody>
      </p:sp>
      <p:sp>
        <p:nvSpPr>
          <p:cNvPr id="7" name="Rectangle 8"/>
          <p:cNvSpPr>
            <a:spLocks noChangeArrowheads="1"/>
          </p:cNvSpPr>
          <p:nvPr/>
        </p:nvSpPr>
        <p:spPr bwMode="auto">
          <a:xfrm>
            <a:off x="971550" y="1401986"/>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8" name="Rectangle 9"/>
          <p:cNvSpPr>
            <a:spLocks noChangeArrowheads="1"/>
          </p:cNvSpPr>
          <p:nvPr/>
        </p:nvSpPr>
        <p:spPr bwMode="auto">
          <a:xfrm>
            <a:off x="971550" y="1978248"/>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散列</a:t>
            </a:r>
          </a:p>
        </p:txBody>
      </p:sp>
      <p:sp>
        <p:nvSpPr>
          <p:cNvPr id="9" name="Rectangle 10"/>
          <p:cNvSpPr>
            <a:spLocks noChangeArrowheads="1"/>
          </p:cNvSpPr>
          <p:nvPr/>
        </p:nvSpPr>
        <p:spPr bwMode="auto">
          <a:xfrm>
            <a:off x="1130300" y="2552923"/>
            <a:ext cx="311150" cy="290513"/>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10" name="Line 11"/>
          <p:cNvSpPr>
            <a:spLocks noChangeShapeType="1"/>
          </p:cNvSpPr>
          <p:nvPr/>
        </p:nvSpPr>
        <p:spPr bwMode="auto">
          <a:xfrm>
            <a:off x="1290638" y="1690911"/>
            <a:ext cx="0" cy="28733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Line 12"/>
          <p:cNvSpPr>
            <a:spLocks noChangeShapeType="1"/>
          </p:cNvSpPr>
          <p:nvPr/>
        </p:nvSpPr>
        <p:spPr bwMode="auto">
          <a:xfrm>
            <a:off x="1290638" y="2256061"/>
            <a:ext cx="0" cy="28733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2" name="Rectangle 13"/>
          <p:cNvSpPr>
            <a:spLocks noChangeArrowheads="1"/>
          </p:cNvSpPr>
          <p:nvPr/>
        </p:nvSpPr>
        <p:spPr bwMode="auto">
          <a:xfrm>
            <a:off x="5075238" y="1401986"/>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sp>
        <p:nvSpPr>
          <p:cNvPr id="13" name="Rectangle 14"/>
          <p:cNvSpPr>
            <a:spLocks noChangeArrowheads="1"/>
          </p:cNvSpPr>
          <p:nvPr/>
        </p:nvSpPr>
        <p:spPr bwMode="auto">
          <a:xfrm>
            <a:off x="2835275" y="2554511"/>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4" name="Line 15"/>
          <p:cNvSpPr>
            <a:spLocks noChangeShapeType="1"/>
          </p:cNvSpPr>
          <p:nvPr/>
        </p:nvSpPr>
        <p:spPr bwMode="auto">
          <a:xfrm>
            <a:off x="2466975" y="2698973"/>
            <a:ext cx="376238"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 name="Line 16"/>
          <p:cNvSpPr>
            <a:spLocks noChangeShapeType="1"/>
          </p:cNvSpPr>
          <p:nvPr/>
        </p:nvSpPr>
        <p:spPr bwMode="auto">
          <a:xfrm flipV="1">
            <a:off x="2170113" y="2843436"/>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Text Box 17"/>
          <p:cNvSpPr txBox="1">
            <a:spLocks noChangeArrowheads="1"/>
          </p:cNvSpPr>
          <p:nvPr/>
        </p:nvSpPr>
        <p:spPr bwMode="auto">
          <a:xfrm>
            <a:off x="987425" y="2819623"/>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17" name="Text Box 18"/>
          <p:cNvSpPr txBox="1">
            <a:spLocks noChangeArrowheads="1"/>
          </p:cNvSpPr>
          <p:nvPr/>
        </p:nvSpPr>
        <p:spPr bwMode="auto">
          <a:xfrm>
            <a:off x="3203575" y="1978248"/>
            <a:ext cx="12001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dirty="0">
                <a:latin typeface="Arial" panose="020B0604020202020204" pitchFamily="34" charset="0"/>
                <a:ea typeface="黑体" panose="02010600030101010101" pitchFamily="2" charset="-122"/>
              </a:rPr>
              <a:t>报文鉴别码</a:t>
            </a:r>
          </a:p>
          <a:p>
            <a:pPr eaLnBrk="1" hangingPunct="1"/>
            <a:r>
              <a:rPr kumimoji="1" lang="en-US" altLang="zh-CN" sz="1600" dirty="0">
                <a:latin typeface="Arial" panose="020B0604020202020204" pitchFamily="34" charset="0"/>
                <a:ea typeface="黑体" panose="02010600030101010101" pitchFamily="2" charset="-122"/>
              </a:rPr>
              <a:t>MAC</a:t>
            </a:r>
            <a:endParaRPr kumimoji="1" lang="en-US" altLang="zh-CN" sz="1600" i="1" baseline="-25000" dirty="0">
              <a:latin typeface="Arial" panose="020B0604020202020204" pitchFamily="34" charset="0"/>
              <a:ea typeface="黑体" panose="02010600030101010101" pitchFamily="2" charset="-122"/>
            </a:endParaRPr>
          </a:p>
        </p:txBody>
      </p:sp>
      <p:sp>
        <p:nvSpPr>
          <p:cNvPr id="18" name="Text Box 19"/>
          <p:cNvSpPr txBox="1">
            <a:spLocks noChangeArrowheads="1"/>
          </p:cNvSpPr>
          <p:nvPr/>
        </p:nvSpPr>
        <p:spPr bwMode="auto">
          <a:xfrm>
            <a:off x="2787650" y="1282923"/>
            <a:ext cx="457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latin typeface="Arial" panose="020B0604020202020204" pitchFamily="34" charset="0"/>
                <a:ea typeface="黑体" panose="02010600030101010101" pitchFamily="2" charset="-122"/>
                <a:sym typeface="Symbol" panose="05050102010706020507" pitchFamily="18" charset="2"/>
              </a:rPr>
              <a:t></a:t>
            </a:r>
          </a:p>
        </p:txBody>
      </p:sp>
      <p:sp>
        <p:nvSpPr>
          <p:cNvPr id="19" name="Line 20"/>
          <p:cNvSpPr>
            <a:spLocks noChangeShapeType="1"/>
          </p:cNvSpPr>
          <p:nvPr/>
        </p:nvSpPr>
        <p:spPr bwMode="auto">
          <a:xfrm flipV="1">
            <a:off x="3003550" y="1690911"/>
            <a:ext cx="0" cy="86360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Line 21"/>
          <p:cNvSpPr>
            <a:spLocks noChangeShapeType="1"/>
          </p:cNvSpPr>
          <p:nvPr/>
        </p:nvSpPr>
        <p:spPr bwMode="auto">
          <a:xfrm>
            <a:off x="1619250" y="1546448"/>
            <a:ext cx="12477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 name="Rectangle 22"/>
          <p:cNvSpPr>
            <a:spLocks noChangeArrowheads="1"/>
          </p:cNvSpPr>
          <p:nvPr/>
        </p:nvSpPr>
        <p:spPr bwMode="auto">
          <a:xfrm>
            <a:off x="3540125" y="1401986"/>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 name="Rectangle 23"/>
          <p:cNvSpPr>
            <a:spLocks noChangeArrowheads="1"/>
          </p:cNvSpPr>
          <p:nvPr/>
        </p:nvSpPr>
        <p:spPr bwMode="auto">
          <a:xfrm>
            <a:off x="3851275" y="1401986"/>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23" name="Line 24"/>
          <p:cNvSpPr>
            <a:spLocks noChangeShapeType="1"/>
          </p:cNvSpPr>
          <p:nvPr/>
        </p:nvSpPr>
        <p:spPr bwMode="auto">
          <a:xfrm>
            <a:off x="3146425" y="1554386"/>
            <a:ext cx="3841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 name="Line 25"/>
          <p:cNvSpPr>
            <a:spLocks noChangeShapeType="1"/>
          </p:cNvSpPr>
          <p:nvPr/>
        </p:nvSpPr>
        <p:spPr bwMode="auto">
          <a:xfrm flipH="1">
            <a:off x="2987675" y="2483073"/>
            <a:ext cx="503238" cy="215900"/>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26"/>
          <p:cNvSpPr>
            <a:spLocks noChangeShapeType="1"/>
          </p:cNvSpPr>
          <p:nvPr/>
        </p:nvSpPr>
        <p:spPr bwMode="auto">
          <a:xfrm flipH="1" flipV="1">
            <a:off x="3635375" y="1546448"/>
            <a:ext cx="144463" cy="504825"/>
          </a:xfrm>
          <a:prstGeom prst="line">
            <a:avLst/>
          </a:prstGeom>
          <a:noFill/>
          <a:ln w="952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Rectangle 27"/>
          <p:cNvSpPr>
            <a:spLocks noChangeArrowheads="1"/>
          </p:cNvSpPr>
          <p:nvPr/>
        </p:nvSpPr>
        <p:spPr bwMode="auto">
          <a:xfrm>
            <a:off x="4827588" y="1922686"/>
            <a:ext cx="1158875"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0" rIns="0"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dirty="0">
                <a:solidFill>
                  <a:srgbClr val="FF0000"/>
                </a:solidFill>
                <a:latin typeface="Arial" panose="020B0604020202020204" pitchFamily="34" charset="0"/>
                <a:ea typeface="黑体" panose="02010600030101010101" pitchFamily="2" charset="-122"/>
              </a:rPr>
              <a:t>一次性密钥</a:t>
            </a:r>
          </a:p>
        </p:txBody>
      </p:sp>
      <p:sp>
        <p:nvSpPr>
          <p:cNvPr id="27" name="Rectangle 28"/>
          <p:cNvSpPr>
            <a:spLocks noChangeArrowheads="1"/>
          </p:cNvSpPr>
          <p:nvPr/>
        </p:nvSpPr>
        <p:spPr bwMode="auto">
          <a:xfrm>
            <a:off x="1835150" y="2554511"/>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pic>
        <p:nvPicPr>
          <p:cNvPr id="28" name="Picture 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5773738" y="2008410"/>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29" name="Line 30"/>
          <p:cNvSpPr>
            <a:spLocks noChangeShapeType="1"/>
          </p:cNvSpPr>
          <p:nvPr/>
        </p:nvSpPr>
        <p:spPr bwMode="auto">
          <a:xfrm flipV="1">
            <a:off x="5411788" y="1738536"/>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31"/>
          <p:cNvSpPr>
            <a:spLocks noChangeShapeType="1"/>
          </p:cNvSpPr>
          <p:nvPr/>
        </p:nvSpPr>
        <p:spPr bwMode="auto">
          <a:xfrm>
            <a:off x="4498975" y="1554386"/>
            <a:ext cx="576263"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 name="Text Box 32"/>
          <p:cNvSpPr txBox="1">
            <a:spLocks noChangeArrowheads="1"/>
          </p:cNvSpPr>
          <p:nvPr/>
        </p:nvSpPr>
        <p:spPr bwMode="auto">
          <a:xfrm>
            <a:off x="6256338" y="2422748"/>
            <a:ext cx="98583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dirty="0" smtClean="0">
                <a:solidFill>
                  <a:srgbClr val="FF0000"/>
                </a:solidFill>
                <a:latin typeface="Arial" panose="020B0604020202020204" pitchFamily="34" charset="0"/>
                <a:ea typeface="黑体" panose="02010600030101010101" pitchFamily="2" charset="-122"/>
              </a:rPr>
              <a:t>B </a:t>
            </a:r>
            <a:r>
              <a:rPr kumimoji="1" lang="zh-CN" altLang="en-US" sz="1600" dirty="0" smtClean="0">
                <a:solidFill>
                  <a:srgbClr val="FF0000"/>
                </a:solidFill>
                <a:latin typeface="Arial" panose="020B0604020202020204" pitchFamily="34" charset="0"/>
                <a:ea typeface="黑体" panose="02010600030101010101" pitchFamily="2" charset="-122"/>
              </a:rPr>
              <a:t>的</a:t>
            </a:r>
            <a:r>
              <a:rPr kumimoji="1" lang="zh-CN" altLang="en-US" sz="1600" dirty="0">
                <a:solidFill>
                  <a:srgbClr val="FF0000"/>
                </a:solidFill>
                <a:latin typeface="Arial" panose="020B0604020202020204" pitchFamily="34" charset="0"/>
                <a:ea typeface="黑体" panose="02010600030101010101" pitchFamily="2" charset="-122"/>
              </a:rPr>
              <a:t>公钥</a:t>
            </a:r>
            <a:endParaRPr kumimoji="1" lang="zh-CN" altLang="en-US" sz="1600" i="1" baseline="-25000" dirty="0">
              <a:solidFill>
                <a:srgbClr val="FF0000"/>
              </a:solidFill>
              <a:latin typeface="Arial" panose="020B0604020202020204" pitchFamily="34" charset="0"/>
              <a:ea typeface="黑体" panose="02010600030101010101" pitchFamily="2" charset="-122"/>
            </a:endParaRPr>
          </a:p>
        </p:txBody>
      </p:sp>
      <p:pic>
        <p:nvPicPr>
          <p:cNvPr id="32"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7096126" y="2527523"/>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33" name="Line 34"/>
          <p:cNvSpPr>
            <a:spLocks noChangeShapeType="1"/>
          </p:cNvSpPr>
          <p:nvPr/>
        </p:nvSpPr>
        <p:spPr bwMode="auto">
          <a:xfrm flipV="1">
            <a:off x="6707188" y="2227486"/>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Text Box 35"/>
          <p:cNvSpPr txBox="1">
            <a:spLocks noChangeArrowheads="1"/>
          </p:cNvSpPr>
          <p:nvPr/>
        </p:nvSpPr>
        <p:spPr bwMode="auto">
          <a:xfrm>
            <a:off x="6483350" y="1282923"/>
            <a:ext cx="457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a:latin typeface="Arial" panose="020B0604020202020204" pitchFamily="34" charset="0"/>
                <a:ea typeface="黑体" panose="02010600030101010101" pitchFamily="2" charset="-122"/>
                <a:sym typeface="Symbol" panose="05050102010706020507" pitchFamily="18" charset="2"/>
              </a:rPr>
              <a:t></a:t>
            </a:r>
          </a:p>
        </p:txBody>
      </p:sp>
      <p:sp>
        <p:nvSpPr>
          <p:cNvPr id="35" name="Line 36"/>
          <p:cNvSpPr>
            <a:spLocks noChangeShapeType="1"/>
          </p:cNvSpPr>
          <p:nvPr/>
        </p:nvSpPr>
        <p:spPr bwMode="auto">
          <a:xfrm>
            <a:off x="5722938" y="1546448"/>
            <a:ext cx="839787"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6" name="Line 37"/>
          <p:cNvSpPr>
            <a:spLocks noChangeShapeType="1"/>
          </p:cNvSpPr>
          <p:nvPr/>
        </p:nvSpPr>
        <p:spPr bwMode="auto">
          <a:xfrm>
            <a:off x="6834188" y="1554386"/>
            <a:ext cx="4730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7" name="Line 38"/>
          <p:cNvSpPr>
            <a:spLocks noChangeShapeType="1"/>
          </p:cNvSpPr>
          <p:nvPr/>
        </p:nvSpPr>
        <p:spPr bwMode="auto">
          <a:xfrm flipV="1">
            <a:off x="6699250" y="1673448"/>
            <a:ext cx="0" cy="30480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Rectangle 39"/>
          <p:cNvSpPr>
            <a:spLocks noChangeArrowheads="1"/>
          </p:cNvSpPr>
          <p:nvPr/>
        </p:nvSpPr>
        <p:spPr bwMode="auto">
          <a:xfrm>
            <a:off x="6372225" y="1938561"/>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a:t>
            </a:r>
          </a:p>
        </p:txBody>
      </p:sp>
      <p:grpSp>
        <p:nvGrpSpPr>
          <p:cNvPr id="39" name="Group 40"/>
          <p:cNvGrpSpPr/>
          <p:nvPr/>
        </p:nvGrpSpPr>
        <p:grpSpPr bwMode="auto">
          <a:xfrm>
            <a:off x="7315200" y="1441673"/>
            <a:ext cx="422275" cy="207963"/>
            <a:chOff x="2736" y="3648"/>
            <a:chExt cx="432" cy="240"/>
          </a:xfrm>
        </p:grpSpPr>
        <p:grpSp>
          <p:nvGrpSpPr>
            <p:cNvPr id="40" name="Group 41"/>
            <p:cNvGrpSpPr/>
            <p:nvPr/>
          </p:nvGrpSpPr>
          <p:grpSpPr bwMode="auto">
            <a:xfrm>
              <a:off x="2736" y="3648"/>
              <a:ext cx="432" cy="240"/>
              <a:chOff x="2592" y="3504"/>
              <a:chExt cx="576" cy="384"/>
            </a:xfrm>
          </p:grpSpPr>
          <p:sp>
            <p:nvSpPr>
              <p:cNvPr id="42" name="Rectangle 42"/>
              <p:cNvSpPr>
                <a:spLocks noChangeArrowheads="1"/>
              </p:cNvSpPr>
              <p:nvPr/>
            </p:nvSpPr>
            <p:spPr bwMode="auto">
              <a:xfrm>
                <a:off x="2592" y="3504"/>
                <a:ext cx="576" cy="3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Freeform 4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chemeClr val="bg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4" name="Line 44"/>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5" name="Line 45"/>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1" name="Line 46"/>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pic>
        <p:nvPicPr>
          <p:cNvPr id="46"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35825" y="1259111"/>
            <a:ext cx="215900"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47" name="Group 48"/>
          <p:cNvGrpSpPr/>
          <p:nvPr/>
        </p:nvGrpSpPr>
        <p:grpSpPr bwMode="auto">
          <a:xfrm>
            <a:off x="2627313" y="3021236"/>
            <a:ext cx="174625" cy="290512"/>
            <a:chOff x="1474" y="2091"/>
            <a:chExt cx="110" cy="183"/>
          </a:xfrm>
        </p:grpSpPr>
        <p:pic>
          <p:nvPicPr>
            <p:cNvPr id="48" name="Picture 4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1452" y="2148"/>
              <a:ext cx="156" cy="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9" name="Rectangle 50"/>
            <p:cNvSpPr>
              <a:spLocks noChangeArrowheads="1"/>
            </p:cNvSpPr>
            <p:nvPr/>
          </p:nvSpPr>
          <p:spPr bwMode="auto">
            <a:xfrm>
              <a:off x="1474" y="2091"/>
              <a:ext cx="110" cy="183"/>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solidFill>
                  <a:srgbClr val="FF0000"/>
                </a:solidFill>
              </a:endParaRPr>
            </a:p>
          </p:txBody>
        </p:sp>
      </p:grpSp>
      <p:sp>
        <p:nvSpPr>
          <p:cNvPr id="50" name="Text Box 51"/>
          <p:cNvSpPr txBox="1">
            <a:spLocks noChangeArrowheads="1"/>
          </p:cNvSpPr>
          <p:nvPr/>
        </p:nvSpPr>
        <p:spPr bwMode="auto">
          <a:xfrm>
            <a:off x="642938" y="1340073"/>
            <a:ext cx="3190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A</a:t>
            </a:r>
          </a:p>
        </p:txBody>
      </p:sp>
      <p:sp>
        <p:nvSpPr>
          <p:cNvPr id="51" name="Text Box 52"/>
          <p:cNvSpPr txBox="1">
            <a:spLocks noChangeArrowheads="1"/>
          </p:cNvSpPr>
          <p:nvPr/>
        </p:nvSpPr>
        <p:spPr bwMode="auto">
          <a:xfrm>
            <a:off x="1014413" y="1052736"/>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邮件</a:t>
            </a:r>
          </a:p>
        </p:txBody>
      </p:sp>
      <p:sp>
        <p:nvSpPr>
          <p:cNvPr id="52" name="AutoShape 53"/>
          <p:cNvSpPr>
            <a:spLocks noChangeArrowheads="1"/>
          </p:cNvSpPr>
          <p:nvPr/>
        </p:nvSpPr>
        <p:spPr bwMode="auto">
          <a:xfrm>
            <a:off x="7883525" y="1475011"/>
            <a:ext cx="576263" cy="142875"/>
          </a:xfrm>
          <a:prstGeom prst="rightArrow">
            <a:avLst>
              <a:gd name="adj1" fmla="val 50000"/>
              <a:gd name="adj2" fmla="val 100833"/>
            </a:avLst>
          </a:prstGeom>
          <a:solidFill>
            <a:srgbClr val="B2B2B2"/>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3" name="Text Box 54"/>
          <p:cNvSpPr txBox="1">
            <a:spLocks noChangeArrowheads="1"/>
          </p:cNvSpPr>
          <p:nvPr/>
        </p:nvSpPr>
        <p:spPr bwMode="auto">
          <a:xfrm>
            <a:off x="7869238" y="1138461"/>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发送</a:t>
            </a:r>
            <a:endParaRPr kumimoji="1" lang="zh-CN" altLang="en-US" sz="1600" i="1" baseline="-25000">
              <a:latin typeface="Arial" panose="020B0604020202020204" pitchFamily="34" charset="0"/>
              <a:ea typeface="黑体" panose="02010600030101010101" pitchFamily="2" charset="-122"/>
            </a:endParaRPr>
          </a:p>
        </p:txBody>
      </p:sp>
      <p:sp>
        <p:nvSpPr>
          <p:cNvPr id="54" name="Text Box 7"/>
          <p:cNvSpPr txBox="1">
            <a:spLocks noChangeArrowheads="1"/>
          </p:cNvSpPr>
          <p:nvPr/>
        </p:nvSpPr>
        <p:spPr bwMode="auto">
          <a:xfrm>
            <a:off x="4643387" y="4869333"/>
            <a:ext cx="1092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a:latin typeface="Arial" panose="020B0604020202020204" pitchFamily="34" charset="0"/>
                <a:ea typeface="黑体" panose="02010600030101010101" pitchFamily="2" charset="-122"/>
              </a:rPr>
              <a:t>A </a:t>
            </a:r>
            <a:r>
              <a:rPr kumimoji="1" lang="zh-CN" altLang="en-US" sz="1600">
                <a:latin typeface="Arial" panose="020B0604020202020204" pitchFamily="34" charset="0"/>
                <a:ea typeface="黑体" panose="02010600030101010101" pitchFamily="2" charset="-122"/>
              </a:rPr>
              <a:t>的公钥</a:t>
            </a:r>
            <a:endParaRPr kumimoji="1" lang="zh-CN" altLang="en-US" sz="1600" i="1" baseline="-25000">
              <a:latin typeface="Arial" panose="020B0604020202020204" pitchFamily="34" charset="0"/>
              <a:ea typeface="黑体" panose="02010600030101010101" pitchFamily="2" charset="-122"/>
            </a:endParaRPr>
          </a:p>
        </p:txBody>
      </p:sp>
      <p:pic>
        <p:nvPicPr>
          <p:cNvPr id="55" name="Picture 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5551438" y="5009033"/>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6" name="Rectangle 9"/>
          <p:cNvSpPr>
            <a:spLocks noChangeArrowheads="1"/>
          </p:cNvSpPr>
          <p:nvPr/>
        </p:nvSpPr>
        <p:spPr bwMode="auto">
          <a:xfrm>
            <a:off x="7524700" y="4893146"/>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散列</a:t>
            </a:r>
          </a:p>
        </p:txBody>
      </p:sp>
      <p:sp>
        <p:nvSpPr>
          <p:cNvPr id="57" name="Line 10"/>
          <p:cNvSpPr>
            <a:spLocks noChangeShapeType="1"/>
          </p:cNvSpPr>
          <p:nvPr/>
        </p:nvSpPr>
        <p:spPr bwMode="auto">
          <a:xfrm>
            <a:off x="6340425" y="5180483"/>
            <a:ext cx="0" cy="287338"/>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8" name="Line 11"/>
          <p:cNvSpPr>
            <a:spLocks noChangeShapeType="1"/>
          </p:cNvSpPr>
          <p:nvPr/>
        </p:nvSpPr>
        <p:spPr bwMode="auto">
          <a:xfrm rot="5400000" flipV="1">
            <a:off x="5881637" y="4937596"/>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 name="Rectangle 12"/>
          <p:cNvSpPr>
            <a:spLocks noChangeArrowheads="1"/>
          </p:cNvSpPr>
          <p:nvPr/>
        </p:nvSpPr>
        <p:spPr bwMode="auto">
          <a:xfrm>
            <a:off x="6715075" y="3813646"/>
            <a:ext cx="311150" cy="290512"/>
          </a:xfrm>
          <a:prstGeom prst="rect">
            <a:avLst/>
          </a:prstGeom>
          <a:solidFill>
            <a:srgbClr val="66FFFF"/>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0" name="Rectangle 13"/>
          <p:cNvSpPr>
            <a:spLocks noChangeArrowheads="1"/>
          </p:cNvSpPr>
          <p:nvPr/>
        </p:nvSpPr>
        <p:spPr bwMode="auto">
          <a:xfrm>
            <a:off x="7026225" y="3813646"/>
            <a:ext cx="6477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X</a:t>
            </a:r>
          </a:p>
        </p:txBody>
      </p:sp>
      <p:sp>
        <p:nvSpPr>
          <p:cNvPr id="61" name="Rectangle 14"/>
          <p:cNvSpPr>
            <a:spLocks noChangeArrowheads="1"/>
          </p:cNvSpPr>
          <p:nvPr/>
        </p:nvSpPr>
        <p:spPr bwMode="auto">
          <a:xfrm>
            <a:off x="3940125" y="4364508"/>
            <a:ext cx="1158875"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lIns="0" rIns="0"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一次性密钥</a:t>
            </a:r>
          </a:p>
        </p:txBody>
      </p:sp>
      <p:pic>
        <p:nvPicPr>
          <p:cNvPr id="62"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4887863" y="4456583"/>
            <a:ext cx="247650" cy="11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63" name="Line 16"/>
          <p:cNvSpPr>
            <a:spLocks noChangeShapeType="1"/>
          </p:cNvSpPr>
          <p:nvPr/>
        </p:nvSpPr>
        <p:spPr bwMode="auto">
          <a:xfrm flipH="1" flipV="1">
            <a:off x="4524325" y="4116858"/>
            <a:ext cx="1587" cy="244475"/>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4" name="Text Box 17"/>
          <p:cNvSpPr txBox="1">
            <a:spLocks noChangeArrowheads="1"/>
          </p:cNvSpPr>
          <p:nvPr/>
        </p:nvSpPr>
        <p:spPr bwMode="auto">
          <a:xfrm>
            <a:off x="3519437" y="5377333"/>
            <a:ext cx="98583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B </a:t>
            </a:r>
            <a:r>
              <a:rPr kumimoji="1" lang="zh-CN" altLang="en-US" sz="1600">
                <a:latin typeface="Arial" panose="020B0604020202020204" pitchFamily="34" charset="0"/>
                <a:ea typeface="黑体" panose="02010600030101010101" pitchFamily="2" charset="-122"/>
              </a:rPr>
              <a:t>的私钥</a:t>
            </a:r>
            <a:endParaRPr kumimoji="1" lang="zh-CN" altLang="en-US" sz="1600" i="1" baseline="-25000">
              <a:latin typeface="Arial" panose="020B0604020202020204" pitchFamily="34" charset="0"/>
              <a:ea typeface="黑体" panose="02010600030101010101" pitchFamily="2" charset="-122"/>
            </a:endParaRPr>
          </a:p>
        </p:txBody>
      </p:sp>
      <p:sp>
        <p:nvSpPr>
          <p:cNvPr id="65" name="Line 18"/>
          <p:cNvSpPr>
            <a:spLocks noChangeShapeType="1"/>
          </p:cNvSpPr>
          <p:nvPr/>
        </p:nvSpPr>
        <p:spPr bwMode="auto">
          <a:xfrm flipV="1">
            <a:off x="1947812" y="4531196"/>
            <a:ext cx="758825" cy="1587"/>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6" name="Group 19"/>
          <p:cNvGrpSpPr/>
          <p:nvPr/>
        </p:nvGrpSpPr>
        <p:grpSpPr bwMode="auto">
          <a:xfrm>
            <a:off x="1442987" y="4245446"/>
            <a:ext cx="501650" cy="390525"/>
            <a:chOff x="4377" y="981"/>
            <a:chExt cx="316" cy="246"/>
          </a:xfrm>
        </p:grpSpPr>
        <p:grpSp>
          <p:nvGrpSpPr>
            <p:cNvPr id="67" name="Group 20"/>
            <p:cNvGrpSpPr/>
            <p:nvPr/>
          </p:nvGrpSpPr>
          <p:grpSpPr bwMode="auto">
            <a:xfrm>
              <a:off x="4427" y="1096"/>
              <a:ext cx="266" cy="131"/>
              <a:chOff x="2736" y="3648"/>
              <a:chExt cx="432" cy="240"/>
            </a:xfrm>
          </p:grpSpPr>
          <p:grpSp>
            <p:nvGrpSpPr>
              <p:cNvPr id="69" name="Group 21"/>
              <p:cNvGrpSpPr/>
              <p:nvPr/>
            </p:nvGrpSpPr>
            <p:grpSpPr bwMode="auto">
              <a:xfrm>
                <a:off x="2736" y="3648"/>
                <a:ext cx="432" cy="240"/>
                <a:chOff x="2592" y="3504"/>
                <a:chExt cx="576" cy="384"/>
              </a:xfrm>
            </p:grpSpPr>
            <p:sp>
              <p:nvSpPr>
                <p:cNvPr id="71" name="Rectangle 22"/>
                <p:cNvSpPr>
                  <a:spLocks noChangeArrowheads="1"/>
                </p:cNvSpPr>
                <p:nvPr/>
              </p:nvSpPr>
              <p:spPr bwMode="auto">
                <a:xfrm>
                  <a:off x="2592" y="3504"/>
                  <a:ext cx="576" cy="38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 name="Freeform 2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chemeClr val="bg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3" name="Line 24"/>
                <p:cNvSpPr>
                  <a:spLocks noChangeShapeType="1"/>
                </p:cNvSpPr>
                <p:nvPr/>
              </p:nvSpPr>
              <p:spPr bwMode="auto">
                <a:xfrm flipV="1">
                  <a:off x="2592"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4" name="Line 25"/>
                <p:cNvSpPr>
                  <a:spLocks noChangeShapeType="1"/>
                </p:cNvSpPr>
                <p:nvPr/>
              </p:nvSpPr>
              <p:spPr bwMode="auto">
                <a:xfrm flipH="1" flipV="1">
                  <a:off x="2936" y="3704"/>
                  <a:ext cx="232" cy="184"/>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0" name="Line 26"/>
              <p:cNvSpPr>
                <a:spLocks noChangeShapeType="1"/>
              </p:cNvSpPr>
              <p:nvPr/>
            </p:nvSpPr>
            <p:spPr bwMode="auto">
              <a:xfrm>
                <a:off x="2736" y="3648"/>
                <a:ext cx="424"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pic>
          <p:nvPicPr>
            <p:cNvPr id="68" name="Picture 2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77" y="981"/>
              <a:ext cx="136" cy="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75" name="Rectangle 28"/>
          <p:cNvSpPr>
            <a:spLocks noChangeArrowheads="1"/>
          </p:cNvSpPr>
          <p:nvPr/>
        </p:nvSpPr>
        <p:spPr bwMode="auto">
          <a:xfrm>
            <a:off x="2163712" y="3669183"/>
            <a:ext cx="1079500" cy="576263"/>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加密的邮件</a:t>
            </a:r>
          </a:p>
          <a:p>
            <a:pPr eaLnBrk="1" hangingPunct="1"/>
            <a:r>
              <a:rPr kumimoji="1" lang="zh-CN" altLang="en-US" sz="1600">
                <a:latin typeface="Arial" panose="020B0604020202020204" pitchFamily="34" charset="0"/>
                <a:ea typeface="黑体" panose="02010600030101010101" pitchFamily="2" charset="-122"/>
              </a:rPr>
              <a:t>及其摘要</a:t>
            </a:r>
          </a:p>
        </p:txBody>
      </p:sp>
      <p:sp>
        <p:nvSpPr>
          <p:cNvPr id="76" name="Line 29"/>
          <p:cNvSpPr>
            <a:spLocks noChangeShapeType="1"/>
          </p:cNvSpPr>
          <p:nvPr/>
        </p:nvSpPr>
        <p:spPr bwMode="auto">
          <a:xfrm>
            <a:off x="2700287" y="4245446"/>
            <a:ext cx="0" cy="647700"/>
          </a:xfrm>
          <a:prstGeom prst="line">
            <a:avLst/>
          </a:prstGeom>
          <a:noFill/>
          <a:ln w="19050">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7" name="Rectangle 30"/>
          <p:cNvSpPr>
            <a:spLocks noChangeArrowheads="1"/>
          </p:cNvSpPr>
          <p:nvPr/>
        </p:nvSpPr>
        <p:spPr bwMode="auto">
          <a:xfrm>
            <a:off x="4195712" y="3812058"/>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78" name="Line 31"/>
          <p:cNvSpPr>
            <a:spLocks noChangeShapeType="1"/>
          </p:cNvSpPr>
          <p:nvPr/>
        </p:nvSpPr>
        <p:spPr bwMode="auto">
          <a:xfrm>
            <a:off x="3243212" y="3956521"/>
            <a:ext cx="93662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9" name="Freeform 32"/>
          <p:cNvSpPr/>
          <p:nvPr/>
        </p:nvSpPr>
        <p:spPr bwMode="auto">
          <a:xfrm flipV="1">
            <a:off x="4229050" y="4666133"/>
            <a:ext cx="288925" cy="369888"/>
          </a:xfrm>
          <a:custGeom>
            <a:avLst/>
            <a:gdLst>
              <a:gd name="T0" fmla="*/ 0 w 182"/>
              <a:gd name="T1" fmla="*/ 0 h 272"/>
              <a:gd name="T2" fmla="*/ 288925 w 182"/>
              <a:gd name="T3" fmla="*/ 0 h 272"/>
              <a:gd name="T4" fmla="*/ 288925 w 182"/>
              <a:gd name="T5" fmla="*/ 369888 h 272"/>
              <a:gd name="T6" fmla="*/ 0 60000 65536"/>
              <a:gd name="T7" fmla="*/ 0 60000 65536"/>
              <a:gd name="T8" fmla="*/ 0 60000 65536"/>
            </a:gdLst>
            <a:ahLst/>
            <a:cxnLst>
              <a:cxn ang="T6">
                <a:pos x="T0" y="T1"/>
              </a:cxn>
              <a:cxn ang="T7">
                <a:pos x="T2" y="T3"/>
              </a:cxn>
              <a:cxn ang="T8">
                <a:pos x="T4" y="T5"/>
              </a:cxn>
            </a:cxnLst>
            <a:rect l="0" t="0" r="r" b="b"/>
            <a:pathLst>
              <a:path w="182" h="272">
                <a:moveTo>
                  <a:pt x="0" y="0"/>
                </a:moveTo>
                <a:lnTo>
                  <a:pt x="182" y="0"/>
                </a:lnTo>
                <a:lnTo>
                  <a:pt x="182" y="272"/>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0" name="Line 33"/>
          <p:cNvSpPr>
            <a:spLocks noChangeShapeType="1"/>
          </p:cNvSpPr>
          <p:nvPr/>
        </p:nvSpPr>
        <p:spPr bwMode="auto">
          <a:xfrm>
            <a:off x="4835475" y="3958108"/>
            <a:ext cx="186372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1" name="Rectangle 34"/>
          <p:cNvSpPr>
            <a:spLocks noChangeArrowheads="1"/>
          </p:cNvSpPr>
          <p:nvPr/>
        </p:nvSpPr>
        <p:spPr bwMode="auto">
          <a:xfrm>
            <a:off x="2163712" y="4893146"/>
            <a:ext cx="1079500" cy="288925"/>
          </a:xfrm>
          <a:prstGeom prst="rect">
            <a:avLst/>
          </a:prstGeom>
          <a:solidFill>
            <a:schemeClr val="bg1"/>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加密的密钥</a:t>
            </a:r>
          </a:p>
        </p:txBody>
      </p:sp>
      <p:sp>
        <p:nvSpPr>
          <p:cNvPr id="82" name="Line 35"/>
          <p:cNvSpPr>
            <a:spLocks noChangeShapeType="1"/>
          </p:cNvSpPr>
          <p:nvPr/>
        </p:nvSpPr>
        <p:spPr bwMode="auto">
          <a:xfrm flipV="1">
            <a:off x="4003625" y="5180483"/>
            <a:ext cx="0" cy="215900"/>
          </a:xfrm>
          <a:prstGeom prst="line">
            <a:avLst/>
          </a:prstGeom>
          <a:noFill/>
          <a:ln w="28575">
            <a:solidFill>
              <a:schemeClr val="tx1"/>
            </a:solidFill>
            <a:rou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3" name="Line 36"/>
          <p:cNvSpPr>
            <a:spLocks noChangeShapeType="1"/>
          </p:cNvSpPr>
          <p:nvPr/>
        </p:nvSpPr>
        <p:spPr bwMode="auto">
          <a:xfrm>
            <a:off x="3243212" y="5045546"/>
            <a:ext cx="431800"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4" name="Rectangle 37"/>
          <p:cNvSpPr>
            <a:spLocks noChangeArrowheads="1"/>
          </p:cNvSpPr>
          <p:nvPr/>
        </p:nvSpPr>
        <p:spPr bwMode="auto">
          <a:xfrm>
            <a:off x="3675012" y="4893146"/>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85" name="Rectangle 38"/>
          <p:cNvSpPr>
            <a:spLocks noChangeArrowheads="1"/>
          </p:cNvSpPr>
          <p:nvPr/>
        </p:nvSpPr>
        <p:spPr bwMode="auto">
          <a:xfrm>
            <a:off x="6011812" y="4893146"/>
            <a:ext cx="647700" cy="288925"/>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解密</a:t>
            </a:r>
          </a:p>
        </p:txBody>
      </p:sp>
      <p:sp>
        <p:nvSpPr>
          <p:cNvPr id="86" name="Freeform 39"/>
          <p:cNvSpPr/>
          <p:nvPr/>
        </p:nvSpPr>
        <p:spPr bwMode="auto">
          <a:xfrm>
            <a:off x="6340425" y="4100983"/>
            <a:ext cx="503237" cy="792163"/>
          </a:xfrm>
          <a:custGeom>
            <a:avLst/>
            <a:gdLst>
              <a:gd name="T0" fmla="*/ 503237 w 363"/>
              <a:gd name="T1" fmla="*/ 0 h 363"/>
              <a:gd name="T2" fmla="*/ 503237 w 363"/>
              <a:gd name="T3" fmla="*/ 296788 h 363"/>
              <a:gd name="T4" fmla="*/ 0 w 363"/>
              <a:gd name="T5" fmla="*/ 296788 h 363"/>
              <a:gd name="T6" fmla="*/ 0 w 363"/>
              <a:gd name="T7" fmla="*/ 792163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 name="Freeform 40"/>
          <p:cNvSpPr/>
          <p:nvPr/>
        </p:nvSpPr>
        <p:spPr bwMode="auto">
          <a:xfrm flipH="1">
            <a:off x="7388175" y="4100983"/>
            <a:ext cx="463550" cy="792163"/>
          </a:xfrm>
          <a:custGeom>
            <a:avLst/>
            <a:gdLst>
              <a:gd name="T0" fmla="*/ 463550 w 363"/>
              <a:gd name="T1" fmla="*/ 0 h 363"/>
              <a:gd name="T2" fmla="*/ 463550 w 363"/>
              <a:gd name="T3" fmla="*/ 296788 h 363"/>
              <a:gd name="T4" fmla="*/ 0 w 363"/>
              <a:gd name="T5" fmla="*/ 296788 h 363"/>
              <a:gd name="T6" fmla="*/ 0 w 363"/>
              <a:gd name="T7" fmla="*/ 792163 h 3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363">
                <a:moveTo>
                  <a:pt x="363" y="0"/>
                </a:moveTo>
                <a:lnTo>
                  <a:pt x="363" y="136"/>
                </a:lnTo>
                <a:lnTo>
                  <a:pt x="0" y="136"/>
                </a:lnTo>
                <a:lnTo>
                  <a:pt x="0" y="363"/>
                </a:lnTo>
              </a:path>
            </a:pathLst>
          </a:custGeom>
          <a:noFill/>
          <a:ln w="19050" cmpd="sng">
            <a:solidFill>
              <a:schemeClr val="tx1"/>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8" name="Rectangle 41"/>
          <p:cNvSpPr>
            <a:spLocks noChangeArrowheads="1"/>
          </p:cNvSpPr>
          <p:nvPr/>
        </p:nvSpPr>
        <p:spPr bwMode="auto">
          <a:xfrm>
            <a:off x="6194375" y="5490046"/>
            <a:ext cx="311150" cy="290512"/>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89" name="Text Box 42"/>
          <p:cNvSpPr txBox="1">
            <a:spLocks noChangeArrowheads="1"/>
          </p:cNvSpPr>
          <p:nvPr/>
        </p:nvSpPr>
        <p:spPr bwMode="auto">
          <a:xfrm>
            <a:off x="6051500" y="5756746"/>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90" name="Line 43"/>
          <p:cNvSpPr>
            <a:spLocks noChangeShapeType="1"/>
          </p:cNvSpPr>
          <p:nvPr/>
        </p:nvSpPr>
        <p:spPr bwMode="auto">
          <a:xfrm>
            <a:off x="7854900" y="5180483"/>
            <a:ext cx="0" cy="287338"/>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1" name="Rectangle 44"/>
          <p:cNvSpPr>
            <a:spLocks noChangeArrowheads="1"/>
          </p:cNvSpPr>
          <p:nvPr/>
        </p:nvSpPr>
        <p:spPr bwMode="auto">
          <a:xfrm>
            <a:off x="7708850" y="5490046"/>
            <a:ext cx="311150" cy="290512"/>
          </a:xfrm>
          <a:prstGeom prst="rect">
            <a:avLst/>
          </a:prstGeom>
          <a:solidFill>
            <a:srgbClr val="F8F8F8"/>
          </a:solidFill>
          <a:ln w="9525">
            <a:solidFill>
              <a:schemeClr val="tx1"/>
            </a:solidFill>
            <a:miter lim="800000"/>
          </a:ln>
          <a:effectLst>
            <a:outerShdw dist="35921" dir="2700000" algn="ctr" rotWithShape="0">
              <a:schemeClr val="bg2"/>
            </a:outerShdw>
          </a:effec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1600" i="1">
                <a:latin typeface="Arial" panose="020B0604020202020204" pitchFamily="34" charset="0"/>
                <a:ea typeface="黑体" panose="02010600030101010101" pitchFamily="2" charset="-122"/>
              </a:rPr>
              <a:t>H</a:t>
            </a:r>
          </a:p>
        </p:txBody>
      </p:sp>
      <p:sp>
        <p:nvSpPr>
          <p:cNvPr id="92" name="Text Box 45"/>
          <p:cNvSpPr txBox="1">
            <a:spLocks noChangeArrowheads="1"/>
          </p:cNvSpPr>
          <p:nvPr/>
        </p:nvSpPr>
        <p:spPr bwMode="auto">
          <a:xfrm>
            <a:off x="7565975" y="5756746"/>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摘要</a:t>
            </a:r>
            <a:endParaRPr kumimoji="1" lang="zh-CN" altLang="en-US" sz="1600" i="1" baseline="-25000">
              <a:latin typeface="Arial" panose="020B0604020202020204" pitchFamily="34" charset="0"/>
              <a:ea typeface="黑体" panose="02010600030101010101" pitchFamily="2" charset="-122"/>
            </a:endParaRPr>
          </a:p>
        </p:txBody>
      </p:sp>
      <p:sp>
        <p:nvSpPr>
          <p:cNvPr id="93" name="Line 46"/>
          <p:cNvSpPr>
            <a:spLocks noChangeShapeType="1"/>
          </p:cNvSpPr>
          <p:nvPr/>
        </p:nvSpPr>
        <p:spPr bwMode="auto">
          <a:xfrm flipH="1">
            <a:off x="7348487" y="5637683"/>
            <a:ext cx="3587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Line 47"/>
          <p:cNvSpPr>
            <a:spLocks noChangeShapeType="1"/>
          </p:cNvSpPr>
          <p:nvPr/>
        </p:nvSpPr>
        <p:spPr bwMode="auto">
          <a:xfrm>
            <a:off x="6500762" y="5645621"/>
            <a:ext cx="384175" cy="0"/>
          </a:xfrm>
          <a:prstGeom prst="line">
            <a:avLst/>
          </a:prstGeom>
          <a:noFill/>
          <a:ln w="19050">
            <a:solidFill>
              <a:schemeClr val="tx1"/>
            </a:solidFill>
            <a:round/>
            <a:headEnd type="non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5" name="Text Box 48"/>
          <p:cNvSpPr txBox="1">
            <a:spLocks noChangeArrowheads="1"/>
          </p:cNvSpPr>
          <p:nvPr/>
        </p:nvSpPr>
        <p:spPr bwMode="auto">
          <a:xfrm>
            <a:off x="6819850" y="5453533"/>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比较</a:t>
            </a:r>
            <a:endParaRPr kumimoji="1" lang="zh-CN" altLang="en-US" sz="1600" i="1" baseline="-25000">
              <a:latin typeface="Arial" panose="020B0604020202020204" pitchFamily="34" charset="0"/>
              <a:ea typeface="黑体" panose="02010600030101010101" pitchFamily="2" charset="-122"/>
            </a:endParaRPr>
          </a:p>
        </p:txBody>
      </p:sp>
      <p:sp>
        <p:nvSpPr>
          <p:cNvPr id="96" name="AutoShape 49"/>
          <p:cNvSpPr>
            <a:spLocks noChangeArrowheads="1"/>
          </p:cNvSpPr>
          <p:nvPr/>
        </p:nvSpPr>
        <p:spPr bwMode="auto">
          <a:xfrm>
            <a:off x="917525" y="4456583"/>
            <a:ext cx="576262" cy="142875"/>
          </a:xfrm>
          <a:prstGeom prst="rightArrow">
            <a:avLst>
              <a:gd name="adj1" fmla="val 50000"/>
              <a:gd name="adj2" fmla="val 100833"/>
            </a:avLst>
          </a:prstGeom>
          <a:solidFill>
            <a:schemeClr val="hlink"/>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7" name="Text Box 50"/>
          <p:cNvSpPr txBox="1">
            <a:spLocks noChangeArrowheads="1"/>
          </p:cNvSpPr>
          <p:nvPr/>
        </p:nvSpPr>
        <p:spPr bwMode="auto">
          <a:xfrm>
            <a:off x="815925" y="4099396"/>
            <a:ext cx="5905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接收</a:t>
            </a:r>
            <a:endParaRPr kumimoji="1" lang="zh-CN" altLang="en-US" sz="1600" i="1" baseline="-25000">
              <a:latin typeface="Arial" panose="020B0604020202020204" pitchFamily="34" charset="0"/>
              <a:ea typeface="黑体" panose="02010600030101010101" pitchFamily="2" charset="-122"/>
            </a:endParaRPr>
          </a:p>
        </p:txBody>
      </p:sp>
      <p:grpSp>
        <p:nvGrpSpPr>
          <p:cNvPr id="98" name="Group 51"/>
          <p:cNvGrpSpPr/>
          <p:nvPr/>
        </p:nvGrpSpPr>
        <p:grpSpPr bwMode="auto">
          <a:xfrm>
            <a:off x="4432250" y="5405908"/>
            <a:ext cx="174625" cy="290513"/>
            <a:chOff x="1474" y="2091"/>
            <a:chExt cx="110" cy="183"/>
          </a:xfrm>
        </p:grpSpPr>
        <p:pic>
          <p:nvPicPr>
            <p:cNvPr id="99" name="Picture 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5400000">
              <a:off x="1452" y="2148"/>
              <a:ext cx="156" cy="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00" name="Rectangle 53"/>
            <p:cNvSpPr>
              <a:spLocks noChangeArrowheads="1"/>
            </p:cNvSpPr>
            <p:nvPr/>
          </p:nvSpPr>
          <p:spPr bwMode="auto">
            <a:xfrm>
              <a:off x="1474" y="2091"/>
              <a:ext cx="110" cy="183"/>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101" name="Text Box 54"/>
          <p:cNvSpPr txBox="1">
            <a:spLocks noChangeArrowheads="1"/>
          </p:cNvSpPr>
          <p:nvPr/>
        </p:nvSpPr>
        <p:spPr bwMode="auto">
          <a:xfrm>
            <a:off x="5795912" y="3499321"/>
            <a:ext cx="63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MAC</a:t>
            </a:r>
            <a:endParaRPr kumimoji="1" lang="en-US" altLang="zh-CN" sz="1600" i="1" baseline="-25000">
              <a:latin typeface="Arial" panose="020B0604020202020204" pitchFamily="34" charset="0"/>
              <a:ea typeface="黑体" panose="02010600030101010101" pitchFamily="2" charset="-122"/>
            </a:endParaRPr>
          </a:p>
        </p:txBody>
      </p:sp>
      <p:sp>
        <p:nvSpPr>
          <p:cNvPr id="102" name="Line 55"/>
          <p:cNvSpPr>
            <a:spLocks noChangeShapeType="1"/>
          </p:cNvSpPr>
          <p:nvPr/>
        </p:nvSpPr>
        <p:spPr bwMode="auto">
          <a:xfrm>
            <a:off x="6372175" y="3716808"/>
            <a:ext cx="503237" cy="215900"/>
          </a:xfrm>
          <a:prstGeom prst="line">
            <a:avLst/>
          </a:prstGeom>
          <a:noFill/>
          <a:ln w="9525">
            <a:solidFill>
              <a:schemeClr val="tx1"/>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3" name="标题 102"/>
          <p:cNvSpPr>
            <a:spLocks noGrp="1"/>
          </p:cNvSpPr>
          <p:nvPr>
            <p:ph type="title"/>
          </p:nvPr>
        </p:nvSpPr>
        <p:spPr/>
        <p:txBody>
          <a:bodyPr/>
          <a:lstStyle/>
          <a:p>
            <a:r>
              <a:rPr lang="en-US" altLang="zh-CN" dirty="0" smtClean="0"/>
              <a:t>PGP</a:t>
            </a:r>
            <a:r>
              <a:rPr lang="zh-CN" altLang="en-US" dirty="0" smtClean="0"/>
              <a:t>小结</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dirty="0" smtClean="0"/>
              <a:t>对称</a:t>
            </a:r>
            <a:r>
              <a:rPr lang="zh-CN" altLang="en-US" dirty="0"/>
              <a:t>密钥密码体制 </a:t>
            </a:r>
          </a:p>
        </p:txBody>
      </p:sp>
      <p:sp>
        <p:nvSpPr>
          <p:cNvPr id="141315" name="Rectangle 3"/>
          <p:cNvSpPr>
            <a:spLocks noGrp="1" noChangeArrowheads="1"/>
          </p:cNvSpPr>
          <p:nvPr>
            <p:ph idx="1"/>
          </p:nvPr>
        </p:nvSpPr>
        <p:spPr/>
        <p:txBody>
          <a:bodyPr/>
          <a:lstStyle/>
          <a:p>
            <a:r>
              <a:rPr lang="zh-CN" altLang="en-US" dirty="0"/>
              <a:t>所谓常规密钥密码体制，即</a:t>
            </a:r>
            <a:r>
              <a:rPr lang="zh-CN" altLang="en-US" dirty="0">
                <a:solidFill>
                  <a:srgbClr val="FF0000"/>
                </a:solidFill>
              </a:rPr>
              <a:t>加密密钥</a:t>
            </a:r>
            <a:r>
              <a:rPr lang="zh-CN" altLang="en-US" dirty="0"/>
              <a:t>与</a:t>
            </a:r>
            <a:r>
              <a:rPr lang="zh-CN" altLang="en-US" dirty="0">
                <a:solidFill>
                  <a:srgbClr val="FF0000"/>
                </a:solidFill>
              </a:rPr>
              <a:t>解密密钥是相同的密码体制。</a:t>
            </a:r>
          </a:p>
          <a:p>
            <a:endParaRPr lang="en-US" altLang="zh-CN" dirty="0" smtClean="0"/>
          </a:p>
          <a:p>
            <a:r>
              <a:rPr lang="zh-CN" altLang="en-US" dirty="0" smtClean="0"/>
              <a:t>这种</a:t>
            </a:r>
            <a:r>
              <a:rPr lang="zh-CN" altLang="en-US" dirty="0"/>
              <a:t>加密系统又称为</a:t>
            </a:r>
            <a:r>
              <a:rPr lang="zh-CN" altLang="en-US" dirty="0">
                <a:solidFill>
                  <a:srgbClr val="FF0000"/>
                </a:solidFill>
              </a:rPr>
              <a:t>对称密钥系统。</a:t>
            </a:r>
          </a:p>
        </p:txBody>
      </p:sp>
      <p:sp>
        <p:nvSpPr>
          <p:cNvPr id="6" name="Line 52"/>
          <p:cNvSpPr>
            <a:spLocks noChangeShapeType="1"/>
          </p:cNvSpPr>
          <p:nvPr/>
        </p:nvSpPr>
        <p:spPr bwMode="auto">
          <a:xfrm>
            <a:off x="2351118" y="4971827"/>
            <a:ext cx="1285143"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 name="Line 53"/>
          <p:cNvSpPr>
            <a:spLocks noChangeShapeType="1"/>
          </p:cNvSpPr>
          <p:nvPr/>
        </p:nvSpPr>
        <p:spPr bwMode="auto">
          <a:xfrm>
            <a:off x="4577039" y="4982939"/>
            <a:ext cx="2031023"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 name="Text Box 56"/>
          <p:cNvSpPr txBox="1">
            <a:spLocks noChangeArrowheads="1"/>
          </p:cNvSpPr>
          <p:nvPr/>
        </p:nvSpPr>
        <p:spPr bwMode="auto">
          <a:xfrm>
            <a:off x="7904926" y="4792440"/>
            <a:ext cx="107273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smtClean="0">
                <a:ln>
                  <a:noFill/>
                </a:ln>
                <a:solidFill>
                  <a:srgbClr val="000099"/>
                </a:solidFill>
                <a:effectLst/>
                <a:uLnTx/>
                <a:uFillTx/>
                <a:latin typeface="+mn-lt"/>
                <a:ea typeface="黑体" panose="02010600030101010101" pitchFamily="2" charset="-122"/>
              </a:rPr>
              <a:t>明文 </a:t>
            </a:r>
            <a:r>
              <a:rPr kumimoji="1" lang="en-US" altLang="zh-CN" sz="2000" u="none" strike="noStrike" kern="0" cap="none" spc="0" normalizeH="0" baseline="0" noProof="0" smtClean="0">
                <a:ln>
                  <a:noFill/>
                </a:ln>
                <a:solidFill>
                  <a:srgbClr val="000099"/>
                </a:solidFill>
                <a:effectLst/>
                <a:uLnTx/>
                <a:uFillTx/>
                <a:latin typeface="+mn-lt"/>
                <a:ea typeface="黑体" panose="02010600030101010101" pitchFamily="2" charset="-122"/>
              </a:rPr>
              <a:t>X</a:t>
            </a:r>
            <a:r>
              <a:rPr kumimoji="1" lang="en-US" altLang="zh-CN" sz="3200" u="none" strike="noStrike" kern="0" cap="none" spc="0" normalizeH="0" baseline="0" noProof="0" smtClean="0">
                <a:ln>
                  <a:noFill/>
                </a:ln>
                <a:solidFill>
                  <a:srgbClr val="000099"/>
                </a:solidFill>
                <a:effectLst/>
                <a:uLnTx/>
                <a:uFillTx/>
                <a:latin typeface="+mn-lt"/>
                <a:ea typeface="黑体" panose="02010600030101010101" pitchFamily="2" charset="-122"/>
              </a:rPr>
              <a:t> </a:t>
            </a:r>
          </a:p>
        </p:txBody>
      </p:sp>
      <p:sp>
        <p:nvSpPr>
          <p:cNvPr id="9" name="Freeform 51"/>
          <p:cNvSpPr/>
          <p:nvPr/>
        </p:nvSpPr>
        <p:spPr bwMode="auto">
          <a:xfrm>
            <a:off x="1186138" y="4532090"/>
            <a:ext cx="322385" cy="45402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1" name="Freeform 72"/>
          <p:cNvSpPr/>
          <p:nvPr/>
        </p:nvSpPr>
        <p:spPr bwMode="auto">
          <a:xfrm flipH="1" flipV="1">
            <a:off x="2021408" y="4195539"/>
            <a:ext cx="73269"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2" name="Freeform 134"/>
          <p:cNvSpPr/>
          <p:nvPr/>
        </p:nvSpPr>
        <p:spPr bwMode="auto">
          <a:xfrm flipH="1" flipV="1">
            <a:off x="7109223" y="4195539"/>
            <a:ext cx="73269"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38100" cmpd="sng">
            <a:solidFill>
              <a:srgbClr val="C00000"/>
            </a:solidFill>
            <a:round/>
            <a:headEnd type="none" w="sm"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3" name="Freeform 50"/>
          <p:cNvSpPr/>
          <p:nvPr/>
        </p:nvSpPr>
        <p:spPr bwMode="auto">
          <a:xfrm rot="16200000">
            <a:off x="7865728" y="4608168"/>
            <a:ext cx="219075" cy="530469"/>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chemeClr val="tx1"/>
            </a:solidFill>
            <a:round/>
            <a:headEnd type="none" w="sm" len="med"/>
            <a:tailEnd type="triangle" w="sm"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4" name="Text Box 68"/>
          <p:cNvSpPr txBox="1">
            <a:spLocks noChangeArrowheads="1"/>
          </p:cNvSpPr>
          <p:nvPr/>
        </p:nvSpPr>
        <p:spPr bwMode="auto">
          <a:xfrm>
            <a:off x="5611600" y="4500570"/>
            <a:ext cx="8451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密文</a:t>
            </a:r>
            <a:r>
              <a:rPr kumimoji="1" lang="en-US" altLang="zh-CN" sz="2000" u="none" strike="noStrike" kern="0" cap="none" spc="0" normalizeH="0" baseline="0" noProof="0" dirty="0" smtClean="0">
                <a:ln>
                  <a:noFill/>
                </a:ln>
                <a:solidFill>
                  <a:srgbClr val="000099"/>
                </a:solidFill>
                <a:effectLst/>
                <a:uLnTx/>
                <a:uFillTx/>
                <a:latin typeface="+mn-lt"/>
                <a:ea typeface="黑体" panose="02010600030101010101" pitchFamily="2" charset="-122"/>
              </a:rPr>
              <a:t>Y</a:t>
            </a:r>
          </a:p>
        </p:txBody>
      </p:sp>
      <p:sp>
        <p:nvSpPr>
          <p:cNvPr id="15" name="Text Box 54"/>
          <p:cNvSpPr txBox="1">
            <a:spLocks noChangeArrowheads="1"/>
          </p:cNvSpPr>
          <p:nvPr/>
        </p:nvSpPr>
        <p:spPr bwMode="auto">
          <a:xfrm>
            <a:off x="450927" y="3356993"/>
            <a:ext cx="15969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400" u="none" strike="noStrike" kern="0" cap="none" spc="0" normalizeH="0" baseline="0" noProof="0" dirty="0" smtClean="0">
                <a:ln>
                  <a:noFill/>
                </a:ln>
                <a:solidFill>
                  <a:srgbClr val="000099"/>
                </a:solidFill>
                <a:effectLst/>
                <a:uLnTx/>
                <a:uFillTx/>
                <a:latin typeface="+mn-lt"/>
                <a:ea typeface="黑体" panose="02010600030101010101" pitchFamily="2" charset="-122"/>
              </a:rPr>
              <a:t>加密密钥</a:t>
            </a:r>
            <a:r>
              <a:rPr kumimoji="1" lang="en-US" altLang="zh-CN" sz="2400" u="none" strike="noStrike" kern="0" cap="none" spc="0" normalizeH="0" baseline="0" noProof="0" dirty="0" smtClean="0">
                <a:ln>
                  <a:noFill/>
                </a:ln>
                <a:solidFill>
                  <a:srgbClr val="000099"/>
                </a:solidFill>
                <a:effectLst/>
                <a:uLnTx/>
                <a:uFillTx/>
                <a:latin typeface="+mn-lt"/>
                <a:ea typeface="黑体" panose="02010600030101010101" pitchFamily="2" charset="-122"/>
              </a:rPr>
              <a:t>K</a:t>
            </a:r>
          </a:p>
        </p:txBody>
      </p:sp>
      <p:sp>
        <p:nvSpPr>
          <p:cNvPr id="16" name="Text Box 55"/>
          <p:cNvSpPr txBox="1">
            <a:spLocks noChangeArrowheads="1"/>
          </p:cNvSpPr>
          <p:nvPr/>
        </p:nvSpPr>
        <p:spPr bwMode="auto">
          <a:xfrm>
            <a:off x="450927" y="4971827"/>
            <a:ext cx="95941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明文 </a:t>
            </a:r>
            <a:r>
              <a:rPr kumimoji="1" lang="en-US" altLang="zh-CN" sz="2000" u="none" strike="noStrike" kern="0" cap="none" spc="0" normalizeH="0" baseline="0" noProof="0" dirty="0" smtClean="0">
                <a:ln>
                  <a:noFill/>
                </a:ln>
                <a:solidFill>
                  <a:srgbClr val="000099"/>
                </a:solidFill>
                <a:effectLst/>
                <a:uLnTx/>
                <a:uFillTx/>
                <a:latin typeface="+mn-lt"/>
                <a:ea typeface="黑体" panose="02010600030101010101" pitchFamily="2" charset="-122"/>
              </a:rPr>
              <a:t>X</a:t>
            </a:r>
          </a:p>
        </p:txBody>
      </p:sp>
      <p:sp>
        <p:nvSpPr>
          <p:cNvPr id="17" name="Text Box 57"/>
          <p:cNvSpPr txBox="1">
            <a:spLocks noChangeArrowheads="1"/>
          </p:cNvSpPr>
          <p:nvPr/>
        </p:nvSpPr>
        <p:spPr bwMode="auto">
          <a:xfrm>
            <a:off x="2691088" y="4500570"/>
            <a:ext cx="8451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密文</a:t>
            </a:r>
            <a:r>
              <a:rPr kumimoji="1" lang="en-US" altLang="zh-CN" sz="2000" u="none" strike="noStrike" kern="0" cap="none" spc="0" normalizeH="0" baseline="0" noProof="0" dirty="0" smtClean="0">
                <a:ln>
                  <a:noFill/>
                </a:ln>
                <a:solidFill>
                  <a:srgbClr val="000099"/>
                </a:solidFill>
                <a:effectLst/>
                <a:uLnTx/>
                <a:uFillTx/>
                <a:latin typeface="+mn-lt"/>
                <a:ea typeface="黑体" panose="02010600030101010101" pitchFamily="2" charset="-122"/>
              </a:rPr>
              <a:t>Y</a:t>
            </a:r>
          </a:p>
        </p:txBody>
      </p:sp>
      <p:pic>
        <p:nvPicPr>
          <p:cNvPr id="27" name="Picture 6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16200000" flipH="1">
            <a:off x="1855999" y="3547178"/>
            <a:ext cx="741707" cy="361342"/>
          </a:xfrm>
          <a:prstGeom prst="rect">
            <a:avLst/>
          </a:prstGeom>
          <a:noFill/>
          <a:ln>
            <a:noFill/>
          </a:ln>
          <a:effectLst/>
        </p:spPr>
      </p:pic>
      <p:sp>
        <p:nvSpPr>
          <p:cNvPr id="28" name="Text Box 70"/>
          <p:cNvSpPr txBox="1">
            <a:spLocks noChangeArrowheads="1"/>
          </p:cNvSpPr>
          <p:nvPr/>
        </p:nvSpPr>
        <p:spPr bwMode="auto">
          <a:xfrm>
            <a:off x="616103" y="4033614"/>
            <a:ext cx="33855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2000" u="none" strike="noStrike" kern="0" cap="none" spc="0" normalizeH="0" baseline="0" noProof="0" smtClean="0">
                <a:ln>
                  <a:noFill/>
                </a:ln>
                <a:solidFill>
                  <a:srgbClr val="000099"/>
                </a:solidFill>
                <a:effectLst/>
                <a:uLnTx/>
                <a:uFillTx/>
                <a:latin typeface="+mn-lt"/>
                <a:ea typeface="黑体" panose="02010600030101010101" pitchFamily="2" charset="-122"/>
              </a:rPr>
              <a:t>A</a:t>
            </a:r>
          </a:p>
        </p:txBody>
      </p:sp>
      <p:sp>
        <p:nvSpPr>
          <p:cNvPr id="29" name="Text Box 71"/>
          <p:cNvSpPr txBox="1">
            <a:spLocks noChangeArrowheads="1"/>
          </p:cNvSpPr>
          <p:nvPr/>
        </p:nvSpPr>
        <p:spPr bwMode="auto">
          <a:xfrm>
            <a:off x="8436861" y="4033614"/>
            <a:ext cx="3353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en-US" altLang="zh-CN" sz="2000" u="none" strike="noStrike" kern="0" cap="none" spc="0" normalizeH="0" baseline="0" noProof="0" smtClean="0">
                <a:ln>
                  <a:noFill/>
                </a:ln>
                <a:solidFill>
                  <a:srgbClr val="000099"/>
                </a:solidFill>
                <a:effectLst/>
                <a:uLnTx/>
                <a:uFillTx/>
                <a:latin typeface="+mn-lt"/>
                <a:ea typeface="黑体" panose="02010600030101010101" pitchFamily="2" charset="-122"/>
              </a:rPr>
              <a:t>B</a:t>
            </a:r>
          </a:p>
        </p:txBody>
      </p:sp>
      <p:graphicFrame>
        <p:nvGraphicFramePr>
          <p:cNvPr id="30" name="Object 73"/>
          <p:cNvGraphicFramePr>
            <a:graphicFrameLocks noChangeAspect="1"/>
          </p:cNvGraphicFramePr>
          <p:nvPr/>
        </p:nvGraphicFramePr>
        <p:xfrm>
          <a:off x="3561526" y="4310662"/>
          <a:ext cx="2117481" cy="1498600"/>
        </p:xfrm>
        <a:graphic>
          <a:graphicData uri="http://schemas.openxmlformats.org/presentationml/2006/ole">
            <p:oleObj spid="_x0000_s33793" name="VISIO" r:id="rId5" imgW="3514725" imgH="2009775" progId="">
              <p:embed/>
            </p:oleObj>
          </a:graphicData>
        </a:graphic>
      </p:graphicFrame>
      <p:grpSp>
        <p:nvGrpSpPr>
          <p:cNvPr id="2" name="Group 74"/>
          <p:cNvGrpSpPr/>
          <p:nvPr/>
        </p:nvGrpSpPr>
        <p:grpSpPr bwMode="auto">
          <a:xfrm>
            <a:off x="887200" y="4173315"/>
            <a:ext cx="530469" cy="620713"/>
            <a:chOff x="921" y="2412"/>
            <a:chExt cx="284" cy="265"/>
          </a:xfrm>
        </p:grpSpPr>
        <p:grpSp>
          <p:nvGrpSpPr>
            <p:cNvPr id="3" name="Group 75"/>
            <p:cNvGrpSpPr/>
            <p:nvPr/>
          </p:nvGrpSpPr>
          <p:grpSpPr bwMode="auto">
            <a:xfrm>
              <a:off x="928" y="2417"/>
              <a:ext cx="277" cy="260"/>
              <a:chOff x="928" y="2417"/>
              <a:chExt cx="277" cy="260"/>
            </a:xfrm>
          </p:grpSpPr>
          <p:sp>
            <p:nvSpPr>
              <p:cNvPr id="46" name="Freeform 7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7" name="Freeform 7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8" name="Freeform 7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9" name="Freeform 7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0"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1"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2"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3" name="Line 8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4" name="Group 84"/>
              <p:cNvGrpSpPr/>
              <p:nvPr/>
            </p:nvGrpSpPr>
            <p:grpSpPr bwMode="auto">
              <a:xfrm>
                <a:off x="928" y="2639"/>
                <a:ext cx="277" cy="38"/>
                <a:chOff x="928" y="2639"/>
                <a:chExt cx="277" cy="38"/>
              </a:xfrm>
            </p:grpSpPr>
            <p:sp>
              <p:nvSpPr>
                <p:cNvPr id="55" name="Freeform 8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6" name="Freeform 8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7"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nvGrpSpPr>
            <p:cNvPr id="5" name="Group 88"/>
            <p:cNvGrpSpPr/>
            <p:nvPr/>
          </p:nvGrpSpPr>
          <p:grpSpPr bwMode="auto">
            <a:xfrm>
              <a:off x="921" y="2412"/>
              <a:ext cx="277" cy="261"/>
              <a:chOff x="921" y="2412"/>
              <a:chExt cx="277" cy="261"/>
            </a:xfrm>
          </p:grpSpPr>
          <p:sp>
            <p:nvSpPr>
              <p:cNvPr id="34" name="Freeform 8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5" name="Freeform 9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6" name="Freeform 9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7" name="Freeform 9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8"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9"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0"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1" name="Line 9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10" name="Group 97"/>
              <p:cNvGrpSpPr/>
              <p:nvPr/>
            </p:nvGrpSpPr>
            <p:grpSpPr bwMode="auto">
              <a:xfrm>
                <a:off x="921" y="2635"/>
                <a:ext cx="277" cy="38"/>
                <a:chOff x="921" y="2635"/>
                <a:chExt cx="277" cy="38"/>
              </a:xfrm>
            </p:grpSpPr>
            <p:sp>
              <p:nvSpPr>
                <p:cNvPr id="43" name="Freeform 9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4" name="Freeform 9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5"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sp>
        <p:nvSpPr>
          <p:cNvPr id="58" name="Rectangle 102"/>
          <p:cNvSpPr>
            <a:spLocks noChangeArrowheads="1"/>
          </p:cNvSpPr>
          <p:nvPr/>
        </p:nvSpPr>
        <p:spPr bwMode="auto">
          <a:xfrm>
            <a:off x="1508523" y="4625752"/>
            <a:ext cx="1178169" cy="715962"/>
          </a:xfrm>
          <a:prstGeom prst="rect">
            <a:avLst/>
          </a:prstGeom>
          <a:solidFill>
            <a:srgbClr val="FF66FF"/>
          </a:solidFill>
          <a:ln w="12700" algn="ctr">
            <a:solidFill>
              <a:srgbClr val="000000"/>
            </a:solidFill>
            <a:miter lim="800000"/>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u="none" strike="noStrike" kern="0" cap="none" spc="0" normalizeH="0" baseline="0" noProof="0" dirty="0" smtClean="0">
                <a:ln>
                  <a:noFill/>
                </a:ln>
                <a:solidFill>
                  <a:srgbClr val="000099"/>
                </a:solidFill>
                <a:effectLst/>
                <a:uLnTx/>
                <a:uFillTx/>
                <a:latin typeface="+mn-lt"/>
                <a:ea typeface="黑体" panose="02010600030101010101" pitchFamily="2" charset="-122"/>
              </a:rPr>
              <a:t>E </a:t>
            </a: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加密算法</a:t>
            </a:r>
          </a:p>
        </p:txBody>
      </p:sp>
      <p:sp>
        <p:nvSpPr>
          <p:cNvPr id="59" name="Rectangle 103"/>
          <p:cNvSpPr>
            <a:spLocks noChangeArrowheads="1"/>
          </p:cNvSpPr>
          <p:nvPr/>
        </p:nvSpPr>
        <p:spPr bwMode="auto">
          <a:xfrm>
            <a:off x="6608062" y="4625752"/>
            <a:ext cx="1179634" cy="715962"/>
          </a:xfrm>
          <a:prstGeom prst="rect">
            <a:avLst/>
          </a:prstGeom>
          <a:solidFill>
            <a:srgbClr val="FFFF66"/>
          </a:solidFill>
          <a:ln w="12700" algn="ctr">
            <a:solidFill>
              <a:srgbClr val="000000"/>
            </a:solidFill>
            <a:miter lim="800000"/>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000" u="none" strike="noStrike" kern="0" cap="none" spc="0" normalizeH="0" baseline="0" noProof="0" dirty="0" smtClean="0">
                <a:ln>
                  <a:noFill/>
                </a:ln>
                <a:solidFill>
                  <a:srgbClr val="000099"/>
                </a:solidFill>
                <a:effectLst/>
                <a:uLnTx/>
                <a:uFillTx/>
                <a:latin typeface="+mn-lt"/>
                <a:ea typeface="黑体" panose="02010600030101010101" pitchFamily="2" charset="-122"/>
              </a:rPr>
              <a:t>D </a:t>
            </a: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u="none" strike="noStrike" kern="0" cap="none" spc="0" normalizeH="0" baseline="0" noProof="0" dirty="0" smtClean="0">
                <a:ln>
                  <a:noFill/>
                </a:ln>
                <a:solidFill>
                  <a:srgbClr val="000099"/>
                </a:solidFill>
                <a:effectLst/>
                <a:uLnTx/>
                <a:uFillTx/>
                <a:latin typeface="+mn-lt"/>
                <a:ea typeface="黑体" panose="02010600030101010101" pitchFamily="2" charset="-122"/>
              </a:rPr>
              <a:t>解密算法</a:t>
            </a:r>
          </a:p>
        </p:txBody>
      </p:sp>
      <p:grpSp>
        <p:nvGrpSpPr>
          <p:cNvPr id="18" name="Group 104"/>
          <p:cNvGrpSpPr/>
          <p:nvPr/>
        </p:nvGrpSpPr>
        <p:grpSpPr bwMode="auto">
          <a:xfrm>
            <a:off x="7989919" y="4147915"/>
            <a:ext cx="530469" cy="620713"/>
            <a:chOff x="921" y="2412"/>
            <a:chExt cx="284" cy="265"/>
          </a:xfrm>
        </p:grpSpPr>
        <p:grpSp>
          <p:nvGrpSpPr>
            <p:cNvPr id="19" name="Group 105"/>
            <p:cNvGrpSpPr/>
            <p:nvPr/>
          </p:nvGrpSpPr>
          <p:grpSpPr bwMode="auto">
            <a:xfrm>
              <a:off x="928" y="2417"/>
              <a:ext cx="277" cy="260"/>
              <a:chOff x="928" y="2417"/>
              <a:chExt cx="277" cy="260"/>
            </a:xfrm>
          </p:grpSpPr>
          <p:sp>
            <p:nvSpPr>
              <p:cNvPr id="75" name="Freeform 10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6" name="Freeform 107"/>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7" name="Freeform 10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8" name="Freeform 109"/>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9" name="Rectangle 1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0" name="Rectangle 1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1" name="Rectangle 1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2" name="Line 113"/>
              <p:cNvSpPr>
                <a:spLocks noChangeShapeType="1"/>
              </p:cNvSpPr>
              <p:nvPr/>
            </p:nvSpPr>
            <p:spPr bwMode="auto">
              <a:xfrm flipH="1">
                <a:off x="1115" y="2598"/>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20" name="Group 114"/>
              <p:cNvGrpSpPr/>
              <p:nvPr/>
            </p:nvGrpSpPr>
            <p:grpSpPr bwMode="auto">
              <a:xfrm>
                <a:off x="928" y="2639"/>
                <a:ext cx="277" cy="38"/>
                <a:chOff x="928" y="2639"/>
                <a:chExt cx="277" cy="38"/>
              </a:xfrm>
            </p:grpSpPr>
            <p:sp>
              <p:nvSpPr>
                <p:cNvPr id="84" name="Freeform 11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5" name="Freeform 116"/>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6" name="Rectangle 1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nvGrpSpPr>
            <p:cNvPr id="21" name="Group 118"/>
            <p:cNvGrpSpPr/>
            <p:nvPr/>
          </p:nvGrpSpPr>
          <p:grpSpPr bwMode="auto">
            <a:xfrm>
              <a:off x="921" y="2412"/>
              <a:ext cx="277" cy="261"/>
              <a:chOff x="921" y="2412"/>
              <a:chExt cx="277" cy="261"/>
            </a:xfrm>
          </p:grpSpPr>
          <p:sp>
            <p:nvSpPr>
              <p:cNvPr id="63" name="Freeform 11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4" name="Freeform 120"/>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5" name="Freeform 12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6" name="Freeform 122"/>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7" name="Rectangle 1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8" name="Rectangle 1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9" name="Rectangle 1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0" name="Line 126"/>
              <p:cNvSpPr>
                <a:spLocks noChangeShapeType="1"/>
              </p:cNvSpPr>
              <p:nvPr/>
            </p:nvSpPr>
            <p:spPr bwMode="auto">
              <a:xfrm flipH="1">
                <a:off x="1108" y="2593"/>
                <a:ext cx="61" cy="1"/>
              </a:xfrm>
              <a:prstGeom prst="line">
                <a:avLst/>
              </a:prstGeom>
              <a:noFill/>
              <a:ln w="7938">
                <a:solidFill>
                  <a:srgbClr val="000000"/>
                </a:solidFill>
                <a:rou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nvGrpSpPr>
              <p:cNvPr id="22" name="Group 127"/>
              <p:cNvGrpSpPr/>
              <p:nvPr/>
            </p:nvGrpSpPr>
            <p:grpSpPr bwMode="auto">
              <a:xfrm>
                <a:off x="921" y="2635"/>
                <a:ext cx="277" cy="38"/>
                <a:chOff x="921" y="2635"/>
                <a:chExt cx="277" cy="38"/>
              </a:xfrm>
            </p:grpSpPr>
            <p:sp>
              <p:nvSpPr>
                <p:cNvPr id="72" name="Freeform 12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3" name="Freeform 129"/>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xmlns=""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4" name="Rectangle 1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grpSp>
        </p:grpSp>
      </p:grpSp>
      <p:sp>
        <p:nvSpPr>
          <p:cNvPr id="87" name="Text Box 131"/>
          <p:cNvSpPr txBox="1">
            <a:spLocks noChangeArrowheads="1"/>
          </p:cNvSpPr>
          <p:nvPr/>
        </p:nvSpPr>
        <p:spPr bwMode="auto">
          <a:xfrm>
            <a:off x="4071934" y="4714884"/>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400" u="none" strike="noStrike" kern="0" cap="none" spc="0" normalizeH="0" baseline="0" noProof="0" dirty="0" smtClean="0">
                <a:ln>
                  <a:noFill/>
                </a:ln>
                <a:solidFill>
                  <a:srgbClr val="000099"/>
                </a:solidFill>
                <a:effectLst/>
                <a:uLnTx/>
                <a:uFillTx/>
                <a:latin typeface="+mn-lt"/>
                <a:ea typeface="黑体" panose="02010600030101010101" pitchFamily="2" charset="-122"/>
              </a:rPr>
              <a:t>互联网</a:t>
            </a:r>
          </a:p>
        </p:txBody>
      </p:sp>
      <p:sp>
        <p:nvSpPr>
          <p:cNvPr id="88" name="Text Box 132"/>
          <p:cNvSpPr txBox="1">
            <a:spLocks noChangeArrowheads="1"/>
          </p:cNvSpPr>
          <p:nvPr/>
        </p:nvSpPr>
        <p:spPr bwMode="auto">
          <a:xfrm>
            <a:off x="7216196" y="3356993"/>
            <a:ext cx="159691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1" lang="zh-CN" altLang="en-US" sz="2400" u="none" strike="noStrike" kern="0" cap="none" spc="0" normalizeH="0" baseline="0" noProof="0" dirty="0" smtClean="0">
                <a:ln>
                  <a:noFill/>
                </a:ln>
                <a:solidFill>
                  <a:srgbClr val="000099"/>
                </a:solidFill>
                <a:effectLst/>
                <a:uLnTx/>
                <a:uFillTx/>
                <a:latin typeface="+mn-lt"/>
                <a:ea typeface="黑体" panose="02010600030101010101" pitchFamily="2" charset="-122"/>
              </a:rPr>
              <a:t>解密密钥</a:t>
            </a:r>
            <a:r>
              <a:rPr kumimoji="1" lang="en-US" altLang="zh-CN" sz="2400" u="none" strike="noStrike" kern="0" cap="none" spc="0" normalizeH="0" baseline="0" noProof="0" dirty="0" smtClean="0">
                <a:ln>
                  <a:noFill/>
                </a:ln>
                <a:solidFill>
                  <a:srgbClr val="000099"/>
                </a:solidFill>
                <a:effectLst/>
                <a:uLnTx/>
                <a:uFillTx/>
                <a:latin typeface="+mn-lt"/>
                <a:ea typeface="黑体" panose="02010600030101010101" pitchFamily="2" charset="-122"/>
              </a:rPr>
              <a:t>K</a:t>
            </a:r>
          </a:p>
        </p:txBody>
      </p:sp>
      <p:pic>
        <p:nvPicPr>
          <p:cNvPr id="89" name="Picture 13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rot="5400000">
            <a:off x="6706966" y="3548441"/>
            <a:ext cx="741708" cy="358815"/>
          </a:xfrm>
          <a:prstGeom prst="rect">
            <a:avLst/>
          </a:prstGeom>
          <a:noFill/>
          <a:ln>
            <a:noFill/>
          </a:ln>
          <a:effectLst/>
        </p:spPr>
      </p:pic>
      <p:grpSp>
        <p:nvGrpSpPr>
          <p:cNvPr id="23" name="组合 93"/>
          <p:cNvGrpSpPr/>
          <p:nvPr/>
        </p:nvGrpSpPr>
        <p:grpSpPr>
          <a:xfrm>
            <a:off x="2468510" y="3492298"/>
            <a:ext cx="4363433" cy="523220"/>
            <a:chOff x="2674219" y="3348281"/>
            <a:chExt cx="4727052" cy="523220"/>
          </a:xfrm>
        </p:grpSpPr>
        <p:sp>
          <p:nvSpPr>
            <p:cNvPr id="91" name="TextBox 90"/>
            <p:cNvSpPr txBox="1"/>
            <p:nvPr/>
          </p:nvSpPr>
          <p:spPr>
            <a:xfrm>
              <a:off x="4128559" y="3348281"/>
              <a:ext cx="1756037" cy="523220"/>
            </a:xfrm>
            <a:prstGeom prst="rect">
              <a:avLst/>
            </a:prstGeom>
            <a:noFill/>
          </p:spPr>
          <p:txBody>
            <a:bodyPr wrap="none" rtlCol="0">
              <a:spAutoFit/>
            </a:bodyPr>
            <a:lstStyle/>
            <a:p>
              <a:r>
                <a:rPr lang="zh-CN" altLang="en-US" dirty="0" smtClean="0">
                  <a:solidFill>
                    <a:srgbClr val="FF0000"/>
                  </a:solidFill>
                  <a:latin typeface="+mn-lt"/>
                  <a:ea typeface="黑体" panose="02010600030101010101" pitchFamily="2" charset="-122"/>
                </a:rPr>
                <a:t>相同秘钥</a:t>
              </a:r>
              <a:endParaRPr lang="zh-CN" altLang="en-US" dirty="0">
                <a:solidFill>
                  <a:srgbClr val="FF0000"/>
                </a:solidFill>
                <a:latin typeface="+mn-lt"/>
                <a:ea typeface="黑体" panose="02010600030101010101" pitchFamily="2" charset="-122"/>
              </a:endParaRPr>
            </a:p>
          </p:txBody>
        </p:sp>
        <p:sp>
          <p:nvSpPr>
            <p:cNvPr id="93" name="左箭头 92"/>
            <p:cNvSpPr/>
            <p:nvPr/>
          </p:nvSpPr>
          <p:spPr bwMode="auto">
            <a:xfrm>
              <a:off x="2674219"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u="none" strike="noStrike" cap="none" normalizeH="0" baseline="0" smtClean="0">
                <a:ln>
                  <a:noFill/>
                </a:ln>
                <a:solidFill>
                  <a:schemeClr val="tx1"/>
                </a:solidFill>
                <a:effectLst/>
                <a:latin typeface="Arial" panose="020B0604020202020204" pitchFamily="34" charset="0"/>
              </a:endParaRPr>
            </a:p>
          </p:txBody>
        </p:sp>
        <p:sp>
          <p:nvSpPr>
            <p:cNvPr id="96" name="左箭头 95"/>
            <p:cNvSpPr/>
            <p:nvPr/>
          </p:nvSpPr>
          <p:spPr bwMode="auto">
            <a:xfrm flipH="1">
              <a:off x="6058594" y="3443808"/>
              <a:ext cx="1342677" cy="417240"/>
            </a:xfrm>
            <a:prstGeom prst="leftArrow">
              <a:avLst>
                <a:gd name="adj1" fmla="val 50000"/>
                <a:gd name="adj2" fmla="val 7591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u="none" strike="noStrike" cap="none" normalizeH="0" baseline="0" smtClean="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nodeType="withEffect">
                                  <p:stCondLst>
                                    <p:cond delay="0"/>
                                  </p:stCondLst>
                                  <p:childTnLst>
                                    <p:anim calcmode="discrete" valueType="str">
                                      <p:cBhvr>
                                        <p:cTn id="6" dur="10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应用层的安全协议</a:t>
            </a:r>
            <a:endParaRPr lang="en-US" altLang="zh-CN" sz="2200" dirty="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solidFill>
                  <a:srgbClr val="FF0000"/>
                </a:solidFill>
              </a:rPr>
              <a:t>系统安全：防火墙与</a:t>
            </a:r>
            <a:r>
              <a:rPr lang="en-US" altLang="zh-CN" sz="2200" dirty="0" smtClean="0">
                <a:solidFill>
                  <a:srgbClr val="FF0000"/>
                </a:solidFill>
              </a:rPr>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zh-CN" altLang="en-US" dirty="0" smtClean="0"/>
              <a:t>防火墙 </a:t>
            </a:r>
            <a:r>
              <a:rPr lang="en-US" altLang="zh-CN" dirty="0" smtClean="0"/>
              <a:t>(firewall) </a:t>
            </a:r>
          </a:p>
        </p:txBody>
      </p:sp>
      <p:sp>
        <p:nvSpPr>
          <p:cNvPr id="71683" name="Rectangle 5"/>
          <p:cNvSpPr>
            <a:spLocks noGrp="1" noChangeArrowheads="1"/>
          </p:cNvSpPr>
          <p:nvPr>
            <p:ph type="body" idx="1"/>
          </p:nvPr>
        </p:nvSpPr>
        <p:spPr/>
        <p:txBody>
          <a:bodyPr/>
          <a:lstStyle/>
          <a:p>
            <a:pPr eaLnBrk="1" hangingPunct="1"/>
            <a:r>
              <a:rPr lang="zh-CN" altLang="en-US" dirty="0" smtClean="0"/>
              <a:t>恶意用户或软件通过网络对计算机系统的入侵或攻击已成为当今计算机安全最严重威胁之一。 </a:t>
            </a:r>
            <a:endParaRPr lang="en-US" altLang="zh-CN" dirty="0" smtClean="0"/>
          </a:p>
          <a:p>
            <a:pPr eaLnBrk="1" hangingPunct="1"/>
            <a:endParaRPr lang="en-US" altLang="zh-CN" dirty="0" smtClean="0"/>
          </a:p>
          <a:p>
            <a:pPr eaLnBrk="1" hangingPunct="1"/>
            <a:r>
              <a:rPr lang="zh-CN" altLang="en-US" dirty="0" smtClean="0"/>
              <a:t>用户入侵包括利用系统漏洞进行未授权登录，或者授权用户非法获取更高级别权限。</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应用层的安全协议</a:t>
            </a:r>
            <a:endParaRPr lang="en-US" altLang="zh-CN" sz="2200" dirty="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solidFill>
                  <a:srgbClr val="FF0000"/>
                </a:solidFill>
              </a:rPr>
              <a:t>防火墙</a:t>
            </a:r>
            <a:endParaRPr lang="en-US" altLang="zh-CN" sz="2200" dirty="0">
              <a:solidFill>
                <a:srgbClr val="FF0000"/>
              </a:solidFill>
            </a:endParaRPr>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zh-CN" altLang="en-US" dirty="0" smtClean="0"/>
              <a:t>防火墙 </a:t>
            </a:r>
            <a:r>
              <a:rPr lang="en-US" altLang="zh-CN" dirty="0" smtClean="0"/>
              <a:t>(firewall) </a:t>
            </a:r>
          </a:p>
        </p:txBody>
      </p:sp>
      <p:sp>
        <p:nvSpPr>
          <p:cNvPr id="71683" name="Rectangle 5"/>
          <p:cNvSpPr>
            <a:spLocks noGrp="1" noChangeArrowheads="1"/>
          </p:cNvSpPr>
          <p:nvPr>
            <p:ph type="body" idx="1"/>
          </p:nvPr>
        </p:nvSpPr>
        <p:spPr/>
        <p:txBody>
          <a:bodyPr/>
          <a:lstStyle/>
          <a:p>
            <a:pPr eaLnBrk="1" hangingPunct="1"/>
            <a:r>
              <a:rPr lang="zh-CN" altLang="en-US" dirty="0" smtClean="0">
                <a:solidFill>
                  <a:schemeClr val="hlink"/>
                </a:solidFill>
              </a:rPr>
              <a:t>防火墙</a:t>
            </a:r>
            <a:r>
              <a:rPr lang="zh-CN" altLang="en-US" dirty="0" smtClean="0"/>
              <a:t>是由软件、硬件构成的系统，是一种特殊编程的路由器，用来在两个网络之间实施接入控制策略。</a:t>
            </a:r>
            <a:endParaRPr lang="en-US" altLang="zh-CN" dirty="0" smtClean="0"/>
          </a:p>
          <a:p>
            <a:pPr eaLnBrk="1" hangingPunct="1"/>
            <a:endParaRPr lang="en-US" altLang="zh-CN" dirty="0" smtClean="0"/>
          </a:p>
          <a:p>
            <a:pPr eaLnBrk="1" hangingPunct="1"/>
            <a:r>
              <a:rPr lang="zh-CN" altLang="en-US" dirty="0" smtClean="0"/>
              <a:t>接入控制策略是由使用防火墙的单位自行制订的，为的是可以最适合本单位的需要。</a:t>
            </a:r>
          </a:p>
          <a:p>
            <a:pPr eaLnBrk="1" hangingPunct="1"/>
            <a:endParaRPr lang="zh-CN" altLang="en-US" dirty="0" smtClean="0"/>
          </a:p>
          <a:p>
            <a:pPr eaLnBrk="1" hangingPunct="1"/>
            <a:r>
              <a:rPr lang="zh-CN" altLang="en-US" dirty="0" smtClean="0"/>
              <a:t>防火墙内的网络称为“</a:t>
            </a:r>
            <a:r>
              <a:rPr lang="zh-CN" altLang="en-US" dirty="0" smtClean="0">
                <a:solidFill>
                  <a:schemeClr val="hlink"/>
                </a:solidFill>
              </a:rPr>
              <a:t>可信赖的网络</a:t>
            </a:r>
            <a:r>
              <a:rPr lang="zh-CN" altLang="en-US" dirty="0" smtClean="0"/>
              <a:t>”</a:t>
            </a:r>
            <a:r>
              <a:rPr lang="en-US" altLang="zh-CN" dirty="0" smtClean="0"/>
              <a:t>(trusted network) </a:t>
            </a:r>
            <a:r>
              <a:rPr lang="zh-CN" altLang="en-US" dirty="0" smtClean="0"/>
              <a:t>，而将外部的互联网称为“</a:t>
            </a:r>
            <a:r>
              <a:rPr lang="zh-CN" altLang="en-US" dirty="0" smtClean="0">
                <a:solidFill>
                  <a:schemeClr val="hlink"/>
                </a:solidFill>
              </a:rPr>
              <a:t>不可信赖的网络</a:t>
            </a:r>
            <a:r>
              <a:rPr lang="zh-CN" altLang="en-US" dirty="0" smtClean="0"/>
              <a:t>”</a:t>
            </a:r>
            <a:r>
              <a:rPr lang="en-US" altLang="zh-CN" dirty="0" smtClean="0"/>
              <a:t>(untrusted network) </a:t>
            </a:r>
            <a:r>
              <a:rPr lang="zh-CN" altLang="en-US" dirty="0" smtClean="0"/>
              <a:t>。</a:t>
            </a:r>
          </a:p>
          <a:p>
            <a:pPr eaLnBrk="1" hangingPunct="1"/>
            <a:endParaRPr lang="zh-CN" altLang="en-US" dirty="0" smtClean="0"/>
          </a:p>
          <a:p>
            <a:pPr eaLnBrk="1" hangingPunct="1"/>
            <a:r>
              <a:rPr lang="zh-CN" altLang="en-US" dirty="0" smtClean="0"/>
              <a:t>防火墙可用来解决内联网和外联网的安全问题。</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mtClean="0"/>
              <a:t>防火墙在互连网络中的位置 </a:t>
            </a:r>
          </a:p>
        </p:txBody>
      </p:sp>
      <p:sp>
        <p:nvSpPr>
          <p:cNvPr id="30" name="AutoShape 34"/>
          <p:cNvSpPr>
            <a:spLocks noChangeArrowheads="1"/>
          </p:cNvSpPr>
          <p:nvPr/>
        </p:nvSpPr>
        <p:spPr bwMode="auto">
          <a:xfrm>
            <a:off x="2667000" y="2895600"/>
            <a:ext cx="3962400" cy="2209800"/>
          </a:xfrm>
          <a:prstGeom prst="cube">
            <a:avLst>
              <a:gd name="adj" fmla="val 11935"/>
            </a:avLst>
          </a:prstGeom>
          <a:solidFill>
            <a:srgbClr val="FFCCCC"/>
          </a:solidFill>
          <a:ln w="19050">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1" name="Line 35"/>
          <p:cNvSpPr>
            <a:spLocks noChangeShapeType="1"/>
          </p:cNvSpPr>
          <p:nvPr/>
        </p:nvSpPr>
        <p:spPr bwMode="auto">
          <a:xfrm>
            <a:off x="5867400" y="4191000"/>
            <a:ext cx="1219200"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pic>
        <p:nvPicPr>
          <p:cNvPr id="32" name="Picture 36"/>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3657600"/>
            <a:ext cx="1752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 name="Line 37"/>
          <p:cNvSpPr>
            <a:spLocks noChangeShapeType="1"/>
          </p:cNvSpPr>
          <p:nvPr/>
        </p:nvSpPr>
        <p:spPr bwMode="auto">
          <a:xfrm>
            <a:off x="3048000" y="4724400"/>
            <a:ext cx="1295400"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4" name="Line 38"/>
          <p:cNvSpPr>
            <a:spLocks noChangeShapeType="1"/>
          </p:cNvSpPr>
          <p:nvPr/>
        </p:nvSpPr>
        <p:spPr bwMode="auto">
          <a:xfrm rot="16200000">
            <a:off x="3124200" y="4572000"/>
            <a:ext cx="304800"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5" name="Line 39"/>
          <p:cNvSpPr>
            <a:spLocks noChangeShapeType="1"/>
          </p:cNvSpPr>
          <p:nvPr/>
        </p:nvSpPr>
        <p:spPr bwMode="auto">
          <a:xfrm rot="16200000">
            <a:off x="4038600" y="4572000"/>
            <a:ext cx="304800"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36" name="Group 40"/>
          <p:cNvGrpSpPr/>
          <p:nvPr/>
        </p:nvGrpSpPr>
        <p:grpSpPr bwMode="auto">
          <a:xfrm>
            <a:off x="4495800" y="4267200"/>
            <a:ext cx="1295400" cy="457200"/>
            <a:chOff x="1440" y="1872"/>
            <a:chExt cx="816" cy="192"/>
          </a:xfrm>
        </p:grpSpPr>
        <p:sp>
          <p:nvSpPr>
            <p:cNvPr id="37" name="Line 41"/>
            <p:cNvSpPr>
              <a:spLocks noChangeShapeType="1"/>
            </p:cNvSpPr>
            <p:nvPr/>
          </p:nvSpPr>
          <p:spPr bwMode="auto">
            <a:xfrm>
              <a:off x="1440" y="2064"/>
              <a:ext cx="816"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8" name="Line 42"/>
            <p:cNvSpPr>
              <a:spLocks noChangeShapeType="1"/>
            </p:cNvSpPr>
            <p:nvPr/>
          </p:nvSpPr>
          <p:spPr bwMode="auto">
            <a:xfrm rot="-5400000">
              <a:off x="1440" y="1968"/>
              <a:ext cx="192"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9" name="Line 43"/>
            <p:cNvSpPr>
              <a:spLocks noChangeShapeType="1"/>
            </p:cNvSpPr>
            <p:nvPr/>
          </p:nvSpPr>
          <p:spPr bwMode="auto">
            <a:xfrm rot="-5400000">
              <a:off x="2064" y="1968"/>
              <a:ext cx="192"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0" name="Line 44"/>
          <p:cNvSpPr>
            <a:spLocks noChangeShapeType="1"/>
          </p:cNvSpPr>
          <p:nvPr/>
        </p:nvSpPr>
        <p:spPr bwMode="auto">
          <a:xfrm>
            <a:off x="2362200" y="4267200"/>
            <a:ext cx="609600" cy="0"/>
          </a:xfrm>
          <a:prstGeom prst="line">
            <a:avLst/>
          </a:prstGeom>
          <a:noFill/>
          <a:ln w="2857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 name="Text Box 45"/>
          <p:cNvSpPr txBox="1">
            <a:spLocks noChangeArrowheads="1"/>
          </p:cNvSpPr>
          <p:nvPr/>
        </p:nvSpPr>
        <p:spPr bwMode="auto">
          <a:xfrm>
            <a:off x="7239000" y="4079875"/>
            <a:ext cx="793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内联网</a:t>
            </a:r>
          </a:p>
        </p:txBody>
      </p:sp>
      <p:sp>
        <p:nvSpPr>
          <p:cNvPr id="42" name="Oval 46"/>
          <p:cNvSpPr>
            <a:spLocks noChangeArrowheads="1"/>
          </p:cNvSpPr>
          <p:nvPr/>
        </p:nvSpPr>
        <p:spPr bwMode="auto">
          <a:xfrm>
            <a:off x="6705600" y="3124200"/>
            <a:ext cx="1905000" cy="1905000"/>
          </a:xfrm>
          <a:prstGeom prst="ellipse">
            <a:avLst/>
          </a:prstGeom>
          <a:noFill/>
          <a:ln w="38100">
            <a:solidFill>
              <a:schemeClr val="hlink"/>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43" name="Text Box 47"/>
          <p:cNvSpPr txBox="1">
            <a:spLocks noChangeArrowheads="1"/>
          </p:cNvSpPr>
          <p:nvPr/>
        </p:nvSpPr>
        <p:spPr bwMode="auto">
          <a:xfrm>
            <a:off x="7043738" y="3340100"/>
            <a:ext cx="1200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可信的网络</a:t>
            </a:r>
          </a:p>
        </p:txBody>
      </p:sp>
      <p:sp>
        <p:nvSpPr>
          <p:cNvPr id="44" name="Text Box 48"/>
          <p:cNvSpPr txBox="1">
            <a:spLocks noChangeArrowheads="1"/>
          </p:cNvSpPr>
          <p:nvPr/>
        </p:nvSpPr>
        <p:spPr bwMode="auto">
          <a:xfrm>
            <a:off x="720725" y="3136900"/>
            <a:ext cx="1403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不可信的网络</a:t>
            </a:r>
          </a:p>
        </p:txBody>
      </p:sp>
      <p:sp>
        <p:nvSpPr>
          <p:cNvPr id="45" name="Text Box 49"/>
          <p:cNvSpPr txBox="1">
            <a:spLocks noChangeArrowheads="1"/>
          </p:cNvSpPr>
          <p:nvPr/>
        </p:nvSpPr>
        <p:spPr bwMode="auto">
          <a:xfrm>
            <a:off x="2835275" y="3276600"/>
            <a:ext cx="9969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分组过滤</a:t>
            </a:r>
          </a:p>
          <a:p>
            <a:pPr eaLnBrk="1" hangingPunct="1"/>
            <a:r>
              <a:rPr kumimoji="1" lang="zh-CN" altLang="en-US" sz="1600">
                <a:latin typeface="Arial" panose="020B0604020202020204" pitchFamily="34" charset="0"/>
                <a:ea typeface="黑体" panose="02010600030101010101" pitchFamily="2" charset="-122"/>
              </a:rPr>
              <a:t>路由器</a:t>
            </a:r>
          </a:p>
        </p:txBody>
      </p:sp>
      <p:sp>
        <p:nvSpPr>
          <p:cNvPr id="46" name="Text Box 50"/>
          <p:cNvSpPr txBox="1">
            <a:spLocks noChangeArrowheads="1"/>
          </p:cNvSpPr>
          <p:nvPr/>
        </p:nvSpPr>
        <p:spPr bwMode="auto">
          <a:xfrm>
            <a:off x="5175250" y="3276600"/>
            <a:ext cx="9969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1600">
                <a:latin typeface="Arial" panose="020B0604020202020204" pitchFamily="34" charset="0"/>
                <a:ea typeface="黑体" panose="02010600030101010101" pitchFamily="2" charset="-122"/>
              </a:rPr>
              <a:t>分组过滤</a:t>
            </a:r>
          </a:p>
          <a:p>
            <a:pPr eaLnBrk="1" hangingPunct="1"/>
            <a:r>
              <a:rPr kumimoji="1" lang="zh-CN" altLang="en-US" sz="1600">
                <a:latin typeface="Arial" panose="020B0604020202020204" pitchFamily="34" charset="0"/>
                <a:ea typeface="黑体" panose="02010600030101010101" pitchFamily="2" charset="-122"/>
              </a:rPr>
              <a:t>路由器</a:t>
            </a:r>
          </a:p>
        </p:txBody>
      </p:sp>
      <p:sp>
        <p:nvSpPr>
          <p:cNvPr id="47" name="Text Box 51"/>
          <p:cNvSpPr txBox="1">
            <a:spLocks noChangeArrowheads="1"/>
          </p:cNvSpPr>
          <p:nvPr/>
        </p:nvSpPr>
        <p:spPr bwMode="auto">
          <a:xfrm>
            <a:off x="3962400" y="3429000"/>
            <a:ext cx="9969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应用网关</a:t>
            </a:r>
          </a:p>
        </p:txBody>
      </p:sp>
      <p:sp>
        <p:nvSpPr>
          <p:cNvPr id="48" name="Text Box 52"/>
          <p:cNvSpPr txBox="1">
            <a:spLocks noChangeArrowheads="1"/>
          </p:cNvSpPr>
          <p:nvPr/>
        </p:nvSpPr>
        <p:spPr bwMode="auto">
          <a:xfrm>
            <a:off x="3059113" y="4724400"/>
            <a:ext cx="9969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外局域网</a:t>
            </a:r>
          </a:p>
        </p:txBody>
      </p:sp>
      <p:sp>
        <p:nvSpPr>
          <p:cNvPr id="49" name="Text Box 53"/>
          <p:cNvSpPr txBox="1">
            <a:spLocks noChangeArrowheads="1"/>
          </p:cNvSpPr>
          <p:nvPr/>
        </p:nvSpPr>
        <p:spPr bwMode="auto">
          <a:xfrm>
            <a:off x="4641850" y="4724400"/>
            <a:ext cx="9969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内局域网</a:t>
            </a:r>
          </a:p>
        </p:txBody>
      </p:sp>
      <p:sp>
        <p:nvSpPr>
          <p:cNvPr id="50" name="Text Box 54"/>
          <p:cNvSpPr txBox="1">
            <a:spLocks noChangeArrowheads="1"/>
          </p:cNvSpPr>
          <p:nvPr/>
        </p:nvSpPr>
        <p:spPr bwMode="auto">
          <a:xfrm>
            <a:off x="4354513" y="2514600"/>
            <a:ext cx="793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防火墙</a:t>
            </a:r>
          </a:p>
        </p:txBody>
      </p:sp>
      <p:pic>
        <p:nvPicPr>
          <p:cNvPr id="51" name="Picture 5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33700" y="4076700"/>
            <a:ext cx="6858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2" name="Picture 5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95900" y="4025900"/>
            <a:ext cx="6858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nvGrpSpPr>
          <p:cNvPr id="53" name="Group 57"/>
          <p:cNvGrpSpPr/>
          <p:nvPr/>
        </p:nvGrpSpPr>
        <p:grpSpPr bwMode="auto">
          <a:xfrm>
            <a:off x="4114800" y="3810000"/>
            <a:ext cx="609600" cy="609600"/>
            <a:chOff x="2256" y="1488"/>
            <a:chExt cx="384" cy="384"/>
          </a:xfrm>
        </p:grpSpPr>
        <p:sp>
          <p:nvSpPr>
            <p:cNvPr id="54" name="AutoShape 58"/>
            <p:cNvSpPr>
              <a:spLocks noChangeArrowheads="1"/>
            </p:cNvSpPr>
            <p:nvPr/>
          </p:nvSpPr>
          <p:spPr bwMode="auto">
            <a:xfrm>
              <a:off x="2256" y="1488"/>
              <a:ext cx="384" cy="384"/>
            </a:xfrm>
            <a:prstGeom prst="cube">
              <a:avLst>
                <a:gd name="adj" fmla="val 12963"/>
              </a:avLst>
            </a:prstGeom>
            <a:solidFill>
              <a:srgbClr val="FFFF66"/>
            </a:solidFill>
            <a:ln w="9525">
              <a:solidFill>
                <a:schemeClr val="tx1"/>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5" name="Text Box 59"/>
            <p:cNvSpPr txBox="1">
              <a:spLocks noChangeArrowheads="1"/>
            </p:cNvSpPr>
            <p:nvPr/>
          </p:nvSpPr>
          <p:spPr bwMode="auto">
            <a:xfrm>
              <a:off x="2315" y="1606"/>
              <a:ext cx="216" cy="212"/>
            </a:xfrm>
            <a:prstGeom prst="rect">
              <a:avLst/>
            </a:prstGeom>
            <a:solidFill>
              <a:srgbClr val="FF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1600">
                  <a:latin typeface="Arial" panose="020B0604020202020204" pitchFamily="34" charset="0"/>
                  <a:ea typeface="黑体" panose="02010600030101010101" pitchFamily="2" charset="-122"/>
                </a:rPr>
                <a:t>G</a:t>
              </a:r>
            </a:p>
          </p:txBody>
        </p:sp>
      </p:grpSp>
      <p:graphicFrame>
        <p:nvGraphicFramePr>
          <p:cNvPr id="56" name="Object 60"/>
          <p:cNvGraphicFramePr>
            <a:graphicFrameLocks noChangeAspect="1"/>
          </p:cNvGraphicFramePr>
          <p:nvPr/>
        </p:nvGraphicFramePr>
        <p:xfrm>
          <a:off x="304800" y="3505200"/>
          <a:ext cx="2209800" cy="1371600"/>
        </p:xfrm>
        <a:graphic>
          <a:graphicData uri="http://schemas.openxmlformats.org/presentationml/2006/ole">
            <p:oleObj spid="_x0000_s279553" name="VISIO" r:id="rId5" imgW="3514725" imgH="2009775" progId="">
              <p:embed/>
            </p:oleObj>
          </a:graphicData>
        </a:graphic>
      </p:graphicFrame>
      <p:sp>
        <p:nvSpPr>
          <p:cNvPr id="57" name="Text Box 61"/>
          <p:cNvSpPr txBox="1">
            <a:spLocks noChangeArrowheads="1"/>
          </p:cNvSpPr>
          <p:nvPr/>
        </p:nvSpPr>
        <p:spPr bwMode="auto">
          <a:xfrm>
            <a:off x="1022350" y="3990975"/>
            <a:ext cx="7937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dirty="0" smtClean="0">
                <a:latin typeface="Arial" panose="020B0604020202020204" pitchFamily="34" charset="0"/>
                <a:ea typeface="黑体" panose="02010600030101010101" pitchFamily="2" charset="-122"/>
              </a:rPr>
              <a:t>互联网</a:t>
            </a:r>
            <a:endParaRPr kumimoji="1" lang="zh-CN" altLang="en-US" sz="1600" dirty="0">
              <a:latin typeface="Arial" panose="020B0604020202020204" pitchFamily="34" charset="0"/>
              <a:ea typeface="黑体" panose="02010600030101010101" pitchFamily="2" charset="-122"/>
            </a:endParaRPr>
          </a:p>
        </p:txBody>
      </p:sp>
      <p:sp>
        <p:nvSpPr>
          <p:cNvPr id="58" name="Line 62"/>
          <p:cNvSpPr>
            <a:spLocks noChangeShapeType="1"/>
          </p:cNvSpPr>
          <p:nvPr/>
        </p:nvSpPr>
        <p:spPr bwMode="auto">
          <a:xfrm flipH="1">
            <a:off x="2700338" y="2708275"/>
            <a:ext cx="1295400" cy="0"/>
          </a:xfrm>
          <a:prstGeom prst="line">
            <a:avLst/>
          </a:prstGeom>
          <a:noFill/>
          <a:ln w="9525">
            <a:solidFill>
              <a:schemeClr val="tx1"/>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9" name="Text Box 63"/>
          <p:cNvSpPr txBox="1">
            <a:spLocks noChangeArrowheads="1"/>
          </p:cNvSpPr>
          <p:nvPr/>
        </p:nvSpPr>
        <p:spPr bwMode="auto">
          <a:xfrm>
            <a:off x="6883426" y="2571744"/>
            <a:ext cx="1403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dirty="0">
                <a:latin typeface="Arial" panose="020B0604020202020204" pitchFamily="34" charset="0"/>
                <a:ea typeface="黑体" panose="02010600030101010101" pitchFamily="2" charset="-122"/>
              </a:rPr>
              <a:t>防火墙的里面</a:t>
            </a:r>
          </a:p>
        </p:txBody>
      </p:sp>
      <p:sp>
        <p:nvSpPr>
          <p:cNvPr id="60" name="Text Box 64"/>
          <p:cNvSpPr txBox="1">
            <a:spLocks noChangeArrowheads="1"/>
          </p:cNvSpPr>
          <p:nvPr/>
        </p:nvSpPr>
        <p:spPr bwMode="auto">
          <a:xfrm>
            <a:off x="1296988" y="2516188"/>
            <a:ext cx="14033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1600">
                <a:latin typeface="Arial" panose="020B0604020202020204" pitchFamily="34" charset="0"/>
                <a:ea typeface="黑体" panose="02010600030101010101" pitchFamily="2" charset="-122"/>
              </a:rPr>
              <a:t>防火墙的外面</a:t>
            </a:r>
          </a:p>
        </p:txBody>
      </p:sp>
      <p:sp>
        <p:nvSpPr>
          <p:cNvPr id="61" name="AutoShape 65"/>
          <p:cNvSpPr>
            <a:spLocks noChangeArrowheads="1"/>
          </p:cNvSpPr>
          <p:nvPr/>
        </p:nvSpPr>
        <p:spPr bwMode="auto">
          <a:xfrm>
            <a:off x="3995738" y="2420938"/>
            <a:ext cx="4752975" cy="2879725"/>
          </a:xfrm>
          <a:prstGeom prst="roundRect">
            <a:avLst>
              <a:gd name="adj" fmla="val 16667"/>
            </a:avLst>
          </a:prstGeom>
          <a:noFill/>
          <a:ln w="19050">
            <a:solidFill>
              <a:schemeClr val="hlink"/>
            </a:solidFill>
            <a:prstDash val="dash"/>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sz="2800">
                <a:solidFill>
                  <a:schemeClr val="tx1"/>
                </a:solidFill>
                <a:latin typeface="Tahoma" panose="020B0604030504040204" pitchFamily="34" charset="0"/>
                <a:ea typeface="宋体" panose="02010600030101010101" pitchFamily="2" charset="-122"/>
              </a:defRPr>
            </a:lvl1pPr>
            <a:lvl2pPr marL="742950" indent="-285750" algn="ctr">
              <a:defRPr sz="2800">
                <a:solidFill>
                  <a:schemeClr val="tx1"/>
                </a:solidFill>
                <a:latin typeface="Tahoma" panose="020B0604030504040204" pitchFamily="34" charset="0"/>
                <a:ea typeface="宋体" panose="02010600030101010101" pitchFamily="2" charset="-122"/>
              </a:defRPr>
            </a:lvl2pPr>
            <a:lvl3pPr marL="1143000" indent="-228600" algn="ctr">
              <a:defRPr sz="2800">
                <a:solidFill>
                  <a:schemeClr val="tx1"/>
                </a:solidFill>
                <a:latin typeface="Tahoma" panose="020B0604030504040204" pitchFamily="34" charset="0"/>
                <a:ea typeface="宋体" panose="02010600030101010101" pitchFamily="2" charset="-122"/>
              </a:defRPr>
            </a:lvl3pPr>
            <a:lvl4pPr marL="1600200" indent="-228600" algn="ctr">
              <a:defRPr sz="2800">
                <a:solidFill>
                  <a:schemeClr val="tx1"/>
                </a:solidFill>
                <a:latin typeface="Tahoma" panose="020B0604030504040204" pitchFamily="34" charset="0"/>
                <a:ea typeface="宋体" panose="02010600030101010101" pitchFamily="2" charset="-122"/>
              </a:defRPr>
            </a:lvl4pPr>
            <a:lvl5pPr marL="2057400" indent="-228600" algn="ctr">
              <a:defRPr sz="28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smtClean="0"/>
              <a:t>防火墙的功能</a:t>
            </a:r>
          </a:p>
        </p:txBody>
      </p:sp>
      <p:sp>
        <p:nvSpPr>
          <p:cNvPr id="628739" name="Rectangle 3"/>
          <p:cNvSpPr>
            <a:spLocks noGrp="1" noChangeArrowheads="1"/>
          </p:cNvSpPr>
          <p:nvPr>
            <p:ph type="body" idx="1"/>
          </p:nvPr>
        </p:nvSpPr>
        <p:spPr>
          <a:xfrm>
            <a:off x="330200" y="1101725"/>
            <a:ext cx="8483600" cy="5075238"/>
          </a:xfrm>
        </p:spPr>
        <p:txBody>
          <a:bodyPr/>
          <a:lstStyle/>
          <a:p>
            <a:pPr eaLnBrk="1" hangingPunct="1">
              <a:spcBef>
                <a:spcPts val="600"/>
              </a:spcBef>
            </a:pPr>
            <a:r>
              <a:rPr lang="zh-CN" altLang="en-US" dirty="0" smtClean="0"/>
              <a:t>防火墙的功能有两个：</a:t>
            </a:r>
            <a:r>
              <a:rPr lang="zh-CN" altLang="en-US" dirty="0" smtClean="0">
                <a:solidFill>
                  <a:schemeClr val="hlink"/>
                </a:solidFill>
              </a:rPr>
              <a:t>阻止</a:t>
            </a:r>
            <a:r>
              <a:rPr lang="zh-CN" altLang="en-US" dirty="0" smtClean="0"/>
              <a:t>和</a:t>
            </a:r>
            <a:r>
              <a:rPr lang="zh-CN" altLang="en-US" dirty="0" smtClean="0">
                <a:solidFill>
                  <a:schemeClr val="hlink"/>
                </a:solidFill>
              </a:rPr>
              <a:t>允许</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“阻止”就是阻止某种类型的通信量通过防火墙</a:t>
            </a:r>
            <a:r>
              <a:rPr lang="en-US" altLang="zh-CN" dirty="0" smtClean="0"/>
              <a:t>(</a:t>
            </a:r>
            <a:r>
              <a:rPr lang="zh-CN" altLang="en-US" dirty="0" smtClean="0"/>
              <a:t>从外部网络到内部网络，或反过来</a:t>
            </a:r>
            <a:r>
              <a:rPr lang="en-US" altLang="zh-CN" dirty="0" smtClean="0"/>
              <a:t>) </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“允许”的功能与“阻止”恰好相反。</a:t>
            </a:r>
          </a:p>
          <a:p>
            <a:pPr eaLnBrk="1" hangingPunct="1">
              <a:spcBef>
                <a:spcPts val="600"/>
              </a:spcBef>
            </a:pPr>
            <a:endParaRPr lang="zh-CN" altLang="en-US" dirty="0" smtClean="0"/>
          </a:p>
          <a:p>
            <a:pPr eaLnBrk="1" hangingPunct="1">
              <a:spcBef>
                <a:spcPts val="600"/>
              </a:spcBef>
            </a:pPr>
            <a:r>
              <a:rPr lang="zh-CN" altLang="en-US" dirty="0" smtClean="0"/>
              <a:t>防火墙必须能够识别通信量的各种类型。不过在大多数情况下防火墙的主要功能是“阻止”。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87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7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8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smtClean="0"/>
              <a:t>防火墙技术一般分为两类 </a:t>
            </a:r>
          </a:p>
        </p:txBody>
      </p:sp>
      <p:sp>
        <p:nvSpPr>
          <p:cNvPr id="74755" name="Rectangle 158"/>
          <p:cNvSpPr>
            <a:spLocks noGrp="1" noChangeArrowheads="1"/>
          </p:cNvSpPr>
          <p:nvPr>
            <p:ph type="body" idx="1"/>
          </p:nvPr>
        </p:nvSpPr>
        <p:spPr/>
        <p:txBody>
          <a:bodyPr/>
          <a:lstStyle/>
          <a:p>
            <a:pPr eaLnBrk="1" hangingPunct="1">
              <a:spcBef>
                <a:spcPts val="600"/>
              </a:spcBef>
              <a:buFontTx/>
              <a:buNone/>
            </a:pPr>
            <a:r>
              <a:rPr lang="en-US" altLang="zh-CN" dirty="0" smtClean="0"/>
              <a:t>(1)  </a:t>
            </a:r>
            <a:r>
              <a:rPr lang="zh-CN" altLang="en-US" dirty="0" smtClean="0"/>
              <a:t>网络级防火墙 </a:t>
            </a:r>
            <a:r>
              <a:rPr lang="en-US" altLang="zh-CN" dirty="0" smtClean="0"/>
              <a:t>—— </a:t>
            </a:r>
            <a:r>
              <a:rPr lang="zh-CN" altLang="en-US" dirty="0" smtClean="0"/>
              <a:t>用来防止整个网络出现外来非法的入侵。属于这类的有分组过滤和授权服务器。</a:t>
            </a:r>
          </a:p>
          <a:p>
            <a:pPr eaLnBrk="1" hangingPunct="1">
              <a:spcBef>
                <a:spcPts val="600"/>
              </a:spcBef>
            </a:pPr>
            <a:endParaRPr lang="en-US" altLang="zh-CN" dirty="0" smtClean="0"/>
          </a:p>
          <a:p>
            <a:pPr eaLnBrk="1" hangingPunct="1">
              <a:spcBef>
                <a:spcPts val="600"/>
              </a:spcBef>
            </a:pPr>
            <a:r>
              <a:rPr lang="zh-CN" altLang="en-US" dirty="0" smtClean="0"/>
              <a:t>前者检查所有流入本网络的信息，然后拒绝不符合事先制订好的一套准则的数据，而后者则是检查用户的登录是否合法。</a:t>
            </a:r>
          </a:p>
          <a:p>
            <a:pPr eaLnBrk="1" hangingPunct="1">
              <a:spcBef>
                <a:spcPts val="600"/>
              </a:spcBef>
              <a:buFontTx/>
              <a:buNone/>
            </a:pPr>
            <a:endParaRPr lang="zh-CN" altLang="en-US" dirty="0" smtClean="0"/>
          </a:p>
          <a:p>
            <a:pPr eaLnBrk="1" hangingPunct="1">
              <a:spcBef>
                <a:spcPts val="600"/>
              </a:spcBef>
              <a:buFontTx/>
              <a:buNone/>
            </a:pPr>
            <a:r>
              <a:rPr lang="en-US" altLang="zh-CN" dirty="0" smtClean="0"/>
              <a:t>(2)  </a:t>
            </a:r>
            <a:r>
              <a:rPr lang="zh-CN" altLang="en-US" dirty="0" smtClean="0"/>
              <a:t>应用级防火墙 </a:t>
            </a:r>
            <a:r>
              <a:rPr lang="en-US" altLang="zh-CN" dirty="0" smtClean="0"/>
              <a:t>—— </a:t>
            </a:r>
            <a:r>
              <a:rPr lang="zh-CN" altLang="en-US" dirty="0" smtClean="0"/>
              <a:t>从应用程序来进行接入控制。通常使用应用网关或代理服务器来区分各种应用。</a:t>
            </a:r>
          </a:p>
          <a:p>
            <a:pPr eaLnBrk="1" hangingPunct="1">
              <a:spcBef>
                <a:spcPts val="600"/>
              </a:spcBef>
            </a:pPr>
            <a:endParaRPr lang="en-US" altLang="zh-CN" dirty="0" smtClean="0"/>
          </a:p>
          <a:p>
            <a:pPr eaLnBrk="1" hangingPunct="1">
              <a:spcBef>
                <a:spcPts val="600"/>
              </a:spcBef>
            </a:pPr>
            <a:r>
              <a:rPr lang="zh-CN" altLang="en-US" dirty="0" smtClean="0"/>
              <a:t>例如，可以只允许通过访问万维网的应用，而阻止 </a:t>
            </a:r>
            <a:r>
              <a:rPr lang="en-US" altLang="zh-CN" dirty="0" smtClean="0"/>
              <a:t>FTP </a:t>
            </a:r>
            <a:r>
              <a:rPr lang="zh-CN" altLang="en-US" dirty="0" smtClean="0"/>
              <a:t>应用的通过。</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a:t>实体鉴别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对称密钥的分配</a:t>
            </a:r>
            <a:endParaRPr lang="en-US" altLang="zh-CN" sz="2200" dirty="0"/>
          </a:p>
          <a:p>
            <a:pPr eaLnBrk="1" hangingPunct="1"/>
            <a:r>
              <a:rPr lang="zh-CN" altLang="en-US" sz="2200" dirty="0"/>
              <a:t>公钥的分配</a:t>
            </a:r>
            <a:endParaRPr lang="en-US" altLang="zh-CN" sz="2200" dirty="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应用层的安全协议</a:t>
            </a:r>
            <a:endParaRPr lang="en-US" altLang="zh-CN" sz="2200" dirty="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solidFill>
                  <a:srgbClr val="FF0000"/>
                </a:solidFill>
              </a:rPr>
              <a:t>入侵检测系统</a:t>
            </a:r>
            <a:endParaRPr lang="en-US" altLang="zh-CN" sz="2200" dirty="0">
              <a:solidFill>
                <a:srgbClr val="FF0000"/>
              </a:solidFill>
            </a:endParaRPr>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algn="ctr" eaLnBrk="1" hangingPunct="1"/>
            <a:r>
              <a:rPr lang="zh-CN" altLang="en-US" dirty="0" smtClean="0"/>
              <a:t>入侵检测系统 </a:t>
            </a:r>
          </a:p>
        </p:txBody>
      </p:sp>
      <p:sp>
        <p:nvSpPr>
          <p:cNvPr id="64516" name="Rectangle 3"/>
          <p:cNvSpPr>
            <a:spLocks noGrp="1" noChangeArrowheads="1"/>
          </p:cNvSpPr>
          <p:nvPr>
            <p:ph idx="1"/>
          </p:nvPr>
        </p:nvSpPr>
        <p:spPr/>
        <p:txBody>
          <a:bodyPr/>
          <a:lstStyle/>
          <a:p>
            <a:pPr eaLnBrk="1" hangingPunct="1"/>
            <a:r>
              <a:rPr lang="zh-CN" altLang="en-US" dirty="0" smtClean="0"/>
              <a:t>入侵检测系统 </a:t>
            </a:r>
            <a:r>
              <a:rPr lang="en-US" altLang="zh-CN" dirty="0" smtClean="0"/>
              <a:t>IDS (Intrusion Detection System) </a:t>
            </a:r>
            <a:r>
              <a:rPr lang="zh-CN" altLang="en-US" dirty="0" smtClean="0"/>
              <a:t>能够在入侵已经开始，但还没有造成危害或在造成更大危害前，及时检测到入侵，以便尽快阻止入侵，把危害降低到最小。  </a:t>
            </a:r>
          </a:p>
          <a:p>
            <a:pPr eaLnBrk="1" hangingPunct="1"/>
            <a:endParaRPr lang="en-US" altLang="zh-CN" dirty="0" smtClean="0"/>
          </a:p>
          <a:p>
            <a:pPr eaLnBrk="1" hangingPunct="1"/>
            <a:r>
              <a:rPr lang="zh-CN" altLang="en-US" dirty="0" smtClean="0"/>
              <a:t>基于特征的 </a:t>
            </a:r>
            <a:r>
              <a:rPr lang="en-US" altLang="zh-CN" dirty="0" smtClean="0"/>
              <a:t>IDS </a:t>
            </a:r>
            <a:r>
              <a:rPr lang="zh-CN" altLang="en-US" dirty="0" smtClean="0"/>
              <a:t>维护一个所有已知攻击标志性特征的数据库。</a:t>
            </a:r>
          </a:p>
          <a:p>
            <a:pPr eaLnBrk="1" hangingPunct="1"/>
            <a:endParaRPr lang="en-US" altLang="zh-CN" dirty="0" smtClean="0"/>
          </a:p>
          <a:p>
            <a:pPr eaLnBrk="1" hangingPunct="1"/>
            <a:r>
              <a:rPr lang="zh-CN" altLang="en-US" dirty="0" smtClean="0"/>
              <a:t>基于特征的</a:t>
            </a:r>
            <a:r>
              <a:rPr lang="en-US" altLang="zh-CN" dirty="0" smtClean="0"/>
              <a:t>IDS</a:t>
            </a:r>
            <a:r>
              <a:rPr lang="zh-CN" altLang="en-US" dirty="0" smtClean="0"/>
              <a:t>只能检测已知攻击，对于未知攻击则束手无策。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990600" y="1752600"/>
            <a:ext cx="7253288" cy="1385888"/>
          </a:xfrm>
        </p:spPr>
        <p:txBody>
          <a:bodyPr/>
          <a:lstStyle/>
          <a:p>
            <a:pPr eaLnBrk="1" hangingPunct="1"/>
            <a:r>
              <a:rPr lang="zh-CN" altLang="en-US" dirty="0" smtClean="0"/>
              <a:t>第 </a:t>
            </a:r>
            <a:r>
              <a:rPr lang="en-US" altLang="zh-CN" dirty="0" smtClean="0"/>
              <a:t>7 </a:t>
            </a:r>
            <a:r>
              <a:rPr lang="zh-CN" altLang="en-US" dirty="0" smtClean="0"/>
              <a:t>章  网络安全</a:t>
            </a:r>
            <a:endParaRPr lang="en-US" altLang="zh-CN" dirty="0" smtClean="0"/>
          </a:p>
        </p:txBody>
      </p:sp>
      <p:sp>
        <p:nvSpPr>
          <p:cNvPr id="10243" name="Rectangle 3"/>
          <p:cNvSpPr>
            <a:spLocks noGrp="1" noChangeArrowheads="1"/>
          </p:cNvSpPr>
          <p:nvPr>
            <p:ph type="subTitle" idx="1"/>
          </p:nvPr>
        </p:nvSpPr>
        <p:spPr>
          <a:xfrm>
            <a:off x="500034" y="3429000"/>
            <a:ext cx="8186766" cy="2819400"/>
          </a:xfrm>
        </p:spPr>
        <p:txBody>
          <a:bodyPr/>
          <a:lstStyle/>
          <a:p>
            <a:pPr marL="342000" indent="-342000" algn="l">
              <a:spcBef>
                <a:spcPts val="600"/>
              </a:spcBef>
              <a:buFontTx/>
              <a:buChar char="•"/>
            </a:pPr>
            <a:r>
              <a:rPr lang="en-US" altLang="zh-CN" dirty="0" smtClean="0"/>
              <a:t>We would like to be able to give you a one-sentence definition of the Internet, a definition that you can take home and share with your family and friends. </a:t>
            </a:r>
          </a:p>
          <a:p>
            <a:pPr marL="342000" indent="-342000" algn="l">
              <a:spcBef>
                <a:spcPts val="600"/>
              </a:spcBef>
              <a:buFontTx/>
              <a:buChar char="•"/>
            </a:pPr>
            <a:r>
              <a:rPr lang="en-US" altLang="zh-CN" dirty="0" smtClean="0"/>
              <a:t>Alas, the Internet is very complex and ever changing, both in terms of its hardware and software, as well as in the services it provides. </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solidFill>
                  <a:srgbClr val="FF0000"/>
                </a:solidFill>
              </a:rPr>
              <a:t>计算机网络</a:t>
            </a:r>
            <a:r>
              <a:rPr lang="zh-CN" altLang="en-US" sz="2200" dirty="0">
                <a:solidFill>
                  <a:srgbClr val="FF0000"/>
                </a:solidFill>
              </a:rPr>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数据加密标准 </a:t>
            </a:r>
            <a:r>
              <a:rPr lang="en-US" altLang="zh-CN" smtClean="0"/>
              <a:t>DES</a:t>
            </a:r>
          </a:p>
        </p:txBody>
      </p:sp>
      <p:sp>
        <p:nvSpPr>
          <p:cNvPr id="22531" name="Rectangle 6"/>
          <p:cNvSpPr>
            <a:spLocks noGrp="1" noChangeArrowheads="1"/>
          </p:cNvSpPr>
          <p:nvPr>
            <p:ph type="body" idx="1"/>
          </p:nvPr>
        </p:nvSpPr>
        <p:spPr>
          <a:xfrm>
            <a:off x="330200" y="1052513"/>
            <a:ext cx="8562280" cy="5124450"/>
          </a:xfrm>
        </p:spPr>
        <p:txBody>
          <a:bodyPr/>
          <a:lstStyle/>
          <a:p>
            <a:pPr eaLnBrk="1" hangingPunct="1">
              <a:lnSpc>
                <a:spcPct val="95000"/>
              </a:lnSpc>
            </a:pPr>
            <a:r>
              <a:rPr lang="zh-CN" altLang="en-US" dirty="0" smtClean="0"/>
              <a:t>数据加密标准 </a:t>
            </a:r>
            <a:r>
              <a:rPr lang="en-US" altLang="zh-CN" dirty="0" smtClean="0"/>
              <a:t>DES </a:t>
            </a:r>
            <a:r>
              <a:rPr lang="zh-CN" altLang="en-US" dirty="0" smtClean="0"/>
              <a:t>属于常规或对称密钥密码体制，是一种分组密码。</a:t>
            </a:r>
          </a:p>
          <a:p>
            <a:pPr eaLnBrk="1" hangingPunct="1">
              <a:lnSpc>
                <a:spcPct val="95000"/>
              </a:lnSpc>
            </a:pPr>
            <a:endParaRPr lang="zh-CN" altLang="en-US" dirty="0" smtClean="0"/>
          </a:p>
          <a:p>
            <a:pPr eaLnBrk="1" hangingPunct="1">
              <a:lnSpc>
                <a:spcPct val="95000"/>
              </a:lnSpc>
            </a:pPr>
            <a:r>
              <a:rPr lang="zh-CN" altLang="en-US" dirty="0" smtClean="0"/>
              <a:t>在加密前，先对整个明文进行分组。每一个组长为 </a:t>
            </a:r>
            <a:r>
              <a:rPr lang="en-US" altLang="zh-CN" dirty="0" smtClean="0"/>
              <a:t>64 </a:t>
            </a:r>
            <a:r>
              <a:rPr lang="zh-CN" altLang="en-US" dirty="0" smtClean="0"/>
              <a:t>位。</a:t>
            </a:r>
          </a:p>
          <a:p>
            <a:pPr eaLnBrk="1" hangingPunct="1">
              <a:lnSpc>
                <a:spcPct val="95000"/>
              </a:lnSpc>
            </a:pPr>
            <a:endParaRPr lang="zh-CN" altLang="en-US" dirty="0" smtClean="0"/>
          </a:p>
          <a:p>
            <a:pPr eaLnBrk="1" hangingPunct="1">
              <a:lnSpc>
                <a:spcPct val="95000"/>
              </a:lnSpc>
            </a:pPr>
            <a:r>
              <a:rPr lang="zh-CN" altLang="en-US" dirty="0" smtClean="0"/>
              <a:t>然后对每一个</a:t>
            </a:r>
            <a:r>
              <a:rPr lang="en-US" altLang="zh-CN" dirty="0" smtClean="0"/>
              <a:t>64</a:t>
            </a:r>
            <a:r>
              <a:rPr lang="zh-CN" altLang="en-US" dirty="0" smtClean="0"/>
              <a:t>位二进制数据进行加密处理，产生一组 </a:t>
            </a:r>
            <a:r>
              <a:rPr lang="en-US" altLang="zh-CN" dirty="0" smtClean="0"/>
              <a:t>64 </a:t>
            </a:r>
            <a:r>
              <a:rPr lang="zh-CN" altLang="en-US" dirty="0" smtClean="0"/>
              <a:t>位密文数据。</a:t>
            </a:r>
          </a:p>
          <a:p>
            <a:pPr eaLnBrk="1" hangingPunct="1">
              <a:lnSpc>
                <a:spcPct val="95000"/>
              </a:lnSpc>
            </a:pPr>
            <a:endParaRPr lang="zh-CN" altLang="en-US" dirty="0" smtClean="0"/>
          </a:p>
          <a:p>
            <a:pPr eaLnBrk="1" hangingPunct="1">
              <a:lnSpc>
                <a:spcPct val="95000"/>
              </a:lnSpc>
            </a:pPr>
            <a:r>
              <a:rPr lang="zh-CN" altLang="en-US" dirty="0" smtClean="0"/>
              <a:t>最后将各组密文串接起来，即得出整个的密文。</a:t>
            </a:r>
          </a:p>
          <a:p>
            <a:pPr eaLnBrk="1" hangingPunct="1">
              <a:lnSpc>
                <a:spcPct val="95000"/>
              </a:lnSpc>
            </a:pPr>
            <a:endParaRPr lang="zh-CN" altLang="en-US" dirty="0" smtClean="0"/>
          </a:p>
          <a:p>
            <a:pPr eaLnBrk="1" hangingPunct="1">
              <a:lnSpc>
                <a:spcPct val="95000"/>
              </a:lnSpc>
            </a:pPr>
            <a:r>
              <a:rPr lang="zh-CN" altLang="en-US" dirty="0" smtClean="0"/>
              <a:t>使用的密钥为</a:t>
            </a:r>
            <a:r>
              <a:rPr lang="en-US" altLang="zh-CN" dirty="0" smtClean="0"/>
              <a:t>64</a:t>
            </a:r>
            <a:r>
              <a:rPr lang="zh-CN" altLang="en-US" dirty="0" smtClean="0"/>
              <a:t>位 </a:t>
            </a:r>
            <a:r>
              <a:rPr lang="en-US" altLang="zh-CN" dirty="0" smtClean="0"/>
              <a:t>(</a:t>
            </a:r>
            <a:r>
              <a:rPr lang="zh-CN" altLang="en-US" dirty="0" smtClean="0"/>
              <a:t>实际密钥长度为</a:t>
            </a:r>
            <a:r>
              <a:rPr lang="en-US" altLang="zh-CN" dirty="0" smtClean="0"/>
              <a:t>56</a:t>
            </a:r>
            <a:r>
              <a:rPr lang="zh-CN" altLang="en-US" dirty="0" smtClean="0"/>
              <a:t>位，有</a:t>
            </a:r>
            <a:r>
              <a:rPr lang="en-US" altLang="zh-CN" dirty="0" smtClean="0"/>
              <a:t>8</a:t>
            </a:r>
            <a:r>
              <a:rPr lang="zh-CN" altLang="en-US" dirty="0" smtClean="0"/>
              <a:t>位用于奇偶校验</a:t>
            </a:r>
            <a:r>
              <a:rPr lang="en-US" altLang="zh-CN" dirty="0" smtClean="0"/>
              <a:t>) </a:t>
            </a:r>
            <a:r>
              <a:rPr lang="zh-CN" altLang="en-US" dirty="0" smtClean="0"/>
              <a:t>。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14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9151" y="1056968"/>
            <a:ext cx="5010150" cy="5040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71427" name="Rectangle 3"/>
          <p:cNvSpPr>
            <a:spLocks noGrp="1" noChangeArrowheads="1"/>
          </p:cNvSpPr>
          <p:nvPr>
            <p:ph type="title"/>
          </p:nvPr>
        </p:nvSpPr>
        <p:spPr>
          <a:xfrm>
            <a:off x="373063" y="228599"/>
            <a:ext cx="8445500" cy="653143"/>
          </a:xfrm>
        </p:spPr>
        <p:txBody>
          <a:bodyPr/>
          <a:lstStyle/>
          <a:p>
            <a:r>
              <a:rPr lang="en-US" altLang="zh-CN"/>
              <a:t>DES</a:t>
            </a:r>
            <a:endParaRPr lang="zh-CN" altLang="en-US"/>
          </a:p>
        </p:txBody>
      </p:sp>
      <p:sp>
        <p:nvSpPr>
          <p:cNvPr id="871428" name="Rectangle 4"/>
          <p:cNvSpPr>
            <a:spLocks noChangeArrowheads="1"/>
          </p:cNvSpPr>
          <p:nvPr/>
        </p:nvSpPr>
        <p:spPr bwMode="auto">
          <a:xfrm>
            <a:off x="6215074" y="3357562"/>
            <a:ext cx="1308918" cy="352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2800">
                <a:solidFill>
                  <a:schemeClr val="tx1"/>
                </a:solidFill>
                <a:latin typeface="Tahoma" panose="020B0604030504040204" pitchFamily="34" charset="0"/>
                <a:ea typeface="宋体" panose="0201060003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800">
                <a:solidFill>
                  <a:schemeClr val="tx1"/>
                </a:solidFill>
                <a:latin typeface="Tahoma" panose="020B0604030504040204" pitchFamily="34" charset="0"/>
                <a:ea typeface="宋体" panose="02010600030101010101" pitchFamily="2" charset="-122"/>
              </a:defRPr>
            </a:lvl3pPr>
            <a:lvl4pPr>
              <a:defRPr sz="2800">
                <a:solidFill>
                  <a:schemeClr val="tx1"/>
                </a:solidFill>
                <a:latin typeface="Tahoma" panose="020B0604030504040204" pitchFamily="34" charset="0"/>
                <a:ea typeface="宋体" panose="02010600030101010101" pitchFamily="2" charset="-122"/>
              </a:defRPr>
            </a:lvl4pPr>
            <a:lvl5pPr>
              <a:defRPr sz="2800">
                <a:solidFill>
                  <a:schemeClr val="tx1"/>
                </a:solidFill>
                <a:latin typeface="Tahoma" panose="020B0604030504040204" pitchFamily="34" charset="0"/>
                <a:ea typeface="宋体" panose="02010600030101010101" pitchFamily="2" charset="-122"/>
              </a:defRPr>
            </a:lvl5pPr>
            <a:lvl6pPr marL="4572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algn="l" eaLnBrk="1" hangingPunct="1"/>
            <a:r>
              <a:rPr lang="en-US" altLang="zh-CN" sz="2000" dirty="0">
                <a:solidFill>
                  <a:schemeClr val="hlink"/>
                </a:solidFill>
              </a:rPr>
              <a:t>56-bit key</a:t>
            </a:r>
            <a:endParaRPr lang="en-US" altLang="zh-CN" sz="2000" dirty="0"/>
          </a:p>
        </p:txBody>
      </p:sp>
      <p:sp>
        <p:nvSpPr>
          <p:cNvPr id="871429" name="Rectangle 5"/>
          <p:cNvSpPr>
            <a:spLocks noChangeArrowheads="1"/>
          </p:cNvSpPr>
          <p:nvPr/>
        </p:nvSpPr>
        <p:spPr bwMode="auto">
          <a:xfrm>
            <a:off x="3113721" y="1956466"/>
            <a:ext cx="1089025"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2800">
                <a:solidFill>
                  <a:schemeClr val="tx1"/>
                </a:solidFill>
                <a:latin typeface="Tahoma" panose="020B0604030504040204" pitchFamily="34" charset="0"/>
                <a:ea typeface="宋体" panose="0201060003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800">
                <a:solidFill>
                  <a:schemeClr val="tx1"/>
                </a:solidFill>
                <a:latin typeface="Tahoma" panose="020B0604030504040204" pitchFamily="34" charset="0"/>
                <a:ea typeface="宋体" panose="02010600030101010101" pitchFamily="2" charset="-122"/>
              </a:defRPr>
            </a:lvl3pPr>
            <a:lvl4pPr>
              <a:defRPr sz="2800">
                <a:solidFill>
                  <a:schemeClr val="tx1"/>
                </a:solidFill>
                <a:latin typeface="Tahoma" panose="020B0604030504040204" pitchFamily="34" charset="0"/>
                <a:ea typeface="宋体" panose="02010600030101010101" pitchFamily="2" charset="-122"/>
              </a:defRPr>
            </a:lvl4pPr>
            <a:lvl5pPr>
              <a:defRPr sz="2800">
                <a:solidFill>
                  <a:schemeClr val="tx1"/>
                </a:solidFill>
                <a:latin typeface="Tahoma" panose="020B0604030504040204" pitchFamily="34" charset="0"/>
                <a:ea typeface="宋体" panose="02010600030101010101" pitchFamily="2" charset="-122"/>
              </a:defRPr>
            </a:lvl5pPr>
            <a:lvl6pPr marL="4572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chemeClr val="hlink"/>
                </a:solidFill>
              </a:rPr>
              <a:t>48-bit</a:t>
            </a:r>
            <a:endParaRPr lang="en-US" altLang="zh-CN" sz="2000" dirty="0"/>
          </a:p>
        </p:txBody>
      </p:sp>
      <p:sp>
        <p:nvSpPr>
          <p:cNvPr id="2" name="矩形 1"/>
          <p:cNvSpPr/>
          <p:nvPr/>
        </p:nvSpPr>
        <p:spPr>
          <a:xfrm>
            <a:off x="5214942" y="3929066"/>
            <a:ext cx="3929057" cy="1261884"/>
          </a:xfrm>
          <a:prstGeom prst="rect">
            <a:avLst/>
          </a:prstGeom>
        </p:spPr>
        <p:txBody>
          <a:bodyPr wrap="square">
            <a:spAutoFit/>
          </a:bodyPr>
          <a:lstStyle/>
          <a:p>
            <a:pPr algn="l"/>
            <a:r>
              <a:rPr lang="en-US" altLang="zh-CN" sz="2000" dirty="0" smtClean="0">
                <a:latin typeface="Arial" panose="020B0604020202020204" pitchFamily="34" charset="0"/>
                <a:ea typeface="宋体" panose="02010600030101010101" pitchFamily="2" charset="-122"/>
              </a:rPr>
              <a:t>DES </a:t>
            </a:r>
            <a:r>
              <a:rPr lang="en-US" altLang="zh-CN" sz="2000" dirty="0">
                <a:latin typeface="Arial" panose="020B0604020202020204" pitchFamily="34" charset="0"/>
                <a:ea typeface="宋体" panose="02010600030101010101" pitchFamily="2" charset="-122"/>
              </a:rPr>
              <a:t>keys have 56 independent bits </a:t>
            </a:r>
            <a:r>
              <a:rPr lang="en-US" altLang="zh-CN" sz="1800" dirty="0" smtClean="0">
                <a:latin typeface="Arial" panose="020B0604020202020204" pitchFamily="34" charset="0"/>
                <a:ea typeface="宋体" panose="02010600030101010101" pitchFamily="2" charset="-122"/>
              </a:rPr>
              <a:t>(although they </a:t>
            </a:r>
            <a:r>
              <a:rPr lang="en-US" altLang="zh-CN" sz="1800" dirty="0">
                <a:latin typeface="Arial" panose="020B0604020202020204" pitchFamily="34" charset="0"/>
                <a:ea typeface="宋体" panose="02010600030101010101" pitchFamily="2" charset="-122"/>
              </a:rPr>
              <a:t>have 64 bits in total; the </a:t>
            </a:r>
            <a:r>
              <a:rPr lang="en-US" altLang="zh-CN" sz="1800" dirty="0" smtClean="0">
                <a:latin typeface="Arial" panose="020B0604020202020204" pitchFamily="34" charset="0"/>
                <a:ea typeface="宋体" panose="02010600030101010101" pitchFamily="2" charset="-122"/>
              </a:rPr>
              <a:t>last </a:t>
            </a:r>
            <a:r>
              <a:rPr lang="en-US" altLang="zh-CN" sz="1800" dirty="0">
                <a:latin typeface="Arial" panose="020B0604020202020204" pitchFamily="34" charset="0"/>
                <a:ea typeface="宋体" panose="02010600030101010101" pitchFamily="2" charset="-122"/>
              </a:rPr>
              <a:t>bit of every byte is a parity </a:t>
            </a:r>
            <a:r>
              <a:rPr lang="en-US" altLang="zh-CN" sz="1800" dirty="0" smtClean="0">
                <a:latin typeface="Arial" panose="020B0604020202020204" pitchFamily="34" charset="0"/>
                <a:ea typeface="宋体" panose="02010600030101010101" pitchFamily="2" charset="-122"/>
              </a:rPr>
              <a:t>bit) . </a:t>
            </a:r>
            <a:endParaRPr lang="zh-CN" alt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smtClean="0"/>
              <a:t>数据加密标准</a:t>
            </a:r>
            <a:r>
              <a:rPr lang="en-US" altLang="zh-CN" dirty="0" smtClean="0"/>
              <a:t>DES</a:t>
            </a:r>
            <a:endParaRPr lang="zh-CN" altLang="en-US" dirty="0"/>
          </a:p>
        </p:txBody>
      </p:sp>
      <p:grpSp>
        <p:nvGrpSpPr>
          <p:cNvPr id="2" name="Group 5"/>
          <p:cNvGrpSpPr/>
          <p:nvPr/>
        </p:nvGrpSpPr>
        <p:grpSpPr bwMode="auto">
          <a:xfrm>
            <a:off x="2285984" y="1000108"/>
            <a:ext cx="4986292" cy="5190232"/>
            <a:chOff x="1104" y="768"/>
            <a:chExt cx="3312" cy="3088"/>
          </a:xfrm>
        </p:grpSpPr>
        <p:sp>
          <p:nvSpPr>
            <p:cNvPr id="6" name="Rectangle 6"/>
            <p:cNvSpPr>
              <a:spLocks noChangeArrowheads="1"/>
            </p:cNvSpPr>
            <p:nvPr/>
          </p:nvSpPr>
          <p:spPr bwMode="auto">
            <a:xfrm>
              <a:off x="1104" y="1456"/>
              <a:ext cx="2256" cy="1392"/>
            </a:xfrm>
            <a:prstGeom prst="rect">
              <a:avLst/>
            </a:prstGeom>
            <a:solidFill>
              <a:srgbClr val="FF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7" name="Rectangle 7"/>
            <p:cNvSpPr>
              <a:spLocks noChangeArrowheads="1"/>
            </p:cNvSpPr>
            <p:nvPr/>
          </p:nvSpPr>
          <p:spPr bwMode="auto">
            <a:xfrm>
              <a:off x="1248" y="1600"/>
              <a:ext cx="1008"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L</a:t>
              </a:r>
              <a:r>
                <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rPr>
                <a:t>0</a:t>
              </a: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(32</a:t>
              </a:r>
              <a:r>
                <a:rPr kumimoji="1" lang="zh-CN" altLang="en-US" sz="1800" i="0" u="none" strike="noStrike" kern="0" cap="none" spc="0" normalizeH="0" baseline="0" noProof="0" smtClean="0">
                  <a:ln>
                    <a:noFill/>
                  </a:ln>
                  <a:solidFill>
                    <a:sysClr val="windowText" lastClr="000000"/>
                  </a:solidFill>
                  <a:effectLst/>
                  <a:uLnTx/>
                  <a:uFillTx/>
                  <a:latin typeface="Tahoma" panose="020B0604030504040204" pitchFamily="34" charset="0"/>
                </a:rPr>
                <a:t>位)</a:t>
              </a:r>
              <a:endPar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endParaRPr>
            </a:p>
          </p:txBody>
        </p:sp>
        <p:sp>
          <p:nvSpPr>
            <p:cNvPr id="8" name="Rectangle 8"/>
            <p:cNvSpPr>
              <a:spLocks noChangeArrowheads="1"/>
            </p:cNvSpPr>
            <p:nvPr/>
          </p:nvSpPr>
          <p:spPr bwMode="auto">
            <a:xfrm>
              <a:off x="2256" y="1600"/>
              <a:ext cx="960"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R</a:t>
              </a:r>
              <a:r>
                <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rPr>
                <a:t>0</a:t>
              </a: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(32</a:t>
              </a:r>
              <a:r>
                <a:rPr kumimoji="1" lang="zh-CN" altLang="en-US" sz="1800" i="0" u="none" strike="noStrike" kern="0" cap="none" spc="0" normalizeH="0" baseline="0" noProof="0" smtClean="0">
                  <a:ln>
                    <a:noFill/>
                  </a:ln>
                  <a:solidFill>
                    <a:sysClr val="windowText" lastClr="000000"/>
                  </a:solidFill>
                  <a:effectLst/>
                  <a:uLnTx/>
                  <a:uFillTx/>
                  <a:latin typeface="Tahoma" panose="020B0604030504040204" pitchFamily="34" charset="0"/>
                </a:rPr>
                <a:t>位)</a:t>
              </a:r>
              <a:endParaRPr kumimoji="1" lang="zh-CN" altLang="en-US" sz="1800" i="0" u="none" strike="noStrike" kern="0" cap="none" spc="0" normalizeH="0" baseline="-25000" noProof="0" smtClean="0">
                <a:ln>
                  <a:noFill/>
                </a:ln>
                <a:solidFill>
                  <a:sysClr val="windowText" lastClr="000000"/>
                </a:solidFill>
                <a:effectLst/>
                <a:uLnTx/>
                <a:uFillTx/>
                <a:latin typeface="Tahoma" panose="020B0604030504040204" pitchFamily="34" charset="0"/>
              </a:endParaRPr>
            </a:p>
          </p:txBody>
        </p:sp>
        <p:sp>
          <p:nvSpPr>
            <p:cNvPr id="9" name="Text Box 9"/>
            <p:cNvSpPr txBox="1">
              <a:spLocks noChangeArrowheads="1"/>
            </p:cNvSpPr>
            <p:nvPr/>
          </p:nvSpPr>
          <p:spPr bwMode="auto">
            <a:xfrm>
              <a:off x="2286" y="774"/>
              <a:ext cx="904"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64 位明文</a:t>
              </a:r>
              <a:endPar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endParaRPr>
            </a:p>
          </p:txBody>
        </p:sp>
        <p:sp>
          <p:nvSpPr>
            <p:cNvPr id="10" name="Line 10"/>
            <p:cNvSpPr>
              <a:spLocks noChangeShapeType="1"/>
            </p:cNvSpPr>
            <p:nvPr/>
          </p:nvSpPr>
          <p:spPr bwMode="auto">
            <a:xfrm>
              <a:off x="2226" y="3184"/>
              <a:ext cx="0" cy="192"/>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1" name="Line 11"/>
            <p:cNvSpPr>
              <a:spLocks noChangeShapeType="1"/>
            </p:cNvSpPr>
            <p:nvPr/>
          </p:nvSpPr>
          <p:spPr bwMode="auto">
            <a:xfrm>
              <a:off x="2226" y="3568"/>
              <a:ext cx="0" cy="288"/>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2" name="Line 12"/>
            <p:cNvSpPr>
              <a:spLocks noChangeShapeType="1"/>
            </p:cNvSpPr>
            <p:nvPr/>
          </p:nvSpPr>
          <p:spPr bwMode="auto">
            <a:xfrm flipH="1">
              <a:off x="1872" y="1136"/>
              <a:ext cx="384" cy="0"/>
            </a:xfrm>
            <a:prstGeom prst="line">
              <a:avLst/>
            </a:prstGeom>
            <a:noFill/>
            <a:ln w="28575">
              <a:solidFill>
                <a:srgbClr val="000000"/>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3" name="Line 13"/>
            <p:cNvSpPr>
              <a:spLocks noChangeShapeType="1"/>
            </p:cNvSpPr>
            <p:nvPr/>
          </p:nvSpPr>
          <p:spPr bwMode="auto">
            <a:xfrm flipV="1">
              <a:off x="2256" y="1184"/>
              <a:ext cx="0" cy="192"/>
            </a:xfrm>
            <a:prstGeom prst="line">
              <a:avLst/>
            </a:prstGeom>
            <a:noFill/>
            <a:ln w="28575">
              <a:solidFill>
                <a:srgbClr val="000000"/>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4" name="Line 14"/>
            <p:cNvSpPr>
              <a:spLocks noChangeShapeType="1"/>
            </p:cNvSpPr>
            <p:nvPr/>
          </p:nvSpPr>
          <p:spPr bwMode="auto">
            <a:xfrm>
              <a:off x="1680" y="1376"/>
              <a:ext cx="1152" cy="0"/>
            </a:xfrm>
            <a:prstGeom prst="line">
              <a:avLst/>
            </a:prstGeom>
            <a:noFill/>
            <a:ln w="28575">
              <a:solidFill>
                <a:srgbClr val="000000"/>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5" name="Line 15"/>
            <p:cNvSpPr>
              <a:spLocks noChangeShapeType="1"/>
            </p:cNvSpPr>
            <p:nvPr/>
          </p:nvSpPr>
          <p:spPr bwMode="auto">
            <a:xfrm>
              <a:off x="2256" y="784"/>
              <a:ext cx="0" cy="24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16" name="Text Box 16"/>
            <p:cNvSpPr txBox="1">
              <a:spLocks noChangeArrowheads="1"/>
            </p:cNvSpPr>
            <p:nvPr/>
          </p:nvSpPr>
          <p:spPr bwMode="auto">
            <a:xfrm>
              <a:off x="1824" y="768"/>
              <a:ext cx="466"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输入</a:t>
              </a:r>
            </a:p>
          </p:txBody>
        </p:sp>
        <p:sp>
          <p:nvSpPr>
            <p:cNvPr id="17" name="Rectangle 17"/>
            <p:cNvSpPr>
              <a:spLocks noChangeArrowheads="1"/>
            </p:cNvSpPr>
            <p:nvPr/>
          </p:nvSpPr>
          <p:spPr bwMode="auto">
            <a:xfrm>
              <a:off x="1248" y="1024"/>
              <a:ext cx="1968" cy="208"/>
            </a:xfrm>
            <a:prstGeom prst="rect">
              <a:avLst/>
            </a:prstGeom>
            <a:solidFill>
              <a:srgbClr val="00FF99"/>
            </a:solid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初始置换 </a:t>
              </a:r>
              <a:r>
                <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rPr>
                <a:t>IP</a:t>
              </a:r>
              <a:endParaRPr kumimoji="1" lang="en-US" altLang="zh-CN" sz="2000" i="0" u="none" strike="noStrike" kern="0" cap="none" spc="0" normalizeH="0" baseline="-25000" noProof="0" dirty="0" smtClean="0">
                <a:ln>
                  <a:noFill/>
                </a:ln>
                <a:solidFill>
                  <a:sysClr val="windowText" lastClr="000000"/>
                </a:solidFill>
                <a:effectLst/>
                <a:uLnTx/>
                <a:uFillTx/>
                <a:latin typeface="Tahoma" panose="020B0604030504040204" pitchFamily="34" charset="0"/>
              </a:endParaRPr>
            </a:p>
          </p:txBody>
        </p:sp>
        <p:sp>
          <p:nvSpPr>
            <p:cNvPr id="18" name="Text Box 18"/>
            <p:cNvSpPr txBox="1">
              <a:spLocks noChangeArrowheads="1"/>
            </p:cNvSpPr>
            <p:nvPr/>
          </p:nvSpPr>
          <p:spPr bwMode="auto">
            <a:xfrm>
              <a:off x="2256" y="3574"/>
              <a:ext cx="904"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64 位密文</a:t>
              </a:r>
              <a:endPar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endParaRPr>
            </a:p>
          </p:txBody>
        </p:sp>
        <p:sp>
          <p:nvSpPr>
            <p:cNvPr id="19" name="Text Box 19"/>
            <p:cNvSpPr txBox="1">
              <a:spLocks noChangeArrowheads="1"/>
            </p:cNvSpPr>
            <p:nvPr/>
          </p:nvSpPr>
          <p:spPr bwMode="auto">
            <a:xfrm>
              <a:off x="1794" y="3568"/>
              <a:ext cx="466"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输出</a:t>
              </a:r>
            </a:p>
          </p:txBody>
        </p:sp>
        <p:sp>
          <p:nvSpPr>
            <p:cNvPr id="20" name="Rectangle 20"/>
            <p:cNvSpPr>
              <a:spLocks noChangeArrowheads="1"/>
            </p:cNvSpPr>
            <p:nvPr/>
          </p:nvSpPr>
          <p:spPr bwMode="auto">
            <a:xfrm>
              <a:off x="1248" y="2992"/>
              <a:ext cx="1968" cy="192"/>
            </a:xfrm>
            <a:prstGeom prst="rect">
              <a:avLst/>
            </a:prstGeom>
            <a:solidFill>
              <a:srgbClr val="00FF99"/>
            </a:solid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32 位变换</a:t>
              </a:r>
              <a:endParaRPr kumimoji="1" lang="en-US" altLang="zh-CN" sz="2000" i="0" u="none" strike="noStrike" kern="0" cap="none" spc="0" normalizeH="0" baseline="30000" noProof="0" dirty="0" smtClean="0">
                <a:ln>
                  <a:noFill/>
                </a:ln>
                <a:solidFill>
                  <a:sysClr val="windowText" lastClr="000000"/>
                </a:solidFill>
                <a:effectLst/>
                <a:uLnTx/>
                <a:uFillTx/>
                <a:latin typeface="Tahoma" panose="020B0604030504040204" pitchFamily="34" charset="0"/>
              </a:endParaRPr>
            </a:p>
          </p:txBody>
        </p:sp>
        <p:sp>
          <p:nvSpPr>
            <p:cNvPr id="21" name="Line 21"/>
            <p:cNvSpPr>
              <a:spLocks noChangeShapeType="1"/>
            </p:cNvSpPr>
            <p:nvPr/>
          </p:nvSpPr>
          <p:spPr bwMode="auto">
            <a:xfrm>
              <a:off x="1680" y="1376"/>
              <a:ext cx="0" cy="224"/>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22" name="Line 22"/>
            <p:cNvSpPr>
              <a:spLocks noChangeShapeType="1"/>
            </p:cNvSpPr>
            <p:nvPr/>
          </p:nvSpPr>
          <p:spPr bwMode="auto">
            <a:xfrm>
              <a:off x="2832" y="1376"/>
              <a:ext cx="0" cy="224"/>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23" name="Line 23"/>
            <p:cNvSpPr>
              <a:spLocks noChangeShapeType="1"/>
            </p:cNvSpPr>
            <p:nvPr/>
          </p:nvSpPr>
          <p:spPr bwMode="auto">
            <a:xfrm flipV="1">
              <a:off x="1672" y="2752"/>
              <a:ext cx="0" cy="240"/>
            </a:xfrm>
            <a:prstGeom prst="line">
              <a:avLst/>
            </a:prstGeom>
            <a:noFill/>
            <a:ln w="28575">
              <a:solidFill>
                <a:srgbClr val="000000"/>
              </a:solidFill>
              <a:miter lim="800000"/>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24" name="Line 24"/>
            <p:cNvSpPr>
              <a:spLocks noChangeShapeType="1"/>
            </p:cNvSpPr>
            <p:nvPr/>
          </p:nvSpPr>
          <p:spPr bwMode="auto">
            <a:xfrm flipV="1">
              <a:off x="2824" y="2752"/>
              <a:ext cx="0" cy="240"/>
            </a:xfrm>
            <a:prstGeom prst="line">
              <a:avLst/>
            </a:prstGeom>
            <a:noFill/>
            <a:ln w="28575">
              <a:solidFill>
                <a:srgbClr val="000000"/>
              </a:solidFill>
              <a:miter lim="800000"/>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25" name="Rectangle 25"/>
            <p:cNvSpPr>
              <a:spLocks noChangeArrowheads="1"/>
            </p:cNvSpPr>
            <p:nvPr/>
          </p:nvSpPr>
          <p:spPr bwMode="auto">
            <a:xfrm>
              <a:off x="1248" y="3376"/>
              <a:ext cx="1968" cy="192"/>
            </a:xfrm>
            <a:prstGeom prst="rect">
              <a:avLst/>
            </a:prstGeom>
            <a:solidFill>
              <a:srgbClr val="00FF99"/>
            </a:solid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末置换 </a:t>
              </a:r>
              <a:r>
                <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rPr>
                <a:t>IP</a:t>
              </a:r>
              <a:r>
                <a:rPr kumimoji="1" lang="en-US" altLang="zh-CN" sz="2000" i="0" u="none" strike="noStrike" kern="0" cap="none" spc="0" normalizeH="0" baseline="30000" noProof="0" dirty="0" smtClean="0">
                  <a:ln>
                    <a:noFill/>
                  </a:ln>
                  <a:solidFill>
                    <a:sysClr val="windowText" lastClr="000000"/>
                  </a:solidFill>
                  <a:effectLst/>
                  <a:uLnTx/>
                  <a:uFillTx/>
                  <a:latin typeface="Tahoma" panose="020B0604030504040204" pitchFamily="34" charset="0"/>
                </a:rPr>
                <a:t>-1</a:t>
              </a:r>
            </a:p>
          </p:txBody>
        </p:sp>
        <p:sp>
          <p:nvSpPr>
            <p:cNvPr id="26" name="Rectangle 26"/>
            <p:cNvSpPr>
              <a:spLocks noChangeArrowheads="1"/>
            </p:cNvSpPr>
            <p:nvPr/>
          </p:nvSpPr>
          <p:spPr bwMode="auto">
            <a:xfrm>
              <a:off x="1248" y="1792"/>
              <a:ext cx="1968"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i="0" u="none" strike="noStrike" kern="0" cap="none" spc="0" normalizeH="0" baseline="0" noProof="0" dirty="0" smtClean="0">
                  <a:ln>
                    <a:noFill/>
                  </a:ln>
                  <a:solidFill>
                    <a:sysClr val="windowText" lastClr="000000"/>
                  </a:solidFill>
                  <a:effectLst/>
                  <a:uLnTx/>
                  <a:uFillTx/>
                  <a:latin typeface="Tahoma" panose="020B0604030504040204" pitchFamily="34" charset="0"/>
                </a:rPr>
                <a:t>第1轮计算</a:t>
              </a:r>
              <a:endParaRPr kumimoji="1" lang="zh-CN" altLang="en-US" sz="1800" i="0" u="none" strike="noStrike" kern="0" cap="none" spc="0" normalizeH="0" baseline="-25000" noProof="0" dirty="0" smtClean="0">
                <a:ln>
                  <a:noFill/>
                </a:ln>
                <a:solidFill>
                  <a:sysClr val="windowText" lastClr="000000"/>
                </a:solidFill>
                <a:effectLst/>
                <a:uLnTx/>
                <a:uFillTx/>
                <a:latin typeface="Tahoma" panose="020B0604030504040204" pitchFamily="34" charset="0"/>
              </a:endParaRPr>
            </a:p>
          </p:txBody>
        </p:sp>
        <p:sp>
          <p:nvSpPr>
            <p:cNvPr id="27" name="Rectangle 27"/>
            <p:cNvSpPr>
              <a:spLocks noChangeArrowheads="1"/>
            </p:cNvSpPr>
            <p:nvPr/>
          </p:nvSpPr>
          <p:spPr bwMode="auto">
            <a:xfrm>
              <a:off x="1248" y="2368"/>
              <a:ext cx="1008"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L</a:t>
              </a:r>
              <a:r>
                <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rPr>
                <a:t>15</a:t>
              </a: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(32</a:t>
              </a:r>
              <a:r>
                <a:rPr kumimoji="1" lang="zh-CN" altLang="en-US" sz="1800" i="0" u="none" strike="noStrike" kern="0" cap="none" spc="0" normalizeH="0" baseline="0" noProof="0" smtClean="0">
                  <a:ln>
                    <a:noFill/>
                  </a:ln>
                  <a:solidFill>
                    <a:sysClr val="windowText" lastClr="000000"/>
                  </a:solidFill>
                  <a:effectLst/>
                  <a:uLnTx/>
                  <a:uFillTx/>
                  <a:latin typeface="Tahoma" panose="020B0604030504040204" pitchFamily="34" charset="0"/>
                </a:rPr>
                <a:t>位)</a:t>
              </a:r>
              <a:endPar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endParaRPr>
            </a:p>
          </p:txBody>
        </p:sp>
        <p:sp>
          <p:nvSpPr>
            <p:cNvPr id="28" name="Rectangle 28"/>
            <p:cNvSpPr>
              <a:spLocks noChangeArrowheads="1"/>
            </p:cNvSpPr>
            <p:nvPr/>
          </p:nvSpPr>
          <p:spPr bwMode="auto">
            <a:xfrm>
              <a:off x="2256" y="2368"/>
              <a:ext cx="960"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R</a:t>
              </a:r>
              <a:r>
                <a:rPr kumimoji="1" lang="en-US" altLang="zh-CN" sz="1800" i="0" u="none" strike="noStrike" kern="0" cap="none" spc="0" normalizeH="0" baseline="-25000" noProof="0" smtClean="0">
                  <a:ln>
                    <a:noFill/>
                  </a:ln>
                  <a:solidFill>
                    <a:sysClr val="windowText" lastClr="000000"/>
                  </a:solidFill>
                  <a:effectLst/>
                  <a:uLnTx/>
                  <a:uFillTx/>
                  <a:latin typeface="Tahoma" panose="020B0604030504040204" pitchFamily="34" charset="0"/>
                </a:rPr>
                <a:t>15</a:t>
              </a:r>
              <a:r>
                <a:rPr kumimoji="1" lang="en-US" altLang="zh-CN" sz="1800" i="0" u="none" strike="noStrike" kern="0" cap="none" spc="0" normalizeH="0" baseline="0" noProof="0" smtClean="0">
                  <a:ln>
                    <a:noFill/>
                  </a:ln>
                  <a:solidFill>
                    <a:sysClr val="windowText" lastClr="000000"/>
                  </a:solidFill>
                  <a:effectLst/>
                  <a:uLnTx/>
                  <a:uFillTx/>
                  <a:latin typeface="Tahoma" panose="020B0604030504040204" pitchFamily="34" charset="0"/>
                </a:rPr>
                <a:t>(32</a:t>
              </a:r>
              <a:r>
                <a:rPr kumimoji="1" lang="zh-CN" altLang="en-US" sz="1800" i="0" u="none" strike="noStrike" kern="0" cap="none" spc="0" normalizeH="0" baseline="0" noProof="0" smtClean="0">
                  <a:ln>
                    <a:noFill/>
                  </a:ln>
                  <a:solidFill>
                    <a:sysClr val="windowText" lastClr="000000"/>
                  </a:solidFill>
                  <a:effectLst/>
                  <a:uLnTx/>
                  <a:uFillTx/>
                  <a:latin typeface="Tahoma" panose="020B0604030504040204" pitchFamily="34" charset="0"/>
                </a:rPr>
                <a:t>位)</a:t>
              </a:r>
              <a:endParaRPr kumimoji="1" lang="zh-CN" altLang="en-US" sz="1800" i="0" u="none" strike="noStrike" kern="0" cap="none" spc="0" normalizeH="0" baseline="-25000" noProof="0" smtClean="0">
                <a:ln>
                  <a:noFill/>
                </a:ln>
                <a:solidFill>
                  <a:sysClr val="windowText" lastClr="000000"/>
                </a:solidFill>
                <a:effectLst/>
                <a:uLnTx/>
                <a:uFillTx/>
                <a:latin typeface="Tahoma" panose="020B0604030504040204" pitchFamily="34" charset="0"/>
              </a:endParaRPr>
            </a:p>
          </p:txBody>
        </p:sp>
        <p:sp>
          <p:nvSpPr>
            <p:cNvPr id="29" name="Rectangle 29"/>
            <p:cNvSpPr>
              <a:spLocks noChangeArrowheads="1"/>
            </p:cNvSpPr>
            <p:nvPr/>
          </p:nvSpPr>
          <p:spPr bwMode="auto">
            <a:xfrm>
              <a:off x="1248" y="2560"/>
              <a:ext cx="1968" cy="192"/>
            </a:xfrm>
            <a:prstGeom prst="rect">
              <a:avLst/>
            </a:prstGeom>
            <a:noFill/>
            <a:ln w="28575">
              <a:solidFill>
                <a:srgbClr val="0000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800" i="0" u="none" strike="noStrike" kern="0" cap="none" spc="0" normalizeH="0" baseline="0" noProof="0" dirty="0" smtClean="0">
                  <a:ln>
                    <a:noFill/>
                  </a:ln>
                  <a:solidFill>
                    <a:sysClr val="windowText" lastClr="000000"/>
                  </a:solidFill>
                  <a:effectLst/>
                  <a:uLnTx/>
                  <a:uFillTx/>
                  <a:latin typeface="Tahoma" panose="020B0604030504040204" pitchFamily="34" charset="0"/>
                </a:rPr>
                <a:t>第 16 轮计算</a:t>
              </a:r>
              <a:endParaRPr kumimoji="1" lang="zh-CN" altLang="en-US" sz="1800" i="0" u="none" strike="noStrike" kern="0" cap="none" spc="0" normalizeH="0" baseline="-25000" noProof="0" dirty="0" smtClean="0">
                <a:ln>
                  <a:noFill/>
                </a:ln>
                <a:solidFill>
                  <a:sysClr val="windowText" lastClr="000000"/>
                </a:solidFill>
                <a:effectLst/>
                <a:uLnTx/>
                <a:uFillTx/>
                <a:latin typeface="Tahoma" panose="020B0604030504040204" pitchFamily="34" charset="0"/>
              </a:endParaRPr>
            </a:p>
          </p:txBody>
        </p:sp>
        <p:sp>
          <p:nvSpPr>
            <p:cNvPr id="30" name="Text Box 30"/>
            <p:cNvSpPr txBox="1">
              <a:spLocks noChangeArrowheads="1"/>
            </p:cNvSpPr>
            <p:nvPr/>
          </p:nvSpPr>
          <p:spPr bwMode="auto">
            <a:xfrm>
              <a:off x="1504" y="1984"/>
              <a:ext cx="368"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i="0" u="none" strike="noStrike" kern="0" cap="none" spc="0" normalizeH="0" baseline="0" noProof="0" smtClean="0">
                  <a:ln>
                    <a:noFill/>
                  </a:ln>
                  <a:solidFill>
                    <a:sysClr val="windowText" lastClr="000000"/>
                  </a:solidFill>
                  <a:effectLst/>
                  <a:uLnTx/>
                  <a:uFillTx/>
                  <a:latin typeface="Times New Roman" panose="02020603050405020304"/>
                </a:rPr>
                <a:t>…</a:t>
              </a:r>
              <a:endParaRPr kumimoji="1" lang="zh-CN" altLang="en-US" sz="2400" i="0" u="none" strike="noStrike" kern="0" cap="none" spc="0" normalizeH="0" baseline="0" noProof="0" smtClean="0">
                <a:ln>
                  <a:noFill/>
                </a:ln>
                <a:solidFill>
                  <a:sysClr val="windowText" lastClr="000000"/>
                </a:solidFill>
                <a:effectLst/>
                <a:uLnTx/>
                <a:uFillTx/>
                <a:latin typeface="Tahoma" panose="020B0604030504040204" pitchFamily="34" charset="0"/>
              </a:endParaRPr>
            </a:p>
          </p:txBody>
        </p:sp>
        <p:sp>
          <p:nvSpPr>
            <p:cNvPr id="31" name="Line 31"/>
            <p:cNvSpPr>
              <a:spLocks noChangeShapeType="1"/>
            </p:cNvSpPr>
            <p:nvPr/>
          </p:nvSpPr>
          <p:spPr bwMode="auto">
            <a:xfrm>
              <a:off x="1632" y="2224"/>
              <a:ext cx="0" cy="144"/>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32" name="Text Box 32"/>
            <p:cNvSpPr txBox="1">
              <a:spLocks noChangeArrowheads="1"/>
            </p:cNvSpPr>
            <p:nvPr/>
          </p:nvSpPr>
          <p:spPr bwMode="auto">
            <a:xfrm>
              <a:off x="2666" y="1984"/>
              <a:ext cx="368"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400" i="0" u="none" strike="noStrike" kern="0" cap="none" spc="0" normalizeH="0" baseline="0" noProof="0" smtClean="0">
                  <a:ln>
                    <a:noFill/>
                  </a:ln>
                  <a:solidFill>
                    <a:sysClr val="windowText" lastClr="000000"/>
                  </a:solidFill>
                  <a:effectLst/>
                  <a:uLnTx/>
                  <a:uFillTx/>
                  <a:latin typeface="Times New Roman" panose="02020603050405020304"/>
                </a:rPr>
                <a:t>…</a:t>
              </a:r>
              <a:endParaRPr kumimoji="1" lang="zh-CN" altLang="en-US" sz="2400" i="0" u="none" strike="noStrike" kern="0" cap="none" spc="0" normalizeH="0" baseline="0" noProof="0" smtClean="0">
                <a:ln>
                  <a:noFill/>
                </a:ln>
                <a:solidFill>
                  <a:sysClr val="windowText" lastClr="000000"/>
                </a:solidFill>
                <a:effectLst/>
                <a:uLnTx/>
                <a:uFillTx/>
                <a:latin typeface="Tahoma" panose="020B0604030504040204" pitchFamily="34" charset="0"/>
              </a:endParaRPr>
            </a:p>
          </p:txBody>
        </p:sp>
        <p:sp>
          <p:nvSpPr>
            <p:cNvPr id="33" name="Line 33"/>
            <p:cNvSpPr>
              <a:spLocks noChangeShapeType="1"/>
            </p:cNvSpPr>
            <p:nvPr/>
          </p:nvSpPr>
          <p:spPr bwMode="auto">
            <a:xfrm>
              <a:off x="2794" y="2224"/>
              <a:ext cx="0" cy="144"/>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34" name="Rectangle 34"/>
            <p:cNvSpPr>
              <a:spLocks noChangeArrowheads="1"/>
            </p:cNvSpPr>
            <p:nvPr/>
          </p:nvSpPr>
          <p:spPr bwMode="auto">
            <a:xfrm>
              <a:off x="4176" y="1456"/>
              <a:ext cx="240" cy="1392"/>
            </a:xfrm>
            <a:prstGeom prst="rect">
              <a:avLst/>
            </a:prstGeom>
            <a:solidFill>
              <a:srgbClr val="FFFF66"/>
            </a:solid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56</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位</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密</a:t>
              </a: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钥</a:t>
              </a:r>
            </a:p>
          </p:txBody>
        </p:sp>
        <p:sp>
          <p:nvSpPr>
            <p:cNvPr id="35" name="Line 35"/>
            <p:cNvSpPr>
              <a:spLocks noChangeShapeType="1"/>
            </p:cNvSpPr>
            <p:nvPr/>
          </p:nvSpPr>
          <p:spPr bwMode="auto">
            <a:xfrm flipH="1">
              <a:off x="3216" y="1888"/>
              <a:ext cx="96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36" name="Line 36"/>
            <p:cNvSpPr>
              <a:spLocks noChangeShapeType="1"/>
            </p:cNvSpPr>
            <p:nvPr/>
          </p:nvSpPr>
          <p:spPr bwMode="auto">
            <a:xfrm flipH="1">
              <a:off x="3216" y="2656"/>
              <a:ext cx="96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endParaRPr>
            </a:p>
          </p:txBody>
        </p:sp>
        <p:sp>
          <p:nvSpPr>
            <p:cNvPr id="37" name="Text Box 37"/>
            <p:cNvSpPr txBox="1">
              <a:spLocks noChangeArrowheads="1"/>
            </p:cNvSpPr>
            <p:nvPr/>
          </p:nvSpPr>
          <p:spPr bwMode="auto">
            <a:xfrm>
              <a:off x="3350" y="1652"/>
              <a:ext cx="770"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rPr>
                <a:t>K</a:t>
              </a:r>
              <a:r>
                <a:rPr kumimoji="1" lang="en-US" altLang="zh-CN" sz="2000" i="0" u="none" strike="noStrike" kern="0" cap="none" spc="0" normalizeH="0" baseline="-25000" noProof="0" dirty="0" smtClean="0">
                  <a:ln>
                    <a:noFill/>
                  </a:ln>
                  <a:solidFill>
                    <a:sysClr val="windowText" lastClr="000000"/>
                  </a:solidFill>
                  <a:effectLst/>
                  <a:uLnTx/>
                  <a:uFillTx/>
                  <a:latin typeface="Tahoma" panose="020B0604030504040204" pitchFamily="34" charset="0"/>
                </a:rPr>
                <a:t>1</a:t>
              </a:r>
              <a:r>
                <a:rPr kumimoji="1" lang="en-US" altLang="zh-CN" sz="2000" i="0" u="none" strike="noStrike" kern="0" cap="none" spc="0" normalizeH="0" baseline="0" noProof="0" dirty="0" smtClean="0">
                  <a:ln>
                    <a:noFill/>
                  </a:ln>
                  <a:solidFill>
                    <a:sysClr val="windowText" lastClr="000000"/>
                  </a:solidFill>
                  <a:effectLst/>
                  <a:uLnTx/>
                  <a:uFillTx/>
                  <a:latin typeface="Tahoma" panose="020B0604030504040204" pitchFamily="34" charset="0"/>
                </a:rPr>
                <a:t>(48</a:t>
              </a:r>
              <a:r>
                <a:rPr kumimoji="1" lang="zh-CN" altLang="en-US" sz="2000" i="0" u="none" strike="noStrike" kern="0" cap="none" spc="0" normalizeH="0" baseline="0" noProof="0" dirty="0" smtClean="0">
                  <a:ln>
                    <a:noFill/>
                  </a:ln>
                  <a:solidFill>
                    <a:sysClr val="windowText" lastClr="000000"/>
                  </a:solidFill>
                  <a:effectLst/>
                  <a:uLnTx/>
                  <a:uFillTx/>
                  <a:latin typeface="Tahoma" panose="020B0604030504040204" pitchFamily="34" charset="0"/>
                </a:rPr>
                <a:t>位)</a:t>
              </a:r>
            </a:p>
          </p:txBody>
        </p:sp>
        <p:sp>
          <p:nvSpPr>
            <p:cNvPr id="38" name="Text Box 38"/>
            <p:cNvSpPr txBox="1">
              <a:spLocks noChangeArrowheads="1"/>
            </p:cNvSpPr>
            <p:nvPr/>
          </p:nvSpPr>
          <p:spPr bwMode="auto">
            <a:xfrm>
              <a:off x="3350" y="2406"/>
              <a:ext cx="832" cy="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000" i="0" u="none" strike="noStrike" kern="0" cap="none" spc="0" normalizeH="0" baseline="0" noProof="0" smtClean="0">
                  <a:ln>
                    <a:noFill/>
                  </a:ln>
                  <a:solidFill>
                    <a:sysClr val="windowText" lastClr="000000"/>
                  </a:solidFill>
                  <a:effectLst/>
                  <a:uLnTx/>
                  <a:uFillTx/>
                  <a:latin typeface="Tahoma" panose="020B0604030504040204" pitchFamily="34" charset="0"/>
                </a:rPr>
                <a:t>K</a:t>
              </a:r>
              <a:r>
                <a:rPr kumimoji="1" lang="en-US" altLang="zh-CN" sz="2000" i="0" u="none" strike="noStrike" kern="0" cap="none" spc="0" normalizeH="0" baseline="-25000" noProof="0" smtClean="0">
                  <a:ln>
                    <a:noFill/>
                  </a:ln>
                  <a:solidFill>
                    <a:sysClr val="windowText" lastClr="000000"/>
                  </a:solidFill>
                  <a:effectLst/>
                  <a:uLnTx/>
                  <a:uFillTx/>
                  <a:latin typeface="Tahoma" panose="020B0604030504040204" pitchFamily="34" charset="0"/>
                </a:rPr>
                <a:t>16</a:t>
              </a:r>
              <a:r>
                <a:rPr kumimoji="1" lang="en-US" altLang="zh-CN" sz="2000" i="0" u="none" strike="noStrike" kern="0" cap="none" spc="0" normalizeH="0" baseline="0" noProof="0" smtClean="0">
                  <a:ln>
                    <a:noFill/>
                  </a:ln>
                  <a:solidFill>
                    <a:sysClr val="windowText" lastClr="000000"/>
                  </a:solidFill>
                  <a:effectLst/>
                  <a:uLnTx/>
                  <a:uFillTx/>
                  <a:latin typeface="Tahoma" panose="020B0604030504040204" pitchFamily="34" charset="0"/>
                </a:rPr>
                <a:t>(48</a:t>
              </a:r>
              <a:r>
                <a:rPr kumimoji="1" lang="zh-CN" altLang="en-US" sz="2000" i="0" u="none" strike="noStrike" kern="0" cap="none" spc="0" normalizeH="0" baseline="0" noProof="0" smtClean="0">
                  <a:ln>
                    <a:noFill/>
                  </a:ln>
                  <a:solidFill>
                    <a:sysClr val="windowText" lastClr="000000"/>
                  </a:solidFill>
                  <a:effectLst/>
                  <a:uLnTx/>
                  <a:uFillTx/>
                  <a:latin typeface="Tahoma" panose="020B0604030504040204" pitchFamily="34" charset="0"/>
                </a:rPr>
                <a:t>位)</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34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066800"/>
            <a:ext cx="82296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73475" name="Text Box 3"/>
          <p:cNvSpPr txBox="1">
            <a:spLocks noChangeArrowheads="1"/>
          </p:cNvSpPr>
          <p:nvPr/>
        </p:nvSpPr>
        <p:spPr bwMode="auto">
          <a:xfrm>
            <a:off x="251520" y="5572140"/>
            <a:ext cx="860676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zh-CN" sz="2200" dirty="0">
                <a:latin typeface="Gill Sans MT" panose="020B0502020104020203" pitchFamily="34" charset="0"/>
                <a:ea typeface="宋体" panose="02010600030101010101" pitchFamily="2" charset="-122"/>
              </a:rPr>
              <a:t>L</a:t>
            </a:r>
            <a:r>
              <a:rPr lang="en-US" altLang="zh-CN" sz="2200" baseline="-25000" dirty="0">
                <a:latin typeface="Gill Sans MT" panose="020B0502020104020203" pitchFamily="34" charset="0"/>
                <a:ea typeface="宋体" panose="02010600030101010101" pitchFamily="2" charset="-122"/>
              </a:rPr>
              <a:t>i+1</a:t>
            </a:r>
            <a:r>
              <a:rPr lang="en-US" altLang="zh-CN" sz="2200" dirty="0">
                <a:latin typeface="Gill Sans MT" panose="020B0502020104020203" pitchFamily="34" charset="0"/>
                <a:ea typeface="宋体" panose="02010600030101010101" pitchFamily="2" charset="-122"/>
              </a:rPr>
              <a:t> = R</a:t>
            </a:r>
            <a:r>
              <a:rPr lang="en-US" altLang="zh-CN" sz="2200" baseline="-25000" dirty="0">
                <a:latin typeface="Gill Sans MT" panose="020B0502020104020203" pitchFamily="34" charset="0"/>
                <a:ea typeface="宋体" panose="02010600030101010101" pitchFamily="2" charset="-122"/>
              </a:rPr>
              <a:t>i    </a:t>
            </a:r>
            <a:r>
              <a:rPr lang="en-US" altLang="zh-CN" sz="2200" dirty="0">
                <a:latin typeface="Gill Sans MT" panose="020B0502020104020203" pitchFamily="34" charset="0"/>
                <a:ea typeface="宋体" panose="02010600030101010101" pitchFamily="2" charset="-122"/>
              </a:rPr>
              <a:t>R</a:t>
            </a:r>
            <a:r>
              <a:rPr lang="en-US" altLang="zh-CN" sz="2200" baseline="-25000" dirty="0">
                <a:latin typeface="Gill Sans MT" panose="020B0502020104020203" pitchFamily="34" charset="0"/>
                <a:ea typeface="宋体" panose="02010600030101010101" pitchFamily="2" charset="-122"/>
              </a:rPr>
              <a:t>i+1</a:t>
            </a:r>
            <a:r>
              <a:rPr lang="en-US" altLang="zh-CN" sz="2200" dirty="0">
                <a:latin typeface="Gill Sans MT" panose="020B0502020104020203" pitchFamily="34" charset="0"/>
                <a:ea typeface="宋体" panose="02010600030101010101" pitchFamily="2" charset="-122"/>
              </a:rPr>
              <a:t> = </a:t>
            </a:r>
            <a:r>
              <a:rPr lang="en-US" altLang="zh-CN" sz="2200" dirty="0" err="1">
                <a:solidFill>
                  <a:schemeClr val="folHlink"/>
                </a:solidFill>
                <a:latin typeface="Gill Sans MT" panose="020B0502020104020203" pitchFamily="34" charset="0"/>
                <a:ea typeface="宋体" panose="02010600030101010101" pitchFamily="2" charset="-122"/>
              </a:rPr>
              <a:t>L</a:t>
            </a:r>
            <a:r>
              <a:rPr lang="en-US" altLang="zh-CN" sz="2200" baseline="-25000" dirty="0" err="1">
                <a:solidFill>
                  <a:schemeClr val="folHlink"/>
                </a:solidFill>
                <a:latin typeface="Gill Sans MT" panose="020B0502020104020203" pitchFamily="34" charset="0"/>
                <a:ea typeface="宋体" panose="02010600030101010101" pitchFamily="2" charset="-122"/>
              </a:rPr>
              <a:t>i</a:t>
            </a:r>
            <a:r>
              <a:rPr lang="en-US" altLang="zh-CN" sz="2200" dirty="0" err="1">
                <a:solidFill>
                  <a:schemeClr val="folHlink"/>
                </a:solidFill>
                <a:latin typeface="Gill Sans MT" panose="020B0502020104020203" pitchFamily="34" charset="0"/>
                <a:ea typeface="宋体" panose="02010600030101010101" pitchFamily="2" charset="-122"/>
              </a:rPr>
              <a:t>⊕</a:t>
            </a:r>
            <a:r>
              <a:rPr lang="en-US" altLang="zh-CN" sz="2200" dirty="0" err="1" smtClean="0">
                <a:solidFill>
                  <a:schemeClr val="folHlink"/>
                </a:solidFill>
                <a:latin typeface="Gill Sans MT" panose="020B0502020104020203" pitchFamily="34" charset="0"/>
                <a:ea typeface="宋体" panose="02010600030101010101" pitchFamily="2" charset="-122"/>
              </a:rPr>
              <a:t>f</a:t>
            </a:r>
            <a:r>
              <a:rPr lang="en-US" altLang="zh-CN" sz="2200" dirty="0" smtClean="0">
                <a:solidFill>
                  <a:schemeClr val="folHlink"/>
                </a:solidFill>
                <a:latin typeface="Gill Sans MT" panose="020B0502020104020203" pitchFamily="34" charset="0"/>
                <a:ea typeface="宋体" panose="02010600030101010101" pitchFamily="2" charset="-122"/>
              </a:rPr>
              <a:t>(R</a:t>
            </a:r>
            <a:r>
              <a:rPr lang="en-US" altLang="zh-CN" sz="2200" baseline="-25000" dirty="0" smtClean="0">
                <a:solidFill>
                  <a:schemeClr val="folHlink"/>
                </a:solidFill>
                <a:latin typeface="Gill Sans MT" panose="020B0502020104020203" pitchFamily="34" charset="0"/>
                <a:ea typeface="宋体" panose="02010600030101010101" pitchFamily="2" charset="-122"/>
              </a:rPr>
              <a:t>i</a:t>
            </a:r>
            <a:r>
              <a:rPr lang="en-US" altLang="zh-CN" sz="2200" dirty="0">
                <a:solidFill>
                  <a:schemeClr val="folHlink"/>
                </a:solidFill>
                <a:latin typeface="Gill Sans MT" panose="020B0502020104020203" pitchFamily="34" charset="0"/>
                <a:ea typeface="宋体" panose="02010600030101010101" pitchFamily="2" charset="-122"/>
              </a:rPr>
              <a:t>, </a:t>
            </a:r>
            <a:r>
              <a:rPr lang="en-US" altLang="zh-CN" sz="2200" dirty="0" smtClean="0">
                <a:solidFill>
                  <a:schemeClr val="folHlink"/>
                </a:solidFill>
                <a:latin typeface="Gill Sans MT" panose="020B0502020104020203" pitchFamily="34" charset="0"/>
                <a:ea typeface="宋体" panose="02010600030101010101" pitchFamily="2" charset="-122"/>
              </a:rPr>
              <a:t>K</a:t>
            </a:r>
            <a:r>
              <a:rPr lang="en-US" altLang="zh-CN" sz="2200" baseline="-25000" dirty="0" smtClean="0">
                <a:solidFill>
                  <a:schemeClr val="folHlink"/>
                </a:solidFill>
                <a:latin typeface="Gill Sans MT" panose="020B0502020104020203" pitchFamily="34" charset="0"/>
                <a:ea typeface="宋体" panose="02010600030101010101" pitchFamily="2" charset="-122"/>
              </a:rPr>
              <a:t>i</a:t>
            </a:r>
            <a:r>
              <a:rPr lang="en-US" altLang="zh-CN" sz="2200" dirty="0" smtClean="0">
                <a:solidFill>
                  <a:schemeClr val="folHlink"/>
                </a:solidFill>
                <a:latin typeface="Gill Sans MT" panose="020B0502020104020203" pitchFamily="34" charset="0"/>
                <a:ea typeface="宋体" panose="02010600030101010101" pitchFamily="2" charset="-122"/>
              </a:rPr>
              <a:t>) </a:t>
            </a:r>
            <a:r>
              <a:rPr lang="en-US" altLang="zh-CN" sz="2200" dirty="0" smtClean="0">
                <a:latin typeface="Gill Sans MT" panose="020B0502020104020203" pitchFamily="34" charset="0"/>
                <a:ea typeface="宋体" panose="02010600030101010101" pitchFamily="2" charset="-122"/>
              </a:rPr>
              <a:t>   </a:t>
            </a:r>
            <a:r>
              <a:rPr lang="en-US" altLang="zh-CN" sz="2200" dirty="0">
                <a:solidFill>
                  <a:schemeClr val="hlink"/>
                </a:solidFill>
                <a:latin typeface="Gill Sans MT" panose="020B0502020104020203" pitchFamily="34" charset="0"/>
                <a:ea typeface="宋体" panose="02010600030101010101" pitchFamily="2" charset="-122"/>
              </a:rPr>
              <a:t>R</a:t>
            </a:r>
            <a:r>
              <a:rPr lang="en-US" altLang="zh-CN" sz="2200" baseline="-25000" dirty="0">
                <a:solidFill>
                  <a:schemeClr val="hlink"/>
                </a:solidFill>
                <a:latin typeface="Gill Sans MT" panose="020B0502020104020203" pitchFamily="34" charset="0"/>
                <a:ea typeface="宋体" panose="02010600030101010101" pitchFamily="2" charset="-122"/>
              </a:rPr>
              <a:t>i </a:t>
            </a:r>
            <a:r>
              <a:rPr lang="en-US" altLang="zh-CN" sz="2200" dirty="0">
                <a:solidFill>
                  <a:schemeClr val="hlink"/>
                </a:solidFill>
                <a:latin typeface="Gill Sans MT" panose="020B0502020104020203" pitchFamily="34" charset="0"/>
                <a:ea typeface="宋体" panose="02010600030101010101" pitchFamily="2" charset="-122"/>
              </a:rPr>
              <a:t>= L</a:t>
            </a:r>
            <a:r>
              <a:rPr lang="en-US" altLang="zh-CN" sz="2200" baseline="-25000" dirty="0">
                <a:solidFill>
                  <a:schemeClr val="hlink"/>
                </a:solidFill>
                <a:latin typeface="Gill Sans MT" panose="020B0502020104020203" pitchFamily="34" charset="0"/>
                <a:ea typeface="宋体" panose="02010600030101010101" pitchFamily="2" charset="-122"/>
              </a:rPr>
              <a:t>i+1</a:t>
            </a:r>
            <a:r>
              <a:rPr lang="en-US" altLang="zh-CN" sz="2200" dirty="0">
                <a:solidFill>
                  <a:schemeClr val="hlink"/>
                </a:solidFill>
                <a:latin typeface="Gill Sans MT" panose="020B0502020104020203" pitchFamily="34" charset="0"/>
                <a:ea typeface="宋体" panose="02010600030101010101" pitchFamily="2" charset="-122"/>
              </a:rPr>
              <a:t>  L</a:t>
            </a:r>
            <a:r>
              <a:rPr lang="en-US" altLang="zh-CN" sz="2200" baseline="-25000" dirty="0">
                <a:solidFill>
                  <a:schemeClr val="hlink"/>
                </a:solidFill>
                <a:latin typeface="Gill Sans MT" panose="020B0502020104020203" pitchFamily="34" charset="0"/>
                <a:ea typeface="宋体" panose="02010600030101010101" pitchFamily="2" charset="-122"/>
              </a:rPr>
              <a:t>i</a:t>
            </a:r>
            <a:r>
              <a:rPr lang="en-US" altLang="zh-CN" sz="2200" dirty="0">
                <a:solidFill>
                  <a:schemeClr val="hlink"/>
                </a:solidFill>
                <a:latin typeface="Gill Sans MT" panose="020B0502020104020203" pitchFamily="34" charset="0"/>
                <a:ea typeface="宋体" panose="02010600030101010101" pitchFamily="2" charset="-122"/>
              </a:rPr>
              <a:t> = </a:t>
            </a:r>
            <a:r>
              <a:rPr lang="en-US" altLang="zh-CN" sz="2200" dirty="0" err="1">
                <a:solidFill>
                  <a:schemeClr val="folHlink"/>
                </a:solidFill>
                <a:latin typeface="Gill Sans MT" panose="020B0502020104020203" pitchFamily="34" charset="0"/>
                <a:ea typeface="宋体" panose="02010600030101010101" pitchFamily="2" charset="-122"/>
              </a:rPr>
              <a:t>L</a:t>
            </a:r>
            <a:r>
              <a:rPr lang="en-US" altLang="zh-CN" sz="2200" baseline="-25000" dirty="0" err="1">
                <a:solidFill>
                  <a:schemeClr val="folHlink"/>
                </a:solidFill>
                <a:latin typeface="Gill Sans MT" panose="020B0502020104020203" pitchFamily="34" charset="0"/>
                <a:ea typeface="宋体" panose="02010600030101010101" pitchFamily="2" charset="-122"/>
              </a:rPr>
              <a:t>i</a:t>
            </a:r>
            <a:r>
              <a:rPr lang="en-US" altLang="zh-CN" sz="2200" dirty="0" err="1">
                <a:solidFill>
                  <a:schemeClr val="folHlink"/>
                </a:solidFill>
                <a:latin typeface="Gill Sans MT" panose="020B0502020104020203" pitchFamily="34" charset="0"/>
                <a:ea typeface="宋体" panose="02010600030101010101" pitchFamily="2" charset="-122"/>
              </a:rPr>
              <a:t>⊕</a:t>
            </a:r>
            <a:r>
              <a:rPr lang="en-US" altLang="zh-CN" sz="2200" dirty="0" err="1" smtClean="0">
                <a:solidFill>
                  <a:schemeClr val="folHlink"/>
                </a:solidFill>
                <a:latin typeface="Gill Sans MT" panose="020B0502020104020203" pitchFamily="34" charset="0"/>
                <a:ea typeface="宋体" panose="02010600030101010101" pitchFamily="2" charset="-122"/>
              </a:rPr>
              <a:t>f</a:t>
            </a:r>
            <a:r>
              <a:rPr lang="en-US" altLang="zh-CN" sz="2200" dirty="0" smtClean="0">
                <a:solidFill>
                  <a:schemeClr val="folHlink"/>
                </a:solidFill>
                <a:latin typeface="Gill Sans MT" panose="020B0502020104020203" pitchFamily="34" charset="0"/>
                <a:ea typeface="宋体" panose="02010600030101010101" pitchFamily="2" charset="-122"/>
              </a:rPr>
              <a:t>(R</a:t>
            </a:r>
            <a:r>
              <a:rPr lang="en-US" altLang="zh-CN" sz="2200" baseline="-25000" dirty="0" smtClean="0">
                <a:solidFill>
                  <a:schemeClr val="folHlink"/>
                </a:solidFill>
                <a:latin typeface="Gill Sans MT" panose="020B0502020104020203" pitchFamily="34" charset="0"/>
                <a:ea typeface="宋体" panose="02010600030101010101" pitchFamily="2" charset="-122"/>
              </a:rPr>
              <a:t>i</a:t>
            </a:r>
            <a:r>
              <a:rPr lang="en-US" altLang="zh-CN" sz="2200" dirty="0">
                <a:solidFill>
                  <a:schemeClr val="folHlink"/>
                </a:solidFill>
                <a:latin typeface="Gill Sans MT" panose="020B0502020104020203" pitchFamily="34" charset="0"/>
                <a:ea typeface="宋体" panose="02010600030101010101" pitchFamily="2" charset="-122"/>
              </a:rPr>
              <a:t>, </a:t>
            </a:r>
            <a:r>
              <a:rPr lang="en-US" altLang="zh-CN" sz="2200" dirty="0" err="1" smtClean="0">
                <a:solidFill>
                  <a:schemeClr val="folHlink"/>
                </a:solidFill>
                <a:latin typeface="Gill Sans MT" panose="020B0502020104020203" pitchFamily="34" charset="0"/>
                <a:ea typeface="宋体" panose="02010600030101010101" pitchFamily="2" charset="-122"/>
              </a:rPr>
              <a:t>K</a:t>
            </a:r>
            <a:r>
              <a:rPr lang="en-US" altLang="zh-CN" sz="2200" baseline="-25000" dirty="0" err="1" smtClean="0">
                <a:solidFill>
                  <a:schemeClr val="folHlink"/>
                </a:solidFill>
                <a:latin typeface="Gill Sans MT" panose="020B0502020104020203" pitchFamily="34" charset="0"/>
                <a:ea typeface="宋体" panose="02010600030101010101" pitchFamily="2" charset="-122"/>
              </a:rPr>
              <a:t>i</a:t>
            </a:r>
            <a:r>
              <a:rPr lang="en-US" altLang="zh-CN" sz="2200" dirty="0" smtClean="0">
                <a:solidFill>
                  <a:schemeClr val="folHlink"/>
                </a:solidFill>
                <a:latin typeface="Gill Sans MT" panose="020B0502020104020203" pitchFamily="34" charset="0"/>
                <a:ea typeface="宋体" panose="02010600030101010101" pitchFamily="2" charset="-122"/>
              </a:rPr>
              <a:t>)</a:t>
            </a:r>
            <a:r>
              <a:rPr lang="en-US" altLang="zh-CN" sz="2200" dirty="0" smtClean="0">
                <a:solidFill>
                  <a:schemeClr val="hlink"/>
                </a:solidFill>
                <a:latin typeface="Gill Sans MT" panose="020B0502020104020203" pitchFamily="34" charset="0"/>
                <a:ea typeface="宋体" panose="02010600030101010101" pitchFamily="2" charset="-122"/>
              </a:rPr>
              <a:t>⊕f(R</a:t>
            </a:r>
            <a:r>
              <a:rPr lang="en-US" altLang="zh-CN" sz="2200" baseline="-25000" dirty="0" smtClean="0">
                <a:solidFill>
                  <a:schemeClr val="hlink"/>
                </a:solidFill>
                <a:latin typeface="Gill Sans MT" panose="020B0502020104020203" pitchFamily="34" charset="0"/>
                <a:ea typeface="宋体" panose="02010600030101010101" pitchFamily="2" charset="-122"/>
              </a:rPr>
              <a:t>i</a:t>
            </a:r>
            <a:r>
              <a:rPr lang="en-US" altLang="zh-CN" sz="2200" dirty="0">
                <a:solidFill>
                  <a:schemeClr val="hlink"/>
                </a:solidFill>
                <a:latin typeface="Gill Sans MT" panose="020B0502020104020203" pitchFamily="34" charset="0"/>
                <a:ea typeface="宋体" panose="02010600030101010101" pitchFamily="2" charset="-122"/>
              </a:rPr>
              <a:t>, </a:t>
            </a:r>
            <a:r>
              <a:rPr lang="en-US" altLang="zh-CN" sz="2200" dirty="0" smtClean="0">
                <a:solidFill>
                  <a:schemeClr val="hlink"/>
                </a:solidFill>
                <a:latin typeface="Gill Sans MT" panose="020B0502020104020203" pitchFamily="34" charset="0"/>
                <a:ea typeface="宋体" panose="02010600030101010101" pitchFamily="2" charset="-122"/>
              </a:rPr>
              <a:t>K</a:t>
            </a:r>
            <a:r>
              <a:rPr lang="en-US" altLang="zh-CN" sz="2200" baseline="-25000" dirty="0" smtClean="0">
                <a:solidFill>
                  <a:schemeClr val="hlink"/>
                </a:solidFill>
                <a:latin typeface="Gill Sans MT" panose="020B0502020104020203" pitchFamily="34" charset="0"/>
                <a:ea typeface="宋体" panose="02010600030101010101" pitchFamily="2" charset="-122"/>
              </a:rPr>
              <a:t>i</a:t>
            </a:r>
            <a:r>
              <a:rPr lang="en-US" altLang="zh-CN" sz="2200" dirty="0" smtClean="0">
                <a:solidFill>
                  <a:schemeClr val="hlink"/>
                </a:solidFill>
                <a:latin typeface="Gill Sans MT" panose="020B0502020104020203" pitchFamily="34" charset="0"/>
                <a:ea typeface="宋体" panose="02010600030101010101" pitchFamily="2" charset="-122"/>
              </a:rPr>
              <a:t>) </a:t>
            </a:r>
            <a:r>
              <a:rPr lang="en-US" altLang="zh-CN" sz="3200" dirty="0" smtClean="0">
                <a:latin typeface="Gill Sans MT" panose="020B0502020104020203" pitchFamily="34" charset="0"/>
                <a:ea typeface="宋体" panose="02010600030101010101" pitchFamily="2" charset="-122"/>
              </a:rPr>
              <a:t> </a:t>
            </a:r>
            <a:endParaRPr lang="en-US" altLang="zh-CN" sz="3200" dirty="0">
              <a:latin typeface="Gill Sans MT" panose="020B0502020104020203" pitchFamily="34" charset="0"/>
              <a:ea typeface="宋体" panose="02010600030101010101" pitchFamily="2" charset="-122"/>
            </a:endParaRPr>
          </a:p>
        </p:txBody>
      </p:sp>
      <p:sp>
        <p:nvSpPr>
          <p:cNvPr id="873476" name="Rectangle 4"/>
          <p:cNvSpPr>
            <a:spLocks noGrp="1" noChangeArrowheads="1"/>
          </p:cNvSpPr>
          <p:nvPr>
            <p:ph type="title"/>
          </p:nvPr>
        </p:nvSpPr>
        <p:spPr>
          <a:xfrm>
            <a:off x="355600" y="203200"/>
            <a:ext cx="8536880" cy="705520"/>
          </a:xfrm>
        </p:spPr>
        <p:txBody>
          <a:bodyPr/>
          <a:lstStyle/>
          <a:p>
            <a:r>
              <a:rPr lang="en-US" altLang="zh-CN" dirty="0"/>
              <a:t>One round in DES ciphers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3474"/>
                                        </p:tgtEl>
                                        <p:attrNameLst>
                                          <p:attrName>style.visibility</p:attrName>
                                        </p:attrNameLst>
                                      </p:cBhvr>
                                      <p:to>
                                        <p:strVal val="visible"/>
                                      </p:to>
                                    </p:set>
                                    <p:animEffect transition="in" filter="wipe(left)">
                                      <p:cBhvr>
                                        <p:cTn id="7" dur="1000"/>
                                        <p:tgtEl>
                                          <p:spTgt spid="8734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734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Grp="1" noChangeArrowheads="1"/>
          </p:cNvSpPr>
          <p:nvPr>
            <p:ph type="body" idx="1"/>
          </p:nvPr>
        </p:nvSpPr>
        <p:spPr>
          <a:xfrm>
            <a:off x="1944688" y="2124075"/>
            <a:ext cx="4486275" cy="3297238"/>
          </a:xfrm>
          <a:noFill/>
          <a:ln>
            <a:solidFill>
              <a:schemeClr val="folHlink"/>
            </a:solidFill>
            <a:miter lim="800000"/>
          </a:ln>
        </p:spPr>
        <p:txBody>
          <a:bodyPr/>
          <a:lstStyle/>
          <a:p>
            <a:pPr>
              <a:buFontTx/>
              <a:buNone/>
            </a:pPr>
            <a:r>
              <a:rPr lang="en-US" altLang="zh-CN" sz="1800"/>
              <a:t>                 </a:t>
            </a:r>
          </a:p>
        </p:txBody>
      </p:sp>
      <p:sp>
        <p:nvSpPr>
          <p:cNvPr id="875524" name="Text Box 4"/>
          <p:cNvSpPr txBox="1">
            <a:spLocks noChangeArrowheads="1"/>
          </p:cNvSpPr>
          <p:nvPr/>
        </p:nvSpPr>
        <p:spPr bwMode="auto">
          <a:xfrm>
            <a:off x="1828800" y="1744663"/>
            <a:ext cx="11398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Function</a:t>
            </a:r>
            <a:endParaRPr lang="en-US" altLang="zh-CN" sz="2000" i="1">
              <a:latin typeface="Tahoma" panose="020B0604030504040204" pitchFamily="34" charset="0"/>
              <a:ea typeface="宋体" panose="02010600030101010101" pitchFamily="2" charset="-122"/>
            </a:endParaRPr>
          </a:p>
        </p:txBody>
      </p:sp>
      <p:sp>
        <p:nvSpPr>
          <p:cNvPr id="875525" name="Text Box 5"/>
          <p:cNvSpPr txBox="1">
            <a:spLocks noChangeArrowheads="1"/>
          </p:cNvSpPr>
          <p:nvPr/>
        </p:nvSpPr>
        <p:spPr bwMode="auto">
          <a:xfrm>
            <a:off x="3657600" y="1516063"/>
            <a:ext cx="122071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dirty="0" smtClean="0">
                <a:latin typeface="Tahoma" panose="020B0604030504040204" pitchFamily="34" charset="0"/>
                <a:ea typeface="宋体" panose="02010600030101010101" pitchFamily="2" charset="-122"/>
              </a:rPr>
              <a:t>(32 bits) </a:t>
            </a:r>
            <a:endParaRPr lang="en-US" altLang="zh-CN" sz="2000" i="1" dirty="0">
              <a:latin typeface="Tahoma" panose="020B0604030504040204" pitchFamily="34" charset="0"/>
              <a:ea typeface="宋体" panose="02010600030101010101" pitchFamily="2" charset="-122"/>
            </a:endParaRPr>
          </a:p>
        </p:txBody>
      </p:sp>
      <p:sp>
        <p:nvSpPr>
          <p:cNvPr id="875526" name="Text Box 6"/>
          <p:cNvSpPr txBox="1">
            <a:spLocks noChangeArrowheads="1"/>
          </p:cNvSpPr>
          <p:nvPr/>
        </p:nvSpPr>
        <p:spPr bwMode="auto">
          <a:xfrm>
            <a:off x="3962400" y="1058863"/>
            <a:ext cx="3794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dirty="0">
                <a:latin typeface="Tahoma" panose="020B0604030504040204" pitchFamily="34" charset="0"/>
                <a:ea typeface="宋体" panose="02010600030101010101" pitchFamily="2" charset="-122"/>
              </a:rPr>
              <a:t>R</a:t>
            </a:r>
            <a:r>
              <a:rPr lang="en-US" altLang="zh-CN" sz="2000" baseline="-25000" dirty="0">
                <a:latin typeface="Tahoma" panose="020B0604030504040204" pitchFamily="34" charset="0"/>
                <a:ea typeface="宋体" panose="02010600030101010101" pitchFamily="2" charset="-122"/>
              </a:rPr>
              <a:t>i</a:t>
            </a:r>
            <a:endParaRPr lang="en-US" altLang="zh-CN" sz="2000" i="1" dirty="0">
              <a:latin typeface="Tahoma" panose="020B0604030504040204" pitchFamily="34" charset="0"/>
              <a:ea typeface="宋体" panose="02010600030101010101" pitchFamily="2" charset="-122"/>
            </a:endParaRPr>
          </a:p>
        </p:txBody>
      </p:sp>
      <p:sp>
        <p:nvSpPr>
          <p:cNvPr id="875527" name="Text Box 7"/>
          <p:cNvSpPr txBox="1">
            <a:spLocks noChangeArrowheads="1"/>
          </p:cNvSpPr>
          <p:nvPr/>
        </p:nvSpPr>
        <p:spPr bwMode="auto">
          <a:xfrm>
            <a:off x="2743200" y="2438400"/>
            <a:ext cx="2819400" cy="376238"/>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800" dirty="0">
                <a:latin typeface="Tahoma" panose="020B0604030504040204" pitchFamily="34" charset="0"/>
                <a:ea typeface="宋体" panose="02010600030101010101" pitchFamily="2" charset="-122"/>
              </a:rPr>
              <a:t>Expansion permutation</a:t>
            </a:r>
            <a:endParaRPr lang="en-US" altLang="zh-CN" sz="1800" i="1" dirty="0">
              <a:latin typeface="Tahoma" panose="020B0604030504040204" pitchFamily="34" charset="0"/>
              <a:ea typeface="宋体" panose="02010600030101010101" pitchFamily="2" charset="-122"/>
            </a:endParaRPr>
          </a:p>
        </p:txBody>
      </p:sp>
      <p:sp>
        <p:nvSpPr>
          <p:cNvPr id="875528" name="Line 8"/>
          <p:cNvSpPr>
            <a:spLocks noChangeShapeType="1"/>
          </p:cNvSpPr>
          <p:nvPr/>
        </p:nvSpPr>
        <p:spPr bwMode="auto">
          <a:xfrm>
            <a:off x="4191000" y="1828800"/>
            <a:ext cx="0" cy="60960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29" name="Line 9"/>
          <p:cNvSpPr>
            <a:spLocks noChangeShapeType="1"/>
          </p:cNvSpPr>
          <p:nvPr/>
        </p:nvSpPr>
        <p:spPr bwMode="auto">
          <a:xfrm>
            <a:off x="4191000" y="2868304"/>
            <a:ext cx="0" cy="45720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30" name="Text Box 10"/>
          <p:cNvSpPr txBox="1">
            <a:spLocks noChangeArrowheads="1"/>
          </p:cNvSpPr>
          <p:nvPr/>
        </p:nvSpPr>
        <p:spPr bwMode="auto">
          <a:xfrm>
            <a:off x="3857620" y="3110706"/>
            <a:ext cx="5905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3200" dirty="0">
                <a:latin typeface="Tahoma" panose="020B0604030504040204" pitchFamily="34" charset="0"/>
                <a:ea typeface="宋体" panose="02010600030101010101" pitchFamily="2" charset="-122"/>
              </a:rPr>
              <a:t>⊕</a:t>
            </a:r>
          </a:p>
        </p:txBody>
      </p:sp>
      <p:sp>
        <p:nvSpPr>
          <p:cNvPr id="875531" name="Line 11"/>
          <p:cNvSpPr>
            <a:spLocks noChangeShapeType="1"/>
          </p:cNvSpPr>
          <p:nvPr/>
        </p:nvSpPr>
        <p:spPr bwMode="auto">
          <a:xfrm>
            <a:off x="4343400" y="3429000"/>
            <a:ext cx="2362200" cy="0"/>
          </a:xfrm>
          <a:prstGeom prst="line">
            <a:avLst/>
          </a:prstGeom>
          <a:noFill/>
          <a:ln w="38100">
            <a:solidFill>
              <a:schemeClr val="tx1"/>
            </a:solidFill>
            <a:prstDash val="sysDash"/>
            <a:round/>
            <a:head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32" name="Text Box 12"/>
          <p:cNvSpPr txBox="1">
            <a:spLocks noChangeArrowheads="1"/>
          </p:cNvSpPr>
          <p:nvPr/>
        </p:nvSpPr>
        <p:spPr bwMode="auto">
          <a:xfrm>
            <a:off x="6705600" y="3267075"/>
            <a:ext cx="133927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1800" dirty="0">
                <a:latin typeface="Tahoma" panose="020B0604030504040204" pitchFamily="34" charset="0"/>
                <a:ea typeface="宋体" panose="02010600030101010101" pitchFamily="2" charset="-122"/>
              </a:rPr>
              <a:t>K</a:t>
            </a:r>
            <a:r>
              <a:rPr lang="en-US" altLang="zh-CN" sz="1800" baseline="-25000" dirty="0">
                <a:latin typeface="Tahoma" panose="020B0604030504040204" pitchFamily="34" charset="0"/>
                <a:ea typeface="宋体" panose="02010600030101010101" pitchFamily="2" charset="-122"/>
              </a:rPr>
              <a:t>i </a:t>
            </a:r>
            <a:r>
              <a:rPr lang="en-US" altLang="zh-CN" sz="1800" dirty="0" smtClean="0">
                <a:latin typeface="Tahoma" panose="020B0604030504040204" pitchFamily="34" charset="0"/>
                <a:ea typeface="宋体" panose="02010600030101010101" pitchFamily="2" charset="-122"/>
              </a:rPr>
              <a:t>(48 bits) </a:t>
            </a:r>
            <a:endParaRPr lang="en-US" altLang="zh-CN" sz="1800" i="1" dirty="0">
              <a:latin typeface="Tahoma" panose="020B0604030504040204" pitchFamily="34" charset="0"/>
              <a:ea typeface="宋体" panose="02010600030101010101" pitchFamily="2" charset="-122"/>
            </a:endParaRPr>
          </a:p>
        </p:txBody>
      </p:sp>
      <p:sp>
        <p:nvSpPr>
          <p:cNvPr id="875533" name="Line 13"/>
          <p:cNvSpPr>
            <a:spLocks noChangeShapeType="1"/>
          </p:cNvSpPr>
          <p:nvPr/>
        </p:nvSpPr>
        <p:spPr bwMode="auto">
          <a:xfrm>
            <a:off x="4191000" y="3581400"/>
            <a:ext cx="0" cy="45720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34" name="Text Box 14"/>
          <p:cNvSpPr txBox="1">
            <a:spLocks noChangeArrowheads="1"/>
          </p:cNvSpPr>
          <p:nvPr/>
        </p:nvSpPr>
        <p:spPr bwMode="auto">
          <a:xfrm>
            <a:off x="4191000" y="3573463"/>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48 bits</a:t>
            </a:r>
            <a:endParaRPr lang="en-US" altLang="zh-CN" sz="2000" i="1">
              <a:latin typeface="Tahoma" panose="020B0604030504040204" pitchFamily="34" charset="0"/>
              <a:ea typeface="宋体" panose="02010600030101010101" pitchFamily="2" charset="-122"/>
            </a:endParaRPr>
          </a:p>
        </p:txBody>
      </p:sp>
      <p:sp>
        <p:nvSpPr>
          <p:cNvPr id="875535" name="Text Box 15"/>
          <p:cNvSpPr txBox="1">
            <a:spLocks noChangeArrowheads="1"/>
          </p:cNvSpPr>
          <p:nvPr/>
        </p:nvSpPr>
        <p:spPr bwMode="auto">
          <a:xfrm>
            <a:off x="2362200" y="4038600"/>
            <a:ext cx="3657600" cy="376238"/>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ltLang="zh-CN" sz="1800" i="1">
              <a:latin typeface="Tahoma" panose="020B0604030504040204" pitchFamily="34" charset="0"/>
              <a:ea typeface="宋体" panose="02010600030101010101" pitchFamily="2" charset="-122"/>
            </a:endParaRPr>
          </a:p>
        </p:txBody>
      </p:sp>
      <p:sp>
        <p:nvSpPr>
          <p:cNvPr id="875536" name="Text Box 16"/>
          <p:cNvSpPr txBox="1">
            <a:spLocks noChangeArrowheads="1"/>
          </p:cNvSpPr>
          <p:nvPr/>
        </p:nvSpPr>
        <p:spPr bwMode="auto">
          <a:xfrm>
            <a:off x="2438400" y="4038600"/>
            <a:ext cx="325438"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a:latin typeface="Tahoma" panose="020B0604030504040204" pitchFamily="34" charset="0"/>
                <a:ea typeface="宋体" panose="02010600030101010101" pitchFamily="2" charset="-122"/>
              </a:rPr>
              <a:t>S</a:t>
            </a:r>
            <a:endParaRPr lang="en-US" altLang="zh-CN" sz="2000" i="1">
              <a:latin typeface="Tahoma" panose="020B0604030504040204" pitchFamily="34" charset="0"/>
              <a:ea typeface="宋体" panose="02010600030101010101" pitchFamily="2" charset="-122"/>
            </a:endParaRPr>
          </a:p>
        </p:txBody>
      </p:sp>
      <p:sp>
        <p:nvSpPr>
          <p:cNvPr id="875537" name="Text Box 17"/>
          <p:cNvSpPr txBox="1">
            <a:spLocks noChangeArrowheads="1"/>
          </p:cNvSpPr>
          <p:nvPr/>
        </p:nvSpPr>
        <p:spPr bwMode="auto">
          <a:xfrm>
            <a:off x="2895600" y="4038600"/>
            <a:ext cx="325438"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38" name="Text Box 18"/>
          <p:cNvSpPr txBox="1">
            <a:spLocks noChangeArrowheads="1"/>
          </p:cNvSpPr>
          <p:nvPr/>
        </p:nvSpPr>
        <p:spPr bwMode="auto">
          <a:xfrm>
            <a:off x="3352800" y="4038600"/>
            <a:ext cx="325438"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39" name="Text Box 19"/>
          <p:cNvSpPr txBox="1">
            <a:spLocks noChangeArrowheads="1"/>
          </p:cNvSpPr>
          <p:nvPr/>
        </p:nvSpPr>
        <p:spPr bwMode="auto">
          <a:xfrm>
            <a:off x="3810000" y="4038600"/>
            <a:ext cx="325438"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40" name="Text Box 20"/>
          <p:cNvSpPr txBox="1">
            <a:spLocks noChangeArrowheads="1"/>
          </p:cNvSpPr>
          <p:nvPr/>
        </p:nvSpPr>
        <p:spPr bwMode="auto">
          <a:xfrm>
            <a:off x="4246563" y="4038600"/>
            <a:ext cx="325437"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41" name="Text Box 21"/>
          <p:cNvSpPr txBox="1">
            <a:spLocks noChangeArrowheads="1"/>
          </p:cNvSpPr>
          <p:nvPr/>
        </p:nvSpPr>
        <p:spPr bwMode="auto">
          <a:xfrm>
            <a:off x="4703763" y="4038600"/>
            <a:ext cx="325437"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42" name="Text Box 22"/>
          <p:cNvSpPr txBox="1">
            <a:spLocks noChangeArrowheads="1"/>
          </p:cNvSpPr>
          <p:nvPr/>
        </p:nvSpPr>
        <p:spPr bwMode="auto">
          <a:xfrm>
            <a:off x="5160963" y="4038600"/>
            <a:ext cx="325437"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43" name="Text Box 23"/>
          <p:cNvSpPr txBox="1">
            <a:spLocks noChangeArrowheads="1"/>
          </p:cNvSpPr>
          <p:nvPr/>
        </p:nvSpPr>
        <p:spPr bwMode="auto">
          <a:xfrm>
            <a:off x="5618163" y="4038600"/>
            <a:ext cx="325437" cy="406400"/>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altLang="zh-CN" sz="2000" dirty="0">
                <a:latin typeface="Tahoma" panose="020B0604030504040204" pitchFamily="34" charset="0"/>
                <a:ea typeface="宋体" panose="02010600030101010101" pitchFamily="2" charset="-122"/>
              </a:rPr>
              <a:t>S</a:t>
            </a:r>
            <a:endParaRPr lang="en-US" altLang="zh-CN" sz="2000" i="1" dirty="0">
              <a:latin typeface="Tahoma" panose="020B0604030504040204" pitchFamily="34" charset="0"/>
              <a:ea typeface="宋体" panose="02010600030101010101" pitchFamily="2" charset="-122"/>
            </a:endParaRPr>
          </a:p>
        </p:txBody>
      </p:sp>
      <p:sp>
        <p:nvSpPr>
          <p:cNvPr id="875544" name="Text Box 24"/>
          <p:cNvSpPr txBox="1">
            <a:spLocks noChangeArrowheads="1"/>
          </p:cNvSpPr>
          <p:nvPr/>
        </p:nvSpPr>
        <p:spPr bwMode="auto">
          <a:xfrm>
            <a:off x="2819400" y="4876800"/>
            <a:ext cx="2819400" cy="376238"/>
          </a:xfrm>
          <a:prstGeom prst="rect">
            <a:avLst/>
          </a:prstGeom>
          <a:noFill/>
          <a:ln w="9525">
            <a:solidFill>
              <a:srgbClr val="00CC00"/>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1800" dirty="0">
                <a:latin typeface="Tahoma" panose="020B0604030504040204" pitchFamily="34" charset="0"/>
                <a:ea typeface="宋体" panose="02010600030101010101" pitchFamily="2" charset="-122"/>
              </a:rPr>
              <a:t>Straight permutation</a:t>
            </a:r>
            <a:endParaRPr lang="en-US" altLang="zh-CN" sz="1800" i="1" dirty="0">
              <a:latin typeface="Tahoma" panose="020B0604030504040204" pitchFamily="34" charset="0"/>
              <a:ea typeface="宋体" panose="02010600030101010101" pitchFamily="2" charset="-122"/>
            </a:endParaRPr>
          </a:p>
        </p:txBody>
      </p:sp>
      <p:sp>
        <p:nvSpPr>
          <p:cNvPr id="875545" name="Text Box 25"/>
          <p:cNvSpPr txBox="1">
            <a:spLocks noChangeArrowheads="1"/>
          </p:cNvSpPr>
          <p:nvPr/>
        </p:nvSpPr>
        <p:spPr bwMode="auto">
          <a:xfrm>
            <a:off x="4343400" y="4487863"/>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32 bits</a:t>
            </a:r>
            <a:endParaRPr lang="en-US" altLang="zh-CN" sz="2000" i="1">
              <a:latin typeface="Tahoma" panose="020B0604030504040204" pitchFamily="34" charset="0"/>
              <a:ea typeface="宋体" panose="02010600030101010101" pitchFamily="2" charset="-122"/>
            </a:endParaRPr>
          </a:p>
        </p:txBody>
      </p:sp>
      <p:sp>
        <p:nvSpPr>
          <p:cNvPr id="875546" name="Line 26"/>
          <p:cNvSpPr>
            <a:spLocks noChangeShapeType="1"/>
          </p:cNvSpPr>
          <p:nvPr/>
        </p:nvSpPr>
        <p:spPr bwMode="auto">
          <a:xfrm>
            <a:off x="4191000" y="4419600"/>
            <a:ext cx="0" cy="457200"/>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47" name="Line 27"/>
          <p:cNvSpPr>
            <a:spLocks noChangeShapeType="1"/>
          </p:cNvSpPr>
          <p:nvPr/>
        </p:nvSpPr>
        <p:spPr bwMode="auto">
          <a:xfrm>
            <a:off x="4191000" y="5257800"/>
            <a:ext cx="0" cy="547464"/>
          </a:xfrm>
          <a:prstGeom prst="line">
            <a:avLst/>
          </a:prstGeom>
          <a:noFill/>
          <a:ln w="2857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75548" name="Text Box 28"/>
          <p:cNvSpPr txBox="1">
            <a:spLocks noChangeArrowheads="1"/>
          </p:cNvSpPr>
          <p:nvPr/>
        </p:nvSpPr>
        <p:spPr bwMode="auto">
          <a:xfrm>
            <a:off x="4343400" y="5554663"/>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32 bits</a:t>
            </a:r>
            <a:endParaRPr lang="en-US" altLang="zh-CN" sz="2000" i="1">
              <a:latin typeface="Tahoma" panose="020B0604030504040204" pitchFamily="34" charset="0"/>
              <a:ea typeface="宋体" panose="02010600030101010101" pitchFamily="2" charset="-122"/>
            </a:endParaRPr>
          </a:p>
        </p:txBody>
      </p:sp>
      <p:sp>
        <p:nvSpPr>
          <p:cNvPr id="875549" name="Text Box 29"/>
          <p:cNvSpPr txBox="1">
            <a:spLocks noChangeArrowheads="1"/>
          </p:cNvSpPr>
          <p:nvPr/>
        </p:nvSpPr>
        <p:spPr bwMode="auto">
          <a:xfrm>
            <a:off x="4267200" y="2811463"/>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48 bits</a:t>
            </a:r>
            <a:endParaRPr lang="en-US" altLang="zh-CN" sz="2000" i="1">
              <a:latin typeface="Tahoma" panose="020B0604030504040204" pitchFamily="34" charset="0"/>
              <a:ea typeface="宋体" panose="02010600030101010101" pitchFamily="2" charset="-122"/>
            </a:endParaRPr>
          </a:p>
        </p:txBody>
      </p:sp>
      <p:sp>
        <p:nvSpPr>
          <p:cNvPr id="875550" name="Text Box 30"/>
          <p:cNvSpPr txBox="1">
            <a:spLocks noChangeArrowheads="1"/>
          </p:cNvSpPr>
          <p:nvPr/>
        </p:nvSpPr>
        <p:spPr bwMode="auto">
          <a:xfrm>
            <a:off x="3276600" y="3268663"/>
            <a:ext cx="668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altLang="zh-CN" sz="2000">
                <a:latin typeface="Tahoma" panose="020B0604030504040204" pitchFamily="34" charset="0"/>
                <a:ea typeface="宋体" panose="02010600030101010101" pitchFamily="2" charset="-122"/>
              </a:rPr>
              <a:t>XOR</a:t>
            </a:r>
            <a:endParaRPr lang="en-US" altLang="zh-CN" sz="2000" i="1">
              <a:latin typeface="Tahoma" panose="020B0604030504040204" pitchFamily="34" charset="0"/>
              <a:ea typeface="宋体" panose="02010600030101010101" pitchFamily="2" charset="-122"/>
            </a:endParaRPr>
          </a:p>
        </p:txBody>
      </p:sp>
      <p:sp>
        <p:nvSpPr>
          <p:cNvPr id="875552" name="Rectangle 32"/>
          <p:cNvSpPr>
            <a:spLocks noGrp="1" noChangeArrowheads="1"/>
          </p:cNvSpPr>
          <p:nvPr>
            <p:ph type="title"/>
          </p:nvPr>
        </p:nvSpPr>
        <p:spPr>
          <a:xfrm>
            <a:off x="323528" y="228599"/>
            <a:ext cx="8568951" cy="647393"/>
          </a:xfrm>
        </p:spPr>
        <p:txBody>
          <a:bodyPr/>
          <a:lstStyle/>
          <a:p>
            <a:r>
              <a:rPr lang="en-US" altLang="zh-CN" dirty="0"/>
              <a:t>DES </a:t>
            </a:r>
            <a:r>
              <a:rPr lang="zh-CN" altLang="en-US" dirty="0" smtClean="0"/>
              <a:t>中 </a:t>
            </a:r>
            <a:r>
              <a:rPr lang="en-US" altLang="zh-CN" dirty="0" smtClean="0"/>
              <a:t>f(</a:t>
            </a:r>
            <a:r>
              <a:rPr lang="en-US" altLang="zh-CN" dirty="0" err="1" smtClean="0"/>
              <a:t>R</a:t>
            </a:r>
            <a:r>
              <a:rPr lang="en-US" altLang="zh-CN" baseline="-25000" dirty="0" err="1" smtClean="0"/>
              <a:t>i</a:t>
            </a:r>
            <a:r>
              <a:rPr lang="en-US" altLang="zh-CN" baseline="-25000" dirty="0" smtClean="0"/>
              <a:t> </a:t>
            </a:r>
            <a:r>
              <a:rPr lang="en-US" altLang="zh-CN" dirty="0"/>
              <a:t>,</a:t>
            </a:r>
            <a:r>
              <a:rPr lang="en-US" altLang="zh-CN" dirty="0" smtClean="0"/>
              <a:t>K</a:t>
            </a:r>
            <a:r>
              <a:rPr lang="en-US" altLang="zh-CN" baseline="-25000" dirty="0" smtClean="0"/>
              <a:t>i</a:t>
            </a:r>
            <a:r>
              <a:rPr lang="en-US" altLang="zh-CN" dirty="0" smtClean="0"/>
              <a:t>) function</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23528" y="228600"/>
            <a:ext cx="8515672" cy="680120"/>
          </a:xfrm>
        </p:spPr>
        <p:txBody>
          <a:bodyPr/>
          <a:lstStyle/>
          <a:p>
            <a:r>
              <a:rPr lang="en-US" altLang="zh-CN" sz="2400" dirty="0" smtClean="0">
                <a:latin typeface="Tahoma" panose="020B0604030504040204" pitchFamily="34" charset="0"/>
                <a:ea typeface="宋体" panose="02010600030101010101" pitchFamily="2" charset="-122"/>
              </a:rPr>
              <a:t>Permutation: </a:t>
            </a:r>
            <a:r>
              <a:rPr lang="en-US" altLang="zh-CN" sz="2400" dirty="0" smtClean="0">
                <a:solidFill>
                  <a:srgbClr val="FF0000"/>
                </a:solidFill>
                <a:latin typeface="Tahoma" panose="020B0604030504040204" pitchFamily="34" charset="0"/>
                <a:ea typeface="宋体" panose="02010600030101010101" pitchFamily="2" charset="-122"/>
              </a:rPr>
              <a:t>straight</a:t>
            </a:r>
            <a:r>
              <a:rPr lang="en-US" altLang="zh-CN" sz="2400" dirty="0" smtClean="0">
                <a:latin typeface="Tahoma" panose="020B0604030504040204" pitchFamily="34" charset="0"/>
                <a:ea typeface="宋体" panose="02010600030101010101" pitchFamily="2" charset="-122"/>
              </a:rPr>
              <a:t>, </a:t>
            </a:r>
            <a:r>
              <a:rPr lang="en-US" altLang="zh-CN" sz="2400" dirty="0" smtClean="0">
                <a:solidFill>
                  <a:srgbClr val="FF0000"/>
                </a:solidFill>
                <a:latin typeface="Tahoma" panose="020B0604030504040204" pitchFamily="34" charset="0"/>
                <a:ea typeface="宋体" panose="02010600030101010101" pitchFamily="2" charset="-122"/>
              </a:rPr>
              <a:t>expansion</a:t>
            </a:r>
            <a:r>
              <a:rPr lang="en-US" altLang="zh-CN" sz="2400" dirty="0" smtClean="0">
                <a:latin typeface="Tahoma" panose="020B0604030504040204" pitchFamily="34" charset="0"/>
                <a:ea typeface="宋体" panose="02010600030101010101" pitchFamily="2" charset="-122"/>
              </a:rPr>
              <a:t>, and </a:t>
            </a:r>
            <a:r>
              <a:rPr lang="en-US" altLang="zh-CN" sz="2400" dirty="0" smtClean="0">
                <a:solidFill>
                  <a:srgbClr val="FF0000"/>
                </a:solidFill>
                <a:latin typeface="Tahoma" panose="020B0604030504040204" pitchFamily="34" charset="0"/>
                <a:ea typeface="宋体" panose="02010600030101010101" pitchFamily="2" charset="-122"/>
              </a:rPr>
              <a:t>compression</a:t>
            </a:r>
            <a:endParaRPr lang="zh-CN" altLang="en-US" dirty="0">
              <a:solidFill>
                <a:srgbClr val="FF0000"/>
              </a:solidFill>
            </a:endParaRPr>
          </a:p>
        </p:txBody>
      </p:sp>
      <p:pic>
        <p:nvPicPr>
          <p:cNvPr id="871430" name="Picture 6"/>
          <p:cNvPicPr>
            <a:picLocks noChangeAspect="1" noChangeArrowheads="1"/>
          </p:cNvPicPr>
          <p:nvPr/>
        </p:nvPicPr>
        <p:blipFill>
          <a:blip r:embed="rId3" cstate="print"/>
          <a:srcRect/>
          <a:stretch>
            <a:fillRect/>
          </a:stretch>
        </p:blipFill>
        <p:spPr bwMode="auto">
          <a:xfrm>
            <a:off x="1066800" y="1371600"/>
            <a:ext cx="6937375" cy="4503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DES</a:t>
            </a:r>
            <a:r>
              <a:rPr lang="en-US" altLang="zh-CN" b="1" dirty="0" smtClean="0"/>
              <a:t> </a:t>
            </a:r>
            <a:r>
              <a:rPr lang="zh-CN" altLang="en-US" dirty="0" smtClean="0"/>
              <a:t>的保密性</a:t>
            </a:r>
          </a:p>
        </p:txBody>
      </p:sp>
      <p:sp>
        <p:nvSpPr>
          <p:cNvPr id="23555" name="Rectangle 4"/>
          <p:cNvSpPr>
            <a:spLocks noGrp="1" noChangeArrowheads="1"/>
          </p:cNvSpPr>
          <p:nvPr>
            <p:ph type="body" idx="1"/>
          </p:nvPr>
        </p:nvSpPr>
        <p:spPr/>
        <p:txBody>
          <a:bodyPr/>
          <a:lstStyle/>
          <a:p>
            <a:pPr eaLnBrk="1" hangingPunct="1"/>
            <a:r>
              <a:rPr lang="en-US" altLang="zh-CN" dirty="0" smtClean="0"/>
              <a:t>DES</a:t>
            </a:r>
            <a:r>
              <a:rPr lang="en-US" altLang="zh-CN" b="1" dirty="0" smtClean="0"/>
              <a:t> </a:t>
            </a:r>
            <a:r>
              <a:rPr lang="zh-CN" altLang="en-US" dirty="0" smtClean="0"/>
              <a:t>的保密性仅取决于对密钥的保密，而</a:t>
            </a:r>
            <a:r>
              <a:rPr lang="zh-CN" altLang="en-US" dirty="0" smtClean="0">
                <a:solidFill>
                  <a:schemeClr val="hlink"/>
                </a:solidFill>
              </a:rPr>
              <a:t>算法是公开的。</a:t>
            </a:r>
          </a:p>
          <a:p>
            <a:pPr eaLnBrk="1" hangingPunct="1"/>
            <a:endParaRPr lang="zh-CN" altLang="en-US" dirty="0" smtClean="0"/>
          </a:p>
          <a:p>
            <a:pPr eaLnBrk="1" hangingPunct="1"/>
            <a:r>
              <a:rPr lang="zh-CN" altLang="en-US" dirty="0" smtClean="0"/>
              <a:t>尽管人们在破译</a:t>
            </a:r>
            <a:r>
              <a:rPr lang="en-US" altLang="zh-CN" dirty="0" smtClean="0"/>
              <a:t>DES</a:t>
            </a:r>
            <a:r>
              <a:rPr lang="zh-CN" altLang="en-US" dirty="0" smtClean="0"/>
              <a:t>方面取得了许多进展，但至今仍未能找到比</a:t>
            </a:r>
            <a:r>
              <a:rPr lang="zh-CN" altLang="en-US" dirty="0" smtClean="0">
                <a:solidFill>
                  <a:schemeClr val="hlink"/>
                </a:solidFill>
              </a:rPr>
              <a:t>穷举搜索密钥</a:t>
            </a:r>
            <a:r>
              <a:rPr lang="zh-CN" altLang="en-US" dirty="0" smtClean="0"/>
              <a:t>更有效的方法。</a:t>
            </a:r>
          </a:p>
          <a:p>
            <a:pPr eaLnBrk="1" hangingPunct="1"/>
            <a:endParaRPr lang="zh-CN" altLang="en-US" dirty="0" smtClean="0"/>
          </a:p>
          <a:p>
            <a:pPr eaLnBrk="1" hangingPunct="1"/>
            <a:r>
              <a:rPr lang="en-US" altLang="zh-CN" dirty="0" smtClean="0"/>
              <a:t>DES</a:t>
            </a:r>
            <a:r>
              <a:rPr lang="zh-CN" altLang="en-US" dirty="0" smtClean="0"/>
              <a:t>是世界上第一个公认的实用密码算法标准，它曾对密码学的发展做出了重大贡献。</a:t>
            </a:r>
          </a:p>
          <a:p>
            <a:pPr eaLnBrk="1" hangingPunct="1"/>
            <a:endParaRPr lang="zh-CN" altLang="en-US" dirty="0" smtClean="0"/>
          </a:p>
          <a:p>
            <a:pPr eaLnBrk="1" hangingPunct="1"/>
            <a:r>
              <a:rPr lang="zh-CN" altLang="en-US" dirty="0" smtClean="0"/>
              <a:t>目前较为严重的问题是</a:t>
            </a:r>
            <a:r>
              <a:rPr lang="en-US" altLang="zh-CN" dirty="0" smtClean="0"/>
              <a:t>DES</a:t>
            </a:r>
            <a:r>
              <a:rPr lang="zh-CN" altLang="en-US" dirty="0" smtClean="0"/>
              <a:t>的密钥的长度。现在已经设计出来搜索</a:t>
            </a:r>
            <a:r>
              <a:rPr lang="en-US" altLang="zh-CN" dirty="0" smtClean="0"/>
              <a:t>DES</a:t>
            </a:r>
            <a:r>
              <a:rPr lang="zh-CN" altLang="en-US" dirty="0" smtClean="0"/>
              <a:t>密钥的专用芯片。    </a:t>
            </a:r>
            <a:endParaRPr lang="en-US" altLang="zh-CN" dirty="0" smtClean="0"/>
          </a:p>
          <a:p>
            <a:pPr eaLnBrk="1" hangingPunct="1"/>
            <a:endParaRPr lang="en-US" altLang="zh-CN" dirty="0" smtClean="0"/>
          </a:p>
          <a:p>
            <a:pPr eaLnBrk="1" hangingPunct="1"/>
            <a:r>
              <a:rPr lang="en-US" altLang="zh-CN" dirty="0" smtClean="0"/>
              <a:t>56</a:t>
            </a:r>
            <a:r>
              <a:rPr lang="zh-CN" altLang="zh-CN" dirty="0" smtClean="0"/>
              <a:t>位</a:t>
            </a:r>
            <a:r>
              <a:rPr lang="en-US" altLang="zh-CN" dirty="0" smtClean="0"/>
              <a:t> DES </a:t>
            </a:r>
            <a:r>
              <a:rPr lang="zh-CN" altLang="zh-CN" dirty="0" smtClean="0"/>
              <a:t>已不再认为是安全的了</a:t>
            </a:r>
            <a:r>
              <a:rPr lang="zh-CN" altLang="en-US" dirty="0" smtClean="0"/>
              <a:t>。    </a:t>
            </a:r>
          </a:p>
          <a:p>
            <a:pPr eaLnBrk="1" hangingPunct="1"/>
            <a:endParaRPr lang="zh-CN" altLang="en-US"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三重</a:t>
            </a:r>
            <a:r>
              <a:rPr lang="en-US" altLang="zh-CN" dirty="0" smtClean="0"/>
              <a:t>DES</a:t>
            </a:r>
            <a:endParaRPr lang="zh-CN" altLang="en-US" dirty="0"/>
          </a:p>
        </p:txBody>
      </p:sp>
      <p:sp>
        <p:nvSpPr>
          <p:cNvPr id="3" name="内容占位符 2"/>
          <p:cNvSpPr>
            <a:spLocks noGrp="1"/>
          </p:cNvSpPr>
          <p:nvPr>
            <p:ph idx="1"/>
          </p:nvPr>
        </p:nvSpPr>
        <p:spPr/>
        <p:txBody>
          <a:bodyPr/>
          <a:lstStyle/>
          <a:p>
            <a:r>
              <a:rPr lang="zh-CN" altLang="en-US" dirty="0" smtClean="0"/>
              <a:t>使用</a:t>
            </a:r>
            <a:r>
              <a:rPr lang="zh-CN" altLang="en-US" dirty="0" smtClean="0">
                <a:solidFill>
                  <a:srgbClr val="FF0000"/>
                </a:solidFill>
              </a:rPr>
              <a:t>两个 </a:t>
            </a:r>
            <a:r>
              <a:rPr lang="en-US" altLang="zh-CN" dirty="0" smtClean="0"/>
              <a:t>56 </a:t>
            </a:r>
            <a:r>
              <a:rPr lang="zh-CN" altLang="en-US" dirty="0" smtClean="0"/>
              <a:t>位的密钥。</a:t>
            </a:r>
            <a:endParaRPr lang="en-US" altLang="zh-CN" dirty="0" smtClean="0"/>
          </a:p>
          <a:p>
            <a:r>
              <a:rPr lang="zh-CN" altLang="zh-CN" dirty="0" smtClean="0"/>
              <a:t>把</a:t>
            </a:r>
            <a:r>
              <a:rPr lang="zh-CN" altLang="zh-CN" dirty="0"/>
              <a:t>一</a:t>
            </a:r>
            <a:r>
              <a:rPr lang="zh-CN" altLang="zh-CN" dirty="0" smtClean="0"/>
              <a:t>个</a:t>
            </a:r>
            <a:r>
              <a:rPr lang="en-US" altLang="zh-CN" dirty="0" smtClean="0"/>
              <a:t> 64 </a:t>
            </a:r>
            <a:r>
              <a:rPr lang="zh-CN" altLang="zh-CN" dirty="0" smtClean="0"/>
              <a:t>位</a:t>
            </a:r>
            <a:r>
              <a:rPr lang="zh-CN" altLang="zh-CN" dirty="0"/>
              <a:t>明文用一个密钥加密，再用另一个密钥解密，然后再使用第一个密钥加密，即</a:t>
            </a:r>
            <a:endParaRPr lang="zh-CN" altLang="en-US" dirty="0"/>
          </a:p>
        </p:txBody>
      </p:sp>
      <p:grpSp>
        <p:nvGrpSpPr>
          <p:cNvPr id="4" name="Group 4"/>
          <p:cNvGrpSpPr/>
          <p:nvPr/>
        </p:nvGrpSpPr>
        <p:grpSpPr bwMode="auto">
          <a:xfrm>
            <a:off x="728594" y="4005065"/>
            <a:ext cx="3569677" cy="1865311"/>
            <a:chOff x="1470" y="1026"/>
            <a:chExt cx="2436" cy="1175"/>
          </a:xfrm>
        </p:grpSpPr>
        <p:sp>
          <p:nvSpPr>
            <p:cNvPr id="5" name="Rectangle 5"/>
            <p:cNvSpPr>
              <a:spLocks noChangeArrowheads="1"/>
            </p:cNvSpPr>
            <p:nvPr/>
          </p:nvSpPr>
          <p:spPr bwMode="auto">
            <a:xfrm>
              <a:off x="1860" y="1510"/>
              <a:ext cx="276" cy="2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E</a:t>
              </a:r>
            </a:p>
          </p:txBody>
        </p:sp>
        <p:sp>
          <p:nvSpPr>
            <p:cNvPr id="6" name="Rectangle 6"/>
            <p:cNvSpPr>
              <a:spLocks noChangeArrowheads="1"/>
            </p:cNvSpPr>
            <p:nvPr/>
          </p:nvSpPr>
          <p:spPr bwMode="auto">
            <a:xfrm>
              <a:off x="2503" y="1510"/>
              <a:ext cx="275" cy="263"/>
            </a:xfrm>
            <a:prstGeom prst="rect">
              <a:avLst/>
            </a:prstGeom>
            <a:solidFill>
              <a:srgbClr val="66FFFF"/>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D</a:t>
              </a:r>
            </a:p>
          </p:txBody>
        </p:sp>
        <p:sp>
          <p:nvSpPr>
            <p:cNvPr id="7" name="Rectangle 7"/>
            <p:cNvSpPr>
              <a:spLocks noChangeArrowheads="1"/>
            </p:cNvSpPr>
            <p:nvPr/>
          </p:nvSpPr>
          <p:spPr bwMode="auto">
            <a:xfrm>
              <a:off x="3145" y="1510"/>
              <a:ext cx="276" cy="2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E</a:t>
              </a:r>
            </a:p>
          </p:txBody>
        </p:sp>
        <p:sp>
          <p:nvSpPr>
            <p:cNvPr id="8" name="Line 8"/>
            <p:cNvSpPr>
              <a:spLocks noChangeShapeType="1"/>
            </p:cNvSpPr>
            <p:nvPr/>
          </p:nvSpPr>
          <p:spPr bwMode="auto">
            <a:xfrm>
              <a:off x="1524" y="1642"/>
              <a:ext cx="336"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9" name="Line 9"/>
            <p:cNvSpPr>
              <a:spLocks noChangeShapeType="1"/>
            </p:cNvSpPr>
            <p:nvPr/>
          </p:nvSpPr>
          <p:spPr bwMode="auto">
            <a:xfrm>
              <a:off x="2136" y="1642"/>
              <a:ext cx="36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0" name="Line 10"/>
            <p:cNvSpPr>
              <a:spLocks noChangeShapeType="1"/>
            </p:cNvSpPr>
            <p:nvPr/>
          </p:nvSpPr>
          <p:spPr bwMode="auto">
            <a:xfrm>
              <a:off x="2778" y="1642"/>
              <a:ext cx="36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1" name="Line 11"/>
            <p:cNvSpPr>
              <a:spLocks noChangeShapeType="1"/>
            </p:cNvSpPr>
            <p:nvPr/>
          </p:nvSpPr>
          <p:spPr bwMode="auto">
            <a:xfrm>
              <a:off x="3421" y="1642"/>
              <a:ext cx="366"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2" name="Line 12"/>
            <p:cNvSpPr>
              <a:spLocks noChangeShapeType="1"/>
            </p:cNvSpPr>
            <p:nvPr/>
          </p:nvSpPr>
          <p:spPr bwMode="auto">
            <a:xfrm rot="5400000">
              <a:off x="1884" y="1397"/>
              <a:ext cx="22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3" name="Line 13"/>
            <p:cNvSpPr>
              <a:spLocks noChangeShapeType="1"/>
            </p:cNvSpPr>
            <p:nvPr/>
          </p:nvSpPr>
          <p:spPr bwMode="auto">
            <a:xfrm rot="5400000">
              <a:off x="2526" y="1397"/>
              <a:ext cx="22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4" name="Line 14"/>
            <p:cNvSpPr>
              <a:spLocks noChangeShapeType="1"/>
            </p:cNvSpPr>
            <p:nvPr/>
          </p:nvSpPr>
          <p:spPr bwMode="auto">
            <a:xfrm rot="5400000">
              <a:off x="3168" y="1397"/>
              <a:ext cx="22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15" name="Text Box 15"/>
            <p:cNvSpPr txBox="1">
              <a:spLocks noChangeArrowheads="1"/>
            </p:cNvSpPr>
            <p:nvPr/>
          </p:nvSpPr>
          <p:spPr bwMode="auto">
            <a:xfrm>
              <a:off x="1904" y="1026"/>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1</a:t>
              </a:r>
              <a:endParaRPr kumimoji="1" lang="en-US" altLang="zh-CN" sz="2000">
                <a:solidFill>
                  <a:srgbClr val="000099"/>
                </a:solidFill>
                <a:latin typeface="+mn-lt"/>
                <a:ea typeface="黑体" panose="02010600030101010101" pitchFamily="2" charset="-122"/>
              </a:endParaRPr>
            </a:p>
          </p:txBody>
        </p:sp>
        <p:sp>
          <p:nvSpPr>
            <p:cNvPr id="16" name="Text Box 16"/>
            <p:cNvSpPr txBox="1">
              <a:spLocks noChangeArrowheads="1"/>
            </p:cNvSpPr>
            <p:nvPr/>
          </p:nvSpPr>
          <p:spPr bwMode="auto">
            <a:xfrm>
              <a:off x="2531" y="1026"/>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2</a:t>
              </a:r>
              <a:endParaRPr kumimoji="1" lang="en-US" altLang="zh-CN" sz="2000">
                <a:solidFill>
                  <a:srgbClr val="000099"/>
                </a:solidFill>
                <a:latin typeface="+mn-lt"/>
                <a:ea typeface="黑体" panose="02010600030101010101" pitchFamily="2" charset="-122"/>
              </a:endParaRPr>
            </a:p>
          </p:txBody>
        </p:sp>
        <p:sp>
          <p:nvSpPr>
            <p:cNvPr id="17" name="Text Box 17"/>
            <p:cNvSpPr txBox="1">
              <a:spLocks noChangeArrowheads="1"/>
            </p:cNvSpPr>
            <p:nvPr/>
          </p:nvSpPr>
          <p:spPr bwMode="auto">
            <a:xfrm>
              <a:off x="3181" y="1026"/>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1</a:t>
              </a:r>
              <a:endParaRPr kumimoji="1" lang="en-US" altLang="zh-CN" sz="2000">
                <a:solidFill>
                  <a:srgbClr val="000099"/>
                </a:solidFill>
                <a:latin typeface="+mn-lt"/>
                <a:ea typeface="黑体" panose="02010600030101010101" pitchFamily="2" charset="-122"/>
              </a:endParaRPr>
            </a:p>
          </p:txBody>
        </p:sp>
        <p:sp>
          <p:nvSpPr>
            <p:cNvPr id="18" name="Text Box 18"/>
            <p:cNvSpPr txBox="1">
              <a:spLocks noChangeArrowheads="1"/>
            </p:cNvSpPr>
            <p:nvPr/>
          </p:nvSpPr>
          <p:spPr bwMode="auto">
            <a:xfrm>
              <a:off x="1470" y="1349"/>
              <a:ext cx="47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0030101010101" pitchFamily="2" charset="-122"/>
                </a:rPr>
                <a:t>明文</a:t>
              </a:r>
            </a:p>
          </p:txBody>
        </p:sp>
        <p:sp>
          <p:nvSpPr>
            <p:cNvPr id="19" name="Text Box 19"/>
            <p:cNvSpPr txBox="1">
              <a:spLocks noChangeArrowheads="1"/>
            </p:cNvSpPr>
            <p:nvPr/>
          </p:nvSpPr>
          <p:spPr bwMode="auto">
            <a:xfrm>
              <a:off x="3428" y="1356"/>
              <a:ext cx="47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0030101010101" pitchFamily="2" charset="-122"/>
                </a:rPr>
                <a:t>密文</a:t>
              </a:r>
            </a:p>
          </p:txBody>
        </p:sp>
        <p:sp>
          <p:nvSpPr>
            <p:cNvPr id="20" name="Text Box 20"/>
            <p:cNvSpPr txBox="1">
              <a:spLocks noChangeArrowheads="1"/>
            </p:cNvSpPr>
            <p:nvPr/>
          </p:nvSpPr>
          <p:spPr bwMode="auto">
            <a:xfrm>
              <a:off x="2342" y="1871"/>
              <a:ext cx="61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dirty="0">
                  <a:solidFill>
                    <a:srgbClr val="C00000"/>
                  </a:solidFill>
                  <a:latin typeface="+mn-lt"/>
                  <a:ea typeface="黑体" panose="02010600030101010101" pitchFamily="2" charset="-122"/>
                </a:rPr>
                <a:t>加密</a:t>
              </a:r>
            </a:p>
          </p:txBody>
        </p:sp>
      </p:grpSp>
      <p:grpSp>
        <p:nvGrpSpPr>
          <p:cNvPr id="21" name="Group 21"/>
          <p:cNvGrpSpPr/>
          <p:nvPr/>
        </p:nvGrpSpPr>
        <p:grpSpPr bwMode="auto">
          <a:xfrm>
            <a:off x="5182011" y="4005066"/>
            <a:ext cx="3569677" cy="1865314"/>
            <a:chOff x="1432" y="2387"/>
            <a:chExt cx="2436" cy="1175"/>
          </a:xfrm>
        </p:grpSpPr>
        <p:sp>
          <p:nvSpPr>
            <p:cNvPr id="22" name="Rectangle 22"/>
            <p:cNvSpPr>
              <a:spLocks noChangeArrowheads="1"/>
            </p:cNvSpPr>
            <p:nvPr/>
          </p:nvSpPr>
          <p:spPr bwMode="auto">
            <a:xfrm>
              <a:off x="1822" y="2871"/>
              <a:ext cx="276" cy="263"/>
            </a:xfrm>
            <a:prstGeom prst="rect">
              <a:avLst/>
            </a:prstGeom>
            <a:solidFill>
              <a:srgbClr val="66FFFF"/>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D</a:t>
              </a:r>
            </a:p>
          </p:txBody>
        </p:sp>
        <p:sp>
          <p:nvSpPr>
            <p:cNvPr id="23" name="Rectangle 23"/>
            <p:cNvSpPr>
              <a:spLocks noChangeArrowheads="1"/>
            </p:cNvSpPr>
            <p:nvPr/>
          </p:nvSpPr>
          <p:spPr bwMode="auto">
            <a:xfrm>
              <a:off x="2465" y="2871"/>
              <a:ext cx="275" cy="263"/>
            </a:xfrm>
            <a:prstGeom prst="rect">
              <a:avLst/>
            </a:prstGeom>
            <a:solidFill>
              <a:srgbClr val="FFFF66"/>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E</a:t>
              </a:r>
            </a:p>
          </p:txBody>
        </p:sp>
        <p:sp>
          <p:nvSpPr>
            <p:cNvPr id="24" name="Rectangle 24"/>
            <p:cNvSpPr>
              <a:spLocks noChangeArrowheads="1"/>
            </p:cNvSpPr>
            <p:nvPr/>
          </p:nvSpPr>
          <p:spPr bwMode="auto">
            <a:xfrm>
              <a:off x="3107" y="2871"/>
              <a:ext cx="276" cy="263"/>
            </a:xfrm>
            <a:prstGeom prst="rect">
              <a:avLst/>
            </a:prstGeom>
            <a:solidFill>
              <a:srgbClr val="66FFFF"/>
            </a:solidFill>
            <a:ln w="28575">
              <a:solidFill>
                <a:srgbClr val="333399"/>
              </a:solidFill>
              <a:miter lim="800000"/>
            </a:ln>
            <a:effectLst>
              <a:outerShdw dist="35921" dir="2700000" algn="ctr" rotWithShape="0">
                <a:schemeClr val="bg2"/>
              </a:outerShdw>
            </a:effectLst>
          </p:spPr>
          <p:txBody>
            <a:bodyPr wrap="none" anchor="ctr"/>
            <a:lstStyle/>
            <a:p>
              <a:pPr algn="ctr"/>
              <a:r>
                <a:rPr kumimoji="1" lang="en-US" altLang="zh-CN" sz="2000">
                  <a:solidFill>
                    <a:srgbClr val="000099"/>
                  </a:solidFill>
                  <a:latin typeface="+mn-lt"/>
                  <a:ea typeface="黑体" panose="02010600030101010101" pitchFamily="2" charset="-122"/>
                </a:rPr>
                <a:t>D</a:t>
              </a:r>
            </a:p>
          </p:txBody>
        </p:sp>
        <p:sp>
          <p:nvSpPr>
            <p:cNvPr id="25" name="Line 25"/>
            <p:cNvSpPr>
              <a:spLocks noChangeShapeType="1"/>
            </p:cNvSpPr>
            <p:nvPr/>
          </p:nvSpPr>
          <p:spPr bwMode="auto">
            <a:xfrm>
              <a:off x="1486" y="3003"/>
              <a:ext cx="336"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26" name="Line 26"/>
            <p:cNvSpPr>
              <a:spLocks noChangeShapeType="1"/>
            </p:cNvSpPr>
            <p:nvPr/>
          </p:nvSpPr>
          <p:spPr bwMode="auto">
            <a:xfrm>
              <a:off x="2098" y="3003"/>
              <a:ext cx="36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27" name="Line 27"/>
            <p:cNvSpPr>
              <a:spLocks noChangeShapeType="1"/>
            </p:cNvSpPr>
            <p:nvPr/>
          </p:nvSpPr>
          <p:spPr bwMode="auto">
            <a:xfrm>
              <a:off x="2740" y="3003"/>
              <a:ext cx="36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28" name="Line 28"/>
            <p:cNvSpPr>
              <a:spLocks noChangeShapeType="1"/>
            </p:cNvSpPr>
            <p:nvPr/>
          </p:nvSpPr>
          <p:spPr bwMode="auto">
            <a:xfrm>
              <a:off x="3383" y="3003"/>
              <a:ext cx="367"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29" name="Freeform 29"/>
            <p:cNvSpPr/>
            <p:nvPr/>
          </p:nvSpPr>
          <p:spPr bwMode="auto">
            <a:xfrm>
              <a:off x="1961" y="2644"/>
              <a:ext cx="2" cy="227"/>
            </a:xfrm>
            <a:custGeom>
              <a:avLst/>
              <a:gdLst>
                <a:gd name="T0" fmla="*/ 0 w 3"/>
                <a:gd name="T1" fmla="*/ 0 h 249"/>
                <a:gd name="T2" fmla="*/ 3 w 3"/>
                <a:gd name="T3" fmla="*/ 249 h 249"/>
              </a:gdLst>
              <a:ahLst/>
              <a:cxnLst>
                <a:cxn ang="0">
                  <a:pos x="T0" y="T1"/>
                </a:cxn>
                <a:cxn ang="0">
                  <a:pos x="T2" y="T3"/>
                </a:cxn>
              </a:cxnLst>
              <a:rect l="0" t="0" r="r" b="b"/>
              <a:pathLst>
                <a:path w="3" h="249">
                  <a:moveTo>
                    <a:pt x="0" y="0"/>
                  </a:moveTo>
                  <a:lnTo>
                    <a:pt x="3" y="249"/>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30" name="Freeform 30"/>
            <p:cNvSpPr/>
            <p:nvPr/>
          </p:nvSpPr>
          <p:spPr bwMode="auto">
            <a:xfrm>
              <a:off x="2603" y="2644"/>
              <a:ext cx="3" cy="235"/>
            </a:xfrm>
            <a:custGeom>
              <a:avLst/>
              <a:gdLst>
                <a:gd name="T0" fmla="*/ 0 w 3"/>
                <a:gd name="T1" fmla="*/ 0 h 257"/>
                <a:gd name="T2" fmla="*/ 3 w 3"/>
                <a:gd name="T3" fmla="*/ 257 h 257"/>
              </a:gdLst>
              <a:ahLst/>
              <a:cxnLst>
                <a:cxn ang="0">
                  <a:pos x="T0" y="T1"/>
                </a:cxn>
                <a:cxn ang="0">
                  <a:pos x="T2" y="T3"/>
                </a:cxn>
              </a:cxnLst>
              <a:rect l="0" t="0" r="r" b="b"/>
              <a:pathLst>
                <a:path w="3" h="257">
                  <a:moveTo>
                    <a:pt x="0" y="0"/>
                  </a:moveTo>
                  <a:lnTo>
                    <a:pt x="3" y="257"/>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sp>
          <p:nvSpPr>
            <p:cNvPr id="31" name="Text Box 31"/>
            <p:cNvSpPr txBox="1">
              <a:spLocks noChangeArrowheads="1"/>
            </p:cNvSpPr>
            <p:nvPr/>
          </p:nvSpPr>
          <p:spPr bwMode="auto">
            <a:xfrm>
              <a:off x="1866" y="2387"/>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1</a:t>
              </a:r>
              <a:endParaRPr kumimoji="1" lang="en-US" altLang="zh-CN" sz="2000">
                <a:solidFill>
                  <a:srgbClr val="000099"/>
                </a:solidFill>
                <a:latin typeface="+mn-lt"/>
                <a:ea typeface="黑体" panose="02010600030101010101" pitchFamily="2" charset="-122"/>
              </a:endParaRPr>
            </a:p>
          </p:txBody>
        </p:sp>
        <p:sp>
          <p:nvSpPr>
            <p:cNvPr id="32" name="Text Box 32"/>
            <p:cNvSpPr txBox="1">
              <a:spLocks noChangeArrowheads="1"/>
            </p:cNvSpPr>
            <p:nvPr/>
          </p:nvSpPr>
          <p:spPr bwMode="auto">
            <a:xfrm>
              <a:off x="2494" y="2387"/>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2</a:t>
              </a:r>
              <a:endParaRPr kumimoji="1" lang="en-US" altLang="zh-CN" sz="2000">
                <a:solidFill>
                  <a:srgbClr val="000099"/>
                </a:solidFill>
                <a:latin typeface="+mn-lt"/>
                <a:ea typeface="黑体" panose="02010600030101010101" pitchFamily="2" charset="-122"/>
              </a:endParaRPr>
            </a:p>
          </p:txBody>
        </p:sp>
        <p:sp>
          <p:nvSpPr>
            <p:cNvPr id="33" name="Text Box 33"/>
            <p:cNvSpPr txBox="1">
              <a:spLocks noChangeArrowheads="1"/>
            </p:cNvSpPr>
            <p:nvPr/>
          </p:nvSpPr>
          <p:spPr bwMode="auto">
            <a:xfrm>
              <a:off x="3143" y="2387"/>
              <a:ext cx="29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a:solidFill>
                    <a:srgbClr val="000099"/>
                  </a:solidFill>
                  <a:latin typeface="+mn-lt"/>
                  <a:ea typeface="黑体" panose="02010600030101010101" pitchFamily="2" charset="-122"/>
                </a:rPr>
                <a:t>K</a:t>
              </a:r>
              <a:r>
                <a:rPr kumimoji="1" lang="en-US" altLang="zh-CN" sz="2000" baseline="-25000">
                  <a:solidFill>
                    <a:srgbClr val="000099"/>
                  </a:solidFill>
                  <a:latin typeface="+mn-lt"/>
                  <a:ea typeface="黑体" panose="02010600030101010101" pitchFamily="2" charset="-122"/>
                </a:rPr>
                <a:t>1</a:t>
              </a:r>
              <a:endParaRPr kumimoji="1" lang="en-US" altLang="zh-CN" sz="2000">
                <a:solidFill>
                  <a:srgbClr val="000099"/>
                </a:solidFill>
                <a:latin typeface="+mn-lt"/>
                <a:ea typeface="黑体" panose="02010600030101010101" pitchFamily="2" charset="-122"/>
              </a:endParaRPr>
            </a:p>
          </p:txBody>
        </p:sp>
        <p:sp>
          <p:nvSpPr>
            <p:cNvPr id="34" name="Text Box 34"/>
            <p:cNvSpPr txBox="1">
              <a:spLocks noChangeArrowheads="1"/>
            </p:cNvSpPr>
            <p:nvPr/>
          </p:nvSpPr>
          <p:spPr bwMode="auto">
            <a:xfrm>
              <a:off x="1432" y="2710"/>
              <a:ext cx="47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0030101010101" pitchFamily="2" charset="-122"/>
                </a:rPr>
                <a:t>密文</a:t>
              </a:r>
            </a:p>
          </p:txBody>
        </p:sp>
        <p:sp>
          <p:nvSpPr>
            <p:cNvPr id="35" name="Text Box 35"/>
            <p:cNvSpPr txBox="1">
              <a:spLocks noChangeArrowheads="1"/>
            </p:cNvSpPr>
            <p:nvPr/>
          </p:nvSpPr>
          <p:spPr bwMode="auto">
            <a:xfrm>
              <a:off x="3390" y="2717"/>
              <a:ext cx="47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mn-lt"/>
                  <a:ea typeface="黑体" panose="02010600030101010101" pitchFamily="2" charset="-122"/>
                </a:rPr>
                <a:t>明文</a:t>
              </a:r>
            </a:p>
          </p:txBody>
        </p:sp>
        <p:sp>
          <p:nvSpPr>
            <p:cNvPr id="36" name="Text Box 36"/>
            <p:cNvSpPr txBox="1">
              <a:spLocks noChangeArrowheads="1"/>
            </p:cNvSpPr>
            <p:nvPr/>
          </p:nvSpPr>
          <p:spPr bwMode="auto">
            <a:xfrm>
              <a:off x="2304" y="3232"/>
              <a:ext cx="61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800" dirty="0">
                  <a:solidFill>
                    <a:srgbClr val="C00000"/>
                  </a:solidFill>
                  <a:latin typeface="+mn-lt"/>
                  <a:ea typeface="黑体" panose="02010600030101010101" pitchFamily="2" charset="-122"/>
                </a:rPr>
                <a:t>解密</a:t>
              </a:r>
            </a:p>
          </p:txBody>
        </p:sp>
        <p:sp>
          <p:nvSpPr>
            <p:cNvPr id="37" name="Freeform 37"/>
            <p:cNvSpPr/>
            <p:nvPr/>
          </p:nvSpPr>
          <p:spPr bwMode="auto">
            <a:xfrm>
              <a:off x="3245" y="2644"/>
              <a:ext cx="3" cy="221"/>
            </a:xfrm>
            <a:custGeom>
              <a:avLst/>
              <a:gdLst>
                <a:gd name="T0" fmla="*/ 0 w 3"/>
                <a:gd name="T1" fmla="*/ 0 h 241"/>
                <a:gd name="T2" fmla="*/ 3 w 3"/>
                <a:gd name="T3" fmla="*/ 241 h 241"/>
              </a:gdLst>
              <a:ahLst/>
              <a:cxnLst>
                <a:cxn ang="0">
                  <a:pos x="T0" y="T1"/>
                </a:cxn>
                <a:cxn ang="0">
                  <a:pos x="T2" y="T3"/>
                </a:cxn>
              </a:cxnLst>
              <a:rect l="0" t="0" r="r" b="b"/>
              <a:pathLst>
                <a:path w="3" h="241">
                  <a:moveTo>
                    <a:pt x="0" y="0"/>
                  </a:moveTo>
                  <a:lnTo>
                    <a:pt x="3" y="241"/>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lt"/>
                <a:ea typeface="黑体" panose="02010600030101010101" pitchFamily="2" charset="-122"/>
              </a:endParaRPr>
            </a:p>
          </p:txBody>
        </p:sp>
      </p:grpSp>
      <p:sp>
        <p:nvSpPr>
          <p:cNvPr id="38" name="矩形 37"/>
          <p:cNvSpPr/>
          <p:nvPr/>
        </p:nvSpPr>
        <p:spPr bwMode="auto">
          <a:xfrm>
            <a:off x="1214414" y="2928934"/>
            <a:ext cx="6580835" cy="529579"/>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en-GB" altLang="zh-CN" dirty="0" smtClean="0">
                <a:solidFill>
                  <a:srgbClr val="000099"/>
                </a:solidFill>
                <a:latin typeface="+mn-lt"/>
                <a:ea typeface="黑体" panose="02010600030101010101" pitchFamily="2" charset="-122"/>
              </a:rPr>
              <a:t>Y </a:t>
            </a:r>
            <a:r>
              <a:rPr lang="en-GB" altLang="zh-CN" dirty="0">
                <a:solidFill>
                  <a:srgbClr val="000099"/>
                </a:solidFill>
                <a:latin typeface="+mn-lt"/>
                <a:ea typeface="黑体" panose="02010600030101010101" pitchFamily="2" charset="-122"/>
              </a:rPr>
              <a:t>= DES</a:t>
            </a:r>
            <a:r>
              <a:rPr lang="en-GB" altLang="zh-CN" baseline="-25000" dirty="0">
                <a:solidFill>
                  <a:srgbClr val="000099"/>
                </a:solidFill>
                <a:latin typeface="+mn-lt"/>
                <a:ea typeface="黑体" panose="02010600030101010101" pitchFamily="2" charset="-122"/>
              </a:rPr>
              <a:t>K1</a:t>
            </a:r>
            <a:r>
              <a:rPr lang="en-GB" altLang="zh-CN" dirty="0">
                <a:solidFill>
                  <a:srgbClr val="000099"/>
                </a:solidFill>
                <a:latin typeface="+mn-lt"/>
                <a:ea typeface="黑体" panose="02010600030101010101" pitchFamily="2" charset="-122"/>
              </a:rPr>
              <a:t>(DES</a:t>
            </a:r>
            <a:r>
              <a:rPr lang="en-GB" altLang="zh-CN" baseline="30000" dirty="0">
                <a:solidFill>
                  <a:srgbClr val="000099"/>
                </a:solidFill>
                <a:latin typeface="+mn-lt"/>
                <a:ea typeface="黑体" panose="02010600030101010101" pitchFamily="2" charset="-122"/>
              </a:rPr>
              <a:t>-1</a:t>
            </a:r>
            <a:r>
              <a:rPr lang="en-GB" altLang="zh-CN" baseline="-25000" dirty="0">
                <a:solidFill>
                  <a:srgbClr val="000099"/>
                </a:solidFill>
                <a:latin typeface="+mn-lt"/>
                <a:ea typeface="黑体" panose="02010600030101010101" pitchFamily="2" charset="-122"/>
              </a:rPr>
              <a:t>K2</a:t>
            </a:r>
            <a:r>
              <a:rPr lang="en-GB" altLang="zh-CN" dirty="0">
                <a:solidFill>
                  <a:srgbClr val="000099"/>
                </a:solidFill>
                <a:latin typeface="+mn-lt"/>
                <a:ea typeface="黑体" panose="02010600030101010101" pitchFamily="2" charset="-122"/>
              </a:rPr>
              <a:t>(DES</a:t>
            </a:r>
            <a:r>
              <a:rPr lang="en-GB" altLang="zh-CN" baseline="-25000" dirty="0">
                <a:solidFill>
                  <a:srgbClr val="000099"/>
                </a:solidFill>
                <a:latin typeface="+mn-lt"/>
                <a:ea typeface="黑体" panose="02010600030101010101" pitchFamily="2" charset="-122"/>
              </a:rPr>
              <a:t>K1</a:t>
            </a:r>
            <a:r>
              <a:rPr lang="en-GB" altLang="zh-CN" dirty="0">
                <a:solidFill>
                  <a:srgbClr val="000099"/>
                </a:solidFill>
                <a:latin typeface="+mn-lt"/>
                <a:ea typeface="黑体" panose="02010600030101010101" pitchFamily="2" charset="-122"/>
              </a:rPr>
              <a:t>(X)))</a:t>
            </a:r>
            <a:endParaRPr lang="zh-CN" altLang="en-US" dirty="0">
              <a:solidFill>
                <a:srgbClr val="000099"/>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5526" name="Picture 6"/>
          <p:cNvPicPr>
            <a:picLocks noChangeAspect="1" noChangeArrowheads="1"/>
          </p:cNvPicPr>
          <p:nvPr/>
        </p:nvPicPr>
        <p:blipFill>
          <a:blip r:embed="rId3" cstate="print"/>
          <a:srcRect/>
          <a:stretch>
            <a:fillRect/>
          </a:stretch>
        </p:blipFill>
        <p:spPr bwMode="auto">
          <a:xfrm>
            <a:off x="685800" y="1295400"/>
            <a:ext cx="7391400" cy="4486275"/>
          </a:xfrm>
          <a:prstGeom prst="rect">
            <a:avLst/>
          </a:prstGeom>
          <a:noFill/>
          <a:ln w="9525">
            <a:noFill/>
            <a:miter lim="800000"/>
            <a:headEnd/>
            <a:tailEnd/>
          </a:ln>
          <a:effectLst/>
        </p:spPr>
      </p:pic>
      <p:sp>
        <p:nvSpPr>
          <p:cNvPr id="875527" name="Rectangle 7"/>
          <p:cNvSpPr>
            <a:spLocks noGrp="1" noChangeArrowheads="1"/>
          </p:cNvSpPr>
          <p:nvPr>
            <p:ph type="title"/>
          </p:nvPr>
        </p:nvSpPr>
        <p:spPr/>
        <p:txBody>
          <a:bodyPr/>
          <a:lstStyle/>
          <a:p>
            <a:r>
              <a:rPr lang="en-US" altLang="zh-CN" dirty="0" smtClean="0"/>
              <a:t>Triple </a:t>
            </a:r>
            <a:r>
              <a:rPr lang="en-US" altLang="zh-CN" dirty="0"/>
              <a:t>DES</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solidFill>
                  <a:srgbClr val="FF0000"/>
                </a:solidFill>
              </a:rPr>
              <a:t>公</a:t>
            </a:r>
            <a:r>
              <a:rPr lang="zh-CN" altLang="en-US" sz="2200" dirty="0">
                <a:solidFill>
                  <a:srgbClr val="FF0000"/>
                </a:solidFill>
              </a:rPr>
              <a:t>钥</a:t>
            </a:r>
            <a:r>
              <a:rPr lang="zh-CN" altLang="en-US" sz="2200" dirty="0" smtClean="0">
                <a:solidFill>
                  <a:srgbClr val="FF0000"/>
                </a:solidFill>
              </a:rPr>
              <a:t>密码体制</a:t>
            </a:r>
            <a:endParaRPr lang="en-US" altLang="zh-CN" sz="2200" dirty="0" smtClean="0">
              <a:solidFill>
                <a:srgbClr val="FF0000"/>
              </a:solidFill>
            </a:endParaRPr>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zh-CN" dirty="0" smtClean="0"/>
              <a:t>计算机网络</a:t>
            </a:r>
            <a:r>
              <a:rPr lang="zh-CN" altLang="zh-CN" dirty="0"/>
              <a:t>面临的安全性威胁</a:t>
            </a:r>
            <a:endParaRPr lang="zh-CN" altLang="en-US" dirty="0"/>
          </a:p>
        </p:txBody>
      </p:sp>
      <p:sp>
        <p:nvSpPr>
          <p:cNvPr id="931843" name="Rectangle 3"/>
          <p:cNvSpPr>
            <a:spLocks noGrp="1" noChangeArrowheads="1"/>
          </p:cNvSpPr>
          <p:nvPr>
            <p:ph idx="1"/>
          </p:nvPr>
        </p:nvSpPr>
        <p:spPr/>
        <p:txBody>
          <a:bodyPr/>
          <a:lstStyle/>
          <a:p>
            <a:r>
              <a:rPr lang="zh-CN" altLang="en-US" dirty="0"/>
              <a:t>计算机网络上的通信面临以下两大类威胁</a:t>
            </a:r>
            <a:r>
              <a:rPr lang="zh-CN" altLang="en-US" dirty="0" smtClean="0"/>
              <a:t>：</a:t>
            </a:r>
            <a:r>
              <a:rPr lang="zh-CN" altLang="en-US" dirty="0" smtClean="0">
                <a:solidFill>
                  <a:srgbClr val="FF0000"/>
                </a:solidFill>
              </a:rPr>
              <a:t>被动攻击</a:t>
            </a:r>
            <a:r>
              <a:rPr lang="zh-CN" altLang="en-US" dirty="0" smtClean="0"/>
              <a:t>和</a:t>
            </a:r>
            <a:r>
              <a:rPr lang="zh-CN" altLang="en-US" dirty="0" smtClean="0">
                <a:solidFill>
                  <a:srgbClr val="FF0000"/>
                </a:solidFill>
              </a:rPr>
              <a:t>主动攻击。</a:t>
            </a:r>
            <a:endParaRPr lang="zh-CN" altLang="zh-CN" dirty="0">
              <a:solidFill>
                <a:srgbClr val="FF0000"/>
              </a:solidFill>
            </a:endParaRPr>
          </a:p>
        </p:txBody>
      </p:sp>
      <p:sp>
        <p:nvSpPr>
          <p:cNvPr id="4" name="Rectangle 99"/>
          <p:cNvSpPr>
            <a:spLocks noChangeArrowheads="1"/>
          </p:cNvSpPr>
          <p:nvPr/>
        </p:nvSpPr>
        <p:spPr bwMode="auto">
          <a:xfrm>
            <a:off x="650333" y="2420888"/>
            <a:ext cx="8146073" cy="2165350"/>
          </a:xfrm>
          <a:prstGeom prst="rect">
            <a:avLst/>
          </a:prstGeom>
          <a:solidFill>
            <a:srgbClr val="FFFF66"/>
          </a:solidFill>
          <a:ln w="9525">
            <a:solidFill>
              <a:srgbClr val="000000"/>
            </a:solidFill>
            <a:prstDash val="dash"/>
            <a:miter lim="800000"/>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5" name="Rectangle 66"/>
          <p:cNvSpPr>
            <a:spLocks noChangeArrowheads="1"/>
          </p:cNvSpPr>
          <p:nvPr/>
        </p:nvSpPr>
        <p:spPr bwMode="auto">
          <a:xfrm>
            <a:off x="2747517" y="4083886"/>
            <a:ext cx="6037385" cy="487362"/>
          </a:xfrm>
          <a:prstGeom prst="rect">
            <a:avLst/>
          </a:prstGeom>
          <a:solidFill>
            <a:srgbClr val="FF9933"/>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6" name="Oval 68"/>
          <p:cNvSpPr>
            <a:spLocks noChangeArrowheads="1"/>
          </p:cNvSpPr>
          <p:nvPr/>
        </p:nvSpPr>
        <p:spPr bwMode="auto">
          <a:xfrm>
            <a:off x="2958314" y="3032075"/>
            <a:ext cx="243254" cy="279400"/>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7" name="Oval 69"/>
          <p:cNvSpPr>
            <a:spLocks noChangeArrowheads="1"/>
          </p:cNvSpPr>
          <p:nvPr/>
        </p:nvSpPr>
        <p:spPr bwMode="auto">
          <a:xfrm>
            <a:off x="4217080" y="3032075"/>
            <a:ext cx="243254" cy="279400"/>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8" name="Oval 71"/>
          <p:cNvSpPr>
            <a:spLocks noChangeArrowheads="1"/>
          </p:cNvSpPr>
          <p:nvPr/>
        </p:nvSpPr>
        <p:spPr bwMode="auto">
          <a:xfrm>
            <a:off x="912637" y="3032076"/>
            <a:ext cx="243254" cy="276225"/>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9" name="Oval 72"/>
          <p:cNvSpPr>
            <a:spLocks noChangeArrowheads="1"/>
          </p:cNvSpPr>
          <p:nvPr/>
        </p:nvSpPr>
        <p:spPr bwMode="auto">
          <a:xfrm>
            <a:off x="2172868" y="3032076"/>
            <a:ext cx="243254" cy="276225"/>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0" name="Line 73"/>
          <p:cNvSpPr>
            <a:spLocks noChangeShapeType="1"/>
          </p:cNvSpPr>
          <p:nvPr/>
        </p:nvSpPr>
        <p:spPr bwMode="auto">
          <a:xfrm>
            <a:off x="1155891" y="3171775"/>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1" name="Arc 74"/>
          <p:cNvSpPr/>
          <p:nvPr/>
        </p:nvSpPr>
        <p:spPr bwMode="auto">
          <a:xfrm>
            <a:off x="1155891" y="3171775"/>
            <a:ext cx="524608" cy="395288"/>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2" name="Oval 75"/>
          <p:cNvSpPr>
            <a:spLocks noChangeArrowheads="1"/>
          </p:cNvSpPr>
          <p:nvPr/>
        </p:nvSpPr>
        <p:spPr bwMode="auto">
          <a:xfrm>
            <a:off x="1523703" y="3586114"/>
            <a:ext cx="363415" cy="23177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3" name="Text Box 76"/>
          <p:cNvSpPr txBox="1">
            <a:spLocks noChangeArrowheads="1"/>
          </p:cNvSpPr>
          <p:nvPr/>
        </p:nvSpPr>
        <p:spPr bwMode="auto">
          <a:xfrm>
            <a:off x="1887119" y="3544838"/>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截获</a:t>
            </a:r>
          </a:p>
        </p:txBody>
      </p:sp>
      <p:sp>
        <p:nvSpPr>
          <p:cNvPr id="14" name="Oval 77"/>
          <p:cNvSpPr>
            <a:spLocks noChangeArrowheads="1"/>
          </p:cNvSpPr>
          <p:nvPr/>
        </p:nvSpPr>
        <p:spPr bwMode="auto">
          <a:xfrm>
            <a:off x="4989337" y="3027314"/>
            <a:ext cx="243254" cy="27463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5" name="Oval 78"/>
          <p:cNvSpPr>
            <a:spLocks noChangeArrowheads="1"/>
          </p:cNvSpPr>
          <p:nvPr/>
        </p:nvSpPr>
        <p:spPr bwMode="auto">
          <a:xfrm>
            <a:off x="6249568" y="3027314"/>
            <a:ext cx="244720" cy="27463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6" name="Oval 83"/>
          <p:cNvSpPr>
            <a:spLocks noChangeArrowheads="1"/>
          </p:cNvSpPr>
          <p:nvPr/>
        </p:nvSpPr>
        <p:spPr bwMode="auto">
          <a:xfrm>
            <a:off x="7065788" y="3027314"/>
            <a:ext cx="243254" cy="27463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17" name="Text Box 85"/>
          <p:cNvSpPr txBox="1">
            <a:spLocks noChangeArrowheads="1"/>
          </p:cNvSpPr>
          <p:nvPr/>
        </p:nvSpPr>
        <p:spPr bwMode="auto">
          <a:xfrm>
            <a:off x="8194134" y="3376563"/>
            <a:ext cx="700833"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拒绝</a:t>
            </a:r>
          </a:p>
          <a:p>
            <a:pPr eaLnBrk="0" hangingPunct="0"/>
            <a:r>
              <a:rPr kumimoji="1" lang="zh-CN" altLang="en-US" sz="2000" b="1">
                <a:solidFill>
                  <a:srgbClr val="000099"/>
                </a:solidFill>
                <a:latin typeface="+mn-lt"/>
                <a:ea typeface="黑体" panose="02010600030101010101" pitchFamily="2" charset="-122"/>
              </a:rPr>
              <a:t>服务</a:t>
            </a:r>
          </a:p>
        </p:txBody>
      </p:sp>
      <p:sp>
        <p:nvSpPr>
          <p:cNvPr id="18" name="Oval 86"/>
          <p:cNvSpPr>
            <a:spLocks noChangeArrowheads="1"/>
          </p:cNvSpPr>
          <p:nvPr/>
        </p:nvSpPr>
        <p:spPr bwMode="auto">
          <a:xfrm>
            <a:off x="8326019" y="3027314"/>
            <a:ext cx="243254" cy="27463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0" name="Text Box 90"/>
          <p:cNvSpPr txBox="1">
            <a:spLocks noChangeArrowheads="1"/>
          </p:cNvSpPr>
          <p:nvPr/>
        </p:nvSpPr>
        <p:spPr bwMode="auto">
          <a:xfrm>
            <a:off x="5011319" y="4098875"/>
            <a:ext cx="166904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主  动  攻  击</a:t>
            </a:r>
          </a:p>
        </p:txBody>
      </p:sp>
      <p:sp>
        <p:nvSpPr>
          <p:cNvPr id="21" name="Text Box 91"/>
          <p:cNvSpPr txBox="1">
            <a:spLocks noChangeArrowheads="1"/>
          </p:cNvSpPr>
          <p:nvPr/>
        </p:nvSpPr>
        <p:spPr bwMode="auto">
          <a:xfrm>
            <a:off x="8005099" y="2451050"/>
            <a:ext cx="95891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目的站</a:t>
            </a:r>
          </a:p>
        </p:txBody>
      </p:sp>
      <p:sp>
        <p:nvSpPr>
          <p:cNvPr id="22" name="Text Box 92"/>
          <p:cNvSpPr txBox="1">
            <a:spLocks noChangeArrowheads="1"/>
          </p:cNvSpPr>
          <p:nvPr/>
        </p:nvSpPr>
        <p:spPr bwMode="auto">
          <a:xfrm>
            <a:off x="6873822" y="2451050"/>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源站</a:t>
            </a:r>
          </a:p>
        </p:txBody>
      </p:sp>
      <p:sp>
        <p:nvSpPr>
          <p:cNvPr id="23" name="Text Box 93"/>
          <p:cNvSpPr txBox="1">
            <a:spLocks noChangeArrowheads="1"/>
          </p:cNvSpPr>
          <p:nvPr/>
        </p:nvSpPr>
        <p:spPr bwMode="auto">
          <a:xfrm>
            <a:off x="4910207" y="2451050"/>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源站</a:t>
            </a:r>
          </a:p>
        </p:txBody>
      </p:sp>
      <p:sp>
        <p:nvSpPr>
          <p:cNvPr id="24" name="Text Box 94"/>
          <p:cNvSpPr txBox="1">
            <a:spLocks noChangeArrowheads="1"/>
          </p:cNvSpPr>
          <p:nvPr/>
        </p:nvSpPr>
        <p:spPr bwMode="auto">
          <a:xfrm>
            <a:off x="2871857" y="2451050"/>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源站</a:t>
            </a:r>
          </a:p>
        </p:txBody>
      </p:sp>
      <p:sp>
        <p:nvSpPr>
          <p:cNvPr id="25" name="Text Box 95"/>
          <p:cNvSpPr txBox="1">
            <a:spLocks noChangeArrowheads="1"/>
          </p:cNvSpPr>
          <p:nvPr/>
        </p:nvSpPr>
        <p:spPr bwMode="auto">
          <a:xfrm>
            <a:off x="757307" y="2451050"/>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源站</a:t>
            </a:r>
          </a:p>
        </p:txBody>
      </p:sp>
      <p:sp>
        <p:nvSpPr>
          <p:cNvPr id="26" name="Text Box 96"/>
          <p:cNvSpPr txBox="1">
            <a:spLocks noChangeArrowheads="1"/>
          </p:cNvSpPr>
          <p:nvPr/>
        </p:nvSpPr>
        <p:spPr bwMode="auto">
          <a:xfrm>
            <a:off x="5966749" y="2451050"/>
            <a:ext cx="95891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目的站</a:t>
            </a:r>
          </a:p>
        </p:txBody>
      </p:sp>
      <p:sp>
        <p:nvSpPr>
          <p:cNvPr id="27" name="Text Box 97"/>
          <p:cNvSpPr txBox="1">
            <a:spLocks noChangeArrowheads="1"/>
          </p:cNvSpPr>
          <p:nvPr/>
        </p:nvSpPr>
        <p:spPr bwMode="auto">
          <a:xfrm>
            <a:off x="3928399" y="2451050"/>
            <a:ext cx="95891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目的站</a:t>
            </a:r>
          </a:p>
        </p:txBody>
      </p:sp>
      <p:sp>
        <p:nvSpPr>
          <p:cNvPr id="28" name="Text Box 98"/>
          <p:cNvSpPr txBox="1">
            <a:spLocks noChangeArrowheads="1"/>
          </p:cNvSpPr>
          <p:nvPr/>
        </p:nvSpPr>
        <p:spPr bwMode="auto">
          <a:xfrm>
            <a:off x="1890049" y="2451050"/>
            <a:ext cx="95891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目的站</a:t>
            </a:r>
          </a:p>
        </p:txBody>
      </p:sp>
      <p:sp>
        <p:nvSpPr>
          <p:cNvPr id="30" name="Line 101"/>
          <p:cNvSpPr>
            <a:spLocks noChangeShapeType="1"/>
          </p:cNvSpPr>
          <p:nvPr/>
        </p:nvSpPr>
        <p:spPr bwMode="auto">
          <a:xfrm>
            <a:off x="2750229" y="2420888"/>
            <a:ext cx="0" cy="2165350"/>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1" name="Line 102"/>
          <p:cNvSpPr>
            <a:spLocks noChangeShapeType="1"/>
          </p:cNvSpPr>
          <p:nvPr/>
        </p:nvSpPr>
        <p:spPr bwMode="auto">
          <a:xfrm>
            <a:off x="4765134" y="2420889"/>
            <a:ext cx="0" cy="1646237"/>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2" name="Line 103"/>
          <p:cNvSpPr>
            <a:spLocks noChangeShapeType="1"/>
          </p:cNvSpPr>
          <p:nvPr/>
        </p:nvSpPr>
        <p:spPr bwMode="auto">
          <a:xfrm>
            <a:off x="6865029" y="2420889"/>
            <a:ext cx="0" cy="1646237"/>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3" name="Arc 105"/>
          <p:cNvSpPr/>
          <p:nvPr/>
        </p:nvSpPr>
        <p:spPr bwMode="auto">
          <a:xfrm>
            <a:off x="3182518" y="3151138"/>
            <a:ext cx="526073" cy="430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4" name="Oval 106"/>
          <p:cNvSpPr>
            <a:spLocks noChangeArrowheads="1"/>
          </p:cNvSpPr>
          <p:nvPr/>
        </p:nvSpPr>
        <p:spPr bwMode="auto">
          <a:xfrm>
            <a:off x="3550329" y="3581350"/>
            <a:ext cx="364881" cy="230188"/>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5" name="Arc 107"/>
          <p:cNvSpPr/>
          <p:nvPr/>
        </p:nvSpPr>
        <p:spPr bwMode="auto">
          <a:xfrm flipH="1">
            <a:off x="3752552" y="3163839"/>
            <a:ext cx="446943" cy="428625"/>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6" name="Text Box 108"/>
          <p:cNvSpPr txBox="1">
            <a:spLocks noChangeArrowheads="1"/>
          </p:cNvSpPr>
          <p:nvPr/>
        </p:nvSpPr>
        <p:spPr bwMode="auto">
          <a:xfrm>
            <a:off x="3915211" y="3538488"/>
            <a:ext cx="700833"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篡改</a:t>
            </a:r>
          </a:p>
        </p:txBody>
      </p:sp>
      <p:sp>
        <p:nvSpPr>
          <p:cNvPr id="37" name="Arc 109"/>
          <p:cNvSpPr/>
          <p:nvPr/>
        </p:nvSpPr>
        <p:spPr bwMode="auto">
          <a:xfrm flipH="1">
            <a:off x="5771852" y="3160664"/>
            <a:ext cx="446943" cy="428625"/>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38" name="Text Box 110"/>
          <p:cNvSpPr txBox="1">
            <a:spLocks noChangeArrowheads="1"/>
          </p:cNvSpPr>
          <p:nvPr/>
        </p:nvSpPr>
        <p:spPr bwMode="auto">
          <a:xfrm>
            <a:off x="5934511" y="3376563"/>
            <a:ext cx="700833" cy="70788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恶意</a:t>
            </a:r>
          </a:p>
          <a:p>
            <a:pPr eaLnBrk="0" hangingPunct="0"/>
            <a:r>
              <a:rPr kumimoji="1" lang="zh-CN" altLang="en-US" sz="2000" b="1">
                <a:solidFill>
                  <a:srgbClr val="000099"/>
                </a:solidFill>
                <a:latin typeface="+mn-lt"/>
                <a:ea typeface="黑体" panose="02010600030101010101" pitchFamily="2" charset="-122"/>
              </a:rPr>
              <a:t>程序</a:t>
            </a:r>
          </a:p>
        </p:txBody>
      </p:sp>
      <p:sp>
        <p:nvSpPr>
          <p:cNvPr id="39" name="Oval 111"/>
          <p:cNvSpPr>
            <a:spLocks noChangeArrowheads="1"/>
          </p:cNvSpPr>
          <p:nvPr/>
        </p:nvSpPr>
        <p:spPr bwMode="auto">
          <a:xfrm>
            <a:off x="5619452" y="3559125"/>
            <a:ext cx="364881" cy="230188"/>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0" name="Oval 112"/>
          <p:cNvSpPr>
            <a:spLocks noChangeArrowheads="1"/>
          </p:cNvSpPr>
          <p:nvPr/>
        </p:nvSpPr>
        <p:spPr bwMode="auto">
          <a:xfrm>
            <a:off x="7171295" y="3592463"/>
            <a:ext cx="363415" cy="228600"/>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1" name="Oval 113"/>
          <p:cNvSpPr>
            <a:spLocks noChangeArrowheads="1"/>
          </p:cNvSpPr>
          <p:nvPr/>
        </p:nvSpPr>
        <p:spPr bwMode="auto">
          <a:xfrm>
            <a:off x="7370588" y="3665488"/>
            <a:ext cx="363415" cy="215900"/>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2" name="Oval 87"/>
          <p:cNvSpPr>
            <a:spLocks noChangeArrowheads="1"/>
          </p:cNvSpPr>
          <p:nvPr/>
        </p:nvSpPr>
        <p:spPr bwMode="auto">
          <a:xfrm>
            <a:off x="7569880" y="3736925"/>
            <a:ext cx="363415" cy="228600"/>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3" name="Oval 114"/>
          <p:cNvSpPr>
            <a:spLocks noChangeArrowheads="1"/>
          </p:cNvSpPr>
          <p:nvPr/>
        </p:nvSpPr>
        <p:spPr bwMode="auto">
          <a:xfrm>
            <a:off x="7836580" y="3736925"/>
            <a:ext cx="363415" cy="228600"/>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4" name="Line 115"/>
          <p:cNvSpPr>
            <a:spLocks noChangeShapeType="1"/>
          </p:cNvSpPr>
          <p:nvPr/>
        </p:nvSpPr>
        <p:spPr bwMode="auto">
          <a:xfrm flipV="1">
            <a:off x="7370587" y="3192413"/>
            <a:ext cx="937846" cy="400050"/>
          </a:xfrm>
          <a:prstGeom prst="line">
            <a:avLst/>
          </a:prstGeom>
          <a:noFill/>
          <a:ln w="28575">
            <a:solidFill>
              <a:srgbClr val="FF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5" name="Line 116"/>
          <p:cNvSpPr>
            <a:spLocks noChangeShapeType="1"/>
          </p:cNvSpPr>
          <p:nvPr/>
        </p:nvSpPr>
        <p:spPr bwMode="auto">
          <a:xfrm flipV="1">
            <a:off x="7618237" y="3244801"/>
            <a:ext cx="712177" cy="430213"/>
          </a:xfrm>
          <a:prstGeom prst="line">
            <a:avLst/>
          </a:prstGeom>
          <a:noFill/>
          <a:ln w="28575">
            <a:solidFill>
              <a:srgbClr val="FF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6" name="Line 117"/>
          <p:cNvSpPr>
            <a:spLocks noChangeShapeType="1"/>
          </p:cNvSpPr>
          <p:nvPr/>
        </p:nvSpPr>
        <p:spPr bwMode="auto">
          <a:xfrm flipV="1">
            <a:off x="7769172" y="3290838"/>
            <a:ext cx="603738" cy="428625"/>
          </a:xfrm>
          <a:prstGeom prst="line">
            <a:avLst/>
          </a:prstGeom>
          <a:noFill/>
          <a:ln w="28575">
            <a:solidFill>
              <a:srgbClr val="FF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47" name="Line 118"/>
          <p:cNvSpPr>
            <a:spLocks noChangeShapeType="1"/>
          </p:cNvSpPr>
          <p:nvPr/>
        </p:nvSpPr>
        <p:spPr bwMode="auto">
          <a:xfrm flipV="1">
            <a:off x="8082764" y="3278139"/>
            <a:ext cx="339969" cy="466725"/>
          </a:xfrm>
          <a:prstGeom prst="line">
            <a:avLst/>
          </a:prstGeom>
          <a:noFill/>
          <a:ln w="28575">
            <a:solidFill>
              <a:srgbClr val="FF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
        <p:nvSpPr>
          <p:cNvPr id="2" name="矩形 1"/>
          <p:cNvSpPr/>
          <p:nvPr/>
        </p:nvSpPr>
        <p:spPr bwMode="auto">
          <a:xfrm>
            <a:off x="675520" y="4082182"/>
            <a:ext cx="2060308" cy="486000"/>
          </a:xfrm>
          <a:prstGeom prst="rect">
            <a:avLst/>
          </a:prstGeom>
          <a:solidFill>
            <a:srgbClr val="66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Text Box 89"/>
          <p:cNvSpPr txBox="1">
            <a:spLocks noChangeArrowheads="1"/>
          </p:cNvSpPr>
          <p:nvPr/>
        </p:nvSpPr>
        <p:spPr bwMode="auto">
          <a:xfrm>
            <a:off x="1063572" y="4097288"/>
            <a:ext cx="121700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905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panose="020B0604020202020204" pitchFamily="34" charset="0"/>
                <a:ea typeface="宋体" panose="02010600030101010101" pitchFamily="2" charset="-122"/>
              </a:defRPr>
            </a:lvl1pPr>
            <a:lvl2pPr marL="571500" algn="l" defTabSz="762000">
              <a:defRPr>
                <a:solidFill>
                  <a:schemeClr val="tx1"/>
                </a:solidFill>
                <a:latin typeface="Arial" panose="020B0604020202020204" pitchFamily="34" charset="0"/>
                <a:ea typeface="宋体" panose="02010600030101010101" pitchFamily="2" charset="-122"/>
              </a:defRPr>
            </a:lvl2pPr>
            <a:lvl3pPr marL="1143000" algn="l" defTabSz="762000">
              <a:defRPr>
                <a:solidFill>
                  <a:schemeClr val="tx1"/>
                </a:solidFill>
                <a:latin typeface="Arial" panose="020B0604020202020204" pitchFamily="34" charset="0"/>
                <a:ea typeface="宋体" panose="02010600030101010101" pitchFamily="2" charset="-122"/>
              </a:defRPr>
            </a:lvl3pPr>
            <a:lvl4pPr marL="1714500" algn="l" defTabSz="762000">
              <a:defRPr>
                <a:solidFill>
                  <a:schemeClr val="tx1"/>
                </a:solidFill>
                <a:latin typeface="Arial" panose="020B0604020202020204" pitchFamily="34" charset="0"/>
                <a:ea typeface="宋体" panose="02010600030101010101" pitchFamily="2" charset="-122"/>
              </a:defRPr>
            </a:lvl4pPr>
            <a:lvl5pPr marL="2286000" algn="l"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2000" b="1">
                <a:solidFill>
                  <a:srgbClr val="000099"/>
                </a:solidFill>
                <a:latin typeface="+mn-lt"/>
                <a:ea typeface="黑体" panose="02010600030101010101" pitchFamily="2" charset="-122"/>
              </a:rPr>
              <a:t>被动攻击</a:t>
            </a:r>
          </a:p>
        </p:txBody>
      </p:sp>
      <p:sp>
        <p:nvSpPr>
          <p:cNvPr id="29" name="Line 100"/>
          <p:cNvSpPr>
            <a:spLocks noChangeShapeType="1"/>
          </p:cNvSpPr>
          <p:nvPr/>
        </p:nvSpPr>
        <p:spPr bwMode="auto">
          <a:xfrm>
            <a:off x="650333" y="4067125"/>
            <a:ext cx="8146073" cy="0"/>
          </a:xfrm>
          <a:prstGeom prst="line">
            <a:avLst/>
          </a:prstGeom>
          <a:noFill/>
          <a:ln w="9525">
            <a:solidFill>
              <a:srgbClr val="000000"/>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99"/>
              </a:solidFill>
              <a:effectLst/>
              <a:uLnTx/>
              <a:uFillTx/>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2214" name="Picture 6"/>
          <p:cNvPicPr>
            <a:picLocks noChangeAspect="1" noChangeArrowheads="1"/>
          </p:cNvPicPr>
          <p:nvPr/>
        </p:nvPicPr>
        <p:blipFill>
          <a:blip r:embed="rId3" cstate="print"/>
          <a:srcRect/>
          <a:stretch>
            <a:fillRect/>
          </a:stretch>
        </p:blipFill>
        <p:spPr bwMode="auto">
          <a:xfrm>
            <a:off x="533400" y="1924050"/>
            <a:ext cx="8001000" cy="3105150"/>
          </a:xfrm>
          <a:prstGeom prst="rect">
            <a:avLst/>
          </a:prstGeom>
          <a:noFill/>
          <a:ln w="9525">
            <a:noFill/>
            <a:miter lim="800000"/>
            <a:headEnd/>
            <a:tailEnd/>
          </a:ln>
          <a:effectLst/>
        </p:spPr>
      </p:pic>
      <p:sp>
        <p:nvSpPr>
          <p:cNvPr id="862215" name="Rectangle 7"/>
          <p:cNvSpPr>
            <a:spLocks noGrp="1" noChangeArrowheads="1"/>
          </p:cNvSpPr>
          <p:nvPr>
            <p:ph type="title"/>
          </p:nvPr>
        </p:nvSpPr>
        <p:spPr/>
        <p:txBody>
          <a:bodyPr/>
          <a:lstStyle/>
          <a:p>
            <a:r>
              <a:rPr lang="en-US" altLang="zh-CN" dirty="0" smtClean="0">
                <a:latin typeface="+mn-lt"/>
              </a:rPr>
              <a:t>Asymmetric-key </a:t>
            </a:r>
            <a:r>
              <a:rPr lang="en-US" altLang="zh-CN" dirty="0">
                <a:latin typeface="+mn-lt"/>
              </a:rPr>
              <a:t>cryptography</a:t>
            </a:r>
            <a:endParaRPr lang="zh-CN" altLang="en-US"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公钥密码体制</a:t>
            </a:r>
          </a:p>
        </p:txBody>
      </p:sp>
      <p:sp>
        <p:nvSpPr>
          <p:cNvPr id="24579" name="Rectangle 4"/>
          <p:cNvSpPr>
            <a:spLocks noGrp="1" noChangeArrowheads="1"/>
          </p:cNvSpPr>
          <p:nvPr>
            <p:ph type="body" idx="1"/>
          </p:nvPr>
        </p:nvSpPr>
        <p:spPr>
          <a:xfrm>
            <a:off x="330200" y="1028700"/>
            <a:ext cx="8483600" cy="5136604"/>
          </a:xfrm>
        </p:spPr>
        <p:txBody>
          <a:bodyPr/>
          <a:lstStyle/>
          <a:p>
            <a:pPr eaLnBrk="1" hangingPunct="1">
              <a:spcBef>
                <a:spcPts val="600"/>
              </a:spcBef>
            </a:pPr>
            <a:r>
              <a:rPr lang="zh-CN" altLang="en-US" dirty="0" smtClean="0"/>
              <a:t>公钥密码体制使用</a:t>
            </a:r>
            <a:r>
              <a:rPr lang="zh-CN" altLang="en-US" dirty="0" smtClean="0">
                <a:solidFill>
                  <a:schemeClr val="hlink"/>
                </a:solidFill>
              </a:rPr>
              <a:t>不同的</a:t>
            </a:r>
            <a:r>
              <a:rPr lang="zh-CN" altLang="en-US" dirty="0" smtClean="0"/>
              <a:t>加密密钥与解密密钥，是一种“由已知</a:t>
            </a:r>
            <a:r>
              <a:rPr lang="zh-CN" altLang="en-US" dirty="0" smtClean="0">
                <a:solidFill>
                  <a:srgbClr val="FF0000"/>
                </a:solidFill>
              </a:rPr>
              <a:t>加密</a:t>
            </a:r>
            <a:r>
              <a:rPr lang="zh-CN" altLang="en-US" dirty="0" smtClean="0">
                <a:solidFill>
                  <a:srgbClr val="FF0000"/>
                </a:solidFill>
              </a:rPr>
              <a:t>密钥</a:t>
            </a:r>
            <a:r>
              <a:rPr lang="en-US" altLang="zh-CN" dirty="0" smtClean="0"/>
              <a:t>[</a:t>
            </a:r>
            <a:r>
              <a:rPr lang="zh-CN" altLang="en-US" dirty="0" smtClean="0"/>
              <a:t>公钥</a:t>
            </a:r>
            <a:r>
              <a:rPr lang="en-US" altLang="zh-CN" dirty="0" smtClean="0"/>
              <a:t>]</a:t>
            </a:r>
            <a:r>
              <a:rPr lang="zh-CN" altLang="en-US" dirty="0" smtClean="0"/>
              <a:t>推导</a:t>
            </a:r>
            <a:r>
              <a:rPr lang="zh-CN" altLang="en-US" dirty="0" smtClean="0"/>
              <a:t>出</a:t>
            </a:r>
            <a:r>
              <a:rPr lang="zh-CN" altLang="en-US" dirty="0" smtClean="0">
                <a:solidFill>
                  <a:srgbClr val="FF0000"/>
                </a:solidFill>
              </a:rPr>
              <a:t>解密</a:t>
            </a:r>
            <a:r>
              <a:rPr lang="zh-CN" altLang="en-US" dirty="0" smtClean="0">
                <a:solidFill>
                  <a:srgbClr val="FF0000"/>
                </a:solidFill>
              </a:rPr>
              <a:t>密钥</a:t>
            </a:r>
            <a:r>
              <a:rPr lang="en-US" altLang="zh-CN" dirty="0" smtClean="0"/>
              <a:t>[</a:t>
            </a:r>
            <a:r>
              <a:rPr lang="zh-CN" altLang="en-US" dirty="0" smtClean="0"/>
              <a:t>私钥</a:t>
            </a:r>
            <a:r>
              <a:rPr lang="en-US" altLang="zh-CN" dirty="0" smtClean="0"/>
              <a:t>]</a:t>
            </a:r>
            <a:r>
              <a:rPr lang="zh-CN" altLang="en-US" dirty="0" smtClean="0"/>
              <a:t>在</a:t>
            </a:r>
            <a:r>
              <a:rPr lang="zh-CN" altLang="en-US" dirty="0" smtClean="0"/>
              <a:t>计算上是不可行的”密码体制。 </a:t>
            </a:r>
          </a:p>
          <a:p>
            <a:pPr eaLnBrk="1" hangingPunct="1">
              <a:spcBef>
                <a:spcPts val="600"/>
              </a:spcBef>
            </a:pPr>
            <a:endParaRPr lang="zh-CN" altLang="en-US" dirty="0" smtClean="0"/>
          </a:p>
          <a:p>
            <a:pPr eaLnBrk="1" hangingPunct="1">
              <a:spcBef>
                <a:spcPts val="600"/>
              </a:spcBef>
            </a:pPr>
            <a:r>
              <a:rPr lang="zh-CN" altLang="en-US" dirty="0" smtClean="0"/>
              <a:t>公钥密码体制的产生主要是因为两个方面的原因：</a:t>
            </a:r>
            <a:endParaRPr lang="en-US" altLang="zh-CN" dirty="0" smtClean="0"/>
          </a:p>
          <a:p>
            <a:pPr eaLnBrk="1" hangingPunct="1">
              <a:spcBef>
                <a:spcPts val="600"/>
              </a:spcBef>
              <a:buFont typeface="Wingdings" panose="05000000000000000000" pitchFamily="2" charset="2"/>
              <a:buChar char="þ"/>
            </a:pPr>
            <a:r>
              <a:rPr lang="zh-CN" altLang="en-US" dirty="0" smtClean="0"/>
              <a:t>对称密钥密码体制的</a:t>
            </a:r>
            <a:r>
              <a:rPr lang="zh-CN" altLang="en-US" dirty="0" smtClean="0">
                <a:solidFill>
                  <a:srgbClr val="FF0000"/>
                </a:solidFill>
              </a:rPr>
              <a:t>密钥分配</a:t>
            </a:r>
            <a:r>
              <a:rPr lang="zh-CN" altLang="en-US" dirty="0" smtClean="0"/>
              <a:t>问题；</a:t>
            </a:r>
            <a:endParaRPr lang="en-US" altLang="zh-CN" dirty="0" smtClean="0"/>
          </a:p>
          <a:p>
            <a:pPr eaLnBrk="1" hangingPunct="1">
              <a:spcBef>
                <a:spcPts val="600"/>
              </a:spcBef>
              <a:buFont typeface="Wingdings" panose="05000000000000000000" pitchFamily="2" charset="2"/>
              <a:buChar char="þ"/>
            </a:pPr>
            <a:r>
              <a:rPr lang="zh-CN" altLang="en-US" dirty="0" smtClean="0"/>
              <a:t>对</a:t>
            </a:r>
            <a:r>
              <a:rPr lang="zh-CN" altLang="en-US" dirty="0" smtClean="0">
                <a:solidFill>
                  <a:schemeClr val="hlink"/>
                </a:solidFill>
              </a:rPr>
              <a:t>数字签名</a:t>
            </a:r>
            <a:r>
              <a:rPr lang="zh-CN" altLang="en-US" dirty="0" smtClean="0"/>
              <a:t>的需求。</a:t>
            </a:r>
          </a:p>
          <a:p>
            <a:pPr eaLnBrk="1" hangingPunct="1">
              <a:spcBef>
                <a:spcPts val="600"/>
              </a:spcBef>
            </a:pPr>
            <a:endParaRPr lang="zh-CN" altLang="en-US" dirty="0" smtClean="0"/>
          </a:p>
          <a:p>
            <a:pPr eaLnBrk="1" hangingPunct="1">
              <a:spcBef>
                <a:spcPts val="600"/>
              </a:spcBef>
            </a:pPr>
            <a:r>
              <a:rPr lang="zh-CN" altLang="en-US" dirty="0" smtClean="0"/>
              <a:t>现有最著名的公钥密码体制是</a:t>
            </a:r>
            <a:r>
              <a:rPr lang="en-US" altLang="zh-CN" dirty="0" smtClean="0"/>
              <a:t>RSA</a:t>
            </a:r>
            <a:r>
              <a:rPr lang="zh-CN" altLang="en-US" dirty="0" smtClean="0"/>
              <a:t>体制，它基于数论中大数分解问题的体制，由美国三位科学家 </a:t>
            </a:r>
            <a:r>
              <a:rPr lang="en-US" altLang="zh-CN" dirty="0" err="1" smtClean="0"/>
              <a:t>Rivest</a:t>
            </a:r>
            <a:r>
              <a:rPr lang="en-US" altLang="zh-CN" dirty="0" smtClean="0"/>
              <a:t>, Shamir </a:t>
            </a:r>
            <a:r>
              <a:rPr lang="zh-CN" altLang="en-US" dirty="0" smtClean="0"/>
              <a:t>和 </a:t>
            </a:r>
            <a:r>
              <a:rPr lang="en-US" altLang="zh-CN" dirty="0" err="1" smtClean="0"/>
              <a:t>Adleman</a:t>
            </a:r>
            <a:r>
              <a:rPr lang="zh-CN" altLang="en-US" dirty="0" smtClean="0"/>
              <a:t>于 </a:t>
            </a:r>
            <a:r>
              <a:rPr lang="en-US" altLang="zh-CN" dirty="0" smtClean="0"/>
              <a:t>1976 </a:t>
            </a:r>
            <a:r>
              <a:rPr lang="zh-CN" altLang="en-US" dirty="0" smtClean="0"/>
              <a:t>年提出并在 </a:t>
            </a:r>
            <a:r>
              <a:rPr lang="en-US" altLang="zh-CN" dirty="0" smtClean="0"/>
              <a:t>1978 </a:t>
            </a:r>
            <a:r>
              <a:rPr lang="zh-CN" altLang="en-US" dirty="0" smtClean="0"/>
              <a:t>年正式发表的。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5" name="Rectangle 7"/>
          <p:cNvSpPr>
            <a:spLocks noGrp="1" noChangeArrowheads="1"/>
          </p:cNvSpPr>
          <p:nvPr>
            <p:ph type="title"/>
          </p:nvPr>
        </p:nvSpPr>
        <p:spPr/>
        <p:txBody>
          <a:bodyPr/>
          <a:lstStyle/>
          <a:p>
            <a:r>
              <a:rPr lang="en-US" altLang="zh-CN" dirty="0" smtClean="0"/>
              <a:t>RSA</a:t>
            </a:r>
            <a:endParaRPr lang="zh-CN" altLang="en-US" dirty="0"/>
          </a:p>
        </p:txBody>
      </p:sp>
      <p:sp>
        <p:nvSpPr>
          <p:cNvPr id="2" name="矩形 1"/>
          <p:cNvSpPr/>
          <p:nvPr/>
        </p:nvSpPr>
        <p:spPr>
          <a:xfrm>
            <a:off x="214282" y="5661248"/>
            <a:ext cx="8561418" cy="446276"/>
          </a:xfrm>
          <a:prstGeom prst="rect">
            <a:avLst/>
          </a:prstGeom>
        </p:spPr>
        <p:txBody>
          <a:bodyPr wrap="square">
            <a:spAutoFit/>
          </a:bodyPr>
          <a:lstStyle/>
          <a:p>
            <a:r>
              <a:rPr lang="en-US" altLang="zh-CN" sz="2300" dirty="0"/>
              <a:t>The two keys, e and d, have a special relationship to each other</a:t>
            </a:r>
            <a:endParaRPr lang="zh-CN" altLang="en-US" sz="2300" dirty="0"/>
          </a:p>
        </p:txBody>
      </p:sp>
      <p:grpSp>
        <p:nvGrpSpPr>
          <p:cNvPr id="4" name="组合 3"/>
          <p:cNvGrpSpPr/>
          <p:nvPr/>
        </p:nvGrpSpPr>
        <p:grpSpPr>
          <a:xfrm>
            <a:off x="355600" y="1052736"/>
            <a:ext cx="8420100" cy="4141440"/>
            <a:chOff x="373492" y="1096670"/>
            <a:chExt cx="8420100" cy="4141440"/>
          </a:xfrm>
        </p:grpSpPr>
        <p:pic>
          <p:nvPicPr>
            <p:cNvPr id="882694" name="Picture 6"/>
            <p:cNvPicPr>
              <a:picLocks noChangeAspect="1" noChangeArrowheads="1"/>
            </p:cNvPicPr>
            <p:nvPr/>
          </p:nvPicPr>
          <p:blipFill>
            <a:blip r:embed="rId3" cstate="print"/>
            <a:srcRect/>
            <a:stretch>
              <a:fillRect/>
            </a:stretch>
          </p:blipFill>
          <p:spPr bwMode="auto">
            <a:xfrm>
              <a:off x="373492" y="1096670"/>
              <a:ext cx="8420100" cy="4141440"/>
            </a:xfrm>
            <a:prstGeom prst="rect">
              <a:avLst/>
            </a:prstGeom>
            <a:noFill/>
            <a:ln w="9525">
              <a:noFill/>
              <a:miter lim="800000"/>
              <a:headEnd/>
              <a:tailEnd/>
            </a:ln>
            <a:effectLst/>
          </p:spPr>
        </p:pic>
        <p:sp>
          <p:nvSpPr>
            <p:cNvPr id="3" name="矩形 2"/>
            <p:cNvSpPr/>
            <p:nvPr/>
          </p:nvSpPr>
          <p:spPr>
            <a:xfrm>
              <a:off x="6739453" y="4437112"/>
              <a:ext cx="298479" cy="338554"/>
            </a:xfrm>
            <a:prstGeom prst="rect">
              <a:avLst/>
            </a:prstGeom>
          </p:spPr>
          <p:txBody>
            <a:bodyPr wrap="none">
              <a:spAutoFit/>
            </a:bodyPr>
            <a:lstStyle/>
            <a:p>
              <a:r>
                <a:rPr lang="en-US" altLang="zh-CN" sz="1600" dirty="0">
                  <a:solidFill>
                    <a:srgbClr val="FF0000"/>
                  </a:solidFill>
                </a:rPr>
                <a:t>d</a:t>
              </a:r>
              <a:endParaRPr lang="zh-CN" altLang="en-US" sz="1600" dirty="0">
                <a:solidFill>
                  <a:srgbClr val="FF0000"/>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marL="838200" indent="-838200" algn="ctr" eaLnBrk="1" hangingPunct="1"/>
            <a:r>
              <a:rPr lang="en-US" altLang="zh-CN" dirty="0" smtClean="0"/>
              <a:t>(1) </a:t>
            </a:r>
            <a:r>
              <a:rPr lang="zh-CN" altLang="en-US" dirty="0" smtClean="0"/>
              <a:t>加密算法 </a:t>
            </a:r>
          </a:p>
        </p:txBody>
      </p:sp>
      <p:sp>
        <p:nvSpPr>
          <p:cNvPr id="62468" name="Rectangle 7"/>
          <p:cNvSpPr>
            <a:spLocks noGrp="1" noChangeArrowheads="1"/>
          </p:cNvSpPr>
          <p:nvPr>
            <p:ph idx="1"/>
          </p:nvPr>
        </p:nvSpPr>
        <p:spPr/>
        <p:txBody>
          <a:bodyPr/>
          <a:lstStyle/>
          <a:p>
            <a:pPr eaLnBrk="1" hangingPunct="1"/>
            <a:r>
              <a:rPr lang="zh-CN" altLang="en-US" dirty="0" smtClean="0"/>
              <a:t>若用整数 </a:t>
            </a:r>
            <a:r>
              <a:rPr lang="en-US" altLang="zh-CN" dirty="0" smtClean="0"/>
              <a:t>X </a:t>
            </a:r>
            <a:r>
              <a:rPr lang="zh-CN" altLang="en-US" dirty="0" smtClean="0"/>
              <a:t>表示明文，用整数 </a:t>
            </a:r>
            <a:r>
              <a:rPr lang="en-US" altLang="zh-CN" dirty="0" smtClean="0"/>
              <a:t>Y </a:t>
            </a:r>
            <a:r>
              <a:rPr lang="zh-CN" altLang="en-US" dirty="0" smtClean="0"/>
              <a:t>表示密文 </a:t>
            </a:r>
            <a:r>
              <a:rPr lang="en-US" altLang="zh-CN" dirty="0" smtClean="0"/>
              <a:t>(X </a:t>
            </a:r>
            <a:r>
              <a:rPr lang="zh-CN" altLang="en-US" dirty="0" smtClean="0"/>
              <a:t>和 </a:t>
            </a:r>
            <a:r>
              <a:rPr lang="en-US" altLang="zh-CN" dirty="0" smtClean="0"/>
              <a:t>Y </a:t>
            </a:r>
            <a:r>
              <a:rPr lang="zh-CN" altLang="en-US" dirty="0" smtClean="0"/>
              <a:t>均小于 </a:t>
            </a:r>
            <a:r>
              <a:rPr lang="en-US" altLang="zh-CN" dirty="0" smtClean="0"/>
              <a:t>n) </a:t>
            </a:r>
            <a:r>
              <a:rPr lang="zh-CN" altLang="en-US" dirty="0" smtClean="0"/>
              <a:t>，则加密和解密运算为：</a:t>
            </a:r>
          </a:p>
          <a:p>
            <a:pPr eaLnBrk="1" hangingPunct="1">
              <a:buFont typeface="Wingdings" panose="05000000000000000000" pitchFamily="2" charset="2"/>
              <a:buNone/>
            </a:pPr>
            <a:r>
              <a:rPr lang="zh-CN" altLang="en-US" dirty="0" smtClean="0"/>
              <a:t>         </a:t>
            </a:r>
            <a:endParaRPr lang="en-US" altLang="zh-CN" dirty="0" smtClean="0"/>
          </a:p>
          <a:p>
            <a:pPr eaLnBrk="1" hangingPunct="1">
              <a:buFont typeface="Wingdings" panose="05000000000000000000" pitchFamily="2" charset="2"/>
              <a:buChar char="þ"/>
            </a:pPr>
            <a:r>
              <a:rPr lang="zh-CN" altLang="en-US" dirty="0" smtClean="0"/>
              <a:t>加密：</a:t>
            </a:r>
            <a:r>
              <a:rPr lang="en-US" altLang="zh-CN" dirty="0" smtClean="0"/>
              <a:t>Y </a:t>
            </a:r>
            <a:r>
              <a:rPr lang="en-US" altLang="zh-CN" dirty="0" smtClean="0">
                <a:sym typeface="Symbol" panose="05050102010706020507" pitchFamily="18" charset="2"/>
              </a:rPr>
              <a:t></a:t>
            </a:r>
            <a:r>
              <a:rPr lang="en-US" altLang="zh-CN" dirty="0" smtClean="0"/>
              <a:t> </a:t>
            </a:r>
            <a:r>
              <a:rPr lang="en-US" altLang="zh-CN" dirty="0" err="1" smtClean="0"/>
              <a:t>X</a:t>
            </a:r>
            <a:r>
              <a:rPr lang="en-US" altLang="zh-CN" baseline="30000" dirty="0" err="1" smtClean="0"/>
              <a:t>e</a:t>
            </a:r>
            <a:r>
              <a:rPr lang="en-US" altLang="zh-CN" dirty="0" smtClean="0"/>
              <a:t> mod n</a:t>
            </a:r>
          </a:p>
          <a:p>
            <a:pPr marL="0" indent="0" eaLnBrk="1" hangingPunct="1">
              <a:buNone/>
            </a:pPr>
            <a:r>
              <a:rPr lang="en-US" altLang="zh-CN" dirty="0" smtClean="0"/>
              <a:t>                                       </a:t>
            </a:r>
          </a:p>
          <a:p>
            <a:pPr eaLnBrk="1" hangingPunct="1">
              <a:buFont typeface="Wingdings" panose="05000000000000000000" pitchFamily="2" charset="2"/>
              <a:buChar char="þ"/>
            </a:pPr>
            <a:r>
              <a:rPr lang="zh-CN" altLang="en-US" dirty="0" smtClean="0"/>
              <a:t>解密：</a:t>
            </a:r>
            <a:r>
              <a:rPr lang="en-US" altLang="zh-CN" dirty="0" smtClean="0"/>
              <a:t>X </a:t>
            </a:r>
            <a:r>
              <a:rPr lang="en-US" altLang="zh-CN" dirty="0" smtClean="0">
                <a:sym typeface="Symbol" panose="05050102010706020507" pitchFamily="18" charset="2"/>
              </a:rPr>
              <a:t></a:t>
            </a:r>
            <a:r>
              <a:rPr lang="en-US" altLang="zh-CN" dirty="0" smtClean="0"/>
              <a:t> Y</a:t>
            </a:r>
            <a:r>
              <a:rPr lang="en-US" altLang="zh-CN" baseline="30000" dirty="0" smtClean="0"/>
              <a:t>d</a:t>
            </a:r>
            <a:r>
              <a:rPr lang="en-US" altLang="zh-CN" dirty="0" smtClean="0"/>
              <a:t> mod n </a:t>
            </a:r>
          </a:p>
          <a:p>
            <a:pPr eaLnBrk="1" hangingPunct="1">
              <a:buFont typeface="Wingdings" panose="05000000000000000000" pitchFamily="2" charset="2"/>
              <a:buChar char="þ"/>
            </a:pPr>
            <a:endParaRPr lang="en-US" altLang="zh-CN" dirty="0" smtClean="0"/>
          </a:p>
          <a:p>
            <a:pPr eaLnBrk="1" hangingPunct="1">
              <a:buNone/>
            </a:pPr>
            <a:r>
              <a:rPr lang="en-US" altLang="zh-CN" dirty="0" smtClean="0"/>
              <a:t>                              </a:t>
            </a:r>
            <a:r>
              <a:rPr lang="en-US" altLang="zh-CN" dirty="0" smtClean="0">
                <a:latin typeface="Times New Roman" panose="02020603050405020304" pitchFamily="18" charset="0"/>
              </a:rPr>
              <a:t>  </a:t>
            </a:r>
          </a:p>
        </p:txBody>
      </p:sp>
      <p:sp>
        <p:nvSpPr>
          <p:cNvPr id="6246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ctr" eaLnBrk="1" hangingPunct="1"/>
            <a:r>
              <a:rPr lang="en-US" altLang="zh-CN" dirty="0" smtClean="0"/>
              <a:t>(2) </a:t>
            </a:r>
            <a:r>
              <a:rPr lang="zh-CN" altLang="en-US" dirty="0" smtClean="0"/>
              <a:t>密钥的产生</a:t>
            </a:r>
          </a:p>
        </p:txBody>
      </p:sp>
      <p:sp>
        <p:nvSpPr>
          <p:cNvPr id="63491"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t>① </a:t>
            </a:r>
            <a:r>
              <a:rPr lang="zh-CN" altLang="en-US" dirty="0" smtClean="0"/>
              <a:t>计算 </a:t>
            </a:r>
            <a:r>
              <a:rPr lang="en-US" altLang="zh-CN" dirty="0" smtClean="0"/>
              <a:t>n</a:t>
            </a:r>
            <a:r>
              <a:rPr lang="zh-CN" altLang="en-US" dirty="0" smtClean="0"/>
              <a:t>。</a:t>
            </a:r>
            <a:endParaRPr lang="en-US" altLang="zh-CN" dirty="0" smtClean="0"/>
          </a:p>
          <a:p>
            <a:pPr eaLnBrk="1" hangingPunct="1">
              <a:buFont typeface="Wingdings" panose="05000000000000000000" pitchFamily="2" charset="2"/>
              <a:buChar char="þ"/>
            </a:pPr>
            <a:r>
              <a:rPr lang="zh-CN" altLang="en-US" sz="2200" dirty="0" smtClean="0"/>
              <a:t>用户</a:t>
            </a:r>
            <a:r>
              <a:rPr lang="zh-CN" altLang="en-US" sz="2200" dirty="0" smtClean="0">
                <a:solidFill>
                  <a:srgbClr val="FF0000"/>
                </a:solidFill>
              </a:rPr>
              <a:t>秘密地</a:t>
            </a:r>
            <a:r>
              <a:rPr lang="zh-CN" altLang="en-US" sz="2200" dirty="0" smtClean="0"/>
              <a:t>选择两个大素数 </a:t>
            </a:r>
            <a:r>
              <a:rPr lang="en-US" altLang="zh-CN" sz="2200" dirty="0" smtClean="0"/>
              <a:t>p </a:t>
            </a:r>
            <a:r>
              <a:rPr lang="zh-CN" altLang="en-US" sz="2200" dirty="0" smtClean="0"/>
              <a:t>和 </a:t>
            </a:r>
            <a:r>
              <a:rPr lang="en-US" altLang="zh-CN" sz="2200" dirty="0" smtClean="0"/>
              <a:t>q</a:t>
            </a:r>
            <a:r>
              <a:rPr lang="zh-CN" altLang="en-US" sz="2200" dirty="0" smtClean="0"/>
              <a:t>，计算出 </a:t>
            </a:r>
            <a:r>
              <a:rPr lang="en-US" altLang="zh-CN" sz="2200" dirty="0" smtClean="0"/>
              <a:t>n </a:t>
            </a:r>
            <a:r>
              <a:rPr lang="en-US" altLang="zh-CN" sz="2200" dirty="0" smtClean="0">
                <a:sym typeface="Symbol" panose="05050102010706020507" pitchFamily="18" charset="2"/>
              </a:rPr>
              <a:t></a:t>
            </a:r>
            <a:r>
              <a:rPr lang="en-US" altLang="zh-CN" sz="2200" dirty="0" smtClean="0"/>
              <a:t> pq</a:t>
            </a:r>
            <a:r>
              <a:rPr lang="zh-CN" altLang="en-US" sz="2200" dirty="0" smtClean="0"/>
              <a:t>。</a:t>
            </a:r>
            <a:endParaRPr lang="en-US" altLang="zh-CN" sz="2200" dirty="0" smtClean="0"/>
          </a:p>
          <a:p>
            <a:pPr eaLnBrk="1" hangingPunct="1">
              <a:buFont typeface="Wingdings" panose="05000000000000000000" pitchFamily="2" charset="2"/>
              <a:buChar char="þ"/>
            </a:pPr>
            <a:r>
              <a:rPr lang="en-US" altLang="zh-CN" sz="2200" dirty="0" smtClean="0"/>
              <a:t>n </a:t>
            </a:r>
            <a:r>
              <a:rPr lang="zh-CN" altLang="en-US" sz="2200" dirty="0" smtClean="0"/>
              <a:t>称为 </a:t>
            </a:r>
            <a:r>
              <a:rPr lang="en-US" altLang="zh-CN" sz="2200" dirty="0" smtClean="0"/>
              <a:t>RSA</a:t>
            </a:r>
            <a:r>
              <a:rPr lang="zh-CN" altLang="en-US" sz="2200" dirty="0" smtClean="0"/>
              <a:t>算法的</a:t>
            </a:r>
            <a:r>
              <a:rPr lang="zh-CN" altLang="en-US" sz="2200" dirty="0" smtClean="0">
                <a:solidFill>
                  <a:srgbClr val="FF0000"/>
                </a:solidFill>
              </a:rPr>
              <a:t>模数</a:t>
            </a:r>
            <a:r>
              <a:rPr lang="zh-CN" altLang="en-US" sz="2200" dirty="0" smtClean="0"/>
              <a:t>。</a:t>
            </a:r>
            <a:endParaRPr lang="en-US" altLang="zh-CN" sz="2200" dirty="0" smtClean="0"/>
          </a:p>
          <a:p>
            <a:pPr eaLnBrk="1" hangingPunct="1">
              <a:buFont typeface="Wingdings" panose="05000000000000000000" pitchFamily="2" charset="2"/>
              <a:buChar char="þ"/>
            </a:pPr>
            <a:r>
              <a:rPr lang="zh-CN" altLang="en-US" sz="2200" dirty="0" smtClean="0">
                <a:solidFill>
                  <a:srgbClr val="00B050"/>
                </a:solidFill>
              </a:rPr>
              <a:t>明文必须能够用小于 </a:t>
            </a:r>
            <a:r>
              <a:rPr lang="en-US" altLang="zh-CN" sz="2200" dirty="0" smtClean="0">
                <a:solidFill>
                  <a:srgbClr val="00B050"/>
                </a:solidFill>
              </a:rPr>
              <a:t>n </a:t>
            </a:r>
            <a:r>
              <a:rPr lang="zh-CN" altLang="en-US" sz="2200" dirty="0" smtClean="0">
                <a:solidFill>
                  <a:srgbClr val="00B050"/>
                </a:solidFill>
              </a:rPr>
              <a:t>的数来表示</a:t>
            </a:r>
            <a:r>
              <a:rPr lang="zh-CN" altLang="en-US" sz="2200" dirty="0" smtClean="0"/>
              <a:t>。</a:t>
            </a:r>
            <a:endParaRPr lang="en-US" altLang="zh-CN" sz="2200" dirty="0" smtClean="0"/>
          </a:p>
          <a:p>
            <a:pPr eaLnBrk="1" hangingPunct="1">
              <a:buFont typeface="Wingdings" panose="05000000000000000000" pitchFamily="2" charset="2"/>
              <a:buChar char="þ"/>
            </a:pPr>
            <a:r>
              <a:rPr lang="zh-CN" altLang="en-US" sz="2200" dirty="0" smtClean="0"/>
              <a:t>实际上 </a:t>
            </a:r>
            <a:r>
              <a:rPr lang="en-US" altLang="zh-CN" sz="2200" dirty="0" smtClean="0"/>
              <a:t>n </a:t>
            </a:r>
            <a:r>
              <a:rPr lang="zh-CN" altLang="en-US" sz="2200" dirty="0" smtClean="0"/>
              <a:t>是几百比特长的数。</a:t>
            </a:r>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r>
              <a:rPr lang="zh-CN" altLang="en-US" dirty="0" smtClean="0"/>
              <a:t>② 计算</a:t>
            </a:r>
            <a:r>
              <a:rPr lang="zh-CN" altLang="en-US" dirty="0" smtClean="0">
                <a:sym typeface="Symbol" panose="05050102010706020507" pitchFamily="18" charset="2"/>
              </a:rPr>
              <a:t></a:t>
            </a:r>
            <a:r>
              <a:rPr lang="en-US" altLang="zh-CN" dirty="0" smtClean="0"/>
              <a:t>(n) </a:t>
            </a:r>
            <a:r>
              <a:rPr lang="zh-CN" altLang="en-US" dirty="0" smtClean="0"/>
              <a:t>。用户再计算出 </a:t>
            </a:r>
            <a:r>
              <a:rPr lang="en-US" altLang="zh-CN" dirty="0" smtClean="0"/>
              <a:t>n </a:t>
            </a:r>
            <a:r>
              <a:rPr lang="zh-CN" altLang="en-US" dirty="0" smtClean="0"/>
              <a:t>的</a:t>
            </a:r>
            <a:r>
              <a:rPr lang="zh-CN" altLang="en-US" dirty="0" smtClean="0">
                <a:solidFill>
                  <a:srgbClr val="FF0000"/>
                </a:solidFill>
              </a:rPr>
              <a:t>欧拉函数</a:t>
            </a:r>
            <a:r>
              <a:rPr lang="zh-CN" altLang="en-US" dirty="0" smtClean="0">
                <a:solidFill>
                  <a:srgbClr val="FF0000"/>
                </a:solidFill>
                <a:sym typeface="Symbol" panose="05050102010706020507" pitchFamily="18" charset="2"/>
              </a:rPr>
              <a:t> </a:t>
            </a:r>
            <a:endParaRPr lang="en-US" altLang="zh-CN" dirty="0" smtClean="0">
              <a:solidFill>
                <a:srgbClr val="FF0000"/>
              </a:solidFill>
              <a:sym typeface="Symbol" panose="05050102010706020507" pitchFamily="18" charset="2"/>
            </a:endParaRPr>
          </a:p>
          <a:p>
            <a:pPr algn="ctr" eaLnBrk="1" hangingPunct="1">
              <a:buFont typeface="Wingdings" panose="05000000000000000000" pitchFamily="2" charset="2"/>
              <a:buNone/>
            </a:pPr>
            <a:r>
              <a:rPr lang="zh-CN" altLang="en-US" dirty="0" smtClean="0">
                <a:sym typeface="Symbol" panose="05050102010706020507" pitchFamily="18" charset="2"/>
              </a:rPr>
              <a:t></a:t>
            </a:r>
            <a:r>
              <a:rPr lang="en-US" altLang="zh-CN" dirty="0" smtClean="0"/>
              <a:t>(n)  </a:t>
            </a:r>
            <a:r>
              <a:rPr lang="en-US" altLang="zh-CN" dirty="0" smtClean="0">
                <a:sym typeface="Symbol" panose="05050102010706020507" pitchFamily="18" charset="2"/>
              </a:rPr>
              <a:t></a:t>
            </a:r>
            <a:r>
              <a:rPr lang="en-US" altLang="zh-CN" dirty="0" smtClean="0"/>
              <a:t> (p </a:t>
            </a:r>
            <a:r>
              <a:rPr lang="en-US" altLang="zh-CN" dirty="0" smtClean="0">
                <a:sym typeface="Symbol" panose="05050102010706020507" pitchFamily="18" charset="2"/>
              </a:rPr>
              <a:t></a:t>
            </a:r>
            <a:r>
              <a:rPr lang="en-US" altLang="zh-CN" dirty="0" smtClean="0"/>
              <a:t> 1) (q </a:t>
            </a:r>
            <a:r>
              <a:rPr lang="en-US" altLang="zh-CN" dirty="0" smtClean="0">
                <a:sym typeface="Symbol" panose="05050102010706020507" pitchFamily="18" charset="2"/>
              </a:rPr>
              <a:t></a:t>
            </a:r>
            <a:r>
              <a:rPr lang="en-US" altLang="zh-CN" dirty="0" smtClean="0"/>
              <a:t> 1)                         </a:t>
            </a:r>
            <a:endParaRPr lang="en-US" altLang="zh-CN" dirty="0" smtClean="0">
              <a:sym typeface="Symbol" panose="05050102010706020507" pitchFamily="18" charset="2"/>
            </a:endParaRPr>
          </a:p>
          <a:p>
            <a:pPr eaLnBrk="1" hangingPunct="1">
              <a:buFont typeface="Wingdings" panose="05000000000000000000" pitchFamily="2" charset="2"/>
              <a:buChar char="þ"/>
            </a:pPr>
            <a:r>
              <a:rPr lang="en-US" altLang="zh-CN" sz="2200" dirty="0">
                <a:sym typeface="Symbol" panose="05050102010706020507" pitchFamily="18" charset="2"/>
              </a:rPr>
              <a:t> </a:t>
            </a:r>
            <a:r>
              <a:rPr lang="en-US" altLang="zh-CN" sz="2200" dirty="0" smtClean="0">
                <a:sym typeface="Symbol" panose="05050102010706020507" pitchFamily="18" charset="2"/>
              </a:rPr>
              <a:t></a:t>
            </a:r>
            <a:r>
              <a:rPr lang="en-US" altLang="zh-CN" sz="2200" dirty="0" smtClean="0"/>
              <a:t>(n) </a:t>
            </a:r>
            <a:r>
              <a:rPr lang="zh-CN" altLang="en-US" sz="2200" dirty="0" smtClean="0"/>
              <a:t>定义</a:t>
            </a:r>
            <a:r>
              <a:rPr lang="zh-CN" altLang="en-US" sz="2200" dirty="0"/>
              <a:t>为不超过 </a:t>
            </a:r>
            <a:r>
              <a:rPr lang="en-US" altLang="zh-CN" sz="2200" dirty="0"/>
              <a:t>n </a:t>
            </a:r>
            <a:r>
              <a:rPr lang="zh-CN" altLang="en-US" sz="2200" dirty="0" smtClean="0"/>
              <a:t>并与 </a:t>
            </a:r>
            <a:r>
              <a:rPr lang="en-US" altLang="zh-CN" sz="2200" dirty="0" smtClean="0"/>
              <a:t>n </a:t>
            </a:r>
            <a:r>
              <a:rPr lang="zh-CN" altLang="en-US" sz="2200" dirty="0" smtClean="0"/>
              <a:t>互素</a:t>
            </a:r>
            <a:r>
              <a:rPr lang="zh-CN" altLang="en-US" sz="2200" dirty="0" smtClean="0"/>
              <a:t>的</a:t>
            </a:r>
            <a:r>
              <a:rPr lang="zh-CN" altLang="en-US" sz="2200" dirty="0" smtClean="0"/>
              <a:t>数</a:t>
            </a:r>
            <a:r>
              <a:rPr lang="zh-CN" altLang="en-US" sz="2200" dirty="0" smtClean="0"/>
              <a:t>的</a:t>
            </a:r>
            <a:r>
              <a:rPr lang="zh-CN" altLang="en-US" sz="2200" dirty="0">
                <a:solidFill>
                  <a:srgbClr val="FF0000"/>
                </a:solidFill>
              </a:rPr>
              <a:t>个数</a:t>
            </a:r>
            <a:r>
              <a:rPr lang="zh-CN" altLang="en-US" sz="2200" dirty="0"/>
              <a:t>。</a:t>
            </a:r>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r>
              <a:rPr lang="zh-CN" altLang="en-US" dirty="0" smtClean="0"/>
              <a:t>③ 选择 </a:t>
            </a:r>
            <a:r>
              <a:rPr lang="en-US" altLang="zh-CN" dirty="0" smtClean="0"/>
              <a:t>e</a:t>
            </a:r>
            <a:r>
              <a:rPr lang="zh-CN" altLang="en-US" dirty="0" smtClean="0"/>
              <a:t>。用户从</a:t>
            </a:r>
            <a:r>
              <a:rPr lang="en-US" altLang="zh-CN" dirty="0" smtClean="0"/>
              <a:t>[0, </a:t>
            </a:r>
            <a:r>
              <a:rPr lang="en-US" altLang="zh-CN" dirty="0" smtClean="0">
                <a:sym typeface="Symbol" panose="05050102010706020507" pitchFamily="18" charset="2"/>
              </a:rPr>
              <a:t></a:t>
            </a:r>
            <a:r>
              <a:rPr lang="en-US" altLang="zh-CN" dirty="0" smtClean="0"/>
              <a:t>(n) </a:t>
            </a:r>
            <a:r>
              <a:rPr lang="en-US" altLang="zh-CN" dirty="0" smtClean="0">
                <a:sym typeface="Symbol" panose="05050102010706020507" pitchFamily="18" charset="2"/>
              </a:rPr>
              <a:t></a:t>
            </a:r>
            <a:r>
              <a:rPr lang="en-US" altLang="zh-CN" dirty="0" smtClean="0"/>
              <a:t> 1]</a:t>
            </a:r>
            <a:r>
              <a:rPr lang="zh-CN" altLang="en-US" dirty="0" smtClean="0"/>
              <a:t>中选择一个与 </a:t>
            </a:r>
            <a:r>
              <a:rPr lang="zh-CN" altLang="en-US" dirty="0" smtClean="0">
                <a:sym typeface="Symbol" panose="05050102010706020507" pitchFamily="18" charset="2"/>
              </a:rPr>
              <a:t></a:t>
            </a:r>
            <a:r>
              <a:rPr lang="en-US" altLang="zh-CN" dirty="0" smtClean="0"/>
              <a:t>(n) </a:t>
            </a:r>
            <a:r>
              <a:rPr lang="zh-CN" altLang="en-US" dirty="0" smtClean="0"/>
              <a:t>互素的数 </a:t>
            </a:r>
            <a:r>
              <a:rPr lang="en-US" altLang="zh-CN" dirty="0" smtClean="0"/>
              <a:t>e </a:t>
            </a:r>
            <a:r>
              <a:rPr lang="zh-CN" altLang="en-US" dirty="0" smtClean="0"/>
              <a:t>作为公开的加密指数。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ctr" eaLnBrk="1" hangingPunct="1"/>
            <a:r>
              <a:rPr lang="en-US" altLang="zh-CN" dirty="0" smtClean="0"/>
              <a:t>(2) </a:t>
            </a:r>
            <a:r>
              <a:rPr lang="zh-CN" altLang="en-US" dirty="0" smtClean="0"/>
              <a:t>密钥</a:t>
            </a:r>
            <a:r>
              <a:rPr lang="zh-CN" altLang="en-US" dirty="0" smtClean="0"/>
              <a:t>的产生</a:t>
            </a:r>
            <a:r>
              <a:rPr lang="en-US" altLang="zh-CN" dirty="0" smtClean="0"/>
              <a:t>(</a:t>
            </a:r>
            <a:r>
              <a:rPr lang="zh-CN" altLang="en-US" dirty="0" smtClean="0"/>
              <a:t>续</a:t>
            </a:r>
            <a:r>
              <a:rPr lang="en-US" altLang="zh-CN" dirty="0" smtClean="0"/>
              <a:t>) </a:t>
            </a:r>
            <a:endParaRPr lang="zh-CN" altLang="en-US" dirty="0" smtClean="0"/>
          </a:p>
        </p:txBody>
      </p:sp>
      <p:sp>
        <p:nvSpPr>
          <p:cNvPr id="64515"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dirty="0" smtClean="0"/>
              <a:t>④ </a:t>
            </a:r>
            <a:r>
              <a:rPr lang="zh-CN" altLang="en-US" dirty="0" smtClean="0"/>
              <a:t>计算 </a:t>
            </a:r>
            <a:r>
              <a:rPr lang="en-US" altLang="zh-CN" dirty="0" smtClean="0"/>
              <a:t>d</a:t>
            </a:r>
            <a:r>
              <a:rPr lang="zh-CN" altLang="en-US" dirty="0" smtClean="0"/>
              <a:t>。用户计算出满足下式的 </a:t>
            </a:r>
            <a:r>
              <a:rPr lang="en-US" altLang="zh-CN" dirty="0" smtClean="0"/>
              <a:t>d</a:t>
            </a:r>
            <a:endParaRPr lang="en-US" altLang="zh-CN" dirty="0"/>
          </a:p>
          <a:p>
            <a:pPr eaLnBrk="1" hangingPunct="1">
              <a:buFont typeface="Wingdings" panose="05000000000000000000" pitchFamily="2" charset="2"/>
              <a:buNone/>
            </a:pPr>
            <a:r>
              <a:rPr lang="en-US" altLang="zh-CN" dirty="0" smtClean="0"/>
              <a:t>    ed </a:t>
            </a:r>
            <a:r>
              <a:rPr lang="en-US" altLang="zh-CN" dirty="0" smtClean="0">
                <a:sym typeface="Symbol" panose="05050102010706020507" pitchFamily="18" charset="2"/>
              </a:rPr>
              <a:t></a:t>
            </a:r>
            <a:r>
              <a:rPr lang="en-US" altLang="zh-CN" dirty="0" smtClean="0"/>
              <a:t> 1 mod </a:t>
            </a:r>
            <a:r>
              <a:rPr lang="en-US" altLang="zh-CN" dirty="0" smtClean="0">
                <a:sym typeface="Symbol" panose="05050102010706020507" pitchFamily="18" charset="2"/>
              </a:rPr>
              <a:t></a:t>
            </a:r>
            <a:r>
              <a:rPr lang="en-US" altLang="zh-CN" dirty="0" smtClean="0"/>
              <a:t>(n)  </a:t>
            </a:r>
          </a:p>
          <a:p>
            <a:pPr eaLnBrk="1" hangingPunct="1">
              <a:buFont typeface="Wingdings" panose="05000000000000000000" pitchFamily="2" charset="2"/>
              <a:buNone/>
            </a:pPr>
            <a:r>
              <a:rPr lang="zh-CN" altLang="en-US" dirty="0" smtClean="0"/>
              <a:t>作为解密指数。</a:t>
            </a:r>
            <a:endParaRPr lang="en-US" altLang="zh-CN"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dirty="0" smtClean="0"/>
              <a:t>⑤ 得出所需要的公开密钥和秘密密钥：</a:t>
            </a:r>
          </a:p>
          <a:p>
            <a:pPr eaLnBrk="1" hangingPunct="1">
              <a:buFont typeface="Wingdings" panose="05000000000000000000" pitchFamily="2" charset="2"/>
              <a:buChar char="þ"/>
            </a:pPr>
            <a:r>
              <a:rPr lang="zh-CN" altLang="en-US" dirty="0" smtClean="0"/>
              <a:t>公开密钥</a:t>
            </a:r>
            <a:r>
              <a:rPr lang="en-US" altLang="zh-CN" dirty="0" smtClean="0"/>
              <a:t>(</a:t>
            </a:r>
            <a:r>
              <a:rPr lang="zh-CN" altLang="en-US" dirty="0" smtClean="0"/>
              <a:t>即加密密钥</a:t>
            </a:r>
            <a:r>
              <a:rPr lang="en-US" altLang="zh-CN" dirty="0" smtClean="0"/>
              <a:t>)  PK </a:t>
            </a:r>
            <a:r>
              <a:rPr lang="en-US" altLang="zh-CN" dirty="0" smtClean="0">
                <a:sym typeface="Symbol" panose="05050102010706020507" pitchFamily="18" charset="2"/>
              </a:rPr>
              <a:t></a:t>
            </a:r>
            <a:r>
              <a:rPr lang="en-US" altLang="zh-CN" dirty="0" smtClean="0"/>
              <a:t> {e, n}</a:t>
            </a:r>
          </a:p>
          <a:p>
            <a:pPr eaLnBrk="1" hangingPunct="1">
              <a:buFont typeface="Wingdings" panose="05000000000000000000" pitchFamily="2" charset="2"/>
              <a:buChar char="þ"/>
            </a:pPr>
            <a:endParaRPr lang="en-US" altLang="zh-CN" dirty="0" smtClean="0"/>
          </a:p>
          <a:p>
            <a:pPr eaLnBrk="1" hangingPunct="1">
              <a:buFont typeface="Wingdings" panose="05000000000000000000" pitchFamily="2" charset="2"/>
              <a:buChar char="þ"/>
            </a:pPr>
            <a:r>
              <a:rPr lang="zh-CN" altLang="en-US" dirty="0" smtClean="0"/>
              <a:t>秘密密钥</a:t>
            </a:r>
            <a:r>
              <a:rPr lang="en-US" altLang="zh-CN" dirty="0" smtClean="0"/>
              <a:t>(</a:t>
            </a:r>
            <a:r>
              <a:rPr lang="zh-CN" altLang="en-US" dirty="0" smtClean="0"/>
              <a:t>即解密密钥</a:t>
            </a:r>
            <a:r>
              <a:rPr lang="en-US" altLang="zh-CN" dirty="0" smtClean="0"/>
              <a:t>)  SK </a:t>
            </a:r>
            <a:r>
              <a:rPr lang="en-US" altLang="zh-CN" dirty="0" smtClean="0">
                <a:sym typeface="Symbol" panose="05050102010706020507" pitchFamily="18" charset="2"/>
              </a:rPr>
              <a:t></a:t>
            </a:r>
            <a:r>
              <a:rPr lang="en-US" altLang="zh-CN" dirty="0" smtClean="0"/>
              <a:t> {d, n}</a:t>
            </a:r>
          </a:p>
        </p:txBody>
      </p:sp>
      <p:graphicFrame>
        <p:nvGraphicFramePr>
          <p:cNvPr id="2" name="对象 1"/>
          <p:cNvGraphicFramePr>
            <a:graphicFrameLocks noChangeAspect="1"/>
          </p:cNvGraphicFramePr>
          <p:nvPr/>
        </p:nvGraphicFramePr>
        <p:xfrm>
          <a:off x="4832350" y="1428736"/>
          <a:ext cx="3987800" cy="488964"/>
        </p:xfrm>
        <a:graphic>
          <a:graphicData uri="http://schemas.openxmlformats.org/presentationml/2006/ole">
            <p:oleObj spid="_x0000_s39937" name="Equation" r:id="rId3" imgW="56388000" imgH="6096000" progId="Equation.DSMT4">
              <p:embed/>
            </p:oleObj>
          </a:graphicData>
        </a:graphic>
      </p:graphicFrame>
      <p:sp>
        <p:nvSpPr>
          <p:cNvPr id="3" name="矩形 2"/>
          <p:cNvSpPr>
            <a:spLocks noRot="1" noChangeAspect="1" noMove="1" noResize="1" noEditPoints="1" noAdjustHandles="1" noChangeArrowheads="1" noChangeShapeType="1" noTextEdit="1"/>
          </p:cNvSpPr>
          <p:nvPr/>
        </p:nvSpPr>
        <p:spPr>
          <a:xfrm>
            <a:off x="4786167" y="1999476"/>
            <a:ext cx="3687228" cy="400110"/>
          </a:xfrm>
          <a:prstGeom prst="rect">
            <a:avLst/>
          </a:prstGeom>
          <a:blipFill rotWithShape="0">
            <a:blip r:embed="rId4"/>
            <a:stretch>
              <a:fillRect l="-331" t="-10606" r="-331" b="-25758"/>
            </a:stretch>
          </a:blipFill>
        </p:spPr>
        <p:txBody>
          <a:bodyPr/>
          <a:lstStyle/>
          <a:p>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eaLnBrk="1" hangingPunct="1"/>
            <a:r>
              <a:rPr lang="en-US" altLang="zh-CN" dirty="0" smtClean="0">
                <a:latin typeface="+mn-lt"/>
              </a:rPr>
              <a:t>(3) </a:t>
            </a:r>
            <a:r>
              <a:rPr lang="zh-CN" altLang="en-US" dirty="0" smtClean="0">
                <a:latin typeface="+mn-lt"/>
              </a:rPr>
              <a:t>正确性的例子说明 </a:t>
            </a:r>
          </a:p>
        </p:txBody>
      </p:sp>
      <p:sp>
        <p:nvSpPr>
          <p:cNvPr id="65539" name="Rectangle 3"/>
          <p:cNvSpPr>
            <a:spLocks noGrp="1" noChangeArrowheads="1"/>
          </p:cNvSpPr>
          <p:nvPr>
            <p:ph idx="1"/>
          </p:nvPr>
        </p:nvSpPr>
        <p:spPr>
          <a:xfrm>
            <a:off x="355600" y="1028700"/>
            <a:ext cx="8420100" cy="5148263"/>
          </a:xfrm>
        </p:spPr>
        <p:txBody>
          <a:bodyPr/>
          <a:lstStyle/>
          <a:p>
            <a:pPr eaLnBrk="1" hangingPunct="1">
              <a:spcBef>
                <a:spcPts val="600"/>
              </a:spcBef>
              <a:buFont typeface="Wingdings" panose="05000000000000000000" pitchFamily="2" charset="2"/>
              <a:buNone/>
            </a:pPr>
            <a:r>
              <a:rPr lang="zh-CN" altLang="en-US" dirty="0" smtClean="0"/>
              <a:t>设选择了两个素数，</a:t>
            </a:r>
            <a:r>
              <a:rPr lang="en-US" altLang="zh-CN" dirty="0" smtClean="0"/>
              <a:t>p </a:t>
            </a:r>
            <a:r>
              <a:rPr lang="en-US" altLang="zh-CN" dirty="0" smtClean="0">
                <a:sym typeface="Symbol" panose="05050102010706020507" pitchFamily="18" charset="2"/>
              </a:rPr>
              <a:t></a:t>
            </a:r>
            <a:r>
              <a:rPr lang="en-US" altLang="zh-CN" dirty="0" smtClean="0"/>
              <a:t> 7, q </a:t>
            </a:r>
            <a:r>
              <a:rPr lang="en-US" altLang="zh-CN" dirty="0" smtClean="0">
                <a:sym typeface="Symbol" panose="05050102010706020507" pitchFamily="18" charset="2"/>
              </a:rPr>
              <a:t></a:t>
            </a:r>
            <a:r>
              <a:rPr lang="en-US" altLang="zh-CN" dirty="0" smtClean="0"/>
              <a:t> 17</a:t>
            </a:r>
            <a:r>
              <a:rPr lang="zh-CN" altLang="en-US" dirty="0" smtClean="0"/>
              <a:t>。</a:t>
            </a:r>
          </a:p>
          <a:p>
            <a:pPr eaLnBrk="1" hangingPunct="1">
              <a:spcBef>
                <a:spcPts val="600"/>
              </a:spcBef>
              <a:buFont typeface="Wingdings" panose="05000000000000000000" pitchFamily="2" charset="2"/>
              <a:buNone/>
            </a:pPr>
            <a:r>
              <a:rPr lang="zh-CN" altLang="en-US" dirty="0" smtClean="0"/>
              <a:t>    计算出 </a:t>
            </a:r>
            <a:r>
              <a:rPr lang="en-US" altLang="zh-CN" dirty="0" smtClean="0"/>
              <a:t>n </a:t>
            </a:r>
            <a:r>
              <a:rPr lang="en-US" altLang="zh-CN" dirty="0" smtClean="0">
                <a:sym typeface="Symbol" panose="05050102010706020507" pitchFamily="18" charset="2"/>
              </a:rPr>
              <a:t></a:t>
            </a:r>
            <a:r>
              <a:rPr lang="en-US" altLang="zh-CN" dirty="0" smtClean="0"/>
              <a:t> pq </a:t>
            </a:r>
            <a:r>
              <a:rPr lang="en-US" altLang="zh-CN" dirty="0" smtClean="0">
                <a:sym typeface="Symbol" panose="05050102010706020507" pitchFamily="18" charset="2"/>
              </a:rPr>
              <a:t></a:t>
            </a:r>
            <a:r>
              <a:rPr lang="en-US" altLang="zh-CN" dirty="0" smtClean="0"/>
              <a:t> 7 </a:t>
            </a:r>
            <a:r>
              <a:rPr lang="en-US" altLang="zh-CN" dirty="0" smtClean="0">
                <a:sym typeface="Symbol" panose="05050102010706020507" pitchFamily="18" charset="2"/>
              </a:rPr>
              <a:t></a:t>
            </a:r>
            <a:r>
              <a:rPr lang="en-US" altLang="zh-CN" dirty="0" smtClean="0"/>
              <a:t> 17 </a:t>
            </a:r>
            <a:r>
              <a:rPr lang="en-US" altLang="zh-CN" dirty="0" smtClean="0">
                <a:sym typeface="Symbol" panose="05050102010706020507" pitchFamily="18" charset="2"/>
              </a:rPr>
              <a:t></a:t>
            </a:r>
            <a:r>
              <a:rPr lang="en-US" altLang="zh-CN" dirty="0" smtClean="0"/>
              <a:t> 119 </a:t>
            </a:r>
            <a:r>
              <a:rPr lang="zh-CN" altLang="en-US" dirty="0" smtClean="0"/>
              <a:t>。</a:t>
            </a:r>
          </a:p>
          <a:p>
            <a:pPr eaLnBrk="1" hangingPunct="1">
              <a:spcBef>
                <a:spcPts val="600"/>
              </a:spcBef>
              <a:buFont typeface="Wingdings" panose="05000000000000000000" pitchFamily="2" charset="2"/>
              <a:buNone/>
            </a:pPr>
            <a:r>
              <a:rPr lang="zh-CN" altLang="en-US" dirty="0" smtClean="0"/>
              <a:t>    计算出 </a:t>
            </a:r>
            <a:r>
              <a:rPr lang="zh-CN" altLang="en-US" dirty="0" smtClean="0">
                <a:sym typeface="Symbol" panose="05050102010706020507" pitchFamily="18" charset="2"/>
              </a:rPr>
              <a:t></a:t>
            </a:r>
            <a:r>
              <a:rPr lang="en-US" altLang="zh-CN" dirty="0" smtClean="0"/>
              <a:t>(n)  </a:t>
            </a:r>
            <a:r>
              <a:rPr lang="en-US" altLang="zh-CN" dirty="0" smtClean="0">
                <a:sym typeface="Symbol" panose="05050102010706020507" pitchFamily="18" charset="2"/>
              </a:rPr>
              <a:t></a:t>
            </a:r>
            <a:r>
              <a:rPr lang="en-US" altLang="zh-CN" dirty="0" smtClean="0"/>
              <a:t> (p </a:t>
            </a:r>
            <a:r>
              <a:rPr lang="en-US" altLang="zh-CN" dirty="0" smtClean="0">
                <a:sym typeface="Symbol" panose="05050102010706020507" pitchFamily="18" charset="2"/>
              </a:rPr>
              <a:t></a:t>
            </a:r>
            <a:r>
              <a:rPr lang="en-US" altLang="zh-CN" dirty="0" smtClean="0"/>
              <a:t> 1)(q </a:t>
            </a:r>
            <a:r>
              <a:rPr lang="en-US" altLang="zh-CN" dirty="0" smtClean="0">
                <a:sym typeface="Symbol" panose="05050102010706020507" pitchFamily="18" charset="2"/>
              </a:rPr>
              <a:t></a:t>
            </a:r>
            <a:r>
              <a:rPr lang="en-US" altLang="zh-CN" dirty="0" smtClean="0"/>
              <a:t> 1)  </a:t>
            </a:r>
            <a:r>
              <a:rPr lang="en-US" altLang="zh-CN" dirty="0" smtClean="0">
                <a:sym typeface="Symbol" panose="05050102010706020507" pitchFamily="18" charset="2"/>
              </a:rPr>
              <a:t></a:t>
            </a:r>
            <a:r>
              <a:rPr lang="en-US" altLang="zh-CN" dirty="0" smtClean="0"/>
              <a:t> 96</a:t>
            </a:r>
            <a:r>
              <a:rPr lang="zh-CN" altLang="en-US" dirty="0" smtClean="0"/>
              <a:t>。</a:t>
            </a:r>
          </a:p>
          <a:p>
            <a:pPr eaLnBrk="1" hangingPunct="1">
              <a:spcBef>
                <a:spcPts val="600"/>
              </a:spcBef>
              <a:buFont typeface="Wingdings" panose="05000000000000000000" pitchFamily="2" charset="2"/>
              <a:buNone/>
            </a:pPr>
            <a:r>
              <a:rPr lang="zh-CN" altLang="en-US" dirty="0" smtClean="0"/>
              <a:t>    从</a:t>
            </a:r>
            <a:r>
              <a:rPr lang="en-US" altLang="zh-CN" dirty="0" smtClean="0"/>
              <a:t>[0, 95]</a:t>
            </a:r>
            <a:r>
              <a:rPr lang="zh-CN" altLang="en-US" dirty="0" smtClean="0"/>
              <a:t>中选择一个与 </a:t>
            </a:r>
            <a:r>
              <a:rPr lang="en-US" altLang="zh-CN" dirty="0" smtClean="0"/>
              <a:t>96 </a:t>
            </a:r>
            <a:r>
              <a:rPr lang="zh-CN" altLang="en-US" dirty="0" smtClean="0"/>
              <a:t>互素的数 </a:t>
            </a:r>
            <a:r>
              <a:rPr lang="en-US" altLang="zh-CN" dirty="0" smtClean="0"/>
              <a:t>e</a:t>
            </a:r>
            <a:r>
              <a:rPr lang="zh-CN" altLang="en-US" dirty="0" smtClean="0"/>
              <a:t>。</a:t>
            </a:r>
          </a:p>
          <a:p>
            <a:pPr eaLnBrk="1" hangingPunct="1">
              <a:spcBef>
                <a:spcPts val="600"/>
              </a:spcBef>
              <a:buFont typeface="Wingdings" panose="05000000000000000000" pitchFamily="2" charset="2"/>
              <a:buNone/>
            </a:pPr>
            <a:r>
              <a:rPr lang="zh-CN" altLang="en-US" dirty="0" smtClean="0"/>
              <a:t>    选 </a:t>
            </a:r>
            <a:r>
              <a:rPr lang="en-US" altLang="zh-CN" dirty="0" smtClean="0"/>
              <a:t>e </a:t>
            </a:r>
            <a:r>
              <a:rPr lang="en-US" altLang="zh-CN" dirty="0" smtClean="0">
                <a:sym typeface="Symbol" panose="05050102010706020507" pitchFamily="18" charset="2"/>
              </a:rPr>
              <a:t></a:t>
            </a:r>
            <a:r>
              <a:rPr lang="en-US" altLang="zh-CN" dirty="0" smtClean="0"/>
              <a:t> </a:t>
            </a:r>
            <a:r>
              <a:rPr lang="en-US" altLang="zh-CN" dirty="0" smtClean="0">
                <a:solidFill>
                  <a:srgbClr val="FF0000"/>
                </a:solidFill>
              </a:rPr>
              <a:t>5</a:t>
            </a:r>
            <a:r>
              <a:rPr lang="zh-CN" altLang="en-US" dirty="0" smtClean="0"/>
              <a:t>。</a:t>
            </a:r>
            <a:endParaRPr lang="en-US" altLang="zh-CN" dirty="0" smtClean="0"/>
          </a:p>
          <a:p>
            <a:pPr eaLnBrk="1" hangingPunct="1">
              <a:spcBef>
                <a:spcPts val="600"/>
              </a:spcBef>
              <a:buNone/>
            </a:pPr>
            <a:r>
              <a:rPr lang="zh-CN" altLang="en-US" dirty="0" smtClean="0"/>
              <a:t> 然后根据 </a:t>
            </a:r>
            <a:r>
              <a:rPr lang="en-US" altLang="zh-CN" i="1" dirty="0" smtClean="0">
                <a:latin typeface="Times New Roman" panose="02020603050405020304" pitchFamily="18" charset="0"/>
              </a:rPr>
              <a:t>ed</a:t>
            </a:r>
            <a:r>
              <a:rPr lang="en-US" altLang="zh-CN" dirty="0" smtClean="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1 mod </a:t>
            </a:r>
            <a:r>
              <a:rPr lang="en-US" altLang="zh-CN" i="1"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n</a:t>
            </a:r>
            <a:r>
              <a:rPr lang="en-US" altLang="zh-CN" dirty="0" smtClean="0">
                <a:latin typeface="Times New Roman" panose="02020603050405020304" pitchFamily="18" charset="0"/>
              </a:rPr>
              <a:t>)  </a:t>
            </a:r>
            <a:r>
              <a:rPr lang="zh-CN" altLang="en-US" dirty="0" smtClean="0"/>
              <a:t>式，</a:t>
            </a:r>
          </a:p>
          <a:p>
            <a:pPr eaLnBrk="1" hangingPunct="1">
              <a:spcBef>
                <a:spcPts val="600"/>
              </a:spcBef>
              <a:buFont typeface="Wingdings" panose="05000000000000000000" pitchFamily="2" charset="2"/>
              <a:buNone/>
            </a:pPr>
            <a:r>
              <a:rPr lang="zh-CN" altLang="en-US" dirty="0" smtClean="0"/>
              <a:t>                          </a:t>
            </a:r>
            <a:r>
              <a:rPr lang="en-US" altLang="zh-CN" dirty="0" smtClean="0"/>
              <a:t>5d </a:t>
            </a:r>
            <a:r>
              <a:rPr lang="en-US" altLang="zh-CN" dirty="0" smtClean="0">
                <a:sym typeface="Symbol" panose="05050102010706020507" pitchFamily="18" charset="2"/>
              </a:rPr>
              <a:t></a:t>
            </a:r>
            <a:r>
              <a:rPr lang="en-US" altLang="zh-CN" dirty="0" smtClean="0"/>
              <a:t> 1 mod 96</a:t>
            </a:r>
          </a:p>
          <a:p>
            <a:pPr eaLnBrk="1" hangingPunct="1">
              <a:spcBef>
                <a:spcPts val="600"/>
              </a:spcBef>
              <a:buFont typeface="Wingdings" panose="05000000000000000000" pitchFamily="2" charset="2"/>
              <a:buNone/>
            </a:pPr>
            <a:r>
              <a:rPr lang="zh-CN" altLang="en-US" dirty="0" smtClean="0"/>
              <a:t>解出 </a:t>
            </a:r>
            <a:r>
              <a:rPr lang="en-US" altLang="zh-CN" dirty="0" smtClean="0"/>
              <a:t>d</a:t>
            </a:r>
            <a:r>
              <a:rPr lang="zh-CN" altLang="en-US" dirty="0" smtClean="0"/>
              <a:t>。不难得出，</a:t>
            </a:r>
            <a:r>
              <a:rPr lang="en-US" altLang="zh-CN" dirty="0" smtClean="0"/>
              <a:t>d </a:t>
            </a:r>
            <a:r>
              <a:rPr lang="en-US" altLang="zh-CN" dirty="0" smtClean="0">
                <a:sym typeface="Symbol" panose="05050102010706020507" pitchFamily="18" charset="2"/>
              </a:rPr>
              <a:t></a:t>
            </a:r>
            <a:r>
              <a:rPr lang="en-US" altLang="zh-CN" dirty="0" smtClean="0"/>
              <a:t> </a:t>
            </a:r>
            <a:r>
              <a:rPr lang="en-US" altLang="zh-CN" dirty="0" smtClean="0">
                <a:solidFill>
                  <a:srgbClr val="FF0000"/>
                </a:solidFill>
              </a:rPr>
              <a:t>77</a:t>
            </a:r>
            <a:r>
              <a:rPr lang="zh-CN" altLang="en-US" dirty="0"/>
              <a:t> </a:t>
            </a:r>
            <a:r>
              <a:rPr lang="zh-CN" altLang="en-US" dirty="0" smtClean="0"/>
              <a:t>，因为 </a:t>
            </a:r>
            <a:r>
              <a:rPr lang="en-US" altLang="zh-CN" dirty="0" smtClean="0"/>
              <a:t>ed </a:t>
            </a:r>
            <a:r>
              <a:rPr lang="en-US" altLang="zh-CN" dirty="0" smtClean="0">
                <a:sym typeface="Symbol" panose="05050102010706020507" pitchFamily="18" charset="2"/>
              </a:rPr>
              <a:t></a:t>
            </a:r>
            <a:r>
              <a:rPr lang="en-US" altLang="zh-CN" dirty="0" smtClean="0"/>
              <a:t> 5 </a:t>
            </a:r>
            <a:r>
              <a:rPr lang="en-US" altLang="zh-CN" dirty="0" smtClean="0">
                <a:sym typeface="Symbol" panose="05050102010706020507" pitchFamily="18" charset="2"/>
              </a:rPr>
              <a:t></a:t>
            </a:r>
            <a:r>
              <a:rPr lang="en-US" altLang="zh-CN" dirty="0" smtClean="0"/>
              <a:t> 77 </a:t>
            </a:r>
            <a:r>
              <a:rPr lang="en-US" altLang="zh-CN" dirty="0" smtClean="0">
                <a:sym typeface="Symbol" panose="05050102010706020507" pitchFamily="18" charset="2"/>
              </a:rPr>
              <a:t></a:t>
            </a:r>
            <a:r>
              <a:rPr lang="en-US" altLang="zh-CN" dirty="0" smtClean="0"/>
              <a:t> 385  </a:t>
            </a:r>
            <a:r>
              <a:rPr lang="en-US" altLang="zh-CN" dirty="0" smtClean="0">
                <a:sym typeface="Symbol" panose="05050102010706020507" pitchFamily="18" charset="2"/>
              </a:rPr>
              <a:t></a:t>
            </a:r>
            <a:r>
              <a:rPr lang="en-US" altLang="zh-CN" dirty="0" smtClean="0"/>
              <a:t> 4 </a:t>
            </a:r>
            <a:r>
              <a:rPr lang="en-US" altLang="zh-CN" dirty="0" smtClean="0">
                <a:sym typeface="Symbol" panose="05050102010706020507" pitchFamily="18" charset="2"/>
              </a:rPr>
              <a:t></a:t>
            </a:r>
            <a:r>
              <a:rPr lang="en-US" altLang="zh-CN" dirty="0" smtClean="0"/>
              <a:t> 96 </a:t>
            </a:r>
            <a:r>
              <a:rPr lang="en-US" altLang="zh-CN" dirty="0" smtClean="0">
                <a:sym typeface="Symbol" panose="05050102010706020507" pitchFamily="18" charset="2"/>
              </a:rPr>
              <a:t></a:t>
            </a:r>
            <a:r>
              <a:rPr lang="en-US" altLang="zh-CN" dirty="0" smtClean="0"/>
              <a:t> 1 </a:t>
            </a:r>
            <a:r>
              <a:rPr lang="en-US" altLang="zh-CN" dirty="0" smtClean="0">
                <a:sym typeface="Symbol" panose="05050102010706020507" pitchFamily="18" charset="2"/>
              </a:rPr>
              <a:t></a:t>
            </a:r>
            <a:r>
              <a:rPr lang="en-US" altLang="zh-CN" dirty="0" smtClean="0"/>
              <a:t> 1 mod 96</a:t>
            </a:r>
            <a:r>
              <a:rPr lang="zh-CN" altLang="en-US" dirty="0" smtClean="0"/>
              <a:t>。</a:t>
            </a:r>
          </a:p>
          <a:p>
            <a:pPr eaLnBrk="1" hangingPunct="1">
              <a:spcBef>
                <a:spcPts val="600"/>
              </a:spcBef>
              <a:buFont typeface="Wingdings" panose="05000000000000000000" pitchFamily="2" charset="2"/>
              <a:buNone/>
            </a:pPr>
            <a:r>
              <a:rPr lang="zh-CN" altLang="en-US" dirty="0" smtClean="0"/>
              <a:t>于是，公开密钥 </a:t>
            </a:r>
            <a:r>
              <a:rPr lang="en-US" altLang="zh-CN" dirty="0" smtClean="0"/>
              <a:t>PK </a:t>
            </a:r>
            <a:r>
              <a:rPr lang="en-US" altLang="zh-CN" dirty="0" smtClean="0">
                <a:sym typeface="Symbol" panose="05050102010706020507" pitchFamily="18" charset="2"/>
              </a:rPr>
              <a:t></a:t>
            </a:r>
            <a:r>
              <a:rPr lang="en-US" altLang="zh-CN" dirty="0" smtClean="0"/>
              <a:t> (e, n)  </a:t>
            </a:r>
            <a:r>
              <a:rPr lang="en-US" altLang="zh-CN" dirty="0" smtClean="0">
                <a:sym typeface="Symbol" panose="05050102010706020507" pitchFamily="18" charset="2"/>
              </a:rPr>
              <a:t></a:t>
            </a:r>
            <a:r>
              <a:rPr lang="en-US" altLang="zh-CN" dirty="0" smtClean="0"/>
              <a:t> {</a:t>
            </a:r>
            <a:r>
              <a:rPr lang="en-US" altLang="zh-CN" dirty="0" smtClean="0">
                <a:solidFill>
                  <a:srgbClr val="FF0000"/>
                </a:solidFill>
              </a:rPr>
              <a:t>5</a:t>
            </a:r>
            <a:r>
              <a:rPr lang="en-US" altLang="zh-CN" dirty="0" smtClean="0"/>
              <a:t>, 119}, </a:t>
            </a:r>
          </a:p>
          <a:p>
            <a:pPr eaLnBrk="1" hangingPunct="1">
              <a:spcBef>
                <a:spcPts val="600"/>
              </a:spcBef>
              <a:buFont typeface="Wingdings" panose="05000000000000000000" pitchFamily="2" charset="2"/>
              <a:buNone/>
            </a:pPr>
            <a:r>
              <a:rPr lang="en-US" altLang="zh-CN" dirty="0" smtClean="0"/>
              <a:t>          </a:t>
            </a:r>
            <a:r>
              <a:rPr lang="zh-CN" altLang="en-US" dirty="0" smtClean="0"/>
              <a:t>秘密密钥 </a:t>
            </a:r>
            <a:r>
              <a:rPr lang="en-US" altLang="zh-CN" dirty="0" smtClean="0"/>
              <a:t>SK </a:t>
            </a:r>
            <a:r>
              <a:rPr lang="en-US" altLang="zh-CN" dirty="0" smtClean="0">
                <a:sym typeface="Symbol" panose="05050102010706020507" pitchFamily="18" charset="2"/>
              </a:rPr>
              <a:t></a:t>
            </a:r>
            <a:r>
              <a:rPr lang="en-US" altLang="zh-CN" dirty="0" smtClean="0"/>
              <a:t> {</a:t>
            </a:r>
            <a:r>
              <a:rPr lang="en-US" altLang="zh-CN" dirty="0" smtClean="0">
                <a:solidFill>
                  <a:srgbClr val="FF0000"/>
                </a:solidFill>
              </a:rPr>
              <a:t>77</a:t>
            </a:r>
            <a:r>
              <a:rPr lang="en-US" altLang="zh-CN" dirty="0" smtClean="0"/>
              <a:t>, 119}</a:t>
            </a:r>
            <a:r>
              <a:rPr lang="zh-CN" altLang="en-US"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1071538" y="571480"/>
          <a:ext cx="6929486" cy="5631691"/>
        </p:xfrm>
        <a:graphic>
          <a:graphicData uri="http://schemas.openxmlformats.org/presentationml/2006/ole">
            <p:oleObj spid="_x0000_s65537" name="Equation" r:id="rId3" imgW="68275200" imgH="5547360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ctr" eaLnBrk="1" hangingPunct="1"/>
            <a:r>
              <a:rPr lang="en-US" altLang="zh-CN" dirty="0" smtClean="0"/>
              <a:t>(3) </a:t>
            </a:r>
            <a:r>
              <a:rPr lang="zh-CN" altLang="en-US" dirty="0" smtClean="0"/>
              <a:t>正确性的例子说明</a:t>
            </a:r>
            <a:r>
              <a:rPr lang="en-US" altLang="zh-CN" dirty="0" smtClean="0"/>
              <a:t>(</a:t>
            </a:r>
            <a:r>
              <a:rPr lang="zh-CN" altLang="en-US" dirty="0" smtClean="0"/>
              <a:t>续</a:t>
            </a:r>
            <a:r>
              <a:rPr lang="en-US" altLang="zh-CN" dirty="0" smtClean="0"/>
              <a:t>) </a:t>
            </a:r>
            <a:endParaRPr lang="zh-CN" altLang="en-US" dirty="0" smtClean="0"/>
          </a:p>
        </p:txBody>
      </p:sp>
      <p:sp>
        <p:nvSpPr>
          <p:cNvPr id="66563" name="Rectangle 3"/>
          <p:cNvSpPr>
            <a:spLocks noGrp="1" noChangeArrowheads="1"/>
          </p:cNvSpPr>
          <p:nvPr>
            <p:ph idx="1"/>
          </p:nvPr>
        </p:nvSpPr>
        <p:spPr>
          <a:xfrm>
            <a:off x="330200" y="1028700"/>
            <a:ext cx="8490272" cy="5148263"/>
          </a:xfrm>
        </p:spPr>
        <p:txBody>
          <a:bodyPr/>
          <a:lstStyle/>
          <a:p>
            <a:pPr marL="342265" indent="-342265" eaLnBrk="1" hangingPunct="1">
              <a:spcBef>
                <a:spcPts val="600"/>
              </a:spcBef>
            </a:pPr>
            <a:r>
              <a:rPr lang="zh-CN" altLang="en-US" dirty="0" smtClean="0"/>
              <a:t>对明文进行加密。先把明文划分为分组，</a:t>
            </a:r>
            <a:r>
              <a:rPr lang="zh-CN" altLang="en-US" dirty="0" smtClean="0">
                <a:solidFill>
                  <a:srgbClr val="FF0000"/>
                </a:solidFill>
              </a:rPr>
              <a:t>使每个明文分组的二进制值不超过 </a:t>
            </a:r>
            <a:r>
              <a:rPr lang="en-US" altLang="zh-CN" i="1" dirty="0" smtClean="0">
                <a:solidFill>
                  <a:srgbClr val="FF0000"/>
                </a:solidFill>
              </a:rPr>
              <a:t>n</a:t>
            </a:r>
            <a:r>
              <a:rPr lang="en-US" altLang="zh-CN" dirty="0" smtClean="0">
                <a:solidFill>
                  <a:srgbClr val="FF0000"/>
                </a:solidFill>
              </a:rPr>
              <a:t>,</a:t>
            </a:r>
            <a:r>
              <a:rPr lang="en-US" altLang="zh-CN" dirty="0" smtClean="0"/>
              <a:t> </a:t>
            </a:r>
            <a:r>
              <a:rPr lang="zh-CN" altLang="en-US" dirty="0" smtClean="0"/>
              <a:t>即不超过 </a:t>
            </a:r>
            <a:r>
              <a:rPr lang="en-US" altLang="zh-CN" dirty="0" smtClean="0"/>
              <a:t>119</a:t>
            </a:r>
            <a:r>
              <a:rPr lang="zh-CN" altLang="en-US" dirty="0" smtClean="0"/>
              <a:t>。</a:t>
            </a:r>
          </a:p>
          <a:p>
            <a:pPr eaLnBrk="1" hangingPunct="1">
              <a:spcBef>
                <a:spcPts val="600"/>
              </a:spcBef>
              <a:buFont typeface="Wingdings" panose="05000000000000000000" pitchFamily="2" charset="2"/>
              <a:buChar char="þ"/>
            </a:pPr>
            <a:r>
              <a:rPr lang="zh-CN" altLang="en-US" dirty="0" smtClean="0"/>
              <a:t>设明文 </a:t>
            </a:r>
            <a:r>
              <a:rPr lang="en-US" altLang="zh-CN" dirty="0" smtClean="0"/>
              <a:t>X </a:t>
            </a:r>
            <a:r>
              <a:rPr lang="en-US" altLang="zh-CN" dirty="0" smtClean="0">
                <a:sym typeface="Symbol" panose="05050102010706020507" pitchFamily="18" charset="2"/>
              </a:rPr>
              <a:t></a:t>
            </a:r>
            <a:r>
              <a:rPr lang="en-US" altLang="zh-CN" dirty="0" smtClean="0"/>
              <a:t> </a:t>
            </a:r>
            <a:r>
              <a:rPr lang="en-US" altLang="zh-CN" dirty="0" smtClean="0">
                <a:solidFill>
                  <a:srgbClr val="FF0000"/>
                </a:solidFill>
              </a:rPr>
              <a:t>19</a:t>
            </a:r>
            <a:r>
              <a:rPr lang="zh-CN" altLang="en-US" dirty="0" smtClean="0"/>
              <a:t>。用公开密钥加密时，先计算 </a:t>
            </a:r>
          </a:p>
          <a:p>
            <a:pPr marL="0" indent="0" eaLnBrk="1" hangingPunct="1">
              <a:spcBef>
                <a:spcPts val="600"/>
              </a:spcBef>
              <a:buNone/>
            </a:pPr>
            <a:r>
              <a:rPr lang="zh-CN" altLang="en-US" dirty="0" smtClean="0"/>
              <a:t>        </a:t>
            </a:r>
            <a:r>
              <a:rPr lang="en-US" altLang="zh-CN" dirty="0" err="1" smtClean="0"/>
              <a:t>X</a:t>
            </a:r>
            <a:r>
              <a:rPr lang="en-US" altLang="zh-CN" i="1" baseline="30000" dirty="0" err="1" smtClean="0"/>
              <a:t>e</a:t>
            </a:r>
            <a:r>
              <a:rPr lang="en-US" altLang="zh-CN" dirty="0" smtClean="0"/>
              <a:t> </a:t>
            </a:r>
            <a:r>
              <a:rPr lang="en-US" altLang="zh-CN" dirty="0" smtClean="0">
                <a:sym typeface="Symbol" panose="05050102010706020507" pitchFamily="18" charset="2"/>
              </a:rPr>
              <a:t></a:t>
            </a:r>
            <a:r>
              <a:rPr lang="en-US" altLang="zh-CN" dirty="0" smtClean="0"/>
              <a:t> 19</a:t>
            </a:r>
            <a:r>
              <a:rPr lang="en-US" altLang="zh-CN" baseline="30000" dirty="0" smtClean="0"/>
              <a:t>5</a:t>
            </a:r>
            <a:r>
              <a:rPr lang="en-US" altLang="zh-CN" dirty="0" smtClean="0"/>
              <a:t> </a:t>
            </a:r>
            <a:r>
              <a:rPr lang="en-US" altLang="zh-CN" dirty="0" smtClean="0">
                <a:sym typeface="Symbol" panose="05050102010706020507" pitchFamily="18" charset="2"/>
              </a:rPr>
              <a:t></a:t>
            </a:r>
            <a:r>
              <a:rPr lang="en-US" altLang="zh-CN" dirty="0" smtClean="0"/>
              <a:t> 2476099</a:t>
            </a:r>
            <a:r>
              <a:rPr lang="zh-CN" altLang="en-US" dirty="0" smtClean="0"/>
              <a:t>。</a:t>
            </a:r>
          </a:p>
          <a:p>
            <a:pPr eaLnBrk="1" hangingPunct="1">
              <a:spcBef>
                <a:spcPts val="600"/>
              </a:spcBef>
              <a:buFont typeface="Wingdings" panose="05000000000000000000" pitchFamily="2" charset="2"/>
              <a:buChar char="þ"/>
            </a:pPr>
            <a:r>
              <a:rPr lang="zh-CN" altLang="en-US" dirty="0" smtClean="0"/>
              <a:t>再除以 </a:t>
            </a:r>
            <a:r>
              <a:rPr lang="en-US" altLang="zh-CN" dirty="0" smtClean="0"/>
              <a:t>119</a:t>
            </a:r>
            <a:r>
              <a:rPr lang="zh-CN" altLang="en-US" dirty="0" smtClean="0"/>
              <a:t>，得出商为 </a:t>
            </a:r>
            <a:r>
              <a:rPr lang="en-US" altLang="zh-CN" dirty="0" smtClean="0"/>
              <a:t>20807</a:t>
            </a:r>
            <a:r>
              <a:rPr lang="zh-CN" altLang="en-US" dirty="0" smtClean="0"/>
              <a:t>，余数为 </a:t>
            </a:r>
            <a:r>
              <a:rPr lang="en-US" altLang="zh-CN" dirty="0" smtClean="0">
                <a:solidFill>
                  <a:srgbClr val="FF0000"/>
                </a:solidFill>
              </a:rPr>
              <a:t>66</a:t>
            </a:r>
            <a:r>
              <a:rPr lang="zh-CN" altLang="en-US" dirty="0" smtClean="0"/>
              <a:t>。</a:t>
            </a:r>
            <a:endParaRPr lang="en-US" altLang="zh-CN" dirty="0" smtClean="0"/>
          </a:p>
          <a:p>
            <a:pPr eaLnBrk="1" hangingPunct="1">
              <a:spcBef>
                <a:spcPts val="600"/>
              </a:spcBef>
              <a:buFont typeface="Wingdings" panose="05000000000000000000" pitchFamily="2" charset="2"/>
              <a:buChar char="þ"/>
            </a:pPr>
            <a:r>
              <a:rPr lang="zh-CN" altLang="en-US" dirty="0" smtClean="0"/>
              <a:t>这就是对应于明文 </a:t>
            </a:r>
            <a:r>
              <a:rPr lang="en-US" altLang="zh-CN" dirty="0" smtClean="0"/>
              <a:t>19 </a:t>
            </a:r>
            <a:r>
              <a:rPr lang="zh-CN" altLang="en-US" dirty="0" smtClean="0"/>
              <a:t>的密文 </a:t>
            </a:r>
            <a:r>
              <a:rPr lang="en-US" altLang="zh-CN" dirty="0" smtClean="0"/>
              <a:t>Y </a:t>
            </a:r>
            <a:r>
              <a:rPr lang="zh-CN" altLang="en-US" dirty="0" smtClean="0"/>
              <a:t>的值。</a:t>
            </a:r>
          </a:p>
          <a:p>
            <a:pPr marL="342265" indent="-342265" eaLnBrk="1" hangingPunct="1">
              <a:spcBef>
                <a:spcPts val="600"/>
              </a:spcBef>
              <a:buFont typeface="Wingdings" panose="05000000000000000000" pitchFamily="2" charset="2"/>
              <a:buNone/>
            </a:pPr>
            <a:endParaRPr lang="en-US" altLang="zh-CN" dirty="0" smtClean="0"/>
          </a:p>
          <a:p>
            <a:pPr eaLnBrk="1" hangingPunct="1">
              <a:spcBef>
                <a:spcPts val="600"/>
              </a:spcBef>
            </a:pPr>
            <a:r>
              <a:rPr lang="zh-CN" altLang="en-US" dirty="0" smtClean="0"/>
              <a:t>在用秘密密钥 </a:t>
            </a:r>
            <a:r>
              <a:rPr lang="en-US" altLang="zh-CN" dirty="0" smtClean="0"/>
              <a:t>SK </a:t>
            </a:r>
            <a:r>
              <a:rPr lang="en-US" altLang="zh-CN" dirty="0" smtClean="0">
                <a:sym typeface="Symbol" panose="05050102010706020507" pitchFamily="18" charset="2"/>
              </a:rPr>
              <a:t></a:t>
            </a:r>
            <a:r>
              <a:rPr lang="en-US" altLang="zh-CN" dirty="0" smtClean="0"/>
              <a:t> {77, 119}</a:t>
            </a:r>
            <a:r>
              <a:rPr lang="zh-CN" altLang="en-US" dirty="0" smtClean="0"/>
              <a:t>进行解密时，先计算</a:t>
            </a:r>
          </a:p>
          <a:p>
            <a:pPr marL="342265" indent="-342265" eaLnBrk="1" hangingPunct="1">
              <a:spcBef>
                <a:spcPts val="600"/>
              </a:spcBef>
              <a:buFont typeface="Wingdings" panose="05000000000000000000" pitchFamily="2" charset="2"/>
              <a:buNone/>
            </a:pPr>
            <a:r>
              <a:rPr lang="zh-CN" altLang="en-US" dirty="0" smtClean="0"/>
              <a:t>        </a:t>
            </a:r>
            <a:r>
              <a:rPr lang="en-US" altLang="zh-CN" dirty="0" err="1" smtClean="0"/>
              <a:t>Y</a:t>
            </a:r>
            <a:r>
              <a:rPr lang="en-US" altLang="zh-CN" i="1" baseline="30000" dirty="0" err="1" smtClean="0"/>
              <a:t>d</a:t>
            </a:r>
            <a:r>
              <a:rPr lang="en-US" altLang="zh-CN" dirty="0" smtClean="0"/>
              <a:t> </a:t>
            </a:r>
            <a:r>
              <a:rPr lang="en-US" altLang="zh-CN" dirty="0" smtClean="0">
                <a:sym typeface="Symbol" panose="05050102010706020507" pitchFamily="18" charset="2"/>
              </a:rPr>
              <a:t></a:t>
            </a:r>
            <a:r>
              <a:rPr lang="en-US" altLang="zh-CN" dirty="0" smtClean="0"/>
              <a:t> 66</a:t>
            </a:r>
            <a:r>
              <a:rPr lang="en-US" altLang="zh-CN" baseline="30000" dirty="0" smtClean="0"/>
              <a:t>77</a:t>
            </a:r>
            <a:r>
              <a:rPr lang="en-US" altLang="zh-CN" dirty="0" smtClean="0"/>
              <a:t> </a:t>
            </a:r>
            <a:r>
              <a:rPr lang="en-US" altLang="zh-CN" dirty="0" smtClean="0">
                <a:sym typeface="Symbol" panose="05050102010706020507" pitchFamily="18" charset="2"/>
              </a:rPr>
              <a:t></a:t>
            </a:r>
            <a:r>
              <a:rPr lang="en-US" altLang="zh-CN" dirty="0" smtClean="0"/>
              <a:t> 1.27...</a:t>
            </a:r>
            <a:r>
              <a:rPr lang="en-US" altLang="zh-CN" dirty="0" smtClean="0">
                <a:sym typeface="Symbol" panose="05050102010706020507" pitchFamily="18" charset="2"/>
              </a:rPr>
              <a:t></a:t>
            </a:r>
            <a:r>
              <a:rPr lang="en-US" altLang="zh-CN" dirty="0" smtClean="0"/>
              <a:t> 10</a:t>
            </a:r>
            <a:r>
              <a:rPr lang="en-US" altLang="zh-CN" baseline="30000" dirty="0" smtClean="0"/>
              <a:t>140</a:t>
            </a:r>
            <a:r>
              <a:rPr lang="zh-CN" altLang="en-US" dirty="0" smtClean="0"/>
              <a:t>。</a:t>
            </a:r>
          </a:p>
          <a:p>
            <a:pPr eaLnBrk="1" hangingPunct="1">
              <a:spcBef>
                <a:spcPts val="600"/>
              </a:spcBef>
              <a:buFont typeface="Wingdings" panose="05000000000000000000" pitchFamily="2" charset="2"/>
              <a:buChar char="þ"/>
            </a:pPr>
            <a:r>
              <a:rPr lang="zh-CN" altLang="en-US" dirty="0" smtClean="0"/>
              <a:t>再除以 </a:t>
            </a:r>
            <a:r>
              <a:rPr lang="en-US" altLang="zh-CN" dirty="0" smtClean="0"/>
              <a:t>119</a:t>
            </a:r>
            <a:r>
              <a:rPr lang="zh-CN" altLang="en-US" dirty="0" smtClean="0"/>
              <a:t>，得出商为 </a:t>
            </a:r>
            <a:r>
              <a:rPr lang="en-US" altLang="zh-CN" dirty="0" smtClean="0"/>
              <a:t>1.06...</a:t>
            </a:r>
            <a:r>
              <a:rPr lang="en-US" altLang="zh-CN" dirty="0" smtClean="0">
                <a:sym typeface="Symbol" panose="05050102010706020507" pitchFamily="18" charset="2"/>
              </a:rPr>
              <a:t></a:t>
            </a:r>
            <a:r>
              <a:rPr lang="en-US" altLang="zh-CN" dirty="0" smtClean="0"/>
              <a:t> 10</a:t>
            </a:r>
            <a:r>
              <a:rPr lang="en-US" altLang="zh-CN" baseline="30000" dirty="0" smtClean="0"/>
              <a:t>138</a:t>
            </a:r>
            <a:r>
              <a:rPr lang="zh-CN" altLang="en-US" dirty="0" smtClean="0"/>
              <a:t>，余数为 </a:t>
            </a:r>
            <a:r>
              <a:rPr lang="en-US" altLang="zh-CN" dirty="0" smtClean="0">
                <a:solidFill>
                  <a:srgbClr val="FF0000"/>
                </a:solidFill>
              </a:rPr>
              <a:t>19</a:t>
            </a:r>
            <a:r>
              <a:rPr lang="zh-CN" altLang="en-US" dirty="0" smtClean="0"/>
              <a:t>。</a:t>
            </a:r>
          </a:p>
          <a:p>
            <a:pPr eaLnBrk="1" hangingPunct="1">
              <a:spcBef>
                <a:spcPts val="600"/>
              </a:spcBef>
              <a:buFont typeface="Wingdings" panose="05000000000000000000" pitchFamily="2" charset="2"/>
              <a:buChar char="þ"/>
            </a:pPr>
            <a:r>
              <a:rPr lang="zh-CN" altLang="en-US" dirty="0" smtClean="0"/>
              <a:t>此余数即解密后应得出的明文 </a:t>
            </a:r>
            <a:r>
              <a:rPr lang="en-US" altLang="zh-CN" dirty="0" smtClean="0"/>
              <a:t>X</a:t>
            </a:r>
            <a:r>
              <a:rPr lang="zh-CN" altLang="en-US" dirty="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eaLnBrk="1" hangingPunct="1"/>
            <a:r>
              <a:rPr lang="en-US" altLang="zh-CN" dirty="0" smtClean="0"/>
              <a:t>RSA </a:t>
            </a:r>
            <a:r>
              <a:rPr lang="zh-CN" altLang="en-US" dirty="0" smtClean="0"/>
              <a:t>算法举例 </a:t>
            </a:r>
          </a:p>
        </p:txBody>
      </p:sp>
      <p:sp>
        <p:nvSpPr>
          <p:cNvPr id="67587" name="Rectangle 5"/>
          <p:cNvSpPr>
            <a:spLocks noChangeArrowheads="1"/>
          </p:cNvSpPr>
          <p:nvPr/>
        </p:nvSpPr>
        <p:spPr bwMode="auto">
          <a:xfrm>
            <a:off x="4754563" y="2478088"/>
            <a:ext cx="3414712" cy="1325562"/>
          </a:xfrm>
          <a:prstGeom prst="rect">
            <a:avLst/>
          </a:prstGeom>
          <a:solidFill>
            <a:srgbClr val="CCECFF"/>
          </a:solidFill>
          <a:ln w="12700">
            <a:solidFill>
              <a:srgbClr val="333399"/>
            </a:solidFill>
            <a:miter lim="800000"/>
          </a:ln>
          <a:effectLst>
            <a:outerShdw dist="35921" dir="2700000" algn="ctr" rotWithShape="0">
              <a:schemeClr val="bg2"/>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88" name="Rectangle 6"/>
          <p:cNvSpPr>
            <a:spLocks noChangeArrowheads="1"/>
          </p:cNvSpPr>
          <p:nvPr/>
        </p:nvSpPr>
        <p:spPr bwMode="auto">
          <a:xfrm>
            <a:off x="715963" y="2478088"/>
            <a:ext cx="2873375" cy="1325562"/>
          </a:xfrm>
          <a:prstGeom prst="rect">
            <a:avLst/>
          </a:prstGeom>
          <a:solidFill>
            <a:srgbClr val="FFFF99"/>
          </a:solidFill>
          <a:ln w="12700">
            <a:solidFill>
              <a:srgbClr val="333399"/>
            </a:solidFill>
            <a:miter lim="800000"/>
          </a:ln>
          <a:effectLst>
            <a:outerShdw dist="35921" dir="2700000" algn="ctr" rotWithShape="0">
              <a:schemeClr val="bg2"/>
            </a:outerShdw>
          </a:effec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7589" name="Line 7"/>
          <p:cNvSpPr>
            <a:spLocks noChangeShapeType="1"/>
          </p:cNvSpPr>
          <p:nvPr/>
        </p:nvSpPr>
        <p:spPr bwMode="auto">
          <a:xfrm>
            <a:off x="249238" y="3106738"/>
            <a:ext cx="622300" cy="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0" name="Text Box 8"/>
          <p:cNvSpPr txBox="1">
            <a:spLocks noChangeArrowheads="1"/>
          </p:cNvSpPr>
          <p:nvPr/>
        </p:nvSpPr>
        <p:spPr bwMode="auto">
          <a:xfrm>
            <a:off x="95250" y="2500313"/>
            <a:ext cx="6413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latin typeface="Times New Roman" panose="02020603050405020304" pitchFamily="18" charset="0"/>
                <a:ea typeface="黑体" panose="02010600030101010101" pitchFamily="2" charset="-122"/>
              </a:rPr>
              <a:t>明文</a:t>
            </a:r>
          </a:p>
          <a:p>
            <a:pPr eaLnBrk="1" hangingPunct="1"/>
            <a:r>
              <a:rPr lang="zh-CN" altLang="en-US" sz="1800">
                <a:latin typeface="Times New Roman" panose="02020603050405020304" pitchFamily="18" charset="0"/>
                <a:ea typeface="黑体" panose="02010600030101010101" pitchFamily="2" charset="-122"/>
              </a:rPr>
              <a:t>  </a:t>
            </a:r>
            <a:r>
              <a:rPr lang="en-US" altLang="zh-CN" sz="1800">
                <a:latin typeface="Times New Roman" panose="02020603050405020304" pitchFamily="18" charset="0"/>
                <a:ea typeface="黑体" panose="02010600030101010101" pitchFamily="2" charset="-122"/>
              </a:rPr>
              <a:t>19</a:t>
            </a:r>
          </a:p>
        </p:txBody>
      </p:sp>
      <p:sp>
        <p:nvSpPr>
          <p:cNvPr id="67591" name="Text Box 9"/>
          <p:cNvSpPr txBox="1">
            <a:spLocks noChangeArrowheads="1"/>
          </p:cNvSpPr>
          <p:nvPr/>
        </p:nvSpPr>
        <p:spPr bwMode="auto">
          <a:xfrm>
            <a:off x="808038" y="2805113"/>
            <a:ext cx="26701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19   =                     = 20807</a:t>
            </a:r>
          </a:p>
        </p:txBody>
      </p:sp>
      <p:sp>
        <p:nvSpPr>
          <p:cNvPr id="67592" name="Text Box 10"/>
          <p:cNvSpPr txBox="1">
            <a:spLocks noChangeArrowheads="1"/>
          </p:cNvSpPr>
          <p:nvPr/>
        </p:nvSpPr>
        <p:spPr bwMode="auto">
          <a:xfrm>
            <a:off x="173038" y="4070350"/>
            <a:ext cx="21320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dirty="0">
                <a:latin typeface="Times New Roman" panose="02020603050405020304" pitchFamily="18" charset="0"/>
                <a:ea typeface="黑体" panose="02010600030101010101" pitchFamily="2" charset="-122"/>
              </a:rPr>
              <a:t>公开密钥 </a:t>
            </a:r>
            <a:r>
              <a:rPr lang="en-US" altLang="zh-CN" sz="1800" dirty="0">
                <a:latin typeface="Times New Roman" panose="02020603050405020304" pitchFamily="18" charset="0"/>
                <a:ea typeface="黑体" panose="02010600030101010101" pitchFamily="2" charset="-122"/>
              </a:rPr>
              <a:t>= {</a:t>
            </a:r>
            <a:r>
              <a:rPr lang="en-US" altLang="zh-CN" sz="1800" dirty="0">
                <a:solidFill>
                  <a:srgbClr val="FF0000"/>
                </a:solidFill>
                <a:latin typeface="Times New Roman" panose="02020603050405020304" pitchFamily="18" charset="0"/>
                <a:ea typeface="黑体" panose="02010600030101010101" pitchFamily="2" charset="-122"/>
              </a:rPr>
              <a:t>5</a:t>
            </a:r>
            <a:r>
              <a:rPr lang="en-US" altLang="zh-CN" sz="1800" dirty="0">
                <a:latin typeface="Times New Roman" panose="02020603050405020304" pitchFamily="18" charset="0"/>
                <a:ea typeface="黑体" panose="02010600030101010101" pitchFamily="2" charset="-122"/>
              </a:rPr>
              <a:t>, 119}</a:t>
            </a:r>
          </a:p>
        </p:txBody>
      </p:sp>
      <p:sp>
        <p:nvSpPr>
          <p:cNvPr id="67593" name="Text Box 11"/>
          <p:cNvSpPr txBox="1">
            <a:spLocks noChangeArrowheads="1"/>
          </p:cNvSpPr>
          <p:nvPr/>
        </p:nvSpPr>
        <p:spPr bwMode="auto">
          <a:xfrm>
            <a:off x="1782763" y="2054225"/>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latin typeface="Times New Roman" panose="02020603050405020304" pitchFamily="18" charset="0"/>
                <a:ea typeface="黑体" panose="02010600030101010101" pitchFamily="2" charset="-122"/>
              </a:rPr>
              <a:t>加密</a:t>
            </a:r>
          </a:p>
        </p:txBody>
      </p:sp>
      <p:sp>
        <p:nvSpPr>
          <p:cNvPr id="67594" name="Text Box 12"/>
          <p:cNvSpPr txBox="1">
            <a:spLocks noChangeArrowheads="1"/>
          </p:cNvSpPr>
          <p:nvPr/>
        </p:nvSpPr>
        <p:spPr bwMode="auto">
          <a:xfrm>
            <a:off x="1065377" y="2794000"/>
            <a:ext cx="261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latin typeface="Times New Roman" panose="02020603050405020304" pitchFamily="18" charset="0"/>
                <a:ea typeface="黑体" panose="02010600030101010101" pitchFamily="2" charset="-122"/>
              </a:rPr>
              <a:t>5</a:t>
            </a:r>
          </a:p>
        </p:txBody>
      </p:sp>
      <p:sp>
        <p:nvSpPr>
          <p:cNvPr id="67595" name="Line 13"/>
          <p:cNvSpPr>
            <a:spLocks noChangeShapeType="1"/>
          </p:cNvSpPr>
          <p:nvPr/>
        </p:nvSpPr>
        <p:spPr bwMode="auto">
          <a:xfrm flipH="1" flipV="1">
            <a:off x="1228725" y="3068638"/>
            <a:ext cx="382588" cy="1041400"/>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6" name="Text Box 14"/>
          <p:cNvSpPr txBox="1">
            <a:spLocks noChangeArrowheads="1"/>
          </p:cNvSpPr>
          <p:nvPr/>
        </p:nvSpPr>
        <p:spPr bwMode="auto">
          <a:xfrm>
            <a:off x="1571625" y="2670175"/>
            <a:ext cx="98425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2476099</a:t>
            </a:r>
          </a:p>
        </p:txBody>
      </p:sp>
      <p:sp>
        <p:nvSpPr>
          <p:cNvPr id="67597" name="Line 15"/>
          <p:cNvSpPr>
            <a:spLocks noChangeShapeType="1"/>
          </p:cNvSpPr>
          <p:nvPr/>
        </p:nvSpPr>
        <p:spPr bwMode="auto">
          <a:xfrm>
            <a:off x="1557338" y="2997200"/>
            <a:ext cx="96996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598" name="Text Box 16"/>
          <p:cNvSpPr txBox="1">
            <a:spLocks noChangeArrowheads="1"/>
          </p:cNvSpPr>
          <p:nvPr/>
        </p:nvSpPr>
        <p:spPr bwMode="auto">
          <a:xfrm>
            <a:off x="1816877" y="2984500"/>
            <a:ext cx="52232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119</a:t>
            </a:r>
          </a:p>
        </p:txBody>
      </p:sp>
      <p:sp>
        <p:nvSpPr>
          <p:cNvPr id="67599" name="Line 17"/>
          <p:cNvSpPr>
            <a:spLocks noChangeShapeType="1"/>
          </p:cNvSpPr>
          <p:nvPr/>
        </p:nvSpPr>
        <p:spPr bwMode="auto">
          <a:xfrm flipV="1">
            <a:off x="1947863" y="3284538"/>
            <a:ext cx="103187" cy="795337"/>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0" name="Text Box 18"/>
          <p:cNvSpPr txBox="1">
            <a:spLocks noChangeArrowheads="1"/>
          </p:cNvSpPr>
          <p:nvPr/>
        </p:nvSpPr>
        <p:spPr bwMode="auto">
          <a:xfrm>
            <a:off x="2600689" y="3106738"/>
            <a:ext cx="877163"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1800" dirty="0">
                <a:latin typeface="Times New Roman" panose="02020603050405020304" pitchFamily="18" charset="0"/>
                <a:ea typeface="黑体" panose="02010600030101010101" pitchFamily="2" charset="-122"/>
              </a:rPr>
              <a:t>及余数</a:t>
            </a:r>
          </a:p>
          <a:p>
            <a:pPr eaLnBrk="1" hangingPunct="1">
              <a:lnSpc>
                <a:spcPct val="90000"/>
              </a:lnSpc>
            </a:pPr>
            <a:r>
              <a:rPr lang="zh-CN" altLang="en-US" sz="1800" dirty="0">
                <a:latin typeface="Times New Roman" panose="02020603050405020304" pitchFamily="18" charset="0"/>
                <a:ea typeface="黑体" panose="02010600030101010101" pitchFamily="2" charset="-122"/>
              </a:rPr>
              <a:t>   </a:t>
            </a:r>
            <a:r>
              <a:rPr lang="en-US" altLang="zh-CN" sz="1800" b="1" dirty="0">
                <a:latin typeface="Times New Roman" panose="02020603050405020304" pitchFamily="18" charset="0"/>
                <a:ea typeface="黑体" panose="02010600030101010101" pitchFamily="2" charset="-122"/>
              </a:rPr>
              <a:t>66</a:t>
            </a:r>
          </a:p>
        </p:txBody>
      </p:sp>
      <p:sp>
        <p:nvSpPr>
          <p:cNvPr id="67601" name="Text Box 19"/>
          <p:cNvSpPr txBox="1">
            <a:spLocks noChangeArrowheads="1"/>
          </p:cNvSpPr>
          <p:nvPr/>
        </p:nvSpPr>
        <p:spPr bwMode="auto">
          <a:xfrm>
            <a:off x="4083050" y="2393950"/>
            <a:ext cx="642938"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latin typeface="Times New Roman" panose="02020603050405020304" pitchFamily="18" charset="0"/>
                <a:ea typeface="黑体" panose="02010600030101010101" pitchFamily="2" charset="-122"/>
              </a:rPr>
              <a:t>密文</a:t>
            </a:r>
          </a:p>
          <a:p>
            <a:pPr eaLnBrk="1" hangingPunct="1"/>
            <a:r>
              <a:rPr lang="zh-CN" altLang="en-US" sz="1800">
                <a:latin typeface="Times New Roman" panose="02020603050405020304" pitchFamily="18" charset="0"/>
                <a:ea typeface="黑体" panose="02010600030101010101" pitchFamily="2" charset="-122"/>
              </a:rPr>
              <a:t>  </a:t>
            </a:r>
            <a:r>
              <a:rPr lang="en-US" altLang="zh-CN" sz="1800">
                <a:latin typeface="Times New Roman" panose="02020603050405020304" pitchFamily="18" charset="0"/>
                <a:ea typeface="黑体" panose="02010600030101010101" pitchFamily="2" charset="-122"/>
              </a:rPr>
              <a:t>66</a:t>
            </a:r>
          </a:p>
        </p:txBody>
      </p:sp>
      <p:sp>
        <p:nvSpPr>
          <p:cNvPr id="67602" name="Text Box 20"/>
          <p:cNvSpPr txBox="1">
            <a:spLocks noChangeArrowheads="1"/>
          </p:cNvSpPr>
          <p:nvPr/>
        </p:nvSpPr>
        <p:spPr bwMode="auto">
          <a:xfrm>
            <a:off x="4846638" y="2800350"/>
            <a:ext cx="302418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66    =                       = 1.06</a:t>
            </a:r>
            <a:r>
              <a:rPr lang="en-US" altLang="zh-CN" sz="1800">
                <a:latin typeface="Times New Roman" panose="02020603050405020304" pitchFamily="18" charset="0"/>
                <a:ea typeface="黑体" panose="02010600030101010101" pitchFamily="2" charset="-122"/>
                <a:sym typeface="Symbol" panose="05050102010706020507" pitchFamily="18" charset="2"/>
              </a:rPr>
              <a:t>10</a:t>
            </a:r>
            <a:endParaRPr lang="en-US" altLang="zh-CN" sz="1800">
              <a:latin typeface="Times New Roman" panose="02020603050405020304" pitchFamily="18" charset="0"/>
              <a:ea typeface="黑体" panose="02010600030101010101" pitchFamily="2" charset="-122"/>
            </a:endParaRPr>
          </a:p>
        </p:txBody>
      </p:sp>
      <p:sp>
        <p:nvSpPr>
          <p:cNvPr id="67603" name="Text Box 21"/>
          <p:cNvSpPr txBox="1">
            <a:spLocks noChangeArrowheads="1"/>
          </p:cNvSpPr>
          <p:nvPr/>
        </p:nvSpPr>
        <p:spPr bwMode="auto">
          <a:xfrm>
            <a:off x="4287838" y="4065588"/>
            <a:ext cx="224790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dirty="0">
                <a:latin typeface="Times New Roman" panose="02020603050405020304" pitchFamily="18" charset="0"/>
                <a:ea typeface="黑体" panose="02010600030101010101" pitchFamily="2" charset="-122"/>
              </a:rPr>
              <a:t>秘密密钥 </a:t>
            </a:r>
            <a:r>
              <a:rPr lang="en-US" altLang="zh-CN" sz="1800" dirty="0">
                <a:latin typeface="Times New Roman" panose="02020603050405020304" pitchFamily="18" charset="0"/>
                <a:ea typeface="黑体" panose="02010600030101010101" pitchFamily="2" charset="-122"/>
              </a:rPr>
              <a:t>= {</a:t>
            </a:r>
            <a:r>
              <a:rPr lang="en-US" altLang="zh-CN" sz="1800" dirty="0">
                <a:solidFill>
                  <a:srgbClr val="FF0000"/>
                </a:solidFill>
                <a:latin typeface="Times New Roman" panose="02020603050405020304" pitchFamily="18" charset="0"/>
                <a:ea typeface="黑体" panose="02010600030101010101" pitchFamily="2" charset="-122"/>
              </a:rPr>
              <a:t>77</a:t>
            </a:r>
            <a:r>
              <a:rPr lang="en-US" altLang="zh-CN" sz="1800" dirty="0">
                <a:latin typeface="Times New Roman" panose="02020603050405020304" pitchFamily="18" charset="0"/>
                <a:ea typeface="黑体" panose="02010600030101010101" pitchFamily="2" charset="-122"/>
              </a:rPr>
              <a:t>, 119}</a:t>
            </a:r>
          </a:p>
        </p:txBody>
      </p:sp>
      <p:sp>
        <p:nvSpPr>
          <p:cNvPr id="67604" name="Text Box 22"/>
          <p:cNvSpPr txBox="1">
            <a:spLocks noChangeArrowheads="1"/>
          </p:cNvSpPr>
          <p:nvPr/>
        </p:nvSpPr>
        <p:spPr bwMode="auto">
          <a:xfrm>
            <a:off x="6161088" y="2054225"/>
            <a:ext cx="6429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latin typeface="Times New Roman" panose="02020603050405020304" pitchFamily="18" charset="0"/>
                <a:ea typeface="黑体" panose="02010600030101010101" pitchFamily="2" charset="-122"/>
              </a:rPr>
              <a:t>解密</a:t>
            </a:r>
          </a:p>
        </p:txBody>
      </p:sp>
      <p:sp>
        <p:nvSpPr>
          <p:cNvPr id="67605" name="Text Box 23"/>
          <p:cNvSpPr txBox="1">
            <a:spLocks noChangeArrowheads="1"/>
          </p:cNvSpPr>
          <p:nvPr/>
        </p:nvSpPr>
        <p:spPr bwMode="auto">
          <a:xfrm>
            <a:off x="5072066" y="2792413"/>
            <a:ext cx="33813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dirty="0">
                <a:latin typeface="Times New Roman" panose="02020603050405020304" pitchFamily="18" charset="0"/>
                <a:ea typeface="黑体" panose="02010600030101010101" pitchFamily="2" charset="-122"/>
              </a:rPr>
              <a:t>77</a:t>
            </a:r>
          </a:p>
        </p:txBody>
      </p:sp>
      <p:sp>
        <p:nvSpPr>
          <p:cNvPr id="67606" name="Line 24"/>
          <p:cNvSpPr>
            <a:spLocks noChangeShapeType="1"/>
          </p:cNvSpPr>
          <p:nvPr/>
        </p:nvSpPr>
        <p:spPr bwMode="auto">
          <a:xfrm flipH="1" flipV="1">
            <a:off x="5283200" y="3021013"/>
            <a:ext cx="519113" cy="1087437"/>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7" name="Line 25"/>
          <p:cNvSpPr>
            <a:spLocks noChangeShapeType="1"/>
          </p:cNvSpPr>
          <p:nvPr/>
        </p:nvSpPr>
        <p:spPr bwMode="auto">
          <a:xfrm>
            <a:off x="5614988" y="2997200"/>
            <a:ext cx="1166812"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08" name="Text Box 26"/>
          <p:cNvSpPr txBox="1">
            <a:spLocks noChangeArrowheads="1"/>
          </p:cNvSpPr>
          <p:nvPr/>
        </p:nvSpPr>
        <p:spPr bwMode="auto">
          <a:xfrm>
            <a:off x="5530850" y="2670175"/>
            <a:ext cx="1168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1.27...</a:t>
            </a:r>
            <a:r>
              <a:rPr lang="en-US" altLang="zh-CN" sz="1800">
                <a:latin typeface="Times New Roman" panose="02020603050405020304" pitchFamily="18" charset="0"/>
                <a:ea typeface="黑体" panose="02010600030101010101" pitchFamily="2" charset="-122"/>
                <a:sym typeface="Symbol" panose="05050102010706020507" pitchFamily="18" charset="2"/>
              </a:rPr>
              <a:t> 10</a:t>
            </a:r>
            <a:endParaRPr lang="en-US" altLang="zh-CN" sz="1600">
              <a:latin typeface="Times New Roman" panose="02020603050405020304" pitchFamily="18" charset="0"/>
              <a:ea typeface="黑体" panose="02010600030101010101" pitchFamily="2" charset="-122"/>
            </a:endParaRPr>
          </a:p>
        </p:txBody>
      </p:sp>
      <p:sp>
        <p:nvSpPr>
          <p:cNvPr id="67609" name="Text Box 27"/>
          <p:cNvSpPr txBox="1">
            <a:spLocks noChangeArrowheads="1"/>
          </p:cNvSpPr>
          <p:nvPr/>
        </p:nvSpPr>
        <p:spPr bwMode="auto">
          <a:xfrm>
            <a:off x="5854683" y="2984500"/>
            <a:ext cx="52232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800">
                <a:latin typeface="Times New Roman" panose="02020603050405020304" pitchFamily="18" charset="0"/>
                <a:ea typeface="黑体" panose="02010600030101010101" pitchFamily="2" charset="-122"/>
              </a:rPr>
              <a:t>119</a:t>
            </a:r>
          </a:p>
        </p:txBody>
      </p:sp>
      <p:sp>
        <p:nvSpPr>
          <p:cNvPr id="67610" name="Line 28"/>
          <p:cNvSpPr>
            <a:spLocks noChangeShapeType="1"/>
          </p:cNvSpPr>
          <p:nvPr/>
        </p:nvSpPr>
        <p:spPr bwMode="auto">
          <a:xfrm flipH="1" flipV="1">
            <a:off x="6119813" y="3257550"/>
            <a:ext cx="53975" cy="846138"/>
          </a:xfrm>
          <a:prstGeom prst="line">
            <a:avLst/>
          </a:prstGeom>
          <a:noFill/>
          <a:ln w="28575">
            <a:solidFill>
              <a:srgbClr val="333399"/>
            </a:solidFill>
            <a:rou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1" name="Text Box 29"/>
          <p:cNvSpPr txBox="1">
            <a:spLocks noChangeArrowheads="1"/>
          </p:cNvSpPr>
          <p:nvPr/>
        </p:nvSpPr>
        <p:spPr bwMode="auto">
          <a:xfrm>
            <a:off x="7088188" y="3106738"/>
            <a:ext cx="985837" cy="588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sz="1800">
                <a:latin typeface="Times New Roman" panose="02020603050405020304" pitchFamily="18" charset="0"/>
                <a:ea typeface="黑体" panose="02010600030101010101" pitchFamily="2" charset="-122"/>
              </a:rPr>
              <a:t>及余数</a:t>
            </a:r>
          </a:p>
          <a:p>
            <a:pPr eaLnBrk="1" hangingPunct="1">
              <a:lnSpc>
                <a:spcPct val="90000"/>
              </a:lnSpc>
            </a:pPr>
            <a:r>
              <a:rPr lang="zh-CN" altLang="en-US" sz="1800">
                <a:latin typeface="Times New Roman" panose="02020603050405020304" pitchFamily="18" charset="0"/>
                <a:ea typeface="黑体" panose="02010600030101010101" pitchFamily="2" charset="-122"/>
              </a:rPr>
              <a:t>   </a:t>
            </a:r>
            <a:r>
              <a:rPr lang="en-US" altLang="zh-CN" sz="1800" b="1">
                <a:latin typeface="Times New Roman" panose="02020603050405020304" pitchFamily="18" charset="0"/>
                <a:ea typeface="黑体" panose="02010600030101010101" pitchFamily="2" charset="-122"/>
              </a:rPr>
              <a:t>19</a:t>
            </a:r>
            <a:r>
              <a:rPr lang="en-US" altLang="zh-CN" sz="1800">
                <a:latin typeface="Times New Roman" panose="02020603050405020304" pitchFamily="18" charset="0"/>
                <a:ea typeface="黑体" panose="02010600030101010101" pitchFamily="2" charset="-122"/>
              </a:rPr>
              <a:t>       </a:t>
            </a:r>
          </a:p>
        </p:txBody>
      </p:sp>
      <p:sp>
        <p:nvSpPr>
          <p:cNvPr id="67612" name="Freeform 30"/>
          <p:cNvSpPr/>
          <p:nvPr/>
        </p:nvSpPr>
        <p:spPr bwMode="auto">
          <a:xfrm>
            <a:off x="3287713" y="3013075"/>
            <a:ext cx="1655762" cy="559941"/>
          </a:xfrm>
          <a:custGeom>
            <a:avLst/>
            <a:gdLst>
              <a:gd name="T0" fmla="*/ 0 w 1200"/>
              <a:gd name="T1" fmla="*/ 514350 h 288"/>
              <a:gd name="T2" fmla="*/ 766254 w 1200"/>
              <a:gd name="T3" fmla="*/ 514350 h 288"/>
              <a:gd name="T4" fmla="*/ 766254 w 1200"/>
              <a:gd name="T5" fmla="*/ 0 h 288"/>
              <a:gd name="T6" fmla="*/ 1741487 w 1200"/>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288">
                <a:moveTo>
                  <a:pt x="0" y="288"/>
                </a:moveTo>
                <a:lnTo>
                  <a:pt x="528" y="288"/>
                </a:lnTo>
                <a:lnTo>
                  <a:pt x="528" y="0"/>
                </a:lnTo>
                <a:lnTo>
                  <a:pt x="1200" y="0"/>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3" name="Freeform 31"/>
          <p:cNvSpPr/>
          <p:nvPr/>
        </p:nvSpPr>
        <p:spPr bwMode="auto">
          <a:xfrm>
            <a:off x="7678738" y="3068638"/>
            <a:ext cx="877887" cy="409575"/>
          </a:xfrm>
          <a:custGeom>
            <a:avLst/>
            <a:gdLst>
              <a:gd name="T0" fmla="*/ 0 w 544"/>
              <a:gd name="T1" fmla="*/ 409575 h 248"/>
              <a:gd name="T2" fmla="*/ 645505 w 544"/>
              <a:gd name="T3" fmla="*/ 409575 h 248"/>
              <a:gd name="T4" fmla="*/ 645505 w 544"/>
              <a:gd name="T5" fmla="*/ 0 h 248"/>
              <a:gd name="T6" fmla="*/ 877887 w 544"/>
              <a:gd name="T7" fmla="*/ 0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4" h="248">
                <a:moveTo>
                  <a:pt x="0" y="248"/>
                </a:moveTo>
                <a:lnTo>
                  <a:pt x="400" y="248"/>
                </a:lnTo>
                <a:lnTo>
                  <a:pt x="400" y="0"/>
                </a:lnTo>
                <a:lnTo>
                  <a:pt x="544" y="0"/>
                </a:lnTo>
              </a:path>
            </a:pathLst>
          </a:custGeom>
          <a:noFill/>
          <a:ln w="28575" cmpd="sng">
            <a:solidFill>
              <a:srgbClr val="333399"/>
            </a:solidFill>
            <a:round/>
            <a:headEnd type="none" w="med" len="me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7614" name="Text Box 32"/>
          <p:cNvSpPr txBox="1">
            <a:spLocks noChangeArrowheads="1"/>
          </p:cNvSpPr>
          <p:nvPr/>
        </p:nvSpPr>
        <p:spPr bwMode="auto">
          <a:xfrm>
            <a:off x="8369191" y="2608263"/>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latin typeface="Times New Roman" panose="02020603050405020304" pitchFamily="18" charset="0"/>
                <a:ea typeface="黑体" panose="02010600030101010101" pitchFamily="2" charset="-122"/>
              </a:rPr>
              <a:t>明文</a:t>
            </a:r>
          </a:p>
          <a:p>
            <a:pPr eaLnBrk="1" hangingPunct="1"/>
            <a:r>
              <a:rPr lang="zh-CN" altLang="en-US" sz="1800">
                <a:latin typeface="Times New Roman" panose="02020603050405020304" pitchFamily="18" charset="0"/>
                <a:ea typeface="黑体" panose="02010600030101010101" pitchFamily="2" charset="-122"/>
              </a:rPr>
              <a:t>  </a:t>
            </a:r>
            <a:r>
              <a:rPr lang="en-US" altLang="zh-CN" sz="1800">
                <a:latin typeface="Times New Roman" panose="02020603050405020304" pitchFamily="18" charset="0"/>
                <a:ea typeface="黑体" panose="02010600030101010101" pitchFamily="2" charset="-122"/>
              </a:rPr>
              <a:t>19</a:t>
            </a:r>
          </a:p>
        </p:txBody>
      </p:sp>
      <p:sp>
        <p:nvSpPr>
          <p:cNvPr id="67615" name="Text Box 33"/>
          <p:cNvSpPr txBox="1">
            <a:spLocks noChangeArrowheads="1"/>
          </p:cNvSpPr>
          <p:nvPr/>
        </p:nvSpPr>
        <p:spPr bwMode="auto">
          <a:xfrm>
            <a:off x="6521450" y="2663825"/>
            <a:ext cx="4127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latin typeface="Times New Roman" panose="02020603050405020304" pitchFamily="18" charset="0"/>
                <a:ea typeface="黑体" panose="02010600030101010101" pitchFamily="2" charset="-122"/>
              </a:rPr>
              <a:t>140</a:t>
            </a:r>
          </a:p>
        </p:txBody>
      </p:sp>
      <p:sp>
        <p:nvSpPr>
          <p:cNvPr id="67616" name="Text Box 34"/>
          <p:cNvSpPr txBox="1">
            <a:spLocks noChangeArrowheads="1"/>
          </p:cNvSpPr>
          <p:nvPr/>
        </p:nvSpPr>
        <p:spPr bwMode="auto">
          <a:xfrm>
            <a:off x="7697788" y="2805113"/>
            <a:ext cx="412750"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en-US" altLang="zh-CN" sz="1200">
                <a:latin typeface="Times New Roman" panose="02020603050405020304" pitchFamily="18" charset="0"/>
                <a:ea typeface="黑体" panose="02010600030101010101" pitchFamily="2" charset="-122"/>
              </a:rPr>
              <a:t>138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zh-CN" dirty="0" smtClean="0"/>
              <a:t>计算机网络</a:t>
            </a:r>
            <a:r>
              <a:rPr lang="zh-CN" altLang="zh-CN" dirty="0"/>
              <a:t>面临的安全性威胁</a:t>
            </a:r>
            <a:endParaRPr lang="zh-CN" altLang="en-US" dirty="0"/>
          </a:p>
        </p:txBody>
      </p:sp>
      <p:sp>
        <p:nvSpPr>
          <p:cNvPr id="931843" name="Rectangle 3"/>
          <p:cNvSpPr>
            <a:spLocks noGrp="1" noChangeArrowheads="1"/>
          </p:cNvSpPr>
          <p:nvPr>
            <p:ph idx="1"/>
          </p:nvPr>
        </p:nvSpPr>
        <p:spPr/>
        <p:txBody>
          <a:bodyPr/>
          <a:lstStyle/>
          <a:p>
            <a:pPr>
              <a:buNone/>
            </a:pPr>
            <a:r>
              <a:rPr lang="zh-CN" altLang="en-US" dirty="0" smtClean="0">
                <a:solidFill>
                  <a:srgbClr val="FF0000"/>
                </a:solidFill>
              </a:rPr>
              <a:t>被动攻击</a:t>
            </a:r>
            <a:endParaRPr lang="en-US" altLang="zh-CN" dirty="0" smtClean="0">
              <a:solidFill>
                <a:srgbClr val="FF0000"/>
              </a:solidFill>
            </a:endParaRPr>
          </a:p>
          <a:p>
            <a:r>
              <a:rPr lang="zh-CN" altLang="zh-CN" dirty="0" smtClean="0"/>
              <a:t>指</a:t>
            </a:r>
            <a:r>
              <a:rPr lang="zh-CN" altLang="zh-CN" dirty="0"/>
              <a:t>攻击者从网络上窃听他人的通信内容</a:t>
            </a:r>
            <a:r>
              <a:rPr lang="zh-CN" altLang="zh-CN" dirty="0" smtClean="0"/>
              <a:t>。</a:t>
            </a:r>
            <a:endParaRPr lang="en-US" altLang="zh-CN" dirty="0" smtClean="0"/>
          </a:p>
          <a:p>
            <a:endParaRPr lang="en-US" altLang="zh-CN" dirty="0" smtClean="0"/>
          </a:p>
          <a:p>
            <a:r>
              <a:rPr lang="zh-CN" altLang="zh-CN" dirty="0" smtClean="0"/>
              <a:t>通常</a:t>
            </a:r>
            <a:r>
              <a:rPr lang="zh-CN" altLang="zh-CN" dirty="0"/>
              <a:t>把这类攻击成为</a:t>
            </a:r>
            <a:r>
              <a:rPr lang="zh-CN" altLang="zh-CN" dirty="0" smtClean="0">
                <a:solidFill>
                  <a:srgbClr val="FF0000"/>
                </a:solidFill>
              </a:rPr>
              <a:t>截获</a:t>
            </a:r>
            <a:r>
              <a:rPr lang="en-US" altLang="zh-CN" dirty="0" smtClean="0">
                <a:solidFill>
                  <a:srgbClr val="FF0000"/>
                </a:solidFill>
              </a:rPr>
              <a:t> </a:t>
            </a:r>
            <a:r>
              <a:rPr lang="en-US" altLang="zh-CN" dirty="0" smtClean="0"/>
              <a:t>(interception)</a:t>
            </a:r>
            <a:r>
              <a:rPr lang="zh-CN" altLang="zh-CN" dirty="0" smtClean="0"/>
              <a:t>。</a:t>
            </a:r>
            <a:endParaRPr lang="en-US" altLang="zh-CN" dirty="0" smtClean="0"/>
          </a:p>
          <a:p>
            <a:endParaRPr lang="en-US" altLang="zh-CN" dirty="0" smtClean="0"/>
          </a:p>
          <a:p>
            <a:r>
              <a:rPr lang="zh-CN" altLang="zh-CN" dirty="0" smtClean="0"/>
              <a:t>在</a:t>
            </a:r>
            <a:r>
              <a:rPr lang="zh-CN" altLang="zh-CN" dirty="0"/>
              <a:t>被动攻击中，攻击者只是观察和分析某一个</a:t>
            </a:r>
            <a:r>
              <a:rPr lang="zh-CN" altLang="zh-CN" dirty="0" smtClean="0"/>
              <a:t>协议数据单元</a:t>
            </a:r>
            <a:r>
              <a:rPr lang="en-US" altLang="zh-CN" dirty="0" smtClean="0"/>
              <a:t> PDU (protocol data unit)</a:t>
            </a:r>
            <a:r>
              <a:rPr lang="zh-CN" altLang="en-US" dirty="0" smtClean="0"/>
              <a:t>，</a:t>
            </a:r>
            <a:r>
              <a:rPr lang="zh-CN" altLang="zh-CN" dirty="0"/>
              <a:t>以便了解所交换的数据的某种性质</a:t>
            </a:r>
            <a:r>
              <a:rPr lang="zh-CN" altLang="zh-CN" dirty="0" smtClean="0"/>
              <a:t>。</a:t>
            </a:r>
            <a:r>
              <a:rPr lang="zh-CN" altLang="en-US" dirty="0" smtClean="0"/>
              <a:t>但</a:t>
            </a:r>
            <a:r>
              <a:rPr lang="zh-CN" altLang="zh-CN" dirty="0" smtClean="0"/>
              <a:t>不</a:t>
            </a:r>
            <a:r>
              <a:rPr lang="zh-CN" altLang="zh-CN" dirty="0"/>
              <a:t>干扰信息流</a:t>
            </a:r>
            <a:r>
              <a:rPr lang="zh-CN" altLang="zh-CN" dirty="0" smtClean="0"/>
              <a:t>。</a:t>
            </a:r>
            <a:endParaRPr lang="en-US" altLang="zh-CN" dirty="0" smtClean="0"/>
          </a:p>
          <a:p>
            <a:endParaRPr lang="en-US" altLang="zh-CN" dirty="0" smtClean="0"/>
          </a:p>
          <a:p>
            <a:r>
              <a:rPr lang="zh-CN" altLang="zh-CN" dirty="0" smtClean="0"/>
              <a:t>这种</a:t>
            </a:r>
            <a:r>
              <a:rPr lang="zh-CN" altLang="zh-CN" dirty="0"/>
              <a:t>被动攻击又称为</a:t>
            </a:r>
            <a:r>
              <a:rPr lang="zh-CN" altLang="zh-CN" dirty="0">
                <a:solidFill>
                  <a:srgbClr val="FF0000"/>
                </a:solidFill>
              </a:rPr>
              <a:t>流量</a:t>
            </a:r>
            <a:r>
              <a:rPr lang="zh-CN" altLang="zh-CN" dirty="0" smtClean="0">
                <a:solidFill>
                  <a:srgbClr val="FF0000"/>
                </a:solidFill>
              </a:rPr>
              <a:t>分析</a:t>
            </a:r>
            <a:r>
              <a:rPr lang="en-US" altLang="zh-CN" dirty="0" smtClean="0">
                <a:solidFill>
                  <a:srgbClr val="FF0000"/>
                </a:solidFill>
              </a:rPr>
              <a:t> </a:t>
            </a:r>
            <a:r>
              <a:rPr lang="en-US" altLang="zh-CN" dirty="0" smtClean="0"/>
              <a:t>(</a:t>
            </a:r>
            <a:r>
              <a:rPr lang="en-US" altLang="zh-CN" dirty="0"/>
              <a:t>traffic analysis)</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(4) </a:t>
            </a:r>
            <a:r>
              <a:rPr lang="zh-CN" altLang="en-US" dirty="0" smtClean="0"/>
              <a:t>从</a:t>
            </a:r>
            <a:r>
              <a:rPr lang="en-US" altLang="zh-CN" dirty="0" smtClean="0"/>
              <a:t>(e, n) </a:t>
            </a:r>
            <a:r>
              <a:rPr lang="zh-CN" altLang="en-US" dirty="0" smtClean="0"/>
              <a:t>能求出 </a:t>
            </a:r>
            <a:r>
              <a:rPr lang="en-US" altLang="zh-CN" dirty="0" smtClean="0"/>
              <a:t>d </a:t>
            </a:r>
            <a:r>
              <a:rPr lang="zh-CN" altLang="en-US" dirty="0" smtClean="0"/>
              <a:t>吗？</a:t>
            </a:r>
            <a:endParaRPr lang="zh-CN" altLang="en-US" dirty="0"/>
          </a:p>
        </p:txBody>
      </p:sp>
      <p:sp>
        <p:nvSpPr>
          <p:cNvPr id="4" name="内容占位符 3"/>
          <p:cNvSpPr>
            <a:spLocks noGrp="1"/>
          </p:cNvSpPr>
          <p:nvPr>
            <p:ph idx="1"/>
          </p:nvPr>
        </p:nvSpPr>
        <p:spPr/>
        <p:txBody>
          <a:bodyPr/>
          <a:lstStyle/>
          <a:p>
            <a:pPr>
              <a:spcBef>
                <a:spcPts val="600"/>
              </a:spcBef>
            </a:pPr>
            <a:r>
              <a:rPr lang="zh-CN" altLang="en-US" dirty="0"/>
              <a:t>攻击</a:t>
            </a:r>
            <a:r>
              <a:rPr lang="zh-CN" altLang="en-US" dirty="0" smtClean="0"/>
              <a:t>者能知道</a:t>
            </a:r>
            <a:r>
              <a:rPr lang="en-US" altLang="zh-CN" dirty="0" smtClean="0"/>
              <a:t>(e</a:t>
            </a:r>
            <a:r>
              <a:rPr lang="en-US" altLang="zh-CN" dirty="0"/>
              <a:t>, </a:t>
            </a:r>
            <a:r>
              <a:rPr lang="en-US" altLang="zh-CN" dirty="0" smtClean="0"/>
              <a:t>n)</a:t>
            </a:r>
            <a:r>
              <a:rPr lang="zh-CN" altLang="en-US" dirty="0" smtClean="0"/>
              <a:t>，那么他能求出</a:t>
            </a:r>
            <a:r>
              <a:rPr lang="zh-CN" altLang="en-US" dirty="0" smtClean="0">
                <a:solidFill>
                  <a:srgbClr val="FF0000"/>
                </a:solidFill>
              </a:rPr>
              <a:t> </a:t>
            </a:r>
            <a:r>
              <a:rPr lang="en-US" altLang="zh-CN" dirty="0" smtClean="0">
                <a:solidFill>
                  <a:srgbClr val="FF0000"/>
                </a:solidFill>
              </a:rPr>
              <a:t>d </a:t>
            </a:r>
            <a:r>
              <a:rPr lang="zh-CN" altLang="en-US" dirty="0" smtClean="0"/>
              <a:t>吗？</a:t>
            </a:r>
            <a:endParaRPr lang="en-US" altLang="zh-CN" dirty="0" smtClean="0"/>
          </a:p>
          <a:p>
            <a:pPr>
              <a:spcBef>
                <a:spcPts val="600"/>
              </a:spcBef>
            </a:pPr>
            <a:endParaRPr lang="en-US" altLang="zh-CN" dirty="0" smtClean="0"/>
          </a:p>
          <a:p>
            <a:pPr>
              <a:spcBef>
                <a:spcPts val="600"/>
              </a:spcBef>
            </a:pPr>
            <a:r>
              <a:rPr lang="zh-CN" altLang="en-US" dirty="0"/>
              <a:t>求出 </a:t>
            </a:r>
            <a:r>
              <a:rPr lang="en-US" altLang="zh-CN" dirty="0" smtClean="0"/>
              <a:t>d </a:t>
            </a:r>
            <a:r>
              <a:rPr lang="zh-CN" altLang="en-US" dirty="0" smtClean="0"/>
              <a:t>要求做到如下的事情</a:t>
            </a:r>
            <a:endParaRPr lang="en-US" altLang="zh-CN" dirty="0" smtClean="0"/>
          </a:p>
          <a:p>
            <a:pPr>
              <a:spcBef>
                <a:spcPts val="600"/>
              </a:spcBef>
              <a:buFont typeface="Wingdings" panose="05000000000000000000" pitchFamily="2" charset="2"/>
              <a:buChar char="þ"/>
            </a:pPr>
            <a:r>
              <a:rPr lang="zh-CN" altLang="en-US" dirty="0" smtClean="0"/>
              <a:t>从 </a:t>
            </a:r>
            <a:r>
              <a:rPr lang="en-US" altLang="zh-CN" dirty="0" smtClean="0">
                <a:solidFill>
                  <a:srgbClr val="FF0000"/>
                </a:solidFill>
              </a:rPr>
              <a:t>n</a:t>
            </a:r>
            <a:r>
              <a:rPr lang="en-US" altLang="zh-CN" dirty="0" smtClean="0"/>
              <a:t> </a:t>
            </a:r>
            <a:r>
              <a:rPr lang="zh-CN" altLang="en-US" dirty="0" smtClean="0"/>
              <a:t>分解出</a:t>
            </a:r>
            <a:r>
              <a:rPr lang="en-US" altLang="zh-CN" dirty="0" smtClean="0"/>
              <a:t> p </a:t>
            </a:r>
            <a:r>
              <a:rPr lang="zh-CN" altLang="en-US" dirty="0" smtClean="0"/>
              <a:t>和 </a:t>
            </a:r>
            <a:r>
              <a:rPr lang="en-US" altLang="zh-CN" dirty="0" smtClean="0"/>
              <a:t>q </a:t>
            </a:r>
            <a:r>
              <a:rPr lang="zh-CN" altLang="en-US" dirty="0"/>
              <a:t>；</a:t>
            </a:r>
            <a:r>
              <a:rPr lang="en-US" altLang="zh-CN" sz="2000" dirty="0" smtClean="0"/>
              <a:t>(</a:t>
            </a:r>
            <a:r>
              <a:rPr lang="zh-CN" altLang="en-US" sz="2000" dirty="0" smtClean="0"/>
              <a:t>从</a:t>
            </a:r>
            <a:r>
              <a:rPr lang="en-US" altLang="zh-CN" sz="2000" dirty="0" smtClean="0"/>
              <a:t>119</a:t>
            </a:r>
            <a:r>
              <a:rPr lang="zh-CN" altLang="en-US" sz="2000" dirty="0" smtClean="0"/>
              <a:t>能分解出</a:t>
            </a:r>
            <a:r>
              <a:rPr lang="en-US" altLang="zh-CN" sz="2000" dirty="0" smtClean="0"/>
              <a:t>7</a:t>
            </a:r>
            <a:r>
              <a:rPr lang="zh-CN" altLang="en-US" sz="2000" dirty="0" smtClean="0"/>
              <a:t>和</a:t>
            </a:r>
            <a:r>
              <a:rPr lang="en-US" altLang="zh-CN" sz="2000" dirty="0" smtClean="0"/>
              <a:t>17</a:t>
            </a:r>
            <a:r>
              <a:rPr lang="zh-CN" altLang="en-US" sz="2000" dirty="0" smtClean="0"/>
              <a:t>，但如果</a:t>
            </a:r>
            <a:r>
              <a:rPr lang="en-US" altLang="zh-CN" sz="2000" dirty="0" smtClean="0"/>
              <a:t>n</a:t>
            </a:r>
            <a:r>
              <a:rPr lang="zh-CN" altLang="en-US" sz="2000" dirty="0" smtClean="0"/>
              <a:t>比较大呢？</a:t>
            </a:r>
            <a:r>
              <a:rPr lang="en-US" altLang="zh-CN" sz="2000" dirty="0" smtClean="0"/>
              <a:t>) </a:t>
            </a:r>
          </a:p>
          <a:p>
            <a:pPr>
              <a:spcBef>
                <a:spcPts val="600"/>
              </a:spcBef>
            </a:pPr>
            <a:endParaRPr lang="en-US" altLang="zh-CN" dirty="0" smtClean="0"/>
          </a:p>
          <a:p>
            <a:pPr>
              <a:spcBef>
                <a:spcPts val="600"/>
              </a:spcBef>
              <a:buFont typeface="Wingdings" panose="05000000000000000000" pitchFamily="2" charset="2"/>
              <a:buChar char="þ"/>
            </a:pPr>
            <a:r>
              <a:rPr lang="zh-CN" altLang="en-US" dirty="0" smtClean="0"/>
              <a:t>从 </a:t>
            </a:r>
            <a:r>
              <a:rPr lang="en-US" altLang="zh-CN" dirty="0" smtClean="0"/>
              <a:t>p </a:t>
            </a:r>
            <a:r>
              <a:rPr lang="zh-CN" altLang="en-US" dirty="0" smtClean="0"/>
              <a:t>和 </a:t>
            </a:r>
            <a:r>
              <a:rPr lang="en-US" altLang="zh-CN" dirty="0" smtClean="0"/>
              <a:t>q </a:t>
            </a:r>
            <a:r>
              <a:rPr lang="zh-CN" altLang="en-US" dirty="0" smtClean="0"/>
              <a:t>计算出 </a:t>
            </a:r>
            <a:r>
              <a:rPr lang="zh-CN" altLang="en-US" dirty="0" smtClean="0">
                <a:sym typeface="Symbol" panose="05050102010706020507" pitchFamily="18" charset="2"/>
              </a:rPr>
              <a:t></a:t>
            </a:r>
            <a:r>
              <a:rPr lang="en-US" altLang="zh-CN" dirty="0" smtClean="0"/>
              <a:t>(n)  </a:t>
            </a:r>
            <a:r>
              <a:rPr lang="en-US" altLang="zh-CN" dirty="0">
                <a:sym typeface="Symbol" panose="05050102010706020507" pitchFamily="18" charset="2"/>
              </a:rPr>
              <a:t></a:t>
            </a:r>
            <a:r>
              <a:rPr lang="en-US" altLang="zh-CN" dirty="0"/>
              <a:t> </a:t>
            </a:r>
            <a:r>
              <a:rPr lang="en-US" altLang="zh-CN" dirty="0" smtClean="0"/>
              <a:t>(p </a:t>
            </a:r>
            <a:r>
              <a:rPr lang="en-US" altLang="zh-CN" dirty="0">
                <a:sym typeface="Symbol" panose="05050102010706020507" pitchFamily="18" charset="2"/>
              </a:rPr>
              <a:t></a:t>
            </a:r>
            <a:r>
              <a:rPr lang="en-US" altLang="zh-CN" dirty="0"/>
              <a:t> </a:t>
            </a:r>
            <a:r>
              <a:rPr lang="en-US" altLang="zh-CN" dirty="0" smtClean="0"/>
              <a:t>1)(q </a:t>
            </a:r>
            <a:r>
              <a:rPr lang="en-US" altLang="zh-CN" dirty="0">
                <a:sym typeface="Symbol" panose="05050102010706020507" pitchFamily="18" charset="2"/>
              </a:rPr>
              <a:t></a:t>
            </a:r>
            <a:r>
              <a:rPr lang="en-US" altLang="zh-CN" dirty="0"/>
              <a:t> </a:t>
            </a:r>
            <a:r>
              <a:rPr lang="en-US" altLang="zh-CN" dirty="0" smtClean="0"/>
              <a:t>1)  </a:t>
            </a:r>
            <a:r>
              <a:rPr lang="zh-CN" altLang="en-US" dirty="0" smtClean="0"/>
              <a:t>；</a:t>
            </a:r>
            <a:r>
              <a:rPr lang="en-US" altLang="zh-CN" sz="2000" dirty="0" smtClean="0"/>
              <a:t>// </a:t>
            </a:r>
            <a:r>
              <a:rPr lang="zh-CN" altLang="en-US" sz="2000" dirty="0" smtClean="0"/>
              <a:t>容易实现</a:t>
            </a:r>
            <a:endParaRPr lang="en-US" altLang="zh-CN" sz="2000" dirty="0" smtClean="0"/>
          </a:p>
          <a:p>
            <a:pPr>
              <a:spcBef>
                <a:spcPts val="600"/>
              </a:spcBef>
            </a:pPr>
            <a:endParaRPr lang="en-US" altLang="zh-CN" dirty="0" smtClean="0"/>
          </a:p>
          <a:p>
            <a:pPr>
              <a:spcBef>
                <a:spcPts val="600"/>
              </a:spcBef>
              <a:buFont typeface="Wingdings" panose="05000000000000000000" pitchFamily="2" charset="2"/>
              <a:buChar char="þ"/>
            </a:pPr>
            <a:r>
              <a:rPr lang="zh-CN" altLang="en-US" dirty="0" smtClean="0">
                <a:sym typeface="Symbol" panose="05050102010706020507" pitchFamily="18" charset="2"/>
              </a:rPr>
              <a:t>通过</a:t>
            </a:r>
            <a:r>
              <a:rPr lang="en-US" altLang="zh-CN" dirty="0" smtClean="0"/>
              <a:t>(n) </a:t>
            </a:r>
            <a:r>
              <a:rPr lang="zh-CN" altLang="en-US" dirty="0" smtClean="0"/>
              <a:t>和 </a:t>
            </a:r>
            <a:r>
              <a:rPr lang="en-US" altLang="zh-CN" dirty="0" smtClean="0"/>
              <a:t>e</a:t>
            </a:r>
            <a:r>
              <a:rPr lang="zh-CN" altLang="en-US" dirty="0" smtClean="0"/>
              <a:t>，依据 </a:t>
            </a:r>
            <a:r>
              <a:rPr lang="en-US" altLang="zh-CN" dirty="0" smtClean="0"/>
              <a:t>e</a:t>
            </a:r>
            <a:r>
              <a:rPr lang="en-US" altLang="zh-CN" dirty="0" smtClean="0">
                <a:solidFill>
                  <a:srgbClr val="FF0000"/>
                </a:solidFill>
              </a:rPr>
              <a:t>d</a:t>
            </a:r>
            <a:r>
              <a:rPr lang="en-US" altLang="zh-CN" dirty="0" smtClean="0"/>
              <a:t> </a:t>
            </a:r>
            <a:r>
              <a:rPr lang="en-US" altLang="zh-CN" dirty="0">
                <a:sym typeface="Symbol" panose="05050102010706020507" pitchFamily="18" charset="2"/>
              </a:rPr>
              <a:t></a:t>
            </a:r>
            <a:r>
              <a:rPr lang="en-US" altLang="zh-CN" dirty="0"/>
              <a:t> 1 mod </a:t>
            </a:r>
            <a:r>
              <a:rPr lang="en-US" altLang="zh-CN" dirty="0" smtClean="0">
                <a:sym typeface="Symbol" panose="05050102010706020507" pitchFamily="18" charset="2"/>
              </a:rPr>
              <a:t></a:t>
            </a:r>
            <a:r>
              <a:rPr lang="en-US" altLang="zh-CN" dirty="0" smtClean="0"/>
              <a:t>(n) </a:t>
            </a:r>
            <a:r>
              <a:rPr lang="zh-CN" altLang="en-US" dirty="0" smtClean="0"/>
              <a:t>计算出</a:t>
            </a:r>
            <a:r>
              <a:rPr lang="en-US" altLang="zh-CN" dirty="0" smtClean="0"/>
              <a:t>d </a:t>
            </a:r>
            <a:r>
              <a:rPr lang="zh-CN" altLang="en-US" dirty="0" smtClean="0"/>
              <a:t>；</a:t>
            </a:r>
            <a:r>
              <a:rPr lang="en-US" altLang="zh-CN" sz="2000" dirty="0" smtClean="0"/>
              <a:t>// </a:t>
            </a:r>
            <a:r>
              <a:rPr lang="zh-CN" altLang="en-US" sz="2000" dirty="0" smtClean="0"/>
              <a:t>尽管符合公式要求的 </a:t>
            </a:r>
            <a:r>
              <a:rPr lang="en-US" altLang="zh-CN" sz="2000" dirty="0" smtClean="0"/>
              <a:t>d </a:t>
            </a:r>
            <a:r>
              <a:rPr lang="zh-CN" altLang="en-US" sz="2000" dirty="0" smtClean="0"/>
              <a:t>不止一个，但总可以比较容易求出解密密钥 </a:t>
            </a:r>
            <a:r>
              <a:rPr lang="en-US" altLang="zh-CN" sz="2000" dirty="0" smtClean="0"/>
              <a:t>d </a:t>
            </a:r>
            <a:r>
              <a:rPr lang="zh-CN" altLang="en-US" sz="2000" dirty="0" smtClean="0"/>
              <a:t>来。 </a:t>
            </a:r>
            <a:endParaRPr lang="en-US" altLang="zh-CN" sz="2000" dirty="0" smtClean="0"/>
          </a:p>
          <a:p>
            <a:endParaRPr lang="en-US" altLang="zh-CN" dirty="0" smtClean="0"/>
          </a:p>
          <a:p>
            <a:r>
              <a:rPr lang="zh-CN" altLang="en-US" dirty="0" smtClean="0"/>
              <a:t>根据</a:t>
            </a:r>
            <a:r>
              <a:rPr lang="zh-CN" altLang="en-US" dirty="0"/>
              <a:t>数论，寻求两个大素数比较简单，而</a:t>
            </a:r>
            <a:r>
              <a:rPr lang="zh-CN" altLang="en-US" dirty="0">
                <a:solidFill>
                  <a:schemeClr val="hlink"/>
                </a:solidFill>
              </a:rPr>
              <a:t>将它们的乘积分解开则极其困难</a:t>
            </a:r>
            <a:r>
              <a:rPr lang="zh-CN" altLang="en-US" dirty="0" smtClean="0">
                <a:solidFill>
                  <a:schemeClr val="hlink"/>
                </a:solidFill>
              </a:rPr>
              <a:t>。</a:t>
            </a:r>
            <a:r>
              <a:rPr lang="en-US" altLang="zh-CN" dirty="0">
                <a:latin typeface="Times New Roman" panose="02020603050405020304" pitchFamily="18" charset="0"/>
              </a:rPr>
              <a:t> </a:t>
            </a:r>
            <a:r>
              <a:rPr lang="en-US" altLang="zh-CN" sz="2000" dirty="0" smtClean="0"/>
              <a:t>(</a:t>
            </a:r>
            <a:r>
              <a:rPr lang="zh-CN" altLang="en-US" sz="2000" dirty="0" smtClean="0"/>
              <a:t>素数 </a:t>
            </a:r>
            <a:r>
              <a:rPr lang="en-US" altLang="zh-CN" sz="2000" dirty="0"/>
              <a:t>p </a:t>
            </a:r>
            <a:r>
              <a:rPr lang="zh-CN" altLang="en-US" sz="2000" dirty="0"/>
              <a:t>和 </a:t>
            </a:r>
            <a:r>
              <a:rPr lang="en-US" altLang="zh-CN" sz="2000" dirty="0"/>
              <a:t>q </a:t>
            </a:r>
            <a:r>
              <a:rPr lang="zh-CN" altLang="en-US" sz="2000" dirty="0"/>
              <a:t>一般为 </a:t>
            </a:r>
            <a:r>
              <a:rPr lang="en-US" altLang="zh-CN" sz="2000" dirty="0"/>
              <a:t>100 </a:t>
            </a:r>
            <a:r>
              <a:rPr lang="zh-CN" altLang="en-US" sz="2000" dirty="0"/>
              <a:t>位以上的</a:t>
            </a:r>
            <a:r>
              <a:rPr lang="zh-CN" altLang="en-US" sz="2000" dirty="0" smtClean="0"/>
              <a:t>十进制数</a:t>
            </a:r>
            <a:r>
              <a:rPr lang="en-US" altLang="zh-CN" sz="2000" dirty="0" smtClean="0"/>
              <a:t>) </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20100" cy="633512"/>
          </a:xfrm>
        </p:spPr>
        <p:txBody>
          <a:bodyPr/>
          <a:lstStyle/>
          <a:p>
            <a:r>
              <a:rPr lang="en-US" altLang="zh-CN" dirty="0" smtClean="0">
                <a:latin typeface="+mn-lt"/>
              </a:rPr>
              <a:t>(5)  </a:t>
            </a:r>
            <a:r>
              <a:rPr lang="en-US" altLang="zh-CN" dirty="0">
                <a:latin typeface="+mn-lt"/>
              </a:rPr>
              <a:t>Why does RSA work?</a:t>
            </a:r>
            <a:endParaRPr lang="zh-CN" altLang="en-US" dirty="0">
              <a:latin typeface="+mn-lt"/>
            </a:endParaRPr>
          </a:p>
        </p:txBody>
      </p:sp>
      <p:sp>
        <p:nvSpPr>
          <p:cNvPr id="3" name="内容占位符 2"/>
          <p:cNvSpPr>
            <a:spLocks noGrp="1"/>
          </p:cNvSpPr>
          <p:nvPr>
            <p:ph idx="1"/>
          </p:nvPr>
        </p:nvSpPr>
        <p:spPr>
          <a:xfrm>
            <a:off x="330200" y="1028700"/>
            <a:ext cx="8528080" cy="5148263"/>
          </a:xfrm>
        </p:spPr>
        <p:txBody>
          <a:bodyPr/>
          <a:lstStyle/>
          <a:p>
            <a:pPr marL="342265" indent="-342265"/>
            <a:r>
              <a:rPr lang="en-US" altLang="zh-CN" dirty="0"/>
              <a:t>x mod n = remainder of x when divide by n</a:t>
            </a:r>
          </a:p>
          <a:p>
            <a:pPr marL="342265" indent="-342265"/>
            <a:endParaRPr lang="en-US" altLang="zh-CN" dirty="0"/>
          </a:p>
          <a:p>
            <a:pPr marL="342265" indent="-342265"/>
            <a:r>
              <a:rPr lang="en-US" altLang="zh-CN" dirty="0"/>
              <a:t>facts:</a:t>
            </a:r>
          </a:p>
          <a:p>
            <a:pPr marL="342265" lvl="1" indent="-342265">
              <a:buFont typeface="Wingdings" panose="05000000000000000000" pitchFamily="2" charset="2"/>
              <a:buNone/>
            </a:pPr>
            <a:r>
              <a:rPr lang="en-US" altLang="zh-CN" sz="2200" dirty="0" smtClean="0"/>
              <a:t>    [(a </a:t>
            </a:r>
            <a:r>
              <a:rPr lang="en-US" altLang="zh-CN" sz="2200" dirty="0"/>
              <a:t>mod </a:t>
            </a:r>
            <a:r>
              <a:rPr lang="en-US" altLang="zh-CN" sz="2200" dirty="0" smtClean="0"/>
              <a:t>n) + (b </a:t>
            </a:r>
            <a:r>
              <a:rPr lang="en-US" altLang="zh-CN" sz="2200" dirty="0"/>
              <a:t>mod </a:t>
            </a:r>
            <a:r>
              <a:rPr lang="en-US" altLang="zh-CN" sz="2200" dirty="0" smtClean="0"/>
              <a:t>n) ] </a:t>
            </a:r>
            <a:r>
              <a:rPr lang="en-US" altLang="zh-CN" sz="2200" dirty="0"/>
              <a:t>mod n = </a:t>
            </a:r>
            <a:r>
              <a:rPr lang="en-US" altLang="zh-CN" sz="2200" dirty="0" smtClean="0"/>
              <a:t>(a </a:t>
            </a:r>
            <a:r>
              <a:rPr lang="en-US" altLang="zh-CN" sz="2200" dirty="0"/>
              <a:t>+ </a:t>
            </a:r>
            <a:r>
              <a:rPr lang="en-US" altLang="zh-CN" sz="2200" dirty="0" smtClean="0"/>
              <a:t>b)  </a:t>
            </a:r>
            <a:r>
              <a:rPr lang="en-US" altLang="zh-CN" sz="2200" dirty="0"/>
              <a:t>mod n</a:t>
            </a:r>
          </a:p>
          <a:p>
            <a:pPr marL="342265" lvl="1" indent="-342265">
              <a:buFont typeface="Wingdings" panose="05000000000000000000" pitchFamily="2" charset="2"/>
              <a:buNone/>
            </a:pPr>
            <a:r>
              <a:rPr lang="en-US" altLang="zh-CN" sz="2200" dirty="0" smtClean="0"/>
              <a:t>    [(a </a:t>
            </a:r>
            <a:r>
              <a:rPr lang="en-US" altLang="zh-CN" sz="2200" dirty="0"/>
              <a:t>mod </a:t>
            </a:r>
            <a:r>
              <a:rPr lang="en-US" altLang="zh-CN" sz="2200" dirty="0" smtClean="0"/>
              <a:t>n) </a:t>
            </a:r>
            <a:r>
              <a:rPr lang="en-US" altLang="zh-CN" sz="2200" dirty="0" smtClean="0">
                <a:latin typeface="Cambria Math" panose="02040503050406030204" pitchFamily="18" charset="0"/>
                <a:ea typeface="Cambria Math" panose="02040503050406030204" pitchFamily="18" charset="0"/>
              </a:rPr>
              <a:t>−</a:t>
            </a:r>
            <a:r>
              <a:rPr lang="en-US" altLang="zh-CN" sz="2200" dirty="0" smtClean="0"/>
              <a:t> (b </a:t>
            </a:r>
            <a:r>
              <a:rPr lang="en-US" altLang="zh-CN" sz="2200" dirty="0"/>
              <a:t>mod </a:t>
            </a:r>
            <a:r>
              <a:rPr lang="en-US" altLang="zh-CN" sz="2200" dirty="0" smtClean="0"/>
              <a:t>n) ] </a:t>
            </a:r>
            <a:r>
              <a:rPr lang="en-US" altLang="zh-CN" sz="2200" dirty="0"/>
              <a:t>mod n = </a:t>
            </a:r>
            <a:r>
              <a:rPr lang="en-US" altLang="zh-CN" sz="2200" dirty="0" smtClean="0"/>
              <a:t>(a </a:t>
            </a:r>
            <a:r>
              <a:rPr lang="en-US" altLang="zh-CN" sz="2200" dirty="0">
                <a:latin typeface="Cambria Math" panose="02040503050406030204" pitchFamily="18" charset="0"/>
                <a:ea typeface="Cambria Math" panose="02040503050406030204" pitchFamily="18" charset="0"/>
              </a:rPr>
              <a:t>−</a:t>
            </a:r>
            <a:r>
              <a:rPr lang="en-US" altLang="zh-CN" sz="2200" dirty="0" smtClean="0"/>
              <a:t> b)  </a:t>
            </a:r>
            <a:r>
              <a:rPr lang="en-US" altLang="zh-CN" sz="2200" dirty="0"/>
              <a:t>mod n</a:t>
            </a:r>
          </a:p>
          <a:p>
            <a:pPr marL="342265" lvl="1" indent="-342265">
              <a:buFont typeface="Wingdings" panose="05000000000000000000" pitchFamily="2" charset="2"/>
              <a:buNone/>
            </a:pPr>
            <a:r>
              <a:rPr lang="en-US" altLang="zh-CN" sz="2200" dirty="0" smtClean="0"/>
              <a:t>    [(a </a:t>
            </a:r>
            <a:r>
              <a:rPr lang="en-US" altLang="zh-CN" sz="2200" dirty="0"/>
              <a:t>mod </a:t>
            </a:r>
            <a:r>
              <a:rPr lang="en-US" altLang="zh-CN" sz="2200" dirty="0" smtClean="0"/>
              <a:t>n) </a:t>
            </a:r>
            <a:r>
              <a:rPr lang="en-US" altLang="zh-CN" sz="2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smtClean="0"/>
              <a:t>(b </a:t>
            </a:r>
            <a:r>
              <a:rPr lang="en-US" altLang="zh-CN" sz="2200" dirty="0"/>
              <a:t>mod </a:t>
            </a:r>
            <a:r>
              <a:rPr lang="en-US" altLang="zh-CN" sz="2200" dirty="0" smtClean="0"/>
              <a:t>n) ] </a:t>
            </a:r>
            <a:r>
              <a:rPr lang="en-US" altLang="zh-CN" sz="2200" dirty="0"/>
              <a:t>mod n = </a:t>
            </a:r>
            <a:r>
              <a:rPr lang="en-US" altLang="zh-CN" sz="2200" dirty="0" smtClean="0"/>
              <a:t>(a </a:t>
            </a:r>
            <a:r>
              <a:rPr lang="en-US" altLang="zh-CN" sz="2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dirty="0" smtClean="0"/>
              <a:t>b)  </a:t>
            </a:r>
            <a:r>
              <a:rPr lang="en-US" altLang="zh-CN" sz="2200" dirty="0"/>
              <a:t>mod n</a:t>
            </a:r>
          </a:p>
          <a:p>
            <a:pPr marL="342265" indent="-342265"/>
            <a:r>
              <a:rPr lang="en-US" altLang="zh-CN" dirty="0" smtClean="0"/>
              <a:t>thus</a:t>
            </a:r>
            <a:endParaRPr lang="en-US" altLang="zh-CN" dirty="0"/>
          </a:p>
          <a:p>
            <a:pPr marL="342265" indent="-342265">
              <a:buFont typeface="Wingdings" panose="05000000000000000000" pitchFamily="2" charset="2"/>
              <a:buNone/>
            </a:pPr>
            <a:r>
              <a:rPr lang="en-US" altLang="zh-CN" dirty="0"/>
              <a:t>    </a:t>
            </a:r>
            <a:r>
              <a:rPr lang="en-US" altLang="zh-CN" dirty="0" smtClean="0"/>
              <a:t>(a </a:t>
            </a:r>
            <a:r>
              <a:rPr lang="en-US" altLang="zh-CN" dirty="0"/>
              <a:t>mod </a:t>
            </a:r>
            <a:r>
              <a:rPr lang="en-US" altLang="zh-CN" dirty="0" smtClean="0"/>
              <a:t>n)</a:t>
            </a:r>
            <a:r>
              <a:rPr lang="en-US" altLang="zh-CN" baseline="30000" dirty="0" smtClean="0"/>
              <a:t>d</a:t>
            </a:r>
            <a:r>
              <a:rPr lang="en-US" altLang="zh-CN" dirty="0" smtClean="0"/>
              <a:t> </a:t>
            </a:r>
            <a:r>
              <a:rPr lang="en-US" altLang="zh-CN" dirty="0"/>
              <a:t>mod n = a</a:t>
            </a:r>
            <a:r>
              <a:rPr lang="en-US" altLang="zh-CN" baseline="30000" dirty="0"/>
              <a:t>d</a:t>
            </a:r>
            <a:r>
              <a:rPr lang="en-US" altLang="zh-CN" dirty="0"/>
              <a:t> mod n</a:t>
            </a:r>
          </a:p>
          <a:p>
            <a:pPr marL="342265" indent="-342265"/>
            <a:endParaRPr lang="en-US" altLang="zh-CN" dirty="0"/>
          </a:p>
          <a:p>
            <a:pPr marL="342265" indent="-342265"/>
            <a:r>
              <a:rPr lang="en-US" altLang="zh-CN" dirty="0"/>
              <a:t>example: </a:t>
            </a:r>
            <a:r>
              <a:rPr lang="en-US" altLang="zh-CN" dirty="0" smtClean="0"/>
              <a:t> x = 14</a:t>
            </a:r>
            <a:r>
              <a:rPr lang="en-US" altLang="zh-CN" dirty="0"/>
              <a:t>, </a:t>
            </a:r>
            <a:r>
              <a:rPr lang="en-US" altLang="zh-CN" dirty="0" smtClean="0"/>
              <a:t>n = 10</a:t>
            </a:r>
            <a:r>
              <a:rPr lang="en-US" altLang="zh-CN" dirty="0"/>
              <a:t>, </a:t>
            </a:r>
            <a:r>
              <a:rPr lang="en-US" altLang="zh-CN" dirty="0" smtClean="0"/>
              <a:t>d = 2</a:t>
            </a:r>
            <a:r>
              <a:rPr lang="en-US" altLang="zh-CN" dirty="0"/>
              <a:t>:</a:t>
            </a:r>
            <a:br>
              <a:rPr lang="en-US" altLang="zh-CN" dirty="0"/>
            </a:br>
            <a:r>
              <a:rPr lang="en-US" altLang="zh-CN" dirty="0" smtClean="0"/>
              <a:t>(x </a:t>
            </a:r>
            <a:r>
              <a:rPr lang="en-US" altLang="zh-CN" dirty="0"/>
              <a:t>mod </a:t>
            </a:r>
            <a:r>
              <a:rPr lang="en-US" altLang="zh-CN" dirty="0" smtClean="0"/>
              <a:t>n)</a:t>
            </a:r>
            <a:r>
              <a:rPr lang="en-US" altLang="zh-CN" baseline="30000" dirty="0" smtClean="0"/>
              <a:t>d</a:t>
            </a:r>
            <a:r>
              <a:rPr lang="en-US" altLang="zh-CN" dirty="0" smtClean="0"/>
              <a:t> </a:t>
            </a:r>
            <a:r>
              <a:rPr lang="en-US" altLang="zh-CN" dirty="0"/>
              <a:t>mod n = 4</a:t>
            </a:r>
            <a:r>
              <a:rPr lang="en-US" altLang="zh-CN" baseline="30000" dirty="0"/>
              <a:t>2</a:t>
            </a:r>
            <a:r>
              <a:rPr lang="en-US" altLang="zh-CN" dirty="0"/>
              <a:t> mod 10 = 6</a:t>
            </a:r>
            <a:br>
              <a:rPr lang="en-US" altLang="zh-CN" dirty="0"/>
            </a:br>
            <a:r>
              <a:rPr lang="en-US" altLang="zh-CN" dirty="0" err="1" smtClean="0"/>
              <a:t>x</a:t>
            </a:r>
            <a:r>
              <a:rPr lang="en-US" altLang="zh-CN" baseline="30000" dirty="0" err="1" smtClean="0"/>
              <a:t>d</a:t>
            </a:r>
            <a:r>
              <a:rPr lang="en-US" altLang="zh-CN" dirty="0" smtClean="0"/>
              <a:t> </a:t>
            </a:r>
            <a:r>
              <a:rPr lang="en-US" altLang="zh-CN" dirty="0"/>
              <a:t>= 14</a:t>
            </a:r>
            <a:r>
              <a:rPr lang="en-US" altLang="zh-CN" baseline="30000" dirty="0"/>
              <a:t>2</a:t>
            </a:r>
            <a:r>
              <a:rPr lang="en-US" altLang="zh-CN" dirty="0"/>
              <a:t> = 196 </a:t>
            </a:r>
            <a:r>
              <a:rPr lang="en-US" altLang="zh-CN" dirty="0" smtClean="0"/>
              <a:t>  </a:t>
            </a:r>
            <a:r>
              <a:rPr lang="en-US" altLang="zh-CN" dirty="0" err="1" smtClean="0"/>
              <a:t>x</a:t>
            </a:r>
            <a:r>
              <a:rPr lang="en-US" altLang="zh-CN" baseline="30000" dirty="0" err="1" smtClean="0"/>
              <a:t>d</a:t>
            </a:r>
            <a:r>
              <a:rPr lang="en-US" altLang="zh-CN" dirty="0" smtClean="0"/>
              <a:t> </a:t>
            </a:r>
            <a:r>
              <a:rPr lang="en-US" altLang="zh-CN" dirty="0"/>
              <a:t>mod 10 </a:t>
            </a:r>
            <a:r>
              <a:rPr lang="en-US" altLang="zh-CN" dirty="0" smtClean="0"/>
              <a:t>= 196 mod 10 </a:t>
            </a:r>
            <a:r>
              <a:rPr lang="en-US" altLang="zh-CN" dirty="0"/>
              <a:t>= 6 </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600" y="203200"/>
            <a:ext cx="8464872" cy="695789"/>
          </a:xfrm>
        </p:spPr>
        <p:txBody>
          <a:bodyPr/>
          <a:lstStyle/>
          <a:p>
            <a:r>
              <a:rPr lang="en-US" altLang="zh-CN" dirty="0" smtClean="0"/>
              <a:t>(5)  </a:t>
            </a:r>
            <a:r>
              <a:rPr lang="en-US" altLang="zh-CN" dirty="0"/>
              <a:t>Why does RSA work?</a:t>
            </a:r>
            <a:endParaRPr lang="zh-CN" altLang="en-US" dirty="0"/>
          </a:p>
        </p:txBody>
      </p:sp>
      <p:sp>
        <p:nvSpPr>
          <p:cNvPr id="4" name="Text Box 3"/>
          <p:cNvSpPr txBox="1">
            <a:spLocks noChangeArrowheads="1"/>
          </p:cNvSpPr>
          <p:nvPr/>
        </p:nvSpPr>
        <p:spPr bwMode="auto">
          <a:xfrm>
            <a:off x="785786" y="1291101"/>
            <a:ext cx="65210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2400" dirty="0">
                <a:solidFill>
                  <a:srgbClr val="000099"/>
                </a:solidFill>
                <a:latin typeface="+mn-lt"/>
              </a:rPr>
              <a:t>0.</a:t>
            </a:r>
            <a:r>
              <a:rPr lang="en-US" altLang="zh-CN" sz="2400" dirty="0">
                <a:latin typeface="+mn-lt"/>
              </a:rPr>
              <a:t>  given </a:t>
            </a:r>
            <a:r>
              <a:rPr lang="en-US" altLang="zh-CN" sz="2400" dirty="0" smtClean="0">
                <a:latin typeface="+mn-lt"/>
              </a:rPr>
              <a:t>(</a:t>
            </a:r>
            <a:r>
              <a:rPr lang="en-US" altLang="zh-CN" sz="2400" dirty="0" smtClean="0">
                <a:solidFill>
                  <a:srgbClr val="C00000"/>
                </a:solidFill>
                <a:latin typeface="+mn-lt"/>
              </a:rPr>
              <a:t>n, e</a:t>
            </a:r>
            <a:r>
              <a:rPr lang="en-US" altLang="zh-CN" sz="2400" dirty="0" smtClean="0">
                <a:latin typeface="+mn-lt"/>
              </a:rPr>
              <a:t>)  </a:t>
            </a:r>
            <a:r>
              <a:rPr lang="en-US" altLang="zh-CN" sz="2400" dirty="0">
                <a:latin typeface="+mn-lt"/>
              </a:rPr>
              <a:t>and </a:t>
            </a:r>
            <a:r>
              <a:rPr lang="en-US" altLang="zh-CN" sz="2400" dirty="0" smtClean="0">
                <a:latin typeface="+mn-lt"/>
              </a:rPr>
              <a:t>(</a:t>
            </a:r>
            <a:r>
              <a:rPr lang="en-US" altLang="zh-CN" sz="2400" dirty="0" smtClean="0">
                <a:solidFill>
                  <a:srgbClr val="C00000"/>
                </a:solidFill>
                <a:latin typeface="+mn-lt"/>
              </a:rPr>
              <a:t>n, d</a:t>
            </a:r>
            <a:r>
              <a:rPr lang="en-US" altLang="zh-CN" sz="2400" dirty="0" smtClean="0">
                <a:latin typeface="+mn-lt"/>
              </a:rPr>
              <a:t>) as </a:t>
            </a:r>
            <a:r>
              <a:rPr lang="en-US" altLang="zh-CN" sz="2400" dirty="0">
                <a:latin typeface="+mn-lt"/>
              </a:rPr>
              <a:t>computed above</a:t>
            </a:r>
          </a:p>
        </p:txBody>
      </p:sp>
      <p:grpSp>
        <p:nvGrpSpPr>
          <p:cNvPr id="5" name="Group 4"/>
          <p:cNvGrpSpPr/>
          <p:nvPr/>
        </p:nvGrpSpPr>
        <p:grpSpPr bwMode="auto">
          <a:xfrm>
            <a:off x="762000" y="2019302"/>
            <a:ext cx="5932488" cy="1039813"/>
            <a:chOff x="465" y="1516"/>
            <a:chExt cx="3737" cy="655"/>
          </a:xfrm>
        </p:grpSpPr>
        <p:sp>
          <p:nvSpPr>
            <p:cNvPr id="6" name="Text Box 5"/>
            <p:cNvSpPr txBox="1">
              <a:spLocks noChangeArrowheads="1"/>
            </p:cNvSpPr>
            <p:nvPr/>
          </p:nvSpPr>
          <p:spPr bwMode="auto">
            <a:xfrm>
              <a:off x="465" y="1516"/>
              <a:ext cx="368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2400" dirty="0">
                  <a:solidFill>
                    <a:srgbClr val="000099"/>
                  </a:solidFill>
                  <a:latin typeface="+mn-lt"/>
                </a:rPr>
                <a:t>1.</a:t>
              </a:r>
              <a:r>
                <a:rPr lang="en-US" altLang="zh-CN" sz="2400" dirty="0">
                  <a:latin typeface="+mn-lt"/>
                </a:rPr>
                <a:t> </a:t>
              </a:r>
              <a:r>
                <a:rPr lang="en-US" altLang="zh-CN" sz="2400" dirty="0" smtClean="0">
                  <a:latin typeface="+mn-lt"/>
                </a:rPr>
                <a:t> to </a:t>
              </a:r>
              <a:r>
                <a:rPr lang="en-US" altLang="zh-CN" sz="2400" dirty="0">
                  <a:latin typeface="+mn-lt"/>
                </a:rPr>
                <a:t>encrypt message m </a:t>
              </a:r>
              <a:r>
                <a:rPr lang="en-US" altLang="zh-CN" sz="2400" dirty="0" smtClean="0">
                  <a:latin typeface="+mn-lt"/>
                </a:rPr>
                <a:t>(&lt;n) , </a:t>
              </a:r>
              <a:r>
                <a:rPr lang="en-US" altLang="zh-CN" sz="2400" dirty="0">
                  <a:latin typeface="+mn-lt"/>
                </a:rPr>
                <a:t>compute</a:t>
              </a:r>
            </a:p>
          </p:txBody>
        </p:sp>
        <p:grpSp>
          <p:nvGrpSpPr>
            <p:cNvPr id="7" name="Group 6"/>
            <p:cNvGrpSpPr/>
            <p:nvPr/>
          </p:nvGrpSpPr>
          <p:grpSpPr bwMode="auto">
            <a:xfrm>
              <a:off x="563" y="1768"/>
              <a:ext cx="1451" cy="403"/>
              <a:chOff x="1688" y="1812"/>
              <a:chExt cx="1451" cy="403"/>
            </a:xfrm>
          </p:grpSpPr>
          <p:sp>
            <p:nvSpPr>
              <p:cNvPr id="11" name="Text Box 7"/>
              <p:cNvSpPr txBox="1">
                <a:spLocks noChangeArrowheads="1"/>
              </p:cNvSpPr>
              <p:nvPr/>
            </p:nvSpPr>
            <p:spPr bwMode="auto">
              <a:xfrm>
                <a:off x="1688" y="1885"/>
                <a:ext cx="1451"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i="1">
                    <a:solidFill>
                      <a:srgbClr val="C00000"/>
                    </a:solidFill>
                    <a:latin typeface="Gill Sans MT" panose="020B0502020104020203" pitchFamily="34" charset="0"/>
                  </a:rPr>
                  <a:t>c </a:t>
                </a:r>
                <a:r>
                  <a:rPr lang="en-US" altLang="zh-CN" sz="2800" i="1" smtClean="0">
                    <a:solidFill>
                      <a:srgbClr val="C00000"/>
                    </a:solidFill>
                    <a:latin typeface="Gill Sans MT" panose="020B0502020104020203" pitchFamily="34" charset="0"/>
                  </a:rPr>
                  <a:t>= m   </a:t>
                </a:r>
                <a:r>
                  <a:rPr lang="en-US" altLang="zh-CN" sz="2800" smtClean="0">
                    <a:solidFill>
                      <a:srgbClr val="C00000"/>
                    </a:solidFill>
                    <a:latin typeface="Gill Sans MT" panose="020B0502020104020203" pitchFamily="34" charset="0"/>
                  </a:rPr>
                  <a:t>mod</a:t>
                </a:r>
                <a:r>
                  <a:rPr lang="en-US" altLang="zh-CN" sz="2800" i="1" smtClean="0">
                    <a:solidFill>
                      <a:srgbClr val="C00000"/>
                    </a:solidFill>
                    <a:latin typeface="Gill Sans MT" panose="020B0502020104020203" pitchFamily="34" charset="0"/>
                  </a:rPr>
                  <a:t>  n</a:t>
                </a:r>
                <a:endParaRPr lang="en-US" altLang="zh-CN" sz="2800" i="1" dirty="0">
                  <a:solidFill>
                    <a:srgbClr val="C00000"/>
                  </a:solidFill>
                  <a:latin typeface="Gill Sans MT" panose="020B0502020104020203" pitchFamily="34" charset="0"/>
                </a:endParaRPr>
              </a:p>
            </p:txBody>
          </p:sp>
          <p:sp>
            <p:nvSpPr>
              <p:cNvPr id="12" name="Text Box 8"/>
              <p:cNvSpPr txBox="1">
                <a:spLocks noChangeArrowheads="1"/>
              </p:cNvSpPr>
              <p:nvPr/>
            </p:nvSpPr>
            <p:spPr bwMode="auto">
              <a:xfrm>
                <a:off x="2227" y="1812"/>
                <a:ext cx="215"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i="1" dirty="0" smtClean="0">
                    <a:solidFill>
                      <a:srgbClr val="C00000"/>
                    </a:solidFill>
                    <a:latin typeface="Gill Sans MT" panose="020B0502020104020203" pitchFamily="34" charset="0"/>
                  </a:rPr>
                  <a:t>e</a:t>
                </a:r>
                <a:endParaRPr lang="en-US" altLang="zh-CN" sz="2800" i="1" dirty="0">
                  <a:solidFill>
                    <a:srgbClr val="C00000"/>
                  </a:solidFill>
                  <a:latin typeface="Gill Sans MT" panose="020B0502020104020203" pitchFamily="34" charset="0"/>
                </a:endParaRPr>
              </a:p>
            </p:txBody>
          </p:sp>
        </p:grpSp>
        <p:grpSp>
          <p:nvGrpSpPr>
            <p:cNvPr id="8" name="Group 9"/>
            <p:cNvGrpSpPr/>
            <p:nvPr/>
          </p:nvGrpSpPr>
          <p:grpSpPr bwMode="auto">
            <a:xfrm>
              <a:off x="1966" y="1724"/>
              <a:ext cx="2236" cy="439"/>
              <a:chOff x="777" y="2538"/>
              <a:chExt cx="2236" cy="439"/>
            </a:xfrm>
          </p:grpSpPr>
          <p:sp>
            <p:nvSpPr>
              <p:cNvPr id="9" name="Text Box 10"/>
              <p:cNvSpPr txBox="1">
                <a:spLocks noChangeArrowheads="1"/>
              </p:cNvSpPr>
              <p:nvPr/>
            </p:nvSpPr>
            <p:spPr bwMode="auto">
              <a:xfrm>
                <a:off x="777" y="2647"/>
                <a:ext cx="11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sz="2800">
                  <a:latin typeface="Gill Sans MT" panose="020B0502020104020203" pitchFamily="34" charset="0"/>
                </a:endParaRPr>
              </a:p>
            </p:txBody>
          </p:sp>
          <p:sp>
            <p:nvSpPr>
              <p:cNvPr id="10" name="Text Box 11"/>
              <p:cNvSpPr txBox="1">
                <a:spLocks noChangeArrowheads="1"/>
              </p:cNvSpPr>
              <p:nvPr/>
            </p:nvSpPr>
            <p:spPr bwMode="auto">
              <a:xfrm>
                <a:off x="2897" y="2538"/>
                <a:ext cx="116"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endParaRPr lang="zh-CN" altLang="zh-CN" sz="2800" i="1">
                  <a:solidFill>
                    <a:srgbClr val="FF0000"/>
                  </a:solidFill>
                  <a:latin typeface="Gill Sans MT" panose="020B0502020104020203" pitchFamily="34" charset="0"/>
                </a:endParaRPr>
              </a:p>
            </p:txBody>
          </p:sp>
        </p:grpSp>
      </p:grpSp>
      <p:sp>
        <p:nvSpPr>
          <p:cNvPr id="13" name="Text Box 12"/>
          <p:cNvSpPr txBox="1">
            <a:spLocks noChangeArrowheads="1"/>
          </p:cNvSpPr>
          <p:nvPr/>
        </p:nvSpPr>
        <p:spPr bwMode="auto">
          <a:xfrm>
            <a:off x="785786" y="3214686"/>
            <a:ext cx="64498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r>
              <a:rPr lang="en-US" altLang="zh-CN" sz="2400" dirty="0">
                <a:solidFill>
                  <a:srgbClr val="000099"/>
                </a:solidFill>
                <a:latin typeface="+mn-lt"/>
              </a:rPr>
              <a:t>2</a:t>
            </a:r>
            <a:r>
              <a:rPr lang="en-US" altLang="zh-CN" sz="2400" dirty="0" smtClean="0">
                <a:solidFill>
                  <a:srgbClr val="000099"/>
                </a:solidFill>
                <a:latin typeface="+mn-lt"/>
              </a:rPr>
              <a:t>. </a:t>
            </a:r>
            <a:r>
              <a:rPr lang="en-US" altLang="zh-CN" sz="2400" dirty="0" smtClean="0">
                <a:latin typeface="+mn-lt"/>
              </a:rPr>
              <a:t> </a:t>
            </a:r>
            <a:r>
              <a:rPr lang="en-US" altLang="zh-CN" sz="2400" dirty="0">
                <a:latin typeface="+mn-lt"/>
              </a:rPr>
              <a:t>to decrypt received bit pattern, c, compute</a:t>
            </a:r>
          </a:p>
        </p:txBody>
      </p:sp>
      <p:grpSp>
        <p:nvGrpSpPr>
          <p:cNvPr id="14" name="Group 13"/>
          <p:cNvGrpSpPr/>
          <p:nvPr/>
        </p:nvGrpSpPr>
        <p:grpSpPr bwMode="auto">
          <a:xfrm>
            <a:off x="917575" y="3689350"/>
            <a:ext cx="2303463" cy="639763"/>
            <a:chOff x="1688" y="1812"/>
            <a:chExt cx="1451" cy="403"/>
          </a:xfrm>
        </p:grpSpPr>
        <p:sp>
          <p:nvSpPr>
            <p:cNvPr id="15" name="Text Box 14"/>
            <p:cNvSpPr txBox="1">
              <a:spLocks noChangeArrowheads="1"/>
            </p:cNvSpPr>
            <p:nvPr/>
          </p:nvSpPr>
          <p:spPr bwMode="auto">
            <a:xfrm>
              <a:off x="1688" y="1885"/>
              <a:ext cx="1451"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i="1" dirty="0">
                  <a:solidFill>
                    <a:srgbClr val="C00000"/>
                  </a:solidFill>
                  <a:latin typeface="Gill Sans MT" panose="020B0502020104020203" pitchFamily="34" charset="0"/>
                </a:rPr>
                <a:t>m = c   </a:t>
              </a:r>
              <a:r>
                <a:rPr lang="en-US" altLang="zh-CN" sz="2800" dirty="0">
                  <a:solidFill>
                    <a:srgbClr val="C00000"/>
                  </a:solidFill>
                  <a:latin typeface="Gill Sans MT" panose="020B0502020104020203" pitchFamily="34" charset="0"/>
                </a:rPr>
                <a:t>mod</a:t>
              </a:r>
              <a:r>
                <a:rPr lang="en-US" altLang="zh-CN" sz="2800" i="1" dirty="0">
                  <a:solidFill>
                    <a:srgbClr val="C00000"/>
                  </a:solidFill>
                  <a:latin typeface="Gill Sans MT" panose="020B0502020104020203" pitchFamily="34" charset="0"/>
                </a:rPr>
                <a:t>  n</a:t>
              </a:r>
            </a:p>
          </p:txBody>
        </p:sp>
        <p:sp>
          <p:nvSpPr>
            <p:cNvPr id="16" name="Text Box 15"/>
            <p:cNvSpPr txBox="1">
              <a:spLocks noChangeArrowheads="1"/>
            </p:cNvSpPr>
            <p:nvPr/>
          </p:nvSpPr>
          <p:spPr bwMode="auto">
            <a:xfrm>
              <a:off x="2223" y="1812"/>
              <a:ext cx="222"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i="1" dirty="0">
                  <a:solidFill>
                    <a:srgbClr val="C00000"/>
                  </a:solidFill>
                  <a:latin typeface="Gill Sans MT" panose="020B0502020104020203" pitchFamily="34" charset="0"/>
                </a:rPr>
                <a:t>d</a:t>
              </a:r>
            </a:p>
          </p:txBody>
        </p:sp>
      </p:grpSp>
      <p:grpSp>
        <p:nvGrpSpPr>
          <p:cNvPr id="17" name="Group 16"/>
          <p:cNvGrpSpPr/>
          <p:nvPr/>
        </p:nvGrpSpPr>
        <p:grpSpPr bwMode="auto">
          <a:xfrm>
            <a:off x="2965450" y="4770438"/>
            <a:ext cx="3935413" cy="619125"/>
            <a:chOff x="868" y="3287"/>
            <a:chExt cx="2479" cy="390"/>
          </a:xfrm>
        </p:grpSpPr>
        <p:sp>
          <p:nvSpPr>
            <p:cNvPr id="18" name="Text Box 17"/>
            <p:cNvSpPr txBox="1">
              <a:spLocks noChangeArrowheads="1"/>
            </p:cNvSpPr>
            <p:nvPr/>
          </p:nvSpPr>
          <p:spPr bwMode="auto">
            <a:xfrm>
              <a:off x="868" y="3388"/>
              <a:ext cx="171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i="1" dirty="0">
                  <a:latin typeface="Arial" panose="020B0604020202020204" pitchFamily="34" charset="0"/>
                  <a:cs typeface="Arial" panose="020B0604020202020204" pitchFamily="34" charset="0"/>
                </a:rPr>
                <a:t>m  =  </a:t>
              </a:r>
              <a:r>
                <a:rPr lang="en-US" altLang="zh-CN" sz="2400" i="1" dirty="0" smtClean="0">
                  <a:latin typeface="Arial" panose="020B0604020202020204" pitchFamily="34" charset="0"/>
                  <a:cs typeface="Arial" panose="020B0604020202020204" pitchFamily="34" charset="0"/>
                </a:rPr>
                <a:t>(m   </a:t>
              </a:r>
              <a:r>
                <a:rPr lang="en-US" altLang="zh-CN" sz="2400" dirty="0">
                  <a:latin typeface="Arial" panose="020B0604020202020204" pitchFamily="34" charset="0"/>
                  <a:cs typeface="Arial" panose="020B0604020202020204" pitchFamily="34" charset="0"/>
                </a:rPr>
                <a:t>mod</a:t>
              </a:r>
              <a:r>
                <a:rPr lang="en-US" altLang="zh-CN" sz="2400" i="1" dirty="0">
                  <a:latin typeface="Arial" panose="020B0604020202020204" pitchFamily="34" charset="0"/>
                  <a:cs typeface="Arial" panose="020B0604020202020204" pitchFamily="34" charset="0"/>
                </a:rPr>
                <a:t>  </a:t>
              </a:r>
              <a:r>
                <a:rPr lang="en-US" altLang="zh-CN" sz="2400" i="1" dirty="0" smtClean="0">
                  <a:latin typeface="Arial" panose="020B0604020202020204" pitchFamily="34" charset="0"/>
                  <a:cs typeface="Arial" panose="020B0604020202020204" pitchFamily="34" charset="0"/>
                </a:rPr>
                <a:t>n) </a:t>
              </a:r>
              <a:endParaRPr lang="en-US" altLang="zh-CN" sz="2400" i="1" dirty="0">
                <a:latin typeface="Arial" panose="020B0604020202020204" pitchFamily="34" charset="0"/>
                <a:cs typeface="Arial" panose="020B0604020202020204" pitchFamily="34" charset="0"/>
              </a:endParaRPr>
            </a:p>
          </p:txBody>
        </p:sp>
        <p:sp>
          <p:nvSpPr>
            <p:cNvPr id="19" name="Text Box 18"/>
            <p:cNvSpPr txBox="1">
              <a:spLocks noChangeArrowheads="1"/>
            </p:cNvSpPr>
            <p:nvPr/>
          </p:nvSpPr>
          <p:spPr bwMode="auto">
            <a:xfrm>
              <a:off x="1615" y="3308"/>
              <a:ext cx="22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i="1">
                  <a:latin typeface="Arial" panose="020B0604020202020204" pitchFamily="34" charset="0"/>
                  <a:cs typeface="Arial" panose="020B0604020202020204" pitchFamily="34" charset="0"/>
                </a:rPr>
                <a:t>e</a:t>
              </a:r>
            </a:p>
          </p:txBody>
        </p:sp>
        <p:sp>
          <p:nvSpPr>
            <p:cNvPr id="20" name="Text Box 19"/>
            <p:cNvSpPr txBox="1">
              <a:spLocks noChangeArrowheads="1"/>
            </p:cNvSpPr>
            <p:nvPr/>
          </p:nvSpPr>
          <p:spPr bwMode="auto">
            <a:xfrm>
              <a:off x="2533" y="3389"/>
              <a:ext cx="81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i="1">
                  <a:latin typeface="Arial" panose="020B0604020202020204" pitchFamily="34" charset="0"/>
                  <a:cs typeface="Arial" panose="020B0604020202020204" pitchFamily="34" charset="0"/>
                </a:rPr>
                <a:t> </a:t>
              </a:r>
              <a:r>
                <a:rPr lang="en-US" altLang="zh-CN" sz="2400">
                  <a:latin typeface="Arial" panose="020B0604020202020204" pitchFamily="34" charset="0"/>
                  <a:cs typeface="Arial" panose="020B0604020202020204" pitchFamily="34" charset="0"/>
                </a:rPr>
                <a:t>mod</a:t>
              </a:r>
              <a:r>
                <a:rPr lang="en-US" altLang="zh-CN" sz="2400" i="1">
                  <a:latin typeface="Arial" panose="020B0604020202020204" pitchFamily="34" charset="0"/>
                  <a:cs typeface="Arial" panose="020B0604020202020204" pitchFamily="34" charset="0"/>
                </a:rPr>
                <a:t>  n</a:t>
              </a:r>
            </a:p>
          </p:txBody>
        </p:sp>
        <p:sp>
          <p:nvSpPr>
            <p:cNvPr id="21" name="Text Box 20"/>
            <p:cNvSpPr txBox="1">
              <a:spLocks noChangeArrowheads="1"/>
            </p:cNvSpPr>
            <p:nvPr/>
          </p:nvSpPr>
          <p:spPr bwMode="auto">
            <a:xfrm>
              <a:off x="2450" y="3287"/>
              <a:ext cx="22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i="1">
                  <a:latin typeface="Arial" panose="020B0604020202020204" pitchFamily="34" charset="0"/>
                  <a:cs typeface="Arial" panose="020B0604020202020204" pitchFamily="34" charset="0"/>
                </a:rPr>
                <a:t>d</a:t>
              </a:r>
            </a:p>
          </p:txBody>
        </p:sp>
      </p:grpSp>
      <p:sp>
        <p:nvSpPr>
          <p:cNvPr id="22" name="Text Box 21"/>
          <p:cNvSpPr txBox="1">
            <a:spLocks noChangeArrowheads="1"/>
          </p:cNvSpPr>
          <p:nvPr/>
        </p:nvSpPr>
        <p:spPr bwMode="auto">
          <a:xfrm>
            <a:off x="1687908" y="4757738"/>
            <a:ext cx="123944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r"/>
            <a:r>
              <a:rPr lang="en-US" altLang="zh-CN" sz="2400" i="1" dirty="0">
                <a:solidFill>
                  <a:srgbClr val="C00000"/>
                </a:solidFill>
                <a:latin typeface="Gill Sans MT" panose="020B0502020104020203" pitchFamily="34" charset="0"/>
              </a:rPr>
              <a:t>magic</a:t>
            </a:r>
          </a:p>
          <a:p>
            <a:pPr algn="r"/>
            <a:r>
              <a:rPr lang="en-US" altLang="zh-CN" sz="2400" i="1" dirty="0">
                <a:solidFill>
                  <a:srgbClr val="C00000"/>
                </a:solidFill>
                <a:latin typeface="Gill Sans MT" panose="020B0502020104020203" pitchFamily="34" charset="0"/>
              </a:rPr>
              <a:t>happens!</a:t>
            </a:r>
          </a:p>
        </p:txBody>
      </p:sp>
      <p:sp>
        <p:nvSpPr>
          <p:cNvPr id="23" name="Rectangle 22"/>
          <p:cNvSpPr>
            <a:spLocks noChangeArrowheads="1"/>
          </p:cNvSpPr>
          <p:nvPr/>
        </p:nvSpPr>
        <p:spPr bwMode="auto">
          <a:xfrm>
            <a:off x="1115616" y="4770438"/>
            <a:ext cx="6408711" cy="1034826"/>
          </a:xfrm>
          <a:prstGeom prst="rect">
            <a:avLst/>
          </a:prstGeom>
          <a:noFill/>
          <a:ln w="19050">
            <a:solidFill>
              <a:srgbClr val="C00000"/>
            </a:solidFill>
            <a:miter lim="800000"/>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24" name="AutoShape 23"/>
          <p:cNvSpPr/>
          <p:nvPr/>
        </p:nvSpPr>
        <p:spPr bwMode="auto">
          <a:xfrm rot="-5400000">
            <a:off x="4688682" y="4833143"/>
            <a:ext cx="139700" cy="1223963"/>
          </a:xfrm>
          <a:prstGeom prst="leftBrace">
            <a:avLst>
              <a:gd name="adj1" fmla="val 73011"/>
              <a:gd name="adj2" fmla="val 52954"/>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latin typeface="Arial" panose="020B0604020202020204" pitchFamily="34" charset="0"/>
              <a:cs typeface="Arial" panose="020B0604020202020204" pitchFamily="34" charset="0"/>
            </a:endParaRPr>
          </a:p>
        </p:txBody>
      </p:sp>
      <p:sp>
        <p:nvSpPr>
          <p:cNvPr id="25" name="Text Box 24"/>
          <p:cNvSpPr txBox="1">
            <a:spLocks noChangeArrowheads="1"/>
          </p:cNvSpPr>
          <p:nvPr/>
        </p:nvSpPr>
        <p:spPr bwMode="auto">
          <a:xfrm>
            <a:off x="4656138" y="5432425"/>
            <a:ext cx="4365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spcBef>
                <a:spcPct val="50000"/>
              </a:spcBef>
            </a:pPr>
            <a:r>
              <a:rPr lang="en-US" altLang="zh-CN" sz="2400">
                <a:latin typeface="Arial" panose="020B0604020202020204" pitchFamily="34" charset="0"/>
                <a:cs typeface="Arial" panose="020B0604020202020204" pitchFamily="34" charset="0"/>
              </a:rPr>
              <a:t>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lstStyle/>
          <a:p>
            <a:r>
              <a:rPr lang="en-US" altLang="zh-CN" sz="2400" dirty="0" smtClean="0"/>
              <a:t>must show that c</a:t>
            </a:r>
            <a:r>
              <a:rPr lang="en-US" altLang="zh-CN" sz="2400" baseline="30000" dirty="0" smtClean="0"/>
              <a:t>d</a:t>
            </a:r>
            <a:r>
              <a:rPr lang="en-US" altLang="zh-CN" sz="2400" dirty="0" smtClean="0"/>
              <a:t> mod n = m </a:t>
            </a:r>
            <a:br>
              <a:rPr lang="en-US" altLang="zh-CN" sz="2400" dirty="0" smtClean="0"/>
            </a:br>
            <a:r>
              <a:rPr lang="en-US" altLang="zh-CN" sz="2400" dirty="0" smtClean="0"/>
              <a:t>where c = m</a:t>
            </a:r>
            <a:r>
              <a:rPr lang="en-US" altLang="zh-CN" sz="2400" baseline="30000" dirty="0" smtClean="0"/>
              <a:t>e</a:t>
            </a:r>
            <a:r>
              <a:rPr lang="en-US" altLang="zh-CN" sz="2400" dirty="0" smtClean="0"/>
              <a:t> mod n</a:t>
            </a:r>
          </a:p>
          <a:p>
            <a:endParaRPr lang="en-US" altLang="zh-CN" sz="2400" dirty="0" smtClean="0"/>
          </a:p>
          <a:p>
            <a:r>
              <a:rPr lang="en-US" altLang="zh-CN" sz="2400" dirty="0" smtClean="0">
                <a:solidFill>
                  <a:srgbClr val="C00000"/>
                </a:solidFill>
              </a:rPr>
              <a:t>fact</a:t>
            </a:r>
            <a:r>
              <a:rPr lang="en-US" altLang="zh-CN" sz="2400" dirty="0" smtClean="0"/>
              <a:t>: for any x and y: x</a:t>
            </a:r>
            <a:r>
              <a:rPr lang="en-US" altLang="zh-CN" sz="2400" baseline="30000" dirty="0" smtClean="0"/>
              <a:t>y</a:t>
            </a:r>
            <a:r>
              <a:rPr lang="en-US" altLang="zh-CN" sz="2400" dirty="0" smtClean="0"/>
              <a:t> mod n = x</a:t>
            </a:r>
            <a:r>
              <a:rPr lang="en-US" altLang="zh-CN" sz="2400" baseline="30000" dirty="0" smtClean="0"/>
              <a:t>(y mod </a:t>
            </a:r>
            <a:r>
              <a:rPr lang="zh-CN" altLang="en-US" baseline="30000" dirty="0">
                <a:solidFill>
                  <a:srgbClr val="FF0000"/>
                </a:solidFill>
                <a:sym typeface="Symbol" panose="05050102010706020507" pitchFamily="18" charset="2"/>
              </a:rPr>
              <a:t></a:t>
            </a:r>
            <a:r>
              <a:rPr lang="en-US" altLang="zh-CN" baseline="30000" dirty="0">
                <a:solidFill>
                  <a:srgbClr val="FF0000"/>
                </a:solidFill>
              </a:rPr>
              <a:t>(n</a:t>
            </a:r>
            <a:r>
              <a:rPr lang="en-US" altLang="zh-CN" baseline="30000" dirty="0" smtClean="0">
                <a:solidFill>
                  <a:srgbClr val="FF0000"/>
                </a:solidFill>
              </a:rPr>
              <a:t>)</a:t>
            </a:r>
            <a:r>
              <a:rPr lang="en-US" altLang="zh-CN" sz="2400" baseline="30000" dirty="0" smtClean="0"/>
              <a:t>) </a:t>
            </a:r>
            <a:r>
              <a:rPr lang="en-US" altLang="zh-CN" sz="2400" dirty="0" smtClean="0"/>
              <a:t> mod </a:t>
            </a:r>
            <a:r>
              <a:rPr lang="en-US" altLang="zh-CN" sz="2400" dirty="0" smtClean="0">
                <a:solidFill>
                  <a:srgbClr val="FF0000"/>
                </a:solidFill>
              </a:rPr>
              <a:t>n</a:t>
            </a:r>
          </a:p>
          <a:p>
            <a:pPr lvl="1"/>
            <a:r>
              <a:rPr lang="en-US" altLang="zh-CN" sz="2200" dirty="0" smtClean="0"/>
              <a:t>where n = pq and </a:t>
            </a:r>
            <a:r>
              <a:rPr lang="zh-CN" altLang="en-US" sz="2200" dirty="0">
                <a:sym typeface="Symbol" panose="05050102010706020507" pitchFamily="18" charset="2"/>
              </a:rPr>
              <a:t></a:t>
            </a:r>
            <a:r>
              <a:rPr lang="en-US" altLang="zh-CN" sz="2200" dirty="0"/>
              <a:t>(</a:t>
            </a:r>
            <a:r>
              <a:rPr lang="en-US" altLang="zh-CN" sz="2200" dirty="0" smtClean="0"/>
              <a:t>n) = (p-1) (q-1) </a:t>
            </a:r>
          </a:p>
          <a:p>
            <a:endParaRPr lang="en-US" altLang="zh-CN" sz="2400" dirty="0" smtClean="0"/>
          </a:p>
          <a:p>
            <a:r>
              <a:rPr lang="en-US" altLang="zh-CN" sz="2400" dirty="0" smtClean="0"/>
              <a:t>thus, </a:t>
            </a:r>
            <a:br>
              <a:rPr lang="en-US" altLang="zh-CN" sz="2400" dirty="0" smtClean="0"/>
            </a:br>
            <a:r>
              <a:rPr lang="en-US" altLang="zh-CN" sz="2400" dirty="0" smtClean="0"/>
              <a:t> c</a:t>
            </a:r>
            <a:r>
              <a:rPr lang="en-US" altLang="zh-CN" sz="2400" baseline="30000" dirty="0" smtClean="0"/>
              <a:t>d</a:t>
            </a:r>
            <a:r>
              <a:rPr lang="en-US" altLang="zh-CN" sz="2400" dirty="0" smtClean="0"/>
              <a:t> mod n = (m</a:t>
            </a:r>
            <a:r>
              <a:rPr lang="en-US" altLang="zh-CN" sz="2400" baseline="30000" dirty="0" smtClean="0"/>
              <a:t>e</a:t>
            </a:r>
            <a:r>
              <a:rPr lang="en-US" altLang="zh-CN" sz="2400" dirty="0" smtClean="0"/>
              <a:t> mod n) </a:t>
            </a:r>
            <a:r>
              <a:rPr lang="en-US" altLang="zh-CN" sz="2400" baseline="30000" dirty="0" smtClean="0"/>
              <a:t>d</a:t>
            </a:r>
            <a:r>
              <a:rPr lang="en-US" altLang="zh-CN" sz="2400" dirty="0" smtClean="0"/>
              <a:t> mod n</a:t>
            </a:r>
          </a:p>
          <a:p>
            <a:pPr>
              <a:buFont typeface="Wingdings" panose="05000000000000000000" pitchFamily="2" charset="2"/>
              <a:buNone/>
            </a:pPr>
            <a:r>
              <a:rPr lang="en-US" altLang="zh-CN" sz="2400" dirty="0" smtClean="0"/>
              <a:t>                  = m</a:t>
            </a:r>
            <a:r>
              <a:rPr lang="en-US" altLang="zh-CN" sz="2400" baseline="30000" dirty="0" smtClean="0"/>
              <a:t>ed</a:t>
            </a:r>
            <a:r>
              <a:rPr lang="en-US" altLang="zh-CN" sz="2400" dirty="0" smtClean="0"/>
              <a:t> mod n </a:t>
            </a:r>
          </a:p>
          <a:p>
            <a:pPr>
              <a:buFont typeface="Wingdings" panose="05000000000000000000" pitchFamily="2" charset="2"/>
              <a:buNone/>
            </a:pPr>
            <a:r>
              <a:rPr lang="en-US" altLang="zh-CN" sz="2400" dirty="0" smtClean="0"/>
              <a:t>                  = m</a:t>
            </a:r>
            <a:r>
              <a:rPr lang="en-US" altLang="zh-CN" sz="2400" baseline="30000" dirty="0" smtClean="0"/>
              <a:t>(ed mod </a:t>
            </a:r>
            <a:r>
              <a:rPr lang="zh-CN" altLang="en-US" baseline="30000" dirty="0">
                <a:sym typeface="Symbol" panose="05050102010706020507" pitchFamily="18" charset="2"/>
              </a:rPr>
              <a:t></a:t>
            </a:r>
            <a:r>
              <a:rPr lang="en-US" altLang="zh-CN" baseline="30000" dirty="0"/>
              <a:t>(n</a:t>
            </a:r>
            <a:r>
              <a:rPr lang="en-US" altLang="zh-CN" baseline="30000" dirty="0" smtClean="0"/>
              <a:t>)</a:t>
            </a:r>
            <a:r>
              <a:rPr lang="en-US" altLang="zh-CN" sz="2400" baseline="30000" dirty="0" smtClean="0"/>
              <a:t>) </a:t>
            </a:r>
            <a:r>
              <a:rPr lang="en-US" altLang="zh-CN" sz="2400" dirty="0" smtClean="0"/>
              <a:t>mod n</a:t>
            </a:r>
          </a:p>
          <a:p>
            <a:pPr>
              <a:buFont typeface="Wingdings" panose="05000000000000000000" pitchFamily="2" charset="2"/>
              <a:buNone/>
            </a:pPr>
            <a:r>
              <a:rPr lang="en-US" altLang="zh-CN" sz="2400" dirty="0" smtClean="0"/>
              <a:t>                  = m</a:t>
            </a:r>
            <a:r>
              <a:rPr lang="en-US" altLang="zh-CN" sz="2400" baseline="30000" dirty="0" smtClean="0"/>
              <a:t>1</a:t>
            </a:r>
            <a:r>
              <a:rPr lang="en-US" altLang="zh-CN" sz="2400" dirty="0" smtClean="0"/>
              <a:t> mod n</a:t>
            </a:r>
          </a:p>
          <a:p>
            <a:pPr>
              <a:buFont typeface="Wingdings" panose="05000000000000000000" pitchFamily="2" charset="2"/>
              <a:buNone/>
            </a:pPr>
            <a:r>
              <a:rPr lang="en-US" altLang="zh-CN" sz="2400" dirty="0" smtClean="0"/>
              <a:t>                  = m</a:t>
            </a:r>
          </a:p>
        </p:txBody>
      </p:sp>
      <p:grpSp>
        <p:nvGrpSpPr>
          <p:cNvPr id="49160" name="Group 8"/>
          <p:cNvGrpSpPr/>
          <p:nvPr/>
        </p:nvGrpSpPr>
        <p:grpSpPr bwMode="auto">
          <a:xfrm>
            <a:off x="3810022" y="1928802"/>
            <a:ext cx="3905250" cy="2786082"/>
            <a:chOff x="2460" y="1442"/>
            <a:chExt cx="2460" cy="1302"/>
          </a:xfrm>
        </p:grpSpPr>
        <p:sp>
          <p:nvSpPr>
            <p:cNvPr id="25607" name="Oval 6"/>
            <p:cNvSpPr>
              <a:spLocks noChangeArrowheads="1"/>
            </p:cNvSpPr>
            <p:nvPr/>
          </p:nvSpPr>
          <p:spPr bwMode="auto">
            <a:xfrm>
              <a:off x="2507" y="1442"/>
              <a:ext cx="2413" cy="441"/>
            </a:xfrm>
            <a:prstGeom prst="ellipse">
              <a:avLst/>
            </a:prstGeom>
            <a:noFill/>
            <a:ln w="9525">
              <a:solidFill>
                <a:srgbClr val="FF0000"/>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p>
          </p:txBody>
        </p:sp>
        <p:sp>
          <p:nvSpPr>
            <p:cNvPr id="53255" name="Freeform 7"/>
            <p:cNvSpPr/>
            <p:nvPr/>
          </p:nvSpPr>
          <p:spPr bwMode="auto">
            <a:xfrm>
              <a:off x="2460" y="1897"/>
              <a:ext cx="1260" cy="847"/>
            </a:xfrm>
            <a:custGeom>
              <a:avLst/>
              <a:gdLst>
                <a:gd name="T0" fmla="*/ 1260 w 1260"/>
                <a:gd name="T1" fmla="*/ 0 h 847"/>
                <a:gd name="T2" fmla="*/ 1260 w 1260"/>
                <a:gd name="T3" fmla="*/ 847 h 847"/>
                <a:gd name="T4" fmla="*/ 0 w 1260"/>
                <a:gd name="T5" fmla="*/ 847 h 847"/>
                <a:gd name="T6" fmla="*/ 0 60000 65536"/>
                <a:gd name="T7" fmla="*/ 0 60000 65536"/>
                <a:gd name="T8" fmla="*/ 0 60000 65536"/>
              </a:gdLst>
              <a:ahLst/>
              <a:cxnLst>
                <a:cxn ang="T6">
                  <a:pos x="T0" y="T1"/>
                </a:cxn>
                <a:cxn ang="T7">
                  <a:pos x="T2" y="T3"/>
                </a:cxn>
                <a:cxn ang="T8">
                  <a:pos x="T4" y="T5"/>
                </a:cxn>
              </a:cxnLst>
              <a:rect l="0" t="0" r="r" b="b"/>
              <a:pathLst>
                <a:path w="1260" h="847">
                  <a:moveTo>
                    <a:pt x="1260" y="0"/>
                  </a:moveTo>
                  <a:lnTo>
                    <a:pt x="1260" y="847"/>
                  </a:lnTo>
                  <a:lnTo>
                    <a:pt x="0" y="847"/>
                  </a:lnTo>
                </a:path>
              </a:pathLst>
            </a:custGeom>
            <a:noFill/>
            <a:ln w="952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2" name="标题 1"/>
          <p:cNvSpPr>
            <a:spLocks noGrp="1"/>
          </p:cNvSpPr>
          <p:nvPr>
            <p:ph type="title"/>
          </p:nvPr>
        </p:nvSpPr>
        <p:spPr>
          <a:xfrm>
            <a:off x="350838" y="256381"/>
            <a:ext cx="8445500" cy="580331"/>
          </a:xfrm>
        </p:spPr>
        <p:txBody>
          <a:bodyPr/>
          <a:lstStyle/>
          <a:p>
            <a:r>
              <a:rPr lang="en-US" altLang="zh-CN" dirty="0" smtClean="0"/>
              <a:t>(5) Why </a:t>
            </a:r>
            <a:r>
              <a:rPr lang="en-US" altLang="zh-CN" dirty="0"/>
              <a:t>does RSA work?</a:t>
            </a:r>
            <a:endParaRPr lang="zh-CN" altLang="en-US" dirty="0">
              <a:latin typeface="Gill Sans MT" panose="020B0502020104020203" pitchFamily="34" charset="0"/>
            </a:endParaRPr>
          </a:p>
        </p:txBody>
      </p:sp>
      <p:sp>
        <p:nvSpPr>
          <p:cNvPr id="3" name="矩形 2"/>
          <p:cNvSpPr/>
          <p:nvPr/>
        </p:nvSpPr>
        <p:spPr>
          <a:xfrm>
            <a:off x="4709453" y="5726410"/>
            <a:ext cx="4043094" cy="461665"/>
          </a:xfrm>
          <a:prstGeom prst="rect">
            <a:avLst/>
          </a:prstGeom>
        </p:spPr>
        <p:txBody>
          <a:bodyPr wrap="none">
            <a:spAutoFit/>
          </a:bodyPr>
          <a:lstStyle/>
          <a:p>
            <a:r>
              <a:rPr lang="da-DK" altLang="zh-CN" sz="2400" dirty="0">
                <a:solidFill>
                  <a:srgbClr val="C00000"/>
                </a:solidFill>
              </a:rPr>
              <a:t>m</a:t>
            </a:r>
            <a:r>
              <a:rPr lang="da-DK" altLang="zh-CN" sz="2400" baseline="30000" dirty="0">
                <a:solidFill>
                  <a:srgbClr val="C00000"/>
                </a:solidFill>
              </a:rPr>
              <a:t>ed</a:t>
            </a:r>
            <a:r>
              <a:rPr lang="da-DK" altLang="zh-CN" sz="2400" dirty="0">
                <a:solidFill>
                  <a:srgbClr val="C00000"/>
                </a:solidFill>
              </a:rPr>
              <a:t> mod n = m</a:t>
            </a:r>
            <a:r>
              <a:rPr lang="da-DK" altLang="zh-CN" sz="2400" baseline="30000" dirty="0">
                <a:solidFill>
                  <a:srgbClr val="C00000"/>
                </a:solidFill>
              </a:rPr>
              <a:t>1</a:t>
            </a:r>
            <a:r>
              <a:rPr lang="da-DK" altLang="zh-CN" sz="2400" dirty="0">
                <a:solidFill>
                  <a:srgbClr val="C00000"/>
                </a:solidFill>
              </a:rPr>
              <a:t> mod n =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smtClean="0">
                <a:latin typeface="+mn-lt"/>
              </a:rPr>
              <a:t>(6) RSA</a:t>
            </a:r>
            <a:r>
              <a:rPr lang="en-US" altLang="zh-CN" dirty="0">
                <a:latin typeface="+mn-lt"/>
              </a:rPr>
              <a:t>: another important property</a:t>
            </a:r>
          </a:p>
        </p:txBody>
      </p:sp>
      <p:sp>
        <p:nvSpPr>
          <p:cNvPr id="54275" name="Text Box 3"/>
          <p:cNvSpPr txBox="1">
            <a:spLocks noChangeArrowheads="1"/>
          </p:cNvSpPr>
          <p:nvPr/>
        </p:nvSpPr>
        <p:spPr bwMode="auto">
          <a:xfrm>
            <a:off x="1141691" y="1186885"/>
            <a:ext cx="660026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latin typeface="+mn-lt"/>
              </a:rPr>
              <a:t>The following property will be </a:t>
            </a:r>
            <a:r>
              <a:rPr lang="en-US" altLang="zh-CN" sz="2400" dirty="0">
                <a:solidFill>
                  <a:srgbClr val="C00000"/>
                </a:solidFill>
                <a:latin typeface="+mn-lt"/>
              </a:rPr>
              <a:t>very </a:t>
            </a:r>
            <a:r>
              <a:rPr lang="en-US" altLang="zh-CN" sz="2400" dirty="0">
                <a:latin typeface="+mn-lt"/>
              </a:rPr>
              <a:t>useful later:</a:t>
            </a:r>
            <a:endParaRPr lang="en-US" altLang="zh-CN" dirty="0">
              <a:latin typeface="+mn-lt"/>
            </a:endParaRPr>
          </a:p>
        </p:txBody>
      </p:sp>
      <p:sp>
        <p:nvSpPr>
          <p:cNvPr id="54277" name="Text Box 18"/>
          <p:cNvSpPr txBox="1">
            <a:spLocks noChangeArrowheads="1"/>
          </p:cNvSpPr>
          <p:nvPr/>
        </p:nvSpPr>
        <p:spPr bwMode="auto">
          <a:xfrm>
            <a:off x="1043608" y="3164775"/>
            <a:ext cx="295232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l"/>
            <a:r>
              <a:rPr lang="en-US" altLang="zh-CN" dirty="0">
                <a:latin typeface="+mn-lt"/>
              </a:rPr>
              <a:t>use public key first, followed by private key </a:t>
            </a:r>
          </a:p>
        </p:txBody>
      </p:sp>
      <p:sp>
        <p:nvSpPr>
          <p:cNvPr id="54278" name="Text Box 19"/>
          <p:cNvSpPr txBox="1">
            <a:spLocks noChangeArrowheads="1"/>
          </p:cNvSpPr>
          <p:nvPr/>
        </p:nvSpPr>
        <p:spPr bwMode="auto">
          <a:xfrm>
            <a:off x="4494213" y="3156837"/>
            <a:ext cx="317413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dirty="0">
                <a:latin typeface="+mn-lt"/>
              </a:rPr>
              <a:t>use private key first, followed by public key </a:t>
            </a:r>
          </a:p>
        </p:txBody>
      </p:sp>
      <p:grpSp>
        <p:nvGrpSpPr>
          <p:cNvPr id="3" name="组合 2"/>
          <p:cNvGrpSpPr/>
          <p:nvPr/>
        </p:nvGrpSpPr>
        <p:grpSpPr>
          <a:xfrm>
            <a:off x="1416050" y="2001139"/>
            <a:ext cx="5584824" cy="923805"/>
            <a:chOff x="1416050" y="2001139"/>
            <a:chExt cx="5584824" cy="923805"/>
          </a:xfrm>
        </p:grpSpPr>
        <p:grpSp>
          <p:nvGrpSpPr>
            <p:cNvPr id="54276" name="Group 4"/>
            <p:cNvGrpSpPr/>
            <p:nvPr/>
          </p:nvGrpSpPr>
          <p:grpSpPr bwMode="auto">
            <a:xfrm>
              <a:off x="1416050" y="2001139"/>
              <a:ext cx="5584824" cy="788988"/>
              <a:chOff x="362" y="1628"/>
              <a:chExt cx="3518" cy="497"/>
            </a:xfrm>
          </p:grpSpPr>
          <p:grpSp>
            <p:nvGrpSpPr>
              <p:cNvPr id="54283" name="Group 5"/>
              <p:cNvGrpSpPr/>
              <p:nvPr/>
            </p:nvGrpSpPr>
            <p:grpSpPr bwMode="auto">
              <a:xfrm>
                <a:off x="362" y="1628"/>
                <a:ext cx="2086" cy="497"/>
                <a:chOff x="1189" y="1748"/>
                <a:chExt cx="2086" cy="497"/>
              </a:xfrm>
            </p:grpSpPr>
            <p:grpSp>
              <p:nvGrpSpPr>
                <p:cNvPr id="54290" name="Group 6"/>
                <p:cNvGrpSpPr/>
                <p:nvPr/>
              </p:nvGrpSpPr>
              <p:grpSpPr bwMode="auto">
                <a:xfrm>
                  <a:off x="1189" y="1811"/>
                  <a:ext cx="2086" cy="434"/>
                  <a:chOff x="1560" y="1433"/>
                  <a:chExt cx="2086" cy="434"/>
                </a:xfrm>
              </p:grpSpPr>
              <p:sp>
                <p:nvSpPr>
                  <p:cNvPr id="54293" name="Text Box 7"/>
                  <p:cNvSpPr txBox="1">
                    <a:spLocks noChangeArrowheads="1"/>
                  </p:cNvSpPr>
                  <p:nvPr/>
                </p:nvSpPr>
                <p:spPr bwMode="auto">
                  <a:xfrm>
                    <a:off x="1560" y="1433"/>
                    <a:ext cx="2086"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dirty="0">
                        <a:solidFill>
                          <a:srgbClr val="C00000"/>
                        </a:solidFill>
                        <a:latin typeface="+mn-lt"/>
                        <a:cs typeface="Arial" panose="020B0604020202020204" pitchFamily="34" charset="0"/>
                      </a:rPr>
                      <a:t>K  </a:t>
                    </a:r>
                    <a:r>
                      <a:rPr lang="en-US" altLang="zh-CN" sz="3200" dirty="0" smtClean="0">
                        <a:solidFill>
                          <a:srgbClr val="C00000"/>
                        </a:solidFill>
                        <a:latin typeface="+mn-lt"/>
                        <a:cs typeface="Arial" panose="020B0604020202020204" pitchFamily="34" charset="0"/>
                      </a:rPr>
                      <a:t>(</a:t>
                    </a:r>
                    <a:r>
                      <a:rPr lang="en-US" altLang="zh-CN" sz="2800" dirty="0" smtClean="0">
                        <a:solidFill>
                          <a:srgbClr val="C00000"/>
                        </a:solidFill>
                        <a:latin typeface="+mn-lt"/>
                        <a:cs typeface="Arial" panose="020B0604020202020204" pitchFamily="34" charset="0"/>
                      </a:rPr>
                      <a:t>K  (m)</a:t>
                    </a:r>
                    <a:r>
                      <a:rPr lang="en-US" altLang="zh-CN" sz="3200" dirty="0" smtClean="0">
                        <a:solidFill>
                          <a:srgbClr val="C00000"/>
                        </a:solidFill>
                        <a:latin typeface="+mn-lt"/>
                        <a:cs typeface="Arial" panose="020B0604020202020204" pitchFamily="34" charset="0"/>
                      </a:rPr>
                      <a:t>) </a:t>
                    </a:r>
                    <a:r>
                      <a:rPr lang="en-US" altLang="zh-CN" sz="2800" dirty="0" smtClean="0">
                        <a:solidFill>
                          <a:srgbClr val="C00000"/>
                        </a:solidFill>
                        <a:latin typeface="+mn-lt"/>
                        <a:cs typeface="Arial" panose="020B0604020202020204" pitchFamily="34" charset="0"/>
                      </a:rPr>
                      <a:t>  =  </a:t>
                    </a:r>
                    <a:r>
                      <a:rPr lang="en-US" altLang="zh-CN" sz="2800" dirty="0">
                        <a:solidFill>
                          <a:srgbClr val="C00000"/>
                        </a:solidFill>
                        <a:latin typeface="+mn-lt"/>
                        <a:cs typeface="Arial" panose="020B0604020202020204" pitchFamily="34" charset="0"/>
                      </a:rPr>
                      <a:t>m </a:t>
                    </a:r>
                  </a:p>
                </p:txBody>
              </p:sp>
              <p:sp>
                <p:nvSpPr>
                  <p:cNvPr id="54294" name="Text Box 8"/>
                  <p:cNvSpPr txBox="1">
                    <a:spLocks noChangeArrowheads="1"/>
                  </p:cNvSpPr>
                  <p:nvPr/>
                </p:nvSpPr>
                <p:spPr bwMode="auto">
                  <a:xfrm>
                    <a:off x="2113" y="1615"/>
                    <a:ext cx="21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dirty="0">
                        <a:solidFill>
                          <a:srgbClr val="C00000"/>
                        </a:solidFill>
                        <a:latin typeface="+mn-lt"/>
                        <a:cs typeface="Arial" panose="020B0604020202020204" pitchFamily="34" charset="0"/>
                      </a:rPr>
                      <a:t>B</a:t>
                    </a:r>
                    <a:endParaRPr lang="en-US" altLang="zh-CN" sz="2400" dirty="0">
                      <a:solidFill>
                        <a:srgbClr val="C00000"/>
                      </a:solidFill>
                      <a:latin typeface="+mn-lt"/>
                      <a:cs typeface="Arial" panose="020B0604020202020204" pitchFamily="34" charset="0"/>
                    </a:endParaRPr>
                  </a:p>
                </p:txBody>
              </p:sp>
              <p:sp>
                <p:nvSpPr>
                  <p:cNvPr id="54295" name="Text Box 9"/>
                  <p:cNvSpPr txBox="1">
                    <a:spLocks noChangeArrowheads="1"/>
                  </p:cNvSpPr>
                  <p:nvPr/>
                </p:nvSpPr>
                <p:spPr bwMode="auto">
                  <a:xfrm>
                    <a:off x="1736" y="1591"/>
                    <a:ext cx="21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dirty="0">
                        <a:solidFill>
                          <a:srgbClr val="C00000"/>
                        </a:solidFill>
                        <a:latin typeface="+mn-lt"/>
                        <a:cs typeface="Arial" panose="020B0604020202020204" pitchFamily="34" charset="0"/>
                      </a:rPr>
                      <a:t>B</a:t>
                    </a:r>
                    <a:endParaRPr lang="en-US" altLang="zh-CN" sz="2400" dirty="0">
                      <a:solidFill>
                        <a:srgbClr val="C00000"/>
                      </a:solidFill>
                      <a:latin typeface="+mn-lt"/>
                      <a:cs typeface="Arial" panose="020B0604020202020204" pitchFamily="34" charset="0"/>
                    </a:endParaRPr>
                  </a:p>
                </p:txBody>
              </p:sp>
            </p:grpSp>
            <p:sp>
              <p:nvSpPr>
                <p:cNvPr id="54291" name="Text Box 10"/>
                <p:cNvSpPr txBox="1">
                  <a:spLocks noChangeArrowheads="1"/>
                </p:cNvSpPr>
                <p:nvPr/>
              </p:nvSpPr>
              <p:spPr bwMode="auto">
                <a:xfrm>
                  <a:off x="1391" y="1748"/>
                  <a:ext cx="18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solidFill>
                        <a:srgbClr val="C00000"/>
                      </a:solidFill>
                      <a:latin typeface="+mn-lt"/>
                      <a:cs typeface="Arial" panose="020B0604020202020204" pitchFamily="34" charset="0"/>
                    </a:rPr>
                    <a:t>-</a:t>
                  </a:r>
                </a:p>
              </p:txBody>
            </p:sp>
            <p:sp>
              <p:nvSpPr>
                <p:cNvPr id="54292" name="Text Box 11"/>
                <p:cNvSpPr txBox="1">
                  <a:spLocks noChangeArrowheads="1"/>
                </p:cNvSpPr>
                <p:nvPr/>
              </p:nvSpPr>
              <p:spPr bwMode="auto">
                <a:xfrm>
                  <a:off x="1722" y="1773"/>
                  <a:ext cx="25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solidFill>
                        <a:srgbClr val="C00000"/>
                      </a:solidFill>
                      <a:latin typeface="+mn-lt"/>
                      <a:cs typeface="Arial" panose="020B0604020202020204" pitchFamily="34" charset="0"/>
                    </a:rPr>
                    <a:t>+</a:t>
                  </a:r>
                </a:p>
              </p:txBody>
            </p:sp>
          </p:grpSp>
          <p:sp>
            <p:nvSpPr>
              <p:cNvPr id="54284" name="Text Box 12"/>
              <p:cNvSpPr txBox="1">
                <a:spLocks noChangeArrowheads="1"/>
              </p:cNvSpPr>
              <p:nvPr/>
            </p:nvSpPr>
            <p:spPr bwMode="auto">
              <a:xfrm>
                <a:off x="2431" y="1704"/>
                <a:ext cx="1449" cy="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800" dirty="0">
                    <a:solidFill>
                      <a:srgbClr val="C00000"/>
                    </a:solidFill>
                    <a:latin typeface="+mn-lt"/>
                    <a:cs typeface="Arial" panose="020B0604020202020204" pitchFamily="34" charset="0"/>
                  </a:rPr>
                  <a:t>K  </a:t>
                </a:r>
                <a:r>
                  <a:rPr lang="en-US" altLang="zh-CN" sz="3200" dirty="0" smtClean="0">
                    <a:solidFill>
                      <a:srgbClr val="C00000"/>
                    </a:solidFill>
                    <a:latin typeface="+mn-lt"/>
                    <a:cs typeface="Arial" panose="020B0604020202020204" pitchFamily="34" charset="0"/>
                  </a:rPr>
                  <a:t>(</a:t>
                </a:r>
                <a:r>
                  <a:rPr lang="en-US" altLang="zh-CN" sz="2800" dirty="0" smtClean="0">
                    <a:solidFill>
                      <a:srgbClr val="C00000"/>
                    </a:solidFill>
                    <a:latin typeface="+mn-lt"/>
                    <a:cs typeface="Arial" panose="020B0604020202020204" pitchFamily="34" charset="0"/>
                  </a:rPr>
                  <a:t>K  (m)</a:t>
                </a:r>
                <a:r>
                  <a:rPr lang="en-US" altLang="zh-CN" sz="3200" dirty="0" smtClean="0">
                    <a:solidFill>
                      <a:srgbClr val="C00000"/>
                    </a:solidFill>
                    <a:latin typeface="+mn-lt"/>
                    <a:cs typeface="Arial" panose="020B0604020202020204" pitchFamily="34" charset="0"/>
                  </a:rPr>
                  <a:t>) </a:t>
                </a:r>
                <a:r>
                  <a:rPr lang="en-US" altLang="zh-CN" sz="2800" dirty="0" smtClean="0">
                    <a:solidFill>
                      <a:srgbClr val="C00000"/>
                    </a:solidFill>
                    <a:latin typeface="+mn-lt"/>
                    <a:cs typeface="Arial" panose="020B0604020202020204" pitchFamily="34" charset="0"/>
                  </a:rPr>
                  <a:t>  </a:t>
                </a:r>
                <a:endParaRPr lang="en-US" altLang="zh-CN" sz="2800" dirty="0">
                  <a:solidFill>
                    <a:srgbClr val="C00000"/>
                  </a:solidFill>
                  <a:latin typeface="+mn-lt"/>
                  <a:cs typeface="Arial" panose="020B0604020202020204" pitchFamily="34" charset="0"/>
                </a:endParaRPr>
              </a:p>
            </p:txBody>
          </p:sp>
          <p:sp>
            <p:nvSpPr>
              <p:cNvPr id="54285" name="Text Box 13"/>
              <p:cNvSpPr txBox="1">
                <a:spLocks noChangeArrowheads="1"/>
              </p:cNvSpPr>
              <p:nvPr/>
            </p:nvSpPr>
            <p:spPr bwMode="auto">
              <a:xfrm>
                <a:off x="2928" y="1867"/>
                <a:ext cx="21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dirty="0">
                    <a:solidFill>
                      <a:srgbClr val="C00000"/>
                    </a:solidFill>
                    <a:latin typeface="+mn-lt"/>
                    <a:cs typeface="Arial" panose="020B0604020202020204" pitchFamily="34" charset="0"/>
                  </a:rPr>
                  <a:t>B</a:t>
                </a:r>
                <a:endParaRPr lang="en-US" altLang="zh-CN" sz="2400" dirty="0">
                  <a:solidFill>
                    <a:srgbClr val="C00000"/>
                  </a:solidFill>
                  <a:latin typeface="+mn-lt"/>
                  <a:cs typeface="Arial" panose="020B0604020202020204" pitchFamily="34" charset="0"/>
                </a:endParaRPr>
              </a:p>
            </p:txBody>
          </p:sp>
          <p:sp>
            <p:nvSpPr>
              <p:cNvPr id="54286" name="Text Box 14"/>
              <p:cNvSpPr txBox="1">
                <a:spLocks noChangeArrowheads="1"/>
              </p:cNvSpPr>
              <p:nvPr/>
            </p:nvSpPr>
            <p:spPr bwMode="auto">
              <a:xfrm>
                <a:off x="2593" y="1873"/>
                <a:ext cx="21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dirty="0">
                    <a:solidFill>
                      <a:srgbClr val="C00000"/>
                    </a:solidFill>
                    <a:latin typeface="+mn-lt"/>
                    <a:cs typeface="Arial" panose="020B0604020202020204" pitchFamily="34" charset="0"/>
                  </a:rPr>
                  <a:t>B</a:t>
                </a:r>
                <a:endParaRPr lang="en-US" altLang="zh-CN" sz="2400" dirty="0">
                  <a:solidFill>
                    <a:srgbClr val="C00000"/>
                  </a:solidFill>
                  <a:latin typeface="+mn-lt"/>
                  <a:cs typeface="Arial" panose="020B0604020202020204" pitchFamily="34" charset="0"/>
                </a:endParaRPr>
              </a:p>
            </p:txBody>
          </p:sp>
          <p:sp>
            <p:nvSpPr>
              <p:cNvPr id="54287" name="Text Box 15"/>
              <p:cNvSpPr txBox="1">
                <a:spLocks noChangeArrowheads="1"/>
              </p:cNvSpPr>
              <p:nvPr/>
            </p:nvSpPr>
            <p:spPr bwMode="auto">
              <a:xfrm>
                <a:off x="2556" y="1629"/>
                <a:ext cx="25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solidFill>
                      <a:srgbClr val="C00000"/>
                    </a:solidFill>
                    <a:latin typeface="+mn-lt"/>
                    <a:cs typeface="Arial" panose="020B0604020202020204" pitchFamily="34" charset="0"/>
                  </a:rPr>
                  <a:t>+</a:t>
                </a:r>
              </a:p>
            </p:txBody>
          </p:sp>
          <p:sp>
            <p:nvSpPr>
              <p:cNvPr id="54288" name="Text Box 16"/>
              <p:cNvSpPr txBox="1">
                <a:spLocks noChangeArrowheads="1"/>
              </p:cNvSpPr>
              <p:nvPr/>
            </p:nvSpPr>
            <p:spPr bwMode="auto">
              <a:xfrm>
                <a:off x="2933" y="1649"/>
                <a:ext cx="18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smtClean="0">
                    <a:solidFill>
                      <a:srgbClr val="C00000"/>
                    </a:solidFill>
                    <a:latin typeface="+mn-lt"/>
                    <a:cs typeface="Arial" panose="020B0604020202020204" pitchFamily="34" charset="0"/>
                  </a:rPr>
                  <a:t>-</a:t>
                </a:r>
                <a:endParaRPr lang="en-US" altLang="zh-CN" sz="2400" dirty="0">
                  <a:solidFill>
                    <a:srgbClr val="C00000"/>
                  </a:solidFill>
                  <a:latin typeface="+mn-lt"/>
                  <a:cs typeface="Arial" panose="020B0604020202020204" pitchFamily="34" charset="0"/>
                </a:endParaRPr>
              </a:p>
            </p:txBody>
          </p:sp>
          <p:sp>
            <p:nvSpPr>
              <p:cNvPr id="54289" name="Text Box 17"/>
              <p:cNvSpPr txBox="1">
                <a:spLocks noChangeArrowheads="1"/>
              </p:cNvSpPr>
              <p:nvPr/>
            </p:nvSpPr>
            <p:spPr bwMode="auto">
              <a:xfrm>
                <a:off x="2239" y="1755"/>
                <a:ext cx="25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dirty="0">
                    <a:solidFill>
                      <a:srgbClr val="C00000"/>
                    </a:solidFill>
                    <a:latin typeface="+mn-lt"/>
                    <a:cs typeface="Arial" panose="020B0604020202020204" pitchFamily="34" charset="0"/>
                  </a:rPr>
                  <a:t>=</a:t>
                </a:r>
              </a:p>
            </p:txBody>
          </p:sp>
        </p:grpSp>
        <p:sp>
          <p:nvSpPr>
            <p:cNvPr id="54279" name="AutoShape 20"/>
            <p:cNvSpPr/>
            <p:nvPr/>
          </p:nvSpPr>
          <p:spPr bwMode="auto">
            <a:xfrm rot="5400000">
              <a:off x="2373626" y="2101032"/>
              <a:ext cx="138112" cy="1509712"/>
            </a:xfrm>
            <a:prstGeom prst="rightBrace">
              <a:avLst>
                <a:gd name="adj1" fmla="val 91092"/>
                <a:gd name="adj2" fmla="val 50000"/>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mn-lt"/>
                <a:cs typeface="Arial" panose="020B0604020202020204" pitchFamily="34" charset="0"/>
              </a:endParaRPr>
            </a:p>
          </p:txBody>
        </p:sp>
        <p:sp>
          <p:nvSpPr>
            <p:cNvPr id="54280" name="AutoShape 21"/>
            <p:cNvSpPr/>
            <p:nvPr/>
          </p:nvSpPr>
          <p:spPr bwMode="auto">
            <a:xfrm rot="5400000">
              <a:off x="5557477" y="2095128"/>
              <a:ext cx="138113" cy="1509713"/>
            </a:xfrm>
            <a:prstGeom prst="rightBrace">
              <a:avLst>
                <a:gd name="adj1" fmla="val 91092"/>
                <a:gd name="adj2" fmla="val 50000"/>
              </a:avLst>
            </a:prstGeom>
            <a:noFill/>
            <a:ln w="9525">
              <a:solidFill>
                <a:schemeClr val="tx1"/>
              </a:solidFill>
              <a:round/>
            </a:ln>
            <a:extLst>
              <a:ext uri="{909E8E84-426E-40DD-AFC4-6F175D3DCCD1}">
                <a14:hiddenFill xmlns:a14="http://schemas.microsoft.com/office/drawing/2010/main" xmlns="">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mn-lt"/>
                <a:cs typeface="Arial" panose="020B0604020202020204" pitchFamily="34" charset="0"/>
              </a:endParaRPr>
            </a:p>
          </p:txBody>
        </p:sp>
      </p:grpSp>
      <p:sp>
        <p:nvSpPr>
          <p:cNvPr id="54281" name="Text Box 22"/>
          <p:cNvSpPr txBox="1">
            <a:spLocks noChangeArrowheads="1"/>
          </p:cNvSpPr>
          <p:nvPr/>
        </p:nvSpPr>
        <p:spPr bwMode="auto">
          <a:xfrm>
            <a:off x="2571736" y="4286256"/>
            <a:ext cx="3467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r>
              <a:rPr lang="en-US" altLang="zh-CN" sz="2400" i="1" dirty="0">
                <a:solidFill>
                  <a:srgbClr val="C00000"/>
                </a:solidFill>
                <a:latin typeface="+mn-lt"/>
              </a:rPr>
              <a:t>result is the same!</a:t>
            </a:r>
            <a:r>
              <a:rPr lang="en-US" altLang="zh-CN" sz="2400" dirty="0">
                <a:solidFill>
                  <a:srgbClr val="C00000"/>
                </a:solidFill>
                <a:latin typeface="+mn-lt"/>
              </a:rPr>
              <a:t> </a:t>
            </a:r>
          </a:p>
        </p:txBody>
      </p:sp>
      <p:sp>
        <p:nvSpPr>
          <p:cNvPr id="2" name="矩形 1"/>
          <p:cNvSpPr/>
          <p:nvPr/>
        </p:nvSpPr>
        <p:spPr>
          <a:xfrm>
            <a:off x="214282" y="5643578"/>
            <a:ext cx="8755322" cy="415498"/>
          </a:xfrm>
          <a:prstGeom prst="rect">
            <a:avLst/>
          </a:prstGeom>
          <a:ln>
            <a:solidFill>
              <a:srgbClr val="FF0000"/>
            </a:solidFill>
          </a:ln>
        </p:spPr>
        <p:txBody>
          <a:bodyPr wrap="square">
            <a:spAutoFit/>
          </a:bodyPr>
          <a:lstStyle/>
          <a:p>
            <a:r>
              <a:rPr lang="da-DK" altLang="zh-CN" sz="2100" dirty="0" smtClean="0">
                <a:latin typeface="+mn-lt"/>
              </a:rPr>
              <a:t>(m</a:t>
            </a:r>
            <a:r>
              <a:rPr lang="da-DK" altLang="zh-CN" sz="2100" baseline="30000" dirty="0" smtClean="0">
                <a:latin typeface="+mn-lt"/>
              </a:rPr>
              <a:t>d</a:t>
            </a:r>
            <a:r>
              <a:rPr lang="da-DK" altLang="zh-CN" sz="2100" dirty="0" smtClean="0">
                <a:latin typeface="+mn-lt"/>
              </a:rPr>
              <a:t> </a:t>
            </a:r>
            <a:r>
              <a:rPr lang="da-DK" altLang="zh-CN" sz="2100" dirty="0">
                <a:latin typeface="+mn-lt"/>
              </a:rPr>
              <a:t>mod </a:t>
            </a:r>
            <a:r>
              <a:rPr lang="da-DK" altLang="zh-CN" sz="2100" dirty="0" smtClean="0">
                <a:latin typeface="+mn-lt"/>
              </a:rPr>
              <a:t>n) </a:t>
            </a:r>
            <a:r>
              <a:rPr lang="da-DK" altLang="zh-CN" sz="2100" baseline="30000" dirty="0" smtClean="0">
                <a:latin typeface="+mn-lt"/>
              </a:rPr>
              <a:t>e</a:t>
            </a:r>
            <a:r>
              <a:rPr lang="da-DK" altLang="zh-CN" sz="2100" dirty="0" smtClean="0">
                <a:latin typeface="+mn-lt"/>
              </a:rPr>
              <a:t> </a:t>
            </a:r>
            <a:r>
              <a:rPr lang="da-DK" altLang="zh-CN" sz="2100" dirty="0">
                <a:latin typeface="+mn-lt"/>
              </a:rPr>
              <a:t>mod n = m</a:t>
            </a:r>
            <a:r>
              <a:rPr lang="da-DK" altLang="zh-CN" sz="2100" baseline="30000" dirty="0">
                <a:latin typeface="+mn-lt"/>
              </a:rPr>
              <a:t>de</a:t>
            </a:r>
            <a:r>
              <a:rPr lang="da-DK" altLang="zh-CN" sz="2100" dirty="0">
                <a:latin typeface="+mn-lt"/>
              </a:rPr>
              <a:t> mod n = m</a:t>
            </a:r>
            <a:r>
              <a:rPr lang="da-DK" altLang="zh-CN" sz="2100" baseline="30000" dirty="0">
                <a:latin typeface="+mn-lt"/>
              </a:rPr>
              <a:t>ed</a:t>
            </a:r>
            <a:r>
              <a:rPr lang="da-DK" altLang="zh-CN" sz="2100" dirty="0">
                <a:latin typeface="+mn-lt"/>
              </a:rPr>
              <a:t> mod n = </a:t>
            </a:r>
            <a:r>
              <a:rPr lang="da-DK" altLang="zh-CN" sz="2100" dirty="0" smtClean="0">
                <a:latin typeface="+mn-lt"/>
              </a:rPr>
              <a:t>(m</a:t>
            </a:r>
            <a:r>
              <a:rPr lang="da-DK" altLang="zh-CN" sz="2100" baseline="30000" dirty="0" smtClean="0">
                <a:latin typeface="+mn-lt"/>
              </a:rPr>
              <a:t>e</a:t>
            </a:r>
            <a:r>
              <a:rPr lang="da-DK" altLang="zh-CN" sz="2100" dirty="0" smtClean="0">
                <a:latin typeface="+mn-lt"/>
              </a:rPr>
              <a:t> </a:t>
            </a:r>
            <a:r>
              <a:rPr lang="da-DK" altLang="zh-CN" sz="2100" dirty="0">
                <a:latin typeface="+mn-lt"/>
              </a:rPr>
              <a:t>mod </a:t>
            </a:r>
            <a:r>
              <a:rPr lang="da-DK" altLang="zh-CN" sz="2100" dirty="0" smtClean="0">
                <a:latin typeface="+mn-lt"/>
              </a:rPr>
              <a:t>n) </a:t>
            </a:r>
            <a:r>
              <a:rPr lang="da-DK" altLang="zh-CN" sz="2100" baseline="30000" dirty="0" smtClean="0">
                <a:latin typeface="+mn-lt"/>
              </a:rPr>
              <a:t>d</a:t>
            </a:r>
            <a:r>
              <a:rPr lang="da-DK" altLang="zh-CN" sz="2100" dirty="0" smtClean="0">
                <a:latin typeface="+mn-lt"/>
              </a:rPr>
              <a:t> </a:t>
            </a:r>
            <a:r>
              <a:rPr lang="da-DK" altLang="zh-CN" sz="2100" dirty="0">
                <a:latin typeface="+mn-lt"/>
              </a:rPr>
              <a:t>mod n</a:t>
            </a:r>
            <a:endParaRPr lang="zh-CN" altLang="en-US" sz="2100" dirty="0">
              <a:latin typeface="+mn-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9" name="Line 9"/>
          <p:cNvSpPr>
            <a:spLocks noChangeShapeType="1"/>
          </p:cNvSpPr>
          <p:nvPr/>
        </p:nvSpPr>
        <p:spPr bwMode="auto">
          <a:xfrm>
            <a:off x="457200" y="2505076"/>
            <a:ext cx="8153400" cy="0"/>
          </a:xfrm>
          <a:prstGeom prst="line">
            <a:avLst/>
          </a:prstGeom>
          <a:noFill/>
          <a:ln w="76200">
            <a:solidFill>
              <a:srgbClr val="009900"/>
            </a:solidFill>
            <a:round/>
          </a:ln>
          <a:effectLst/>
        </p:spPr>
        <p:txBody>
          <a:bodyPr/>
          <a:lstStyle/>
          <a:p>
            <a:endParaRPr lang="zh-CN" altLang="en-US"/>
          </a:p>
        </p:txBody>
      </p:sp>
      <p:sp>
        <p:nvSpPr>
          <p:cNvPr id="819210" name="Line 10"/>
          <p:cNvSpPr>
            <a:spLocks noChangeShapeType="1"/>
          </p:cNvSpPr>
          <p:nvPr/>
        </p:nvSpPr>
        <p:spPr bwMode="auto">
          <a:xfrm>
            <a:off x="457200" y="3571876"/>
            <a:ext cx="8153400" cy="0"/>
          </a:xfrm>
          <a:prstGeom prst="line">
            <a:avLst/>
          </a:prstGeom>
          <a:noFill/>
          <a:ln w="76200">
            <a:solidFill>
              <a:srgbClr val="009900"/>
            </a:solidFill>
            <a:round/>
          </a:ln>
          <a:effectLst/>
        </p:spPr>
        <p:txBody>
          <a:bodyPr/>
          <a:lstStyle/>
          <a:p>
            <a:endParaRPr lang="zh-CN" altLang="en-US"/>
          </a:p>
        </p:txBody>
      </p:sp>
      <p:sp>
        <p:nvSpPr>
          <p:cNvPr id="819211" name="Rectangle 11"/>
          <p:cNvSpPr>
            <a:spLocks noChangeArrowheads="1"/>
          </p:cNvSpPr>
          <p:nvPr/>
        </p:nvSpPr>
        <p:spPr bwMode="auto">
          <a:xfrm>
            <a:off x="457200" y="2563814"/>
            <a:ext cx="8153400" cy="954107"/>
          </a:xfrm>
          <a:prstGeom prst="rect">
            <a:avLst/>
          </a:prstGeom>
          <a:solidFill>
            <a:srgbClr val="99FF33"/>
          </a:solidFill>
          <a:ln w="76200" algn="ctr">
            <a:noFill/>
            <a:miter lim="800000"/>
          </a:ln>
          <a:effectLst/>
        </p:spPr>
        <p:txBody>
          <a:bodyPr>
            <a:spAutoFit/>
          </a:bodyPr>
          <a:lstStyle/>
          <a:p>
            <a:r>
              <a:rPr lang="en-US" altLang="zh-CN" sz="2800" dirty="0">
                <a:latin typeface="Tahoma" panose="020B0604030504040204" pitchFamily="34" charset="0"/>
                <a:ea typeface="Microsoft JhengHei" pitchFamily="34" charset="-120"/>
              </a:rPr>
              <a:t> </a:t>
            </a:r>
            <a:r>
              <a:rPr lang="da-DK" altLang="zh-CN" dirty="0" smtClean="0"/>
              <a:t>(m</a:t>
            </a:r>
            <a:r>
              <a:rPr lang="da-DK" altLang="zh-CN" baseline="30000" dirty="0" smtClean="0"/>
              <a:t>d</a:t>
            </a:r>
            <a:r>
              <a:rPr lang="da-DK" altLang="zh-CN" dirty="0" smtClean="0"/>
              <a:t> mod n) </a:t>
            </a:r>
            <a:r>
              <a:rPr lang="da-DK" altLang="zh-CN" baseline="30000" dirty="0" smtClean="0"/>
              <a:t>e</a:t>
            </a:r>
            <a:r>
              <a:rPr lang="da-DK" altLang="zh-CN" dirty="0" smtClean="0"/>
              <a:t> mod n = m</a:t>
            </a:r>
            <a:r>
              <a:rPr lang="da-DK" altLang="zh-CN" baseline="30000" dirty="0" smtClean="0"/>
              <a:t>de</a:t>
            </a:r>
            <a:r>
              <a:rPr lang="da-DK" altLang="zh-CN" dirty="0" smtClean="0"/>
              <a:t> mod n </a:t>
            </a:r>
          </a:p>
          <a:p>
            <a:r>
              <a:rPr lang="da-DK" altLang="zh-CN" dirty="0" smtClean="0"/>
              <a:t>= m</a:t>
            </a:r>
            <a:r>
              <a:rPr lang="da-DK" altLang="zh-CN" baseline="30000" dirty="0" smtClean="0"/>
              <a:t>ed</a:t>
            </a:r>
            <a:r>
              <a:rPr lang="da-DK" altLang="zh-CN" dirty="0" smtClean="0"/>
              <a:t> mod n = (m</a:t>
            </a:r>
            <a:r>
              <a:rPr lang="da-DK" altLang="zh-CN" baseline="30000" dirty="0" smtClean="0"/>
              <a:t>e</a:t>
            </a:r>
            <a:r>
              <a:rPr lang="da-DK" altLang="zh-CN" dirty="0" smtClean="0"/>
              <a:t> mod n) </a:t>
            </a:r>
            <a:r>
              <a:rPr lang="da-DK" altLang="zh-CN" baseline="30000" dirty="0" smtClean="0"/>
              <a:t>d</a:t>
            </a:r>
            <a:r>
              <a:rPr lang="da-DK" altLang="zh-CN" dirty="0" smtClean="0"/>
              <a:t> mod n</a:t>
            </a:r>
            <a:endParaRPr lang="zh-CN" altLang="en-US" dirty="0"/>
          </a:p>
        </p:txBody>
      </p:sp>
      <p:grpSp>
        <p:nvGrpSpPr>
          <p:cNvPr id="2" name="Group 12"/>
          <p:cNvGrpSpPr/>
          <p:nvPr/>
        </p:nvGrpSpPr>
        <p:grpSpPr bwMode="auto">
          <a:xfrm>
            <a:off x="457200" y="1895476"/>
            <a:ext cx="1143000" cy="566738"/>
            <a:chOff x="1200" y="1248"/>
            <a:chExt cx="720" cy="357"/>
          </a:xfrm>
        </p:grpSpPr>
        <p:pic>
          <p:nvPicPr>
            <p:cNvPr id="819213" name="Picture 13"/>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819214" name="Text Box 14"/>
            <p:cNvSpPr txBox="1">
              <a:spLocks noChangeArrowheads="1"/>
            </p:cNvSpPr>
            <p:nvPr/>
          </p:nvSpPr>
          <p:spPr bwMode="auto">
            <a:xfrm>
              <a:off x="1284" y="1248"/>
              <a:ext cx="551" cy="327"/>
            </a:xfrm>
            <a:prstGeom prst="rect">
              <a:avLst/>
            </a:prstGeom>
            <a:noFill/>
            <a:ln w="9525">
              <a:noFill/>
              <a:miter lim="800000"/>
            </a:ln>
            <a:effectLst/>
          </p:spPr>
          <p:txBody>
            <a:bodyPr wrap="none">
              <a:spAutoFit/>
            </a:bodyPr>
            <a:lstStyle/>
            <a:p>
              <a:pPr eaLnBrk="0" hangingPunct="0">
                <a:lnSpc>
                  <a:spcPct val="100000"/>
                </a:lnSpc>
                <a:spcBef>
                  <a:spcPct val="0"/>
                </a:spcBef>
                <a:buClrTx/>
                <a:buFontTx/>
                <a:buNone/>
              </a:pPr>
              <a:r>
                <a:rPr lang="en-US" altLang="zh-CN" sz="2800" b="1" i="1">
                  <a:solidFill>
                    <a:schemeClr val="hlink"/>
                  </a:solidFill>
                  <a:latin typeface="Times New Roman" panose="02020603050405020304" pitchFamily="18" charset="0"/>
                </a:rPr>
                <a:t>Note</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5599" y="203200"/>
            <a:ext cx="8462963" cy="627063"/>
          </a:xfrm>
        </p:spPr>
        <p:txBody>
          <a:bodyPr/>
          <a:lstStyle/>
          <a:p>
            <a:r>
              <a:rPr lang="en-US" altLang="zh-CN" dirty="0" smtClean="0">
                <a:latin typeface="+mn-lt"/>
              </a:rPr>
              <a:t>(7) RSA </a:t>
            </a:r>
            <a:r>
              <a:rPr lang="en-US" altLang="zh-CN" dirty="0">
                <a:latin typeface="+mn-lt"/>
              </a:rPr>
              <a:t>in practice: session keys</a:t>
            </a:r>
          </a:p>
        </p:txBody>
      </p:sp>
      <p:sp>
        <p:nvSpPr>
          <p:cNvPr id="57347" name="Rectangle 3"/>
          <p:cNvSpPr>
            <a:spLocks noGrp="1" noRot="1" noChangeAspect="1" noMove="1" noResize="1" noEditPoints="1" noAdjustHandles="1" noChangeArrowheads="1" noChangeShapeType="1" noTextEdit="1"/>
          </p:cNvSpPr>
          <p:nvPr>
            <p:ph type="body" idx="1"/>
          </p:nvPr>
        </p:nvSpPr>
        <p:spPr>
          <a:xfrm>
            <a:off x="373063" y="990600"/>
            <a:ext cx="8445500" cy="5181600"/>
          </a:xfrm>
          <a:blipFill rotWithShape="0">
            <a:blip r:embed="rId3"/>
            <a:stretch>
              <a:fillRect l="-1082" t="-941" r="-649"/>
            </a:stretch>
          </a:blipFill>
        </p:spPr>
        <p:txBody>
          <a:bodyPr/>
          <a:lstStyle/>
          <a:p>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zh-CN" altLang="en-US" dirty="0" smtClean="0"/>
              <a:t>加密密钥与解密密钥</a:t>
            </a:r>
          </a:p>
        </p:txBody>
      </p:sp>
      <p:sp>
        <p:nvSpPr>
          <p:cNvPr id="25603" name="Rectangle 5"/>
          <p:cNvSpPr>
            <a:spLocks noGrp="1" noChangeArrowheads="1"/>
          </p:cNvSpPr>
          <p:nvPr>
            <p:ph type="body" idx="1"/>
          </p:nvPr>
        </p:nvSpPr>
        <p:spPr>
          <a:xfrm>
            <a:off x="330200" y="1028700"/>
            <a:ext cx="8562280" cy="5148263"/>
          </a:xfrm>
        </p:spPr>
        <p:txBody>
          <a:bodyPr/>
          <a:lstStyle/>
          <a:p>
            <a:pPr eaLnBrk="1" hangingPunct="1"/>
            <a:r>
              <a:rPr lang="zh-CN" altLang="en-US" dirty="0" smtClean="0"/>
              <a:t>在公钥密码体制中，加密密钥 </a:t>
            </a:r>
            <a:r>
              <a:rPr lang="en-US" altLang="zh-CN" dirty="0" smtClean="0"/>
              <a:t>(</a:t>
            </a:r>
            <a:r>
              <a:rPr lang="zh-CN" altLang="en-US" dirty="0" smtClean="0"/>
              <a:t>即公钥</a:t>
            </a:r>
            <a:r>
              <a:rPr lang="en-US" altLang="zh-CN" dirty="0" smtClean="0"/>
              <a:t>) </a:t>
            </a:r>
            <a:r>
              <a:rPr lang="en-US" altLang="zh-CN" dirty="0" smtClean="0">
                <a:solidFill>
                  <a:schemeClr val="hlink"/>
                </a:solidFill>
              </a:rPr>
              <a:t>P</a:t>
            </a:r>
            <a:r>
              <a:rPr lang="en-US" altLang="zh-CN" baseline="-25000" dirty="0" smtClean="0">
                <a:solidFill>
                  <a:schemeClr val="hlink"/>
                </a:solidFill>
              </a:rPr>
              <a:t>K</a:t>
            </a:r>
            <a:r>
              <a:rPr lang="en-US" altLang="zh-CN" dirty="0" smtClean="0">
                <a:solidFill>
                  <a:schemeClr val="hlink"/>
                </a:solidFill>
              </a:rPr>
              <a:t> </a:t>
            </a:r>
            <a:r>
              <a:rPr lang="zh-CN" altLang="en-US" dirty="0" smtClean="0"/>
              <a:t>是公开信息，而解密密钥 </a:t>
            </a:r>
            <a:r>
              <a:rPr lang="en-US" altLang="zh-CN" dirty="0" smtClean="0"/>
              <a:t>(</a:t>
            </a:r>
            <a:r>
              <a:rPr lang="zh-CN" altLang="en-US" dirty="0" smtClean="0"/>
              <a:t>即</a:t>
            </a:r>
            <a:r>
              <a:rPr lang="zh-CN" altLang="en-US" dirty="0" smtClean="0">
                <a:solidFill>
                  <a:srgbClr val="FF0000"/>
                </a:solidFill>
              </a:rPr>
              <a:t>私钥</a:t>
            </a:r>
            <a:r>
              <a:rPr lang="zh-CN" altLang="en-US" dirty="0" smtClean="0"/>
              <a:t>或</a:t>
            </a:r>
            <a:r>
              <a:rPr lang="zh-CN" altLang="en-US" dirty="0" smtClean="0">
                <a:solidFill>
                  <a:srgbClr val="FF0000"/>
                </a:solidFill>
              </a:rPr>
              <a:t>秘钥</a:t>
            </a:r>
            <a:r>
              <a:rPr lang="en-US" altLang="zh-CN" dirty="0" smtClean="0">
                <a:solidFill>
                  <a:srgbClr val="FF0000"/>
                </a:solidFill>
              </a:rPr>
              <a:t>)</a:t>
            </a:r>
            <a:r>
              <a:rPr lang="en-US" altLang="zh-CN" dirty="0" smtClean="0"/>
              <a:t> S</a:t>
            </a:r>
            <a:r>
              <a:rPr lang="en-US" altLang="zh-CN" baseline="-25000" dirty="0" smtClean="0"/>
              <a:t>K</a:t>
            </a:r>
            <a:r>
              <a:rPr lang="zh-CN" altLang="en-US" dirty="0" smtClean="0"/>
              <a:t>是需要保密的。</a:t>
            </a:r>
          </a:p>
          <a:p>
            <a:pPr eaLnBrk="1" hangingPunct="1"/>
            <a:endParaRPr lang="zh-CN" altLang="en-US" dirty="0" smtClean="0"/>
          </a:p>
          <a:p>
            <a:pPr eaLnBrk="1" hangingPunct="1"/>
            <a:r>
              <a:rPr lang="zh-CN" altLang="en-US" dirty="0" smtClean="0"/>
              <a:t>加密算法 </a:t>
            </a:r>
            <a:r>
              <a:rPr lang="en-US" altLang="zh-CN" dirty="0" smtClean="0"/>
              <a:t>E </a:t>
            </a:r>
            <a:r>
              <a:rPr lang="zh-CN" altLang="en-US" dirty="0" smtClean="0"/>
              <a:t>和解密算法 </a:t>
            </a:r>
            <a:r>
              <a:rPr lang="en-US" altLang="zh-CN" dirty="0" smtClean="0"/>
              <a:t>D </a:t>
            </a:r>
            <a:r>
              <a:rPr lang="zh-CN" altLang="en-US" dirty="0" smtClean="0"/>
              <a:t>也都是公开的。</a:t>
            </a:r>
          </a:p>
          <a:p>
            <a:pPr eaLnBrk="1" hangingPunct="1"/>
            <a:endParaRPr lang="zh-CN" altLang="en-US" dirty="0" smtClean="0"/>
          </a:p>
          <a:p>
            <a:pPr eaLnBrk="1" hangingPunct="1"/>
            <a:r>
              <a:rPr lang="zh-CN" altLang="en-US" dirty="0" smtClean="0"/>
              <a:t>虽然秘钥 </a:t>
            </a:r>
            <a:r>
              <a:rPr lang="en-US" altLang="zh-CN" dirty="0" smtClean="0"/>
              <a:t>S</a:t>
            </a:r>
            <a:r>
              <a:rPr lang="en-US" altLang="zh-CN" baseline="-25000" dirty="0" smtClean="0"/>
              <a:t>K</a:t>
            </a:r>
            <a:r>
              <a:rPr lang="en-US" altLang="zh-CN" dirty="0" smtClean="0"/>
              <a:t>(d, n)</a:t>
            </a:r>
            <a:r>
              <a:rPr lang="zh-CN" altLang="en-US" dirty="0" smtClean="0"/>
              <a:t>是由公钥 </a:t>
            </a:r>
            <a:r>
              <a:rPr lang="en-US" altLang="zh-CN" dirty="0" smtClean="0"/>
              <a:t>P</a:t>
            </a:r>
            <a:r>
              <a:rPr lang="en-US" altLang="zh-CN" baseline="-25000" dirty="0" smtClean="0"/>
              <a:t>K</a:t>
            </a:r>
            <a:r>
              <a:rPr lang="en-US" altLang="zh-CN" dirty="0" smtClean="0"/>
              <a:t>(e, n)</a:t>
            </a:r>
            <a:r>
              <a:rPr lang="zh-CN" altLang="en-US" dirty="0" smtClean="0"/>
              <a:t>决定的，但却不能根据 </a:t>
            </a:r>
            <a:r>
              <a:rPr lang="en-US" altLang="zh-CN" dirty="0" smtClean="0"/>
              <a:t>P</a:t>
            </a:r>
            <a:r>
              <a:rPr lang="en-US" altLang="zh-CN" baseline="-25000" dirty="0" smtClean="0"/>
              <a:t>K</a:t>
            </a:r>
            <a:r>
              <a:rPr lang="en-US" altLang="zh-CN" dirty="0" smtClean="0"/>
              <a:t>(e</a:t>
            </a:r>
            <a:r>
              <a:rPr lang="en-US" altLang="zh-CN" dirty="0"/>
              <a:t>, </a:t>
            </a:r>
            <a:r>
              <a:rPr lang="en-US" altLang="zh-CN" dirty="0" smtClean="0"/>
              <a:t>n) </a:t>
            </a:r>
            <a:r>
              <a:rPr lang="zh-CN" altLang="en-US" dirty="0" smtClean="0"/>
              <a:t>计算出 </a:t>
            </a:r>
            <a:r>
              <a:rPr lang="en-US" altLang="zh-CN" dirty="0" smtClean="0"/>
              <a:t>S</a:t>
            </a:r>
            <a:r>
              <a:rPr lang="en-US" altLang="zh-CN" baseline="-25000" dirty="0" smtClean="0"/>
              <a:t>K</a:t>
            </a:r>
            <a:r>
              <a:rPr lang="en-US" altLang="zh-CN" dirty="0" smtClean="0"/>
              <a:t>(d, n) </a:t>
            </a:r>
            <a:r>
              <a:rPr lang="zh-CN" altLang="en-US" dirty="0" smtClean="0"/>
              <a:t>。 </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zh-CN" altLang="en-US" smtClean="0"/>
              <a:t>应当注意</a:t>
            </a:r>
          </a:p>
        </p:txBody>
      </p:sp>
      <p:sp>
        <p:nvSpPr>
          <p:cNvPr id="26627" name="Rectangle 5"/>
          <p:cNvSpPr>
            <a:spLocks noGrp="1" noChangeArrowheads="1"/>
          </p:cNvSpPr>
          <p:nvPr>
            <p:ph type="body" idx="1"/>
          </p:nvPr>
        </p:nvSpPr>
        <p:spPr>
          <a:xfrm>
            <a:off x="330200" y="1028700"/>
            <a:ext cx="8445500" cy="5148263"/>
          </a:xfrm>
        </p:spPr>
        <p:txBody>
          <a:bodyPr/>
          <a:lstStyle/>
          <a:p>
            <a:pPr eaLnBrk="1" hangingPunct="1">
              <a:spcBef>
                <a:spcPts val="600"/>
              </a:spcBef>
            </a:pPr>
            <a:r>
              <a:rPr lang="zh-CN" altLang="en-US" dirty="0" smtClean="0"/>
              <a:t>任何加密方法的安全性取决于</a:t>
            </a:r>
            <a:r>
              <a:rPr lang="zh-CN" altLang="en-US" dirty="0" smtClean="0">
                <a:solidFill>
                  <a:srgbClr val="FF0000"/>
                </a:solidFill>
              </a:rPr>
              <a:t>密钥的长度</a:t>
            </a:r>
            <a:r>
              <a:rPr lang="zh-CN" altLang="en-US" dirty="0" smtClean="0"/>
              <a:t>，以及攻破密文所需的</a:t>
            </a:r>
            <a:r>
              <a:rPr lang="zh-CN" altLang="en-US" dirty="0" smtClean="0">
                <a:solidFill>
                  <a:srgbClr val="FF0000"/>
                </a:solidFill>
              </a:rPr>
              <a:t>计算量</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在这方面，公钥密码体制并不具有比传统加密体制更加优越之处。 </a:t>
            </a:r>
          </a:p>
          <a:p>
            <a:pPr eaLnBrk="1" hangingPunct="1">
              <a:spcBef>
                <a:spcPts val="600"/>
              </a:spcBef>
            </a:pPr>
            <a:endParaRPr lang="zh-CN" altLang="en-US" dirty="0" smtClean="0"/>
          </a:p>
          <a:p>
            <a:pPr eaLnBrk="1" hangingPunct="1">
              <a:spcBef>
                <a:spcPts val="600"/>
              </a:spcBef>
            </a:pPr>
            <a:r>
              <a:rPr lang="zh-CN" altLang="en-US" dirty="0" smtClean="0"/>
              <a:t>由于目前公钥加密算法的</a:t>
            </a:r>
            <a:r>
              <a:rPr lang="zh-CN" altLang="en-US" dirty="0" smtClean="0">
                <a:solidFill>
                  <a:srgbClr val="FF0000"/>
                </a:solidFill>
              </a:rPr>
              <a:t>开销较大</a:t>
            </a:r>
            <a:r>
              <a:rPr lang="zh-CN" altLang="en-US" dirty="0" smtClean="0"/>
              <a:t>，在可见的将来还看不出来要放弃传统的加密方法。</a:t>
            </a:r>
          </a:p>
          <a:p>
            <a:pPr eaLnBrk="1" hangingPunct="1">
              <a:spcBef>
                <a:spcPts val="600"/>
              </a:spcBef>
            </a:pPr>
            <a:endParaRPr lang="zh-CN" altLang="en-US" dirty="0" smtClean="0"/>
          </a:p>
          <a:p>
            <a:pPr eaLnBrk="1" hangingPunct="1">
              <a:spcBef>
                <a:spcPts val="600"/>
              </a:spcBef>
            </a:pPr>
            <a:r>
              <a:rPr lang="zh-CN" altLang="en-US" dirty="0" smtClean="0">
                <a:solidFill>
                  <a:srgbClr val="FF0000"/>
                </a:solidFill>
              </a:rPr>
              <a:t>公钥还需要密钥分配协议</a:t>
            </a:r>
            <a:r>
              <a:rPr lang="zh-CN" altLang="en-US" dirty="0" smtClean="0"/>
              <a:t>，具体的分配过程</a:t>
            </a:r>
            <a:r>
              <a:rPr lang="zh-CN" altLang="en-US" dirty="0" smtClean="0">
                <a:solidFill>
                  <a:srgbClr val="FF0000"/>
                </a:solidFill>
              </a:rPr>
              <a:t>并不比</a:t>
            </a:r>
            <a:r>
              <a:rPr lang="zh-CN" altLang="en-US" dirty="0" smtClean="0"/>
              <a:t>采用传统加密方法时更简单。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zh-CN" altLang="en-US" smtClean="0"/>
              <a:t>公钥算法的特点 </a:t>
            </a:r>
          </a:p>
        </p:txBody>
      </p:sp>
      <p:sp>
        <p:nvSpPr>
          <p:cNvPr id="2053" name="Rectangle 20"/>
          <p:cNvSpPr>
            <a:spLocks noGrp="1" noChangeArrowheads="1"/>
          </p:cNvSpPr>
          <p:nvPr>
            <p:ph type="body" idx="1"/>
          </p:nvPr>
        </p:nvSpPr>
        <p:spPr>
          <a:xfrm>
            <a:off x="330200" y="1028700"/>
            <a:ext cx="8562280" cy="5064596"/>
          </a:xfrm>
        </p:spPr>
        <p:txBody>
          <a:bodyPr/>
          <a:lstStyle/>
          <a:p>
            <a:pPr algn="just" eaLnBrk="1" hangingPunct="1">
              <a:spcBef>
                <a:spcPts val="600"/>
              </a:spcBef>
            </a:pPr>
            <a:r>
              <a:rPr lang="zh-CN" altLang="en-US" dirty="0" smtClean="0"/>
              <a:t>发送者 </a:t>
            </a:r>
            <a:r>
              <a:rPr lang="en-US" altLang="zh-CN" dirty="0" smtClean="0"/>
              <a:t>A </a:t>
            </a:r>
            <a:r>
              <a:rPr lang="zh-CN" altLang="en-US" dirty="0" smtClean="0"/>
              <a:t>用 </a:t>
            </a:r>
            <a:r>
              <a:rPr lang="en-US" altLang="zh-CN" dirty="0" smtClean="0"/>
              <a:t>B </a:t>
            </a:r>
            <a:r>
              <a:rPr lang="zh-CN" altLang="en-US" dirty="0" smtClean="0"/>
              <a:t>的公钥 </a:t>
            </a:r>
            <a:r>
              <a:rPr lang="en-US" altLang="zh-CN" dirty="0" smtClean="0"/>
              <a:t>PK</a:t>
            </a:r>
            <a:r>
              <a:rPr lang="en-US" altLang="zh-CN" baseline="-25000" dirty="0" smtClean="0"/>
              <a:t>B </a:t>
            </a:r>
            <a:r>
              <a:rPr lang="zh-CN" altLang="en-US" dirty="0" smtClean="0"/>
              <a:t>对明文 </a:t>
            </a:r>
            <a:r>
              <a:rPr lang="en-US" altLang="zh-CN" dirty="0" smtClean="0"/>
              <a:t>X </a:t>
            </a:r>
            <a:r>
              <a:rPr lang="zh-CN" altLang="en-US" dirty="0" smtClean="0"/>
              <a:t>加密 </a:t>
            </a:r>
            <a:r>
              <a:rPr lang="en-US" altLang="zh-CN" dirty="0" smtClean="0"/>
              <a:t>(E</a:t>
            </a:r>
            <a:r>
              <a:rPr lang="zh-CN" altLang="en-US" dirty="0" smtClean="0"/>
              <a:t>运算</a:t>
            </a:r>
            <a:r>
              <a:rPr lang="en-US" altLang="zh-CN" dirty="0" smtClean="0"/>
              <a:t>) </a:t>
            </a:r>
            <a:r>
              <a:rPr lang="zh-CN" altLang="en-US" dirty="0" smtClean="0"/>
              <a:t>后，在接收者 </a:t>
            </a:r>
            <a:r>
              <a:rPr lang="en-US" altLang="zh-CN" dirty="0" smtClean="0"/>
              <a:t>B </a:t>
            </a:r>
            <a:r>
              <a:rPr lang="zh-CN" altLang="en-US" dirty="0" smtClean="0"/>
              <a:t>用自己的私钥 </a:t>
            </a:r>
            <a:r>
              <a:rPr lang="en-US" altLang="zh-CN" dirty="0" smtClean="0"/>
              <a:t>SK</a:t>
            </a:r>
            <a:r>
              <a:rPr lang="en-US" altLang="zh-CN" baseline="-25000" dirty="0" smtClean="0"/>
              <a:t>B </a:t>
            </a:r>
            <a:r>
              <a:rPr lang="zh-CN" altLang="en-US" dirty="0" smtClean="0"/>
              <a:t>解密 </a:t>
            </a:r>
            <a:r>
              <a:rPr lang="en-US" altLang="zh-CN" dirty="0" smtClean="0"/>
              <a:t>(D</a:t>
            </a:r>
            <a:r>
              <a:rPr lang="zh-CN" altLang="en-US" dirty="0" smtClean="0"/>
              <a:t>运算</a:t>
            </a:r>
            <a:r>
              <a:rPr lang="en-US" altLang="zh-CN" dirty="0" smtClean="0"/>
              <a:t>) </a:t>
            </a:r>
            <a:r>
              <a:rPr lang="zh-CN" altLang="en-US" dirty="0" smtClean="0"/>
              <a:t>，即可恢复出明文。</a:t>
            </a:r>
          </a:p>
          <a:p>
            <a:pPr algn="just" eaLnBrk="1" hangingPunct="1">
              <a:spcBef>
                <a:spcPts val="600"/>
              </a:spcBef>
            </a:pPr>
            <a:endParaRPr lang="en-US" altLang="zh-CN" dirty="0" smtClean="0"/>
          </a:p>
          <a:p>
            <a:pPr algn="just" eaLnBrk="1" hangingPunct="1">
              <a:spcBef>
                <a:spcPts val="600"/>
              </a:spcBef>
            </a:pPr>
            <a:endParaRPr lang="en-US" altLang="zh-CN" dirty="0"/>
          </a:p>
          <a:p>
            <a:pPr algn="just" eaLnBrk="1" hangingPunct="1">
              <a:spcBef>
                <a:spcPts val="600"/>
              </a:spcBef>
            </a:pPr>
            <a:endParaRPr lang="zh-CN" altLang="en-US" dirty="0" smtClean="0"/>
          </a:p>
          <a:p>
            <a:pPr algn="just" eaLnBrk="1" hangingPunct="1">
              <a:spcBef>
                <a:spcPts val="600"/>
              </a:spcBef>
            </a:pPr>
            <a:r>
              <a:rPr lang="zh-CN" altLang="en-US" dirty="0" smtClean="0">
                <a:solidFill>
                  <a:srgbClr val="FF0000"/>
                </a:solidFill>
              </a:rPr>
              <a:t>解密密钥</a:t>
            </a:r>
            <a:r>
              <a:rPr lang="zh-CN" altLang="en-US" dirty="0" smtClean="0"/>
              <a:t>是接收者专用的秘钥，对其他人都保密。</a:t>
            </a:r>
          </a:p>
          <a:p>
            <a:pPr algn="just" eaLnBrk="1" hangingPunct="1">
              <a:spcBef>
                <a:spcPts val="600"/>
              </a:spcBef>
            </a:pPr>
            <a:endParaRPr lang="zh-CN" altLang="en-US" dirty="0" smtClean="0"/>
          </a:p>
          <a:p>
            <a:pPr algn="just" eaLnBrk="1" hangingPunct="1">
              <a:spcBef>
                <a:spcPts val="600"/>
              </a:spcBef>
            </a:pPr>
            <a:r>
              <a:rPr lang="zh-CN" altLang="en-US" dirty="0" smtClean="0"/>
              <a:t>加密密钥是公开的，但不能用它来解密，即</a:t>
            </a:r>
          </a:p>
        </p:txBody>
      </p:sp>
      <p:sp>
        <p:nvSpPr>
          <p:cNvPr id="2054" name="Rectangle 5"/>
          <p:cNvSpPr>
            <a:spLocks noChangeArrowheads="1"/>
          </p:cNvSpPr>
          <p:nvPr/>
        </p:nvSpPr>
        <p:spPr bwMode="auto">
          <a:xfrm>
            <a:off x="0" y="3309938"/>
            <a:ext cx="9144000" cy="0"/>
          </a:xfrm>
          <a:prstGeom prst="rect">
            <a:avLst/>
          </a:prstGeom>
          <a:noFill/>
          <a:ln w="9525">
            <a:noFill/>
            <a:miter lim="800000"/>
          </a:ln>
        </p:spPr>
        <p:txBody>
          <a:bodyPr wrap="none" anchor="ctr">
            <a:spAutoFit/>
          </a:bodyPr>
          <a:lstStyle/>
          <a:p>
            <a:endParaRPr lang="zh-CN" altLang="en-US"/>
          </a:p>
        </p:txBody>
      </p:sp>
      <p:grpSp>
        <p:nvGrpSpPr>
          <p:cNvPr id="2056" name="Group 18"/>
          <p:cNvGrpSpPr/>
          <p:nvPr/>
        </p:nvGrpSpPr>
        <p:grpSpPr bwMode="auto">
          <a:xfrm>
            <a:off x="1571604" y="4857760"/>
            <a:ext cx="6093128" cy="655638"/>
            <a:chOff x="1214" y="3157"/>
            <a:chExt cx="4016" cy="454"/>
          </a:xfrm>
        </p:grpSpPr>
        <p:sp>
          <p:nvSpPr>
            <p:cNvPr id="2059" name="Text Box 8"/>
            <p:cNvSpPr txBox="1">
              <a:spLocks noChangeArrowheads="1"/>
            </p:cNvSpPr>
            <p:nvPr/>
          </p:nvSpPr>
          <p:spPr bwMode="auto">
            <a:xfrm>
              <a:off x="4497" y="3249"/>
              <a:ext cx="733" cy="362"/>
            </a:xfrm>
            <a:prstGeom prst="rect">
              <a:avLst/>
            </a:prstGeom>
            <a:noFill/>
            <a:ln w="9525">
              <a:noFill/>
              <a:miter lim="800000"/>
            </a:ln>
          </p:spPr>
          <p:txBody>
            <a:bodyPr wrap="none">
              <a:spAutoFit/>
            </a:bodyPr>
            <a:lstStyle/>
            <a:p>
              <a:r>
                <a:rPr lang="en-US" altLang="zh-CN" dirty="0" smtClean="0"/>
                <a:t>(7-5) </a:t>
              </a:r>
              <a:endParaRPr lang="en-US" altLang="zh-CN" dirty="0"/>
            </a:p>
          </p:txBody>
        </p:sp>
        <p:graphicFrame>
          <p:nvGraphicFramePr>
            <p:cNvPr id="2051" name="Object 14"/>
            <p:cNvGraphicFramePr>
              <a:graphicFrameLocks noChangeAspect="1"/>
            </p:cNvGraphicFramePr>
            <p:nvPr/>
          </p:nvGraphicFramePr>
          <p:xfrm>
            <a:off x="1214" y="3157"/>
            <a:ext cx="2649" cy="454"/>
          </p:xfrm>
          <a:graphic>
            <a:graphicData uri="http://schemas.openxmlformats.org/presentationml/2006/ole">
              <p:oleObj spid="_x0000_s67586" name="Equation" r:id="rId3" imgW="30175200" imgH="5791200" progId="Equation.DSMT4">
                <p:embed/>
              </p:oleObj>
            </a:graphicData>
          </a:graphic>
        </p:graphicFrame>
      </p:grpSp>
      <p:grpSp>
        <p:nvGrpSpPr>
          <p:cNvPr id="2057" name="Group 17"/>
          <p:cNvGrpSpPr/>
          <p:nvPr/>
        </p:nvGrpSpPr>
        <p:grpSpPr bwMode="auto">
          <a:xfrm>
            <a:off x="1109332" y="2143116"/>
            <a:ext cx="6820253" cy="584134"/>
            <a:chOff x="1230" y="2205"/>
            <a:chExt cx="4322" cy="422"/>
          </a:xfrm>
        </p:grpSpPr>
        <p:graphicFrame>
          <p:nvGraphicFramePr>
            <p:cNvPr id="2050" name="Object 4"/>
            <p:cNvGraphicFramePr>
              <a:graphicFrameLocks noChangeAspect="1"/>
            </p:cNvGraphicFramePr>
            <p:nvPr/>
          </p:nvGraphicFramePr>
          <p:xfrm>
            <a:off x="1230" y="2205"/>
            <a:ext cx="3372" cy="422"/>
          </p:xfrm>
          <a:graphic>
            <a:graphicData uri="http://schemas.openxmlformats.org/presentationml/2006/ole">
              <p:oleObj spid="_x0000_s67585" name="Equation" r:id="rId4" imgW="44805600" imgH="5791200" progId="Equation.DSMT4">
                <p:embed/>
              </p:oleObj>
            </a:graphicData>
          </a:graphic>
        </p:graphicFrame>
        <p:sp>
          <p:nvSpPr>
            <p:cNvPr id="2058" name="Rectangle 16"/>
            <p:cNvSpPr>
              <a:spLocks noChangeArrowheads="1"/>
            </p:cNvSpPr>
            <p:nvPr/>
          </p:nvSpPr>
          <p:spPr bwMode="auto">
            <a:xfrm>
              <a:off x="4788" y="2205"/>
              <a:ext cx="764" cy="347"/>
            </a:xfrm>
            <a:prstGeom prst="rect">
              <a:avLst/>
            </a:prstGeom>
            <a:noFill/>
            <a:ln w="9525">
              <a:noFill/>
              <a:miter lim="800000"/>
            </a:ln>
          </p:spPr>
          <p:txBody>
            <a:bodyPr wrap="none">
              <a:spAutoFit/>
            </a:bodyPr>
            <a:lstStyle/>
            <a:p>
              <a:pPr>
                <a:lnSpc>
                  <a:spcPct val="90000"/>
                </a:lnSpc>
                <a:spcBef>
                  <a:spcPct val="50000"/>
                </a:spcBef>
                <a:buClr>
                  <a:schemeClr val="hlink"/>
                </a:buClr>
              </a:pPr>
              <a:r>
                <a:rPr lang="en-US" altLang="zh-CN" dirty="0" smtClean="0"/>
                <a:t>(7-4)  </a:t>
              </a:r>
              <a:endParaRPr lang="en-US" altLang="zh-CN"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zh-CN" dirty="0" smtClean="0"/>
              <a:t>计算机网络</a:t>
            </a:r>
            <a:r>
              <a:rPr lang="zh-CN" altLang="zh-CN" dirty="0"/>
              <a:t>面临的安全性威胁</a:t>
            </a:r>
            <a:endParaRPr lang="zh-CN" altLang="en-US" dirty="0"/>
          </a:p>
        </p:txBody>
      </p:sp>
      <p:sp>
        <p:nvSpPr>
          <p:cNvPr id="931843" name="Rectangle 3"/>
          <p:cNvSpPr>
            <a:spLocks noGrp="1" noChangeArrowheads="1"/>
          </p:cNvSpPr>
          <p:nvPr>
            <p:ph idx="1"/>
          </p:nvPr>
        </p:nvSpPr>
        <p:spPr>
          <a:xfrm>
            <a:off x="330200" y="1028700"/>
            <a:ext cx="8599518" cy="5148263"/>
          </a:xfrm>
        </p:spPr>
        <p:txBody>
          <a:bodyPr/>
          <a:lstStyle/>
          <a:p>
            <a:pPr>
              <a:buNone/>
            </a:pPr>
            <a:r>
              <a:rPr lang="zh-CN" altLang="en-US" dirty="0" smtClean="0">
                <a:solidFill>
                  <a:srgbClr val="FF0000"/>
                </a:solidFill>
              </a:rPr>
              <a:t>主动攻击</a:t>
            </a:r>
            <a:r>
              <a:rPr lang="zh-CN" altLang="en-US" dirty="0" smtClean="0"/>
              <a:t>主要</a:t>
            </a:r>
            <a:r>
              <a:rPr lang="zh-CN" altLang="en-US" dirty="0"/>
              <a:t>有：</a:t>
            </a:r>
          </a:p>
          <a:p>
            <a:pPr>
              <a:buNone/>
            </a:pPr>
            <a:r>
              <a:rPr lang="en-US" altLang="zh-CN" dirty="0" smtClean="0">
                <a:solidFill>
                  <a:srgbClr val="FF0000"/>
                </a:solidFill>
              </a:rPr>
              <a:t>(</a:t>
            </a:r>
            <a:r>
              <a:rPr lang="en-US" altLang="zh-CN" dirty="0">
                <a:solidFill>
                  <a:srgbClr val="FF0000"/>
                </a:solidFill>
              </a:rPr>
              <a:t>1) </a:t>
            </a:r>
            <a:r>
              <a:rPr lang="zh-CN" altLang="en-US" dirty="0" smtClean="0">
                <a:solidFill>
                  <a:srgbClr val="FF0000"/>
                </a:solidFill>
              </a:rPr>
              <a:t>篡改 </a:t>
            </a:r>
            <a:r>
              <a:rPr lang="en-US" altLang="zh-CN" dirty="0" smtClean="0"/>
              <a:t>—— </a:t>
            </a:r>
            <a:r>
              <a:rPr lang="zh-CN" altLang="en-US" dirty="0" smtClean="0"/>
              <a:t>故意</a:t>
            </a:r>
            <a:r>
              <a:rPr lang="zh-CN" altLang="en-US" dirty="0"/>
              <a:t>篡改网络上传送的报文</a:t>
            </a:r>
            <a:r>
              <a:rPr lang="zh-CN" altLang="en-US" dirty="0" smtClean="0"/>
              <a:t>。</a:t>
            </a:r>
            <a:r>
              <a:rPr lang="zh-CN" altLang="zh-CN" dirty="0"/>
              <a:t>这种攻击方式有时也称为</a:t>
            </a:r>
            <a:r>
              <a:rPr lang="zh-CN" altLang="zh-CN" dirty="0">
                <a:solidFill>
                  <a:srgbClr val="FF0000"/>
                </a:solidFill>
              </a:rPr>
              <a:t>更改报文流。</a:t>
            </a:r>
            <a:endParaRPr lang="zh-CN" altLang="en-US" dirty="0">
              <a:solidFill>
                <a:srgbClr val="FF0000"/>
              </a:solidFill>
            </a:endParaRPr>
          </a:p>
          <a:p>
            <a:pPr>
              <a:buNone/>
            </a:pPr>
            <a:endParaRPr lang="en-US" altLang="zh-CN" dirty="0" smtClean="0">
              <a:solidFill>
                <a:srgbClr val="0000FF"/>
              </a:solidFill>
            </a:endParaRPr>
          </a:p>
          <a:p>
            <a:pPr>
              <a:buNone/>
            </a:pPr>
            <a:r>
              <a:rPr lang="en-US" altLang="zh-CN" dirty="0" smtClean="0">
                <a:solidFill>
                  <a:srgbClr val="FF0000"/>
                </a:solidFill>
              </a:rPr>
              <a:t>(</a:t>
            </a:r>
            <a:r>
              <a:rPr lang="en-US" altLang="zh-CN" dirty="0">
                <a:solidFill>
                  <a:srgbClr val="FF0000"/>
                </a:solidFill>
              </a:rPr>
              <a:t>2) </a:t>
            </a:r>
            <a:r>
              <a:rPr lang="zh-CN" altLang="en-US" dirty="0">
                <a:solidFill>
                  <a:srgbClr val="FF0000"/>
                </a:solidFill>
              </a:rPr>
              <a:t>恶意</a:t>
            </a:r>
            <a:r>
              <a:rPr lang="zh-CN" altLang="en-US" dirty="0" smtClean="0">
                <a:solidFill>
                  <a:srgbClr val="FF0000"/>
                </a:solidFill>
              </a:rPr>
              <a:t>程序</a:t>
            </a:r>
            <a:r>
              <a:rPr lang="en-US" altLang="zh-CN" dirty="0" smtClean="0">
                <a:solidFill>
                  <a:srgbClr val="FF0000"/>
                </a:solidFill>
              </a:rPr>
              <a:t> </a:t>
            </a:r>
            <a:r>
              <a:rPr lang="en-US" altLang="zh-CN" dirty="0" smtClean="0"/>
              <a:t>(rogue program) —— </a:t>
            </a:r>
            <a:r>
              <a:rPr lang="zh-CN" altLang="zh-CN" dirty="0" smtClean="0"/>
              <a:t>种类繁多</a:t>
            </a:r>
            <a:r>
              <a:rPr lang="zh-CN" altLang="zh-CN" dirty="0"/>
              <a:t>，对网络安全威胁较大的</a:t>
            </a:r>
            <a:r>
              <a:rPr lang="zh-CN" altLang="zh-CN" dirty="0" smtClean="0"/>
              <a:t>主要</a:t>
            </a:r>
            <a:r>
              <a:rPr lang="zh-CN" altLang="en-US" dirty="0" smtClean="0"/>
              <a:t>包括</a:t>
            </a:r>
            <a:r>
              <a:rPr lang="zh-CN" altLang="en-US" dirty="0"/>
              <a:t>：</a:t>
            </a:r>
            <a:r>
              <a:rPr lang="zh-CN" altLang="en-US" dirty="0" smtClean="0"/>
              <a:t>计算机病毒</a:t>
            </a:r>
            <a:r>
              <a:rPr lang="zh-CN" altLang="en-US" dirty="0"/>
              <a:t>、计算机蠕虫、</a:t>
            </a:r>
            <a:r>
              <a:rPr lang="zh-CN" altLang="en-US" dirty="0" smtClean="0"/>
              <a:t>特洛伊木马、逻辑炸弹、后门入侵、流氓软件等。</a:t>
            </a:r>
            <a:endParaRPr lang="en-US" altLang="zh-CN" dirty="0" smtClean="0"/>
          </a:p>
          <a:p>
            <a:pPr eaLnBrk="1" hangingPunct="1">
              <a:buBlip>
                <a:blip r:embed="rId3"/>
              </a:buBlip>
            </a:pPr>
            <a:r>
              <a:rPr lang="zh-CN" altLang="en-US" dirty="0" smtClean="0"/>
              <a:t>计算机病毒 </a:t>
            </a:r>
            <a:r>
              <a:rPr lang="en-US" altLang="zh-CN" dirty="0" smtClean="0"/>
              <a:t>(computer virus) —— </a:t>
            </a:r>
            <a:r>
              <a:rPr lang="zh-CN" altLang="en-US" dirty="0" smtClean="0"/>
              <a:t>会“传染”其他程序的程序，“</a:t>
            </a:r>
            <a:r>
              <a:rPr lang="zh-CN" altLang="en-US" dirty="0" smtClean="0">
                <a:solidFill>
                  <a:schemeClr val="hlink"/>
                </a:solidFill>
              </a:rPr>
              <a:t>传染</a:t>
            </a:r>
            <a:r>
              <a:rPr lang="zh-CN" altLang="en-US" dirty="0" smtClean="0"/>
              <a:t>”是通过修改其他程序来把自身或其变种复制</a:t>
            </a:r>
            <a:r>
              <a:rPr lang="zh-CN" altLang="en-US" dirty="0" smtClean="0">
                <a:solidFill>
                  <a:srgbClr val="FF0000"/>
                </a:solidFill>
              </a:rPr>
              <a:t>进去</a:t>
            </a:r>
            <a:r>
              <a:rPr lang="zh-CN" altLang="en-US" dirty="0" smtClean="0"/>
              <a:t>完成的。</a:t>
            </a:r>
          </a:p>
          <a:p>
            <a:pPr eaLnBrk="1" hangingPunct="1"/>
            <a:endParaRPr lang="zh-CN" altLang="en-US" dirty="0" smtClean="0"/>
          </a:p>
          <a:p>
            <a:pPr eaLnBrk="1" hangingPunct="1">
              <a:buBlip>
                <a:blip r:embed="rId3"/>
              </a:buBlip>
            </a:pPr>
            <a:r>
              <a:rPr lang="zh-CN" altLang="en-US" dirty="0" smtClean="0"/>
              <a:t>计算机蠕虫 </a:t>
            </a:r>
            <a:r>
              <a:rPr lang="en-US" altLang="zh-CN" dirty="0" smtClean="0"/>
              <a:t>(computer worm)</a:t>
            </a:r>
            <a:r>
              <a:rPr lang="zh-CN" altLang="en-US" dirty="0" smtClean="0"/>
              <a:t> </a:t>
            </a:r>
            <a:r>
              <a:rPr lang="en-US" altLang="zh-CN" dirty="0" smtClean="0"/>
              <a:t>—— </a:t>
            </a:r>
            <a:r>
              <a:rPr lang="zh-CN" altLang="en-US" dirty="0" smtClean="0"/>
              <a:t>通过网络的通信功能将自身从一个结点发送到另一个结点</a:t>
            </a:r>
            <a:r>
              <a:rPr lang="zh-CN" altLang="en-US" dirty="0" smtClean="0">
                <a:solidFill>
                  <a:schemeClr val="hlink"/>
                </a:solidFill>
              </a:rPr>
              <a:t>并</a:t>
            </a:r>
            <a:r>
              <a:rPr lang="zh-CN" altLang="en-US" dirty="0" smtClean="0"/>
              <a:t>启动运行的程序。</a:t>
            </a:r>
          </a:p>
          <a:p>
            <a:pPr>
              <a:buNone/>
            </a:pPr>
            <a:endParaRPr lang="zh-CN" altLang="en-US" dirty="0"/>
          </a:p>
          <a:p>
            <a:pPr>
              <a:buNone/>
            </a:pPr>
            <a:endParaRPr lang="en-US" altLang="zh-CN" dirty="0" smtClean="0">
              <a:solidFill>
                <a:srgbClr val="0000F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dirty="0" smtClean="0"/>
              <a:t>公钥算法的特点</a:t>
            </a:r>
            <a:r>
              <a:rPr lang="en-US" altLang="zh-CN" dirty="0" smtClean="0"/>
              <a:t>(</a:t>
            </a:r>
            <a:r>
              <a:rPr lang="zh-CN" altLang="en-US" dirty="0" smtClean="0"/>
              <a:t>续</a:t>
            </a:r>
            <a:r>
              <a:rPr lang="en-US" altLang="zh-CN" dirty="0" smtClean="0"/>
              <a:t>) </a:t>
            </a:r>
          </a:p>
        </p:txBody>
      </p:sp>
      <p:sp>
        <p:nvSpPr>
          <p:cNvPr id="3076" name="Rectangle 3"/>
          <p:cNvSpPr>
            <a:spLocks noGrp="1" noChangeArrowheads="1"/>
          </p:cNvSpPr>
          <p:nvPr>
            <p:ph type="body" sz="half" idx="1"/>
          </p:nvPr>
        </p:nvSpPr>
        <p:spPr>
          <a:xfrm>
            <a:off x="330200" y="1028700"/>
            <a:ext cx="8489950" cy="5137150"/>
          </a:xfrm>
        </p:spPr>
        <p:txBody>
          <a:bodyPr/>
          <a:lstStyle/>
          <a:p>
            <a:pPr eaLnBrk="1" hangingPunct="1">
              <a:spcBef>
                <a:spcPts val="600"/>
              </a:spcBef>
              <a:spcAft>
                <a:spcPct val="30000"/>
              </a:spcAft>
            </a:pPr>
            <a:r>
              <a:rPr lang="zh-CN" altLang="en-US" dirty="0" smtClean="0"/>
              <a:t>加密和解密的运算可以对调，即</a:t>
            </a:r>
          </a:p>
          <a:p>
            <a:pPr algn="r" eaLnBrk="1" hangingPunct="1">
              <a:spcBef>
                <a:spcPts val="600"/>
              </a:spcBef>
              <a:buFontTx/>
              <a:buNone/>
            </a:pPr>
            <a:r>
              <a:rPr lang="zh-CN" altLang="en-US" dirty="0" smtClean="0"/>
              <a:t>                    </a:t>
            </a:r>
          </a:p>
          <a:p>
            <a:pPr eaLnBrk="1" hangingPunct="1">
              <a:spcBef>
                <a:spcPts val="600"/>
              </a:spcBef>
            </a:pPr>
            <a:endParaRPr lang="zh-CN" altLang="en-US" dirty="0" smtClean="0"/>
          </a:p>
          <a:p>
            <a:pPr eaLnBrk="1" hangingPunct="1">
              <a:spcBef>
                <a:spcPts val="600"/>
              </a:spcBef>
            </a:pPr>
            <a:r>
              <a:rPr lang="zh-CN" altLang="en-US" dirty="0" smtClean="0"/>
              <a:t>在计算机上可容易地产生成对的 </a:t>
            </a:r>
            <a:r>
              <a:rPr lang="en-US" altLang="zh-CN" dirty="0" smtClean="0"/>
              <a:t>PK </a:t>
            </a:r>
            <a:r>
              <a:rPr lang="zh-CN" altLang="en-US" dirty="0" smtClean="0"/>
              <a:t>和 </a:t>
            </a:r>
            <a:r>
              <a:rPr lang="en-US" altLang="zh-CN" dirty="0" smtClean="0"/>
              <a:t>SK</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从已知的 </a:t>
            </a:r>
            <a:r>
              <a:rPr lang="en-US" altLang="zh-CN" dirty="0" smtClean="0"/>
              <a:t>PK </a:t>
            </a:r>
            <a:r>
              <a:rPr lang="zh-CN" altLang="en-US" dirty="0" smtClean="0"/>
              <a:t>实际上不可能推导出 </a:t>
            </a:r>
            <a:r>
              <a:rPr lang="en-US" altLang="zh-CN" dirty="0" smtClean="0"/>
              <a:t>SK</a:t>
            </a:r>
            <a:r>
              <a:rPr lang="zh-CN" altLang="en-US" dirty="0" smtClean="0"/>
              <a:t>，即从 </a:t>
            </a:r>
            <a:r>
              <a:rPr lang="en-US" altLang="zh-CN" dirty="0" smtClean="0"/>
              <a:t>PK </a:t>
            </a:r>
            <a:r>
              <a:rPr lang="zh-CN" altLang="en-US" dirty="0" smtClean="0"/>
              <a:t>到 </a:t>
            </a:r>
            <a:r>
              <a:rPr lang="en-US" altLang="zh-CN" dirty="0" smtClean="0"/>
              <a:t>SK </a:t>
            </a:r>
            <a:r>
              <a:rPr lang="zh-CN" altLang="en-US" dirty="0" smtClean="0"/>
              <a:t>是“</a:t>
            </a:r>
            <a:r>
              <a:rPr lang="zh-CN" altLang="en-US" dirty="0" smtClean="0">
                <a:solidFill>
                  <a:schemeClr val="hlink"/>
                </a:solidFill>
              </a:rPr>
              <a:t>计算上不可能的</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加密和解密算法都是公开的。</a:t>
            </a:r>
          </a:p>
        </p:txBody>
      </p:sp>
      <p:grpSp>
        <p:nvGrpSpPr>
          <p:cNvPr id="3077" name="Group 11"/>
          <p:cNvGrpSpPr/>
          <p:nvPr/>
        </p:nvGrpSpPr>
        <p:grpSpPr bwMode="auto">
          <a:xfrm>
            <a:off x="664074" y="1700810"/>
            <a:ext cx="7863144" cy="581165"/>
            <a:chOff x="192" y="2704"/>
            <a:chExt cx="5091" cy="458"/>
          </a:xfrm>
        </p:grpSpPr>
        <p:graphicFrame>
          <p:nvGraphicFramePr>
            <p:cNvPr id="3074" name="Object 8"/>
            <p:cNvGraphicFramePr>
              <a:graphicFrameLocks noChangeAspect="1"/>
            </p:cNvGraphicFramePr>
            <p:nvPr/>
          </p:nvGraphicFramePr>
          <p:xfrm>
            <a:off x="192" y="2704"/>
            <a:ext cx="4196" cy="454"/>
          </p:xfrm>
          <a:graphic>
            <a:graphicData uri="http://schemas.openxmlformats.org/presentationml/2006/ole">
              <p:oleObj spid="_x0000_s84993" name="Equation" r:id="rId3" imgW="56083200" imgH="5791200" progId="Equation.DSMT4">
                <p:embed/>
              </p:oleObj>
            </a:graphicData>
          </a:graphic>
        </p:graphicFrame>
        <p:sp>
          <p:nvSpPr>
            <p:cNvPr id="3078" name="Text Box 10"/>
            <p:cNvSpPr txBox="1">
              <a:spLocks noChangeArrowheads="1"/>
            </p:cNvSpPr>
            <p:nvPr/>
          </p:nvSpPr>
          <p:spPr bwMode="auto">
            <a:xfrm>
              <a:off x="4606" y="2750"/>
              <a:ext cx="677" cy="412"/>
            </a:xfrm>
            <a:prstGeom prst="rect">
              <a:avLst/>
            </a:prstGeom>
            <a:noFill/>
            <a:ln w="9525">
              <a:noFill/>
              <a:miter lim="800000"/>
            </a:ln>
          </p:spPr>
          <p:txBody>
            <a:bodyPr wrap="none">
              <a:spAutoFit/>
            </a:bodyPr>
            <a:lstStyle/>
            <a:p>
              <a:r>
                <a:rPr lang="en-US" altLang="zh-CN" dirty="0" smtClean="0">
                  <a:latin typeface="Arial" panose="020B0604020202020204" pitchFamily="34" charset="0"/>
                </a:rPr>
                <a:t>(7-6) </a:t>
              </a:r>
              <a:endParaRPr lang="en-US" altLang="zh-CN" dirty="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2"/>
          <p:cNvSpPr txBox="1">
            <a:spLocks noChangeArrowheads="1"/>
          </p:cNvSpPr>
          <p:nvPr/>
        </p:nvSpPr>
        <p:spPr bwMode="auto">
          <a:xfrm>
            <a:off x="2490788" y="3917950"/>
            <a:ext cx="1081087"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密文</a:t>
            </a:r>
            <a:r>
              <a:rPr kumimoji="1" lang="en-US" altLang="zh-CN" sz="2400" i="1">
                <a:latin typeface="Arial" panose="020B0604020202020204" pitchFamily="34" charset="0"/>
                <a:ea typeface="黑体" panose="02010600030101010101" pitchFamily="2" charset="-122"/>
              </a:rPr>
              <a:t>Y</a:t>
            </a:r>
            <a:r>
              <a:rPr kumimoji="1" lang="en-US" altLang="zh-CN" sz="2400">
                <a:latin typeface="Arial" panose="020B0604020202020204" pitchFamily="34" charset="0"/>
                <a:ea typeface="黑体" panose="02010600030101010101" pitchFamily="2" charset="-122"/>
              </a:rPr>
              <a:t> </a:t>
            </a:r>
          </a:p>
        </p:txBody>
      </p:sp>
      <p:sp>
        <p:nvSpPr>
          <p:cNvPr id="4100" name="Line 101"/>
          <p:cNvSpPr>
            <a:spLocks noChangeShapeType="1"/>
          </p:cNvSpPr>
          <p:nvPr/>
        </p:nvSpPr>
        <p:spPr bwMode="auto">
          <a:xfrm flipV="1">
            <a:off x="2074863" y="4414838"/>
            <a:ext cx="1409700" cy="20637"/>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581657" name="Rectangle 25"/>
          <p:cNvSpPr>
            <a:spLocks noChangeArrowheads="1"/>
          </p:cNvSpPr>
          <p:nvPr/>
        </p:nvSpPr>
        <p:spPr bwMode="auto">
          <a:xfrm>
            <a:off x="1182688" y="3938588"/>
            <a:ext cx="1292225" cy="785812"/>
          </a:xfrm>
          <a:prstGeom prst="rect">
            <a:avLst/>
          </a:prstGeom>
          <a:solidFill>
            <a:srgbClr val="FFCCFF"/>
          </a:solidFill>
          <a:ln w="12700">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000" dirty="0">
                <a:latin typeface="Arial" panose="020B0604020202020204" pitchFamily="34" charset="0"/>
                <a:ea typeface="黑体" panose="02010600030101010101" pitchFamily="2" charset="-122"/>
              </a:rPr>
              <a:t>E</a:t>
            </a:r>
            <a:r>
              <a:rPr kumimoji="1" lang="zh-CN" altLang="en-US" sz="2000" dirty="0">
                <a:latin typeface="Arial" panose="020B0604020202020204" pitchFamily="34" charset="0"/>
                <a:ea typeface="黑体" panose="02010600030101010101" pitchFamily="2" charset="-122"/>
              </a:rPr>
              <a:t>运算</a:t>
            </a:r>
          </a:p>
          <a:p>
            <a:pPr>
              <a:defRPr/>
            </a:pPr>
            <a:r>
              <a:rPr kumimoji="1" lang="zh-CN" altLang="en-US" sz="2000" dirty="0">
                <a:latin typeface="Arial" panose="020B0604020202020204" pitchFamily="34" charset="0"/>
                <a:ea typeface="黑体" panose="02010600030101010101" pitchFamily="2" charset="-122"/>
              </a:rPr>
              <a:t>加密算法</a:t>
            </a:r>
          </a:p>
        </p:txBody>
      </p:sp>
      <p:sp>
        <p:nvSpPr>
          <p:cNvPr id="581658" name="Rectangle 26"/>
          <p:cNvSpPr>
            <a:spLocks noChangeArrowheads="1"/>
          </p:cNvSpPr>
          <p:nvPr/>
        </p:nvSpPr>
        <p:spPr bwMode="auto">
          <a:xfrm>
            <a:off x="6615113" y="3938588"/>
            <a:ext cx="1295400" cy="785812"/>
          </a:xfrm>
          <a:prstGeom prst="rect">
            <a:avLst/>
          </a:prstGeom>
          <a:solidFill>
            <a:srgbClr val="FFFF99"/>
          </a:solidFill>
          <a:ln w="12700" algn="ctr">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000" dirty="0">
                <a:latin typeface="Arial" panose="020B0604020202020204" pitchFamily="34" charset="0"/>
                <a:ea typeface="黑体" panose="02010600030101010101" pitchFamily="2" charset="-122"/>
              </a:rPr>
              <a:t>D</a:t>
            </a:r>
            <a:r>
              <a:rPr kumimoji="1" lang="zh-CN" altLang="en-US" sz="2000" dirty="0">
                <a:latin typeface="Arial" panose="020B0604020202020204" pitchFamily="34" charset="0"/>
                <a:ea typeface="黑体" panose="02010600030101010101" pitchFamily="2" charset="-122"/>
              </a:rPr>
              <a:t>运算</a:t>
            </a:r>
          </a:p>
          <a:p>
            <a:pPr>
              <a:defRPr/>
            </a:pPr>
            <a:r>
              <a:rPr kumimoji="1" lang="zh-CN" altLang="en-US" sz="2000" dirty="0">
                <a:latin typeface="Arial" panose="020B0604020202020204" pitchFamily="34" charset="0"/>
                <a:ea typeface="黑体" panose="02010600030101010101" pitchFamily="2" charset="-122"/>
              </a:rPr>
              <a:t>解密算法</a:t>
            </a:r>
          </a:p>
        </p:txBody>
      </p:sp>
      <p:sp>
        <p:nvSpPr>
          <p:cNvPr id="4103" name="Line 27"/>
          <p:cNvSpPr>
            <a:spLocks noChangeShapeType="1"/>
          </p:cNvSpPr>
          <p:nvPr/>
        </p:nvSpPr>
        <p:spPr bwMode="auto">
          <a:xfrm flipV="1">
            <a:off x="5284788" y="4414838"/>
            <a:ext cx="1409700" cy="20637"/>
          </a:xfrm>
          <a:prstGeom prst="line">
            <a:avLst/>
          </a:prstGeom>
          <a:noFill/>
          <a:ln w="57150">
            <a:solidFill>
              <a:schemeClr val="tx2"/>
            </a:solidFill>
            <a:round/>
            <a:headEnd type="none" w="sm" len="med"/>
            <a:tailEnd type="triangle" w="med" len="lg"/>
          </a:ln>
        </p:spPr>
        <p:txBody>
          <a:bodyPr wrap="none" anchor="ctr"/>
          <a:lstStyle/>
          <a:p>
            <a:endParaRPr lang="zh-CN" altLang="en-US"/>
          </a:p>
        </p:txBody>
      </p:sp>
      <p:sp>
        <p:nvSpPr>
          <p:cNvPr id="4104" name="Text Box 28"/>
          <p:cNvSpPr txBox="1">
            <a:spLocks noChangeArrowheads="1"/>
          </p:cNvSpPr>
          <p:nvPr/>
        </p:nvSpPr>
        <p:spPr bwMode="auto">
          <a:xfrm>
            <a:off x="1030629" y="3181561"/>
            <a:ext cx="793750" cy="457200"/>
          </a:xfrm>
          <a:prstGeom prst="rect">
            <a:avLst/>
          </a:prstGeom>
          <a:noFill/>
          <a:ln w="9525">
            <a:noFill/>
            <a:miter lim="800000"/>
          </a:ln>
        </p:spPr>
        <p:txBody>
          <a:bodyPr wrap="none">
            <a:spAutoFit/>
          </a:bodyPr>
          <a:lstStyle/>
          <a:p>
            <a:pPr algn="l"/>
            <a:r>
              <a:rPr kumimoji="1" lang="zh-CN" altLang="en-US" sz="2400" dirty="0">
                <a:latin typeface="Arial" panose="020B0604020202020204" pitchFamily="34" charset="0"/>
                <a:ea typeface="黑体" panose="02010600030101010101" pitchFamily="2" charset="-122"/>
              </a:rPr>
              <a:t>加密</a:t>
            </a:r>
          </a:p>
        </p:txBody>
      </p:sp>
      <p:sp>
        <p:nvSpPr>
          <p:cNvPr id="4105" name="Text Box 29"/>
          <p:cNvSpPr txBox="1">
            <a:spLocks noChangeArrowheads="1"/>
          </p:cNvSpPr>
          <p:nvPr/>
        </p:nvSpPr>
        <p:spPr bwMode="auto">
          <a:xfrm>
            <a:off x="6519863" y="3170238"/>
            <a:ext cx="793750"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解密</a:t>
            </a:r>
          </a:p>
        </p:txBody>
      </p:sp>
      <p:sp>
        <p:nvSpPr>
          <p:cNvPr id="4106" name="Text Box 30"/>
          <p:cNvSpPr txBox="1">
            <a:spLocks noChangeArrowheads="1"/>
          </p:cNvSpPr>
          <p:nvPr/>
        </p:nvSpPr>
        <p:spPr bwMode="auto">
          <a:xfrm>
            <a:off x="107950" y="4340225"/>
            <a:ext cx="996950"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明文</a:t>
            </a:r>
            <a:r>
              <a:rPr kumimoji="1" lang="en-US" altLang="zh-CN" sz="2400">
                <a:latin typeface="Arial" panose="020B0604020202020204" pitchFamily="34" charset="0"/>
                <a:ea typeface="黑体" panose="02010600030101010101" pitchFamily="2" charset="-122"/>
              </a:rPr>
              <a:t>X</a:t>
            </a:r>
          </a:p>
        </p:txBody>
      </p:sp>
      <p:sp>
        <p:nvSpPr>
          <p:cNvPr id="4107" name="Text Box 31"/>
          <p:cNvSpPr txBox="1">
            <a:spLocks noChangeArrowheads="1"/>
          </p:cNvSpPr>
          <p:nvPr/>
        </p:nvSpPr>
        <p:spPr bwMode="auto">
          <a:xfrm>
            <a:off x="7958138" y="4311650"/>
            <a:ext cx="1165225"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明文 </a:t>
            </a:r>
            <a:r>
              <a:rPr kumimoji="1" lang="en-US" altLang="zh-CN" sz="2400" i="1">
                <a:latin typeface="Arial" panose="020B0604020202020204" pitchFamily="34" charset="0"/>
                <a:ea typeface="黑体" panose="02010600030101010101" pitchFamily="2" charset="-122"/>
              </a:rPr>
              <a:t>X</a:t>
            </a:r>
            <a:r>
              <a:rPr kumimoji="1" lang="en-US" altLang="zh-CN" sz="2400">
                <a:latin typeface="Arial" panose="020B0604020202020204" pitchFamily="34" charset="0"/>
                <a:ea typeface="黑体" panose="02010600030101010101" pitchFamily="2" charset="-122"/>
              </a:rPr>
              <a:t> </a:t>
            </a:r>
            <a:endParaRPr kumimoji="1" lang="en-US" altLang="zh-CN" sz="3600">
              <a:latin typeface="Arial" panose="020B0604020202020204" pitchFamily="34" charset="0"/>
              <a:ea typeface="黑体" panose="02010600030101010101" pitchFamily="2" charset="-122"/>
            </a:endParaRPr>
          </a:p>
        </p:txBody>
      </p:sp>
      <p:pic>
        <p:nvPicPr>
          <p:cNvPr id="4108" name="Picture 33"/>
          <p:cNvPicPr>
            <a:picLocks noChangeArrowheads="1"/>
          </p:cNvPicPr>
          <p:nvPr/>
        </p:nvPicPr>
        <p:blipFill>
          <a:blip r:embed="rId3" cstate="print"/>
          <a:srcRect/>
          <a:stretch>
            <a:fillRect/>
          </a:stretch>
        </p:blipFill>
        <p:spPr bwMode="auto">
          <a:xfrm rot="5400000">
            <a:off x="1600994" y="2755107"/>
            <a:ext cx="555625" cy="230187"/>
          </a:xfrm>
          <a:prstGeom prst="rect">
            <a:avLst/>
          </a:prstGeom>
          <a:noFill/>
          <a:ln w="12699">
            <a:noFill/>
            <a:miter lim="800000"/>
            <a:headEnd/>
            <a:tailEnd/>
          </a:ln>
        </p:spPr>
      </p:pic>
      <p:sp>
        <p:nvSpPr>
          <p:cNvPr id="4109" name="Text Box 34"/>
          <p:cNvSpPr txBox="1">
            <a:spLocks noChangeArrowheads="1"/>
          </p:cNvSpPr>
          <p:nvPr/>
        </p:nvSpPr>
        <p:spPr bwMode="auto">
          <a:xfrm>
            <a:off x="539750" y="2924175"/>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sp>
        <p:nvSpPr>
          <p:cNvPr id="4110" name="Text Box 35"/>
          <p:cNvSpPr txBox="1">
            <a:spLocks noChangeArrowheads="1"/>
          </p:cNvSpPr>
          <p:nvPr/>
        </p:nvSpPr>
        <p:spPr bwMode="auto">
          <a:xfrm>
            <a:off x="8243888" y="2924175"/>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pic>
        <p:nvPicPr>
          <p:cNvPr id="4111" name="Picture 36"/>
          <p:cNvPicPr>
            <a:picLocks noChangeArrowheads="1"/>
          </p:cNvPicPr>
          <p:nvPr/>
        </p:nvPicPr>
        <p:blipFill>
          <a:blip r:embed="rId3" cstate="print"/>
          <a:srcRect/>
          <a:stretch>
            <a:fillRect/>
          </a:stretch>
        </p:blipFill>
        <p:spPr bwMode="auto">
          <a:xfrm rot="5400000">
            <a:off x="6954838" y="2725738"/>
            <a:ext cx="554037" cy="230187"/>
          </a:xfrm>
          <a:prstGeom prst="rect">
            <a:avLst/>
          </a:prstGeom>
          <a:solidFill>
            <a:srgbClr val="FFCCFF"/>
          </a:solidFill>
          <a:ln w="12699">
            <a:solidFill>
              <a:schemeClr val="tx1"/>
            </a:solidFill>
            <a:miter lim="800000"/>
            <a:headEnd/>
            <a:tailEnd/>
          </a:ln>
        </p:spPr>
      </p:pic>
      <p:sp>
        <p:nvSpPr>
          <p:cNvPr id="4112" name="Text Box 37"/>
          <p:cNvSpPr txBox="1">
            <a:spLocks noChangeArrowheads="1"/>
          </p:cNvSpPr>
          <p:nvPr/>
        </p:nvSpPr>
        <p:spPr bwMode="auto">
          <a:xfrm>
            <a:off x="6232525" y="2060575"/>
            <a:ext cx="1843088" cy="493713"/>
          </a:xfrm>
          <a:prstGeom prst="rect">
            <a:avLst/>
          </a:prstGeom>
          <a:noFill/>
          <a:ln w="9525">
            <a:noFill/>
            <a:miter lim="800000"/>
          </a:ln>
        </p:spPr>
        <p:txBody>
          <a:bodyPr wrap="none">
            <a:spAutoFit/>
          </a:bodyPr>
          <a:lstStyle/>
          <a:p>
            <a:pPr algn="l">
              <a:lnSpc>
                <a:spcPct val="110000"/>
              </a:lnSpc>
            </a:pPr>
            <a:r>
              <a:rPr kumimoji="1" lang="en-US" altLang="zh-CN" sz="2400">
                <a:latin typeface="Arial" panose="020B0604020202020204" pitchFamily="34" charset="0"/>
                <a:ea typeface="黑体" panose="02010600030101010101" pitchFamily="2" charset="-122"/>
              </a:rPr>
              <a:t>B</a:t>
            </a:r>
            <a:r>
              <a:rPr kumimoji="1" lang="zh-CN" altLang="en-US" sz="2400">
                <a:latin typeface="Arial" panose="020B0604020202020204" pitchFamily="34" charset="0"/>
                <a:ea typeface="黑体" panose="02010600030101010101" pitchFamily="2" charset="-122"/>
              </a:rPr>
              <a:t>的私钥</a:t>
            </a:r>
            <a:r>
              <a:rPr kumimoji="1" lang="en-US" altLang="zh-CN" sz="2400">
                <a:latin typeface="Arial" panose="020B0604020202020204" pitchFamily="34" charset="0"/>
                <a:ea typeface="黑体" panose="02010600030101010101" pitchFamily="2" charset="-122"/>
              </a:rPr>
              <a:t>SK</a:t>
            </a:r>
            <a:r>
              <a:rPr kumimoji="1" lang="en-US" altLang="zh-CN" sz="2400" baseline="-25000">
                <a:latin typeface="Arial" panose="020B0604020202020204" pitchFamily="34" charset="0"/>
                <a:ea typeface="黑体" panose="02010600030101010101" pitchFamily="2" charset="-122"/>
              </a:rPr>
              <a:t>B</a:t>
            </a:r>
          </a:p>
        </p:txBody>
      </p:sp>
      <p:sp>
        <p:nvSpPr>
          <p:cNvPr id="4113" name="Freeform 38"/>
          <p:cNvSpPr/>
          <p:nvPr/>
        </p:nvSpPr>
        <p:spPr bwMode="auto">
          <a:xfrm>
            <a:off x="1844675" y="3236913"/>
            <a:ext cx="4763" cy="690562"/>
          </a:xfrm>
          <a:custGeom>
            <a:avLst/>
            <a:gdLst>
              <a:gd name="T0" fmla="*/ 2 w 2"/>
              <a:gd name="T1" fmla="*/ 0 h 322"/>
              <a:gd name="T2" fmla="*/ 0 w 2"/>
              <a:gd name="T3" fmla="*/ 322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cmpd="sng">
            <a:solidFill>
              <a:schemeClr val="hlink"/>
            </a:solidFill>
            <a:round/>
            <a:headEnd type="none" w="sm" len="med"/>
            <a:tailEnd type="triangle" w="med" len="lg"/>
          </a:ln>
        </p:spPr>
        <p:txBody>
          <a:bodyPr wrap="none" anchor="ctr"/>
          <a:lstStyle/>
          <a:p>
            <a:endParaRPr lang="zh-CN" altLang="en-US"/>
          </a:p>
        </p:txBody>
      </p:sp>
      <p:graphicFrame>
        <p:nvGraphicFramePr>
          <p:cNvPr id="4098" name="Object 39"/>
          <p:cNvGraphicFramePr>
            <a:graphicFrameLocks noChangeAspect="1"/>
          </p:cNvGraphicFramePr>
          <p:nvPr/>
        </p:nvGraphicFramePr>
        <p:xfrm>
          <a:off x="3349934" y="3523456"/>
          <a:ext cx="2406650" cy="1703388"/>
        </p:xfrm>
        <a:graphic>
          <a:graphicData uri="http://schemas.openxmlformats.org/presentationml/2006/ole">
            <p:oleObj spid="_x0000_s86017" name="VISIO" r:id="rId4" imgW="3514725" imgH="2009775" progId="">
              <p:embed/>
            </p:oleObj>
          </a:graphicData>
        </a:graphic>
      </p:graphicFrame>
      <p:sp>
        <p:nvSpPr>
          <p:cNvPr id="4114" name="Freeform 40"/>
          <p:cNvSpPr/>
          <p:nvPr/>
        </p:nvSpPr>
        <p:spPr bwMode="auto">
          <a:xfrm rot="-5400000">
            <a:off x="8047832" y="3888581"/>
            <a:ext cx="306388" cy="58102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p:spPr>
        <p:txBody>
          <a:bodyPr wrap="none" anchor="ctr"/>
          <a:lstStyle/>
          <a:p>
            <a:endParaRPr lang="zh-CN" altLang="en-US"/>
          </a:p>
        </p:txBody>
      </p:sp>
      <p:sp>
        <p:nvSpPr>
          <p:cNvPr id="4115" name="Freeform 41"/>
          <p:cNvSpPr/>
          <p:nvPr/>
        </p:nvSpPr>
        <p:spPr bwMode="auto">
          <a:xfrm>
            <a:off x="784225" y="3835400"/>
            <a:ext cx="384175" cy="49847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p:spPr>
        <p:txBody>
          <a:bodyPr wrap="none" anchor="ctr"/>
          <a:lstStyle/>
          <a:p>
            <a:endParaRPr lang="zh-CN" altLang="en-US"/>
          </a:p>
        </p:txBody>
      </p:sp>
      <p:grpSp>
        <p:nvGrpSpPr>
          <p:cNvPr id="4116" name="Group 42"/>
          <p:cNvGrpSpPr/>
          <p:nvPr/>
        </p:nvGrpSpPr>
        <p:grpSpPr bwMode="auto">
          <a:xfrm>
            <a:off x="457200" y="3346450"/>
            <a:ext cx="582613" cy="679450"/>
            <a:chOff x="921" y="2412"/>
            <a:chExt cx="284" cy="265"/>
          </a:xfrm>
        </p:grpSpPr>
        <p:grpSp>
          <p:nvGrpSpPr>
            <p:cNvPr id="4149" name="Group 43"/>
            <p:cNvGrpSpPr/>
            <p:nvPr/>
          </p:nvGrpSpPr>
          <p:grpSpPr bwMode="auto">
            <a:xfrm>
              <a:off x="928" y="2417"/>
              <a:ext cx="277" cy="260"/>
              <a:chOff x="928" y="2417"/>
              <a:chExt cx="277" cy="260"/>
            </a:xfrm>
          </p:grpSpPr>
          <p:sp>
            <p:nvSpPr>
              <p:cNvPr id="4163" name="Freeform 4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164" name="Freeform 4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165" name="Freeform 4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166" name="Freeform 4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167" name="Rectangle 48"/>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168" name="Rectangle 49"/>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169" name="Rectangle 50"/>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170" name="Line 51"/>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171" name="Group 52"/>
              <p:cNvGrpSpPr/>
              <p:nvPr/>
            </p:nvGrpSpPr>
            <p:grpSpPr bwMode="auto">
              <a:xfrm>
                <a:off x="928" y="2639"/>
                <a:ext cx="277" cy="38"/>
                <a:chOff x="928" y="2639"/>
                <a:chExt cx="277" cy="38"/>
              </a:xfrm>
            </p:grpSpPr>
            <p:sp>
              <p:nvSpPr>
                <p:cNvPr id="4172" name="Freeform 5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173" name="Freeform 5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174" name="Rectangle 55"/>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150" name="Group 56"/>
            <p:cNvGrpSpPr/>
            <p:nvPr/>
          </p:nvGrpSpPr>
          <p:grpSpPr bwMode="auto">
            <a:xfrm>
              <a:off x="921" y="2412"/>
              <a:ext cx="277" cy="261"/>
              <a:chOff x="921" y="2412"/>
              <a:chExt cx="277" cy="261"/>
            </a:xfrm>
          </p:grpSpPr>
          <p:sp>
            <p:nvSpPr>
              <p:cNvPr id="4151" name="Freeform 5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152" name="Freeform 5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153" name="Freeform 5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154" name="Freeform 6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155" name="Rectangle 61"/>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156" name="Rectangle 62"/>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157" name="Rectangle 63"/>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158" name="Line 64"/>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159" name="Group 65"/>
              <p:cNvGrpSpPr/>
              <p:nvPr/>
            </p:nvGrpSpPr>
            <p:grpSpPr bwMode="auto">
              <a:xfrm>
                <a:off x="921" y="2635"/>
                <a:ext cx="277" cy="38"/>
                <a:chOff x="921" y="2635"/>
                <a:chExt cx="277" cy="38"/>
              </a:xfrm>
            </p:grpSpPr>
            <p:sp>
              <p:nvSpPr>
                <p:cNvPr id="4160" name="Freeform 6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161" name="Freeform 6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162" name="Rectangle 68"/>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nvGrpSpPr>
          <p:cNvPr id="4117" name="Group 69"/>
          <p:cNvGrpSpPr/>
          <p:nvPr/>
        </p:nvGrpSpPr>
        <p:grpSpPr bwMode="auto">
          <a:xfrm>
            <a:off x="8188325" y="3346450"/>
            <a:ext cx="581025" cy="679450"/>
            <a:chOff x="921" y="2412"/>
            <a:chExt cx="284" cy="265"/>
          </a:xfrm>
        </p:grpSpPr>
        <p:grpSp>
          <p:nvGrpSpPr>
            <p:cNvPr id="4123" name="Group 70"/>
            <p:cNvGrpSpPr/>
            <p:nvPr/>
          </p:nvGrpSpPr>
          <p:grpSpPr bwMode="auto">
            <a:xfrm>
              <a:off x="928" y="2417"/>
              <a:ext cx="277" cy="260"/>
              <a:chOff x="928" y="2417"/>
              <a:chExt cx="277" cy="260"/>
            </a:xfrm>
          </p:grpSpPr>
          <p:sp>
            <p:nvSpPr>
              <p:cNvPr id="4137" name="Freeform 7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138" name="Freeform 7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139" name="Freeform 7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140" name="Freeform 7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141" name="Rectangle 75"/>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142" name="Rectangle 76"/>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143" name="Rectangle 77"/>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144" name="Line 78"/>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145" name="Group 79"/>
              <p:cNvGrpSpPr/>
              <p:nvPr/>
            </p:nvGrpSpPr>
            <p:grpSpPr bwMode="auto">
              <a:xfrm>
                <a:off x="928" y="2639"/>
                <a:ext cx="277" cy="38"/>
                <a:chOff x="928" y="2639"/>
                <a:chExt cx="277" cy="38"/>
              </a:xfrm>
            </p:grpSpPr>
            <p:sp>
              <p:nvSpPr>
                <p:cNvPr id="4146" name="Freeform 8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147" name="Freeform 8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148" name="Rectangle 82"/>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124" name="Group 83"/>
            <p:cNvGrpSpPr/>
            <p:nvPr/>
          </p:nvGrpSpPr>
          <p:grpSpPr bwMode="auto">
            <a:xfrm>
              <a:off x="921" y="2412"/>
              <a:ext cx="277" cy="261"/>
              <a:chOff x="921" y="2412"/>
              <a:chExt cx="277" cy="261"/>
            </a:xfrm>
          </p:grpSpPr>
          <p:sp>
            <p:nvSpPr>
              <p:cNvPr id="4125" name="Freeform 8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126" name="Freeform 8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127" name="Freeform 8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128" name="Freeform 8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129" name="Rectangle 88"/>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130" name="Rectangle 89"/>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131" name="Rectangle 90"/>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132" name="Line 91"/>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133" name="Group 92"/>
              <p:cNvGrpSpPr/>
              <p:nvPr/>
            </p:nvGrpSpPr>
            <p:grpSpPr bwMode="auto">
              <a:xfrm>
                <a:off x="921" y="2635"/>
                <a:ext cx="277" cy="38"/>
                <a:chOff x="921" y="2635"/>
                <a:chExt cx="277" cy="38"/>
              </a:xfrm>
            </p:grpSpPr>
            <p:sp>
              <p:nvSpPr>
                <p:cNvPr id="4134" name="Freeform 9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135" name="Freeform 9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136" name="Rectangle 95"/>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4118" name="Text Box 96"/>
          <p:cNvSpPr txBox="1">
            <a:spLocks noChangeArrowheads="1"/>
          </p:cNvSpPr>
          <p:nvPr/>
        </p:nvSpPr>
        <p:spPr bwMode="auto">
          <a:xfrm>
            <a:off x="5657850" y="3917950"/>
            <a:ext cx="1081088" cy="457200"/>
          </a:xfrm>
          <a:prstGeom prst="rect">
            <a:avLst/>
          </a:prstGeom>
          <a:noFill/>
          <a:ln w="9525">
            <a:noFill/>
            <a:miter lim="800000"/>
          </a:ln>
        </p:spPr>
        <p:txBody>
          <a:bodyPr wrap="none">
            <a:spAutoFit/>
          </a:bodyPr>
          <a:lstStyle/>
          <a:p>
            <a:pPr algn="l"/>
            <a:r>
              <a:rPr kumimoji="1" lang="zh-CN" altLang="en-US" sz="2400" dirty="0">
                <a:latin typeface="Arial" panose="020B0604020202020204" pitchFamily="34" charset="0"/>
                <a:ea typeface="黑体" panose="02010600030101010101" pitchFamily="2" charset="-122"/>
              </a:rPr>
              <a:t>密文</a:t>
            </a:r>
            <a:r>
              <a:rPr kumimoji="1" lang="en-US" altLang="zh-CN" sz="2400" i="1" dirty="0">
                <a:latin typeface="Arial" panose="020B0604020202020204" pitchFamily="34" charset="0"/>
                <a:ea typeface="黑体" panose="02010600030101010101" pitchFamily="2" charset="-122"/>
              </a:rPr>
              <a:t>Y</a:t>
            </a:r>
            <a:r>
              <a:rPr kumimoji="1" lang="en-US" altLang="zh-CN" sz="2400" dirty="0">
                <a:latin typeface="Arial" panose="020B0604020202020204" pitchFamily="34" charset="0"/>
                <a:ea typeface="黑体" panose="02010600030101010101" pitchFamily="2" charset="-122"/>
              </a:rPr>
              <a:t> </a:t>
            </a:r>
          </a:p>
        </p:txBody>
      </p:sp>
      <p:sp>
        <p:nvSpPr>
          <p:cNvPr id="4119" name="Text Box 97"/>
          <p:cNvSpPr txBox="1">
            <a:spLocks noChangeArrowheads="1"/>
          </p:cNvSpPr>
          <p:nvPr/>
        </p:nvSpPr>
        <p:spPr bwMode="auto">
          <a:xfrm>
            <a:off x="4027269" y="4083050"/>
            <a:ext cx="1098550" cy="457200"/>
          </a:xfrm>
          <a:prstGeom prst="rect">
            <a:avLst/>
          </a:prstGeom>
          <a:noFill/>
          <a:ln w="9525">
            <a:noFill/>
            <a:miter lim="800000"/>
          </a:ln>
        </p:spPr>
        <p:txBody>
          <a:bodyPr wrap="none">
            <a:spAutoFit/>
          </a:bodyPr>
          <a:lstStyle/>
          <a:p>
            <a:pPr algn="l"/>
            <a:r>
              <a:rPr kumimoji="1" lang="zh-CN" altLang="en-US" sz="2400" dirty="0" smtClean="0">
                <a:latin typeface="Arial" panose="020B0604020202020204" pitchFamily="34" charset="0"/>
                <a:ea typeface="黑体" panose="02010600030101010101" pitchFamily="2" charset="-122"/>
              </a:rPr>
              <a:t>互联网</a:t>
            </a:r>
            <a:endParaRPr kumimoji="1" lang="zh-CN" altLang="en-US" sz="2400" dirty="0">
              <a:latin typeface="Arial" panose="020B0604020202020204" pitchFamily="34" charset="0"/>
              <a:ea typeface="黑体" panose="02010600030101010101" pitchFamily="2" charset="-122"/>
            </a:endParaRPr>
          </a:p>
        </p:txBody>
      </p:sp>
      <p:sp>
        <p:nvSpPr>
          <p:cNvPr id="4120" name="Line 98"/>
          <p:cNvSpPr>
            <a:spLocks noChangeShapeType="1"/>
          </p:cNvSpPr>
          <p:nvPr/>
        </p:nvSpPr>
        <p:spPr bwMode="auto">
          <a:xfrm rot="16200000" flipH="1">
            <a:off x="6869112" y="3548063"/>
            <a:ext cx="758825" cy="0"/>
          </a:xfrm>
          <a:prstGeom prst="line">
            <a:avLst/>
          </a:prstGeom>
          <a:noFill/>
          <a:ln w="57150">
            <a:solidFill>
              <a:schemeClr val="hlink"/>
            </a:solidFill>
            <a:round/>
            <a:headEnd type="none" w="sm" len="med"/>
            <a:tailEnd type="triangle" w="med" len="lg"/>
          </a:ln>
        </p:spPr>
        <p:txBody>
          <a:bodyPr wrap="none" anchor="ctr"/>
          <a:lstStyle/>
          <a:p>
            <a:endParaRPr lang="zh-CN" altLang="en-US"/>
          </a:p>
        </p:txBody>
      </p:sp>
      <p:sp>
        <p:nvSpPr>
          <p:cNvPr id="4121" name="Text Box 99"/>
          <p:cNvSpPr txBox="1">
            <a:spLocks noChangeArrowheads="1"/>
          </p:cNvSpPr>
          <p:nvPr/>
        </p:nvSpPr>
        <p:spPr bwMode="auto">
          <a:xfrm>
            <a:off x="971550" y="2060575"/>
            <a:ext cx="1843088" cy="493713"/>
          </a:xfrm>
          <a:prstGeom prst="rect">
            <a:avLst/>
          </a:prstGeom>
          <a:noFill/>
          <a:ln w="9525">
            <a:noFill/>
            <a:miter lim="800000"/>
          </a:ln>
        </p:spPr>
        <p:txBody>
          <a:bodyPr wrap="none">
            <a:spAutoFit/>
          </a:bodyPr>
          <a:lstStyle/>
          <a:p>
            <a:pPr algn="l">
              <a:lnSpc>
                <a:spcPct val="110000"/>
              </a:lnSpc>
            </a:pPr>
            <a:r>
              <a:rPr kumimoji="1" lang="en-US" altLang="zh-CN" sz="2400" dirty="0">
                <a:latin typeface="Arial" panose="020B0604020202020204" pitchFamily="34" charset="0"/>
                <a:ea typeface="黑体" panose="02010600030101010101" pitchFamily="2" charset="-122"/>
              </a:rPr>
              <a:t>B</a:t>
            </a:r>
            <a:r>
              <a:rPr kumimoji="1" lang="zh-CN" altLang="en-US" sz="2400" dirty="0">
                <a:latin typeface="Arial" panose="020B0604020202020204" pitchFamily="34" charset="0"/>
                <a:ea typeface="黑体" panose="02010600030101010101" pitchFamily="2" charset="-122"/>
              </a:rPr>
              <a:t>的公钥</a:t>
            </a:r>
            <a:r>
              <a:rPr kumimoji="1" lang="en-US" altLang="zh-CN" sz="2400" dirty="0">
                <a:latin typeface="Arial" panose="020B0604020202020204" pitchFamily="34" charset="0"/>
                <a:ea typeface="黑体" panose="02010600030101010101" pitchFamily="2" charset="-122"/>
              </a:rPr>
              <a:t>PK</a:t>
            </a:r>
            <a:r>
              <a:rPr kumimoji="1" lang="en-US" altLang="zh-CN" sz="2400" baseline="-25000" dirty="0">
                <a:latin typeface="Arial" panose="020B0604020202020204" pitchFamily="34" charset="0"/>
                <a:ea typeface="黑体" panose="02010600030101010101" pitchFamily="2" charset="-122"/>
              </a:rPr>
              <a:t>B</a:t>
            </a:r>
          </a:p>
        </p:txBody>
      </p:sp>
      <p:sp>
        <p:nvSpPr>
          <p:cNvPr id="4122" name="Rectangle 103"/>
          <p:cNvSpPr>
            <a:spLocks noGrp="1" noChangeArrowheads="1"/>
          </p:cNvSpPr>
          <p:nvPr>
            <p:ph type="title"/>
          </p:nvPr>
        </p:nvSpPr>
        <p:spPr/>
        <p:txBody>
          <a:bodyPr/>
          <a:lstStyle/>
          <a:p>
            <a:pPr eaLnBrk="1" hangingPunct="1"/>
            <a:r>
              <a:rPr lang="zh-CN" altLang="en-US" dirty="0"/>
              <a:t>用</a:t>
            </a:r>
            <a:r>
              <a:rPr lang="zh-CN" altLang="en-US" dirty="0" smtClean="0"/>
              <a:t>公钥密码体制进行加密的过程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公开密钥与对称</a:t>
            </a:r>
            <a:r>
              <a:rPr lang="zh-CN" altLang="zh-CN" dirty="0" smtClean="0"/>
              <a:t>密钥</a:t>
            </a:r>
            <a:r>
              <a:rPr lang="zh-CN" altLang="en-US" dirty="0" smtClean="0"/>
              <a:t>的区别</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在使用对称密钥时，由于双方使用同样的密钥，因此在通信信道上可以进行</a:t>
            </a:r>
            <a:r>
              <a:rPr lang="zh-CN" altLang="zh-CN" dirty="0">
                <a:solidFill>
                  <a:srgbClr val="FF0000"/>
                </a:solidFill>
              </a:rPr>
              <a:t>一对一的双向保密通信</a:t>
            </a:r>
            <a:r>
              <a:rPr lang="zh-CN" altLang="zh-CN" dirty="0"/>
              <a:t>，每一方既可用此密钥加密明文，并发送给对方，也可接收密文，用同一密钥对密文解密</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这种</a:t>
            </a:r>
            <a:r>
              <a:rPr lang="zh-CN" altLang="zh-CN" dirty="0"/>
              <a:t>保密通信</a:t>
            </a:r>
            <a:r>
              <a:rPr lang="zh-CN" altLang="zh-CN" dirty="0">
                <a:solidFill>
                  <a:srgbClr val="FF0000"/>
                </a:solidFill>
              </a:rPr>
              <a:t>仅限于</a:t>
            </a:r>
            <a:r>
              <a:rPr lang="zh-CN" altLang="zh-CN" dirty="0"/>
              <a:t>持有此密钥的</a:t>
            </a:r>
            <a:r>
              <a:rPr lang="zh-CN" altLang="zh-CN" dirty="0" smtClean="0"/>
              <a:t>双方</a:t>
            </a:r>
            <a:r>
              <a:rPr lang="en-US" altLang="zh-CN" dirty="0" smtClean="0"/>
              <a:t> (</a:t>
            </a:r>
            <a:r>
              <a:rPr lang="zh-CN" altLang="zh-CN" dirty="0" smtClean="0"/>
              <a:t>如</a:t>
            </a:r>
            <a:r>
              <a:rPr lang="zh-CN" altLang="zh-CN" dirty="0"/>
              <a:t>再有第三方就不保密</a:t>
            </a:r>
            <a:r>
              <a:rPr lang="zh-CN" altLang="zh-CN" dirty="0" smtClean="0"/>
              <a:t>了</a:t>
            </a:r>
            <a:r>
              <a:rPr lang="en-US" altLang="zh-CN" dirty="0" smtClean="0"/>
              <a:t>)</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在</a:t>
            </a:r>
            <a:r>
              <a:rPr lang="zh-CN" altLang="zh-CN" dirty="0"/>
              <a:t>使用公开密钥时，在通信信道上可以是</a:t>
            </a:r>
            <a:r>
              <a:rPr lang="zh-CN" altLang="zh-CN" dirty="0">
                <a:solidFill>
                  <a:srgbClr val="FF0000"/>
                </a:solidFill>
              </a:rPr>
              <a:t>多对一的单向保密通信。</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algn="ctr"/>
            <a:r>
              <a:rPr lang="zh-CN" altLang="zh-CN" dirty="0"/>
              <a:t>公钥密码体制</a:t>
            </a:r>
            <a:endParaRPr lang="zh-CN" altLang="en-US" dirty="0"/>
          </a:p>
        </p:txBody>
      </p:sp>
      <p:sp>
        <p:nvSpPr>
          <p:cNvPr id="80899" name="Rectangle 3"/>
          <p:cNvSpPr>
            <a:spLocks noGrp="1" noChangeArrowheads="1"/>
          </p:cNvSpPr>
          <p:nvPr>
            <p:ph type="body"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pPr>
              <a:spcBef>
                <a:spcPts val="600"/>
              </a:spcBef>
            </a:pPr>
            <a:r>
              <a:rPr lang="zh-CN" altLang="en-US" dirty="0"/>
              <a:t>如果某一信息用</a:t>
            </a:r>
            <a:r>
              <a:rPr lang="zh-CN" altLang="en-US" dirty="0">
                <a:solidFill>
                  <a:srgbClr val="FF0000"/>
                </a:solidFill>
              </a:rPr>
              <a:t>公开密钥加密</a:t>
            </a:r>
            <a:r>
              <a:rPr lang="zh-CN" altLang="en-US" dirty="0"/>
              <a:t>，则必须用</a:t>
            </a:r>
            <a:r>
              <a:rPr lang="zh-CN" altLang="en-US" dirty="0">
                <a:solidFill>
                  <a:srgbClr val="FF0000"/>
                </a:solidFill>
              </a:rPr>
              <a:t>私有密钥解密</a:t>
            </a:r>
            <a:r>
              <a:rPr lang="zh-CN" altLang="en-US" dirty="0"/>
              <a:t>，这就是实现</a:t>
            </a:r>
            <a:r>
              <a:rPr lang="zh-CN" altLang="en-US" dirty="0">
                <a:solidFill>
                  <a:srgbClr val="FF0000"/>
                </a:solidFill>
              </a:rPr>
              <a:t>保密</a:t>
            </a:r>
            <a:r>
              <a:rPr lang="zh-CN" altLang="en-US" dirty="0"/>
              <a:t>的方法</a:t>
            </a:r>
          </a:p>
          <a:p>
            <a:pPr>
              <a:spcBef>
                <a:spcPts val="600"/>
              </a:spcBef>
            </a:pPr>
            <a:endParaRPr lang="en-US" altLang="zh-CN" dirty="0" smtClean="0"/>
          </a:p>
          <a:p>
            <a:pPr>
              <a:spcBef>
                <a:spcPts val="600"/>
              </a:spcBef>
            </a:pPr>
            <a:r>
              <a:rPr lang="zh-CN" altLang="en-US" dirty="0" smtClean="0"/>
              <a:t>如果</a:t>
            </a:r>
            <a:r>
              <a:rPr lang="zh-CN" altLang="en-US" dirty="0"/>
              <a:t>某一信息用</a:t>
            </a:r>
            <a:r>
              <a:rPr lang="zh-CN" altLang="en-US" dirty="0">
                <a:solidFill>
                  <a:srgbClr val="FF0000"/>
                </a:solidFill>
              </a:rPr>
              <a:t>私有密钥加密</a:t>
            </a:r>
            <a:r>
              <a:rPr lang="zh-CN" altLang="en-US" dirty="0"/>
              <a:t>，那么，它必须用</a:t>
            </a:r>
            <a:r>
              <a:rPr lang="zh-CN" altLang="en-US" dirty="0">
                <a:solidFill>
                  <a:srgbClr val="FF0000"/>
                </a:solidFill>
              </a:rPr>
              <a:t>公开密钥解密</a:t>
            </a:r>
            <a:r>
              <a:rPr lang="zh-CN" altLang="en-US" dirty="0" smtClean="0"/>
              <a:t>。这</a:t>
            </a:r>
            <a:r>
              <a:rPr lang="zh-CN" altLang="en-US" dirty="0"/>
              <a:t>就是实现</a:t>
            </a:r>
            <a:r>
              <a:rPr lang="zh-CN" altLang="en-US" dirty="0">
                <a:solidFill>
                  <a:srgbClr val="FF0000"/>
                </a:solidFill>
              </a:rPr>
              <a:t>数字签名</a:t>
            </a:r>
            <a:r>
              <a:rPr lang="zh-CN" altLang="en-US" dirty="0"/>
              <a:t>的</a:t>
            </a:r>
            <a:r>
              <a:rPr lang="zh-CN" altLang="en-US" dirty="0" smtClean="0"/>
              <a:t>方法</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solidFill>
                  <a:srgbClr val="FF0000"/>
                </a:solidFill>
              </a:rPr>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dirty="0"/>
              <a:t>7.3 </a:t>
            </a:r>
            <a:r>
              <a:rPr lang="en-US" altLang="zh-CN" dirty="0" smtClean="0"/>
              <a:t> </a:t>
            </a:r>
            <a:r>
              <a:rPr lang="zh-CN" altLang="en-US" dirty="0" smtClean="0"/>
              <a:t>数字签名</a:t>
            </a:r>
            <a:endParaRPr lang="zh-CN" altLang="en-US" dirty="0"/>
          </a:p>
        </p:txBody>
      </p:sp>
      <p:sp>
        <p:nvSpPr>
          <p:cNvPr id="59494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用于</a:t>
            </a:r>
            <a:r>
              <a:rPr lang="zh-CN" altLang="zh-CN" dirty="0"/>
              <a:t>证明真实性</a:t>
            </a:r>
            <a:r>
              <a:rPr lang="zh-CN" altLang="en-US" dirty="0"/>
              <a:t>。</a:t>
            </a:r>
            <a:endParaRPr lang="en-US" altLang="zh-CN" dirty="0"/>
          </a:p>
          <a:p>
            <a:endParaRPr lang="en-US" altLang="zh-CN" dirty="0" smtClean="0"/>
          </a:p>
          <a:p>
            <a:r>
              <a:rPr lang="zh-CN" altLang="en-US" dirty="0" smtClean="0"/>
              <a:t>数字签名</a:t>
            </a:r>
            <a:r>
              <a:rPr lang="zh-CN" altLang="en-US" dirty="0"/>
              <a:t>必须保证以下三点：</a:t>
            </a:r>
          </a:p>
          <a:p>
            <a:pPr>
              <a:spcBef>
                <a:spcPts val="600"/>
              </a:spcBef>
              <a:buNone/>
            </a:pPr>
            <a:r>
              <a:rPr lang="en-US" altLang="zh-CN" dirty="0"/>
              <a:t>(1) </a:t>
            </a:r>
            <a:r>
              <a:rPr lang="zh-CN" altLang="en-US" dirty="0"/>
              <a:t>报文</a:t>
            </a:r>
            <a:r>
              <a:rPr lang="zh-CN" altLang="en-US" dirty="0" smtClean="0"/>
              <a:t>鉴别 </a:t>
            </a:r>
            <a:r>
              <a:rPr lang="en-US" altLang="zh-CN" dirty="0" smtClean="0"/>
              <a:t>(Authentication) —— </a:t>
            </a:r>
            <a:r>
              <a:rPr lang="zh-CN" altLang="en-US" dirty="0" smtClean="0">
                <a:solidFill>
                  <a:srgbClr val="FF0000"/>
                </a:solidFill>
              </a:rPr>
              <a:t>接收者</a:t>
            </a:r>
            <a:r>
              <a:rPr lang="zh-CN" altLang="en-US" dirty="0"/>
              <a:t>能够核实发送者对报文的</a:t>
            </a:r>
            <a:r>
              <a:rPr lang="zh-CN" altLang="en-US" dirty="0" smtClean="0"/>
              <a:t>签名 </a:t>
            </a:r>
            <a:r>
              <a:rPr lang="en-US" altLang="zh-CN" dirty="0" smtClean="0"/>
              <a:t>(</a:t>
            </a:r>
            <a:r>
              <a:rPr lang="zh-CN" altLang="en-US" dirty="0" smtClean="0">
                <a:solidFill>
                  <a:srgbClr val="FF0000"/>
                </a:solidFill>
              </a:rPr>
              <a:t>证明来源</a:t>
            </a:r>
            <a:r>
              <a:rPr lang="en-US" altLang="zh-CN" dirty="0" smtClean="0"/>
              <a:t>)</a:t>
            </a:r>
            <a:r>
              <a:rPr lang="en-US" altLang="zh-CN" dirty="0" smtClean="0">
                <a:solidFill>
                  <a:srgbClr val="FF0000"/>
                </a:solidFill>
              </a:rPr>
              <a:t> </a:t>
            </a:r>
            <a:r>
              <a:rPr lang="zh-CN" altLang="en-US" dirty="0" smtClean="0"/>
              <a:t>；</a:t>
            </a:r>
            <a:endParaRPr lang="en-US" altLang="zh-CN" dirty="0"/>
          </a:p>
          <a:p>
            <a:pPr>
              <a:spcBef>
                <a:spcPts val="600"/>
              </a:spcBef>
              <a:buNone/>
            </a:pPr>
            <a:r>
              <a:rPr lang="en-US" altLang="zh-CN" dirty="0"/>
              <a:t>(2) </a:t>
            </a:r>
            <a:r>
              <a:rPr lang="zh-CN" altLang="en-US" dirty="0"/>
              <a:t>报文的</a:t>
            </a:r>
            <a:r>
              <a:rPr lang="zh-CN" altLang="en-US" dirty="0" smtClean="0"/>
              <a:t>完整性 </a:t>
            </a:r>
            <a:r>
              <a:rPr lang="en-US" altLang="zh-CN" dirty="0" smtClean="0"/>
              <a:t>(Integrity)</a:t>
            </a:r>
            <a:r>
              <a:rPr lang="zh-CN" altLang="en-US" dirty="0" smtClean="0"/>
              <a:t>  </a:t>
            </a:r>
            <a:r>
              <a:rPr lang="en-US" altLang="zh-CN" dirty="0" smtClean="0"/>
              <a:t>—— </a:t>
            </a:r>
            <a:r>
              <a:rPr lang="zh-CN" altLang="en-US" dirty="0" smtClean="0">
                <a:solidFill>
                  <a:srgbClr val="FF0000"/>
                </a:solidFill>
              </a:rPr>
              <a:t>接受者</a:t>
            </a:r>
            <a:r>
              <a:rPr lang="zh-CN" altLang="en-US" dirty="0" smtClean="0"/>
              <a:t>确信所收到的数据和发送者发送的完全一样而没有被篡改过 </a:t>
            </a:r>
            <a:r>
              <a:rPr lang="en-US" altLang="zh-CN" dirty="0" smtClean="0"/>
              <a:t>(</a:t>
            </a:r>
            <a:r>
              <a:rPr lang="zh-CN" altLang="en-US" dirty="0" smtClean="0">
                <a:solidFill>
                  <a:srgbClr val="FF0000"/>
                </a:solidFill>
              </a:rPr>
              <a:t>防否认</a:t>
            </a:r>
            <a:r>
              <a:rPr lang="en-US" altLang="zh-CN" dirty="0" smtClean="0"/>
              <a:t>)</a:t>
            </a:r>
            <a:r>
              <a:rPr lang="zh-CN" altLang="en-US" dirty="0" smtClean="0"/>
              <a:t> ；</a:t>
            </a:r>
            <a:endParaRPr lang="en-US" altLang="zh-CN" dirty="0"/>
          </a:p>
          <a:p>
            <a:pPr>
              <a:spcBef>
                <a:spcPts val="600"/>
              </a:spcBef>
              <a:buNone/>
            </a:pPr>
            <a:r>
              <a:rPr lang="en-US" altLang="zh-CN" dirty="0"/>
              <a:t>(3) </a:t>
            </a:r>
            <a:r>
              <a:rPr lang="zh-CN" altLang="en-US" dirty="0" smtClean="0"/>
              <a:t>不可否认</a:t>
            </a:r>
            <a:r>
              <a:rPr lang="en-US" altLang="zh-CN" dirty="0" smtClean="0"/>
              <a:t>(Non-repudiation)</a:t>
            </a:r>
            <a:r>
              <a:rPr lang="zh-CN" altLang="en-US" dirty="0" smtClean="0"/>
              <a:t> </a:t>
            </a:r>
            <a:r>
              <a:rPr lang="en-US" altLang="zh-CN" dirty="0" smtClean="0"/>
              <a:t>——</a:t>
            </a:r>
            <a:r>
              <a:rPr lang="zh-CN" altLang="en-US" dirty="0" smtClean="0">
                <a:solidFill>
                  <a:srgbClr val="00B050"/>
                </a:solidFill>
              </a:rPr>
              <a:t>发送者</a:t>
            </a:r>
            <a:r>
              <a:rPr lang="zh-CN" altLang="en-US" dirty="0" smtClean="0"/>
              <a:t>事后</a:t>
            </a:r>
            <a:r>
              <a:rPr lang="zh-CN" altLang="en-US" dirty="0" smtClean="0">
                <a:solidFill>
                  <a:schemeClr val="hlink"/>
                </a:solidFill>
              </a:rPr>
              <a:t>不能抵赖</a:t>
            </a:r>
            <a:r>
              <a:rPr lang="zh-CN" altLang="en-US" dirty="0" smtClean="0"/>
              <a:t>对报文的签名 </a:t>
            </a:r>
            <a:r>
              <a:rPr lang="en-US" altLang="zh-CN" dirty="0" smtClean="0">
                <a:solidFill>
                  <a:srgbClr val="FF0000"/>
                </a:solidFill>
              </a:rPr>
              <a:t> </a:t>
            </a:r>
            <a:r>
              <a:rPr lang="zh-CN" altLang="en-US" dirty="0" smtClean="0">
                <a:solidFill>
                  <a:srgbClr val="FF0000"/>
                </a:solidFill>
              </a:rPr>
              <a:t>或 </a:t>
            </a:r>
            <a:r>
              <a:rPr lang="zh-CN" altLang="en-US" dirty="0" smtClean="0"/>
              <a:t>接收者不能伪造对报文的签 名 </a:t>
            </a:r>
            <a:r>
              <a:rPr lang="en-US" altLang="zh-CN" dirty="0" smtClean="0"/>
              <a:t>(</a:t>
            </a:r>
            <a:r>
              <a:rPr lang="zh-CN" altLang="en-US" dirty="0" smtClean="0">
                <a:solidFill>
                  <a:srgbClr val="FF0000"/>
                </a:solidFill>
              </a:rPr>
              <a:t>防伪造</a:t>
            </a:r>
            <a:r>
              <a:rPr lang="en-US" altLang="zh-CN" dirty="0" smtClean="0"/>
              <a:t>)</a:t>
            </a:r>
            <a:r>
              <a:rPr lang="zh-CN" altLang="en-US" dirty="0" smtClean="0"/>
              <a:t> 。</a:t>
            </a:r>
            <a:endParaRPr lang="zh-CN" altLang="en-US" dirty="0"/>
          </a:p>
          <a:p>
            <a:endParaRPr lang="en-US" altLang="zh-CN" dirty="0" smtClean="0"/>
          </a:p>
          <a:p>
            <a:r>
              <a:rPr lang="zh-CN" altLang="en-US" dirty="0" smtClean="0"/>
              <a:t>现在</a:t>
            </a:r>
            <a:r>
              <a:rPr lang="zh-CN" altLang="en-US" dirty="0"/>
              <a:t>已有多种实现各种数字签名的方法。</a:t>
            </a:r>
            <a:r>
              <a:rPr lang="zh-CN" altLang="en-US" dirty="0">
                <a:solidFill>
                  <a:srgbClr val="FF0000"/>
                </a:solidFill>
              </a:rPr>
              <a:t>但采用公钥算法更容易实现。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113"/>
          <p:cNvSpPr txBox="1">
            <a:spLocks noChangeArrowheads="1"/>
          </p:cNvSpPr>
          <p:nvPr/>
        </p:nvSpPr>
        <p:spPr bwMode="auto">
          <a:xfrm>
            <a:off x="2268538" y="3789363"/>
            <a:ext cx="877887"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密文 </a:t>
            </a:r>
          </a:p>
        </p:txBody>
      </p:sp>
      <p:graphicFrame>
        <p:nvGraphicFramePr>
          <p:cNvPr id="5122" name="Object 114"/>
          <p:cNvGraphicFramePr>
            <a:graphicFrameLocks noChangeAspect="1"/>
          </p:cNvGraphicFramePr>
          <p:nvPr/>
        </p:nvGraphicFramePr>
        <p:xfrm>
          <a:off x="2124075" y="4365625"/>
          <a:ext cx="1150938" cy="501650"/>
        </p:xfrm>
        <a:graphic>
          <a:graphicData uri="http://schemas.openxmlformats.org/presentationml/2006/ole">
            <p:oleObj spid="_x0000_s87043" name="Equation" r:id="rId3" imgW="14020800" imgH="5791200" progId="Equation.DSMT4">
              <p:embed/>
            </p:oleObj>
          </a:graphicData>
        </a:graphic>
      </p:graphicFrame>
      <p:sp>
        <p:nvSpPr>
          <p:cNvPr id="5126" name="Rectangle 2"/>
          <p:cNvSpPr>
            <a:spLocks noGrp="1" noChangeArrowheads="1"/>
          </p:cNvSpPr>
          <p:nvPr>
            <p:ph type="title"/>
          </p:nvPr>
        </p:nvSpPr>
        <p:spPr/>
        <p:txBody>
          <a:bodyPr/>
          <a:lstStyle/>
          <a:p>
            <a:pPr eaLnBrk="1" hangingPunct="1"/>
            <a:r>
              <a:rPr lang="zh-CN" altLang="en-US" dirty="0" smtClean="0"/>
              <a:t>数字签名的实现 </a:t>
            </a:r>
          </a:p>
        </p:txBody>
      </p:sp>
      <p:sp>
        <p:nvSpPr>
          <p:cNvPr id="5127" name="Line 39"/>
          <p:cNvSpPr>
            <a:spLocks noChangeShapeType="1"/>
          </p:cNvSpPr>
          <p:nvPr/>
        </p:nvSpPr>
        <p:spPr bwMode="auto">
          <a:xfrm>
            <a:off x="1890713" y="4289425"/>
            <a:ext cx="1716087" cy="0"/>
          </a:xfrm>
          <a:prstGeom prst="line">
            <a:avLst/>
          </a:prstGeom>
          <a:noFill/>
          <a:ln w="57150">
            <a:solidFill>
              <a:schemeClr val="folHlink"/>
            </a:solidFill>
            <a:round/>
            <a:headEnd type="none" w="sm" len="med"/>
            <a:tailEnd type="triangle" w="med" len="lg"/>
          </a:ln>
        </p:spPr>
        <p:txBody>
          <a:bodyPr wrap="none" anchor="ctr"/>
          <a:lstStyle/>
          <a:p>
            <a:endParaRPr lang="zh-CN" altLang="en-US"/>
          </a:p>
        </p:txBody>
      </p:sp>
      <p:sp>
        <p:nvSpPr>
          <p:cNvPr id="596008" name="Rectangle 40"/>
          <p:cNvSpPr>
            <a:spLocks noChangeArrowheads="1"/>
          </p:cNvSpPr>
          <p:nvPr/>
        </p:nvSpPr>
        <p:spPr bwMode="auto">
          <a:xfrm>
            <a:off x="1189038" y="3886200"/>
            <a:ext cx="717550" cy="665163"/>
          </a:xfrm>
          <a:prstGeom prst="rect">
            <a:avLst/>
          </a:prstGeom>
          <a:solidFill>
            <a:srgbClr val="FFCCFF"/>
          </a:solidFill>
          <a:ln w="12700">
            <a:solidFill>
              <a:schemeClr val="tx1"/>
            </a:solidFill>
            <a:miter lim="800000"/>
          </a:ln>
          <a:effectLst>
            <a:outerShdw dist="35921" dir="2700000" algn="ctr" rotWithShape="0">
              <a:schemeClr val="bg2"/>
            </a:outerShdw>
          </a:effectLst>
        </p:spPr>
        <p:txBody>
          <a:bodyPr wrap="none" anchor="ctr"/>
          <a:lstStyle/>
          <a:p>
            <a:pPr>
              <a:lnSpc>
                <a:spcPct val="80000"/>
              </a:lnSpc>
              <a:defRPr/>
            </a:pPr>
            <a:r>
              <a:rPr kumimoji="1" lang="en-US" altLang="zh-CN" sz="2000" i="1" dirty="0">
                <a:solidFill>
                  <a:srgbClr val="FF0000"/>
                </a:solidFill>
                <a:latin typeface="Arial" panose="020B0604020202020204" pitchFamily="34" charset="0"/>
                <a:ea typeface="黑体" panose="02010600030101010101" pitchFamily="2" charset="-122"/>
              </a:rPr>
              <a:t>D</a:t>
            </a:r>
          </a:p>
          <a:p>
            <a:pPr>
              <a:lnSpc>
                <a:spcPct val="80000"/>
              </a:lnSpc>
              <a:defRPr/>
            </a:pPr>
            <a:r>
              <a:rPr kumimoji="1" lang="zh-CN" altLang="en-US" sz="2000" dirty="0">
                <a:latin typeface="Arial" panose="020B0604020202020204" pitchFamily="34" charset="0"/>
                <a:ea typeface="黑体" panose="02010600030101010101" pitchFamily="2" charset="-122"/>
              </a:rPr>
              <a:t>运算</a:t>
            </a:r>
          </a:p>
        </p:txBody>
      </p:sp>
      <p:sp>
        <p:nvSpPr>
          <p:cNvPr id="5129" name="Text Box 41"/>
          <p:cNvSpPr txBox="1">
            <a:spLocks noChangeArrowheads="1"/>
          </p:cNvSpPr>
          <p:nvPr/>
        </p:nvSpPr>
        <p:spPr bwMode="auto">
          <a:xfrm>
            <a:off x="179388" y="4292600"/>
            <a:ext cx="996950"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明文</a:t>
            </a:r>
            <a:r>
              <a:rPr kumimoji="1" lang="en-US" altLang="zh-CN" sz="2400">
                <a:latin typeface="Arial" panose="020B0604020202020204" pitchFamily="34" charset="0"/>
                <a:ea typeface="黑体" panose="02010600030101010101" pitchFamily="2" charset="-122"/>
              </a:rPr>
              <a:t>X</a:t>
            </a:r>
          </a:p>
        </p:txBody>
      </p:sp>
      <p:sp>
        <p:nvSpPr>
          <p:cNvPr id="5130" name="Text Box 42"/>
          <p:cNvSpPr txBox="1">
            <a:spLocks noChangeArrowheads="1"/>
          </p:cNvSpPr>
          <p:nvPr/>
        </p:nvSpPr>
        <p:spPr bwMode="auto">
          <a:xfrm>
            <a:off x="8041889" y="4208463"/>
            <a:ext cx="1090363" cy="461665"/>
          </a:xfrm>
          <a:prstGeom prst="rect">
            <a:avLst/>
          </a:prstGeom>
          <a:noFill/>
          <a:ln w="9525">
            <a:noFill/>
            <a:miter lim="800000"/>
          </a:ln>
        </p:spPr>
        <p:txBody>
          <a:bodyPr wrap="none">
            <a:spAutoFit/>
          </a:bodyPr>
          <a:lstStyle/>
          <a:p>
            <a:pPr algn="l"/>
            <a:r>
              <a:rPr kumimoji="1" lang="zh-CN" altLang="en-US" sz="2400" dirty="0" smtClean="0">
                <a:latin typeface="Arial" panose="020B0604020202020204" pitchFamily="34" charset="0"/>
                <a:ea typeface="黑体" panose="02010600030101010101" pitchFamily="2" charset="-122"/>
              </a:rPr>
              <a:t>明文</a:t>
            </a:r>
            <a:r>
              <a:rPr kumimoji="1" lang="en-US" altLang="zh-CN" sz="2400" i="1" dirty="0" smtClean="0">
                <a:latin typeface="Arial" panose="020B0604020202020204" pitchFamily="34" charset="0"/>
                <a:ea typeface="黑体" panose="02010600030101010101" pitchFamily="2" charset="-122"/>
              </a:rPr>
              <a:t>X</a:t>
            </a:r>
            <a:r>
              <a:rPr kumimoji="1" lang="en-US" altLang="zh-CN" sz="2400" dirty="0" smtClean="0">
                <a:latin typeface="Arial" panose="020B0604020202020204" pitchFamily="34" charset="0"/>
                <a:ea typeface="黑体" panose="02010600030101010101" pitchFamily="2" charset="-122"/>
              </a:rPr>
              <a:t> </a:t>
            </a:r>
            <a:endParaRPr kumimoji="1" lang="en-US" altLang="zh-CN" sz="3600" dirty="0">
              <a:latin typeface="Arial" panose="020B0604020202020204" pitchFamily="34" charset="0"/>
              <a:ea typeface="黑体" panose="02010600030101010101" pitchFamily="2" charset="-122"/>
            </a:endParaRPr>
          </a:p>
        </p:txBody>
      </p:sp>
      <p:pic>
        <p:nvPicPr>
          <p:cNvPr id="5131" name="Picture 43"/>
          <p:cNvPicPr>
            <a:picLocks noChangeArrowheads="1"/>
          </p:cNvPicPr>
          <p:nvPr/>
        </p:nvPicPr>
        <p:blipFill>
          <a:blip r:embed="rId4" cstate="print"/>
          <a:srcRect/>
          <a:stretch>
            <a:fillRect/>
          </a:stretch>
        </p:blipFill>
        <p:spPr bwMode="auto">
          <a:xfrm rot="5400000">
            <a:off x="7473157" y="2793206"/>
            <a:ext cx="469900" cy="214313"/>
          </a:xfrm>
          <a:prstGeom prst="rect">
            <a:avLst/>
          </a:prstGeom>
          <a:noFill/>
          <a:ln w="12699">
            <a:noFill/>
            <a:miter lim="800000"/>
            <a:headEnd/>
            <a:tailEnd/>
          </a:ln>
        </p:spPr>
      </p:pic>
      <p:sp>
        <p:nvSpPr>
          <p:cNvPr id="5132" name="Text Box 44"/>
          <p:cNvSpPr txBox="1">
            <a:spLocks noChangeArrowheads="1"/>
          </p:cNvSpPr>
          <p:nvPr/>
        </p:nvSpPr>
        <p:spPr bwMode="auto">
          <a:xfrm>
            <a:off x="66675" y="3276600"/>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sp>
        <p:nvSpPr>
          <p:cNvPr id="5133" name="Text Box 45"/>
          <p:cNvSpPr txBox="1">
            <a:spLocks noChangeArrowheads="1"/>
          </p:cNvSpPr>
          <p:nvPr/>
        </p:nvSpPr>
        <p:spPr bwMode="auto">
          <a:xfrm>
            <a:off x="8718550" y="3276600"/>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pic>
        <p:nvPicPr>
          <p:cNvPr id="5134" name="Picture 46"/>
          <p:cNvPicPr>
            <a:picLocks noChangeArrowheads="1"/>
          </p:cNvPicPr>
          <p:nvPr/>
        </p:nvPicPr>
        <p:blipFill>
          <a:blip r:embed="rId4" cstate="print"/>
          <a:srcRect/>
          <a:stretch>
            <a:fillRect/>
          </a:stretch>
        </p:blipFill>
        <p:spPr bwMode="auto">
          <a:xfrm rot="5400000">
            <a:off x="1343819" y="2793207"/>
            <a:ext cx="469900" cy="214312"/>
          </a:xfrm>
          <a:prstGeom prst="rect">
            <a:avLst/>
          </a:prstGeom>
          <a:solidFill>
            <a:srgbClr val="FFCCFF"/>
          </a:solidFill>
          <a:ln w="12699">
            <a:solidFill>
              <a:schemeClr val="tx1"/>
            </a:solidFill>
            <a:miter lim="800000"/>
            <a:headEnd/>
            <a:tailEnd/>
          </a:ln>
        </p:spPr>
      </p:pic>
      <p:sp>
        <p:nvSpPr>
          <p:cNvPr id="5135" name="Text Box 47"/>
          <p:cNvSpPr txBox="1">
            <a:spLocks noChangeArrowheads="1"/>
          </p:cNvSpPr>
          <p:nvPr/>
        </p:nvSpPr>
        <p:spPr bwMode="auto">
          <a:xfrm>
            <a:off x="755650" y="2071688"/>
            <a:ext cx="1843088" cy="493712"/>
          </a:xfrm>
          <a:prstGeom prst="rect">
            <a:avLst/>
          </a:prstGeom>
          <a:noFill/>
          <a:ln w="9525">
            <a:noFill/>
            <a:miter lim="800000"/>
          </a:ln>
        </p:spPr>
        <p:txBody>
          <a:bodyPr wrap="none">
            <a:spAutoFit/>
          </a:bodyPr>
          <a:lstStyle/>
          <a:p>
            <a:pPr algn="l">
              <a:lnSpc>
                <a:spcPct val="110000"/>
              </a:lnSpc>
            </a:pPr>
            <a:r>
              <a:rPr kumimoji="1" lang="en-US" altLang="zh-CN" sz="2400" dirty="0">
                <a:latin typeface="Arial" panose="020B0604020202020204" pitchFamily="34" charset="0"/>
                <a:ea typeface="黑体" panose="02010600030101010101" pitchFamily="2" charset="-122"/>
              </a:rPr>
              <a:t>A</a:t>
            </a:r>
            <a:r>
              <a:rPr kumimoji="1" lang="zh-CN" altLang="en-US" sz="2400" dirty="0">
                <a:latin typeface="Arial" panose="020B0604020202020204" pitchFamily="34" charset="0"/>
                <a:ea typeface="黑体" panose="02010600030101010101" pitchFamily="2" charset="-122"/>
              </a:rPr>
              <a:t>的私钥</a:t>
            </a:r>
            <a:r>
              <a:rPr kumimoji="1" lang="en-US" altLang="zh-CN" sz="2400" i="1" dirty="0">
                <a:latin typeface="Arial" panose="020B0604020202020204" pitchFamily="34" charset="0"/>
                <a:ea typeface="黑体" panose="02010600030101010101" pitchFamily="2" charset="-122"/>
              </a:rPr>
              <a:t>SK</a:t>
            </a:r>
            <a:r>
              <a:rPr kumimoji="1" lang="en-US" altLang="zh-CN" sz="2400" baseline="-25000" dirty="0">
                <a:latin typeface="Arial" panose="020B0604020202020204" pitchFamily="34" charset="0"/>
                <a:ea typeface="黑体" panose="02010600030101010101" pitchFamily="2" charset="-122"/>
              </a:rPr>
              <a:t>A</a:t>
            </a:r>
          </a:p>
        </p:txBody>
      </p:sp>
      <p:sp>
        <p:nvSpPr>
          <p:cNvPr id="5136" name="Freeform 48"/>
          <p:cNvSpPr/>
          <p:nvPr/>
        </p:nvSpPr>
        <p:spPr bwMode="auto">
          <a:xfrm>
            <a:off x="1574800" y="3189288"/>
            <a:ext cx="3175" cy="7064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p:spPr>
        <p:txBody>
          <a:bodyPr wrap="none" anchor="ctr"/>
          <a:lstStyle/>
          <a:p>
            <a:endParaRPr lang="zh-CN" altLang="en-US"/>
          </a:p>
        </p:txBody>
      </p:sp>
      <p:sp>
        <p:nvSpPr>
          <p:cNvPr id="5137" name="Freeform 49"/>
          <p:cNvSpPr/>
          <p:nvPr/>
        </p:nvSpPr>
        <p:spPr bwMode="auto">
          <a:xfrm>
            <a:off x="7686675" y="3175000"/>
            <a:ext cx="3175" cy="701675"/>
          </a:xfrm>
          <a:custGeom>
            <a:avLst/>
            <a:gdLst>
              <a:gd name="T0" fmla="*/ 2 w 2"/>
              <a:gd name="T1" fmla="*/ 0 h 386"/>
              <a:gd name="T2" fmla="*/ 0 w 2"/>
              <a:gd name="T3" fmla="*/ 386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cmpd="sng">
            <a:solidFill>
              <a:schemeClr val="hlink"/>
            </a:solidFill>
            <a:round/>
            <a:headEnd type="none" w="sm" len="med"/>
            <a:tailEnd type="triangle" w="med" len="lg"/>
          </a:ln>
        </p:spPr>
        <p:txBody>
          <a:bodyPr wrap="none" anchor="ctr"/>
          <a:lstStyle/>
          <a:p>
            <a:endParaRPr lang="zh-CN" altLang="en-US"/>
          </a:p>
        </p:txBody>
      </p:sp>
      <p:graphicFrame>
        <p:nvGraphicFramePr>
          <p:cNvPr id="5123" name="Object 50"/>
          <p:cNvGraphicFramePr>
            <a:graphicFrameLocks noChangeAspect="1"/>
          </p:cNvGraphicFramePr>
          <p:nvPr/>
        </p:nvGraphicFramePr>
        <p:xfrm>
          <a:off x="3527425" y="3575050"/>
          <a:ext cx="2028825" cy="1293813"/>
        </p:xfrm>
        <a:graphic>
          <a:graphicData uri="http://schemas.openxmlformats.org/presentationml/2006/ole">
            <p:oleObj spid="_x0000_s87042" name="VISIO" r:id="rId5" imgW="3514725" imgH="2009775" progId="">
              <p:embed/>
            </p:oleObj>
          </a:graphicData>
        </a:graphic>
      </p:graphicFrame>
      <p:sp>
        <p:nvSpPr>
          <p:cNvPr id="5138" name="Freeform 51"/>
          <p:cNvSpPr/>
          <p:nvPr/>
        </p:nvSpPr>
        <p:spPr bwMode="auto">
          <a:xfrm rot="-5400000">
            <a:off x="8020844" y="3677444"/>
            <a:ext cx="258763" cy="822325"/>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cmpd="sng">
            <a:solidFill>
              <a:schemeClr val="folHlink"/>
            </a:solidFill>
            <a:round/>
            <a:headEnd type="none" w="sm" len="med"/>
            <a:tailEnd type="triangle" w="sm" len="med"/>
          </a:ln>
        </p:spPr>
        <p:txBody>
          <a:bodyPr wrap="none" anchor="ctr"/>
          <a:lstStyle/>
          <a:p>
            <a:endParaRPr lang="zh-CN" altLang="en-US"/>
          </a:p>
        </p:txBody>
      </p:sp>
      <p:sp>
        <p:nvSpPr>
          <p:cNvPr id="5139" name="Freeform 52"/>
          <p:cNvSpPr/>
          <p:nvPr/>
        </p:nvSpPr>
        <p:spPr bwMode="auto">
          <a:xfrm>
            <a:off x="722313" y="3798888"/>
            <a:ext cx="469900" cy="420687"/>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cmpd="sng">
            <a:solidFill>
              <a:schemeClr val="folHlink"/>
            </a:solidFill>
            <a:round/>
            <a:headEnd type="none" w="sm" len="med"/>
            <a:tailEnd type="triangle" w="sm" len="med"/>
          </a:ln>
        </p:spPr>
        <p:txBody>
          <a:bodyPr wrap="none" anchor="ctr"/>
          <a:lstStyle/>
          <a:p>
            <a:endParaRPr lang="zh-CN" altLang="en-US"/>
          </a:p>
        </p:txBody>
      </p:sp>
      <p:grpSp>
        <p:nvGrpSpPr>
          <p:cNvPr id="5140" name="Group 53"/>
          <p:cNvGrpSpPr/>
          <p:nvPr/>
        </p:nvGrpSpPr>
        <p:grpSpPr bwMode="auto">
          <a:xfrm>
            <a:off x="307975" y="3384550"/>
            <a:ext cx="546100" cy="574675"/>
            <a:chOff x="921" y="2412"/>
            <a:chExt cx="284" cy="265"/>
          </a:xfrm>
        </p:grpSpPr>
        <p:grpSp>
          <p:nvGrpSpPr>
            <p:cNvPr id="5175" name="Group 54"/>
            <p:cNvGrpSpPr/>
            <p:nvPr/>
          </p:nvGrpSpPr>
          <p:grpSpPr bwMode="auto">
            <a:xfrm>
              <a:off x="928" y="2417"/>
              <a:ext cx="277" cy="260"/>
              <a:chOff x="928" y="2417"/>
              <a:chExt cx="277" cy="260"/>
            </a:xfrm>
          </p:grpSpPr>
          <p:sp>
            <p:nvSpPr>
              <p:cNvPr id="5189" name="Freeform 5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5190" name="Freeform 5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5191" name="Freeform 5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92" name="Freeform 5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93" name="Rectangle 59"/>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5194" name="Rectangle 60"/>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5195" name="Rectangle 61"/>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5196" name="Line 62"/>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5197" name="Group 63"/>
              <p:cNvGrpSpPr/>
              <p:nvPr/>
            </p:nvGrpSpPr>
            <p:grpSpPr bwMode="auto">
              <a:xfrm>
                <a:off x="928" y="2639"/>
                <a:ext cx="277" cy="38"/>
                <a:chOff x="928" y="2639"/>
                <a:chExt cx="277" cy="38"/>
              </a:xfrm>
            </p:grpSpPr>
            <p:sp>
              <p:nvSpPr>
                <p:cNvPr id="5198" name="Freeform 6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199" name="Freeform 6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200" name="Rectangle 66"/>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5176" name="Group 67"/>
            <p:cNvGrpSpPr/>
            <p:nvPr/>
          </p:nvGrpSpPr>
          <p:grpSpPr bwMode="auto">
            <a:xfrm>
              <a:off x="921" y="2412"/>
              <a:ext cx="277" cy="261"/>
              <a:chOff x="921" y="2412"/>
              <a:chExt cx="277" cy="261"/>
            </a:xfrm>
          </p:grpSpPr>
          <p:sp>
            <p:nvSpPr>
              <p:cNvPr id="5177" name="Freeform 6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5178" name="Freeform 6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5179" name="Freeform 7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5180" name="Freeform 7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5181" name="Rectangle 72"/>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5182" name="Rectangle 73"/>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5183" name="Rectangle 74"/>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5184" name="Line 75"/>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5185" name="Group 76"/>
              <p:cNvGrpSpPr/>
              <p:nvPr/>
            </p:nvGrpSpPr>
            <p:grpSpPr bwMode="auto">
              <a:xfrm>
                <a:off x="921" y="2635"/>
                <a:ext cx="277" cy="38"/>
                <a:chOff x="921" y="2635"/>
                <a:chExt cx="277" cy="38"/>
              </a:xfrm>
            </p:grpSpPr>
            <p:sp>
              <p:nvSpPr>
                <p:cNvPr id="5186" name="Freeform 7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5187" name="Freeform 7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5188" name="Rectangle 79"/>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grpSp>
        <p:nvGrpSpPr>
          <p:cNvPr id="5141" name="Group 80"/>
          <p:cNvGrpSpPr/>
          <p:nvPr/>
        </p:nvGrpSpPr>
        <p:grpSpPr bwMode="auto">
          <a:xfrm>
            <a:off x="8277225" y="3384550"/>
            <a:ext cx="546100" cy="574675"/>
            <a:chOff x="921" y="2412"/>
            <a:chExt cx="284" cy="265"/>
          </a:xfrm>
        </p:grpSpPr>
        <p:grpSp>
          <p:nvGrpSpPr>
            <p:cNvPr id="5149" name="Group 81"/>
            <p:cNvGrpSpPr/>
            <p:nvPr/>
          </p:nvGrpSpPr>
          <p:grpSpPr bwMode="auto">
            <a:xfrm>
              <a:off x="928" y="2417"/>
              <a:ext cx="277" cy="260"/>
              <a:chOff x="928" y="2417"/>
              <a:chExt cx="277" cy="260"/>
            </a:xfrm>
          </p:grpSpPr>
          <p:sp>
            <p:nvSpPr>
              <p:cNvPr id="5163" name="Freeform 8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5164" name="Freeform 83"/>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5165" name="Freeform 8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66" name="Freeform 85"/>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5167" name="Rectangle 86"/>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5168" name="Rectangle 87"/>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5169" name="Rectangle 88"/>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5170" name="Line 89"/>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5171" name="Group 90"/>
              <p:cNvGrpSpPr/>
              <p:nvPr/>
            </p:nvGrpSpPr>
            <p:grpSpPr bwMode="auto">
              <a:xfrm>
                <a:off x="928" y="2639"/>
                <a:ext cx="277" cy="38"/>
                <a:chOff x="928" y="2639"/>
                <a:chExt cx="277" cy="38"/>
              </a:xfrm>
            </p:grpSpPr>
            <p:sp>
              <p:nvSpPr>
                <p:cNvPr id="5172" name="Freeform 9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173" name="Freeform 92"/>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5174" name="Rectangle 93"/>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5150" name="Group 94"/>
            <p:cNvGrpSpPr/>
            <p:nvPr/>
          </p:nvGrpSpPr>
          <p:grpSpPr bwMode="auto">
            <a:xfrm>
              <a:off x="921" y="2412"/>
              <a:ext cx="277" cy="261"/>
              <a:chOff x="921" y="2412"/>
              <a:chExt cx="277" cy="261"/>
            </a:xfrm>
          </p:grpSpPr>
          <p:sp>
            <p:nvSpPr>
              <p:cNvPr id="5151" name="Freeform 9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5152" name="Freeform 96"/>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5153" name="Freeform 9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5154" name="Freeform 98"/>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5155" name="Rectangle 99"/>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5156" name="Rectangle 100"/>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5157" name="Rectangle 101"/>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5158" name="Line 102"/>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5159" name="Group 103"/>
              <p:cNvGrpSpPr/>
              <p:nvPr/>
            </p:nvGrpSpPr>
            <p:grpSpPr bwMode="auto">
              <a:xfrm>
                <a:off x="921" y="2635"/>
                <a:ext cx="277" cy="38"/>
                <a:chOff x="921" y="2635"/>
                <a:chExt cx="277" cy="38"/>
              </a:xfrm>
            </p:grpSpPr>
            <p:sp>
              <p:nvSpPr>
                <p:cNvPr id="5160" name="Freeform 10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5161" name="Freeform 105"/>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5162" name="Rectangle 106"/>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5142" name="Text Box 107"/>
          <p:cNvSpPr txBox="1">
            <a:spLocks noChangeArrowheads="1"/>
          </p:cNvSpPr>
          <p:nvPr/>
        </p:nvSpPr>
        <p:spPr bwMode="auto">
          <a:xfrm>
            <a:off x="3995738" y="3979863"/>
            <a:ext cx="1098550" cy="457200"/>
          </a:xfrm>
          <a:prstGeom prst="rect">
            <a:avLst/>
          </a:prstGeom>
          <a:noFill/>
          <a:ln w="9525">
            <a:noFill/>
            <a:miter lim="800000"/>
          </a:ln>
        </p:spPr>
        <p:txBody>
          <a:bodyPr wrap="none">
            <a:spAutoFit/>
          </a:bodyPr>
          <a:lstStyle/>
          <a:p>
            <a:pPr algn="l"/>
            <a:r>
              <a:rPr kumimoji="1" lang="zh-CN" altLang="en-US" sz="2400" dirty="0" smtClean="0">
                <a:latin typeface="Arial" panose="020B0604020202020204" pitchFamily="34" charset="0"/>
                <a:ea typeface="黑体" panose="02010600030101010101" pitchFamily="2" charset="-122"/>
              </a:rPr>
              <a:t>互联网</a:t>
            </a:r>
            <a:endParaRPr kumimoji="1" lang="zh-CN" altLang="en-US" sz="2400" dirty="0">
              <a:latin typeface="Arial" panose="020B0604020202020204" pitchFamily="34" charset="0"/>
              <a:ea typeface="黑体" panose="02010600030101010101" pitchFamily="2" charset="-122"/>
            </a:endParaRPr>
          </a:p>
        </p:txBody>
      </p:sp>
      <p:sp>
        <p:nvSpPr>
          <p:cNvPr id="5143" name="Text Box 108"/>
          <p:cNvSpPr txBox="1">
            <a:spLocks noChangeArrowheads="1"/>
          </p:cNvSpPr>
          <p:nvPr/>
        </p:nvSpPr>
        <p:spPr bwMode="auto">
          <a:xfrm>
            <a:off x="1585913" y="3179763"/>
            <a:ext cx="877887" cy="457200"/>
          </a:xfrm>
          <a:prstGeom prst="rect">
            <a:avLst/>
          </a:prstGeom>
          <a:noFill/>
          <a:ln w="9525">
            <a:noFill/>
            <a:miter lim="800000"/>
          </a:ln>
        </p:spPr>
        <p:txBody>
          <a:bodyPr wrap="none">
            <a:spAutoFit/>
          </a:bodyPr>
          <a:lstStyle/>
          <a:p>
            <a:pPr algn="l"/>
            <a:r>
              <a:rPr kumimoji="1" lang="zh-CN" altLang="en-US" sz="2400">
                <a:latin typeface="Arial" panose="020B0604020202020204" pitchFamily="34" charset="0"/>
                <a:ea typeface="黑体" panose="02010600030101010101" pitchFamily="2" charset="-122"/>
              </a:rPr>
              <a:t>签名 </a:t>
            </a:r>
          </a:p>
        </p:txBody>
      </p:sp>
      <p:sp>
        <p:nvSpPr>
          <p:cNvPr id="5144" name="Text Box 109"/>
          <p:cNvSpPr txBox="1">
            <a:spLocks noChangeArrowheads="1"/>
          </p:cNvSpPr>
          <p:nvPr/>
        </p:nvSpPr>
        <p:spPr bwMode="auto">
          <a:xfrm>
            <a:off x="6300788" y="3173413"/>
            <a:ext cx="1403350" cy="457200"/>
          </a:xfrm>
          <a:prstGeom prst="rect">
            <a:avLst/>
          </a:prstGeom>
          <a:noFill/>
          <a:ln w="9525">
            <a:noFill/>
            <a:miter lim="800000"/>
          </a:ln>
        </p:spPr>
        <p:txBody>
          <a:bodyPr wrap="none">
            <a:spAutoFit/>
          </a:bodyPr>
          <a:lstStyle/>
          <a:p>
            <a:pPr algn="l"/>
            <a:r>
              <a:rPr kumimoji="1" lang="zh-CN" altLang="en-US" sz="2400" dirty="0">
                <a:latin typeface="Arial" panose="020B0604020202020204" pitchFamily="34" charset="0"/>
                <a:ea typeface="黑体" panose="02010600030101010101" pitchFamily="2" charset="-122"/>
              </a:rPr>
              <a:t>核实签名</a:t>
            </a:r>
          </a:p>
        </p:txBody>
      </p:sp>
      <p:sp>
        <p:nvSpPr>
          <p:cNvPr id="596078" name="Rectangle 110"/>
          <p:cNvSpPr>
            <a:spLocks noChangeArrowheads="1"/>
          </p:cNvSpPr>
          <p:nvPr/>
        </p:nvSpPr>
        <p:spPr bwMode="auto">
          <a:xfrm>
            <a:off x="7332663" y="3876675"/>
            <a:ext cx="717550" cy="665163"/>
          </a:xfrm>
          <a:prstGeom prst="rect">
            <a:avLst/>
          </a:prstGeom>
          <a:solidFill>
            <a:srgbClr val="FFFF99"/>
          </a:solidFill>
          <a:ln w="12700" algn="ctr">
            <a:solidFill>
              <a:schemeClr val="tx1"/>
            </a:solidFill>
            <a:miter lim="800000"/>
          </a:ln>
          <a:effectLst>
            <a:outerShdw dist="35921" dir="2700000" algn="ctr" rotWithShape="0">
              <a:schemeClr val="bg2"/>
            </a:outerShdw>
          </a:effectLst>
        </p:spPr>
        <p:txBody>
          <a:bodyPr wrap="none" anchor="ctr"/>
          <a:lstStyle/>
          <a:p>
            <a:pPr>
              <a:lnSpc>
                <a:spcPct val="80000"/>
              </a:lnSpc>
              <a:defRPr/>
            </a:pPr>
            <a:r>
              <a:rPr kumimoji="1" lang="en-US" altLang="zh-CN" sz="2000" dirty="0">
                <a:solidFill>
                  <a:srgbClr val="FF0000"/>
                </a:solidFill>
                <a:latin typeface="Arial" panose="020B0604020202020204" pitchFamily="34" charset="0"/>
                <a:ea typeface="黑体" panose="02010600030101010101" pitchFamily="2" charset="-122"/>
              </a:rPr>
              <a:t>E</a:t>
            </a:r>
          </a:p>
          <a:p>
            <a:pPr>
              <a:lnSpc>
                <a:spcPct val="80000"/>
              </a:lnSpc>
              <a:defRPr/>
            </a:pPr>
            <a:r>
              <a:rPr kumimoji="1" lang="zh-CN" altLang="en-US" sz="2000" dirty="0">
                <a:latin typeface="Arial" panose="020B0604020202020204" pitchFamily="34" charset="0"/>
                <a:ea typeface="黑体" panose="02010600030101010101" pitchFamily="2" charset="-122"/>
              </a:rPr>
              <a:t>运算</a:t>
            </a:r>
          </a:p>
        </p:txBody>
      </p:sp>
      <p:sp>
        <p:nvSpPr>
          <p:cNvPr id="5146" name="Line 111"/>
          <p:cNvSpPr>
            <a:spLocks noChangeShapeType="1"/>
          </p:cNvSpPr>
          <p:nvPr/>
        </p:nvSpPr>
        <p:spPr bwMode="auto">
          <a:xfrm flipV="1">
            <a:off x="5476875" y="4289425"/>
            <a:ext cx="1871663" cy="0"/>
          </a:xfrm>
          <a:prstGeom prst="line">
            <a:avLst/>
          </a:prstGeom>
          <a:noFill/>
          <a:ln w="57150">
            <a:solidFill>
              <a:schemeClr val="folHlink"/>
            </a:solidFill>
            <a:round/>
            <a:headEnd type="none" w="sm" len="med"/>
            <a:tailEnd type="triangle" w="med" len="lg"/>
          </a:ln>
        </p:spPr>
        <p:txBody>
          <a:bodyPr wrap="none" anchor="ctr"/>
          <a:lstStyle/>
          <a:p>
            <a:endParaRPr lang="zh-CN" altLang="en-US"/>
          </a:p>
        </p:txBody>
      </p:sp>
      <p:sp>
        <p:nvSpPr>
          <p:cNvPr id="5147" name="Text Box 115"/>
          <p:cNvSpPr txBox="1">
            <a:spLocks noChangeArrowheads="1"/>
          </p:cNvSpPr>
          <p:nvPr/>
        </p:nvSpPr>
        <p:spPr bwMode="auto">
          <a:xfrm>
            <a:off x="5926138" y="3763963"/>
            <a:ext cx="877887" cy="457200"/>
          </a:xfrm>
          <a:prstGeom prst="rect">
            <a:avLst/>
          </a:prstGeom>
          <a:noFill/>
          <a:ln w="9525">
            <a:noFill/>
            <a:miter lim="800000"/>
          </a:ln>
        </p:spPr>
        <p:txBody>
          <a:bodyPr wrap="none">
            <a:spAutoFit/>
          </a:bodyPr>
          <a:lstStyle/>
          <a:p>
            <a:pPr algn="l"/>
            <a:r>
              <a:rPr kumimoji="1" lang="zh-CN" altLang="en-US" sz="2400" dirty="0">
                <a:latin typeface="Arial" panose="020B0604020202020204" pitchFamily="34" charset="0"/>
                <a:ea typeface="黑体" panose="02010600030101010101" pitchFamily="2" charset="-122"/>
              </a:rPr>
              <a:t>密文 </a:t>
            </a:r>
          </a:p>
        </p:txBody>
      </p:sp>
      <p:graphicFrame>
        <p:nvGraphicFramePr>
          <p:cNvPr id="5124" name="Object 116"/>
          <p:cNvGraphicFramePr>
            <a:graphicFrameLocks noChangeAspect="1"/>
          </p:cNvGraphicFramePr>
          <p:nvPr/>
        </p:nvGraphicFramePr>
        <p:xfrm>
          <a:off x="5651500" y="4365625"/>
          <a:ext cx="1152525" cy="504825"/>
        </p:xfrm>
        <a:graphic>
          <a:graphicData uri="http://schemas.openxmlformats.org/presentationml/2006/ole">
            <p:oleObj spid="_x0000_s87041" name="公式" r:id="rId6" imgW="14020800" imgH="5791200" progId="Equation.3">
              <p:embed/>
            </p:oleObj>
          </a:graphicData>
        </a:graphic>
      </p:graphicFrame>
      <p:sp>
        <p:nvSpPr>
          <p:cNvPr id="5148" name="Text Box 117"/>
          <p:cNvSpPr txBox="1">
            <a:spLocks noChangeArrowheads="1"/>
          </p:cNvSpPr>
          <p:nvPr/>
        </p:nvSpPr>
        <p:spPr bwMode="auto">
          <a:xfrm>
            <a:off x="6592888" y="2205038"/>
            <a:ext cx="1927225" cy="493712"/>
          </a:xfrm>
          <a:prstGeom prst="rect">
            <a:avLst/>
          </a:prstGeom>
          <a:noFill/>
          <a:ln w="9525">
            <a:noFill/>
            <a:miter lim="800000"/>
          </a:ln>
        </p:spPr>
        <p:txBody>
          <a:bodyPr wrap="none">
            <a:spAutoFit/>
          </a:bodyPr>
          <a:lstStyle/>
          <a:p>
            <a:pPr algn="l">
              <a:lnSpc>
                <a:spcPct val="110000"/>
              </a:lnSpc>
            </a:pPr>
            <a:r>
              <a:rPr kumimoji="1" lang="en-US" altLang="zh-CN" sz="2400" dirty="0">
                <a:latin typeface="Arial" panose="020B0604020202020204" pitchFamily="34" charset="0"/>
                <a:ea typeface="黑体" panose="02010600030101010101" pitchFamily="2" charset="-122"/>
              </a:rPr>
              <a:t>A </a:t>
            </a:r>
            <a:r>
              <a:rPr kumimoji="1" lang="zh-CN" altLang="en-US" sz="2400" dirty="0">
                <a:latin typeface="Arial" panose="020B0604020202020204" pitchFamily="34" charset="0"/>
                <a:ea typeface="黑体" panose="02010600030101010101" pitchFamily="2" charset="-122"/>
              </a:rPr>
              <a:t>的公钥</a:t>
            </a:r>
            <a:r>
              <a:rPr kumimoji="1" lang="en-US" altLang="zh-CN" sz="2400" dirty="0">
                <a:latin typeface="Arial" panose="020B0604020202020204" pitchFamily="34" charset="0"/>
                <a:ea typeface="黑体" panose="02010600030101010101" pitchFamily="2" charset="-122"/>
              </a:rPr>
              <a:t>PK</a:t>
            </a:r>
            <a:r>
              <a:rPr kumimoji="1" lang="en-US" altLang="zh-CN" sz="2400" baseline="-25000" dirty="0">
                <a:latin typeface="Arial" panose="020B0604020202020204" pitchFamily="34" charset="0"/>
                <a:ea typeface="黑体" panose="02010600030101010101" pitchFamily="2" charset="-122"/>
              </a:rPr>
              <a:t>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55600" y="142852"/>
            <a:ext cx="8458200" cy="705520"/>
          </a:xfrm>
        </p:spPr>
        <p:txBody>
          <a:bodyPr/>
          <a:lstStyle/>
          <a:p>
            <a:pPr eaLnBrk="1" hangingPunct="1"/>
            <a:r>
              <a:rPr lang="zh-CN" altLang="en-US" dirty="0" smtClean="0"/>
              <a:t>数字签名的实现</a:t>
            </a:r>
          </a:p>
        </p:txBody>
      </p:sp>
      <p:sp>
        <p:nvSpPr>
          <p:cNvPr id="29699" name="Rectangle 5"/>
          <p:cNvSpPr>
            <a:spLocks noGrp="1" noChangeArrowheads="1"/>
          </p:cNvSpPr>
          <p:nvPr>
            <p:ph type="body" idx="1"/>
          </p:nvPr>
        </p:nvSpPr>
        <p:spPr>
          <a:xfrm>
            <a:off x="330200" y="1028700"/>
            <a:ext cx="8562280" cy="5148263"/>
          </a:xfrm>
        </p:spPr>
        <p:txBody>
          <a:bodyPr/>
          <a:lstStyle/>
          <a:p>
            <a:pPr eaLnBrk="1" hangingPunct="1"/>
            <a:r>
              <a:rPr lang="zh-CN" altLang="en-US" dirty="0" smtClean="0"/>
              <a:t>因为除 </a:t>
            </a:r>
            <a:r>
              <a:rPr lang="en-US" altLang="zh-CN" dirty="0" smtClean="0"/>
              <a:t>A </a:t>
            </a:r>
            <a:r>
              <a:rPr lang="zh-CN" altLang="en-US" dirty="0" smtClean="0"/>
              <a:t>外没有别人能具有 </a:t>
            </a:r>
            <a:r>
              <a:rPr lang="en-US" altLang="zh-CN" dirty="0" smtClean="0"/>
              <a:t>A </a:t>
            </a:r>
            <a:r>
              <a:rPr lang="zh-CN" altLang="en-US" dirty="0" smtClean="0"/>
              <a:t>的私钥，所以除 </a:t>
            </a:r>
            <a:r>
              <a:rPr lang="en-US" altLang="zh-CN" dirty="0" smtClean="0"/>
              <a:t>A </a:t>
            </a:r>
            <a:r>
              <a:rPr lang="zh-CN" altLang="en-US" dirty="0" smtClean="0"/>
              <a:t>外没有别人能产生这个密文。</a:t>
            </a:r>
            <a:endParaRPr lang="en-US" altLang="zh-CN" dirty="0" smtClean="0"/>
          </a:p>
          <a:p>
            <a:pPr eaLnBrk="1" hangingPunct="1"/>
            <a:endParaRPr lang="en-US" altLang="zh-CN" dirty="0">
              <a:solidFill>
                <a:schemeClr val="hlink"/>
              </a:solidFill>
            </a:endParaRPr>
          </a:p>
          <a:p>
            <a:pPr eaLnBrk="1" hangingPunct="1"/>
            <a:r>
              <a:rPr lang="zh-CN" altLang="en-US" dirty="0" smtClean="0"/>
              <a:t>因此</a:t>
            </a:r>
            <a:r>
              <a:rPr lang="en-US" altLang="zh-CN" dirty="0" smtClean="0">
                <a:solidFill>
                  <a:schemeClr val="hlink"/>
                </a:solidFill>
              </a:rPr>
              <a:t>B</a:t>
            </a:r>
            <a:r>
              <a:rPr lang="zh-CN" altLang="en-US" dirty="0" smtClean="0">
                <a:solidFill>
                  <a:schemeClr val="hlink"/>
                </a:solidFill>
              </a:rPr>
              <a:t>相信报文</a:t>
            </a:r>
            <a:r>
              <a:rPr lang="en-US" altLang="zh-CN" dirty="0" smtClean="0">
                <a:solidFill>
                  <a:schemeClr val="hlink"/>
                </a:solidFill>
              </a:rPr>
              <a:t>X </a:t>
            </a:r>
            <a:r>
              <a:rPr lang="zh-CN" altLang="en-US" dirty="0" smtClean="0">
                <a:solidFill>
                  <a:schemeClr val="hlink"/>
                </a:solidFill>
              </a:rPr>
              <a:t>是 </a:t>
            </a:r>
            <a:r>
              <a:rPr lang="en-US" altLang="zh-CN" dirty="0" smtClean="0">
                <a:solidFill>
                  <a:schemeClr val="hlink"/>
                </a:solidFill>
              </a:rPr>
              <a:t>A </a:t>
            </a:r>
            <a:r>
              <a:rPr lang="zh-CN" altLang="en-US" dirty="0" smtClean="0">
                <a:solidFill>
                  <a:schemeClr val="hlink"/>
                </a:solidFill>
              </a:rPr>
              <a:t>签名发送的</a:t>
            </a:r>
            <a:r>
              <a:rPr lang="zh-CN" altLang="en-US" dirty="0" smtClean="0"/>
              <a:t>。这就是报文鉴别的功能。 </a:t>
            </a:r>
          </a:p>
          <a:p>
            <a:pPr eaLnBrk="1" hangingPunct="1"/>
            <a:endParaRPr lang="zh-CN" altLang="en-US" dirty="0" smtClean="0"/>
          </a:p>
          <a:p>
            <a:pPr marL="457200" indent="-457200" eaLnBrk="1" hangingPunct="1">
              <a:buFont typeface="+mj-lt"/>
              <a:buAutoNum type="alphaLcParenR"/>
            </a:pPr>
            <a:r>
              <a:rPr lang="zh-CN" altLang="en-US" dirty="0" smtClean="0"/>
              <a:t>若 </a:t>
            </a:r>
            <a:r>
              <a:rPr lang="en-US" altLang="zh-CN" dirty="0" smtClean="0"/>
              <a:t>A </a:t>
            </a:r>
            <a:r>
              <a:rPr lang="zh-CN" altLang="en-US" dirty="0" smtClean="0"/>
              <a:t>要抵赖曾发送报文给 </a:t>
            </a:r>
            <a:r>
              <a:rPr lang="en-US" altLang="zh-CN" dirty="0" smtClean="0"/>
              <a:t>B</a:t>
            </a:r>
            <a:r>
              <a:rPr lang="zh-CN" altLang="en-US" dirty="0" smtClean="0"/>
              <a:t>，</a:t>
            </a:r>
            <a:r>
              <a:rPr lang="en-US" altLang="zh-CN" dirty="0" smtClean="0"/>
              <a:t>B </a:t>
            </a:r>
            <a:r>
              <a:rPr lang="zh-CN" altLang="en-US" dirty="0" smtClean="0"/>
              <a:t>可将</a:t>
            </a:r>
            <a:r>
              <a:rPr lang="zh-CN" altLang="en-US" dirty="0" smtClean="0">
                <a:solidFill>
                  <a:srgbClr val="FF0000"/>
                </a:solidFill>
              </a:rPr>
              <a:t>明文 </a:t>
            </a:r>
            <a:r>
              <a:rPr lang="en-US" altLang="zh-CN" dirty="0" smtClean="0">
                <a:solidFill>
                  <a:srgbClr val="FF0000"/>
                </a:solidFill>
              </a:rPr>
              <a:t>[</a:t>
            </a:r>
            <a:r>
              <a:rPr lang="zh-CN" altLang="en-US" dirty="0" smtClean="0">
                <a:solidFill>
                  <a:srgbClr val="FF0000"/>
                </a:solidFill>
              </a:rPr>
              <a:t>明文从哪里来？</a:t>
            </a:r>
            <a:r>
              <a:rPr lang="en-US" altLang="zh-CN" dirty="0" smtClean="0">
                <a:solidFill>
                  <a:srgbClr val="FF0000"/>
                </a:solidFill>
              </a:rPr>
              <a:t>]</a:t>
            </a:r>
            <a:r>
              <a:rPr lang="zh-CN" altLang="en-US" dirty="0" smtClean="0"/>
              <a:t>和对应的</a:t>
            </a:r>
            <a:r>
              <a:rPr lang="zh-CN" altLang="en-US" dirty="0" smtClean="0">
                <a:solidFill>
                  <a:srgbClr val="FF0000"/>
                </a:solidFill>
              </a:rPr>
              <a:t>密文</a:t>
            </a:r>
            <a:r>
              <a:rPr lang="zh-CN" altLang="en-US" dirty="0" smtClean="0"/>
              <a:t>出示给第三者。</a:t>
            </a:r>
            <a:endParaRPr lang="en-US" altLang="zh-CN" dirty="0" smtClean="0"/>
          </a:p>
          <a:p>
            <a:pPr marL="457200" indent="-457200" eaLnBrk="1" hangingPunct="1">
              <a:buFont typeface="+mj-lt"/>
              <a:buAutoNum type="alphaLcParenR"/>
            </a:pPr>
            <a:endParaRPr lang="en-US" altLang="zh-CN" dirty="0">
              <a:solidFill>
                <a:schemeClr val="hlink"/>
              </a:solidFill>
            </a:endParaRPr>
          </a:p>
          <a:p>
            <a:pPr marL="457200" indent="-457200" eaLnBrk="1" hangingPunct="1">
              <a:buFont typeface="+mj-lt"/>
              <a:buAutoNum type="alphaLcParenR"/>
            </a:pPr>
            <a:r>
              <a:rPr lang="zh-CN" altLang="en-US" dirty="0" smtClean="0"/>
              <a:t>第三者很容易用 </a:t>
            </a:r>
            <a:r>
              <a:rPr lang="en-US" altLang="zh-CN" dirty="0" smtClean="0"/>
              <a:t>A </a:t>
            </a:r>
            <a:r>
              <a:rPr lang="zh-CN" altLang="en-US" dirty="0" smtClean="0"/>
              <a:t>的</a:t>
            </a:r>
            <a:r>
              <a:rPr lang="zh-CN" altLang="en-US" dirty="0" smtClean="0">
                <a:solidFill>
                  <a:schemeClr val="hlink"/>
                </a:solidFill>
              </a:rPr>
              <a:t>公钥</a:t>
            </a:r>
            <a:r>
              <a:rPr lang="zh-CN" altLang="en-US" dirty="0" smtClean="0"/>
              <a:t>去证实 </a:t>
            </a:r>
            <a:r>
              <a:rPr lang="en-US" altLang="zh-CN" dirty="0" smtClean="0"/>
              <a:t>A </a:t>
            </a:r>
            <a:r>
              <a:rPr lang="zh-CN" altLang="en-US" dirty="0" smtClean="0">
                <a:solidFill>
                  <a:srgbClr val="FF0000"/>
                </a:solidFill>
              </a:rPr>
              <a:t>确实</a:t>
            </a:r>
            <a:r>
              <a:rPr lang="zh-CN" altLang="en-US" dirty="0" smtClean="0"/>
              <a:t>发送 </a:t>
            </a:r>
            <a:r>
              <a:rPr lang="en-US" altLang="zh-CN" dirty="0" smtClean="0"/>
              <a:t>X </a:t>
            </a:r>
            <a:r>
              <a:rPr lang="zh-CN" altLang="en-US" dirty="0" smtClean="0"/>
              <a:t>给 </a:t>
            </a:r>
            <a:r>
              <a:rPr lang="en-US" altLang="zh-CN" dirty="0" smtClean="0"/>
              <a:t>B </a:t>
            </a:r>
            <a:r>
              <a:rPr lang="zh-CN" altLang="en-US" dirty="0" smtClean="0"/>
              <a:t>。</a:t>
            </a:r>
          </a:p>
          <a:p>
            <a:pPr marL="457200" indent="-457200" eaLnBrk="1" hangingPunct="1">
              <a:buFont typeface="+mj-lt"/>
              <a:buAutoNum type="alphaLcParenR"/>
            </a:pPr>
            <a:endParaRPr lang="zh-CN" altLang="en-US" dirty="0" smtClean="0"/>
          </a:p>
          <a:p>
            <a:pPr marL="457200" indent="-457200" eaLnBrk="1" hangingPunct="1">
              <a:buFont typeface="+mj-lt"/>
              <a:buAutoNum type="alphaLcParenR"/>
            </a:pPr>
            <a:r>
              <a:rPr lang="zh-CN" altLang="en-US" dirty="0" smtClean="0"/>
              <a:t>反之，若 </a:t>
            </a:r>
            <a:r>
              <a:rPr lang="en-US" altLang="zh-CN" dirty="0" smtClean="0"/>
              <a:t>B </a:t>
            </a:r>
            <a:r>
              <a:rPr lang="zh-CN" altLang="en-US" dirty="0" smtClean="0"/>
              <a:t>将明文 </a:t>
            </a:r>
            <a:r>
              <a:rPr lang="en-US" altLang="zh-CN" dirty="0" smtClean="0"/>
              <a:t>X </a:t>
            </a:r>
            <a:r>
              <a:rPr lang="zh-CN" altLang="en-US" dirty="0" smtClean="0"/>
              <a:t>伪造成 </a:t>
            </a:r>
            <a:r>
              <a:rPr lang="en-US" altLang="zh-CN" dirty="0" smtClean="0"/>
              <a:t>X’ </a:t>
            </a:r>
            <a:r>
              <a:rPr lang="zh-CN" altLang="en-US" dirty="0" smtClean="0"/>
              <a:t>，则 </a:t>
            </a:r>
            <a:r>
              <a:rPr lang="en-US" altLang="zh-CN" dirty="0" smtClean="0"/>
              <a:t>B </a:t>
            </a:r>
            <a:r>
              <a:rPr lang="zh-CN" altLang="en-US" dirty="0" smtClean="0"/>
              <a:t>不能在第三者前出示对应的密文。这样就证明了</a:t>
            </a:r>
            <a:r>
              <a:rPr lang="en-US" altLang="zh-CN" dirty="0" smtClean="0"/>
              <a:t>B </a:t>
            </a:r>
            <a:r>
              <a:rPr lang="zh-CN" altLang="en-US" dirty="0" smtClean="0"/>
              <a:t>伪造了报文。</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24"/>
          <p:cNvGraphicFramePr>
            <a:graphicFrameLocks noChangeAspect="1"/>
          </p:cNvGraphicFramePr>
          <p:nvPr/>
        </p:nvGraphicFramePr>
        <p:xfrm>
          <a:off x="6659563" y="3440103"/>
          <a:ext cx="912812" cy="366712"/>
        </p:xfrm>
        <a:graphic>
          <a:graphicData uri="http://schemas.openxmlformats.org/presentationml/2006/ole">
            <p:oleObj spid="_x0000_s94212" name="公式" r:id="rId4" imgW="583947" imgH="241195" progId="Equation.3">
              <p:embed/>
            </p:oleObj>
          </a:graphicData>
        </a:graphic>
      </p:graphicFrame>
      <p:graphicFrame>
        <p:nvGraphicFramePr>
          <p:cNvPr id="6147" name="Object 123"/>
          <p:cNvGraphicFramePr>
            <a:graphicFrameLocks noChangeAspect="1"/>
          </p:cNvGraphicFramePr>
          <p:nvPr/>
        </p:nvGraphicFramePr>
        <p:xfrm>
          <a:off x="1819275" y="3417878"/>
          <a:ext cx="912813" cy="366712"/>
        </p:xfrm>
        <a:graphic>
          <a:graphicData uri="http://schemas.openxmlformats.org/presentationml/2006/ole">
            <p:oleObj spid="_x0000_s94211" name="Equation" r:id="rId5" imgW="583947" imgH="241195" progId="Equation.DSMT4">
              <p:embed/>
            </p:oleObj>
          </a:graphicData>
        </a:graphic>
      </p:graphicFrame>
      <p:sp>
        <p:nvSpPr>
          <p:cNvPr id="6150" name="Text Box 109"/>
          <p:cNvSpPr txBox="1">
            <a:spLocks noChangeArrowheads="1"/>
          </p:cNvSpPr>
          <p:nvPr/>
        </p:nvSpPr>
        <p:spPr bwMode="auto">
          <a:xfrm>
            <a:off x="6851650" y="3078153"/>
            <a:ext cx="1098550" cy="366712"/>
          </a:xfrm>
          <a:prstGeom prst="rect">
            <a:avLst/>
          </a:prstGeom>
          <a:noFill/>
          <a:ln w="9525">
            <a:noFill/>
            <a:miter lim="800000"/>
          </a:ln>
        </p:spPr>
        <p:txBody>
          <a:bodyPr wrap="none">
            <a:spAutoFit/>
          </a:bodyPr>
          <a:lstStyle/>
          <a:p>
            <a:pPr algn="l"/>
            <a:r>
              <a:rPr kumimoji="1" lang="zh-CN" altLang="en-US" sz="1800">
                <a:latin typeface="+mn-lt"/>
                <a:ea typeface="+mn-ea"/>
              </a:rPr>
              <a:t>核实签名</a:t>
            </a:r>
          </a:p>
        </p:txBody>
      </p:sp>
      <p:sp>
        <p:nvSpPr>
          <p:cNvPr id="6151" name="Text Box 129"/>
          <p:cNvSpPr txBox="1">
            <a:spLocks noChangeArrowheads="1"/>
          </p:cNvSpPr>
          <p:nvPr/>
        </p:nvSpPr>
        <p:spPr bwMode="auto">
          <a:xfrm>
            <a:off x="5592763" y="3079740"/>
            <a:ext cx="718466" cy="369332"/>
          </a:xfrm>
          <a:prstGeom prst="rect">
            <a:avLst/>
          </a:prstGeom>
          <a:noFill/>
          <a:ln w="9525">
            <a:noFill/>
            <a:miter lim="800000"/>
          </a:ln>
        </p:spPr>
        <p:txBody>
          <a:bodyPr wrap="none">
            <a:spAutoFit/>
          </a:bodyPr>
          <a:lstStyle/>
          <a:p>
            <a:pPr algn="l"/>
            <a:r>
              <a:rPr kumimoji="1" lang="zh-CN" altLang="en-US" sz="1800">
                <a:latin typeface="+mn-lt"/>
                <a:ea typeface="+mn-ea"/>
              </a:rPr>
              <a:t>解密 </a:t>
            </a:r>
          </a:p>
        </p:txBody>
      </p:sp>
      <p:sp>
        <p:nvSpPr>
          <p:cNvPr id="6152" name="Text Box 128"/>
          <p:cNvSpPr txBox="1">
            <a:spLocks noChangeArrowheads="1"/>
          </p:cNvSpPr>
          <p:nvPr/>
        </p:nvSpPr>
        <p:spPr bwMode="auto">
          <a:xfrm>
            <a:off x="2335213" y="3079740"/>
            <a:ext cx="718466" cy="369332"/>
          </a:xfrm>
          <a:prstGeom prst="rect">
            <a:avLst/>
          </a:prstGeom>
          <a:noFill/>
          <a:ln w="9525">
            <a:noFill/>
            <a:miter lim="800000"/>
          </a:ln>
        </p:spPr>
        <p:txBody>
          <a:bodyPr wrap="none">
            <a:spAutoFit/>
          </a:bodyPr>
          <a:lstStyle/>
          <a:p>
            <a:pPr algn="l"/>
            <a:r>
              <a:rPr kumimoji="1" lang="zh-CN" altLang="en-US" sz="1800">
                <a:latin typeface="+mn-lt"/>
                <a:ea typeface="+mn-ea"/>
              </a:rPr>
              <a:t>加密 </a:t>
            </a:r>
          </a:p>
        </p:txBody>
      </p:sp>
      <p:sp>
        <p:nvSpPr>
          <p:cNvPr id="6153" name="Text Box 108"/>
          <p:cNvSpPr txBox="1">
            <a:spLocks noChangeArrowheads="1"/>
          </p:cNvSpPr>
          <p:nvPr/>
        </p:nvSpPr>
        <p:spPr bwMode="auto">
          <a:xfrm>
            <a:off x="854075" y="3079740"/>
            <a:ext cx="718466" cy="369332"/>
          </a:xfrm>
          <a:prstGeom prst="rect">
            <a:avLst/>
          </a:prstGeom>
          <a:noFill/>
          <a:ln w="9525">
            <a:noFill/>
            <a:miter lim="800000"/>
          </a:ln>
        </p:spPr>
        <p:txBody>
          <a:bodyPr wrap="none">
            <a:spAutoFit/>
          </a:bodyPr>
          <a:lstStyle/>
          <a:p>
            <a:pPr algn="l"/>
            <a:r>
              <a:rPr kumimoji="1" lang="zh-CN" altLang="en-US" sz="1800">
                <a:latin typeface="+mn-lt"/>
                <a:ea typeface="+mn-ea"/>
              </a:rPr>
              <a:t>签名 </a:t>
            </a:r>
          </a:p>
        </p:txBody>
      </p:sp>
      <p:sp>
        <p:nvSpPr>
          <p:cNvPr id="600102" name="Rectangle 38"/>
          <p:cNvSpPr>
            <a:spLocks noChangeArrowheads="1"/>
          </p:cNvSpPr>
          <p:nvPr/>
        </p:nvSpPr>
        <p:spPr bwMode="auto">
          <a:xfrm>
            <a:off x="2705100" y="3582978"/>
            <a:ext cx="681038" cy="581025"/>
          </a:xfrm>
          <a:prstGeom prst="rect">
            <a:avLst/>
          </a:prstGeom>
          <a:solidFill>
            <a:srgbClr val="FFCCFF"/>
          </a:solidFill>
          <a:ln w="12700">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dirty="0">
                <a:latin typeface="+mn-lt"/>
                <a:ea typeface="+mn-ea"/>
              </a:rPr>
              <a:t>E</a:t>
            </a:r>
            <a:r>
              <a:rPr kumimoji="1" lang="zh-CN" altLang="en-US" sz="1800" dirty="0">
                <a:latin typeface="+mn-lt"/>
                <a:ea typeface="+mn-ea"/>
              </a:rPr>
              <a:t>运算</a:t>
            </a:r>
          </a:p>
        </p:txBody>
      </p:sp>
      <p:sp>
        <p:nvSpPr>
          <p:cNvPr id="6155" name="Line 39"/>
          <p:cNvSpPr>
            <a:spLocks noChangeShapeType="1"/>
          </p:cNvSpPr>
          <p:nvPr/>
        </p:nvSpPr>
        <p:spPr bwMode="auto">
          <a:xfrm>
            <a:off x="1817688" y="3871903"/>
            <a:ext cx="887412" cy="0"/>
          </a:xfrm>
          <a:prstGeom prst="line">
            <a:avLst/>
          </a:prstGeom>
          <a:noFill/>
          <a:ln w="57150">
            <a:solidFill>
              <a:schemeClr val="tx1"/>
            </a:solidFill>
            <a:round/>
            <a:headEnd type="none" w="sm" len="med"/>
            <a:tailEnd type="triangle" w="med" len="lg"/>
          </a:ln>
        </p:spPr>
        <p:txBody>
          <a:bodyPr wrap="none" anchor="ctr"/>
          <a:lstStyle/>
          <a:p>
            <a:endParaRPr lang="zh-CN" altLang="en-US">
              <a:latin typeface="+mn-lt"/>
              <a:ea typeface="+mn-ea"/>
            </a:endParaRPr>
          </a:p>
        </p:txBody>
      </p:sp>
      <p:sp>
        <p:nvSpPr>
          <p:cNvPr id="600104" name="Rectangle 40"/>
          <p:cNvSpPr>
            <a:spLocks noChangeArrowheads="1"/>
          </p:cNvSpPr>
          <p:nvPr/>
        </p:nvSpPr>
        <p:spPr bwMode="auto">
          <a:xfrm>
            <a:off x="1136650" y="3590915"/>
            <a:ext cx="681038" cy="581025"/>
          </a:xfrm>
          <a:prstGeom prst="rect">
            <a:avLst/>
          </a:prstGeom>
          <a:solidFill>
            <a:srgbClr val="FFFF99"/>
          </a:solidFill>
          <a:ln w="12700" algn="ctr">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dirty="0">
                <a:latin typeface="+mn-lt"/>
                <a:ea typeface="+mn-ea"/>
              </a:rPr>
              <a:t>D</a:t>
            </a:r>
            <a:r>
              <a:rPr kumimoji="1" lang="zh-CN" altLang="en-US" sz="1800" dirty="0">
                <a:latin typeface="+mn-lt"/>
                <a:ea typeface="+mn-ea"/>
              </a:rPr>
              <a:t>运算</a:t>
            </a:r>
          </a:p>
        </p:txBody>
      </p:sp>
      <p:sp>
        <p:nvSpPr>
          <p:cNvPr id="6157" name="Text Box 41"/>
          <p:cNvSpPr txBox="1">
            <a:spLocks noChangeArrowheads="1"/>
          </p:cNvSpPr>
          <p:nvPr/>
        </p:nvSpPr>
        <p:spPr bwMode="auto">
          <a:xfrm>
            <a:off x="179388" y="3871903"/>
            <a:ext cx="780983" cy="369332"/>
          </a:xfrm>
          <a:prstGeom prst="rect">
            <a:avLst/>
          </a:prstGeom>
          <a:noFill/>
          <a:ln w="9525">
            <a:noFill/>
            <a:miter lim="800000"/>
          </a:ln>
        </p:spPr>
        <p:txBody>
          <a:bodyPr wrap="none">
            <a:spAutoFit/>
          </a:bodyPr>
          <a:lstStyle/>
          <a:p>
            <a:pPr algn="l"/>
            <a:r>
              <a:rPr kumimoji="1" lang="zh-CN" altLang="en-US" sz="1800">
                <a:latin typeface="+mn-lt"/>
                <a:ea typeface="+mn-ea"/>
              </a:rPr>
              <a:t>明文</a:t>
            </a:r>
            <a:r>
              <a:rPr kumimoji="1" lang="en-US" altLang="zh-CN" sz="1800">
                <a:latin typeface="+mn-lt"/>
                <a:ea typeface="+mn-ea"/>
              </a:rPr>
              <a:t>X</a:t>
            </a:r>
          </a:p>
        </p:txBody>
      </p:sp>
      <p:sp>
        <p:nvSpPr>
          <p:cNvPr id="6158" name="Text Box 42"/>
          <p:cNvSpPr txBox="1">
            <a:spLocks noChangeArrowheads="1"/>
          </p:cNvSpPr>
          <p:nvPr/>
        </p:nvSpPr>
        <p:spPr bwMode="auto">
          <a:xfrm>
            <a:off x="8223250" y="3943340"/>
            <a:ext cx="877163" cy="369332"/>
          </a:xfrm>
          <a:prstGeom prst="rect">
            <a:avLst/>
          </a:prstGeom>
          <a:noFill/>
          <a:ln w="9525">
            <a:noFill/>
            <a:miter lim="800000"/>
          </a:ln>
        </p:spPr>
        <p:txBody>
          <a:bodyPr wrap="none">
            <a:spAutoFit/>
          </a:bodyPr>
          <a:lstStyle/>
          <a:p>
            <a:pPr algn="l"/>
            <a:r>
              <a:rPr kumimoji="1" lang="zh-CN" altLang="en-US" sz="1800">
                <a:latin typeface="+mn-lt"/>
                <a:ea typeface="+mn-ea"/>
              </a:rPr>
              <a:t>明文</a:t>
            </a:r>
            <a:r>
              <a:rPr kumimoji="1" lang="en-US" altLang="zh-CN" sz="1800">
                <a:latin typeface="+mn-lt"/>
                <a:ea typeface="+mn-ea"/>
              </a:rPr>
              <a:t>X </a:t>
            </a:r>
            <a:endParaRPr kumimoji="1" lang="en-US" altLang="zh-CN">
              <a:latin typeface="+mn-lt"/>
              <a:ea typeface="+mn-ea"/>
            </a:endParaRPr>
          </a:p>
        </p:txBody>
      </p:sp>
      <p:pic>
        <p:nvPicPr>
          <p:cNvPr id="6159" name="Picture 43"/>
          <p:cNvPicPr>
            <a:picLocks noChangeArrowheads="1"/>
          </p:cNvPicPr>
          <p:nvPr/>
        </p:nvPicPr>
        <p:blipFill>
          <a:blip r:embed="rId6" cstate="print"/>
          <a:srcRect/>
          <a:stretch>
            <a:fillRect/>
          </a:stretch>
        </p:blipFill>
        <p:spPr bwMode="auto">
          <a:xfrm rot="5400000">
            <a:off x="7694612" y="2657466"/>
            <a:ext cx="409575" cy="203200"/>
          </a:xfrm>
          <a:prstGeom prst="rect">
            <a:avLst/>
          </a:prstGeom>
          <a:noFill/>
          <a:ln w="12699">
            <a:noFill/>
            <a:miter lim="800000"/>
            <a:headEnd/>
            <a:tailEnd/>
          </a:ln>
        </p:spPr>
      </p:pic>
      <p:sp>
        <p:nvSpPr>
          <p:cNvPr id="6160" name="Text Box 44"/>
          <p:cNvSpPr txBox="1">
            <a:spLocks noChangeArrowheads="1"/>
          </p:cNvSpPr>
          <p:nvPr/>
        </p:nvSpPr>
        <p:spPr bwMode="auto">
          <a:xfrm>
            <a:off x="336550" y="2784465"/>
            <a:ext cx="322524" cy="369332"/>
          </a:xfrm>
          <a:prstGeom prst="rect">
            <a:avLst/>
          </a:prstGeom>
          <a:noFill/>
          <a:ln w="9525">
            <a:noFill/>
            <a:miter lim="800000"/>
          </a:ln>
        </p:spPr>
        <p:txBody>
          <a:bodyPr wrap="none">
            <a:spAutoFit/>
          </a:bodyPr>
          <a:lstStyle/>
          <a:p>
            <a:pPr algn="l"/>
            <a:r>
              <a:rPr kumimoji="1" lang="en-US" altLang="zh-CN" sz="1800">
                <a:latin typeface="+mn-lt"/>
                <a:ea typeface="+mn-ea"/>
              </a:rPr>
              <a:t>A</a:t>
            </a:r>
          </a:p>
        </p:txBody>
      </p:sp>
      <p:sp>
        <p:nvSpPr>
          <p:cNvPr id="6161" name="Text Box 45"/>
          <p:cNvSpPr txBox="1">
            <a:spLocks noChangeArrowheads="1"/>
          </p:cNvSpPr>
          <p:nvPr/>
        </p:nvSpPr>
        <p:spPr bwMode="auto">
          <a:xfrm>
            <a:off x="8482013" y="2790815"/>
            <a:ext cx="320922" cy="369332"/>
          </a:xfrm>
          <a:prstGeom prst="rect">
            <a:avLst/>
          </a:prstGeom>
          <a:noFill/>
          <a:ln w="9525">
            <a:noFill/>
            <a:miter lim="800000"/>
          </a:ln>
        </p:spPr>
        <p:txBody>
          <a:bodyPr wrap="none">
            <a:spAutoFit/>
          </a:bodyPr>
          <a:lstStyle/>
          <a:p>
            <a:pPr algn="l"/>
            <a:r>
              <a:rPr kumimoji="1" lang="en-US" altLang="zh-CN" sz="1800">
                <a:latin typeface="+mn-lt"/>
                <a:ea typeface="+mn-ea"/>
              </a:rPr>
              <a:t>B</a:t>
            </a:r>
          </a:p>
        </p:txBody>
      </p:sp>
      <p:pic>
        <p:nvPicPr>
          <p:cNvPr id="6162" name="Picture 46"/>
          <p:cNvPicPr>
            <a:picLocks noChangeArrowheads="1"/>
          </p:cNvPicPr>
          <p:nvPr/>
        </p:nvPicPr>
        <p:blipFill>
          <a:blip r:embed="rId6" cstate="print"/>
          <a:srcRect/>
          <a:stretch>
            <a:fillRect/>
          </a:stretch>
        </p:blipFill>
        <p:spPr bwMode="auto">
          <a:xfrm rot="5400000">
            <a:off x="1268412" y="2659053"/>
            <a:ext cx="409575" cy="203200"/>
          </a:xfrm>
          <a:prstGeom prst="rect">
            <a:avLst/>
          </a:prstGeom>
          <a:solidFill>
            <a:srgbClr val="FFCCFF"/>
          </a:solidFill>
          <a:ln w="12699">
            <a:solidFill>
              <a:schemeClr val="tx1"/>
            </a:solidFill>
            <a:miter lim="800000"/>
            <a:headEnd/>
            <a:tailEnd/>
          </a:ln>
        </p:spPr>
      </p:pic>
      <p:sp>
        <p:nvSpPr>
          <p:cNvPr id="6163" name="Text Box 47"/>
          <p:cNvSpPr txBox="1">
            <a:spLocks noChangeArrowheads="1"/>
          </p:cNvSpPr>
          <p:nvPr/>
        </p:nvSpPr>
        <p:spPr bwMode="auto">
          <a:xfrm>
            <a:off x="854075" y="2143115"/>
            <a:ext cx="1444626" cy="424732"/>
          </a:xfrm>
          <a:prstGeom prst="rect">
            <a:avLst/>
          </a:prstGeom>
          <a:noFill/>
          <a:ln w="9525">
            <a:noFill/>
            <a:miter lim="800000"/>
          </a:ln>
        </p:spPr>
        <p:txBody>
          <a:bodyPr wrap="none">
            <a:spAutoFit/>
          </a:bodyPr>
          <a:lstStyle/>
          <a:p>
            <a:pPr algn="l">
              <a:lnSpc>
                <a:spcPct val="120000"/>
              </a:lnSpc>
            </a:pPr>
            <a:r>
              <a:rPr kumimoji="1" lang="en-US" altLang="zh-CN" sz="1800" dirty="0">
                <a:latin typeface="+mn-lt"/>
                <a:ea typeface="+mn-ea"/>
              </a:rPr>
              <a:t>A </a:t>
            </a:r>
            <a:r>
              <a:rPr kumimoji="1" lang="zh-CN" altLang="en-US" sz="1800" dirty="0">
                <a:latin typeface="+mn-lt"/>
                <a:ea typeface="+mn-ea"/>
              </a:rPr>
              <a:t>的私钥</a:t>
            </a:r>
            <a:r>
              <a:rPr kumimoji="1" lang="en-US" altLang="zh-CN" sz="1800" dirty="0">
                <a:latin typeface="+mn-lt"/>
                <a:ea typeface="+mn-ea"/>
              </a:rPr>
              <a:t>SK</a:t>
            </a:r>
            <a:r>
              <a:rPr kumimoji="1" lang="en-US" altLang="zh-CN" sz="1800" baseline="-25000" dirty="0">
                <a:latin typeface="+mn-lt"/>
                <a:ea typeface="+mn-ea"/>
              </a:rPr>
              <a:t>A</a:t>
            </a:r>
          </a:p>
        </p:txBody>
      </p:sp>
      <p:sp>
        <p:nvSpPr>
          <p:cNvPr id="6164" name="Freeform 48"/>
          <p:cNvSpPr/>
          <p:nvPr/>
        </p:nvSpPr>
        <p:spPr bwMode="auto">
          <a:xfrm>
            <a:off x="1470025" y="2982903"/>
            <a:ext cx="3175" cy="6175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p:spPr>
        <p:txBody>
          <a:bodyPr wrap="none" anchor="ctr"/>
          <a:lstStyle/>
          <a:p>
            <a:endParaRPr lang="zh-CN" altLang="en-US">
              <a:latin typeface="+mn-lt"/>
              <a:ea typeface="+mn-ea"/>
            </a:endParaRPr>
          </a:p>
        </p:txBody>
      </p:sp>
      <p:sp>
        <p:nvSpPr>
          <p:cNvPr id="6165" name="Freeform 49"/>
          <p:cNvSpPr/>
          <p:nvPr/>
        </p:nvSpPr>
        <p:spPr bwMode="auto">
          <a:xfrm>
            <a:off x="7913688" y="2982903"/>
            <a:ext cx="12700" cy="600075"/>
          </a:xfrm>
          <a:custGeom>
            <a:avLst/>
            <a:gdLst>
              <a:gd name="T0" fmla="*/ 0 w 8"/>
              <a:gd name="T1" fmla="*/ 0 h 378"/>
              <a:gd name="T2" fmla="*/ 8 w 8"/>
              <a:gd name="T3" fmla="*/ 378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cmpd="sng">
            <a:solidFill>
              <a:schemeClr val="hlink"/>
            </a:solidFill>
            <a:round/>
            <a:headEnd type="none" w="sm" len="med"/>
            <a:tailEnd type="triangle" w="med" len="lg"/>
          </a:ln>
        </p:spPr>
        <p:txBody>
          <a:bodyPr wrap="none" anchor="ctr"/>
          <a:lstStyle/>
          <a:p>
            <a:endParaRPr lang="zh-CN" altLang="en-US">
              <a:latin typeface="+mn-lt"/>
              <a:ea typeface="+mn-ea"/>
            </a:endParaRPr>
          </a:p>
        </p:txBody>
      </p:sp>
      <p:graphicFrame>
        <p:nvGraphicFramePr>
          <p:cNvPr id="6148" name="Object 50"/>
          <p:cNvGraphicFramePr>
            <a:graphicFrameLocks noChangeAspect="1"/>
          </p:cNvGraphicFramePr>
          <p:nvPr/>
        </p:nvGraphicFramePr>
        <p:xfrm>
          <a:off x="3348038" y="2935278"/>
          <a:ext cx="2370137" cy="1390650"/>
        </p:xfrm>
        <a:graphic>
          <a:graphicData uri="http://schemas.openxmlformats.org/presentationml/2006/ole">
            <p:oleObj spid="_x0000_s94210" name="VISIO" r:id="rId7" imgW="3514725" imgH="2009775" progId="">
              <p:embed/>
            </p:oleObj>
          </a:graphicData>
        </a:graphic>
      </p:graphicFrame>
      <p:sp>
        <p:nvSpPr>
          <p:cNvPr id="6166" name="Freeform 51"/>
          <p:cNvSpPr/>
          <p:nvPr/>
        </p:nvSpPr>
        <p:spPr bwMode="auto">
          <a:xfrm rot="-5400000">
            <a:off x="8166894" y="3377397"/>
            <a:ext cx="225425" cy="782637"/>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p:spPr>
        <p:txBody>
          <a:bodyPr wrap="none" anchor="ctr"/>
          <a:lstStyle/>
          <a:p>
            <a:endParaRPr lang="zh-CN" altLang="en-US">
              <a:latin typeface="+mn-lt"/>
              <a:ea typeface="+mn-ea"/>
            </a:endParaRPr>
          </a:p>
        </p:txBody>
      </p:sp>
      <p:sp>
        <p:nvSpPr>
          <p:cNvPr id="6167" name="Freeform 52"/>
          <p:cNvSpPr/>
          <p:nvPr/>
        </p:nvSpPr>
        <p:spPr bwMode="auto">
          <a:xfrm>
            <a:off x="558800" y="3514715"/>
            <a:ext cx="577850" cy="368300"/>
          </a:xfrm>
          <a:custGeom>
            <a:avLst/>
            <a:gdLst>
              <a:gd name="T0" fmla="*/ 1 w 194"/>
              <a:gd name="T1" fmla="*/ 0 h 232"/>
              <a:gd name="T2" fmla="*/ 0 w 194"/>
              <a:gd name="T3" fmla="*/ 231 h 232"/>
              <a:gd name="T4" fmla="*/ 194 w 194"/>
              <a:gd name="T5" fmla="*/ 232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p:spPr>
        <p:txBody>
          <a:bodyPr wrap="none" anchor="ctr"/>
          <a:lstStyle/>
          <a:p>
            <a:endParaRPr lang="zh-CN" altLang="en-US">
              <a:latin typeface="+mn-lt"/>
              <a:ea typeface="+mn-ea"/>
            </a:endParaRPr>
          </a:p>
        </p:txBody>
      </p:sp>
      <p:grpSp>
        <p:nvGrpSpPr>
          <p:cNvPr id="6168" name="Group 53"/>
          <p:cNvGrpSpPr/>
          <p:nvPr/>
        </p:nvGrpSpPr>
        <p:grpSpPr bwMode="auto">
          <a:xfrm>
            <a:off x="266700" y="3152765"/>
            <a:ext cx="519113" cy="503238"/>
            <a:chOff x="921" y="2412"/>
            <a:chExt cx="284" cy="265"/>
          </a:xfrm>
        </p:grpSpPr>
        <p:grpSp>
          <p:nvGrpSpPr>
            <p:cNvPr id="6214" name="Group 54"/>
            <p:cNvGrpSpPr/>
            <p:nvPr/>
          </p:nvGrpSpPr>
          <p:grpSpPr bwMode="auto">
            <a:xfrm>
              <a:off x="928" y="2417"/>
              <a:ext cx="277" cy="260"/>
              <a:chOff x="928" y="2417"/>
              <a:chExt cx="277" cy="260"/>
            </a:xfrm>
          </p:grpSpPr>
          <p:sp>
            <p:nvSpPr>
              <p:cNvPr id="6228" name="Freeform 5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latin typeface="+mn-lt"/>
                  <a:ea typeface="+mn-ea"/>
                </a:endParaRPr>
              </a:p>
            </p:txBody>
          </p:sp>
          <p:sp>
            <p:nvSpPr>
              <p:cNvPr id="6229" name="Freeform 56"/>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latin typeface="+mn-lt"/>
                  <a:ea typeface="+mn-ea"/>
                </a:endParaRPr>
              </a:p>
            </p:txBody>
          </p:sp>
          <p:sp>
            <p:nvSpPr>
              <p:cNvPr id="6230" name="Freeform 5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latin typeface="+mn-lt"/>
                  <a:ea typeface="+mn-ea"/>
                </a:endParaRPr>
              </a:p>
            </p:txBody>
          </p:sp>
          <p:sp>
            <p:nvSpPr>
              <p:cNvPr id="6231" name="Freeform 58"/>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latin typeface="+mn-lt"/>
                  <a:ea typeface="+mn-ea"/>
                </a:endParaRPr>
              </a:p>
            </p:txBody>
          </p:sp>
          <p:sp>
            <p:nvSpPr>
              <p:cNvPr id="6232" name="Rectangle 59"/>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latin typeface="+mn-lt"/>
                  <a:ea typeface="+mn-ea"/>
                </a:endParaRPr>
              </a:p>
            </p:txBody>
          </p:sp>
          <p:sp>
            <p:nvSpPr>
              <p:cNvPr id="6233" name="Rectangle 60"/>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latin typeface="+mn-lt"/>
                  <a:ea typeface="+mn-ea"/>
                </a:endParaRPr>
              </a:p>
            </p:txBody>
          </p:sp>
          <p:sp>
            <p:nvSpPr>
              <p:cNvPr id="6234" name="Rectangle 61"/>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latin typeface="+mn-lt"/>
                  <a:ea typeface="+mn-ea"/>
                </a:endParaRPr>
              </a:p>
            </p:txBody>
          </p:sp>
          <p:sp>
            <p:nvSpPr>
              <p:cNvPr id="6235" name="Line 62"/>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latin typeface="+mn-lt"/>
                  <a:ea typeface="+mn-ea"/>
                </a:endParaRPr>
              </a:p>
            </p:txBody>
          </p:sp>
          <p:grpSp>
            <p:nvGrpSpPr>
              <p:cNvPr id="6236" name="Group 63"/>
              <p:cNvGrpSpPr/>
              <p:nvPr/>
            </p:nvGrpSpPr>
            <p:grpSpPr bwMode="auto">
              <a:xfrm>
                <a:off x="928" y="2639"/>
                <a:ext cx="277" cy="38"/>
                <a:chOff x="928" y="2639"/>
                <a:chExt cx="277" cy="38"/>
              </a:xfrm>
            </p:grpSpPr>
            <p:sp>
              <p:nvSpPr>
                <p:cNvPr id="6237" name="Freeform 6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latin typeface="+mn-lt"/>
                    <a:ea typeface="+mn-ea"/>
                  </a:endParaRPr>
                </a:p>
              </p:txBody>
            </p:sp>
            <p:sp>
              <p:nvSpPr>
                <p:cNvPr id="6238" name="Freeform 65"/>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latin typeface="+mn-lt"/>
                    <a:ea typeface="+mn-ea"/>
                  </a:endParaRPr>
                </a:p>
              </p:txBody>
            </p:sp>
            <p:sp>
              <p:nvSpPr>
                <p:cNvPr id="6239" name="Rectangle 66"/>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latin typeface="+mn-lt"/>
                    <a:ea typeface="+mn-ea"/>
                  </a:endParaRPr>
                </a:p>
              </p:txBody>
            </p:sp>
          </p:grpSp>
        </p:grpSp>
        <p:grpSp>
          <p:nvGrpSpPr>
            <p:cNvPr id="6215" name="Group 67"/>
            <p:cNvGrpSpPr/>
            <p:nvPr/>
          </p:nvGrpSpPr>
          <p:grpSpPr bwMode="auto">
            <a:xfrm>
              <a:off x="921" y="2412"/>
              <a:ext cx="277" cy="261"/>
              <a:chOff x="921" y="2412"/>
              <a:chExt cx="277" cy="261"/>
            </a:xfrm>
          </p:grpSpPr>
          <p:sp>
            <p:nvSpPr>
              <p:cNvPr id="6216" name="Freeform 6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latin typeface="+mn-lt"/>
                  <a:ea typeface="+mn-ea"/>
                </a:endParaRPr>
              </a:p>
            </p:txBody>
          </p:sp>
          <p:sp>
            <p:nvSpPr>
              <p:cNvPr id="6217" name="Freeform 69"/>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latin typeface="+mn-lt"/>
                  <a:ea typeface="+mn-ea"/>
                </a:endParaRPr>
              </a:p>
            </p:txBody>
          </p:sp>
          <p:sp>
            <p:nvSpPr>
              <p:cNvPr id="6218" name="Freeform 7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latin typeface="+mn-lt"/>
                  <a:ea typeface="+mn-ea"/>
                </a:endParaRPr>
              </a:p>
            </p:txBody>
          </p:sp>
          <p:sp>
            <p:nvSpPr>
              <p:cNvPr id="6219" name="Freeform 71"/>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latin typeface="+mn-lt"/>
                  <a:ea typeface="+mn-ea"/>
                </a:endParaRPr>
              </a:p>
            </p:txBody>
          </p:sp>
          <p:sp>
            <p:nvSpPr>
              <p:cNvPr id="6220" name="Rectangle 72"/>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latin typeface="+mn-lt"/>
                  <a:ea typeface="+mn-ea"/>
                </a:endParaRPr>
              </a:p>
            </p:txBody>
          </p:sp>
          <p:sp>
            <p:nvSpPr>
              <p:cNvPr id="6221" name="Rectangle 73"/>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latin typeface="+mn-lt"/>
                  <a:ea typeface="+mn-ea"/>
                </a:endParaRPr>
              </a:p>
            </p:txBody>
          </p:sp>
          <p:sp>
            <p:nvSpPr>
              <p:cNvPr id="6222" name="Rectangle 74"/>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latin typeface="+mn-lt"/>
                  <a:ea typeface="+mn-ea"/>
                </a:endParaRPr>
              </a:p>
            </p:txBody>
          </p:sp>
          <p:sp>
            <p:nvSpPr>
              <p:cNvPr id="6223" name="Line 75"/>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latin typeface="+mn-lt"/>
                  <a:ea typeface="+mn-ea"/>
                </a:endParaRPr>
              </a:p>
            </p:txBody>
          </p:sp>
          <p:grpSp>
            <p:nvGrpSpPr>
              <p:cNvPr id="6224" name="Group 76"/>
              <p:cNvGrpSpPr/>
              <p:nvPr/>
            </p:nvGrpSpPr>
            <p:grpSpPr bwMode="auto">
              <a:xfrm>
                <a:off x="921" y="2635"/>
                <a:ext cx="277" cy="38"/>
                <a:chOff x="921" y="2635"/>
                <a:chExt cx="277" cy="38"/>
              </a:xfrm>
            </p:grpSpPr>
            <p:sp>
              <p:nvSpPr>
                <p:cNvPr id="6225" name="Freeform 7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latin typeface="+mn-lt"/>
                    <a:ea typeface="+mn-ea"/>
                  </a:endParaRPr>
                </a:p>
              </p:txBody>
            </p:sp>
            <p:sp>
              <p:nvSpPr>
                <p:cNvPr id="6226" name="Freeform 78"/>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latin typeface="+mn-lt"/>
                    <a:ea typeface="+mn-ea"/>
                  </a:endParaRPr>
                </a:p>
              </p:txBody>
            </p:sp>
            <p:sp>
              <p:nvSpPr>
                <p:cNvPr id="6227" name="Rectangle 79"/>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latin typeface="+mn-lt"/>
                    <a:ea typeface="+mn-ea"/>
                  </a:endParaRPr>
                </a:p>
              </p:txBody>
            </p:sp>
          </p:grpSp>
        </p:grpSp>
      </p:grpSp>
      <p:grpSp>
        <p:nvGrpSpPr>
          <p:cNvPr id="6169" name="Group 80"/>
          <p:cNvGrpSpPr/>
          <p:nvPr/>
        </p:nvGrpSpPr>
        <p:grpSpPr bwMode="auto">
          <a:xfrm>
            <a:off x="8399463" y="3152765"/>
            <a:ext cx="519112" cy="503238"/>
            <a:chOff x="921" y="2412"/>
            <a:chExt cx="284" cy="265"/>
          </a:xfrm>
        </p:grpSpPr>
        <p:grpSp>
          <p:nvGrpSpPr>
            <p:cNvPr id="6188" name="Group 81"/>
            <p:cNvGrpSpPr/>
            <p:nvPr/>
          </p:nvGrpSpPr>
          <p:grpSpPr bwMode="auto">
            <a:xfrm>
              <a:off x="928" y="2417"/>
              <a:ext cx="277" cy="260"/>
              <a:chOff x="928" y="2417"/>
              <a:chExt cx="277" cy="260"/>
            </a:xfrm>
          </p:grpSpPr>
          <p:sp>
            <p:nvSpPr>
              <p:cNvPr id="6202" name="Freeform 8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latin typeface="+mn-lt"/>
                  <a:ea typeface="+mn-ea"/>
                </a:endParaRPr>
              </a:p>
            </p:txBody>
          </p:sp>
          <p:sp>
            <p:nvSpPr>
              <p:cNvPr id="6203" name="Freeform 83"/>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latin typeface="+mn-lt"/>
                  <a:ea typeface="+mn-ea"/>
                </a:endParaRPr>
              </a:p>
            </p:txBody>
          </p:sp>
          <p:sp>
            <p:nvSpPr>
              <p:cNvPr id="6204" name="Freeform 8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latin typeface="+mn-lt"/>
                  <a:ea typeface="+mn-ea"/>
                </a:endParaRPr>
              </a:p>
            </p:txBody>
          </p:sp>
          <p:sp>
            <p:nvSpPr>
              <p:cNvPr id="6205" name="Freeform 85"/>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latin typeface="+mn-lt"/>
                  <a:ea typeface="+mn-ea"/>
                </a:endParaRPr>
              </a:p>
            </p:txBody>
          </p:sp>
          <p:sp>
            <p:nvSpPr>
              <p:cNvPr id="6206" name="Rectangle 86"/>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latin typeface="+mn-lt"/>
                  <a:ea typeface="+mn-ea"/>
                </a:endParaRPr>
              </a:p>
            </p:txBody>
          </p:sp>
          <p:sp>
            <p:nvSpPr>
              <p:cNvPr id="6207" name="Rectangle 87"/>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latin typeface="+mn-lt"/>
                  <a:ea typeface="+mn-ea"/>
                </a:endParaRPr>
              </a:p>
            </p:txBody>
          </p:sp>
          <p:sp>
            <p:nvSpPr>
              <p:cNvPr id="6208" name="Rectangle 88"/>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latin typeface="+mn-lt"/>
                  <a:ea typeface="+mn-ea"/>
                </a:endParaRPr>
              </a:p>
            </p:txBody>
          </p:sp>
          <p:sp>
            <p:nvSpPr>
              <p:cNvPr id="6209" name="Line 89"/>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latin typeface="+mn-lt"/>
                  <a:ea typeface="+mn-ea"/>
                </a:endParaRPr>
              </a:p>
            </p:txBody>
          </p:sp>
          <p:grpSp>
            <p:nvGrpSpPr>
              <p:cNvPr id="6210" name="Group 90"/>
              <p:cNvGrpSpPr/>
              <p:nvPr/>
            </p:nvGrpSpPr>
            <p:grpSpPr bwMode="auto">
              <a:xfrm>
                <a:off x="928" y="2639"/>
                <a:ext cx="277" cy="38"/>
                <a:chOff x="928" y="2639"/>
                <a:chExt cx="277" cy="38"/>
              </a:xfrm>
            </p:grpSpPr>
            <p:sp>
              <p:nvSpPr>
                <p:cNvPr id="6211" name="Freeform 9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latin typeface="+mn-lt"/>
                    <a:ea typeface="+mn-ea"/>
                  </a:endParaRPr>
                </a:p>
              </p:txBody>
            </p:sp>
            <p:sp>
              <p:nvSpPr>
                <p:cNvPr id="6212" name="Freeform 92"/>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latin typeface="+mn-lt"/>
                    <a:ea typeface="+mn-ea"/>
                  </a:endParaRPr>
                </a:p>
              </p:txBody>
            </p:sp>
            <p:sp>
              <p:nvSpPr>
                <p:cNvPr id="6213" name="Rectangle 93"/>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latin typeface="+mn-lt"/>
                    <a:ea typeface="+mn-ea"/>
                  </a:endParaRPr>
                </a:p>
              </p:txBody>
            </p:sp>
          </p:grpSp>
        </p:grpSp>
        <p:grpSp>
          <p:nvGrpSpPr>
            <p:cNvPr id="6189" name="Group 94"/>
            <p:cNvGrpSpPr/>
            <p:nvPr/>
          </p:nvGrpSpPr>
          <p:grpSpPr bwMode="auto">
            <a:xfrm>
              <a:off x="921" y="2412"/>
              <a:ext cx="277" cy="261"/>
              <a:chOff x="921" y="2412"/>
              <a:chExt cx="277" cy="261"/>
            </a:xfrm>
          </p:grpSpPr>
          <p:sp>
            <p:nvSpPr>
              <p:cNvPr id="6190" name="Freeform 9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latin typeface="+mn-lt"/>
                  <a:ea typeface="+mn-ea"/>
                </a:endParaRPr>
              </a:p>
            </p:txBody>
          </p:sp>
          <p:sp>
            <p:nvSpPr>
              <p:cNvPr id="6191" name="Freeform 96"/>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latin typeface="+mn-lt"/>
                  <a:ea typeface="+mn-ea"/>
                </a:endParaRPr>
              </a:p>
            </p:txBody>
          </p:sp>
          <p:sp>
            <p:nvSpPr>
              <p:cNvPr id="6192" name="Freeform 9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latin typeface="+mn-lt"/>
                  <a:ea typeface="+mn-ea"/>
                </a:endParaRPr>
              </a:p>
            </p:txBody>
          </p:sp>
          <p:sp>
            <p:nvSpPr>
              <p:cNvPr id="6193" name="Freeform 98"/>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latin typeface="+mn-lt"/>
                  <a:ea typeface="+mn-ea"/>
                </a:endParaRPr>
              </a:p>
            </p:txBody>
          </p:sp>
          <p:sp>
            <p:nvSpPr>
              <p:cNvPr id="6194" name="Rectangle 99"/>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latin typeface="+mn-lt"/>
                  <a:ea typeface="+mn-ea"/>
                </a:endParaRPr>
              </a:p>
            </p:txBody>
          </p:sp>
          <p:sp>
            <p:nvSpPr>
              <p:cNvPr id="6195" name="Rectangle 100"/>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latin typeface="+mn-lt"/>
                  <a:ea typeface="+mn-ea"/>
                </a:endParaRPr>
              </a:p>
            </p:txBody>
          </p:sp>
          <p:sp>
            <p:nvSpPr>
              <p:cNvPr id="6196" name="Rectangle 101"/>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latin typeface="+mn-lt"/>
                  <a:ea typeface="+mn-ea"/>
                </a:endParaRPr>
              </a:p>
            </p:txBody>
          </p:sp>
          <p:sp>
            <p:nvSpPr>
              <p:cNvPr id="6197" name="Line 102"/>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latin typeface="+mn-lt"/>
                  <a:ea typeface="+mn-ea"/>
                </a:endParaRPr>
              </a:p>
            </p:txBody>
          </p:sp>
          <p:grpSp>
            <p:nvGrpSpPr>
              <p:cNvPr id="6198" name="Group 103"/>
              <p:cNvGrpSpPr/>
              <p:nvPr/>
            </p:nvGrpSpPr>
            <p:grpSpPr bwMode="auto">
              <a:xfrm>
                <a:off x="921" y="2635"/>
                <a:ext cx="277" cy="38"/>
                <a:chOff x="921" y="2635"/>
                <a:chExt cx="277" cy="38"/>
              </a:xfrm>
            </p:grpSpPr>
            <p:sp>
              <p:nvSpPr>
                <p:cNvPr id="6199" name="Freeform 10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latin typeface="+mn-lt"/>
                    <a:ea typeface="+mn-ea"/>
                  </a:endParaRPr>
                </a:p>
              </p:txBody>
            </p:sp>
            <p:sp>
              <p:nvSpPr>
                <p:cNvPr id="6200" name="Freeform 105"/>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latin typeface="+mn-lt"/>
                    <a:ea typeface="+mn-ea"/>
                  </a:endParaRPr>
                </a:p>
              </p:txBody>
            </p:sp>
            <p:sp>
              <p:nvSpPr>
                <p:cNvPr id="6201" name="Rectangle 106"/>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latin typeface="+mn-lt"/>
                    <a:ea typeface="+mn-ea"/>
                  </a:endParaRPr>
                </a:p>
              </p:txBody>
            </p:sp>
          </p:grpSp>
        </p:grpSp>
      </p:grpSp>
      <p:sp>
        <p:nvSpPr>
          <p:cNvPr id="6170" name="Text Box 107"/>
          <p:cNvSpPr txBox="1">
            <a:spLocks noChangeArrowheads="1"/>
          </p:cNvSpPr>
          <p:nvPr/>
        </p:nvSpPr>
        <p:spPr bwMode="auto">
          <a:xfrm>
            <a:off x="4067175" y="2503478"/>
            <a:ext cx="1107996" cy="461665"/>
          </a:xfrm>
          <a:prstGeom prst="rect">
            <a:avLst/>
          </a:prstGeom>
          <a:noFill/>
          <a:ln w="9525">
            <a:noFill/>
            <a:miter lim="800000"/>
          </a:ln>
        </p:spPr>
        <p:txBody>
          <a:bodyPr wrap="none">
            <a:spAutoFit/>
          </a:bodyPr>
          <a:lstStyle/>
          <a:p>
            <a:pPr algn="l"/>
            <a:r>
              <a:rPr kumimoji="1" lang="zh-CN" altLang="en-US" sz="2400" dirty="0" smtClean="0">
                <a:solidFill>
                  <a:schemeClr val="hlink"/>
                </a:solidFill>
                <a:latin typeface="+mn-lt"/>
                <a:ea typeface="+mn-ea"/>
              </a:rPr>
              <a:t>互联网</a:t>
            </a:r>
            <a:endParaRPr kumimoji="1" lang="zh-CN" altLang="en-US" sz="2400" dirty="0">
              <a:solidFill>
                <a:schemeClr val="hlink"/>
              </a:solidFill>
              <a:latin typeface="+mn-lt"/>
              <a:ea typeface="+mn-ea"/>
            </a:endParaRPr>
          </a:p>
        </p:txBody>
      </p:sp>
      <p:sp>
        <p:nvSpPr>
          <p:cNvPr id="600174" name="Rectangle 110"/>
          <p:cNvSpPr>
            <a:spLocks noChangeArrowheads="1"/>
          </p:cNvSpPr>
          <p:nvPr/>
        </p:nvSpPr>
        <p:spPr bwMode="auto">
          <a:xfrm>
            <a:off x="7578725" y="3582978"/>
            <a:ext cx="681038" cy="581025"/>
          </a:xfrm>
          <a:prstGeom prst="rect">
            <a:avLst/>
          </a:prstGeom>
          <a:solidFill>
            <a:srgbClr val="FFCCFF"/>
          </a:solidFill>
          <a:ln w="12700">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i="1">
                <a:latin typeface="+mn-lt"/>
                <a:ea typeface="+mn-ea"/>
              </a:rPr>
              <a:t>E</a:t>
            </a:r>
            <a:r>
              <a:rPr kumimoji="1" lang="zh-CN" altLang="en-US" sz="1800">
                <a:latin typeface="+mn-lt"/>
                <a:ea typeface="+mn-ea"/>
              </a:rPr>
              <a:t>运算</a:t>
            </a:r>
          </a:p>
        </p:txBody>
      </p:sp>
      <p:pic>
        <p:nvPicPr>
          <p:cNvPr id="6172" name="Picture 111"/>
          <p:cNvPicPr>
            <a:picLocks noChangeArrowheads="1"/>
          </p:cNvPicPr>
          <p:nvPr/>
        </p:nvPicPr>
        <p:blipFill>
          <a:blip r:embed="rId6" cstate="print"/>
          <a:srcRect/>
          <a:stretch>
            <a:fillRect/>
          </a:stretch>
        </p:blipFill>
        <p:spPr bwMode="auto">
          <a:xfrm rot="5400000">
            <a:off x="2823369" y="2658259"/>
            <a:ext cx="409575" cy="204787"/>
          </a:xfrm>
          <a:prstGeom prst="rect">
            <a:avLst/>
          </a:prstGeom>
          <a:noFill/>
          <a:ln w="12699">
            <a:noFill/>
            <a:miter lim="800000"/>
            <a:headEnd/>
            <a:tailEnd/>
          </a:ln>
        </p:spPr>
      </p:pic>
      <p:pic>
        <p:nvPicPr>
          <p:cNvPr id="6173" name="Picture 112"/>
          <p:cNvPicPr>
            <a:picLocks noChangeArrowheads="1"/>
          </p:cNvPicPr>
          <p:nvPr/>
        </p:nvPicPr>
        <p:blipFill>
          <a:blip r:embed="rId6" cstate="print"/>
          <a:srcRect/>
          <a:stretch>
            <a:fillRect/>
          </a:stretch>
        </p:blipFill>
        <p:spPr bwMode="auto">
          <a:xfrm rot="5400000">
            <a:off x="6027737" y="2659053"/>
            <a:ext cx="409575" cy="203200"/>
          </a:xfrm>
          <a:prstGeom prst="rect">
            <a:avLst/>
          </a:prstGeom>
          <a:solidFill>
            <a:srgbClr val="FFCCFF"/>
          </a:solidFill>
          <a:ln w="12699">
            <a:solidFill>
              <a:schemeClr val="tx1"/>
            </a:solidFill>
            <a:miter lim="800000"/>
            <a:headEnd/>
            <a:tailEnd/>
          </a:ln>
        </p:spPr>
      </p:pic>
      <p:sp>
        <p:nvSpPr>
          <p:cNvPr id="6174" name="Text Box 113"/>
          <p:cNvSpPr txBox="1">
            <a:spLocks noChangeArrowheads="1"/>
          </p:cNvSpPr>
          <p:nvPr/>
        </p:nvSpPr>
        <p:spPr bwMode="auto">
          <a:xfrm>
            <a:off x="5519738" y="2143115"/>
            <a:ext cx="1441420" cy="397032"/>
          </a:xfrm>
          <a:prstGeom prst="rect">
            <a:avLst/>
          </a:prstGeom>
          <a:noFill/>
          <a:ln w="9525">
            <a:noFill/>
            <a:miter lim="800000"/>
          </a:ln>
        </p:spPr>
        <p:txBody>
          <a:bodyPr wrap="none">
            <a:spAutoFit/>
          </a:bodyPr>
          <a:lstStyle/>
          <a:p>
            <a:pPr algn="l">
              <a:lnSpc>
                <a:spcPct val="110000"/>
              </a:lnSpc>
            </a:pPr>
            <a:r>
              <a:rPr kumimoji="1" lang="en-US" altLang="zh-CN" sz="1800">
                <a:latin typeface="+mn-lt"/>
                <a:ea typeface="+mn-ea"/>
              </a:rPr>
              <a:t>B </a:t>
            </a:r>
            <a:r>
              <a:rPr kumimoji="1" lang="zh-CN" altLang="en-US" sz="1800">
                <a:latin typeface="+mn-lt"/>
                <a:ea typeface="+mn-ea"/>
              </a:rPr>
              <a:t>的私钥</a:t>
            </a:r>
            <a:r>
              <a:rPr kumimoji="1" lang="en-US" altLang="zh-CN" sz="1800" i="1">
                <a:latin typeface="+mn-lt"/>
                <a:ea typeface="+mn-ea"/>
              </a:rPr>
              <a:t>SK</a:t>
            </a:r>
            <a:r>
              <a:rPr kumimoji="1" lang="en-US" altLang="zh-CN" sz="1800" baseline="-25000">
                <a:latin typeface="+mn-lt"/>
                <a:ea typeface="+mn-ea"/>
              </a:rPr>
              <a:t>B</a:t>
            </a:r>
          </a:p>
        </p:txBody>
      </p:sp>
      <p:sp>
        <p:nvSpPr>
          <p:cNvPr id="6175" name="Line 114"/>
          <p:cNvSpPr>
            <a:spLocks noChangeShapeType="1"/>
          </p:cNvSpPr>
          <p:nvPr/>
        </p:nvSpPr>
        <p:spPr bwMode="auto">
          <a:xfrm>
            <a:off x="3373438" y="3871903"/>
            <a:ext cx="2590800" cy="0"/>
          </a:xfrm>
          <a:prstGeom prst="line">
            <a:avLst/>
          </a:prstGeom>
          <a:noFill/>
          <a:ln w="57150">
            <a:solidFill>
              <a:schemeClr val="folHlink"/>
            </a:solidFill>
            <a:round/>
            <a:headEnd type="none" w="sm" len="med"/>
            <a:tailEnd type="triangle" w="med" len="lg"/>
          </a:ln>
        </p:spPr>
        <p:txBody>
          <a:bodyPr wrap="none" anchor="ctr"/>
          <a:lstStyle/>
          <a:p>
            <a:endParaRPr lang="zh-CN" altLang="en-US">
              <a:latin typeface="+mn-lt"/>
              <a:ea typeface="+mn-ea"/>
            </a:endParaRPr>
          </a:p>
        </p:txBody>
      </p:sp>
      <p:sp>
        <p:nvSpPr>
          <p:cNvPr id="600179" name="Rectangle 115"/>
          <p:cNvSpPr>
            <a:spLocks noChangeArrowheads="1"/>
          </p:cNvSpPr>
          <p:nvPr/>
        </p:nvSpPr>
        <p:spPr bwMode="auto">
          <a:xfrm>
            <a:off x="5949950" y="3582978"/>
            <a:ext cx="681038" cy="581025"/>
          </a:xfrm>
          <a:prstGeom prst="rect">
            <a:avLst/>
          </a:prstGeom>
          <a:solidFill>
            <a:srgbClr val="FFFF99"/>
          </a:solidFill>
          <a:ln w="12700" algn="ctr">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a:latin typeface="+mn-lt"/>
                <a:ea typeface="+mn-ea"/>
              </a:rPr>
              <a:t>D</a:t>
            </a:r>
            <a:r>
              <a:rPr kumimoji="1" lang="zh-CN" altLang="en-US" sz="1800">
                <a:latin typeface="+mn-lt"/>
                <a:ea typeface="+mn-ea"/>
              </a:rPr>
              <a:t>运算</a:t>
            </a:r>
          </a:p>
        </p:txBody>
      </p:sp>
      <p:sp>
        <p:nvSpPr>
          <p:cNvPr id="6177" name="Line 116"/>
          <p:cNvSpPr>
            <a:spLocks noChangeShapeType="1"/>
          </p:cNvSpPr>
          <p:nvPr/>
        </p:nvSpPr>
        <p:spPr bwMode="auto">
          <a:xfrm>
            <a:off x="6630988" y="3871903"/>
            <a:ext cx="962025" cy="0"/>
          </a:xfrm>
          <a:prstGeom prst="line">
            <a:avLst/>
          </a:prstGeom>
          <a:noFill/>
          <a:ln w="57150">
            <a:solidFill>
              <a:schemeClr val="tx1"/>
            </a:solidFill>
            <a:round/>
            <a:headEnd type="none" w="sm" len="med"/>
            <a:tailEnd type="triangle" w="med" len="lg"/>
          </a:ln>
        </p:spPr>
        <p:txBody>
          <a:bodyPr wrap="none" anchor="ctr"/>
          <a:lstStyle/>
          <a:p>
            <a:endParaRPr lang="zh-CN" altLang="en-US">
              <a:latin typeface="+mn-lt"/>
              <a:ea typeface="+mn-ea"/>
            </a:endParaRPr>
          </a:p>
        </p:txBody>
      </p:sp>
      <p:sp>
        <p:nvSpPr>
          <p:cNvPr id="6178" name="Freeform 117"/>
          <p:cNvSpPr/>
          <p:nvPr/>
        </p:nvSpPr>
        <p:spPr bwMode="auto">
          <a:xfrm>
            <a:off x="3016250" y="3033703"/>
            <a:ext cx="9525" cy="584200"/>
          </a:xfrm>
          <a:custGeom>
            <a:avLst/>
            <a:gdLst>
              <a:gd name="T0" fmla="*/ 0 w 6"/>
              <a:gd name="T1" fmla="*/ 0 h 368"/>
              <a:gd name="T2" fmla="*/ 6 w 6"/>
              <a:gd name="T3" fmla="*/ 368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cmpd="sng">
            <a:solidFill>
              <a:schemeClr val="hlink"/>
            </a:solidFill>
            <a:round/>
            <a:headEnd type="none" w="sm" len="med"/>
            <a:tailEnd type="triangle" w="med" len="lg"/>
          </a:ln>
        </p:spPr>
        <p:txBody>
          <a:bodyPr wrap="none" anchor="ctr"/>
          <a:lstStyle/>
          <a:p>
            <a:endParaRPr lang="zh-CN" altLang="en-US">
              <a:latin typeface="+mn-lt"/>
              <a:ea typeface="+mn-ea"/>
            </a:endParaRPr>
          </a:p>
        </p:txBody>
      </p:sp>
      <p:sp>
        <p:nvSpPr>
          <p:cNvPr id="6179" name="Freeform 118"/>
          <p:cNvSpPr/>
          <p:nvPr/>
        </p:nvSpPr>
        <p:spPr bwMode="auto">
          <a:xfrm>
            <a:off x="6256338" y="2982903"/>
            <a:ext cx="3175" cy="617537"/>
          </a:xfrm>
          <a:custGeom>
            <a:avLst/>
            <a:gdLst>
              <a:gd name="T0" fmla="*/ 0 w 2"/>
              <a:gd name="T1" fmla="*/ 0 h 389"/>
              <a:gd name="T2" fmla="*/ 2 w 2"/>
              <a:gd name="T3" fmla="*/ 389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cmpd="sng">
            <a:solidFill>
              <a:schemeClr val="hlink"/>
            </a:solidFill>
            <a:round/>
            <a:headEnd type="none" w="sm" len="med"/>
            <a:tailEnd type="triangle" w="med" len="lg"/>
          </a:ln>
        </p:spPr>
        <p:txBody>
          <a:bodyPr wrap="none" anchor="ctr"/>
          <a:lstStyle/>
          <a:p>
            <a:endParaRPr lang="zh-CN" altLang="en-US">
              <a:latin typeface="+mn-lt"/>
              <a:ea typeface="+mn-ea"/>
            </a:endParaRPr>
          </a:p>
        </p:txBody>
      </p:sp>
      <p:sp>
        <p:nvSpPr>
          <p:cNvPr id="6180" name="Line 119"/>
          <p:cNvSpPr>
            <a:spLocks noChangeShapeType="1"/>
          </p:cNvSpPr>
          <p:nvPr/>
        </p:nvSpPr>
        <p:spPr bwMode="auto">
          <a:xfrm>
            <a:off x="2705100" y="4735503"/>
            <a:ext cx="3925888" cy="0"/>
          </a:xfrm>
          <a:prstGeom prst="line">
            <a:avLst/>
          </a:prstGeom>
          <a:noFill/>
          <a:ln w="28575">
            <a:solidFill>
              <a:schemeClr val="hlink"/>
            </a:solidFill>
            <a:round/>
            <a:headEnd type="triangle" w="sm" len="med"/>
            <a:tailEnd type="triangle" w="sm" len="med"/>
          </a:ln>
        </p:spPr>
        <p:txBody>
          <a:bodyPr/>
          <a:lstStyle/>
          <a:p>
            <a:endParaRPr lang="zh-CN" altLang="en-US">
              <a:latin typeface="+mn-lt"/>
              <a:ea typeface="+mn-ea"/>
            </a:endParaRPr>
          </a:p>
        </p:txBody>
      </p:sp>
      <p:sp>
        <p:nvSpPr>
          <p:cNvPr id="6181" name="Text Box 120"/>
          <p:cNvSpPr txBox="1">
            <a:spLocks noChangeArrowheads="1"/>
          </p:cNvSpPr>
          <p:nvPr/>
        </p:nvSpPr>
        <p:spPr bwMode="auto">
          <a:xfrm>
            <a:off x="3890963" y="4494203"/>
            <a:ext cx="1709737" cy="457200"/>
          </a:xfrm>
          <a:prstGeom prst="rect">
            <a:avLst/>
          </a:prstGeom>
          <a:solidFill>
            <a:schemeClr val="bg1"/>
          </a:solidFill>
          <a:ln w="9525">
            <a:noFill/>
            <a:miter lim="800000"/>
          </a:ln>
        </p:spPr>
        <p:txBody>
          <a:bodyPr wrap="none">
            <a:spAutoFit/>
          </a:bodyPr>
          <a:lstStyle/>
          <a:p>
            <a:pPr algn="l"/>
            <a:r>
              <a:rPr kumimoji="1" lang="zh-CN" altLang="en-US" sz="2400" dirty="0">
                <a:latin typeface="+mn-lt"/>
                <a:ea typeface="+mn-ea"/>
              </a:rPr>
              <a:t>加密与解密</a:t>
            </a:r>
          </a:p>
        </p:txBody>
      </p:sp>
      <p:sp>
        <p:nvSpPr>
          <p:cNvPr id="6182" name="Line 121"/>
          <p:cNvSpPr>
            <a:spLocks noChangeShapeType="1"/>
          </p:cNvSpPr>
          <p:nvPr/>
        </p:nvSpPr>
        <p:spPr bwMode="auto">
          <a:xfrm>
            <a:off x="1173163" y="5141903"/>
            <a:ext cx="7072312" cy="25400"/>
          </a:xfrm>
          <a:prstGeom prst="line">
            <a:avLst/>
          </a:prstGeom>
          <a:noFill/>
          <a:ln w="28575">
            <a:solidFill>
              <a:schemeClr val="hlink"/>
            </a:solidFill>
            <a:round/>
            <a:headEnd type="triangle" w="sm" len="med"/>
            <a:tailEnd type="triangle" w="sm" len="med"/>
          </a:ln>
        </p:spPr>
        <p:txBody>
          <a:bodyPr/>
          <a:lstStyle/>
          <a:p>
            <a:endParaRPr lang="zh-CN" altLang="en-US">
              <a:latin typeface="+mn-lt"/>
              <a:ea typeface="+mn-ea"/>
            </a:endParaRPr>
          </a:p>
        </p:txBody>
      </p:sp>
      <p:sp>
        <p:nvSpPr>
          <p:cNvPr id="6183" name="Text Box 122"/>
          <p:cNvSpPr txBox="1">
            <a:spLocks noChangeArrowheads="1"/>
          </p:cNvSpPr>
          <p:nvPr/>
        </p:nvSpPr>
        <p:spPr bwMode="auto">
          <a:xfrm>
            <a:off x="3519488" y="4926003"/>
            <a:ext cx="2319337" cy="457200"/>
          </a:xfrm>
          <a:prstGeom prst="rect">
            <a:avLst/>
          </a:prstGeom>
          <a:solidFill>
            <a:schemeClr val="bg1"/>
          </a:solidFill>
          <a:ln w="9525">
            <a:noFill/>
            <a:miter lim="800000"/>
          </a:ln>
        </p:spPr>
        <p:txBody>
          <a:bodyPr wrap="none">
            <a:spAutoFit/>
          </a:bodyPr>
          <a:lstStyle/>
          <a:p>
            <a:pPr algn="l"/>
            <a:r>
              <a:rPr kumimoji="1" lang="zh-CN" altLang="en-US" sz="2400" dirty="0">
                <a:latin typeface="+mn-lt"/>
                <a:ea typeface="+mn-ea"/>
              </a:rPr>
              <a:t>签名与核实签名</a:t>
            </a:r>
          </a:p>
        </p:txBody>
      </p:sp>
      <p:graphicFrame>
        <p:nvGraphicFramePr>
          <p:cNvPr id="6149" name="Object 125"/>
          <p:cNvGraphicFramePr>
            <a:graphicFrameLocks noChangeAspect="1"/>
          </p:cNvGraphicFramePr>
          <p:nvPr/>
        </p:nvGraphicFramePr>
        <p:xfrm>
          <a:off x="3851275" y="3440103"/>
          <a:ext cx="1509713" cy="361950"/>
        </p:xfrm>
        <a:graphic>
          <a:graphicData uri="http://schemas.openxmlformats.org/presentationml/2006/ole">
            <p:oleObj spid="_x0000_s94209" name="公式" r:id="rId8" imgW="977900" imgH="241300" progId="Equation.3">
              <p:embed/>
            </p:oleObj>
          </a:graphicData>
        </a:graphic>
      </p:graphicFrame>
      <p:sp>
        <p:nvSpPr>
          <p:cNvPr id="6184" name="Text Box 126"/>
          <p:cNvSpPr txBox="1">
            <a:spLocks noChangeArrowheads="1"/>
          </p:cNvSpPr>
          <p:nvPr/>
        </p:nvSpPr>
        <p:spPr bwMode="auto">
          <a:xfrm>
            <a:off x="2409825" y="2143115"/>
            <a:ext cx="1439818" cy="397032"/>
          </a:xfrm>
          <a:prstGeom prst="rect">
            <a:avLst/>
          </a:prstGeom>
          <a:noFill/>
          <a:ln w="9525">
            <a:noFill/>
            <a:miter lim="800000"/>
          </a:ln>
        </p:spPr>
        <p:txBody>
          <a:bodyPr wrap="none">
            <a:spAutoFit/>
          </a:bodyPr>
          <a:lstStyle/>
          <a:p>
            <a:pPr algn="l">
              <a:lnSpc>
                <a:spcPct val="110000"/>
              </a:lnSpc>
            </a:pPr>
            <a:r>
              <a:rPr kumimoji="1" lang="en-US" altLang="zh-CN" sz="1800" dirty="0">
                <a:latin typeface="+mn-lt"/>
                <a:ea typeface="+mn-ea"/>
              </a:rPr>
              <a:t>B </a:t>
            </a:r>
            <a:r>
              <a:rPr kumimoji="1" lang="zh-CN" altLang="en-US" sz="1800" dirty="0">
                <a:latin typeface="+mn-lt"/>
                <a:ea typeface="+mn-ea"/>
              </a:rPr>
              <a:t>的公钥</a:t>
            </a:r>
            <a:r>
              <a:rPr kumimoji="1" lang="en-US" altLang="zh-CN" sz="1800" dirty="0">
                <a:latin typeface="+mn-lt"/>
                <a:ea typeface="+mn-ea"/>
              </a:rPr>
              <a:t>PK</a:t>
            </a:r>
            <a:r>
              <a:rPr kumimoji="1" lang="en-US" altLang="zh-CN" sz="1800" baseline="-25000" dirty="0">
                <a:latin typeface="+mn-lt"/>
                <a:ea typeface="+mn-ea"/>
              </a:rPr>
              <a:t>B</a:t>
            </a:r>
          </a:p>
        </p:txBody>
      </p:sp>
      <p:sp>
        <p:nvSpPr>
          <p:cNvPr id="6185" name="Text Box 127"/>
          <p:cNvSpPr txBox="1">
            <a:spLocks noChangeArrowheads="1"/>
          </p:cNvSpPr>
          <p:nvPr/>
        </p:nvSpPr>
        <p:spPr bwMode="auto">
          <a:xfrm>
            <a:off x="7223125" y="2071678"/>
            <a:ext cx="1443024" cy="424732"/>
          </a:xfrm>
          <a:prstGeom prst="rect">
            <a:avLst/>
          </a:prstGeom>
          <a:noFill/>
          <a:ln w="9525">
            <a:noFill/>
            <a:miter lim="800000"/>
          </a:ln>
        </p:spPr>
        <p:txBody>
          <a:bodyPr wrap="none">
            <a:spAutoFit/>
          </a:bodyPr>
          <a:lstStyle/>
          <a:p>
            <a:pPr algn="l">
              <a:lnSpc>
                <a:spcPct val="120000"/>
              </a:lnSpc>
            </a:pPr>
            <a:r>
              <a:rPr kumimoji="1" lang="en-US" altLang="zh-CN" sz="1800">
                <a:latin typeface="+mn-lt"/>
                <a:ea typeface="+mn-ea"/>
              </a:rPr>
              <a:t>A </a:t>
            </a:r>
            <a:r>
              <a:rPr kumimoji="1" lang="zh-CN" altLang="en-US" sz="1800">
                <a:latin typeface="+mn-lt"/>
                <a:ea typeface="+mn-ea"/>
              </a:rPr>
              <a:t>的公钥</a:t>
            </a:r>
            <a:r>
              <a:rPr kumimoji="1" lang="en-US" altLang="zh-CN" sz="1800" i="1">
                <a:latin typeface="+mn-lt"/>
                <a:ea typeface="+mn-ea"/>
              </a:rPr>
              <a:t>PK</a:t>
            </a:r>
            <a:r>
              <a:rPr kumimoji="1" lang="en-US" altLang="zh-CN" sz="1800" baseline="-25000">
                <a:latin typeface="+mn-lt"/>
                <a:ea typeface="+mn-ea"/>
              </a:rPr>
              <a:t>A</a:t>
            </a:r>
          </a:p>
        </p:txBody>
      </p:sp>
      <p:sp>
        <p:nvSpPr>
          <p:cNvPr id="6186" name="Text Box 130"/>
          <p:cNvSpPr txBox="1">
            <a:spLocks noChangeArrowheads="1"/>
          </p:cNvSpPr>
          <p:nvPr/>
        </p:nvSpPr>
        <p:spPr bwMode="auto">
          <a:xfrm>
            <a:off x="4427538" y="3151178"/>
            <a:ext cx="641350" cy="366712"/>
          </a:xfrm>
          <a:prstGeom prst="rect">
            <a:avLst/>
          </a:prstGeom>
          <a:noFill/>
          <a:ln w="9525">
            <a:noFill/>
            <a:miter lim="800000"/>
          </a:ln>
        </p:spPr>
        <p:txBody>
          <a:bodyPr wrap="none">
            <a:spAutoFit/>
          </a:bodyPr>
          <a:lstStyle/>
          <a:p>
            <a:pPr algn="l"/>
            <a:r>
              <a:rPr kumimoji="1" lang="zh-CN" altLang="en-US" sz="1800">
                <a:latin typeface="+mn-lt"/>
                <a:ea typeface="+mn-ea"/>
              </a:rPr>
              <a:t>密文</a:t>
            </a:r>
            <a:endParaRPr kumimoji="1" lang="zh-CN" altLang="en-US" sz="1800" i="1">
              <a:latin typeface="+mn-lt"/>
              <a:ea typeface="+mn-ea"/>
            </a:endParaRPr>
          </a:p>
        </p:txBody>
      </p:sp>
      <p:sp>
        <p:nvSpPr>
          <p:cNvPr id="6187" name="Rectangle 132"/>
          <p:cNvSpPr>
            <a:spLocks noGrp="1" noChangeArrowheads="1"/>
          </p:cNvSpPr>
          <p:nvPr>
            <p:ph type="title"/>
          </p:nvPr>
        </p:nvSpPr>
        <p:spPr/>
        <p:txBody>
          <a:bodyPr/>
          <a:lstStyle/>
          <a:p>
            <a:pPr eaLnBrk="1" hangingPunct="1"/>
            <a:r>
              <a:rPr lang="zh-CN" altLang="en-US" dirty="0" smtClean="0">
                <a:latin typeface="+mn-lt"/>
              </a:rPr>
              <a:t>具有保密性的数字签名</a:t>
            </a:r>
          </a:p>
        </p:txBody>
      </p:sp>
      <p:sp>
        <p:nvSpPr>
          <p:cNvPr id="96" name="矩形 95"/>
          <p:cNvSpPr/>
          <p:nvPr/>
        </p:nvSpPr>
        <p:spPr>
          <a:xfrm>
            <a:off x="571472" y="1142984"/>
            <a:ext cx="8143932" cy="460375"/>
          </a:xfrm>
          <a:prstGeom prst="rect">
            <a:avLst/>
          </a:prstGeom>
        </p:spPr>
        <p:txBody>
          <a:bodyPr wrap="square">
            <a:spAutoFit/>
          </a:bodyPr>
          <a:lstStyle/>
          <a:p>
            <a:pPr>
              <a:buClr>
                <a:srgbClr val="FF0000"/>
              </a:buClr>
              <a:buFont typeface="Arial" panose="020B0604020202020204" pitchFamily="34" charset="0"/>
              <a:buChar char="•"/>
            </a:pPr>
            <a:r>
              <a:rPr lang="zh-CN" altLang="en-US" sz="2400" dirty="0" smtClean="0"/>
              <a:t> 从</a:t>
            </a:r>
            <a:r>
              <a:rPr lang="en-US" altLang="zh-CN" sz="2400" dirty="0" smtClean="0"/>
              <a:t>D</a:t>
            </a:r>
            <a:r>
              <a:rPr lang="en-US" altLang="zh-CN" sz="2400" baseline="-25000" dirty="0" smtClean="0"/>
              <a:t>SKA</a:t>
            </a:r>
            <a:r>
              <a:rPr lang="en-US" altLang="zh-CN" sz="2400" dirty="0" smtClean="0"/>
              <a:t>(X)</a:t>
            </a:r>
            <a:r>
              <a:rPr lang="zh-CN" altLang="en-US" sz="2400" dirty="0" smtClean="0"/>
              <a:t>中第三方也能译出明文，因为</a:t>
            </a:r>
            <a:r>
              <a:rPr lang="en-US" altLang="zh-CN" sz="2400" dirty="0" smtClean="0"/>
              <a:t>A</a:t>
            </a:r>
            <a:r>
              <a:rPr lang="zh-CN" altLang="en-US" sz="2400" dirty="0" smtClean="0"/>
              <a:t>的公钥是公开的。</a:t>
            </a:r>
            <a:endParaRPr lang="zh-CN" altLang="en-US" sz="2400" dirty="0"/>
          </a:p>
        </p:txBody>
      </p:sp>
      <p:sp>
        <p:nvSpPr>
          <p:cNvPr id="97" name="矩形 96"/>
          <p:cNvSpPr/>
          <p:nvPr/>
        </p:nvSpPr>
        <p:spPr>
          <a:xfrm>
            <a:off x="500034" y="5643578"/>
            <a:ext cx="8143932" cy="461665"/>
          </a:xfrm>
          <a:prstGeom prst="rect">
            <a:avLst/>
          </a:prstGeom>
        </p:spPr>
        <p:txBody>
          <a:bodyPr wrap="square">
            <a:spAutoFit/>
          </a:bodyPr>
          <a:lstStyle/>
          <a:p>
            <a:pPr algn="l">
              <a:buClr>
                <a:srgbClr val="FF0000"/>
              </a:buClr>
              <a:buFont typeface="Arial" panose="020B0604020202020204" pitchFamily="34" charset="0"/>
              <a:buChar char="•"/>
            </a:pPr>
            <a:r>
              <a:rPr lang="zh-CN" altLang="en-US" sz="2400" dirty="0" smtClean="0"/>
              <a:t> “具有保密性的数字签名”需要双方都拥有对方的公钥。</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wipe(left)">
                                      <p:cBhvr>
                                        <p:cTn id="7" dur="5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
                                            <p:txEl>
                                              <p:pRg st="0" end="0"/>
                                            </p:txEl>
                                          </p:spTgt>
                                        </p:tgtEl>
                                        <p:attrNameLst>
                                          <p:attrName>style.visibility</p:attrName>
                                        </p:attrNameLst>
                                      </p:cBhvr>
                                      <p:to>
                                        <p:strVal val="visible"/>
                                      </p:to>
                                    </p:set>
                                    <p:animEffect transition="in" filter="wipe(left)">
                                      <p:cBhvr>
                                        <p:cTn id="12" dur="500"/>
                                        <p:tgtEl>
                                          <p:spTgt spid="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solidFill>
                  <a:srgbClr val="FF0000"/>
                </a:solidFill>
              </a:rPr>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355600" y="203200"/>
            <a:ext cx="8420100" cy="633512"/>
          </a:xfrm>
        </p:spPr>
        <p:txBody>
          <a:bodyPr/>
          <a:lstStyle/>
          <a:p>
            <a:pPr eaLnBrk="1" hangingPunct="1"/>
            <a:r>
              <a:rPr lang="zh-CN" altLang="en-US" dirty="0" smtClean="0"/>
              <a:t>恶意程序</a:t>
            </a:r>
            <a:r>
              <a:rPr lang="en-US" altLang="zh-CN" dirty="0" smtClean="0"/>
              <a:t>(rogue program)  </a:t>
            </a:r>
          </a:p>
        </p:txBody>
      </p:sp>
      <p:sp>
        <p:nvSpPr>
          <p:cNvPr id="18435" name="Rectangle 4"/>
          <p:cNvSpPr>
            <a:spLocks noGrp="1" noChangeArrowheads="1"/>
          </p:cNvSpPr>
          <p:nvPr>
            <p:ph type="body" idx="1"/>
          </p:nvPr>
        </p:nvSpPr>
        <p:spPr/>
        <p:txBody>
          <a:bodyPr/>
          <a:lstStyle/>
          <a:p>
            <a:pPr eaLnBrk="1" hangingPunct="1">
              <a:buBlip>
                <a:blip r:embed="rId2"/>
              </a:buBlip>
            </a:pPr>
            <a:r>
              <a:rPr lang="zh-CN" altLang="en-US" dirty="0" smtClean="0"/>
              <a:t>特洛伊木马 </a:t>
            </a:r>
            <a:r>
              <a:rPr lang="en-US" altLang="zh-CN" dirty="0" smtClean="0"/>
              <a:t>(Trojan horse) —— </a:t>
            </a:r>
            <a:r>
              <a:rPr lang="zh-CN" altLang="en-US" dirty="0" smtClean="0"/>
              <a:t>一种程序，它执行的功能</a:t>
            </a:r>
            <a:r>
              <a:rPr lang="zh-CN" altLang="en-US" dirty="0" smtClean="0">
                <a:solidFill>
                  <a:srgbClr val="FF0000"/>
                </a:solidFill>
              </a:rPr>
              <a:t>超出</a:t>
            </a:r>
            <a:r>
              <a:rPr lang="zh-CN" altLang="en-US" dirty="0" smtClean="0"/>
              <a:t>所声称的功能。</a:t>
            </a:r>
          </a:p>
          <a:p>
            <a:pPr eaLnBrk="1" hangingPunct="1">
              <a:buBlip>
                <a:blip r:embed="rId2"/>
              </a:buBlip>
            </a:pPr>
            <a:endParaRPr lang="zh-CN" altLang="en-US" dirty="0" smtClean="0"/>
          </a:p>
          <a:p>
            <a:pPr eaLnBrk="1" hangingPunct="1">
              <a:buBlip>
                <a:blip r:embed="rId2"/>
              </a:buBlip>
            </a:pPr>
            <a:r>
              <a:rPr lang="zh-CN" altLang="en-US" dirty="0" smtClean="0"/>
              <a:t>逻辑炸弹 </a:t>
            </a:r>
            <a:r>
              <a:rPr lang="en-US" altLang="zh-CN" dirty="0" smtClean="0"/>
              <a:t>(logic bomb)</a:t>
            </a:r>
            <a:r>
              <a:rPr lang="zh-CN" altLang="en-US" dirty="0" smtClean="0"/>
              <a:t> </a:t>
            </a:r>
            <a:r>
              <a:rPr lang="en-US" altLang="zh-CN" dirty="0" smtClean="0"/>
              <a:t>—— </a:t>
            </a:r>
            <a:r>
              <a:rPr lang="zh-CN" altLang="en-US" dirty="0" smtClean="0"/>
              <a:t>一种当运行环境</a:t>
            </a:r>
            <a:r>
              <a:rPr lang="zh-CN" altLang="en-US" dirty="0" smtClean="0">
                <a:solidFill>
                  <a:srgbClr val="FF0000"/>
                </a:solidFill>
              </a:rPr>
              <a:t>满足</a:t>
            </a:r>
            <a:r>
              <a:rPr lang="zh-CN" altLang="en-US" dirty="0" smtClean="0"/>
              <a:t>某种特定条件时</a:t>
            </a:r>
            <a:r>
              <a:rPr lang="zh-CN" altLang="en-US" dirty="0" smtClean="0">
                <a:solidFill>
                  <a:schemeClr val="hlink"/>
                </a:solidFill>
              </a:rPr>
              <a:t>执行</a:t>
            </a:r>
            <a:r>
              <a:rPr lang="zh-CN" altLang="en-US" dirty="0" smtClean="0"/>
              <a:t>其他特殊功能的程序。</a:t>
            </a:r>
            <a:endParaRPr lang="en-US" altLang="zh-CN" dirty="0" smtClean="0"/>
          </a:p>
          <a:p>
            <a:pPr eaLnBrk="1" hangingPunct="1">
              <a:buBlip>
                <a:blip r:embed="rId2"/>
              </a:buBlip>
            </a:pPr>
            <a:endParaRPr lang="en-US" altLang="zh-CN" dirty="0" smtClean="0"/>
          </a:p>
          <a:p>
            <a:pPr eaLnBrk="1" hangingPunct="1">
              <a:buNone/>
            </a:pPr>
            <a:r>
              <a:rPr lang="en-US" altLang="zh-CN" dirty="0" smtClean="0">
                <a:solidFill>
                  <a:srgbClr val="FF0000"/>
                </a:solidFill>
              </a:rPr>
              <a:t>(3) </a:t>
            </a:r>
            <a:r>
              <a:rPr lang="zh-CN" altLang="en-US" dirty="0" smtClean="0">
                <a:solidFill>
                  <a:srgbClr val="FF0000"/>
                </a:solidFill>
              </a:rPr>
              <a:t>拒绝服务 </a:t>
            </a:r>
            <a:r>
              <a:rPr lang="en-US" altLang="zh-CN" dirty="0" smtClean="0"/>
              <a:t>(Denial of Service)</a:t>
            </a:r>
            <a:r>
              <a:rPr lang="zh-CN" altLang="en-US" dirty="0" smtClean="0">
                <a:solidFill>
                  <a:srgbClr val="FF0000"/>
                </a:solidFill>
              </a:rPr>
              <a:t> </a:t>
            </a:r>
            <a:r>
              <a:rPr lang="en-US" altLang="zh-CN" dirty="0" smtClean="0"/>
              <a:t>—— </a:t>
            </a:r>
            <a:r>
              <a:rPr lang="zh-CN" altLang="zh-CN" dirty="0" smtClean="0"/>
              <a:t>指攻击者向互联网上的某个服务器不停地发送大量分组，使该服务器无法提供正常服务，甚至完全瘫痪。</a:t>
            </a:r>
            <a:endParaRPr lang="en-US" altLang="zh-CN" dirty="0" smtClean="0"/>
          </a:p>
          <a:p>
            <a:pPr eaLnBrk="1" hangingPunct="1">
              <a:buBlip>
                <a:blip r:embed="rId2"/>
              </a:buBlip>
            </a:pP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ltLang="zh-CN" dirty="0" smtClean="0"/>
              <a:t>7.4  </a:t>
            </a:r>
            <a:r>
              <a:rPr lang="zh-CN" altLang="en-US" dirty="0" smtClean="0"/>
              <a:t>鉴别</a:t>
            </a:r>
          </a:p>
        </p:txBody>
      </p:sp>
      <p:sp>
        <p:nvSpPr>
          <p:cNvPr id="30723" name="Rectangle 5"/>
          <p:cNvSpPr>
            <a:spLocks noGrp="1" noChangeArrowheads="1"/>
          </p:cNvSpPr>
          <p:nvPr>
            <p:ph type="body" idx="1"/>
          </p:nvPr>
        </p:nvSpPr>
        <p:spPr/>
        <p:txBody>
          <a:bodyPr/>
          <a:lstStyle/>
          <a:p>
            <a:pPr eaLnBrk="1" hangingPunct="1">
              <a:spcBef>
                <a:spcPts val="600"/>
              </a:spcBef>
            </a:pPr>
            <a:r>
              <a:rPr lang="zh-CN" altLang="en-US" dirty="0" smtClean="0"/>
              <a:t>在信息的安全领域中，对付被动攻击的重要措施是</a:t>
            </a:r>
            <a:r>
              <a:rPr lang="zh-CN" altLang="en-US" dirty="0" smtClean="0">
                <a:solidFill>
                  <a:schemeClr val="hlink"/>
                </a:solidFill>
              </a:rPr>
              <a:t>加密</a:t>
            </a:r>
            <a:r>
              <a:rPr lang="zh-CN" altLang="en-US" dirty="0" smtClean="0"/>
              <a:t>，而对付主动攻击中的</a:t>
            </a:r>
            <a:r>
              <a:rPr lang="zh-CN" altLang="en-US" dirty="0" smtClean="0">
                <a:solidFill>
                  <a:srgbClr val="FF0000"/>
                </a:solidFill>
              </a:rPr>
              <a:t>篡改</a:t>
            </a:r>
            <a:r>
              <a:rPr lang="zh-CN" altLang="en-US" dirty="0" smtClean="0"/>
              <a:t>和</a:t>
            </a:r>
            <a:r>
              <a:rPr lang="zh-CN" altLang="en-US" dirty="0" smtClean="0">
                <a:solidFill>
                  <a:srgbClr val="FF0000"/>
                </a:solidFill>
              </a:rPr>
              <a:t>伪造</a:t>
            </a:r>
            <a:r>
              <a:rPr lang="zh-CN" altLang="en-US" dirty="0" smtClean="0"/>
              <a:t>则要用</a:t>
            </a:r>
            <a:r>
              <a:rPr lang="zh-CN" altLang="en-US" dirty="0" smtClean="0">
                <a:solidFill>
                  <a:schemeClr val="hlink"/>
                </a:solidFill>
              </a:rPr>
              <a:t>鉴别</a:t>
            </a:r>
            <a:r>
              <a:rPr lang="en-US" altLang="zh-CN" dirty="0" smtClean="0"/>
              <a:t>(authentication)  </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报文鉴别使得通信的接收方</a:t>
            </a:r>
            <a:r>
              <a:rPr lang="zh-CN" altLang="en-US" dirty="0" smtClean="0">
                <a:solidFill>
                  <a:srgbClr val="FF0000"/>
                </a:solidFill>
              </a:rPr>
              <a:t>能够验证</a:t>
            </a:r>
            <a:r>
              <a:rPr lang="zh-CN" altLang="en-US" dirty="0" smtClean="0"/>
              <a:t>所收到的报文 </a:t>
            </a:r>
            <a:r>
              <a:rPr lang="en-US" altLang="zh-CN" dirty="0" smtClean="0"/>
              <a:t>(</a:t>
            </a:r>
            <a:r>
              <a:rPr lang="zh-CN" altLang="en-US" dirty="0" smtClean="0"/>
              <a:t>发送者和报文内容、发送时间、序列等</a:t>
            </a:r>
            <a:r>
              <a:rPr lang="en-US" altLang="zh-CN" dirty="0" smtClean="0"/>
              <a:t>) </a:t>
            </a:r>
            <a:r>
              <a:rPr lang="zh-CN" altLang="en-US" dirty="0" smtClean="0"/>
              <a:t>的真伪。</a:t>
            </a:r>
          </a:p>
          <a:p>
            <a:pPr eaLnBrk="1" hangingPunct="1">
              <a:spcBef>
                <a:spcPts val="600"/>
              </a:spcBef>
            </a:pPr>
            <a:endParaRPr lang="zh-CN" altLang="en-US" dirty="0" smtClean="0"/>
          </a:p>
          <a:p>
            <a:pPr eaLnBrk="1" hangingPunct="1">
              <a:spcBef>
                <a:spcPts val="600"/>
              </a:spcBef>
            </a:pPr>
            <a:r>
              <a:rPr lang="zh-CN" altLang="en-US" dirty="0" smtClean="0">
                <a:solidFill>
                  <a:srgbClr val="FF0000"/>
                </a:solidFill>
              </a:rPr>
              <a:t>使用加密就可达到报文鉴别的目的</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但在网络的应用中，许多报文并不需要加密。</a:t>
            </a:r>
          </a:p>
          <a:p>
            <a:pPr eaLnBrk="1" hangingPunct="1">
              <a:spcBef>
                <a:spcPts val="600"/>
              </a:spcBef>
            </a:pPr>
            <a:endParaRPr lang="zh-CN" altLang="en-US" dirty="0" smtClean="0"/>
          </a:p>
          <a:p>
            <a:pPr eaLnBrk="1" hangingPunct="1">
              <a:spcBef>
                <a:spcPts val="600"/>
              </a:spcBef>
            </a:pPr>
            <a:r>
              <a:rPr lang="zh-CN" altLang="en-US" dirty="0" smtClean="0"/>
              <a:t>应当使接收者能用很简单的方法鉴别报文的真伪。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55600" y="203200"/>
            <a:ext cx="8051800" cy="627063"/>
          </a:xfrm>
        </p:spPr>
        <p:txBody>
          <a:bodyPr/>
          <a:lstStyle/>
          <a:p>
            <a:pPr eaLnBrk="1" hangingPunct="1"/>
            <a:r>
              <a:rPr lang="zh-CN" altLang="en-US" smtClean="0"/>
              <a:t>鉴别与授权不同</a:t>
            </a:r>
          </a:p>
        </p:txBody>
      </p:sp>
      <p:sp>
        <p:nvSpPr>
          <p:cNvPr id="31747" name="Rectangle 3"/>
          <p:cNvSpPr>
            <a:spLocks noGrp="1" noChangeArrowheads="1"/>
          </p:cNvSpPr>
          <p:nvPr>
            <p:ph type="body" idx="1"/>
          </p:nvPr>
        </p:nvSpPr>
        <p:spPr/>
        <p:txBody>
          <a:bodyPr/>
          <a:lstStyle/>
          <a:p>
            <a:pPr eaLnBrk="1" hangingPunct="1">
              <a:spcBef>
                <a:spcPts val="600"/>
              </a:spcBef>
            </a:pPr>
            <a:r>
              <a:rPr lang="zh-CN" altLang="en-US" dirty="0" smtClean="0"/>
              <a:t>鉴别与</a:t>
            </a:r>
            <a:r>
              <a:rPr lang="zh-CN" altLang="en-US" dirty="0" smtClean="0">
                <a:solidFill>
                  <a:schemeClr val="hlink"/>
                </a:solidFill>
              </a:rPr>
              <a:t>授权</a:t>
            </a:r>
            <a:r>
              <a:rPr lang="en-US" altLang="zh-CN" dirty="0" smtClean="0"/>
              <a:t>(authorization) </a:t>
            </a:r>
            <a:r>
              <a:rPr lang="zh-CN" altLang="en-US" dirty="0" smtClean="0"/>
              <a:t>是不同的概念。</a:t>
            </a:r>
          </a:p>
          <a:p>
            <a:pPr eaLnBrk="1" hangingPunct="1">
              <a:spcBef>
                <a:spcPts val="600"/>
              </a:spcBef>
            </a:pPr>
            <a:endParaRPr lang="zh-CN" altLang="en-US" dirty="0" smtClean="0"/>
          </a:p>
          <a:p>
            <a:pPr eaLnBrk="1" hangingPunct="1">
              <a:spcBef>
                <a:spcPts val="600"/>
              </a:spcBef>
            </a:pPr>
            <a:r>
              <a:rPr lang="zh-CN" altLang="en-US" dirty="0" smtClean="0"/>
              <a:t>授权涉及到的问题是：</a:t>
            </a:r>
            <a:r>
              <a:rPr lang="zh-CN" altLang="en-US" dirty="0" smtClean="0">
                <a:solidFill>
                  <a:srgbClr val="FF0000"/>
                </a:solidFill>
              </a:rPr>
              <a:t>所进行的过程</a:t>
            </a:r>
            <a:r>
              <a:rPr lang="zh-CN" altLang="en-US" dirty="0" smtClean="0"/>
              <a:t>是否</a:t>
            </a:r>
            <a:r>
              <a:rPr lang="zh-CN" altLang="en-US" dirty="0" smtClean="0">
                <a:solidFill>
                  <a:srgbClr val="FF0000"/>
                </a:solidFill>
              </a:rPr>
              <a:t>被允许 </a:t>
            </a:r>
            <a:r>
              <a:rPr lang="en-US" altLang="zh-CN" dirty="0" smtClean="0"/>
              <a:t>(</a:t>
            </a:r>
            <a:r>
              <a:rPr lang="zh-CN" altLang="en-US" dirty="0" smtClean="0"/>
              <a:t>如是否可以对某文件进行读或写</a:t>
            </a:r>
            <a:r>
              <a:rPr lang="en-US" altLang="zh-CN" dirty="0" smtClean="0"/>
              <a:t>) </a:t>
            </a:r>
            <a:r>
              <a:rPr lang="zh-CN" altLang="en-US" dirty="0" smtClean="0"/>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zh-CN" altLang="en-US" dirty="0" smtClean="0"/>
              <a:t>鉴别分类</a:t>
            </a:r>
            <a:endParaRPr lang="zh-CN" altLang="en-US" dirty="0"/>
          </a:p>
        </p:txBody>
      </p:sp>
      <p:sp>
        <p:nvSpPr>
          <p:cNvPr id="680963" name="Rectangle 3"/>
          <p:cNvSpPr>
            <a:spLocks noGrp="1" noChangeArrowheads="1"/>
          </p:cNvSpPr>
          <p:nvPr>
            <p:ph idx="1"/>
          </p:nvPr>
        </p:nvSpPr>
        <p:spPr/>
        <p:txBody>
          <a:bodyPr/>
          <a:lstStyle/>
          <a:p>
            <a:r>
              <a:rPr lang="zh-CN" altLang="zh-CN" dirty="0"/>
              <a:t>可再把鉴别细分为两种</a:t>
            </a:r>
            <a:r>
              <a:rPr lang="zh-CN" altLang="zh-CN" dirty="0" smtClean="0"/>
              <a:t>。</a:t>
            </a:r>
            <a:endParaRPr lang="en-US" altLang="zh-CN" dirty="0" smtClean="0"/>
          </a:p>
          <a:p>
            <a:r>
              <a:rPr lang="zh-CN" altLang="zh-CN" dirty="0" smtClean="0">
                <a:solidFill>
                  <a:srgbClr val="FF0000"/>
                </a:solidFill>
              </a:rPr>
              <a:t>报文鉴别</a:t>
            </a:r>
            <a:r>
              <a:rPr lang="zh-CN" altLang="en-US" dirty="0" smtClean="0">
                <a:solidFill>
                  <a:srgbClr val="FF0000"/>
                </a:solidFill>
              </a:rPr>
              <a:t>：</a:t>
            </a:r>
            <a:r>
              <a:rPr lang="zh-CN" altLang="zh-CN" dirty="0" smtClean="0"/>
              <a:t>即</a:t>
            </a:r>
            <a:r>
              <a:rPr lang="zh-CN" altLang="zh-CN" dirty="0"/>
              <a:t>鉴别所收到的报文的确是报文的</a:t>
            </a:r>
            <a:r>
              <a:rPr lang="zh-CN" altLang="zh-CN" dirty="0">
                <a:solidFill>
                  <a:srgbClr val="FF0000"/>
                </a:solidFill>
              </a:rPr>
              <a:t>发送者</a:t>
            </a:r>
            <a:r>
              <a:rPr lang="zh-CN" altLang="zh-CN" dirty="0"/>
              <a:t>所发送的，而不是其他人</a:t>
            </a:r>
            <a:r>
              <a:rPr lang="zh-CN" altLang="zh-CN" dirty="0">
                <a:solidFill>
                  <a:srgbClr val="FF0000"/>
                </a:solidFill>
              </a:rPr>
              <a:t>伪造的</a:t>
            </a:r>
            <a:r>
              <a:rPr lang="zh-CN" altLang="zh-CN" dirty="0"/>
              <a:t>或</a:t>
            </a:r>
            <a:r>
              <a:rPr lang="zh-CN" altLang="zh-CN" dirty="0">
                <a:solidFill>
                  <a:srgbClr val="FF0000"/>
                </a:solidFill>
              </a:rPr>
              <a:t>篡改的</a:t>
            </a:r>
            <a:r>
              <a:rPr lang="zh-CN" altLang="zh-CN" dirty="0" smtClean="0"/>
              <a:t>。</a:t>
            </a:r>
            <a:endParaRPr lang="en-US" altLang="zh-CN" dirty="0" smtClean="0"/>
          </a:p>
          <a:p>
            <a:endParaRPr lang="en-US" altLang="zh-CN" dirty="0" smtClean="0"/>
          </a:p>
          <a:p>
            <a:r>
              <a:rPr lang="zh-CN" altLang="zh-CN" dirty="0" smtClean="0"/>
              <a:t>这</a:t>
            </a:r>
            <a:r>
              <a:rPr lang="zh-CN" altLang="zh-CN" dirty="0"/>
              <a:t>就包含了端点鉴别和报文完整性的鉴别</a:t>
            </a:r>
            <a:r>
              <a:rPr lang="zh-CN" altLang="zh-CN" dirty="0" smtClean="0"/>
              <a:t>。</a:t>
            </a:r>
            <a:endParaRPr lang="en-US" altLang="zh-CN" dirty="0" smtClean="0"/>
          </a:p>
          <a:p>
            <a:endParaRPr lang="en-US" altLang="zh-CN" dirty="0" smtClean="0">
              <a:solidFill>
                <a:srgbClr val="FF0000"/>
              </a:solidFill>
            </a:endParaRPr>
          </a:p>
          <a:p>
            <a:r>
              <a:rPr lang="zh-CN" altLang="zh-CN" dirty="0" smtClean="0">
                <a:solidFill>
                  <a:srgbClr val="FF0000"/>
                </a:solidFill>
              </a:rPr>
              <a:t>实体鉴别</a:t>
            </a:r>
            <a:r>
              <a:rPr lang="zh-CN" altLang="en-US" dirty="0" smtClean="0">
                <a:solidFill>
                  <a:srgbClr val="FF0000"/>
                </a:solidFill>
              </a:rPr>
              <a:t>：</a:t>
            </a:r>
            <a:r>
              <a:rPr lang="zh-CN" altLang="zh-CN" dirty="0" smtClean="0"/>
              <a:t>仅仅</a:t>
            </a:r>
            <a:r>
              <a:rPr lang="zh-CN" altLang="zh-CN" dirty="0"/>
              <a:t>鉴别发送报文的实体。实体可以是一个人，也可以是一个</a:t>
            </a:r>
            <a:r>
              <a:rPr lang="zh-CN" altLang="zh-CN" dirty="0" smtClean="0"/>
              <a:t>进程</a:t>
            </a:r>
            <a:r>
              <a:rPr lang="en-US" altLang="zh-CN" dirty="0" smtClean="0"/>
              <a:t>(</a:t>
            </a:r>
            <a:r>
              <a:rPr lang="zh-CN" altLang="zh-CN" dirty="0" smtClean="0"/>
              <a:t>客户</a:t>
            </a:r>
            <a:r>
              <a:rPr lang="zh-CN" altLang="zh-CN" dirty="0"/>
              <a:t>或</a:t>
            </a:r>
            <a:r>
              <a:rPr lang="zh-CN" altLang="zh-CN" dirty="0" smtClean="0"/>
              <a:t>服务器</a:t>
            </a:r>
            <a:r>
              <a:rPr lang="en-US" altLang="zh-CN" dirty="0" smtClean="0"/>
              <a:t>)</a:t>
            </a:r>
            <a:r>
              <a:rPr lang="zh-CN" altLang="zh-CN" dirty="0" smtClean="0"/>
              <a:t>。</a:t>
            </a:r>
            <a:endParaRPr lang="en-US" altLang="zh-CN" dirty="0" smtClean="0"/>
          </a:p>
          <a:p>
            <a:endParaRPr lang="en-US" altLang="zh-CN" dirty="0" smtClean="0"/>
          </a:p>
          <a:p>
            <a:r>
              <a:rPr lang="zh-CN" altLang="zh-CN" dirty="0" smtClean="0"/>
              <a:t>这</a:t>
            </a:r>
            <a:r>
              <a:rPr lang="zh-CN" altLang="zh-CN" dirty="0"/>
              <a:t>就是端点</a:t>
            </a:r>
            <a:r>
              <a:rPr lang="zh-CN" altLang="zh-CN" dirty="0" smtClean="0"/>
              <a:t>鉴别</a:t>
            </a:r>
            <a:r>
              <a:rPr lang="en-US" altLang="zh-CN" dirty="0" smtClean="0"/>
              <a:t> (endpoint authentication)</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solidFill>
                  <a:srgbClr val="FF0000"/>
                </a:solidFill>
              </a:rPr>
              <a:t>报文</a:t>
            </a:r>
            <a:r>
              <a:rPr lang="zh-CN" altLang="en-US" sz="2200" dirty="0">
                <a:solidFill>
                  <a:srgbClr val="FF0000"/>
                </a:solidFill>
              </a:rPr>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zh-CN" dirty="0" smtClean="0"/>
              <a:t>1. </a:t>
            </a:r>
            <a:r>
              <a:rPr lang="zh-CN" altLang="zh-CN" dirty="0" smtClean="0"/>
              <a:t>密码散列函数</a:t>
            </a:r>
            <a:endParaRPr lang="zh-CN" altLang="en-US" dirty="0" smtClean="0"/>
          </a:p>
        </p:txBody>
      </p:sp>
      <p:sp>
        <p:nvSpPr>
          <p:cNvPr id="32771" name="Rectangle 5"/>
          <p:cNvSpPr>
            <a:spLocks noGrp="1" noChangeArrowheads="1"/>
          </p:cNvSpPr>
          <p:nvPr>
            <p:ph type="body" idx="1"/>
          </p:nvPr>
        </p:nvSpPr>
        <p:spPr/>
        <p:txBody>
          <a:bodyPr/>
          <a:lstStyle/>
          <a:p>
            <a:pPr eaLnBrk="1" hangingPunct="1"/>
            <a:r>
              <a:rPr lang="zh-CN" altLang="en-US" dirty="0" smtClean="0"/>
              <a:t>许多报文并不需要加密但却需要数字签名，以便让报文的接收者能够</a:t>
            </a:r>
            <a:r>
              <a:rPr lang="zh-CN" altLang="en-US" dirty="0" smtClean="0">
                <a:solidFill>
                  <a:schemeClr val="hlink"/>
                </a:solidFill>
              </a:rPr>
              <a:t>鉴别</a:t>
            </a:r>
            <a:r>
              <a:rPr lang="zh-CN" altLang="en-US" dirty="0" smtClean="0"/>
              <a:t>报文的</a:t>
            </a:r>
            <a:r>
              <a:rPr lang="zh-CN" altLang="en-US" dirty="0" smtClean="0">
                <a:solidFill>
                  <a:schemeClr val="hlink"/>
                </a:solidFill>
              </a:rPr>
              <a:t>真伪</a:t>
            </a:r>
            <a:r>
              <a:rPr lang="zh-CN" altLang="en-US" dirty="0" smtClean="0"/>
              <a:t>。</a:t>
            </a:r>
          </a:p>
          <a:p>
            <a:pPr eaLnBrk="1" hangingPunct="1"/>
            <a:endParaRPr lang="zh-CN" altLang="en-US" dirty="0" smtClean="0"/>
          </a:p>
          <a:p>
            <a:pPr eaLnBrk="1" hangingPunct="1"/>
            <a:r>
              <a:rPr lang="zh-CN" altLang="en-US" dirty="0" smtClean="0"/>
              <a:t>然而对</a:t>
            </a:r>
            <a:r>
              <a:rPr lang="zh-CN" altLang="en-US" dirty="0" smtClean="0">
                <a:solidFill>
                  <a:srgbClr val="FF0000"/>
                </a:solidFill>
              </a:rPr>
              <a:t>很长的</a:t>
            </a:r>
            <a:r>
              <a:rPr lang="zh-CN" altLang="en-US" dirty="0" smtClean="0"/>
              <a:t>报文进行数字签名会使计算机增加很大的负担</a:t>
            </a:r>
            <a:r>
              <a:rPr lang="en-US" altLang="zh-CN" dirty="0" smtClean="0"/>
              <a:t>(</a:t>
            </a:r>
            <a:r>
              <a:rPr lang="zh-CN" altLang="en-US" dirty="0" smtClean="0"/>
              <a:t>需要进行很长时间的运算</a:t>
            </a:r>
            <a:r>
              <a:rPr lang="en-US" altLang="zh-CN" dirty="0" smtClean="0"/>
              <a:t>) </a:t>
            </a:r>
            <a:r>
              <a:rPr lang="zh-CN" altLang="en-US" dirty="0" smtClean="0"/>
              <a:t>。</a:t>
            </a:r>
          </a:p>
          <a:p>
            <a:pPr eaLnBrk="1" hangingPunct="1"/>
            <a:endParaRPr lang="zh-CN" altLang="en-US" dirty="0" smtClean="0"/>
          </a:p>
          <a:p>
            <a:pPr eaLnBrk="1" hangingPunct="1"/>
            <a:r>
              <a:rPr lang="zh-CN" altLang="en-US" dirty="0" smtClean="0"/>
              <a:t>因此，当我们</a:t>
            </a:r>
            <a:r>
              <a:rPr lang="zh-CN" altLang="en-US" dirty="0" smtClean="0">
                <a:solidFill>
                  <a:srgbClr val="FF0000"/>
                </a:solidFill>
              </a:rPr>
              <a:t>传送</a:t>
            </a:r>
            <a:r>
              <a:rPr lang="zh-CN" altLang="en-US" dirty="0" smtClean="0"/>
              <a:t>不需要加密的报文时，应当使接收者能用很简单的方法</a:t>
            </a:r>
            <a:r>
              <a:rPr lang="zh-CN" altLang="en-US" dirty="0" smtClean="0">
                <a:solidFill>
                  <a:srgbClr val="FF0000"/>
                </a:solidFill>
              </a:rPr>
              <a:t>鉴别</a:t>
            </a:r>
            <a:r>
              <a:rPr lang="zh-CN" altLang="en-US" dirty="0" smtClean="0"/>
              <a:t>报文的真伪。</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dirty="0"/>
              <a:t>1. </a:t>
            </a:r>
            <a:r>
              <a:rPr lang="zh-CN" altLang="zh-CN" dirty="0"/>
              <a:t>密码散列函数</a:t>
            </a:r>
            <a:endParaRPr lang="en-US" altLang="zh-CN" dirty="0"/>
          </a:p>
        </p:txBody>
      </p:sp>
      <p:sp>
        <p:nvSpPr>
          <p:cNvPr id="681987" name="Rectangle 3"/>
          <p:cNvSpPr>
            <a:spLocks noGrp="1" noChangeArrowheads="1"/>
          </p:cNvSpPr>
          <p:nvPr>
            <p:ph idx="1"/>
          </p:nvPr>
        </p:nvSpPr>
        <p:spPr/>
        <p:txBody>
          <a:bodyPr/>
          <a:lstStyle/>
          <a:p>
            <a:r>
              <a:rPr lang="zh-CN" altLang="zh-CN" dirty="0"/>
              <a:t>数字签名就能够实现对报文的鉴别</a:t>
            </a:r>
            <a:r>
              <a:rPr lang="zh-CN" altLang="zh-CN" dirty="0" smtClean="0"/>
              <a:t>。</a:t>
            </a:r>
            <a:endParaRPr lang="en-US" altLang="zh-CN" dirty="0" smtClean="0"/>
          </a:p>
          <a:p>
            <a:endParaRPr lang="en-US" altLang="zh-CN" dirty="0" smtClean="0"/>
          </a:p>
          <a:p>
            <a:r>
              <a:rPr lang="zh-CN" altLang="en-US" dirty="0" smtClean="0"/>
              <a:t>但</a:t>
            </a:r>
            <a:r>
              <a:rPr lang="zh-CN" altLang="zh-CN" dirty="0" smtClean="0"/>
              <a:t>这种</a:t>
            </a:r>
            <a:r>
              <a:rPr lang="zh-CN" altLang="zh-CN" dirty="0"/>
              <a:t>方法有一个很大的</a:t>
            </a:r>
            <a:r>
              <a:rPr lang="zh-CN" altLang="zh-CN" dirty="0" smtClean="0">
                <a:solidFill>
                  <a:srgbClr val="FF0000"/>
                </a:solidFill>
              </a:rPr>
              <a:t>缺点</a:t>
            </a:r>
            <a:r>
              <a:rPr lang="zh-CN" altLang="en-US" dirty="0" smtClean="0">
                <a:solidFill>
                  <a:srgbClr val="FF0000"/>
                </a:solidFill>
              </a:rPr>
              <a:t>：</a:t>
            </a:r>
            <a:r>
              <a:rPr lang="zh-CN" altLang="zh-CN" dirty="0" smtClean="0"/>
              <a:t>对</a:t>
            </a:r>
            <a:r>
              <a:rPr lang="zh-CN" altLang="zh-CN" dirty="0"/>
              <a:t>较长的</a:t>
            </a:r>
            <a:r>
              <a:rPr lang="zh-CN" altLang="zh-CN" dirty="0" smtClean="0"/>
              <a:t>报文</a:t>
            </a:r>
            <a:r>
              <a:rPr lang="en-US" altLang="zh-CN" dirty="0" smtClean="0"/>
              <a:t>(</a:t>
            </a:r>
            <a:r>
              <a:rPr lang="zh-CN" altLang="zh-CN" dirty="0" smtClean="0"/>
              <a:t>这</a:t>
            </a:r>
            <a:r>
              <a:rPr lang="zh-CN" altLang="zh-CN" dirty="0"/>
              <a:t>是很常见</a:t>
            </a:r>
            <a:r>
              <a:rPr lang="zh-CN" altLang="zh-CN" dirty="0" smtClean="0"/>
              <a:t>的</a:t>
            </a:r>
            <a:r>
              <a:rPr lang="en-US" altLang="zh-CN" dirty="0" smtClean="0"/>
              <a:t>)</a:t>
            </a:r>
            <a:r>
              <a:rPr lang="zh-CN" altLang="zh-CN" dirty="0" smtClean="0"/>
              <a:t>进行</a:t>
            </a:r>
            <a:r>
              <a:rPr lang="zh-CN" altLang="zh-CN" dirty="0"/>
              <a:t>数字签名会使计算机增加非常大的负担，因为这需要进行较多的时间来进行运算</a:t>
            </a:r>
            <a:r>
              <a:rPr lang="zh-CN" altLang="zh-CN" dirty="0" smtClean="0"/>
              <a:t>。</a:t>
            </a:r>
            <a:endParaRPr lang="en-US" altLang="zh-CN" dirty="0" smtClean="0"/>
          </a:p>
          <a:p>
            <a:endParaRPr lang="en-US" altLang="zh-CN" dirty="0" smtClean="0"/>
          </a:p>
          <a:p>
            <a:r>
              <a:rPr lang="zh-CN" altLang="zh-CN" dirty="0">
                <a:solidFill>
                  <a:srgbClr val="FF0000"/>
                </a:solidFill>
              </a:rPr>
              <a:t>密码散列</a:t>
            </a:r>
            <a:r>
              <a:rPr lang="zh-CN" altLang="zh-CN" dirty="0" smtClean="0">
                <a:solidFill>
                  <a:srgbClr val="FF0000"/>
                </a:solidFill>
              </a:rPr>
              <a:t>函数</a:t>
            </a:r>
            <a:r>
              <a:rPr lang="en-US" altLang="zh-CN" dirty="0" smtClean="0">
                <a:solidFill>
                  <a:srgbClr val="FF0000"/>
                </a:solidFill>
              </a:rPr>
              <a:t> </a:t>
            </a:r>
            <a:r>
              <a:rPr lang="en-US" altLang="zh-CN" dirty="0" smtClean="0"/>
              <a:t>(</a:t>
            </a:r>
            <a:r>
              <a:rPr lang="en-US" altLang="zh-CN" dirty="0"/>
              <a:t>cryptographic hash function</a:t>
            </a:r>
            <a:r>
              <a:rPr lang="en-US" altLang="zh-CN" dirty="0" smtClean="0"/>
              <a:t>)</a:t>
            </a:r>
            <a:r>
              <a:rPr lang="zh-CN" altLang="en-US" dirty="0" smtClean="0"/>
              <a:t>是</a:t>
            </a:r>
            <a:r>
              <a:rPr lang="zh-CN" altLang="zh-CN" dirty="0" smtClean="0"/>
              <a:t>一</a:t>
            </a:r>
            <a:r>
              <a:rPr lang="zh-CN" altLang="zh-CN" dirty="0"/>
              <a:t>种相对简单</a:t>
            </a:r>
            <a:r>
              <a:rPr lang="zh-CN" altLang="zh-CN" dirty="0" smtClean="0"/>
              <a:t>的对</a:t>
            </a:r>
            <a:r>
              <a:rPr lang="zh-CN" altLang="zh-CN" dirty="0"/>
              <a:t>报文进行</a:t>
            </a:r>
            <a:r>
              <a:rPr lang="zh-CN" altLang="zh-CN" dirty="0" smtClean="0"/>
              <a:t>鉴别</a:t>
            </a:r>
            <a:r>
              <a:rPr lang="zh-CN" altLang="en-US" dirty="0" smtClean="0"/>
              <a:t>的</a:t>
            </a:r>
            <a:r>
              <a:rPr lang="zh-CN" altLang="zh-CN" dirty="0"/>
              <a:t>方法</a:t>
            </a:r>
            <a:r>
              <a:rPr lang="zh-CN" altLang="zh-CN" dirty="0" smtClean="0"/>
              <a:t>。</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报文摘要的优点</a:t>
            </a:r>
          </a:p>
        </p:txBody>
      </p:sp>
      <p:sp>
        <p:nvSpPr>
          <p:cNvPr id="35843" name="Rectangle 3"/>
          <p:cNvSpPr>
            <a:spLocks noGrp="1" noChangeArrowheads="1"/>
          </p:cNvSpPr>
          <p:nvPr>
            <p:ph type="body" idx="1"/>
          </p:nvPr>
        </p:nvSpPr>
        <p:spPr/>
        <p:txBody>
          <a:bodyPr/>
          <a:lstStyle/>
          <a:p>
            <a:pPr eaLnBrk="1" hangingPunct="1">
              <a:spcBef>
                <a:spcPts val="600"/>
              </a:spcBef>
            </a:pPr>
            <a:r>
              <a:rPr lang="zh-CN" altLang="en-US" dirty="0" smtClean="0"/>
              <a:t>仅对</a:t>
            </a:r>
            <a:r>
              <a:rPr lang="zh-CN" altLang="en-US" dirty="0" smtClean="0">
                <a:solidFill>
                  <a:srgbClr val="FF0000"/>
                </a:solidFill>
              </a:rPr>
              <a:t>短得多的</a:t>
            </a:r>
            <a:r>
              <a:rPr lang="zh-CN" altLang="en-US" dirty="0" smtClean="0"/>
              <a:t>定长报文摘要 </a:t>
            </a:r>
            <a:r>
              <a:rPr lang="en-US" altLang="zh-CN" dirty="0" smtClean="0"/>
              <a:t>H </a:t>
            </a:r>
            <a:r>
              <a:rPr lang="zh-CN" altLang="en-US" dirty="0" smtClean="0"/>
              <a:t>进行数字签名要比对整个</a:t>
            </a:r>
            <a:r>
              <a:rPr lang="zh-CN" altLang="en-US" dirty="0" smtClean="0">
                <a:solidFill>
                  <a:srgbClr val="FF0000"/>
                </a:solidFill>
              </a:rPr>
              <a:t>长报文</a:t>
            </a:r>
            <a:r>
              <a:rPr lang="zh-CN" altLang="en-US" dirty="0" smtClean="0"/>
              <a:t>进行数字签名要简单得多，所耗费的计算资源也小得多。</a:t>
            </a:r>
          </a:p>
          <a:p>
            <a:pPr eaLnBrk="1" hangingPunct="1">
              <a:spcBef>
                <a:spcPts val="600"/>
              </a:spcBef>
            </a:pPr>
            <a:endParaRPr lang="zh-CN" altLang="en-US" dirty="0" smtClean="0"/>
          </a:p>
          <a:p>
            <a:pPr eaLnBrk="1" hangingPunct="1">
              <a:spcBef>
                <a:spcPts val="600"/>
              </a:spcBef>
            </a:pPr>
            <a:r>
              <a:rPr lang="zh-CN" altLang="en-US" dirty="0" smtClean="0"/>
              <a:t>但对鉴别报文 </a:t>
            </a:r>
            <a:r>
              <a:rPr lang="en-US" altLang="zh-CN" dirty="0" smtClean="0"/>
              <a:t>X </a:t>
            </a:r>
            <a:r>
              <a:rPr lang="zh-CN" altLang="en-US" dirty="0" smtClean="0"/>
              <a:t>来说，效果是一样的。</a:t>
            </a:r>
          </a:p>
          <a:p>
            <a:pPr eaLnBrk="1" hangingPunct="1">
              <a:spcBef>
                <a:spcPts val="600"/>
              </a:spcBef>
            </a:pPr>
            <a:endParaRPr lang="zh-CN" altLang="en-US" dirty="0" smtClean="0"/>
          </a:p>
          <a:p>
            <a:pPr eaLnBrk="1" hangingPunct="1">
              <a:spcBef>
                <a:spcPts val="600"/>
              </a:spcBef>
            </a:pPr>
            <a:r>
              <a:rPr lang="zh-CN" altLang="en-US" dirty="0" smtClean="0"/>
              <a:t>也就是说，报文 </a:t>
            </a:r>
            <a:r>
              <a:rPr lang="en-US" altLang="zh-CN" dirty="0" smtClean="0"/>
              <a:t>X </a:t>
            </a:r>
            <a:r>
              <a:rPr lang="zh-CN" altLang="en-US" dirty="0" smtClean="0"/>
              <a:t>和已签名的报文摘要 </a:t>
            </a:r>
            <a:r>
              <a:rPr lang="en-US" altLang="zh-CN" dirty="0" smtClean="0"/>
              <a:t>D(H) </a:t>
            </a:r>
            <a:r>
              <a:rPr lang="zh-CN" altLang="en-US" dirty="0" smtClean="0"/>
              <a:t>合在一起是</a:t>
            </a:r>
            <a:r>
              <a:rPr lang="zh-CN" altLang="en-US" dirty="0" smtClean="0">
                <a:solidFill>
                  <a:schemeClr val="hlink"/>
                </a:solidFill>
              </a:rPr>
              <a:t>不可伪造的</a:t>
            </a:r>
            <a:r>
              <a:rPr lang="zh-CN" altLang="en-US" dirty="0" smtClean="0"/>
              <a:t>，是</a:t>
            </a:r>
            <a:r>
              <a:rPr lang="zh-CN" altLang="en-US" dirty="0" smtClean="0">
                <a:solidFill>
                  <a:schemeClr val="hlink"/>
                </a:solidFill>
              </a:rPr>
              <a:t>可检验的</a:t>
            </a:r>
            <a:r>
              <a:rPr lang="zh-CN" altLang="en-US" dirty="0" smtClean="0"/>
              <a:t>和</a:t>
            </a:r>
            <a:r>
              <a:rPr lang="zh-CN" altLang="en-US" dirty="0" smtClean="0">
                <a:solidFill>
                  <a:schemeClr val="hlink"/>
                </a:solidFill>
              </a:rPr>
              <a:t>不可否认的</a:t>
            </a:r>
            <a:r>
              <a:rPr lang="zh-CN" altLang="en-US" dirty="0" smtClean="0"/>
              <a:t>。 </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报文摘要算法</a:t>
            </a:r>
          </a:p>
        </p:txBody>
      </p:sp>
      <p:sp>
        <p:nvSpPr>
          <p:cNvPr id="36867" name="Rectangle 5"/>
          <p:cNvSpPr>
            <a:spLocks noGrp="1" noChangeArrowheads="1"/>
          </p:cNvSpPr>
          <p:nvPr>
            <p:ph type="body" idx="1"/>
          </p:nvPr>
        </p:nvSpPr>
        <p:spPr/>
        <p:txBody>
          <a:bodyPr/>
          <a:lstStyle/>
          <a:p>
            <a:pPr eaLnBrk="1" hangingPunct="1">
              <a:spcBef>
                <a:spcPts val="600"/>
              </a:spcBef>
            </a:pPr>
            <a:r>
              <a:rPr lang="zh-CN" altLang="en-US" dirty="0" smtClean="0"/>
              <a:t>报文摘要算法就是一种</a:t>
            </a:r>
            <a:r>
              <a:rPr lang="zh-CN" altLang="en-US" dirty="0" smtClean="0">
                <a:solidFill>
                  <a:schemeClr val="hlink"/>
                </a:solidFill>
              </a:rPr>
              <a:t>散列函数</a:t>
            </a:r>
            <a:r>
              <a:rPr lang="zh-CN" altLang="en-US" dirty="0" smtClean="0"/>
              <a:t>。</a:t>
            </a:r>
            <a:endParaRPr lang="en-US" altLang="zh-CN" dirty="0" smtClean="0"/>
          </a:p>
          <a:p>
            <a:pPr eaLnBrk="1" hangingPunct="1">
              <a:spcBef>
                <a:spcPts val="600"/>
              </a:spcBef>
            </a:pPr>
            <a:endParaRPr lang="en-US" altLang="zh-CN" dirty="0"/>
          </a:p>
          <a:p>
            <a:pPr eaLnBrk="1" hangingPunct="1">
              <a:spcBef>
                <a:spcPts val="600"/>
              </a:spcBef>
            </a:pPr>
            <a:r>
              <a:rPr lang="zh-CN" altLang="en-US" dirty="0" smtClean="0"/>
              <a:t>这种散列函数也叫做</a:t>
            </a:r>
            <a:r>
              <a:rPr lang="zh-CN" altLang="en-US" dirty="0" smtClean="0">
                <a:solidFill>
                  <a:srgbClr val="FF0000"/>
                </a:solidFill>
              </a:rPr>
              <a:t>密码编码的</a:t>
            </a:r>
            <a:r>
              <a:rPr lang="zh-CN" altLang="en-US" dirty="0" smtClean="0">
                <a:solidFill>
                  <a:schemeClr val="hlink"/>
                </a:solidFill>
              </a:rPr>
              <a:t>检验和，</a:t>
            </a:r>
            <a:r>
              <a:rPr lang="zh-CN" altLang="en-US" dirty="0" smtClean="0"/>
              <a:t>因为它的性质和前面我们多次提到的检验和十分类似。</a:t>
            </a:r>
            <a:endParaRPr lang="en-US" altLang="zh-CN" dirty="0" smtClean="0"/>
          </a:p>
          <a:p>
            <a:pPr eaLnBrk="1" hangingPunct="1">
              <a:spcBef>
                <a:spcPts val="600"/>
              </a:spcBef>
            </a:pPr>
            <a:endParaRPr lang="en-US" altLang="zh-CN" dirty="0"/>
          </a:p>
          <a:p>
            <a:pPr eaLnBrk="1" hangingPunct="1">
              <a:spcBef>
                <a:spcPts val="600"/>
              </a:spcBef>
            </a:pPr>
            <a:r>
              <a:rPr lang="zh-CN" altLang="en-US" dirty="0" smtClean="0"/>
              <a:t>我们知道，检验和是用来防止通信时</a:t>
            </a:r>
            <a:r>
              <a:rPr lang="zh-CN" altLang="en-US" dirty="0" smtClean="0">
                <a:solidFill>
                  <a:srgbClr val="FF0000"/>
                </a:solidFill>
              </a:rPr>
              <a:t>偶然出现的</a:t>
            </a:r>
            <a:r>
              <a:rPr lang="zh-CN" altLang="en-US" dirty="0" smtClean="0"/>
              <a:t>差错，但报文摘要算法</a:t>
            </a:r>
            <a:r>
              <a:rPr lang="zh-CN" altLang="en-US" dirty="0" smtClean="0">
                <a:solidFill>
                  <a:srgbClr val="FF0000"/>
                </a:solidFill>
              </a:rPr>
              <a:t>却是</a:t>
            </a:r>
            <a:r>
              <a:rPr lang="zh-CN" altLang="en-US" dirty="0" smtClean="0"/>
              <a:t>防止报文被人恶意篡改。 </a:t>
            </a:r>
          </a:p>
          <a:p>
            <a:pPr eaLnBrk="1" hangingPunct="1">
              <a:spcBef>
                <a:spcPts val="600"/>
              </a:spcBef>
            </a:pPr>
            <a:endParaRPr lang="zh-CN" altLang="en-US" dirty="0"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dirty="0" smtClean="0"/>
              <a:t>报文摘要算法</a:t>
            </a:r>
          </a:p>
        </p:txBody>
      </p:sp>
      <p:sp>
        <p:nvSpPr>
          <p:cNvPr id="36867" name="Rectangle 5"/>
          <p:cNvSpPr>
            <a:spLocks noGrp="1" noChangeArrowheads="1"/>
          </p:cNvSpPr>
          <p:nvPr>
            <p:ph type="body" idx="1"/>
          </p:nvPr>
        </p:nvSpPr>
        <p:spPr/>
        <p:txBody>
          <a:bodyPr/>
          <a:lstStyle/>
          <a:p>
            <a:pPr eaLnBrk="1" hangingPunct="1"/>
            <a:r>
              <a:rPr lang="zh-CN" altLang="en-US" dirty="0" smtClean="0"/>
              <a:t>报文摘要算法是精心选择的一种</a:t>
            </a:r>
            <a:r>
              <a:rPr lang="zh-CN" altLang="en-US" dirty="0" smtClean="0">
                <a:solidFill>
                  <a:schemeClr val="hlink"/>
                </a:solidFill>
              </a:rPr>
              <a:t>单向函数</a:t>
            </a:r>
            <a:r>
              <a:rPr lang="en-US" altLang="zh-CN" dirty="0" smtClean="0"/>
              <a:t>(one-way function)</a:t>
            </a:r>
            <a:r>
              <a:rPr lang="zh-CN" altLang="en-US" dirty="0" smtClean="0"/>
              <a:t>。</a:t>
            </a:r>
          </a:p>
          <a:p>
            <a:pPr eaLnBrk="1" hangingPunct="1"/>
            <a:endParaRPr lang="zh-CN" altLang="en-US" dirty="0" smtClean="0"/>
          </a:p>
          <a:p>
            <a:pPr eaLnBrk="1" hangingPunct="1">
              <a:buFont typeface="Wingdings" panose="05000000000000000000" pitchFamily="2" charset="2"/>
              <a:buChar char="þ"/>
            </a:pPr>
            <a:r>
              <a:rPr lang="zh-CN" altLang="en-US" dirty="0" smtClean="0"/>
              <a:t>可以很容易地计算出一个长报文</a:t>
            </a:r>
            <a:r>
              <a:rPr lang="zh-CN" altLang="en-US" dirty="0" smtClean="0">
                <a:solidFill>
                  <a:schemeClr val="hlink"/>
                </a:solidFill>
              </a:rPr>
              <a:t> </a:t>
            </a:r>
            <a:r>
              <a:rPr lang="en-US" altLang="zh-CN" dirty="0" smtClean="0">
                <a:solidFill>
                  <a:schemeClr val="hlink"/>
                </a:solidFill>
              </a:rPr>
              <a:t>X</a:t>
            </a:r>
            <a:r>
              <a:rPr lang="en-US" altLang="zh-CN" dirty="0" smtClean="0"/>
              <a:t> </a:t>
            </a:r>
            <a:r>
              <a:rPr lang="zh-CN" altLang="en-US" dirty="0" smtClean="0"/>
              <a:t>的报文摘要 </a:t>
            </a:r>
            <a:r>
              <a:rPr lang="en-US" altLang="zh-CN" dirty="0" smtClean="0">
                <a:solidFill>
                  <a:schemeClr val="hlink"/>
                </a:solidFill>
              </a:rPr>
              <a:t>H</a:t>
            </a:r>
            <a:r>
              <a:rPr lang="zh-CN" altLang="en-US" dirty="0" smtClean="0"/>
              <a:t>，</a:t>
            </a:r>
            <a:endParaRPr lang="en-US" altLang="zh-CN" dirty="0" smtClean="0"/>
          </a:p>
          <a:p>
            <a:pPr eaLnBrk="1" hangingPunct="1"/>
            <a:endParaRPr lang="en-US" altLang="zh-CN" dirty="0"/>
          </a:p>
          <a:p>
            <a:pPr eaLnBrk="1" hangingPunct="1">
              <a:buFont typeface="Wingdings" panose="05000000000000000000" pitchFamily="2" charset="2"/>
              <a:buChar char="þ"/>
            </a:pPr>
            <a:r>
              <a:rPr lang="zh-CN" altLang="en-US" dirty="0" smtClean="0"/>
              <a:t>但要想从报文摘要 </a:t>
            </a:r>
            <a:r>
              <a:rPr lang="en-US" altLang="zh-CN" dirty="0" smtClean="0"/>
              <a:t>H </a:t>
            </a:r>
            <a:r>
              <a:rPr lang="zh-CN" altLang="en-US" dirty="0" smtClean="0"/>
              <a:t>反过来找到原始的报文 </a:t>
            </a:r>
            <a:r>
              <a:rPr lang="en-US" altLang="zh-CN" dirty="0" smtClean="0"/>
              <a:t>X</a:t>
            </a:r>
            <a:r>
              <a:rPr lang="zh-CN" altLang="en-US" dirty="0" smtClean="0"/>
              <a:t>，则实际上是不可能的。</a:t>
            </a:r>
          </a:p>
          <a:p>
            <a:pPr eaLnBrk="1" hangingPunct="1"/>
            <a:endParaRPr lang="zh-CN" altLang="en-US" dirty="0" smtClean="0"/>
          </a:p>
          <a:p>
            <a:pPr eaLnBrk="1" hangingPunct="1"/>
            <a:r>
              <a:rPr lang="zh-CN" altLang="en-US" dirty="0" smtClean="0"/>
              <a:t>若想找到任意两个报文，使得它们具有相同的报文摘要，那么实际上</a:t>
            </a:r>
            <a:r>
              <a:rPr lang="zh-CN" altLang="en-US" dirty="0" smtClean="0">
                <a:solidFill>
                  <a:srgbClr val="FF0000"/>
                </a:solidFill>
              </a:rPr>
              <a:t>也是不可能的</a:t>
            </a:r>
            <a:r>
              <a:rPr lang="zh-CN" altLang="en-US" dirty="0" smtClean="0"/>
              <a: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zh-CN" dirty="0"/>
              <a:t>散列</a:t>
            </a:r>
            <a:r>
              <a:rPr lang="zh-CN" altLang="zh-CN" dirty="0" smtClean="0"/>
              <a:t>函数</a:t>
            </a:r>
            <a:r>
              <a:rPr lang="zh-CN" altLang="en-US" dirty="0" smtClean="0"/>
              <a:t>的</a:t>
            </a:r>
            <a:r>
              <a:rPr lang="zh-CN" altLang="zh-CN" dirty="0" smtClean="0"/>
              <a:t>两</a:t>
            </a:r>
            <a:r>
              <a:rPr lang="zh-CN" altLang="zh-CN" dirty="0"/>
              <a:t>个特点</a:t>
            </a:r>
            <a:endParaRPr lang="en-US" altLang="zh-CN" dirty="0"/>
          </a:p>
        </p:txBody>
      </p:sp>
      <p:sp>
        <p:nvSpPr>
          <p:cNvPr id="681987" name="Rectangle 3"/>
          <p:cNvSpPr>
            <a:spLocks noGrp="1" noChangeArrowheads="1"/>
          </p:cNvSpPr>
          <p:nvPr>
            <p:ph idx="1"/>
          </p:nvPr>
        </p:nvSpPr>
        <p:spPr>
          <a:xfrm>
            <a:off x="330200" y="1028700"/>
            <a:ext cx="8385204" cy="5148263"/>
          </a:xfrm>
        </p:spPr>
        <p:txBody>
          <a:bodyPr/>
          <a:lstStyle/>
          <a:p>
            <a:pPr marL="457200" lvl="0" indent="-457200">
              <a:buClrTx/>
              <a:buAutoNum type="arabicParenBoth"/>
            </a:pPr>
            <a:r>
              <a:rPr lang="zh-CN" altLang="zh-CN" dirty="0" smtClean="0"/>
              <a:t>散</a:t>
            </a:r>
            <a:r>
              <a:rPr lang="zh-CN" altLang="zh-CN" dirty="0"/>
              <a:t>列函数的输入长度可以很长，但其输出长度则是固定的，并且较短</a:t>
            </a:r>
            <a:r>
              <a:rPr lang="zh-CN" altLang="zh-CN" dirty="0" smtClean="0"/>
              <a:t>。</a:t>
            </a:r>
            <a:endParaRPr lang="en-US" altLang="zh-CN" dirty="0" smtClean="0"/>
          </a:p>
          <a:p>
            <a:pPr marL="457200" indent="-457200"/>
            <a:endParaRPr lang="en-US" altLang="zh-CN" dirty="0" smtClean="0"/>
          </a:p>
          <a:p>
            <a:pPr marL="457200" indent="-457200"/>
            <a:r>
              <a:rPr lang="zh-CN" altLang="zh-CN" dirty="0" smtClean="0"/>
              <a:t>散</a:t>
            </a:r>
            <a:r>
              <a:rPr lang="zh-CN" altLang="zh-CN" dirty="0"/>
              <a:t>列函数的输出叫做散列值，或更简单些，</a:t>
            </a:r>
            <a:r>
              <a:rPr lang="zh-CN" altLang="zh-CN" dirty="0" smtClean="0"/>
              <a:t>称为</a:t>
            </a:r>
            <a:r>
              <a:rPr lang="zh-CN" altLang="zh-CN" dirty="0" smtClean="0">
                <a:solidFill>
                  <a:srgbClr val="FF0000"/>
                </a:solidFill>
              </a:rPr>
              <a:t>散</a:t>
            </a:r>
            <a:r>
              <a:rPr lang="zh-CN" altLang="zh-CN" dirty="0">
                <a:solidFill>
                  <a:srgbClr val="FF0000"/>
                </a:solidFill>
              </a:rPr>
              <a:t>列</a:t>
            </a:r>
            <a:r>
              <a:rPr lang="zh-CN" altLang="zh-CN" dirty="0" smtClean="0">
                <a:solidFill>
                  <a:srgbClr val="FF0000"/>
                </a:solidFill>
              </a:rPr>
              <a:t>。</a:t>
            </a:r>
            <a:endParaRPr lang="zh-CN" altLang="zh-CN" dirty="0">
              <a:solidFill>
                <a:srgbClr val="FF0000"/>
              </a:solidFill>
            </a:endParaRPr>
          </a:p>
          <a:p>
            <a:pPr>
              <a:buNone/>
            </a:pPr>
            <a:endParaRPr lang="en-US" altLang="zh-CN" dirty="0" smtClean="0"/>
          </a:p>
          <a:p>
            <a:pPr>
              <a:buNone/>
            </a:pPr>
            <a:r>
              <a:rPr lang="en-US" altLang="zh-CN" dirty="0" smtClean="0"/>
              <a:t>(2) </a:t>
            </a:r>
            <a:r>
              <a:rPr lang="zh-CN" altLang="zh-CN" dirty="0" smtClean="0"/>
              <a:t>不同</a:t>
            </a:r>
            <a:r>
              <a:rPr lang="zh-CN" altLang="zh-CN" dirty="0"/>
              <a:t>的散列值肯定对应于不同的输入，但不同的输入却可能得出相同的散列值</a:t>
            </a:r>
            <a:r>
              <a:rPr lang="zh-CN" altLang="zh-CN" dirty="0" smtClean="0"/>
              <a:t>。</a:t>
            </a:r>
            <a:endParaRPr lang="en-US" altLang="zh-CN" dirty="0" smtClean="0"/>
          </a:p>
          <a:p>
            <a:pPr>
              <a:buNone/>
            </a:pPr>
            <a:endParaRPr lang="en-US" altLang="zh-CN" dirty="0" smtClean="0"/>
          </a:p>
          <a:p>
            <a:r>
              <a:rPr lang="zh-CN" altLang="zh-CN" dirty="0" smtClean="0"/>
              <a:t>这就是说</a:t>
            </a:r>
            <a:r>
              <a:rPr lang="zh-CN" altLang="zh-CN" dirty="0"/>
              <a:t>，散列函数的输入和输出并非一一对应的，而是</a:t>
            </a:r>
            <a:r>
              <a:rPr lang="zh-CN" altLang="zh-CN" dirty="0">
                <a:solidFill>
                  <a:srgbClr val="FF0000"/>
                </a:solidFill>
              </a:rPr>
              <a:t>多对一</a:t>
            </a:r>
            <a:r>
              <a:rPr lang="zh-CN" altLang="zh-CN" dirty="0"/>
              <a:t>的。</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分布式拒绝</a:t>
            </a:r>
            <a:r>
              <a:rPr lang="zh-CN" altLang="zh-CN" dirty="0" smtClean="0"/>
              <a:t>服务</a:t>
            </a:r>
            <a:r>
              <a:rPr lang="en-US" altLang="zh-CN" dirty="0" smtClean="0"/>
              <a:t> </a:t>
            </a:r>
            <a:r>
              <a:rPr lang="en-US" altLang="zh-CN" dirty="0" err="1" smtClean="0"/>
              <a:t>DDoS</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若从互联网上的成百上千的网站集中攻击一个网站，则称为</a:t>
            </a:r>
            <a:r>
              <a:rPr lang="zh-CN" altLang="zh-CN" dirty="0">
                <a:solidFill>
                  <a:srgbClr val="FF0000"/>
                </a:solidFill>
              </a:rPr>
              <a:t>分布式拒绝</a:t>
            </a:r>
            <a:r>
              <a:rPr lang="zh-CN" altLang="zh-CN" dirty="0" smtClean="0">
                <a:solidFill>
                  <a:srgbClr val="FF0000"/>
                </a:solidFill>
              </a:rPr>
              <a:t>服务</a:t>
            </a:r>
            <a:r>
              <a:rPr lang="en-US" altLang="zh-CN" dirty="0" smtClean="0">
                <a:solidFill>
                  <a:srgbClr val="FF0000"/>
                </a:solidFill>
              </a:rPr>
              <a:t> </a:t>
            </a:r>
            <a:r>
              <a:rPr lang="en-US" altLang="zh-CN" dirty="0" err="1" smtClean="0">
                <a:solidFill>
                  <a:srgbClr val="FF0000"/>
                </a:solidFill>
              </a:rPr>
              <a:t>DDoS</a:t>
            </a:r>
            <a:r>
              <a:rPr lang="en-US" altLang="zh-CN" dirty="0" smtClean="0">
                <a:solidFill>
                  <a:srgbClr val="FF0000"/>
                </a:solidFill>
              </a:rPr>
              <a:t> </a:t>
            </a:r>
            <a:r>
              <a:rPr lang="en-US" altLang="zh-CN" dirty="0"/>
              <a:t>(Distributed Denial of Service)</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有时</a:t>
            </a:r>
            <a:r>
              <a:rPr lang="zh-CN" altLang="zh-CN" dirty="0"/>
              <a:t>也把这种攻击称为</a:t>
            </a:r>
            <a:r>
              <a:rPr lang="zh-CN" altLang="zh-CN" dirty="0">
                <a:solidFill>
                  <a:srgbClr val="FF0000"/>
                </a:solidFill>
              </a:rPr>
              <a:t>网络带宽攻击</a:t>
            </a:r>
            <a:r>
              <a:rPr lang="zh-CN" altLang="zh-CN" dirty="0"/>
              <a:t>或</a:t>
            </a:r>
            <a:r>
              <a:rPr lang="zh-CN" altLang="zh-CN" dirty="0">
                <a:solidFill>
                  <a:srgbClr val="FF0000"/>
                </a:solidFill>
              </a:rPr>
              <a:t>连通性攻击。</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zh-CN" dirty="0"/>
              <a:t>密码散列函数</a:t>
            </a:r>
            <a:r>
              <a:rPr lang="zh-CN" altLang="en-US" dirty="0" smtClean="0"/>
              <a:t>的</a:t>
            </a:r>
            <a:r>
              <a:rPr lang="zh-CN" altLang="zh-CN" dirty="0" smtClean="0"/>
              <a:t>特点</a:t>
            </a:r>
            <a:endParaRPr lang="en-US" altLang="zh-CN" dirty="0"/>
          </a:p>
        </p:txBody>
      </p:sp>
      <p:sp>
        <p:nvSpPr>
          <p:cNvPr id="681987" name="Rectangle 3"/>
          <p:cNvSpPr>
            <a:spLocks noGrp="1" noChangeArrowheads="1"/>
          </p:cNvSpPr>
          <p:nvPr>
            <p:ph idx="1"/>
          </p:nvPr>
        </p:nvSpPr>
        <p:spPr/>
        <p:txBody>
          <a:bodyPr/>
          <a:lstStyle/>
          <a:p>
            <a:pPr lvl="0"/>
            <a:r>
              <a:rPr lang="zh-CN" altLang="zh-CN" dirty="0"/>
              <a:t>在密码学中使用的散列函数称为</a:t>
            </a:r>
            <a:r>
              <a:rPr lang="zh-CN" altLang="zh-CN" dirty="0">
                <a:solidFill>
                  <a:srgbClr val="FF0000"/>
                </a:solidFill>
              </a:rPr>
              <a:t>密码散列</a:t>
            </a:r>
            <a:r>
              <a:rPr lang="zh-CN" altLang="zh-CN" dirty="0" smtClean="0">
                <a:solidFill>
                  <a:srgbClr val="FF0000"/>
                </a:solidFill>
              </a:rPr>
              <a:t>函数</a:t>
            </a:r>
            <a:r>
              <a:rPr lang="zh-CN" altLang="en-US" dirty="0" smtClean="0">
                <a:solidFill>
                  <a:srgbClr val="FF0000"/>
                </a:solidFill>
              </a:rPr>
              <a:t>。</a:t>
            </a:r>
            <a:endParaRPr lang="en-US" altLang="zh-CN" dirty="0" smtClean="0">
              <a:solidFill>
                <a:srgbClr val="FF0000"/>
              </a:solidFill>
            </a:endParaRPr>
          </a:p>
          <a:p>
            <a:pPr lvl="0"/>
            <a:endParaRPr lang="en-US" altLang="zh-CN" dirty="0" smtClean="0"/>
          </a:p>
          <a:p>
            <a:pPr lvl="0"/>
            <a:r>
              <a:rPr lang="zh-CN" altLang="en-US" dirty="0" smtClean="0"/>
              <a:t>特点：</a:t>
            </a:r>
            <a:r>
              <a:rPr lang="zh-CN" altLang="en-US" dirty="0" smtClean="0">
                <a:solidFill>
                  <a:srgbClr val="FF0000"/>
                </a:solidFill>
              </a:rPr>
              <a:t>单向性。</a:t>
            </a:r>
            <a:endParaRPr lang="en-US" altLang="zh-CN" dirty="0" smtClean="0">
              <a:solidFill>
                <a:srgbClr val="FF0000"/>
              </a:solidFill>
            </a:endParaRPr>
          </a:p>
          <a:p>
            <a:pPr lvl="1"/>
            <a:r>
              <a:rPr lang="zh-CN" altLang="zh-CN" dirty="0" smtClean="0"/>
              <a:t>要</a:t>
            </a:r>
            <a:r>
              <a:rPr lang="zh-CN" altLang="zh-CN" dirty="0"/>
              <a:t>找到两个不同的报文，它们具有同样的密码散列函数输出，在计算上是不可行的</a:t>
            </a:r>
            <a:r>
              <a:rPr lang="zh-CN" altLang="zh-CN" dirty="0" smtClean="0"/>
              <a:t>。</a:t>
            </a:r>
            <a:endParaRPr lang="en-US" altLang="zh-CN" dirty="0" smtClean="0"/>
          </a:p>
          <a:p>
            <a:pPr lvl="1"/>
            <a:endParaRPr lang="en-US" altLang="zh-CN" dirty="0" smtClean="0"/>
          </a:p>
          <a:p>
            <a:pPr lvl="1"/>
            <a:r>
              <a:rPr lang="zh-CN" altLang="zh-CN" dirty="0" smtClean="0"/>
              <a:t>也就是说</a:t>
            </a:r>
            <a:r>
              <a:rPr lang="zh-CN" altLang="zh-CN" dirty="0"/>
              <a:t>，密码散列函数实际上是一种单向</a:t>
            </a:r>
            <a:r>
              <a:rPr lang="zh-CN" altLang="zh-CN" dirty="0" smtClean="0"/>
              <a:t>函数</a:t>
            </a:r>
            <a:r>
              <a:rPr lang="en-US" altLang="zh-CN" dirty="0" smtClean="0"/>
              <a:t> (</a:t>
            </a:r>
            <a:r>
              <a:rPr lang="en-US" altLang="zh-CN" dirty="0"/>
              <a:t>one-way function)</a:t>
            </a:r>
            <a:r>
              <a:rPr lang="zh-CN" altLang="zh-CN" dirty="0"/>
              <a:t>。</a:t>
            </a:r>
            <a:endParaRPr lang="en-US" altLang="zh-CN"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zh-CN" dirty="0"/>
              <a:t>密码散列函数</a:t>
            </a:r>
            <a:r>
              <a:rPr lang="zh-CN" altLang="en-US" dirty="0" smtClean="0"/>
              <a:t>的</a:t>
            </a:r>
            <a:r>
              <a:rPr lang="zh-CN" altLang="zh-CN" dirty="0" smtClean="0"/>
              <a:t>特点</a:t>
            </a:r>
            <a:endParaRPr lang="en-US" altLang="zh-CN" dirty="0"/>
          </a:p>
        </p:txBody>
      </p:sp>
      <p:grpSp>
        <p:nvGrpSpPr>
          <p:cNvPr id="2" name="组合 1"/>
          <p:cNvGrpSpPr/>
          <p:nvPr/>
        </p:nvGrpSpPr>
        <p:grpSpPr>
          <a:xfrm>
            <a:off x="1182085" y="1228691"/>
            <a:ext cx="7089510" cy="2337808"/>
            <a:chOff x="2864768" y="3887122"/>
            <a:chExt cx="5941366" cy="2104027"/>
          </a:xfrm>
        </p:grpSpPr>
        <p:sp>
          <p:nvSpPr>
            <p:cNvPr id="6" name="TextBox 5"/>
            <p:cNvSpPr txBox="1"/>
            <p:nvPr/>
          </p:nvSpPr>
          <p:spPr>
            <a:xfrm>
              <a:off x="2976177" y="3887122"/>
              <a:ext cx="1230821" cy="360099"/>
            </a:xfrm>
            <a:prstGeom prst="rect">
              <a:avLst/>
            </a:prstGeom>
            <a:noFill/>
          </p:spPr>
          <p:txBody>
            <a:bodyPr wrap="none" rtlCol="0">
              <a:spAutoFit/>
            </a:bodyPr>
            <a:lstStyle/>
            <a:p>
              <a:r>
                <a:rPr lang="zh-CN" altLang="en-US" sz="2000" b="1" dirty="0" smtClean="0">
                  <a:solidFill>
                    <a:srgbClr val="000099"/>
                  </a:solidFill>
                  <a:latin typeface="+mn-lt"/>
                  <a:ea typeface="黑体" panose="02010600030101010101" pitchFamily="2" charset="-122"/>
                </a:rPr>
                <a:t>长的明文 </a:t>
              </a:r>
              <a:r>
                <a:rPr lang="en-US" altLang="zh-CN" sz="2000" b="1" i="1" dirty="0" smtClean="0">
                  <a:solidFill>
                    <a:srgbClr val="000099"/>
                  </a:solidFill>
                  <a:latin typeface="+mn-lt"/>
                  <a:ea typeface="黑体" panose="02010600030101010101" pitchFamily="2" charset="-122"/>
                  <a:cs typeface="Times New Roman" panose="02020603050405020304" pitchFamily="18" charset="0"/>
                </a:rPr>
                <a:t>X</a:t>
              </a:r>
              <a:endParaRPr lang="zh-CN" altLang="en-US" sz="2000" b="1" i="1" dirty="0">
                <a:solidFill>
                  <a:srgbClr val="000099"/>
                </a:solidFill>
                <a:latin typeface="+mn-lt"/>
                <a:ea typeface="黑体" panose="02010600030101010101" pitchFamily="2" charset="-122"/>
                <a:cs typeface="Times New Roman" panose="02020603050405020304" pitchFamily="18" charset="0"/>
              </a:endParaRPr>
            </a:p>
          </p:txBody>
        </p:sp>
        <p:sp>
          <p:nvSpPr>
            <p:cNvPr id="7" name="矩形 6"/>
            <p:cNvSpPr/>
            <p:nvPr/>
          </p:nvSpPr>
          <p:spPr>
            <a:xfrm>
              <a:off x="5067838" y="4552664"/>
              <a:ext cx="1440160" cy="53252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000099"/>
                  </a:solidFill>
                  <a:ea typeface="黑体" panose="02010600030101010101" pitchFamily="2" charset="-122"/>
                </a:rPr>
                <a:t>散列函数 </a:t>
              </a:r>
              <a:r>
                <a:rPr lang="en-US" altLang="zh-CN" sz="2000" b="1" dirty="0" smtClean="0">
                  <a:solidFill>
                    <a:srgbClr val="000099"/>
                  </a:solidFill>
                  <a:ea typeface="黑体" panose="02010600030101010101" pitchFamily="2" charset="-122"/>
                  <a:cs typeface="Times New Roman" panose="02020603050405020304" pitchFamily="18" charset="0"/>
                </a:rPr>
                <a:t>H(</a:t>
              </a:r>
              <a:r>
                <a:rPr lang="en-US" altLang="zh-CN" sz="2000" b="1" dirty="0" smtClean="0">
                  <a:solidFill>
                    <a:srgbClr val="000099"/>
                  </a:solidFill>
                  <a:ea typeface="黑体" panose="02010600030101010101" pitchFamily="2" charset="-122"/>
                  <a:cs typeface="Times New Roman" panose="02020603050405020304" pitchFamily="18" charset="0"/>
                  <a:sym typeface="Wingdings" panose="05000000000000000000"/>
                </a:rPr>
                <a:t>X</a:t>
              </a:r>
              <a:r>
                <a:rPr lang="en-US" altLang="zh-CN" sz="2000" b="1" dirty="0" smtClean="0">
                  <a:solidFill>
                    <a:srgbClr val="000099"/>
                  </a:solidFill>
                  <a:ea typeface="黑体" panose="02010600030101010101" pitchFamily="2" charset="-122"/>
                  <a:cs typeface="Times New Roman" panose="02020603050405020304" pitchFamily="18" charset="0"/>
                </a:rPr>
                <a:t>)</a:t>
              </a:r>
              <a:endParaRPr lang="zh-CN" altLang="en-US" sz="2000" b="1" dirty="0">
                <a:solidFill>
                  <a:srgbClr val="000099"/>
                </a:solidFill>
                <a:ea typeface="黑体" panose="02010600030101010101" pitchFamily="2" charset="-122"/>
                <a:cs typeface="Times New Roman" panose="02020603050405020304" pitchFamily="18" charset="0"/>
              </a:endParaRPr>
            </a:p>
          </p:txBody>
        </p:sp>
        <p:sp>
          <p:nvSpPr>
            <p:cNvPr id="8" name="流程图: 文档 7"/>
            <p:cNvSpPr/>
            <p:nvPr/>
          </p:nvSpPr>
          <p:spPr>
            <a:xfrm>
              <a:off x="7403252" y="4681519"/>
              <a:ext cx="1366171" cy="763706"/>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rgbClr val="000099"/>
                  </a:solidFill>
                  <a:ea typeface="黑体" panose="02010600030101010101" pitchFamily="2" charset="-122"/>
                </a:rPr>
                <a:t>10010…1011</a:t>
              </a:r>
              <a:endParaRPr lang="zh-CN" altLang="en-US" sz="2400" b="1" dirty="0">
                <a:solidFill>
                  <a:srgbClr val="000099"/>
                </a:solidFill>
                <a:ea typeface="黑体" panose="02010600030101010101" pitchFamily="2" charset="-122"/>
              </a:endParaRPr>
            </a:p>
          </p:txBody>
        </p:sp>
        <p:sp>
          <p:nvSpPr>
            <p:cNvPr id="9" name="右箭头 8"/>
            <p:cNvSpPr/>
            <p:nvPr/>
          </p:nvSpPr>
          <p:spPr>
            <a:xfrm>
              <a:off x="4213424" y="4791117"/>
              <a:ext cx="825479" cy="150051"/>
            </a:xfrm>
            <a:prstGeom prst="rightArrow">
              <a:avLst>
                <a:gd name="adj1" fmla="val 50000"/>
                <a:gd name="adj2" fmla="val 11919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000099"/>
                </a:solidFill>
                <a:ea typeface="黑体" panose="02010600030101010101" pitchFamily="2" charset="-122"/>
              </a:endParaRPr>
            </a:p>
          </p:txBody>
        </p:sp>
        <p:sp>
          <p:nvSpPr>
            <p:cNvPr id="10" name="右箭头 9"/>
            <p:cNvSpPr/>
            <p:nvPr/>
          </p:nvSpPr>
          <p:spPr>
            <a:xfrm>
              <a:off x="6517680" y="4797153"/>
              <a:ext cx="864096" cy="163379"/>
            </a:xfrm>
            <a:prstGeom prst="rightArrow">
              <a:avLst>
                <a:gd name="adj1" fmla="val 50000"/>
                <a:gd name="adj2" fmla="val 11919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000099"/>
                </a:solidFill>
                <a:ea typeface="黑体" panose="02010600030101010101" pitchFamily="2" charset="-122"/>
              </a:endParaRPr>
            </a:p>
          </p:txBody>
        </p:sp>
        <p:sp>
          <p:nvSpPr>
            <p:cNvPr id="11" name="流程图: 文档 10"/>
            <p:cNvSpPr/>
            <p:nvPr/>
          </p:nvSpPr>
          <p:spPr>
            <a:xfrm>
              <a:off x="2864768" y="4211217"/>
              <a:ext cx="1348656" cy="1656184"/>
            </a:xfrm>
            <a:prstGeom prst="flowChartDocumen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rgbClr val="000099"/>
                </a:solidFill>
                <a:ea typeface="黑体" panose="02010600030101010101" pitchFamily="2" charset="-122"/>
              </a:endParaRPr>
            </a:p>
          </p:txBody>
        </p:sp>
        <p:sp>
          <p:nvSpPr>
            <p:cNvPr id="12" name="TextBox 11"/>
            <p:cNvSpPr txBox="1"/>
            <p:nvPr/>
          </p:nvSpPr>
          <p:spPr>
            <a:xfrm>
              <a:off x="2864768" y="4246056"/>
              <a:ext cx="1348656" cy="1745093"/>
            </a:xfrm>
            <a:prstGeom prst="rect">
              <a:avLst/>
            </a:prstGeom>
            <a:noFill/>
          </p:spPr>
          <p:txBody>
            <a:bodyPr wrap="square" rtlCol="0">
              <a:spAutoFit/>
            </a:bodyPr>
            <a:lstStyle/>
            <a:p>
              <a:r>
                <a:rPr lang="en-US" altLang="zh-CN" sz="2000" b="1" dirty="0" smtClean="0">
                  <a:solidFill>
                    <a:srgbClr val="000099"/>
                  </a:solidFill>
                  <a:latin typeface="+mn-lt"/>
                  <a:ea typeface="黑体" panose="02010600030101010101" pitchFamily="2" charset="-122"/>
                </a:rPr>
                <a:t>The ABC Computer Network………………</a:t>
              </a:r>
            </a:p>
            <a:p>
              <a:r>
                <a:rPr lang="en-US" altLang="zh-CN" sz="2000" b="1" dirty="0" smtClean="0">
                  <a:solidFill>
                    <a:srgbClr val="000099"/>
                  </a:solidFill>
                  <a:latin typeface="+mn-lt"/>
                  <a:ea typeface="黑体" panose="02010600030101010101" pitchFamily="2" charset="-122"/>
                </a:rPr>
                <a:t>………………………</a:t>
              </a:r>
            </a:p>
          </p:txBody>
        </p:sp>
        <p:sp>
          <p:nvSpPr>
            <p:cNvPr id="13" name="TextBox 12"/>
            <p:cNvSpPr txBox="1"/>
            <p:nvPr/>
          </p:nvSpPr>
          <p:spPr>
            <a:xfrm>
              <a:off x="4870123" y="4149080"/>
              <a:ext cx="1885055" cy="360099"/>
            </a:xfrm>
            <a:prstGeom prst="rect">
              <a:avLst/>
            </a:prstGeom>
            <a:noFill/>
          </p:spPr>
          <p:txBody>
            <a:bodyPr wrap="none" rtlCol="0">
              <a:spAutoFit/>
            </a:bodyPr>
            <a:lstStyle/>
            <a:p>
              <a:r>
                <a:rPr lang="zh-CN" altLang="en-US" sz="2000" b="1" dirty="0" smtClean="0">
                  <a:solidFill>
                    <a:srgbClr val="FF0000"/>
                  </a:solidFill>
                  <a:latin typeface="+mn-lt"/>
                  <a:ea typeface="黑体" panose="02010600030101010101" pitchFamily="2" charset="-122"/>
                  <a:cs typeface="Times New Roman" panose="02020603050405020304" pitchFamily="18" charset="0"/>
                </a:rPr>
                <a:t>多对一的单向变换</a:t>
              </a:r>
              <a:endParaRPr lang="zh-CN" altLang="en-US" sz="2000" b="1" dirty="0">
                <a:solidFill>
                  <a:srgbClr val="FF0000"/>
                </a:solidFill>
                <a:latin typeface="+mn-lt"/>
                <a:ea typeface="黑体" panose="02010600030101010101" pitchFamily="2" charset="-122"/>
                <a:cs typeface="Times New Roman" panose="02020603050405020304" pitchFamily="18" charset="0"/>
              </a:endParaRPr>
            </a:p>
          </p:txBody>
        </p:sp>
        <p:sp>
          <p:nvSpPr>
            <p:cNvPr id="14" name="TextBox 13"/>
            <p:cNvSpPr txBox="1"/>
            <p:nvPr/>
          </p:nvSpPr>
          <p:spPr>
            <a:xfrm>
              <a:off x="7353652" y="4063772"/>
              <a:ext cx="1452482" cy="637097"/>
            </a:xfrm>
            <a:prstGeom prst="rect">
              <a:avLst/>
            </a:prstGeom>
            <a:noFill/>
          </p:spPr>
          <p:txBody>
            <a:bodyPr wrap="none" rtlCol="0">
              <a:spAutoFit/>
            </a:bodyPr>
            <a:lstStyle/>
            <a:p>
              <a:r>
                <a:rPr lang="zh-CN" altLang="en-US" sz="2000" b="1" dirty="0" smtClean="0">
                  <a:solidFill>
                    <a:srgbClr val="000099"/>
                  </a:solidFill>
                  <a:latin typeface="+mn-lt"/>
                  <a:ea typeface="黑体" panose="02010600030101010101" pitchFamily="2" charset="-122"/>
                  <a:cs typeface="Times New Roman" panose="02020603050405020304" pitchFamily="18" charset="0"/>
                </a:rPr>
                <a:t>得出固定长度</a:t>
              </a:r>
              <a:endParaRPr lang="en-US" altLang="zh-CN" sz="2000" b="1" dirty="0" smtClean="0">
                <a:solidFill>
                  <a:srgbClr val="000099"/>
                </a:solidFill>
                <a:latin typeface="+mn-lt"/>
                <a:ea typeface="黑体" panose="02010600030101010101" pitchFamily="2" charset="-122"/>
                <a:cs typeface="Times New Roman" panose="02020603050405020304" pitchFamily="18" charset="0"/>
              </a:endParaRPr>
            </a:p>
            <a:p>
              <a:pPr algn="ctr"/>
              <a:r>
                <a:rPr lang="zh-CN" altLang="en-US" sz="2000" b="1" dirty="0" smtClean="0">
                  <a:solidFill>
                    <a:srgbClr val="000099"/>
                  </a:solidFill>
                  <a:latin typeface="+mn-lt"/>
                  <a:ea typeface="黑体" panose="02010600030101010101" pitchFamily="2" charset="-122"/>
                  <a:cs typeface="Times New Roman" panose="02020603050405020304" pitchFamily="18" charset="0"/>
                </a:rPr>
                <a:t>的散列值</a:t>
              </a:r>
              <a:endParaRPr lang="zh-CN" altLang="en-US" sz="2000" b="1" dirty="0">
                <a:solidFill>
                  <a:srgbClr val="000099"/>
                </a:solidFill>
                <a:latin typeface="+mn-lt"/>
                <a:ea typeface="黑体" panose="02010600030101010101" pitchFamily="2" charset="-122"/>
                <a:cs typeface="Times New Roman" panose="02020603050405020304" pitchFamily="18" charset="0"/>
              </a:endParaRPr>
            </a:p>
          </p:txBody>
        </p:sp>
        <p:sp>
          <p:nvSpPr>
            <p:cNvPr id="15" name="右箭头 14"/>
            <p:cNvSpPr/>
            <p:nvPr/>
          </p:nvSpPr>
          <p:spPr>
            <a:xfrm rot="10800000">
              <a:off x="4213425" y="5229200"/>
              <a:ext cx="3168351" cy="163378"/>
            </a:xfrm>
            <a:prstGeom prst="rightArrow">
              <a:avLst>
                <a:gd name="adj1" fmla="val 50000"/>
                <a:gd name="adj2" fmla="val 11919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rgbClr val="000099"/>
                </a:solidFill>
                <a:ea typeface="黑体" panose="02010600030101010101" pitchFamily="2" charset="-122"/>
              </a:endParaRPr>
            </a:p>
          </p:txBody>
        </p:sp>
        <p:sp>
          <p:nvSpPr>
            <p:cNvPr id="16" name="TextBox 15"/>
            <p:cNvSpPr txBox="1"/>
            <p:nvPr/>
          </p:nvSpPr>
          <p:spPr>
            <a:xfrm>
              <a:off x="5437560" y="4697268"/>
              <a:ext cx="579274" cy="1080296"/>
            </a:xfrm>
            <a:prstGeom prst="rect">
              <a:avLst/>
            </a:prstGeom>
            <a:noFill/>
          </p:spPr>
          <p:txBody>
            <a:bodyPr wrap="none" rtlCol="0">
              <a:spAutoFit/>
            </a:bodyPr>
            <a:lstStyle/>
            <a:p>
              <a:r>
                <a:rPr lang="zh-CN" altLang="en-US" sz="7200" b="1" dirty="0" smtClean="0">
                  <a:solidFill>
                    <a:srgbClr val="FF0000"/>
                  </a:solidFill>
                  <a:latin typeface="+mn-lt"/>
                  <a:ea typeface="黑体" panose="02010600030101010101" pitchFamily="2" charset="-122"/>
                  <a:sym typeface="Symbol" panose="05050102010706020507"/>
                </a:rPr>
                <a:t></a:t>
              </a:r>
              <a:endParaRPr lang="zh-CN" altLang="en-US" sz="7200" b="1" dirty="0">
                <a:solidFill>
                  <a:srgbClr val="FF0000"/>
                </a:solidFill>
                <a:latin typeface="+mn-lt"/>
                <a:ea typeface="黑体" panose="02010600030101010101" pitchFamily="2" charset="-122"/>
              </a:endParaRPr>
            </a:p>
          </p:txBody>
        </p:sp>
        <p:sp>
          <p:nvSpPr>
            <p:cNvPr id="17" name="TextBox 16"/>
            <p:cNvSpPr txBox="1"/>
            <p:nvPr/>
          </p:nvSpPr>
          <p:spPr>
            <a:xfrm>
              <a:off x="4861496" y="5466710"/>
              <a:ext cx="2101342" cy="360099"/>
            </a:xfrm>
            <a:prstGeom prst="rect">
              <a:avLst/>
            </a:prstGeom>
            <a:noFill/>
          </p:spPr>
          <p:txBody>
            <a:bodyPr wrap="none" rtlCol="0">
              <a:spAutoFit/>
            </a:bodyPr>
            <a:lstStyle/>
            <a:p>
              <a:r>
                <a:rPr lang="zh-CN" altLang="en-US" sz="2000" b="1" dirty="0" smtClean="0">
                  <a:solidFill>
                    <a:srgbClr val="FF0000"/>
                  </a:solidFill>
                  <a:latin typeface="+mn-lt"/>
                  <a:ea typeface="黑体" panose="02010600030101010101" pitchFamily="2" charset="-122"/>
                  <a:cs typeface="Times New Roman" panose="02020603050405020304" pitchFamily="18" charset="0"/>
                </a:rPr>
                <a:t>逆向变换是不可能的</a:t>
              </a:r>
              <a:endParaRPr lang="zh-CN" altLang="en-US" sz="2000" b="1" dirty="0">
                <a:solidFill>
                  <a:srgbClr val="FF0000"/>
                </a:solidFill>
                <a:latin typeface="+mn-lt"/>
                <a:ea typeface="黑体" panose="02010600030101010101" pitchFamily="2" charset="-122"/>
                <a:cs typeface="Times New Roman" panose="02020603050405020304" pitchFamily="18" charset="0"/>
              </a:endParaRPr>
            </a:p>
          </p:txBody>
        </p:sp>
      </p:grpSp>
      <p:sp>
        <p:nvSpPr>
          <p:cNvPr id="3" name="矩形 2"/>
          <p:cNvSpPr/>
          <p:nvPr/>
        </p:nvSpPr>
        <p:spPr>
          <a:xfrm>
            <a:off x="1142976" y="3929066"/>
            <a:ext cx="7045705" cy="1289033"/>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lang="zh-CN" altLang="zh-CN" dirty="0">
                <a:solidFill>
                  <a:srgbClr val="000099"/>
                </a:solidFill>
                <a:latin typeface="+mn-lt"/>
                <a:ea typeface="黑体" panose="02010600030101010101" pitchFamily="2" charset="-122"/>
              </a:rPr>
              <a:t>散</a:t>
            </a:r>
            <a:r>
              <a:rPr lang="zh-CN" altLang="zh-CN" dirty="0" smtClean="0">
                <a:solidFill>
                  <a:srgbClr val="000099"/>
                </a:solidFill>
                <a:latin typeface="+mn-lt"/>
                <a:ea typeface="黑体" panose="02010600030101010101" pitchFamily="2" charset="-122"/>
              </a:rPr>
              <a:t>列</a:t>
            </a:r>
            <a:r>
              <a:rPr lang="en-US" altLang="zh-CN" dirty="0" smtClean="0">
                <a:solidFill>
                  <a:srgbClr val="000099"/>
                </a:solidFill>
                <a:latin typeface="+mn-lt"/>
                <a:ea typeface="黑体" panose="02010600030101010101" pitchFamily="2" charset="-122"/>
              </a:rPr>
              <a:t> H(X) </a:t>
            </a:r>
            <a:r>
              <a:rPr lang="zh-CN" altLang="zh-CN" dirty="0" smtClean="0">
                <a:solidFill>
                  <a:srgbClr val="000099"/>
                </a:solidFill>
                <a:latin typeface="+mn-lt"/>
                <a:ea typeface="黑体" panose="02010600030101010101" pitchFamily="2" charset="-122"/>
              </a:rPr>
              <a:t>可用</a:t>
            </a:r>
            <a:r>
              <a:rPr lang="zh-CN" altLang="zh-CN" dirty="0">
                <a:solidFill>
                  <a:srgbClr val="000099"/>
                </a:solidFill>
                <a:latin typeface="+mn-lt"/>
                <a:ea typeface="黑体" panose="02010600030101010101" pitchFamily="2" charset="-122"/>
              </a:rPr>
              <a:t>来保护明文</a:t>
            </a:r>
            <a:r>
              <a:rPr lang="en-US" altLang="zh-CN" dirty="0">
                <a:solidFill>
                  <a:srgbClr val="000099"/>
                </a:solidFill>
                <a:latin typeface="+mn-lt"/>
                <a:ea typeface="黑体" panose="02010600030101010101" pitchFamily="2" charset="-122"/>
              </a:rPr>
              <a:t>X</a:t>
            </a:r>
            <a:r>
              <a:rPr lang="zh-CN" altLang="zh-CN" dirty="0">
                <a:solidFill>
                  <a:srgbClr val="000099"/>
                </a:solidFill>
                <a:latin typeface="+mn-lt"/>
                <a:ea typeface="黑体" panose="02010600030101010101" pitchFamily="2" charset="-122"/>
              </a:rPr>
              <a:t>的完整性</a:t>
            </a:r>
            <a:r>
              <a:rPr lang="zh-CN" altLang="en-US" dirty="0" smtClean="0">
                <a:solidFill>
                  <a:srgbClr val="000099"/>
                </a:solidFill>
                <a:latin typeface="+mn-lt"/>
                <a:ea typeface="黑体" panose="02010600030101010101" pitchFamily="2" charset="-122"/>
              </a:rPr>
              <a:t>，</a:t>
            </a:r>
            <a:endParaRPr lang="en-US" altLang="zh-CN" dirty="0" smtClean="0">
              <a:solidFill>
                <a:srgbClr val="000099"/>
              </a:solidFill>
              <a:latin typeface="+mn-lt"/>
              <a:ea typeface="黑体" panose="02010600030101010101" pitchFamily="2" charset="-122"/>
            </a:endParaRPr>
          </a:p>
          <a:p>
            <a:pPr algn="ctr"/>
            <a:r>
              <a:rPr lang="zh-CN" altLang="en-US" dirty="0" smtClean="0">
                <a:solidFill>
                  <a:srgbClr val="000099"/>
                </a:solidFill>
                <a:latin typeface="+mn-lt"/>
                <a:ea typeface="黑体" panose="02010600030101010101" pitchFamily="2" charset="-122"/>
              </a:rPr>
              <a:t>防</a:t>
            </a:r>
            <a:r>
              <a:rPr lang="zh-CN" altLang="en-US" dirty="0">
                <a:solidFill>
                  <a:srgbClr val="000099"/>
                </a:solidFill>
                <a:latin typeface="+mn-lt"/>
                <a:ea typeface="黑体" panose="02010600030101010101" pitchFamily="2" charset="-122"/>
              </a:rPr>
              <a:t>篡改和</a:t>
            </a:r>
            <a:r>
              <a:rPr lang="zh-CN" altLang="en-US" dirty="0" smtClean="0">
                <a:solidFill>
                  <a:srgbClr val="000099"/>
                </a:solidFill>
                <a:latin typeface="+mn-lt"/>
                <a:ea typeface="黑体" panose="02010600030101010101" pitchFamily="2" charset="-122"/>
              </a:rPr>
              <a:t>伪造。</a:t>
            </a:r>
            <a:endParaRPr lang="zh-CN" altLang="en-US" dirty="0">
              <a:solidFill>
                <a:srgbClr val="000099"/>
              </a:solidFill>
              <a:latin typeface="+mn-lt"/>
              <a:ea typeface="黑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实用的密码散列函数</a:t>
            </a:r>
            <a:r>
              <a:rPr lang="en-US" altLang="zh-CN" dirty="0"/>
              <a:t>MD5</a:t>
            </a:r>
            <a:r>
              <a:rPr lang="zh-CN" altLang="zh-CN" dirty="0"/>
              <a:t>和</a:t>
            </a:r>
            <a:r>
              <a:rPr lang="en-US" altLang="zh-CN" dirty="0"/>
              <a:t>SHA-1</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通过许多学者的不断努力，已经设计出一些实用的密码散列</a:t>
            </a:r>
            <a:r>
              <a:rPr lang="zh-CN" altLang="zh-CN" dirty="0" smtClean="0"/>
              <a:t>函数</a:t>
            </a:r>
            <a:r>
              <a:rPr lang="en-US" altLang="zh-CN" dirty="0" smtClean="0"/>
              <a:t>(</a:t>
            </a:r>
            <a:r>
              <a:rPr lang="zh-CN" altLang="zh-CN" dirty="0" smtClean="0"/>
              <a:t>或</a:t>
            </a:r>
            <a:r>
              <a:rPr lang="zh-CN" altLang="zh-CN" dirty="0"/>
              <a:t>称为散列</a:t>
            </a:r>
            <a:r>
              <a:rPr lang="zh-CN" altLang="zh-CN" dirty="0" smtClean="0"/>
              <a:t>算法</a:t>
            </a:r>
            <a:r>
              <a:rPr lang="en-US" altLang="zh-CN" dirty="0" smtClean="0"/>
              <a:t>)</a:t>
            </a:r>
            <a:r>
              <a:rPr lang="zh-CN" altLang="zh-CN" dirty="0" smtClean="0"/>
              <a:t>，</a:t>
            </a:r>
            <a:r>
              <a:rPr lang="zh-CN" altLang="zh-CN" dirty="0"/>
              <a:t>其中最出名的</a:t>
            </a:r>
            <a:r>
              <a:rPr lang="zh-CN" altLang="zh-CN" dirty="0" smtClean="0"/>
              <a:t>就是</a:t>
            </a:r>
            <a:r>
              <a:rPr lang="en-US" altLang="zh-CN" dirty="0" smtClean="0"/>
              <a:t>MD5</a:t>
            </a:r>
            <a:r>
              <a:rPr lang="zh-CN" altLang="zh-CN" dirty="0" smtClean="0"/>
              <a:t>和</a:t>
            </a:r>
            <a:r>
              <a:rPr lang="en-US" altLang="zh-CN" dirty="0" smtClean="0"/>
              <a:t>SHA-1</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报文</a:t>
            </a:r>
            <a:r>
              <a:rPr lang="zh-CN" altLang="zh-CN" dirty="0"/>
              <a:t>摘要</a:t>
            </a:r>
            <a:r>
              <a:rPr lang="zh-CN" altLang="zh-CN" dirty="0" smtClean="0"/>
              <a:t>算法</a:t>
            </a:r>
            <a:r>
              <a:rPr lang="en-US" altLang="zh-CN" dirty="0" smtClean="0"/>
              <a:t> MD5 </a:t>
            </a:r>
            <a:r>
              <a:rPr lang="zh-CN" altLang="zh-CN" dirty="0" smtClean="0"/>
              <a:t>公布</a:t>
            </a:r>
            <a:r>
              <a:rPr lang="zh-CN" altLang="zh-CN" dirty="0"/>
              <a:t>于</a:t>
            </a:r>
            <a:r>
              <a:rPr lang="en-US" altLang="zh-CN" dirty="0"/>
              <a:t>RFC 1321 (1991</a:t>
            </a:r>
            <a:r>
              <a:rPr lang="zh-CN" altLang="zh-CN" dirty="0"/>
              <a:t>年</a:t>
            </a:r>
            <a:r>
              <a:rPr lang="en-US" altLang="zh-CN" dirty="0"/>
              <a:t>)</a:t>
            </a:r>
            <a:r>
              <a:rPr lang="zh-CN" altLang="zh-CN" dirty="0"/>
              <a:t>，并获得了非常广泛的应用</a:t>
            </a:r>
            <a:r>
              <a:rPr lang="zh-CN" altLang="zh-CN" dirty="0" smtClean="0"/>
              <a:t>。</a:t>
            </a:r>
            <a:endParaRPr lang="en-US" altLang="zh-CN" dirty="0" smtClean="0"/>
          </a:p>
          <a:p>
            <a:pPr>
              <a:spcBef>
                <a:spcPts val="600"/>
              </a:spcBef>
            </a:pPr>
            <a:endParaRPr lang="en-US" altLang="zh-CN" dirty="0" smtClean="0"/>
          </a:p>
          <a:p>
            <a:pPr>
              <a:spcBef>
                <a:spcPts val="600"/>
              </a:spcBef>
            </a:pPr>
            <a:r>
              <a:rPr lang="en-US" altLang="zh-CN" dirty="0" smtClean="0"/>
              <a:t>SHA-1</a:t>
            </a:r>
            <a:r>
              <a:rPr lang="zh-CN" altLang="zh-CN" dirty="0" smtClean="0"/>
              <a:t>比</a:t>
            </a:r>
            <a:r>
              <a:rPr lang="en-US" altLang="zh-CN" dirty="0" smtClean="0"/>
              <a:t> MD5 </a:t>
            </a:r>
            <a:r>
              <a:rPr lang="zh-CN" altLang="zh-CN" dirty="0" smtClean="0"/>
              <a:t>更</a:t>
            </a:r>
            <a:r>
              <a:rPr lang="zh-CN" altLang="zh-CN" dirty="0"/>
              <a:t>安全，但计算起来却</a:t>
            </a:r>
            <a:r>
              <a:rPr lang="zh-CN" altLang="zh-CN" dirty="0" smtClean="0"/>
              <a:t>比</a:t>
            </a:r>
            <a:r>
              <a:rPr lang="en-US" altLang="zh-CN" dirty="0" smtClean="0"/>
              <a:t> MD5 </a:t>
            </a:r>
            <a:r>
              <a:rPr lang="zh-CN" altLang="zh-CN" dirty="0" smtClean="0"/>
              <a:t>要</a:t>
            </a:r>
            <a:r>
              <a:rPr lang="zh-CN" altLang="zh-CN" dirty="0"/>
              <a:t>慢些。</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algn="ctr"/>
            <a:r>
              <a:rPr lang="en-US" altLang="zh-CN" dirty="0" smtClean="0"/>
              <a:t>MD5 </a:t>
            </a:r>
            <a:r>
              <a:rPr lang="zh-CN" altLang="en-US" dirty="0" smtClean="0"/>
              <a:t>算法</a:t>
            </a:r>
            <a:endParaRPr lang="zh-CN" altLang="en-US" dirty="0"/>
          </a:p>
        </p:txBody>
      </p:sp>
      <p:sp>
        <p:nvSpPr>
          <p:cNvPr id="119811" name="Rectangle 3"/>
          <p:cNvSpPr>
            <a:spLocks noGrp="1" noChangeArrowheads="1"/>
          </p:cNvSpPr>
          <p:nvPr>
            <p:ph idx="1"/>
          </p:nvPr>
        </p:nvSpPr>
        <p:spPr/>
        <p:txBody>
          <a:bodyPr/>
          <a:lstStyle/>
          <a:p>
            <a:pPr>
              <a:lnSpc>
                <a:spcPct val="120000"/>
              </a:lnSpc>
            </a:pPr>
            <a:r>
              <a:rPr lang="en-US" altLang="zh-CN" dirty="0"/>
              <a:t>MD5</a:t>
            </a:r>
            <a:r>
              <a:rPr lang="zh-CN" altLang="en-US" dirty="0"/>
              <a:t>是</a:t>
            </a:r>
            <a:r>
              <a:rPr lang="zh-CN" altLang="en-US" dirty="0">
                <a:solidFill>
                  <a:srgbClr val="FF0000"/>
                </a:solidFill>
              </a:rPr>
              <a:t>报文摘要 </a:t>
            </a:r>
            <a:r>
              <a:rPr lang="en-US" altLang="zh-CN" dirty="0">
                <a:solidFill>
                  <a:srgbClr val="FF0000"/>
                </a:solidFill>
              </a:rPr>
              <a:t>MD </a:t>
            </a:r>
            <a:r>
              <a:rPr lang="en-US" altLang="zh-CN" dirty="0"/>
              <a:t>(Message Digest) </a:t>
            </a:r>
            <a:r>
              <a:rPr lang="zh-CN" altLang="en-US" dirty="0"/>
              <a:t>的第</a:t>
            </a:r>
            <a:r>
              <a:rPr lang="en-US" altLang="zh-CN" dirty="0"/>
              <a:t>5</a:t>
            </a:r>
            <a:r>
              <a:rPr lang="zh-CN" altLang="en-US" dirty="0"/>
              <a:t>个</a:t>
            </a:r>
            <a:r>
              <a:rPr lang="zh-CN" altLang="en-US" dirty="0" smtClean="0"/>
              <a:t>版本。</a:t>
            </a:r>
            <a:r>
              <a:rPr lang="zh-CN" altLang="zh-CN" dirty="0" smtClean="0"/>
              <a:t>报文</a:t>
            </a:r>
            <a:r>
              <a:rPr lang="zh-CN" altLang="zh-CN" dirty="0"/>
              <a:t>摘要算法</a:t>
            </a:r>
            <a:r>
              <a:rPr lang="en-US" altLang="zh-CN" dirty="0"/>
              <a:t>MD5</a:t>
            </a:r>
            <a:r>
              <a:rPr lang="zh-CN" altLang="zh-CN" dirty="0"/>
              <a:t>公布于</a:t>
            </a:r>
            <a:r>
              <a:rPr lang="en-US" altLang="zh-CN" dirty="0"/>
              <a:t>RFC 1321 (1991</a:t>
            </a:r>
            <a:r>
              <a:rPr lang="zh-CN" altLang="zh-CN" dirty="0"/>
              <a:t>年</a:t>
            </a:r>
            <a:r>
              <a:rPr lang="en-US" altLang="zh-CN" dirty="0"/>
              <a:t>)</a:t>
            </a:r>
            <a:r>
              <a:rPr lang="zh-CN" altLang="zh-CN" dirty="0"/>
              <a:t>，并获得了非常广泛的应用</a:t>
            </a:r>
            <a:r>
              <a:rPr lang="zh-CN" altLang="zh-CN" dirty="0" smtClean="0"/>
              <a:t>。</a:t>
            </a:r>
            <a:endParaRPr lang="en-US" altLang="zh-CN" dirty="0" smtClean="0"/>
          </a:p>
          <a:p>
            <a:pPr>
              <a:lnSpc>
                <a:spcPct val="120000"/>
              </a:lnSpc>
            </a:pPr>
            <a:endParaRPr lang="en-US" altLang="zh-CN" dirty="0" smtClean="0"/>
          </a:p>
          <a:p>
            <a:pPr>
              <a:lnSpc>
                <a:spcPct val="120000"/>
              </a:lnSpc>
            </a:pPr>
            <a:r>
              <a:rPr lang="en-US" altLang="zh-CN" dirty="0" smtClean="0"/>
              <a:t>MD5 </a:t>
            </a:r>
            <a:r>
              <a:rPr lang="zh-CN" altLang="zh-CN" dirty="0" smtClean="0"/>
              <a:t>的设计者</a:t>
            </a:r>
            <a:r>
              <a:rPr lang="en-US" altLang="zh-CN" dirty="0" smtClean="0"/>
              <a:t> </a:t>
            </a:r>
            <a:r>
              <a:rPr lang="en-US" altLang="zh-CN" dirty="0" err="1" smtClean="0"/>
              <a:t>Rivest</a:t>
            </a:r>
            <a:r>
              <a:rPr lang="zh-CN" altLang="zh-CN" dirty="0" smtClean="0"/>
              <a:t>曾</a:t>
            </a:r>
            <a:r>
              <a:rPr lang="zh-CN" altLang="zh-CN" dirty="0"/>
              <a:t>提出一个猜想，即根据给定</a:t>
            </a:r>
            <a:r>
              <a:rPr lang="zh-CN" altLang="zh-CN" dirty="0" smtClean="0"/>
              <a:t>的</a:t>
            </a:r>
            <a:r>
              <a:rPr lang="en-US" altLang="zh-CN" dirty="0" smtClean="0"/>
              <a:t> MD5 </a:t>
            </a:r>
            <a:r>
              <a:rPr lang="zh-CN" altLang="zh-CN" dirty="0" smtClean="0"/>
              <a:t>报文</a:t>
            </a:r>
            <a:r>
              <a:rPr lang="zh-CN" altLang="zh-CN" dirty="0"/>
              <a:t>摘要代码，要找出一个与原来报文有相同报文摘要的</a:t>
            </a:r>
            <a:r>
              <a:rPr lang="zh-CN" altLang="zh-CN" dirty="0">
                <a:solidFill>
                  <a:srgbClr val="FF0000"/>
                </a:solidFill>
              </a:rPr>
              <a:t>另一报文</a:t>
            </a:r>
            <a:r>
              <a:rPr lang="zh-CN" altLang="zh-CN" dirty="0"/>
              <a:t>，其难度在计算上几乎是不可能的</a:t>
            </a:r>
            <a:r>
              <a:rPr lang="zh-CN" altLang="zh-CN" dirty="0" smtClean="0"/>
              <a:t>。</a:t>
            </a:r>
            <a:endParaRPr lang="en-US" altLang="zh-CN" dirty="0" smtClean="0"/>
          </a:p>
          <a:p>
            <a:pPr>
              <a:lnSpc>
                <a:spcPct val="120000"/>
              </a:lnSpc>
            </a:pPr>
            <a:endParaRPr lang="en-US" altLang="zh-CN" dirty="0" smtClean="0">
              <a:solidFill>
                <a:srgbClr val="FF0000"/>
              </a:solidFill>
            </a:endParaRPr>
          </a:p>
          <a:p>
            <a:pPr>
              <a:lnSpc>
                <a:spcPct val="120000"/>
              </a:lnSpc>
            </a:pPr>
            <a:r>
              <a:rPr lang="zh-CN" altLang="en-US" dirty="0" smtClean="0">
                <a:solidFill>
                  <a:srgbClr val="FF0000"/>
                </a:solidFill>
              </a:rPr>
              <a:t>基本</a:t>
            </a:r>
            <a:r>
              <a:rPr lang="zh-CN" altLang="en-US" dirty="0">
                <a:solidFill>
                  <a:srgbClr val="FF0000"/>
                </a:solidFill>
              </a:rPr>
              <a:t>思想：</a:t>
            </a:r>
          </a:p>
          <a:p>
            <a:pPr lvl="1">
              <a:lnSpc>
                <a:spcPct val="120000"/>
              </a:lnSpc>
            </a:pPr>
            <a:r>
              <a:rPr lang="zh-CN" altLang="en-US" sz="2000" dirty="0"/>
              <a:t>用足够复杂的方法将</a:t>
            </a:r>
            <a:r>
              <a:rPr lang="zh-CN" altLang="en-US" sz="2000" dirty="0" smtClean="0"/>
              <a:t>报文的数据位充分</a:t>
            </a:r>
            <a:r>
              <a:rPr lang="zh-CN" altLang="en-US" sz="2000" dirty="0"/>
              <a:t>“弄乱”</a:t>
            </a:r>
            <a:r>
              <a:rPr lang="zh-CN" altLang="en-US" sz="2000" dirty="0" smtClean="0"/>
              <a:t>，</a:t>
            </a:r>
            <a:r>
              <a:rPr lang="zh-CN" altLang="zh-CN" sz="2000" dirty="0"/>
              <a:t>报文摘要代码中的每一位都与原来报文中的每一位</a:t>
            </a:r>
            <a:r>
              <a:rPr lang="zh-CN" altLang="zh-CN" sz="2000" dirty="0" smtClean="0"/>
              <a:t>有关</a:t>
            </a:r>
            <a:r>
              <a:rPr lang="zh-CN" altLang="en-US"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algn="ctr"/>
            <a:r>
              <a:rPr lang="en-US" altLang="zh-CN" dirty="0"/>
              <a:t>MD5 </a:t>
            </a:r>
            <a:r>
              <a:rPr lang="zh-CN" altLang="en-US" dirty="0"/>
              <a:t>算法</a:t>
            </a:r>
          </a:p>
        </p:txBody>
      </p:sp>
      <p:sp>
        <p:nvSpPr>
          <p:cNvPr id="119811" name="Rectangle 3"/>
          <p:cNvSpPr>
            <a:spLocks noGrp="1" noChangeArrowheads="1"/>
          </p:cNvSpPr>
          <p:nvPr>
            <p:ph idx="1"/>
          </p:nvPr>
        </p:nvSpPr>
        <p:spPr/>
        <p:txBody>
          <a:bodyPr/>
          <a:lstStyle/>
          <a:p>
            <a:r>
              <a:rPr lang="zh-CN" altLang="en-US" dirty="0"/>
              <a:t>计算</a:t>
            </a:r>
            <a:r>
              <a:rPr lang="zh-CN" altLang="en-US" dirty="0" smtClean="0"/>
              <a:t>步骤</a:t>
            </a:r>
            <a:r>
              <a:rPr lang="zh-CN" altLang="en-US" dirty="0"/>
              <a:t>：</a:t>
            </a:r>
          </a:p>
          <a:p>
            <a:pPr>
              <a:buNone/>
            </a:pPr>
            <a:r>
              <a:rPr lang="en-US" altLang="zh-CN" dirty="0">
                <a:solidFill>
                  <a:srgbClr val="FF0000"/>
                </a:solidFill>
              </a:rPr>
              <a:t>1</a:t>
            </a:r>
            <a:r>
              <a:rPr lang="zh-CN" altLang="en-US" dirty="0" smtClean="0">
                <a:solidFill>
                  <a:srgbClr val="FF0000"/>
                </a:solidFill>
              </a:rPr>
              <a:t>，</a:t>
            </a:r>
            <a:r>
              <a:rPr lang="zh-CN" altLang="en-US" dirty="0">
                <a:solidFill>
                  <a:srgbClr val="FF0000"/>
                </a:solidFill>
              </a:rPr>
              <a:t>附加</a:t>
            </a:r>
            <a:r>
              <a:rPr lang="zh-CN" altLang="en-US" dirty="0" smtClean="0">
                <a:solidFill>
                  <a:srgbClr val="FF0000"/>
                </a:solidFill>
              </a:rPr>
              <a:t>：</a:t>
            </a:r>
            <a:r>
              <a:rPr lang="zh-CN" altLang="zh-CN" dirty="0"/>
              <a:t>把任意长的报文按</a:t>
            </a:r>
            <a:r>
              <a:rPr lang="zh-CN" altLang="zh-CN" dirty="0" smtClean="0"/>
              <a:t>模</a:t>
            </a:r>
            <a:r>
              <a:rPr lang="en-US" altLang="zh-CN" dirty="0" smtClean="0"/>
              <a:t> 2</a:t>
            </a:r>
            <a:r>
              <a:rPr lang="en-US" altLang="zh-CN" baseline="30000" dirty="0" smtClean="0"/>
              <a:t>64</a:t>
            </a:r>
            <a:r>
              <a:rPr lang="en-US" altLang="zh-CN" dirty="0" smtClean="0"/>
              <a:t> </a:t>
            </a:r>
            <a:r>
              <a:rPr lang="zh-CN" altLang="zh-CN" dirty="0" smtClean="0"/>
              <a:t>计算</a:t>
            </a:r>
            <a:r>
              <a:rPr lang="zh-CN" altLang="zh-CN" dirty="0"/>
              <a:t>其</a:t>
            </a:r>
            <a:r>
              <a:rPr lang="zh-CN" altLang="zh-CN" dirty="0" smtClean="0"/>
              <a:t>余数</a:t>
            </a:r>
            <a:r>
              <a:rPr lang="en-US" altLang="zh-CN" dirty="0" smtClean="0"/>
              <a:t> (64</a:t>
            </a:r>
            <a:r>
              <a:rPr lang="zh-CN" altLang="zh-CN" dirty="0" smtClean="0"/>
              <a:t>位</a:t>
            </a:r>
            <a:r>
              <a:rPr lang="en-US" altLang="zh-CN" dirty="0" smtClean="0"/>
              <a:t>)</a:t>
            </a:r>
            <a:r>
              <a:rPr lang="zh-CN" altLang="zh-CN" dirty="0" smtClean="0"/>
              <a:t>，</a:t>
            </a:r>
            <a:r>
              <a:rPr lang="zh-CN" altLang="zh-CN" dirty="0"/>
              <a:t>追加在报文的</a:t>
            </a:r>
            <a:r>
              <a:rPr lang="zh-CN" altLang="zh-CN" dirty="0" smtClean="0"/>
              <a:t>后面</a:t>
            </a:r>
            <a:r>
              <a:rPr lang="en-US" altLang="zh-CN" dirty="0" smtClean="0"/>
              <a:t>(</a:t>
            </a:r>
            <a:r>
              <a:rPr lang="zh-CN" altLang="en-US" dirty="0" smtClean="0"/>
              <a:t>长度项</a:t>
            </a:r>
            <a:r>
              <a:rPr lang="en-US" altLang="zh-CN" dirty="0" smtClean="0"/>
              <a:t>)</a:t>
            </a:r>
            <a:r>
              <a:rPr lang="zh-CN" altLang="zh-CN" dirty="0" smtClean="0"/>
              <a:t>。</a:t>
            </a:r>
            <a:endParaRPr lang="en-US" altLang="zh-CN" dirty="0" smtClean="0">
              <a:solidFill>
                <a:srgbClr val="FF0000"/>
              </a:solidFill>
            </a:endParaRPr>
          </a:p>
          <a:p>
            <a:pPr>
              <a:buNone/>
            </a:pPr>
            <a:endParaRPr lang="en-US" altLang="zh-CN" dirty="0" smtClean="0">
              <a:solidFill>
                <a:srgbClr val="FF0000"/>
              </a:solidFill>
            </a:endParaRPr>
          </a:p>
          <a:p>
            <a:pPr>
              <a:buNone/>
            </a:pPr>
            <a:r>
              <a:rPr lang="en-US" altLang="zh-CN" dirty="0" smtClean="0">
                <a:solidFill>
                  <a:srgbClr val="FF0000"/>
                </a:solidFill>
              </a:rPr>
              <a:t>2</a:t>
            </a:r>
            <a:r>
              <a:rPr lang="zh-CN" altLang="en-US" dirty="0" smtClean="0">
                <a:solidFill>
                  <a:srgbClr val="FF0000"/>
                </a:solidFill>
              </a:rPr>
              <a:t>，填充：</a:t>
            </a:r>
            <a:r>
              <a:rPr lang="zh-CN" altLang="zh-CN" dirty="0" smtClean="0"/>
              <a:t>在</a:t>
            </a:r>
            <a:r>
              <a:rPr lang="zh-CN" altLang="zh-CN" dirty="0"/>
              <a:t>报文</a:t>
            </a:r>
            <a:r>
              <a:rPr lang="zh-CN" altLang="zh-CN" dirty="0" smtClean="0"/>
              <a:t>和</a:t>
            </a:r>
            <a:r>
              <a:rPr lang="zh-CN" altLang="en-US" dirty="0" smtClean="0"/>
              <a:t>长度项</a:t>
            </a:r>
            <a:r>
              <a:rPr lang="zh-CN" altLang="zh-CN" dirty="0" smtClean="0"/>
              <a:t>之间填充</a:t>
            </a:r>
            <a:r>
              <a:rPr lang="en-US" altLang="zh-CN" dirty="0" smtClean="0"/>
              <a:t> 1</a:t>
            </a:r>
            <a:r>
              <a:rPr lang="en-US" altLang="zh-CN" dirty="0">
                <a:sym typeface="Symbol" panose="05050102010706020507"/>
              </a:rPr>
              <a:t></a:t>
            </a:r>
            <a:r>
              <a:rPr lang="en-US" altLang="zh-CN" dirty="0" smtClean="0"/>
              <a:t>512 </a:t>
            </a:r>
            <a:r>
              <a:rPr lang="zh-CN" altLang="zh-CN" dirty="0" smtClean="0"/>
              <a:t>位</a:t>
            </a:r>
            <a:r>
              <a:rPr lang="zh-CN" altLang="zh-CN" dirty="0"/>
              <a:t>，使得填充后的总长度</a:t>
            </a:r>
            <a:r>
              <a:rPr lang="zh-CN" altLang="zh-CN" dirty="0" smtClean="0"/>
              <a:t>是</a:t>
            </a:r>
            <a:r>
              <a:rPr lang="en-US" altLang="zh-CN" dirty="0" smtClean="0"/>
              <a:t> 512 </a:t>
            </a:r>
            <a:r>
              <a:rPr lang="zh-CN" altLang="zh-CN" dirty="0" smtClean="0"/>
              <a:t>的</a:t>
            </a:r>
            <a:r>
              <a:rPr lang="zh-CN" altLang="zh-CN" dirty="0"/>
              <a:t>整数倍。填充的首位</a:t>
            </a:r>
            <a:r>
              <a:rPr lang="zh-CN" altLang="zh-CN" dirty="0" smtClean="0"/>
              <a:t>是</a:t>
            </a:r>
            <a:r>
              <a:rPr lang="en-US" altLang="zh-CN" dirty="0" smtClean="0"/>
              <a:t> 1</a:t>
            </a:r>
            <a:r>
              <a:rPr lang="zh-CN" altLang="zh-CN" dirty="0"/>
              <a:t>，后面</a:t>
            </a:r>
            <a:r>
              <a:rPr lang="zh-CN" altLang="zh-CN" dirty="0" smtClean="0"/>
              <a:t>都是</a:t>
            </a:r>
            <a:r>
              <a:rPr lang="en-US" altLang="zh-CN" dirty="0" smtClean="0"/>
              <a:t> 0</a:t>
            </a:r>
            <a:r>
              <a:rPr lang="zh-CN" altLang="zh-CN" dirty="0" smtClean="0"/>
              <a:t>。</a:t>
            </a:r>
            <a:endParaRPr lang="en-US" altLang="zh-CN" dirty="0" smtClean="0">
              <a:solidFill>
                <a:srgbClr val="FF0000"/>
              </a:solidFill>
            </a:endParaRPr>
          </a:p>
        </p:txBody>
      </p:sp>
      <p:grpSp>
        <p:nvGrpSpPr>
          <p:cNvPr id="2" name="组合 9"/>
          <p:cNvGrpSpPr/>
          <p:nvPr/>
        </p:nvGrpSpPr>
        <p:grpSpPr>
          <a:xfrm>
            <a:off x="1357290" y="3857628"/>
            <a:ext cx="6314548" cy="1872208"/>
            <a:chOff x="1568624" y="4437112"/>
            <a:chExt cx="6840760" cy="1872208"/>
          </a:xfrm>
        </p:grpSpPr>
        <p:sp>
          <p:nvSpPr>
            <p:cNvPr id="22" name="矩形 21"/>
            <p:cNvSpPr/>
            <p:nvPr/>
          </p:nvSpPr>
          <p:spPr bwMode="auto">
            <a:xfrm>
              <a:off x="1568624" y="4437112"/>
              <a:ext cx="3672408" cy="50405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i="0" u="none" strike="noStrike" cap="none" normalizeH="0" baseline="0" dirty="0" smtClean="0">
                  <a:ln>
                    <a:noFill/>
                  </a:ln>
                  <a:solidFill>
                    <a:srgbClr val="000099"/>
                  </a:solidFill>
                  <a:effectLst/>
                  <a:latin typeface="+mn-lt"/>
                  <a:ea typeface="黑体" panose="02010600030101010101" pitchFamily="2" charset="-122"/>
                </a:rPr>
                <a:t>报文</a:t>
              </a:r>
            </a:p>
          </p:txBody>
        </p:sp>
        <p:sp>
          <p:nvSpPr>
            <p:cNvPr id="23" name="矩形 22"/>
            <p:cNvSpPr/>
            <p:nvPr/>
          </p:nvSpPr>
          <p:spPr bwMode="auto">
            <a:xfrm>
              <a:off x="5241032" y="4437112"/>
              <a:ext cx="1728192" cy="504056"/>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altLang="zh-CN" sz="2400" i="0" u="none" strike="noStrike" cap="none" normalizeH="0" baseline="0" dirty="0" smtClean="0">
                  <a:ln>
                    <a:noFill/>
                  </a:ln>
                  <a:solidFill>
                    <a:srgbClr val="000099"/>
                  </a:solidFill>
                  <a:effectLst/>
                  <a:latin typeface="+mn-lt"/>
                  <a:ea typeface="黑体" panose="02010600030101010101" pitchFamily="2" charset="-122"/>
                </a:rPr>
                <a:t>1000…00</a:t>
              </a:r>
              <a:endParaRPr kumimoji="0" lang="zh-CN" altLang="en-US" sz="2400" i="0" u="none" strike="noStrike" cap="none" normalizeH="0" baseline="0" dirty="0" smtClean="0">
                <a:ln>
                  <a:noFill/>
                </a:ln>
                <a:solidFill>
                  <a:srgbClr val="000099"/>
                </a:solidFill>
                <a:effectLst/>
                <a:latin typeface="+mn-lt"/>
                <a:ea typeface="黑体" panose="02010600030101010101" pitchFamily="2" charset="-122"/>
              </a:endParaRPr>
            </a:p>
          </p:txBody>
        </p:sp>
        <p:sp>
          <p:nvSpPr>
            <p:cNvPr id="26" name="矩形 25"/>
            <p:cNvSpPr/>
            <p:nvPr/>
          </p:nvSpPr>
          <p:spPr bwMode="auto">
            <a:xfrm>
              <a:off x="6969224" y="4437112"/>
              <a:ext cx="1440160" cy="504056"/>
            </a:xfrm>
            <a:prstGeom prst="rect">
              <a:avLst/>
            </a:prstGeom>
            <a:solidFill>
              <a:srgbClr val="66FF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400" i="0" u="none" strike="noStrike" cap="none" normalizeH="0" baseline="0" dirty="0" smtClean="0">
                  <a:ln>
                    <a:noFill/>
                  </a:ln>
                  <a:solidFill>
                    <a:srgbClr val="000099"/>
                  </a:solidFill>
                  <a:effectLst/>
                  <a:latin typeface="+mn-lt"/>
                  <a:ea typeface="黑体" panose="02010600030101010101" pitchFamily="2" charset="-122"/>
                </a:rPr>
                <a:t>长度项</a:t>
              </a:r>
            </a:p>
          </p:txBody>
        </p:sp>
        <p:cxnSp>
          <p:nvCxnSpPr>
            <p:cNvPr id="27" name="直接连接符 26"/>
            <p:cNvCxnSpPr/>
            <p:nvPr/>
          </p:nvCxnSpPr>
          <p:spPr bwMode="auto">
            <a:xfrm>
              <a:off x="1568624" y="5013176"/>
              <a:ext cx="0" cy="1296144"/>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直接连接符 27"/>
            <p:cNvCxnSpPr/>
            <p:nvPr/>
          </p:nvCxnSpPr>
          <p:spPr bwMode="auto">
            <a:xfrm>
              <a:off x="5241032" y="5013176"/>
              <a:ext cx="0" cy="504056"/>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直接连接符 28"/>
            <p:cNvCxnSpPr/>
            <p:nvPr/>
          </p:nvCxnSpPr>
          <p:spPr bwMode="auto">
            <a:xfrm>
              <a:off x="6969224" y="5013176"/>
              <a:ext cx="0" cy="936104"/>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直接连接符 29"/>
            <p:cNvCxnSpPr/>
            <p:nvPr/>
          </p:nvCxnSpPr>
          <p:spPr bwMode="auto">
            <a:xfrm>
              <a:off x="8376997" y="5013176"/>
              <a:ext cx="0" cy="1296144"/>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直接箭头连接符 30"/>
            <p:cNvCxnSpPr/>
            <p:nvPr/>
          </p:nvCxnSpPr>
          <p:spPr bwMode="auto">
            <a:xfrm>
              <a:off x="1568624" y="5265204"/>
              <a:ext cx="3672408"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接箭头连接符 31"/>
            <p:cNvCxnSpPr/>
            <p:nvPr/>
          </p:nvCxnSpPr>
          <p:spPr bwMode="auto">
            <a:xfrm>
              <a:off x="1568624" y="5661248"/>
              <a:ext cx="5400600"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接箭头连接符 32"/>
            <p:cNvCxnSpPr/>
            <p:nvPr/>
          </p:nvCxnSpPr>
          <p:spPr bwMode="auto">
            <a:xfrm>
              <a:off x="1568624" y="6093296"/>
              <a:ext cx="6808373"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TextBox 33"/>
            <p:cNvSpPr txBox="1"/>
            <p:nvPr/>
          </p:nvSpPr>
          <p:spPr>
            <a:xfrm>
              <a:off x="2727888" y="5085184"/>
              <a:ext cx="1318417" cy="400110"/>
            </a:xfrm>
            <a:prstGeom prst="rect">
              <a:avLst/>
            </a:prstGeom>
            <a:solidFill>
              <a:schemeClr val="bg1"/>
            </a:solidFill>
          </p:spPr>
          <p:txBody>
            <a:bodyPr wrap="none" rtlCol="0">
              <a:spAutoFit/>
            </a:bodyPr>
            <a:lstStyle/>
            <a:p>
              <a:r>
                <a:rPr lang="zh-CN" altLang="en-US" sz="2000" dirty="0" smtClean="0">
                  <a:latin typeface="+mn-lt"/>
                  <a:ea typeface="黑体" panose="02010600030101010101" pitchFamily="2" charset="-122"/>
                </a:rPr>
                <a:t>报文长度</a:t>
              </a:r>
              <a:endParaRPr lang="zh-CN" altLang="en-US" sz="2000" dirty="0">
                <a:latin typeface="+mn-lt"/>
                <a:ea typeface="黑体" panose="02010600030101010101" pitchFamily="2" charset="-122"/>
              </a:endParaRPr>
            </a:p>
          </p:txBody>
        </p:sp>
        <p:sp>
          <p:nvSpPr>
            <p:cNvPr id="35" name="TextBox 34"/>
            <p:cNvSpPr txBox="1"/>
            <p:nvPr/>
          </p:nvSpPr>
          <p:spPr>
            <a:xfrm>
              <a:off x="2288704" y="5481228"/>
              <a:ext cx="4303609" cy="400110"/>
            </a:xfrm>
            <a:prstGeom prst="rect">
              <a:avLst/>
            </a:prstGeom>
            <a:solidFill>
              <a:schemeClr val="bg1"/>
            </a:solidFill>
          </p:spPr>
          <p:txBody>
            <a:bodyPr wrap="none" rtlCol="0">
              <a:spAutoFit/>
            </a:bodyPr>
            <a:lstStyle/>
            <a:p>
              <a:r>
                <a:rPr lang="zh-CN" altLang="en-US" sz="2000" dirty="0" smtClean="0">
                  <a:latin typeface="+mn-lt"/>
                  <a:ea typeface="黑体" panose="02010600030101010101" pitchFamily="2" charset="-122"/>
                </a:rPr>
                <a:t>带填充位的长度，模 </a:t>
              </a:r>
              <a:r>
                <a:rPr lang="en-US" altLang="zh-CN" sz="2000" dirty="0" smtClean="0">
                  <a:latin typeface="+mn-lt"/>
                  <a:ea typeface="黑体" panose="02010600030101010101" pitchFamily="2" charset="-122"/>
                </a:rPr>
                <a:t>512 </a:t>
              </a:r>
              <a:r>
                <a:rPr lang="zh-CN" altLang="en-US" sz="2000" dirty="0" smtClean="0">
                  <a:latin typeface="+mn-lt"/>
                  <a:ea typeface="黑体" panose="02010600030101010101" pitchFamily="2" charset="-122"/>
                </a:rPr>
                <a:t>余 </a:t>
              </a:r>
              <a:r>
                <a:rPr lang="en-US" altLang="zh-CN" sz="2000" dirty="0" smtClean="0">
                  <a:latin typeface="+mn-lt"/>
                  <a:ea typeface="黑体" panose="02010600030101010101" pitchFamily="2" charset="-122"/>
                </a:rPr>
                <a:t>448</a:t>
              </a:r>
              <a:endParaRPr lang="zh-CN" altLang="en-US" sz="2000" dirty="0">
                <a:latin typeface="+mn-lt"/>
                <a:ea typeface="黑体" panose="02010600030101010101" pitchFamily="2" charset="-122"/>
              </a:endParaRPr>
            </a:p>
          </p:txBody>
        </p:sp>
        <p:sp>
          <p:nvSpPr>
            <p:cNvPr id="36" name="TextBox 35"/>
            <p:cNvSpPr txBox="1"/>
            <p:nvPr/>
          </p:nvSpPr>
          <p:spPr>
            <a:xfrm>
              <a:off x="3427792" y="5893241"/>
              <a:ext cx="3049793" cy="400110"/>
            </a:xfrm>
            <a:prstGeom prst="rect">
              <a:avLst/>
            </a:prstGeom>
            <a:solidFill>
              <a:schemeClr val="bg1"/>
            </a:solidFill>
          </p:spPr>
          <p:txBody>
            <a:bodyPr wrap="none" rtlCol="0">
              <a:spAutoFit/>
            </a:bodyPr>
            <a:lstStyle/>
            <a:p>
              <a:r>
                <a:rPr lang="zh-CN" altLang="en-US" sz="2000" dirty="0" smtClean="0">
                  <a:latin typeface="+mn-lt"/>
                  <a:ea typeface="黑体" panose="02010600030101010101" pitchFamily="2" charset="-122"/>
                </a:rPr>
                <a:t>总长度，</a:t>
              </a:r>
              <a:r>
                <a:rPr lang="en-US" altLang="zh-CN" sz="2000" dirty="0" smtClean="0">
                  <a:latin typeface="+mn-lt"/>
                  <a:ea typeface="黑体" panose="02010600030101010101" pitchFamily="2" charset="-122"/>
                </a:rPr>
                <a:t>512 </a:t>
              </a:r>
              <a:r>
                <a:rPr lang="zh-CN" altLang="en-US" sz="2000" dirty="0" smtClean="0">
                  <a:latin typeface="+mn-lt"/>
                  <a:ea typeface="黑体" panose="02010600030101010101" pitchFamily="2" charset="-122"/>
                </a:rPr>
                <a:t>的整数倍</a:t>
              </a:r>
              <a:endParaRPr lang="zh-CN" altLang="en-US" sz="2000" dirty="0">
                <a:latin typeface="+mn-lt"/>
                <a:ea typeface="黑体" panose="02010600030101010101" pitchFamily="2" charset="-122"/>
              </a:endParaRPr>
            </a:p>
          </p:txBody>
        </p:sp>
        <p:grpSp>
          <p:nvGrpSpPr>
            <p:cNvPr id="3" name="组合 8"/>
            <p:cNvGrpSpPr/>
            <p:nvPr/>
          </p:nvGrpSpPr>
          <p:grpSpPr>
            <a:xfrm>
              <a:off x="6969224" y="5477162"/>
              <a:ext cx="1407773" cy="400110"/>
              <a:chOff x="6969224" y="5477162"/>
              <a:chExt cx="1407773" cy="400110"/>
            </a:xfrm>
          </p:grpSpPr>
          <p:cxnSp>
            <p:nvCxnSpPr>
              <p:cNvPr id="37" name="直接箭头连接符 36"/>
              <p:cNvCxnSpPr/>
              <p:nvPr/>
            </p:nvCxnSpPr>
            <p:spPr bwMode="auto">
              <a:xfrm>
                <a:off x="6969224" y="5657182"/>
                <a:ext cx="1407773"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p:cNvSpPr txBox="1"/>
              <p:nvPr/>
            </p:nvSpPr>
            <p:spPr>
              <a:xfrm>
                <a:off x="7321260" y="5477162"/>
                <a:ext cx="866904" cy="400110"/>
              </a:xfrm>
              <a:prstGeom prst="rect">
                <a:avLst/>
              </a:prstGeom>
              <a:solidFill>
                <a:schemeClr val="bg1"/>
              </a:solidFill>
            </p:spPr>
            <p:txBody>
              <a:bodyPr wrap="none" rtlCol="0">
                <a:spAutoFit/>
              </a:bodyPr>
              <a:lstStyle/>
              <a:p>
                <a:r>
                  <a:rPr lang="en-US" altLang="zh-CN" sz="2000" dirty="0" smtClean="0">
                    <a:latin typeface="+mn-lt"/>
                    <a:ea typeface="黑体" panose="02010600030101010101" pitchFamily="2" charset="-122"/>
                  </a:rPr>
                  <a:t>64 </a:t>
                </a:r>
                <a:r>
                  <a:rPr lang="zh-CN" altLang="en-US" sz="2000" dirty="0" smtClean="0">
                    <a:latin typeface="+mn-lt"/>
                    <a:ea typeface="黑体" panose="02010600030101010101" pitchFamily="2" charset="-122"/>
                  </a:rPr>
                  <a:t>位</a:t>
                </a:r>
                <a:endParaRPr lang="zh-CN" altLang="en-US" sz="2000" dirty="0">
                  <a:latin typeface="+mn-lt"/>
                  <a:ea typeface="黑体" panose="02010600030101010101" pitchFamily="2" charset="-122"/>
                </a:endParaRPr>
              </a:p>
            </p:txBody>
          </p:sp>
        </p:gr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pPr algn="ctr"/>
            <a:r>
              <a:rPr lang="en-US" altLang="zh-CN" dirty="0"/>
              <a:t>MD5 </a:t>
            </a:r>
            <a:r>
              <a:rPr lang="zh-CN" altLang="en-US" dirty="0"/>
              <a:t>算法</a:t>
            </a:r>
          </a:p>
        </p:txBody>
      </p:sp>
      <p:sp>
        <p:nvSpPr>
          <p:cNvPr id="119811" name="Rectangle 3"/>
          <p:cNvSpPr>
            <a:spLocks noGrp="1" noChangeArrowheads="1"/>
          </p:cNvSpPr>
          <p:nvPr>
            <p:ph idx="1"/>
          </p:nvPr>
        </p:nvSpPr>
        <p:spPr/>
        <p:txBody>
          <a:bodyPr/>
          <a:lstStyle/>
          <a:p>
            <a:r>
              <a:rPr lang="zh-CN" altLang="en-US" dirty="0"/>
              <a:t>计算</a:t>
            </a:r>
            <a:r>
              <a:rPr lang="zh-CN" altLang="en-US" dirty="0" smtClean="0"/>
              <a:t>步骤</a:t>
            </a:r>
            <a:r>
              <a:rPr lang="en-US" altLang="zh-CN" dirty="0" smtClean="0"/>
              <a:t>(</a:t>
            </a:r>
            <a:r>
              <a:rPr lang="zh-CN" altLang="en-US" dirty="0" smtClean="0"/>
              <a:t>续</a:t>
            </a:r>
            <a:r>
              <a:rPr lang="en-US" altLang="zh-CN" dirty="0" smtClean="0"/>
              <a:t>)</a:t>
            </a:r>
            <a:r>
              <a:rPr lang="zh-CN" altLang="en-US" dirty="0" smtClean="0"/>
              <a:t>：</a:t>
            </a:r>
            <a:endParaRPr lang="zh-CN" altLang="en-US" dirty="0"/>
          </a:p>
          <a:p>
            <a:pPr>
              <a:spcBef>
                <a:spcPts val="600"/>
              </a:spcBef>
              <a:buNone/>
            </a:pPr>
            <a:r>
              <a:rPr lang="en-US" altLang="zh-CN" dirty="0" smtClean="0">
                <a:solidFill>
                  <a:srgbClr val="FF0000"/>
                </a:solidFill>
              </a:rPr>
              <a:t>3</a:t>
            </a:r>
            <a:r>
              <a:rPr lang="zh-CN" altLang="en-US" dirty="0" smtClean="0">
                <a:solidFill>
                  <a:srgbClr val="FF0000"/>
                </a:solidFill>
              </a:rPr>
              <a:t>，分组：</a:t>
            </a:r>
            <a:r>
              <a:rPr lang="zh-CN" altLang="zh-CN" dirty="0"/>
              <a:t>把追加和填充后的报文分割为</a:t>
            </a:r>
            <a:r>
              <a:rPr lang="zh-CN" altLang="zh-CN" dirty="0" smtClean="0"/>
              <a:t>一个个</a:t>
            </a:r>
            <a:r>
              <a:rPr lang="en-US" altLang="zh-CN" dirty="0" smtClean="0"/>
              <a:t> 512 </a:t>
            </a:r>
            <a:r>
              <a:rPr lang="zh-CN" altLang="zh-CN" dirty="0" smtClean="0"/>
              <a:t>位</a:t>
            </a:r>
            <a:r>
              <a:rPr lang="zh-CN" altLang="zh-CN" dirty="0"/>
              <a:t>的数据块，</a:t>
            </a:r>
            <a:r>
              <a:rPr lang="zh-CN" altLang="zh-CN" dirty="0" smtClean="0"/>
              <a:t>每个</a:t>
            </a:r>
            <a:r>
              <a:rPr lang="en-US" altLang="zh-CN" dirty="0" smtClean="0"/>
              <a:t> </a:t>
            </a:r>
            <a:r>
              <a:rPr lang="en-US" altLang="zh-CN" dirty="0" smtClean="0">
                <a:solidFill>
                  <a:srgbClr val="FF0000"/>
                </a:solidFill>
              </a:rPr>
              <a:t>512</a:t>
            </a:r>
            <a:r>
              <a:rPr lang="en-US" altLang="zh-CN" dirty="0" smtClean="0"/>
              <a:t> </a:t>
            </a:r>
            <a:r>
              <a:rPr lang="zh-CN" altLang="zh-CN" dirty="0" smtClean="0"/>
              <a:t>位</a:t>
            </a:r>
            <a:r>
              <a:rPr lang="zh-CN" altLang="zh-CN" dirty="0"/>
              <a:t>的报文数据再</a:t>
            </a:r>
            <a:r>
              <a:rPr lang="zh-CN" altLang="zh-CN" dirty="0" smtClean="0"/>
              <a:t>分成</a:t>
            </a:r>
            <a:r>
              <a:rPr lang="en-US" altLang="zh-CN" dirty="0" smtClean="0"/>
              <a:t> 4 </a:t>
            </a:r>
            <a:r>
              <a:rPr lang="zh-CN" altLang="zh-CN" dirty="0" smtClean="0"/>
              <a:t>个</a:t>
            </a:r>
            <a:r>
              <a:rPr lang="en-US" altLang="zh-CN" dirty="0" smtClean="0"/>
              <a:t> </a:t>
            </a:r>
            <a:r>
              <a:rPr lang="en-US" altLang="zh-CN" dirty="0" smtClean="0">
                <a:solidFill>
                  <a:srgbClr val="FF0000"/>
                </a:solidFill>
              </a:rPr>
              <a:t>128</a:t>
            </a:r>
            <a:r>
              <a:rPr lang="en-US" altLang="zh-CN" dirty="0" smtClean="0"/>
              <a:t> </a:t>
            </a:r>
            <a:r>
              <a:rPr lang="zh-CN" altLang="zh-CN" dirty="0" smtClean="0"/>
              <a:t>位</a:t>
            </a:r>
            <a:r>
              <a:rPr lang="zh-CN" altLang="zh-CN" dirty="0"/>
              <a:t>的数据</a:t>
            </a:r>
            <a:r>
              <a:rPr lang="zh-CN" altLang="zh-CN" dirty="0" smtClean="0"/>
              <a:t>块</a:t>
            </a:r>
            <a:r>
              <a:rPr lang="zh-CN" altLang="en-US" dirty="0" smtClean="0"/>
              <a:t>。</a:t>
            </a:r>
            <a:endParaRPr lang="en-US" altLang="zh-CN" dirty="0" smtClean="0"/>
          </a:p>
          <a:p>
            <a:pPr>
              <a:spcBef>
                <a:spcPts val="600"/>
              </a:spcBef>
            </a:pPr>
            <a:endParaRPr lang="en-US" altLang="zh-CN" dirty="0" smtClean="0">
              <a:solidFill>
                <a:srgbClr val="FF0000"/>
              </a:solidFill>
            </a:endParaRPr>
          </a:p>
          <a:p>
            <a:pPr>
              <a:spcBef>
                <a:spcPts val="600"/>
              </a:spcBef>
              <a:buNone/>
            </a:pPr>
            <a:r>
              <a:rPr lang="en-US" altLang="zh-CN" dirty="0" smtClean="0">
                <a:solidFill>
                  <a:srgbClr val="FF0000"/>
                </a:solidFill>
              </a:rPr>
              <a:t>4</a:t>
            </a:r>
            <a:r>
              <a:rPr lang="zh-CN" altLang="en-US" dirty="0">
                <a:solidFill>
                  <a:srgbClr val="FF0000"/>
                </a:solidFill>
              </a:rPr>
              <a:t>，计算</a:t>
            </a:r>
            <a:r>
              <a:rPr lang="zh-CN" altLang="en-US" dirty="0" smtClean="0">
                <a:solidFill>
                  <a:srgbClr val="FF0000"/>
                </a:solidFill>
              </a:rPr>
              <a:t>：</a:t>
            </a:r>
            <a:r>
              <a:rPr lang="zh-CN" altLang="en-US" dirty="0" smtClean="0"/>
              <a:t>将 </a:t>
            </a:r>
            <a:r>
              <a:rPr lang="en-US" altLang="zh-CN" dirty="0" smtClean="0"/>
              <a:t>4 </a:t>
            </a:r>
            <a:r>
              <a:rPr lang="zh-CN" altLang="en-US" dirty="0" smtClean="0"/>
              <a:t>个 </a:t>
            </a:r>
            <a:r>
              <a:rPr lang="en-US" altLang="zh-CN" dirty="0" smtClean="0"/>
              <a:t>128 </a:t>
            </a:r>
            <a:r>
              <a:rPr lang="zh-CN" altLang="en-US" dirty="0" smtClean="0"/>
              <a:t>位</a:t>
            </a:r>
            <a:r>
              <a:rPr lang="zh-CN" altLang="en-US" dirty="0"/>
              <a:t>的数据块</a:t>
            </a:r>
            <a:r>
              <a:rPr lang="zh-CN" altLang="zh-CN" dirty="0" smtClean="0"/>
              <a:t>依次</a:t>
            </a:r>
            <a:r>
              <a:rPr lang="zh-CN" altLang="zh-CN" dirty="0"/>
              <a:t>送到不同的散列函数进行</a:t>
            </a:r>
            <a:r>
              <a:rPr lang="en-US" altLang="zh-CN" dirty="0"/>
              <a:t>4</a:t>
            </a:r>
            <a:r>
              <a:rPr lang="zh-CN" altLang="zh-CN" dirty="0"/>
              <a:t>轮计算。每一轮又都</a:t>
            </a:r>
            <a:r>
              <a:rPr lang="zh-CN" altLang="zh-CN" dirty="0" smtClean="0"/>
              <a:t>按</a:t>
            </a:r>
            <a:r>
              <a:rPr lang="en-US" altLang="zh-CN" dirty="0" smtClean="0"/>
              <a:t> </a:t>
            </a:r>
            <a:r>
              <a:rPr lang="en-US" altLang="zh-CN" dirty="0" smtClean="0">
                <a:solidFill>
                  <a:srgbClr val="FF0000"/>
                </a:solidFill>
              </a:rPr>
              <a:t>32</a:t>
            </a:r>
            <a:r>
              <a:rPr lang="en-US" altLang="zh-CN" dirty="0" smtClean="0"/>
              <a:t> </a:t>
            </a:r>
            <a:r>
              <a:rPr lang="zh-CN" altLang="zh-CN" dirty="0" smtClean="0"/>
              <a:t>位</a:t>
            </a:r>
            <a:r>
              <a:rPr lang="zh-CN" altLang="zh-CN" dirty="0"/>
              <a:t>的小数据块进行复杂的运算。一直到最后计算</a:t>
            </a:r>
            <a:r>
              <a:rPr lang="zh-CN" altLang="zh-CN" dirty="0" smtClean="0"/>
              <a:t>出</a:t>
            </a:r>
            <a:r>
              <a:rPr lang="en-US" altLang="zh-CN" dirty="0" smtClean="0"/>
              <a:t> MD5 </a:t>
            </a:r>
            <a:r>
              <a:rPr lang="zh-CN" altLang="zh-CN" dirty="0" smtClean="0"/>
              <a:t>报文</a:t>
            </a:r>
            <a:r>
              <a:rPr lang="zh-CN" altLang="zh-CN" dirty="0"/>
              <a:t>摘要</a:t>
            </a:r>
            <a:r>
              <a:rPr lang="zh-CN" altLang="zh-CN" dirty="0" smtClean="0"/>
              <a:t>代码</a:t>
            </a:r>
            <a:r>
              <a:rPr lang="en-US" altLang="zh-CN" dirty="0" smtClean="0"/>
              <a:t>(128</a:t>
            </a:r>
            <a:r>
              <a:rPr lang="zh-CN" altLang="zh-CN" dirty="0" smtClean="0"/>
              <a:t>位</a:t>
            </a:r>
            <a:r>
              <a:rPr lang="en-US" altLang="zh-CN" dirty="0" smtClean="0"/>
              <a:t>)</a:t>
            </a:r>
            <a:r>
              <a:rPr lang="zh-CN" altLang="zh-CN" dirty="0" smtClean="0"/>
              <a:t>。</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algn="ctr"/>
            <a:r>
              <a:rPr lang="zh-CN" altLang="en-US" dirty="0" smtClean="0"/>
              <a:t>安全</a:t>
            </a:r>
            <a:r>
              <a:rPr lang="zh-CN" altLang="en-US" dirty="0"/>
              <a:t>散列算法（</a:t>
            </a:r>
            <a:r>
              <a:rPr lang="en-US" altLang="zh-CN" dirty="0"/>
              <a:t>SHA-1</a:t>
            </a:r>
            <a:r>
              <a:rPr lang="zh-CN" altLang="en-US" dirty="0"/>
              <a:t>）</a:t>
            </a:r>
          </a:p>
        </p:txBody>
      </p:sp>
      <p:sp>
        <p:nvSpPr>
          <p:cNvPr id="125955" name="Rectangle 3"/>
          <p:cNvSpPr>
            <a:spLocks noGrp="1" noChangeArrowheads="1"/>
          </p:cNvSpPr>
          <p:nvPr>
            <p:ph type="body"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a:t>安全散列</a:t>
            </a:r>
            <a:r>
              <a:rPr lang="zh-CN" altLang="en-US" dirty="0" smtClean="0"/>
              <a:t>算法 </a:t>
            </a:r>
            <a:r>
              <a:rPr lang="en-US" altLang="zh-CN" dirty="0" smtClean="0"/>
              <a:t>SHA (Secure </a:t>
            </a:r>
            <a:r>
              <a:rPr lang="en-US" altLang="zh-CN" dirty="0"/>
              <a:t>Hash Algorithm)</a:t>
            </a:r>
            <a:r>
              <a:rPr lang="zh-CN" altLang="zh-CN" dirty="0"/>
              <a:t>是由美国标准与技术</a:t>
            </a:r>
            <a:r>
              <a:rPr lang="zh-CN" altLang="zh-CN" dirty="0" smtClean="0"/>
              <a:t>协会</a:t>
            </a:r>
            <a:r>
              <a:rPr lang="en-US" altLang="zh-CN" dirty="0" smtClean="0"/>
              <a:t> NIST (</a:t>
            </a:r>
            <a:r>
              <a:rPr lang="en-US" kern="1200" dirty="0" smtClean="0"/>
              <a:t>National Institute of Standards and Technology</a:t>
            </a:r>
            <a:r>
              <a:rPr lang="en-US" altLang="zh-CN" dirty="0" smtClean="0"/>
              <a:t>) </a:t>
            </a:r>
            <a:r>
              <a:rPr lang="zh-CN" altLang="zh-CN" dirty="0" smtClean="0"/>
              <a:t>提出</a:t>
            </a:r>
            <a:r>
              <a:rPr lang="zh-CN" altLang="zh-CN" dirty="0"/>
              <a:t>一个散列算法系列。</a:t>
            </a:r>
            <a:endParaRPr lang="en-US" altLang="zh-CN" dirty="0"/>
          </a:p>
          <a:p>
            <a:endParaRPr lang="en-US" altLang="zh-CN" dirty="0" smtClean="0"/>
          </a:p>
          <a:p>
            <a:r>
              <a:rPr lang="en-US" altLang="zh-CN" dirty="0" smtClean="0"/>
              <a:t>SHA </a:t>
            </a:r>
            <a:r>
              <a:rPr lang="zh-CN" altLang="zh-CN" dirty="0" smtClean="0"/>
              <a:t>比</a:t>
            </a:r>
            <a:r>
              <a:rPr lang="en-US" altLang="zh-CN" dirty="0" smtClean="0"/>
              <a:t> MD5 </a:t>
            </a:r>
            <a:r>
              <a:rPr lang="zh-CN" altLang="zh-CN" dirty="0" smtClean="0"/>
              <a:t>更</a:t>
            </a:r>
            <a:r>
              <a:rPr lang="zh-CN" altLang="zh-CN" dirty="0"/>
              <a:t>安全，但计算起来却</a:t>
            </a:r>
            <a:r>
              <a:rPr lang="zh-CN" altLang="zh-CN" dirty="0" smtClean="0"/>
              <a:t>比</a:t>
            </a:r>
            <a:r>
              <a:rPr lang="en-US" altLang="zh-CN" dirty="0" smtClean="0"/>
              <a:t> MD5 </a:t>
            </a:r>
            <a:r>
              <a:rPr lang="zh-CN" altLang="zh-CN" dirty="0" smtClean="0"/>
              <a:t>要</a:t>
            </a:r>
            <a:r>
              <a:rPr lang="zh-CN" altLang="zh-CN" dirty="0"/>
              <a:t>慢些。</a:t>
            </a:r>
            <a:endParaRPr lang="en-US" altLang="zh-CN" dirty="0"/>
          </a:p>
          <a:p>
            <a:endParaRPr lang="en-US" altLang="zh-CN" dirty="0" smtClean="0"/>
          </a:p>
          <a:p>
            <a:r>
              <a:rPr lang="zh-CN" altLang="en-US" dirty="0" smtClean="0"/>
              <a:t>已制定 </a:t>
            </a:r>
            <a:r>
              <a:rPr lang="en-US" altLang="zh-CN" dirty="0" smtClean="0"/>
              <a:t>SHA-1</a:t>
            </a:r>
            <a:r>
              <a:rPr lang="zh-CN" altLang="en-US" dirty="0" smtClean="0"/>
              <a:t>、</a:t>
            </a:r>
            <a:r>
              <a:rPr lang="en-US" altLang="zh-CN" dirty="0" smtClean="0"/>
              <a:t>SHA-2</a:t>
            </a:r>
            <a:r>
              <a:rPr lang="zh-CN" altLang="en-US" dirty="0" smtClean="0"/>
              <a:t>、</a:t>
            </a:r>
            <a:r>
              <a:rPr lang="en-US" altLang="zh-CN" dirty="0" smtClean="0"/>
              <a:t> SHA-3 </a:t>
            </a:r>
            <a:r>
              <a:rPr lang="zh-CN" altLang="en-US" dirty="0" smtClean="0"/>
              <a:t>等版本。</a:t>
            </a:r>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pPr algn="ctr"/>
            <a:r>
              <a:rPr lang="zh-CN" altLang="en-US" dirty="0" smtClean="0"/>
              <a:t>安全</a:t>
            </a:r>
            <a:r>
              <a:rPr lang="zh-CN" altLang="en-US" dirty="0"/>
              <a:t>散列</a:t>
            </a:r>
            <a:r>
              <a:rPr lang="zh-CN" altLang="en-US" dirty="0" smtClean="0"/>
              <a:t>算法</a:t>
            </a:r>
            <a:r>
              <a:rPr lang="en-US" altLang="zh-CN" dirty="0" smtClean="0"/>
              <a:t>(SHA-1</a:t>
            </a:r>
            <a:r>
              <a:rPr lang="en-US" altLang="zh-CN" dirty="0"/>
              <a:t>)</a:t>
            </a:r>
            <a:endParaRPr lang="zh-CN" altLang="en-US" dirty="0"/>
          </a:p>
        </p:txBody>
      </p:sp>
      <p:sp>
        <p:nvSpPr>
          <p:cNvPr id="125955" name="Rectangle 3"/>
          <p:cNvSpPr>
            <a:spLocks noGrp="1" noChangeArrowheads="1"/>
          </p:cNvSpPr>
          <p:nvPr>
            <p:ph type="body"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p>
            <a:r>
              <a:rPr lang="zh-CN" altLang="en-US" dirty="0" smtClean="0"/>
              <a:t>基本思想：</a:t>
            </a:r>
            <a:endParaRPr lang="zh-CN" altLang="en-US" dirty="0"/>
          </a:p>
          <a:p>
            <a:pPr>
              <a:buBlip>
                <a:blip r:embed="rId3"/>
              </a:buBlip>
            </a:pPr>
            <a:r>
              <a:rPr lang="zh-CN" altLang="en-US" dirty="0"/>
              <a:t>要求</a:t>
            </a:r>
            <a:r>
              <a:rPr lang="zh-CN" altLang="en-US" dirty="0" smtClean="0"/>
              <a:t>输入码长小于 </a:t>
            </a:r>
            <a:r>
              <a:rPr lang="en-US" altLang="zh-CN" dirty="0" smtClean="0"/>
              <a:t>264 </a:t>
            </a:r>
            <a:r>
              <a:rPr lang="zh-CN" altLang="en-US" dirty="0" smtClean="0"/>
              <a:t>位</a:t>
            </a:r>
            <a:r>
              <a:rPr lang="zh-CN" altLang="en-US" dirty="0"/>
              <a:t>，</a:t>
            </a:r>
            <a:r>
              <a:rPr lang="zh-CN" altLang="en-US" dirty="0" smtClean="0"/>
              <a:t>输出码长为 </a:t>
            </a:r>
            <a:r>
              <a:rPr lang="en-US" altLang="zh-CN" dirty="0" smtClean="0"/>
              <a:t>160 </a:t>
            </a:r>
            <a:r>
              <a:rPr lang="zh-CN" altLang="en-US" dirty="0" smtClean="0"/>
              <a:t>位。</a:t>
            </a:r>
            <a:endParaRPr lang="en-US" altLang="zh-CN" dirty="0"/>
          </a:p>
          <a:p>
            <a:pPr>
              <a:buBlip>
                <a:blip r:embed="rId3"/>
              </a:buBlip>
            </a:pPr>
            <a:endParaRPr lang="en-US" altLang="zh-CN" dirty="0" smtClean="0"/>
          </a:p>
          <a:p>
            <a:pPr>
              <a:buBlip>
                <a:blip r:embed="rId3"/>
              </a:buBlip>
            </a:pPr>
            <a:r>
              <a:rPr lang="zh-CN" altLang="en-US" dirty="0" smtClean="0"/>
              <a:t>将</a:t>
            </a:r>
            <a:r>
              <a:rPr lang="zh-CN" altLang="en-US" dirty="0"/>
              <a:t>明文分成</a:t>
            </a:r>
            <a:r>
              <a:rPr lang="zh-CN" altLang="en-US" dirty="0" smtClean="0"/>
              <a:t>若干</a:t>
            </a:r>
            <a:r>
              <a:rPr lang="en-US" altLang="zh-CN" dirty="0" smtClean="0"/>
              <a:t>512</a:t>
            </a:r>
            <a:r>
              <a:rPr lang="zh-CN" altLang="en-US" dirty="0" smtClean="0"/>
              <a:t>位</a:t>
            </a:r>
            <a:r>
              <a:rPr lang="zh-CN" altLang="en-US" dirty="0"/>
              <a:t>的定长块，每一块与当前的报文摘要值结合，产生报文摘要的下一个中间结果，直到处理</a:t>
            </a:r>
            <a:r>
              <a:rPr lang="zh-CN" altLang="en-US" dirty="0" smtClean="0"/>
              <a:t>完毕。</a:t>
            </a:r>
            <a:endParaRPr lang="zh-CN" altLang="en-US" dirty="0"/>
          </a:p>
          <a:p>
            <a:pPr>
              <a:buBlip>
                <a:blip r:embed="rId3"/>
              </a:buBlip>
            </a:pPr>
            <a:endParaRPr lang="en-US" altLang="zh-CN" dirty="0" smtClean="0"/>
          </a:p>
          <a:p>
            <a:pPr>
              <a:buBlip>
                <a:blip r:embed="rId3"/>
              </a:buBlip>
            </a:pPr>
            <a:r>
              <a:rPr lang="zh-CN" altLang="en-US" dirty="0" smtClean="0"/>
              <a:t>共扫描 </a:t>
            </a:r>
            <a:r>
              <a:rPr lang="en-US" altLang="zh-CN" dirty="0" smtClean="0"/>
              <a:t>5 </a:t>
            </a:r>
            <a:r>
              <a:rPr lang="zh-CN" altLang="en-US" dirty="0" smtClean="0"/>
              <a:t>遍</a:t>
            </a:r>
            <a:r>
              <a:rPr lang="zh-CN" altLang="en-US" dirty="0"/>
              <a:t>，效率</a:t>
            </a:r>
            <a:r>
              <a:rPr lang="zh-CN" altLang="en-US" dirty="0" smtClean="0"/>
              <a:t>略低于 </a:t>
            </a:r>
            <a:r>
              <a:rPr lang="en-US" altLang="zh-CN" dirty="0" smtClean="0"/>
              <a:t>MD5</a:t>
            </a:r>
            <a:r>
              <a:rPr lang="zh-CN" altLang="en-US" dirty="0"/>
              <a:t>，抗穷举性更</a:t>
            </a:r>
            <a:r>
              <a:rPr lang="zh-CN" altLang="en-US" dirty="0" smtClean="0"/>
              <a:t>高。</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3. </a:t>
            </a:r>
            <a:r>
              <a:rPr lang="zh-CN" altLang="zh-CN" dirty="0"/>
              <a:t>报文鉴别</a:t>
            </a:r>
            <a:r>
              <a:rPr lang="zh-CN" altLang="zh-CN" dirty="0" smtClean="0"/>
              <a:t>码</a:t>
            </a:r>
            <a:r>
              <a:rPr lang="en-US" altLang="zh-CN" dirty="0" smtClean="0"/>
              <a:t> MAC</a:t>
            </a:r>
            <a:endParaRPr lang="zh-CN" altLang="en-US" dirty="0"/>
          </a:p>
        </p:txBody>
      </p:sp>
      <p:sp>
        <p:nvSpPr>
          <p:cNvPr id="3" name="内容占位符 2"/>
          <p:cNvSpPr>
            <a:spLocks noGrp="1"/>
          </p:cNvSpPr>
          <p:nvPr>
            <p:ph idx="1"/>
          </p:nvPr>
        </p:nvSpPr>
        <p:spPr/>
        <p:txBody>
          <a:bodyPr/>
          <a:lstStyle/>
          <a:p>
            <a:r>
              <a:rPr lang="en-US" altLang="zh-CN" dirty="0" smtClean="0"/>
              <a:t>MD5 </a:t>
            </a:r>
            <a:r>
              <a:rPr lang="zh-CN" altLang="en-US" dirty="0" smtClean="0"/>
              <a:t>实现的报文鉴别可以防篡改，但</a:t>
            </a:r>
            <a:r>
              <a:rPr lang="zh-CN" altLang="en-US" dirty="0" smtClean="0">
                <a:solidFill>
                  <a:srgbClr val="FF0000"/>
                </a:solidFill>
              </a:rPr>
              <a:t>不能防伪造，</a:t>
            </a:r>
            <a:r>
              <a:rPr lang="zh-CN" altLang="en-US" dirty="0" smtClean="0"/>
              <a:t>因而不能真正实现</a:t>
            </a:r>
            <a:r>
              <a:rPr lang="zh-CN" altLang="en-US" dirty="0"/>
              <a:t>报文</a:t>
            </a:r>
            <a:r>
              <a:rPr lang="zh-CN" altLang="en-US" dirty="0" smtClean="0"/>
              <a:t>鉴别。</a:t>
            </a:r>
            <a:endParaRPr lang="en-US" altLang="zh-CN" dirty="0" smtClean="0"/>
          </a:p>
          <a:p>
            <a:endParaRPr lang="en-US" altLang="zh-CN" dirty="0" smtClean="0"/>
          </a:p>
          <a:p>
            <a:r>
              <a:rPr lang="zh-CN" altLang="en-US" dirty="0" smtClean="0"/>
              <a:t>例如：</a:t>
            </a:r>
            <a:endParaRPr lang="en-US" altLang="zh-CN" dirty="0" smtClean="0"/>
          </a:p>
          <a:p>
            <a:pPr>
              <a:buBlip>
                <a:blip r:embed="rId3"/>
              </a:buBlip>
            </a:pPr>
            <a:r>
              <a:rPr lang="zh-CN" altLang="zh-CN" dirty="0"/>
              <a:t>入侵者创建了一个伪造的报文</a:t>
            </a:r>
            <a:r>
              <a:rPr lang="en-GB" altLang="zh-CN" dirty="0"/>
              <a:t>M</a:t>
            </a:r>
            <a:r>
              <a:rPr lang="zh-CN" altLang="zh-CN" dirty="0"/>
              <a:t>，</a:t>
            </a:r>
            <a:r>
              <a:rPr lang="zh-CN" altLang="zh-CN" dirty="0" smtClean="0"/>
              <a:t>然后计算</a:t>
            </a:r>
            <a:r>
              <a:rPr lang="zh-CN" altLang="zh-CN" dirty="0"/>
              <a:t>出其散</a:t>
            </a:r>
            <a:r>
              <a:rPr lang="zh-CN" altLang="zh-CN" dirty="0" smtClean="0"/>
              <a:t>列</a:t>
            </a:r>
            <a:r>
              <a:rPr lang="en-GB" altLang="zh-CN" dirty="0" smtClean="0"/>
              <a:t>H(M</a:t>
            </a:r>
            <a:r>
              <a:rPr lang="en-GB" altLang="zh-CN" dirty="0"/>
              <a:t>)</a:t>
            </a:r>
            <a:r>
              <a:rPr lang="zh-CN" altLang="zh-CN" dirty="0"/>
              <a:t>，并把拼接有散列的扩展报文</a:t>
            </a:r>
            <a:r>
              <a:rPr lang="zh-CN" altLang="zh-CN" dirty="0" smtClean="0"/>
              <a:t>冒充</a:t>
            </a:r>
            <a:r>
              <a:rPr lang="en-US" altLang="zh-CN" dirty="0" smtClean="0"/>
              <a:t> </a:t>
            </a:r>
            <a:r>
              <a:rPr lang="en-GB" altLang="zh-CN" dirty="0" smtClean="0"/>
              <a:t>A </a:t>
            </a:r>
            <a:r>
              <a:rPr lang="zh-CN" altLang="zh-CN" dirty="0" smtClean="0"/>
              <a:t>发送给</a:t>
            </a:r>
            <a:r>
              <a:rPr lang="en-US" altLang="zh-CN" dirty="0" smtClean="0"/>
              <a:t> </a:t>
            </a:r>
            <a:r>
              <a:rPr lang="en-GB" altLang="zh-CN" dirty="0" smtClean="0"/>
              <a:t>B</a:t>
            </a:r>
            <a:r>
              <a:rPr lang="zh-CN" altLang="zh-CN" dirty="0" smtClean="0"/>
              <a:t>。</a:t>
            </a:r>
            <a:endParaRPr lang="en-US" altLang="zh-CN" dirty="0" smtClean="0"/>
          </a:p>
          <a:p>
            <a:pPr>
              <a:buBlip>
                <a:blip r:embed="rId3"/>
              </a:buBlip>
            </a:pPr>
            <a:endParaRPr lang="en-GB" altLang="zh-CN" dirty="0" smtClean="0"/>
          </a:p>
          <a:p>
            <a:pPr>
              <a:buBlip>
                <a:blip r:embed="rId3"/>
              </a:buBlip>
            </a:pPr>
            <a:r>
              <a:rPr lang="en-GB" altLang="zh-CN" dirty="0" smtClean="0"/>
              <a:t>B </a:t>
            </a:r>
            <a:r>
              <a:rPr lang="zh-CN" altLang="zh-CN" dirty="0" smtClean="0"/>
              <a:t>收到</a:t>
            </a:r>
            <a:r>
              <a:rPr lang="zh-CN" altLang="zh-CN" dirty="0"/>
              <a:t>扩展的</a:t>
            </a:r>
            <a:r>
              <a:rPr lang="zh-CN" altLang="zh-CN" dirty="0" smtClean="0"/>
              <a:t>报文</a:t>
            </a:r>
            <a:r>
              <a:rPr lang="en-US" altLang="zh-CN" dirty="0" smtClean="0"/>
              <a:t> </a:t>
            </a:r>
            <a:r>
              <a:rPr lang="en-GB" altLang="zh-CN" dirty="0" smtClean="0"/>
              <a:t>(</a:t>
            </a:r>
            <a:r>
              <a:rPr lang="en-GB" altLang="zh-CN" dirty="0"/>
              <a:t>M, H(M</a:t>
            </a:r>
            <a:r>
              <a:rPr lang="en-GB" altLang="zh-CN" dirty="0" smtClean="0"/>
              <a:t>)) </a:t>
            </a:r>
            <a:r>
              <a:rPr lang="zh-CN" altLang="zh-CN" dirty="0" smtClean="0"/>
              <a:t>后，</a:t>
            </a:r>
            <a:r>
              <a:rPr lang="en-GB" altLang="zh-CN" dirty="0"/>
              <a:t> </a:t>
            </a:r>
            <a:r>
              <a:rPr lang="zh-CN" altLang="zh-CN" dirty="0" smtClean="0"/>
              <a:t>通过</a:t>
            </a:r>
            <a:r>
              <a:rPr lang="zh-CN" altLang="zh-CN" dirty="0"/>
              <a:t>散列函数的运算，计算出收到</a:t>
            </a:r>
            <a:r>
              <a:rPr lang="zh-CN" altLang="zh-CN" dirty="0" smtClean="0"/>
              <a:t>的</a:t>
            </a:r>
            <a:r>
              <a:rPr lang="zh-CN" altLang="en-US" dirty="0" smtClean="0"/>
              <a:t>报文 </a:t>
            </a:r>
            <a:r>
              <a:rPr lang="en-US" altLang="zh-CN" dirty="0" smtClean="0"/>
              <a:t>M</a:t>
            </a:r>
            <a:r>
              <a:rPr lang="en-US" altLang="zh-CN" baseline="-25000" dirty="0" smtClean="0"/>
              <a:t>R</a:t>
            </a:r>
            <a:r>
              <a:rPr lang="en-US" altLang="zh-CN" dirty="0" smtClean="0"/>
              <a:t> </a:t>
            </a:r>
            <a:r>
              <a:rPr lang="zh-CN" altLang="zh-CN" dirty="0" smtClean="0"/>
              <a:t>的</a:t>
            </a:r>
            <a:r>
              <a:rPr lang="zh-CN" altLang="zh-CN" dirty="0"/>
              <a:t>散</a:t>
            </a:r>
            <a:r>
              <a:rPr lang="zh-CN" altLang="zh-CN" dirty="0" smtClean="0"/>
              <a:t>列</a:t>
            </a:r>
            <a:r>
              <a:rPr lang="en-US" altLang="zh-CN" dirty="0" smtClean="0"/>
              <a:t> </a:t>
            </a:r>
            <a:r>
              <a:rPr lang="en-GB" altLang="zh-CN" dirty="0" smtClean="0"/>
              <a:t>H(</a:t>
            </a:r>
            <a:r>
              <a:rPr lang="en-US" altLang="zh-CN" dirty="0" smtClean="0"/>
              <a:t>M</a:t>
            </a:r>
            <a:r>
              <a:rPr lang="en-US" altLang="zh-CN" baseline="-25000" dirty="0" smtClean="0"/>
              <a:t>R</a:t>
            </a:r>
            <a:r>
              <a:rPr lang="en-GB" altLang="zh-CN" dirty="0" smtClean="0"/>
              <a:t>)</a:t>
            </a:r>
            <a:r>
              <a:rPr lang="zh-CN" altLang="zh-CN" dirty="0" smtClean="0"/>
              <a:t>。</a:t>
            </a:r>
            <a:endParaRPr lang="en-US" altLang="zh-CN" dirty="0" smtClean="0"/>
          </a:p>
          <a:p>
            <a:pPr>
              <a:buBlip>
                <a:blip r:embed="rId3"/>
              </a:buBlip>
            </a:pPr>
            <a:endParaRPr lang="en-US" altLang="zh-CN" dirty="0" smtClean="0"/>
          </a:p>
          <a:p>
            <a:pPr>
              <a:buBlip>
                <a:blip r:embed="rId3"/>
              </a:buBlip>
            </a:pPr>
            <a:r>
              <a:rPr lang="zh-CN" altLang="zh-CN" dirty="0" smtClean="0"/>
              <a:t>若</a:t>
            </a:r>
            <a:r>
              <a:rPr lang="en-US" altLang="zh-CN" dirty="0" smtClean="0"/>
              <a:t> </a:t>
            </a:r>
            <a:r>
              <a:rPr lang="en-GB" altLang="zh-CN" dirty="0" smtClean="0"/>
              <a:t>H(</a:t>
            </a:r>
            <a:r>
              <a:rPr lang="en-US" altLang="zh-CN" dirty="0"/>
              <a:t>M</a:t>
            </a:r>
            <a:r>
              <a:rPr lang="en-GB" altLang="zh-CN" dirty="0" smtClean="0"/>
              <a:t>) </a:t>
            </a:r>
            <a:r>
              <a:rPr lang="en-GB" altLang="zh-CN" dirty="0"/>
              <a:t>= </a:t>
            </a:r>
            <a:r>
              <a:rPr lang="en-GB" altLang="zh-CN" dirty="0" smtClean="0"/>
              <a:t>H</a:t>
            </a:r>
            <a:r>
              <a:rPr lang="en-US" altLang="zh-CN" dirty="0" smtClean="0"/>
              <a:t>(M</a:t>
            </a:r>
            <a:r>
              <a:rPr lang="en-US" altLang="zh-CN" baseline="-25000" dirty="0" smtClean="0"/>
              <a:t>R</a:t>
            </a:r>
            <a:r>
              <a:rPr lang="en-US" altLang="zh-CN" dirty="0" smtClean="0"/>
              <a:t>)</a:t>
            </a:r>
            <a:r>
              <a:rPr lang="zh-CN" altLang="zh-CN" dirty="0" smtClean="0"/>
              <a:t>，则</a:t>
            </a:r>
            <a:r>
              <a:rPr lang="en-US" altLang="zh-CN" dirty="0" smtClean="0"/>
              <a:t> </a:t>
            </a:r>
            <a:r>
              <a:rPr lang="en-GB" altLang="zh-CN" dirty="0" smtClean="0"/>
              <a:t>B </a:t>
            </a:r>
            <a:r>
              <a:rPr lang="zh-CN" altLang="zh-CN" dirty="0" smtClean="0"/>
              <a:t>就</a:t>
            </a:r>
            <a:r>
              <a:rPr lang="zh-CN" altLang="zh-CN" dirty="0"/>
              <a:t>会误认为所收到的伪造报文</a:t>
            </a:r>
            <a:r>
              <a:rPr lang="zh-CN" altLang="zh-CN" dirty="0" smtClean="0"/>
              <a:t>就是</a:t>
            </a:r>
            <a:r>
              <a:rPr lang="en-US" altLang="zh-CN" dirty="0" smtClean="0"/>
              <a:t> </a:t>
            </a:r>
            <a:r>
              <a:rPr lang="en-GB" altLang="zh-CN" dirty="0" smtClean="0"/>
              <a:t>A </a:t>
            </a:r>
            <a:r>
              <a:rPr lang="zh-CN" altLang="zh-CN" dirty="0" smtClean="0"/>
              <a:t>发送</a:t>
            </a:r>
            <a:r>
              <a:rPr lang="zh-CN" altLang="zh-CN" dirty="0"/>
              <a:t>的。</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3. </a:t>
            </a:r>
            <a:r>
              <a:rPr lang="zh-CN" altLang="zh-CN" dirty="0"/>
              <a:t>报文鉴别</a:t>
            </a:r>
            <a:r>
              <a:rPr lang="zh-CN" altLang="zh-CN" dirty="0" smtClean="0"/>
              <a:t>码</a:t>
            </a:r>
            <a:r>
              <a:rPr lang="en-US" altLang="zh-CN" dirty="0" smtClean="0"/>
              <a:t> MAC</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为防范上述</a:t>
            </a:r>
            <a:r>
              <a:rPr lang="zh-CN" altLang="zh-CN" dirty="0" smtClean="0"/>
              <a:t>攻击</a:t>
            </a:r>
            <a:r>
              <a:rPr lang="zh-CN" altLang="en-US" dirty="0" smtClean="0"/>
              <a:t>，可以</a:t>
            </a:r>
            <a:r>
              <a:rPr lang="zh-CN" altLang="zh-CN" dirty="0" smtClean="0"/>
              <a:t>对</a:t>
            </a:r>
            <a:r>
              <a:rPr lang="zh-CN" altLang="zh-CN" dirty="0"/>
              <a:t>散列进行一次加密</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散</a:t>
            </a:r>
            <a:r>
              <a:rPr lang="zh-CN" altLang="zh-CN" dirty="0"/>
              <a:t>列</a:t>
            </a:r>
            <a:r>
              <a:rPr lang="zh-CN" altLang="zh-CN" dirty="0" smtClean="0"/>
              <a:t>加密</a:t>
            </a:r>
            <a:r>
              <a:rPr lang="zh-CN" altLang="en-US" dirty="0" smtClean="0"/>
              <a:t>后的</a:t>
            </a:r>
            <a:r>
              <a:rPr lang="zh-CN" altLang="zh-CN" dirty="0" smtClean="0"/>
              <a:t>结果</a:t>
            </a:r>
            <a:r>
              <a:rPr lang="zh-CN" altLang="zh-CN" dirty="0"/>
              <a:t>叫做</a:t>
            </a:r>
            <a:r>
              <a:rPr lang="zh-CN" altLang="zh-CN" dirty="0">
                <a:solidFill>
                  <a:srgbClr val="FF0000"/>
                </a:solidFill>
              </a:rPr>
              <a:t>报文鉴别</a:t>
            </a:r>
            <a:r>
              <a:rPr lang="zh-CN" altLang="zh-CN" dirty="0" smtClean="0">
                <a:solidFill>
                  <a:srgbClr val="FF0000"/>
                </a:solidFill>
              </a:rPr>
              <a:t>码</a:t>
            </a:r>
            <a:r>
              <a:rPr lang="en-US" altLang="zh-CN" dirty="0" smtClean="0">
                <a:solidFill>
                  <a:srgbClr val="FF0000"/>
                </a:solidFill>
              </a:rPr>
              <a:t> MAC </a:t>
            </a:r>
            <a:r>
              <a:rPr lang="en-US" altLang="zh-CN" dirty="0"/>
              <a:t>(Message Authentication Code</a:t>
            </a:r>
            <a:r>
              <a:rPr lang="en-US" altLang="zh-CN" dirty="0" smtClean="0"/>
              <a:t>)</a:t>
            </a:r>
            <a:r>
              <a:rPr lang="zh-CN" altLang="en-US" dirty="0" smtClean="0"/>
              <a:t>。</a:t>
            </a:r>
            <a:endParaRPr lang="en-US" altLang="zh-CN" dirty="0" smtClean="0"/>
          </a:p>
          <a:p>
            <a:pPr>
              <a:spcBef>
                <a:spcPts val="600"/>
              </a:spcBef>
            </a:pPr>
            <a:endParaRPr lang="en-US" altLang="zh-CN" dirty="0" smtClean="0"/>
          </a:p>
          <a:p>
            <a:pPr>
              <a:spcBef>
                <a:spcPts val="600"/>
              </a:spcBef>
            </a:pPr>
            <a:r>
              <a:rPr lang="zh-CN" altLang="zh-CN" dirty="0" smtClean="0"/>
              <a:t>由于</a:t>
            </a:r>
            <a:r>
              <a:rPr lang="zh-CN" altLang="zh-CN" dirty="0"/>
              <a:t>入侵者不掌握</a:t>
            </a:r>
            <a:r>
              <a:rPr lang="zh-CN" altLang="zh-CN" dirty="0" smtClean="0"/>
              <a:t>密钥</a:t>
            </a:r>
            <a:r>
              <a:rPr lang="en-US" altLang="zh-CN" dirty="0" smtClean="0"/>
              <a:t> </a:t>
            </a:r>
            <a:r>
              <a:rPr lang="en-US" altLang="zh-CN" i="1" dirty="0" smtClean="0"/>
              <a:t>K</a:t>
            </a:r>
            <a:r>
              <a:rPr lang="zh-CN" altLang="zh-CN" dirty="0"/>
              <a:t>，所以入侵者无法</a:t>
            </a:r>
            <a:r>
              <a:rPr lang="zh-CN" altLang="zh-CN" dirty="0" smtClean="0"/>
              <a:t>伪造</a:t>
            </a:r>
            <a:r>
              <a:rPr lang="en-US" altLang="zh-CN" dirty="0" smtClean="0"/>
              <a:t> A </a:t>
            </a:r>
            <a:r>
              <a:rPr lang="zh-CN" altLang="zh-CN" dirty="0" smtClean="0"/>
              <a:t>的</a:t>
            </a:r>
            <a:r>
              <a:rPr lang="zh-CN" altLang="zh-CN" dirty="0"/>
              <a:t>报文鉴别</a:t>
            </a:r>
            <a:r>
              <a:rPr lang="zh-CN" altLang="zh-CN" dirty="0" smtClean="0"/>
              <a:t>码</a:t>
            </a:r>
            <a:r>
              <a:rPr lang="en-US" altLang="zh-CN" dirty="0" smtClean="0"/>
              <a:t> MAC</a:t>
            </a:r>
            <a:r>
              <a:rPr lang="zh-CN" altLang="zh-CN" dirty="0"/>
              <a:t>，因而无法</a:t>
            </a:r>
            <a:r>
              <a:rPr lang="zh-CN" altLang="zh-CN" dirty="0" smtClean="0"/>
              <a:t>伪造</a:t>
            </a:r>
            <a:r>
              <a:rPr lang="en-US" altLang="zh-CN" dirty="0" smtClean="0"/>
              <a:t> A </a:t>
            </a:r>
            <a:r>
              <a:rPr lang="zh-CN" altLang="zh-CN" dirty="0" smtClean="0"/>
              <a:t>发送</a:t>
            </a:r>
            <a:r>
              <a:rPr lang="zh-CN" altLang="zh-CN" dirty="0"/>
              <a:t>的报文</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这样</a:t>
            </a:r>
            <a:r>
              <a:rPr lang="zh-CN" altLang="zh-CN" dirty="0"/>
              <a:t>就完成了对报文的鉴别</a:t>
            </a:r>
            <a:r>
              <a:rPr lang="zh-CN"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计算机网络通信安全的目标</a:t>
            </a:r>
            <a:endParaRPr lang="zh-CN" altLang="en-US" dirty="0"/>
          </a:p>
        </p:txBody>
      </p:sp>
      <p:sp>
        <p:nvSpPr>
          <p:cNvPr id="3" name="内容占位符 2"/>
          <p:cNvSpPr>
            <a:spLocks noGrp="1"/>
          </p:cNvSpPr>
          <p:nvPr>
            <p:ph idx="1"/>
          </p:nvPr>
        </p:nvSpPr>
        <p:spPr/>
        <p:txBody>
          <a:bodyPr/>
          <a:lstStyle/>
          <a:p>
            <a:pPr>
              <a:spcBef>
                <a:spcPts val="600"/>
              </a:spcBef>
            </a:pPr>
            <a:r>
              <a:rPr lang="zh-CN" altLang="zh-CN" dirty="0"/>
              <a:t>对于主动攻击，可以采取适当措施加以检测</a:t>
            </a:r>
            <a:r>
              <a:rPr lang="zh-CN" altLang="zh-CN" dirty="0" smtClean="0"/>
              <a:t>。</a:t>
            </a:r>
            <a:endParaRPr lang="en-US" altLang="zh-CN" dirty="0" smtClean="0"/>
          </a:p>
          <a:p>
            <a:pPr>
              <a:spcBef>
                <a:spcPts val="600"/>
              </a:spcBef>
            </a:pPr>
            <a:r>
              <a:rPr lang="zh-CN" altLang="zh-CN" dirty="0" smtClean="0"/>
              <a:t>对于</a:t>
            </a:r>
            <a:r>
              <a:rPr lang="zh-CN" altLang="zh-CN" dirty="0"/>
              <a:t>被动攻击，通常却是检测不出来的</a:t>
            </a:r>
            <a:r>
              <a:rPr lang="zh-CN" altLang="zh-CN" dirty="0" smtClean="0"/>
              <a:t>。</a:t>
            </a:r>
            <a:endParaRPr lang="en-US" altLang="zh-CN" dirty="0" smtClean="0"/>
          </a:p>
          <a:p>
            <a:pPr>
              <a:spcBef>
                <a:spcPts val="600"/>
              </a:spcBef>
            </a:pPr>
            <a:endParaRPr lang="en-US" altLang="zh-CN" dirty="0" smtClean="0"/>
          </a:p>
          <a:p>
            <a:pPr>
              <a:spcBef>
                <a:spcPts val="600"/>
              </a:spcBef>
            </a:pPr>
            <a:r>
              <a:rPr lang="zh-CN" altLang="zh-CN" dirty="0" smtClean="0"/>
              <a:t>根据</a:t>
            </a:r>
            <a:r>
              <a:rPr lang="zh-CN" altLang="zh-CN" dirty="0"/>
              <a:t>这些特点，可得出计算机网络通信安全的</a:t>
            </a:r>
            <a:r>
              <a:rPr lang="zh-CN" altLang="zh-CN" dirty="0" smtClean="0"/>
              <a:t>目标：</a:t>
            </a:r>
            <a:endParaRPr lang="zh-CN" altLang="zh-CN" dirty="0"/>
          </a:p>
          <a:p>
            <a:pPr>
              <a:spcBef>
                <a:spcPts val="600"/>
              </a:spcBef>
              <a:buNone/>
            </a:pPr>
            <a:r>
              <a:rPr lang="en-US" altLang="zh-CN" dirty="0">
                <a:solidFill>
                  <a:srgbClr val="0000FF"/>
                </a:solidFill>
              </a:rPr>
              <a:t>(1) </a:t>
            </a:r>
            <a:r>
              <a:rPr lang="zh-CN" altLang="zh-CN" dirty="0">
                <a:solidFill>
                  <a:srgbClr val="0000FF"/>
                </a:solidFill>
              </a:rPr>
              <a:t>防止析出报文内容和流量分析。</a:t>
            </a:r>
          </a:p>
          <a:p>
            <a:pPr>
              <a:spcBef>
                <a:spcPts val="600"/>
              </a:spcBef>
              <a:buNone/>
            </a:pPr>
            <a:r>
              <a:rPr lang="en-US" altLang="zh-CN" dirty="0">
                <a:solidFill>
                  <a:srgbClr val="0000FF"/>
                </a:solidFill>
              </a:rPr>
              <a:t>(2) </a:t>
            </a:r>
            <a:r>
              <a:rPr lang="zh-CN" altLang="zh-CN" dirty="0">
                <a:solidFill>
                  <a:srgbClr val="0000FF"/>
                </a:solidFill>
              </a:rPr>
              <a:t>防止恶意程序。</a:t>
            </a:r>
          </a:p>
          <a:p>
            <a:pPr>
              <a:spcBef>
                <a:spcPts val="600"/>
              </a:spcBef>
              <a:buNone/>
            </a:pPr>
            <a:r>
              <a:rPr lang="en-US" altLang="zh-CN" dirty="0">
                <a:solidFill>
                  <a:srgbClr val="0000FF"/>
                </a:solidFill>
              </a:rPr>
              <a:t>(3) </a:t>
            </a:r>
            <a:r>
              <a:rPr lang="zh-CN" altLang="zh-CN" dirty="0">
                <a:solidFill>
                  <a:srgbClr val="FF0000"/>
                </a:solidFill>
              </a:rPr>
              <a:t>检测</a:t>
            </a:r>
            <a:r>
              <a:rPr lang="zh-CN" altLang="zh-CN" dirty="0">
                <a:solidFill>
                  <a:srgbClr val="0000FF"/>
                </a:solidFill>
              </a:rPr>
              <a:t>更改报文流和拒绝服务。</a:t>
            </a:r>
          </a:p>
          <a:p>
            <a:pPr>
              <a:spcBef>
                <a:spcPts val="600"/>
              </a:spcBef>
            </a:pPr>
            <a:endParaRPr lang="en-US" altLang="zh-CN" dirty="0" smtClean="0">
              <a:solidFill>
                <a:srgbClr val="FF0000"/>
              </a:solidFill>
            </a:endParaRPr>
          </a:p>
          <a:p>
            <a:pPr>
              <a:spcBef>
                <a:spcPts val="600"/>
              </a:spcBef>
            </a:pPr>
            <a:r>
              <a:rPr lang="zh-CN" altLang="zh-CN" dirty="0" smtClean="0">
                <a:solidFill>
                  <a:srgbClr val="FF0000"/>
                </a:solidFill>
              </a:rPr>
              <a:t>对付</a:t>
            </a:r>
            <a:r>
              <a:rPr lang="zh-CN" altLang="zh-CN" dirty="0">
                <a:solidFill>
                  <a:srgbClr val="FF0000"/>
                </a:solidFill>
              </a:rPr>
              <a:t>被动攻击</a:t>
            </a:r>
            <a:r>
              <a:rPr lang="zh-CN" altLang="zh-CN" dirty="0"/>
              <a:t>可采用各种数据</a:t>
            </a:r>
            <a:r>
              <a:rPr lang="zh-CN" altLang="zh-CN" dirty="0">
                <a:solidFill>
                  <a:srgbClr val="FF0000"/>
                </a:solidFill>
              </a:rPr>
              <a:t>加密</a:t>
            </a:r>
            <a:r>
              <a:rPr lang="zh-CN" altLang="zh-CN" dirty="0" smtClean="0"/>
              <a:t>技术</a:t>
            </a:r>
            <a:r>
              <a:rPr lang="zh-CN" altLang="en-US" dirty="0" smtClean="0"/>
              <a:t>。</a:t>
            </a:r>
            <a:endParaRPr lang="en-US" altLang="zh-CN" dirty="0" smtClean="0"/>
          </a:p>
          <a:p>
            <a:pPr>
              <a:spcBef>
                <a:spcPts val="600"/>
              </a:spcBef>
            </a:pPr>
            <a:endParaRPr lang="en-US" altLang="zh-CN" dirty="0" smtClean="0">
              <a:solidFill>
                <a:srgbClr val="FF0000"/>
              </a:solidFill>
            </a:endParaRPr>
          </a:p>
          <a:p>
            <a:pPr>
              <a:spcBef>
                <a:spcPts val="600"/>
              </a:spcBef>
            </a:pPr>
            <a:r>
              <a:rPr lang="zh-CN" altLang="zh-CN" dirty="0" smtClean="0">
                <a:solidFill>
                  <a:srgbClr val="FF0000"/>
                </a:solidFill>
              </a:rPr>
              <a:t>对付主动攻击</a:t>
            </a:r>
            <a:r>
              <a:rPr lang="zh-CN" altLang="zh-CN" dirty="0" smtClean="0"/>
              <a:t>则</a:t>
            </a:r>
            <a:r>
              <a:rPr lang="zh-CN" altLang="zh-CN" dirty="0"/>
              <a:t>需将</a:t>
            </a:r>
            <a:r>
              <a:rPr lang="zh-CN" altLang="zh-CN" dirty="0">
                <a:solidFill>
                  <a:srgbClr val="FF0000"/>
                </a:solidFill>
              </a:rPr>
              <a:t>加密</a:t>
            </a:r>
            <a:r>
              <a:rPr lang="zh-CN" altLang="zh-CN" dirty="0"/>
              <a:t>技术与适当的</a:t>
            </a:r>
            <a:r>
              <a:rPr lang="zh-CN" altLang="zh-CN" dirty="0">
                <a:solidFill>
                  <a:srgbClr val="FF0000"/>
                </a:solidFill>
              </a:rPr>
              <a:t>鉴别</a:t>
            </a:r>
            <a:r>
              <a:rPr lang="zh-CN" altLang="zh-CN" dirty="0"/>
              <a:t>技术相结合。</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p>
            <a:r>
              <a:rPr lang="en-GB" altLang="zh-CN" dirty="0"/>
              <a:t>3. </a:t>
            </a:r>
            <a:r>
              <a:rPr lang="zh-CN" altLang="zh-CN" dirty="0"/>
              <a:t>报文鉴别</a:t>
            </a:r>
            <a:r>
              <a:rPr lang="zh-CN" altLang="zh-CN" dirty="0" smtClean="0"/>
              <a:t>码</a:t>
            </a:r>
            <a:r>
              <a:rPr lang="en-US" altLang="zh-CN" dirty="0" smtClean="0"/>
              <a:t> MAC</a:t>
            </a:r>
            <a:endParaRPr lang="en-US" altLang="zh-CN" dirty="0"/>
          </a:p>
        </p:txBody>
      </p:sp>
      <p:sp>
        <p:nvSpPr>
          <p:cNvPr id="37" name="Text Box 34"/>
          <p:cNvSpPr txBox="1">
            <a:spLocks noChangeArrowheads="1"/>
          </p:cNvSpPr>
          <p:nvPr/>
        </p:nvSpPr>
        <p:spPr bwMode="auto">
          <a:xfrm>
            <a:off x="1428728" y="5753417"/>
            <a:ext cx="688521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dirty="0">
                <a:latin typeface="+mn-lt"/>
                <a:ea typeface="黑体" panose="02010600030101010101" pitchFamily="2" charset="-122"/>
              </a:rPr>
              <a:t>使用公开密钥</a:t>
            </a:r>
            <a:r>
              <a:rPr kumimoji="1" lang="zh-CN" altLang="en-US" sz="2400" dirty="0" smtClean="0">
                <a:latin typeface="+mn-lt"/>
                <a:ea typeface="黑体" panose="02010600030101010101" pitchFamily="2" charset="-122"/>
              </a:rPr>
              <a:t>密码体制鉴别报文</a:t>
            </a:r>
            <a:r>
              <a:rPr kumimoji="1" lang="en-US" altLang="zh-CN" sz="2400" dirty="0" smtClean="0">
                <a:latin typeface="+mn-lt"/>
                <a:ea typeface="黑体" panose="02010600030101010101" pitchFamily="2" charset="-122"/>
              </a:rPr>
              <a:t>(</a:t>
            </a:r>
            <a:r>
              <a:rPr kumimoji="1" lang="zh-CN" altLang="en-US" sz="2400" dirty="0" smtClean="0">
                <a:ea typeface="黑体" panose="02010600030101010101" pitchFamily="2" charset="-122"/>
              </a:rPr>
              <a:t>防伪造</a:t>
            </a:r>
            <a:r>
              <a:rPr kumimoji="1" lang="zh-CN" altLang="en-US" sz="2400" dirty="0" smtClean="0">
                <a:latin typeface="+mn-lt"/>
                <a:ea typeface="黑体" panose="02010600030101010101" pitchFamily="2" charset="-122"/>
              </a:rPr>
              <a:t>，防否认</a:t>
            </a:r>
            <a:r>
              <a:rPr kumimoji="1" lang="en-US" altLang="zh-CN" sz="2400" dirty="0" smtClean="0">
                <a:latin typeface="+mn-lt"/>
                <a:ea typeface="黑体" panose="02010600030101010101" pitchFamily="2" charset="-122"/>
              </a:rPr>
              <a:t>)</a:t>
            </a:r>
            <a:endParaRPr kumimoji="1" lang="zh-CN" altLang="en-US" sz="2400" dirty="0">
              <a:latin typeface="+mn-lt"/>
              <a:ea typeface="黑体" panose="02010600030101010101" pitchFamily="2" charset="-122"/>
            </a:endParaRPr>
          </a:p>
        </p:txBody>
      </p:sp>
      <p:sp>
        <p:nvSpPr>
          <p:cNvPr id="38" name="Text Box 35"/>
          <p:cNvSpPr txBox="1">
            <a:spLocks noChangeArrowheads="1"/>
          </p:cNvSpPr>
          <p:nvPr/>
        </p:nvSpPr>
        <p:spPr bwMode="auto">
          <a:xfrm>
            <a:off x="2404823" y="3187924"/>
            <a:ext cx="522771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dirty="0">
                <a:latin typeface="+mn-lt"/>
                <a:ea typeface="黑体" panose="02010600030101010101" pitchFamily="2" charset="-122"/>
              </a:rPr>
              <a:t>使用传统加密</a:t>
            </a:r>
            <a:r>
              <a:rPr kumimoji="1" lang="zh-CN" altLang="en-US" sz="2400" dirty="0" smtClean="0">
                <a:latin typeface="+mn-lt"/>
                <a:ea typeface="黑体" panose="02010600030101010101" pitchFamily="2" charset="-122"/>
              </a:rPr>
              <a:t>方法鉴别报文</a:t>
            </a:r>
            <a:r>
              <a:rPr kumimoji="1" lang="en-US" altLang="zh-CN" sz="2400" dirty="0" smtClean="0">
                <a:latin typeface="+mn-lt"/>
                <a:ea typeface="黑体" panose="02010600030101010101" pitchFamily="2" charset="-122"/>
              </a:rPr>
              <a:t>(</a:t>
            </a:r>
            <a:r>
              <a:rPr kumimoji="1" lang="zh-CN" altLang="en-US" sz="2400" dirty="0" smtClean="0">
                <a:latin typeface="+mn-lt"/>
                <a:ea typeface="黑体" panose="02010600030101010101" pitchFamily="2" charset="-122"/>
              </a:rPr>
              <a:t>防伪造</a:t>
            </a:r>
            <a:r>
              <a:rPr kumimoji="1" lang="en-US" altLang="zh-CN" sz="2400" dirty="0" smtClean="0">
                <a:latin typeface="+mn-lt"/>
                <a:ea typeface="黑体" panose="02010600030101010101" pitchFamily="2" charset="-122"/>
              </a:rPr>
              <a:t>)</a:t>
            </a:r>
            <a:endParaRPr kumimoji="1" lang="zh-CN" altLang="en-US" sz="2400" dirty="0">
              <a:latin typeface="+mn-lt"/>
              <a:ea typeface="黑体" panose="02010600030101010101" pitchFamily="2" charset="-122"/>
            </a:endParaRPr>
          </a:p>
        </p:txBody>
      </p:sp>
      <p:grpSp>
        <p:nvGrpSpPr>
          <p:cNvPr id="2" name="组合 602118"/>
          <p:cNvGrpSpPr/>
          <p:nvPr/>
        </p:nvGrpSpPr>
        <p:grpSpPr>
          <a:xfrm>
            <a:off x="450927" y="1142984"/>
            <a:ext cx="8482041" cy="1970087"/>
            <a:chOff x="488504" y="1195611"/>
            <a:chExt cx="9188877" cy="1970087"/>
          </a:xfrm>
        </p:grpSpPr>
        <p:grpSp>
          <p:nvGrpSpPr>
            <p:cNvPr id="3" name="组合 2"/>
            <p:cNvGrpSpPr/>
            <p:nvPr/>
          </p:nvGrpSpPr>
          <p:grpSpPr>
            <a:xfrm>
              <a:off x="6292403" y="1195611"/>
              <a:ext cx="3384978" cy="1970087"/>
              <a:chOff x="5860355" y="1195611"/>
              <a:chExt cx="3384978" cy="1970087"/>
            </a:xfrm>
          </p:grpSpPr>
          <p:sp>
            <p:nvSpPr>
              <p:cNvPr id="20" name="Rectangle 17"/>
              <p:cNvSpPr>
                <a:spLocks noChangeArrowheads="1"/>
              </p:cNvSpPr>
              <p:nvPr/>
            </p:nvSpPr>
            <p:spPr bwMode="auto">
              <a:xfrm>
                <a:off x="5860355" y="1195611"/>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21" name="Rectangle 18" descr="浅色竖线"/>
              <p:cNvSpPr>
                <a:spLocks noChangeArrowheads="1"/>
              </p:cNvSpPr>
              <p:nvPr/>
            </p:nvSpPr>
            <p:spPr bwMode="auto">
              <a:xfrm>
                <a:off x="5860355" y="2262411"/>
                <a:ext cx="6096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22" name="Oval 19"/>
              <p:cNvSpPr>
                <a:spLocks noChangeArrowheads="1"/>
              </p:cNvSpPr>
              <p:nvPr/>
            </p:nvSpPr>
            <p:spPr bwMode="auto">
              <a:xfrm>
                <a:off x="6938268" y="2730723"/>
                <a:ext cx="434975" cy="434975"/>
              </a:xfrm>
              <a:prstGeom prst="ellipse">
                <a:avLst/>
              </a:prstGeom>
              <a:solidFill>
                <a:srgbClr val="FF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D</a:t>
                </a:r>
              </a:p>
            </p:txBody>
          </p:sp>
          <p:sp>
            <p:nvSpPr>
              <p:cNvPr id="23" name="Rectangle 20"/>
              <p:cNvSpPr>
                <a:spLocks noChangeArrowheads="1"/>
              </p:cNvSpPr>
              <p:nvPr/>
            </p:nvSpPr>
            <p:spPr bwMode="auto">
              <a:xfrm>
                <a:off x="7917755" y="2719611"/>
                <a:ext cx="609600" cy="381000"/>
              </a:xfrm>
              <a:prstGeom prst="rect">
                <a:avLst/>
              </a:prstGeom>
              <a:solidFill>
                <a:srgbClr val="66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MD</a:t>
                </a:r>
              </a:p>
            </p:txBody>
          </p:sp>
          <p:sp>
            <p:nvSpPr>
              <p:cNvPr id="24" name="Line 21"/>
              <p:cNvSpPr>
                <a:spLocks noChangeShapeType="1"/>
              </p:cNvSpPr>
              <p:nvPr/>
            </p:nvSpPr>
            <p:spPr bwMode="auto">
              <a:xfrm>
                <a:off x="7308155" y="2948211"/>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25" name="Line 22"/>
              <p:cNvSpPr>
                <a:spLocks noChangeShapeType="1"/>
              </p:cNvSpPr>
              <p:nvPr/>
            </p:nvSpPr>
            <p:spPr bwMode="auto">
              <a:xfrm>
                <a:off x="6317555" y="2948211"/>
                <a:ext cx="6858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26" name="Line 23"/>
              <p:cNvSpPr>
                <a:spLocks noChangeShapeType="1"/>
              </p:cNvSpPr>
              <p:nvPr/>
            </p:nvSpPr>
            <p:spPr bwMode="auto">
              <a:xfrm flipV="1">
                <a:off x="6317555" y="2643411"/>
                <a:ext cx="0" cy="304800"/>
              </a:xfrm>
              <a:prstGeom prst="line">
                <a:avLst/>
              </a:prstGeom>
              <a:noFill/>
              <a:ln w="28575">
                <a:solidFill>
                  <a:srgbClr val="00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27" name="Rectangle 24"/>
              <p:cNvSpPr>
                <a:spLocks noChangeArrowheads="1"/>
              </p:cNvSpPr>
              <p:nvPr/>
            </p:nvSpPr>
            <p:spPr bwMode="auto">
              <a:xfrm>
                <a:off x="7917755" y="1500411"/>
                <a:ext cx="609600" cy="381000"/>
              </a:xfrm>
              <a:prstGeom prst="rect">
                <a:avLst/>
              </a:prstGeom>
              <a:solidFill>
                <a:srgbClr val="0099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MD</a:t>
                </a:r>
              </a:p>
            </p:txBody>
          </p:sp>
          <p:sp>
            <p:nvSpPr>
              <p:cNvPr id="28" name="Text Box 25"/>
              <p:cNvSpPr txBox="1">
                <a:spLocks noChangeArrowheads="1"/>
              </p:cNvSpPr>
              <p:nvPr/>
            </p:nvSpPr>
            <p:spPr bwMode="auto">
              <a:xfrm>
                <a:off x="7079555" y="1282923"/>
                <a:ext cx="42581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H</a:t>
                </a:r>
              </a:p>
            </p:txBody>
          </p:sp>
          <p:sp>
            <p:nvSpPr>
              <p:cNvPr id="29" name="AutoShape 26"/>
              <p:cNvSpPr/>
              <p:nvPr/>
            </p:nvSpPr>
            <p:spPr bwMode="auto">
              <a:xfrm>
                <a:off x="6546155" y="1195611"/>
                <a:ext cx="304800" cy="1066800"/>
              </a:xfrm>
              <a:prstGeom prst="rightBrace">
                <a:avLst>
                  <a:gd name="adj1" fmla="val 29167"/>
                  <a:gd name="adj2" fmla="val 50000"/>
                </a:avLst>
              </a:prstGeom>
              <a:noFill/>
              <a:ln w="28575">
                <a:solidFill>
                  <a:srgbClr val="000000"/>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30" name="Line 27"/>
              <p:cNvSpPr>
                <a:spLocks noChangeShapeType="1"/>
              </p:cNvSpPr>
              <p:nvPr/>
            </p:nvSpPr>
            <p:spPr bwMode="auto">
              <a:xfrm>
                <a:off x="7003355" y="1729011"/>
                <a:ext cx="6858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31" name="AutoShape 28"/>
              <p:cNvSpPr>
                <a:spLocks noChangeArrowheads="1"/>
              </p:cNvSpPr>
              <p:nvPr/>
            </p:nvSpPr>
            <p:spPr bwMode="auto">
              <a:xfrm>
                <a:off x="8146355" y="1957611"/>
                <a:ext cx="228600" cy="685800"/>
              </a:xfrm>
              <a:prstGeom prst="upDownArrow">
                <a:avLst>
                  <a:gd name="adj1" fmla="val 50000"/>
                  <a:gd name="adj2" fmla="val 60000"/>
                </a:avLst>
              </a:prstGeom>
              <a:solidFill>
                <a:srgbClr val="FF66FF"/>
              </a:solidFill>
              <a:ln w="12700">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32" name="Text Box 29"/>
              <p:cNvSpPr txBox="1">
                <a:spLocks noChangeArrowheads="1"/>
              </p:cNvSpPr>
              <p:nvPr/>
            </p:nvSpPr>
            <p:spPr bwMode="auto">
              <a:xfrm>
                <a:off x="8374955" y="1995711"/>
                <a:ext cx="8703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比较</a:t>
                </a:r>
              </a:p>
            </p:txBody>
          </p:sp>
          <p:sp>
            <p:nvSpPr>
              <p:cNvPr id="35" name="Text Box 32"/>
              <p:cNvSpPr txBox="1">
                <a:spLocks noChangeArrowheads="1"/>
              </p:cNvSpPr>
              <p:nvPr/>
            </p:nvSpPr>
            <p:spPr bwMode="auto">
              <a:xfrm>
                <a:off x="7003355" y="1984598"/>
                <a:ext cx="39628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K</a:t>
                </a:r>
              </a:p>
            </p:txBody>
          </p:sp>
          <p:sp>
            <p:nvSpPr>
              <p:cNvPr id="36" name="Line 33"/>
              <p:cNvSpPr>
                <a:spLocks noChangeShapeType="1"/>
              </p:cNvSpPr>
              <p:nvPr/>
            </p:nvSpPr>
            <p:spPr bwMode="auto">
              <a:xfrm>
                <a:off x="7155755" y="2414811"/>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grpSp>
        <p:grpSp>
          <p:nvGrpSpPr>
            <p:cNvPr id="6" name="组合 602111"/>
            <p:cNvGrpSpPr/>
            <p:nvPr/>
          </p:nvGrpSpPr>
          <p:grpSpPr>
            <a:xfrm>
              <a:off x="4641155" y="1455167"/>
              <a:ext cx="1319957" cy="760412"/>
              <a:chOff x="4641155" y="1455167"/>
              <a:chExt cx="1319957" cy="760412"/>
            </a:xfrm>
          </p:grpSpPr>
          <p:sp>
            <p:nvSpPr>
              <p:cNvPr id="4" name="右箭头 3"/>
              <p:cNvSpPr/>
              <p:nvPr/>
            </p:nvSpPr>
            <p:spPr bwMode="auto">
              <a:xfrm>
                <a:off x="4641155" y="1744885"/>
                <a:ext cx="1319957" cy="47069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smtClean="0">
                  <a:ln>
                    <a:noFill/>
                  </a:ln>
                  <a:solidFill>
                    <a:schemeClr val="tx1"/>
                  </a:solidFill>
                  <a:effectLst/>
                  <a:latin typeface="Arial" panose="020B0604020202020204" pitchFamily="34" charset="0"/>
                </a:endParaRPr>
              </a:p>
            </p:txBody>
          </p:sp>
          <p:sp>
            <p:nvSpPr>
              <p:cNvPr id="5" name="TextBox 4"/>
              <p:cNvSpPr txBox="1"/>
              <p:nvPr/>
            </p:nvSpPr>
            <p:spPr>
              <a:xfrm>
                <a:off x="4808984" y="1455167"/>
                <a:ext cx="870378" cy="461665"/>
              </a:xfrm>
              <a:prstGeom prst="rect">
                <a:avLst/>
              </a:prstGeom>
              <a:noFill/>
            </p:spPr>
            <p:txBody>
              <a:bodyPr wrap="none" rtlCol="0">
                <a:spAutoFit/>
              </a:bodyPr>
              <a:lstStyle/>
              <a:p>
                <a:r>
                  <a:rPr lang="zh-CN" altLang="en-US" sz="2400" dirty="0" smtClean="0">
                    <a:solidFill>
                      <a:srgbClr val="FF0000"/>
                    </a:solidFill>
                    <a:latin typeface="+mn-lt"/>
                    <a:ea typeface="黑体" panose="02010600030101010101" pitchFamily="2" charset="-122"/>
                  </a:rPr>
                  <a:t>发送</a:t>
                </a:r>
                <a:endParaRPr lang="zh-CN" altLang="en-US" sz="2400" dirty="0">
                  <a:solidFill>
                    <a:srgbClr val="FF0000"/>
                  </a:solidFill>
                  <a:latin typeface="+mn-lt"/>
                  <a:ea typeface="黑体" panose="02010600030101010101" pitchFamily="2" charset="-122"/>
                </a:endParaRPr>
              </a:p>
            </p:txBody>
          </p:sp>
        </p:grpSp>
        <p:grpSp>
          <p:nvGrpSpPr>
            <p:cNvPr id="7" name="组合 602115"/>
            <p:cNvGrpSpPr/>
            <p:nvPr/>
          </p:nvGrpSpPr>
          <p:grpSpPr>
            <a:xfrm>
              <a:off x="488504" y="1195611"/>
              <a:ext cx="3708400" cy="1970087"/>
              <a:chOff x="488504" y="1195611"/>
              <a:chExt cx="3708400" cy="1970087"/>
            </a:xfrm>
          </p:grpSpPr>
          <p:sp>
            <p:nvSpPr>
              <p:cNvPr id="8" name="Rectangle 5"/>
              <p:cNvSpPr>
                <a:spLocks noChangeArrowheads="1"/>
              </p:cNvSpPr>
              <p:nvPr/>
            </p:nvSpPr>
            <p:spPr bwMode="auto">
              <a:xfrm>
                <a:off x="539304" y="1195611"/>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9" name="Rectangle 6"/>
              <p:cNvSpPr>
                <a:spLocks noChangeArrowheads="1"/>
              </p:cNvSpPr>
              <p:nvPr/>
            </p:nvSpPr>
            <p:spPr bwMode="auto">
              <a:xfrm>
                <a:off x="539304" y="2719611"/>
                <a:ext cx="609600" cy="381000"/>
              </a:xfrm>
              <a:prstGeom prst="rect">
                <a:avLst/>
              </a:prstGeom>
              <a:solidFill>
                <a:srgbClr val="66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MD</a:t>
                </a:r>
              </a:p>
            </p:txBody>
          </p:sp>
          <p:sp>
            <p:nvSpPr>
              <p:cNvPr id="10" name="Oval 7"/>
              <p:cNvSpPr>
                <a:spLocks noChangeArrowheads="1"/>
              </p:cNvSpPr>
              <p:nvPr/>
            </p:nvSpPr>
            <p:spPr bwMode="auto">
              <a:xfrm>
                <a:off x="1693417" y="2730723"/>
                <a:ext cx="434975" cy="434975"/>
              </a:xfrm>
              <a:prstGeom prst="ellipse">
                <a:avLst/>
              </a:prstGeom>
              <a:solidFill>
                <a:srgbClr val="FF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E</a:t>
                </a:r>
              </a:p>
            </p:txBody>
          </p:sp>
          <p:sp>
            <p:nvSpPr>
              <p:cNvPr id="11" name="Line 8"/>
              <p:cNvSpPr>
                <a:spLocks noChangeShapeType="1"/>
              </p:cNvSpPr>
              <p:nvPr/>
            </p:nvSpPr>
            <p:spPr bwMode="auto">
              <a:xfrm>
                <a:off x="844104" y="2262411"/>
                <a:ext cx="0" cy="45720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2" name="Text Box 9"/>
              <p:cNvSpPr txBox="1">
                <a:spLocks noChangeArrowheads="1"/>
              </p:cNvSpPr>
              <p:nvPr/>
            </p:nvSpPr>
            <p:spPr bwMode="auto">
              <a:xfrm>
                <a:off x="488504" y="2273523"/>
                <a:ext cx="42581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H</a:t>
                </a:r>
              </a:p>
            </p:txBody>
          </p:sp>
          <p:sp>
            <p:nvSpPr>
              <p:cNvPr id="13" name="Line 10"/>
              <p:cNvSpPr>
                <a:spLocks noChangeShapeType="1"/>
              </p:cNvSpPr>
              <p:nvPr/>
            </p:nvSpPr>
            <p:spPr bwMode="auto">
              <a:xfrm>
                <a:off x="1148904" y="2948211"/>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4" name="Line 11"/>
              <p:cNvSpPr>
                <a:spLocks noChangeShapeType="1"/>
              </p:cNvSpPr>
              <p:nvPr/>
            </p:nvSpPr>
            <p:spPr bwMode="auto">
              <a:xfrm>
                <a:off x="2063304" y="2948211"/>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5" name="Rectangle 12" descr="浅色竖线"/>
              <p:cNvSpPr>
                <a:spLocks noChangeArrowheads="1"/>
              </p:cNvSpPr>
              <p:nvPr/>
            </p:nvSpPr>
            <p:spPr bwMode="auto">
              <a:xfrm>
                <a:off x="2672904" y="2719611"/>
                <a:ext cx="5334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6" name="Rectangle 13"/>
              <p:cNvSpPr>
                <a:spLocks noChangeArrowheads="1"/>
              </p:cNvSpPr>
              <p:nvPr/>
            </p:nvSpPr>
            <p:spPr bwMode="auto">
              <a:xfrm>
                <a:off x="3587304" y="1195611"/>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17" name="Rectangle 14" descr="浅色竖线"/>
              <p:cNvSpPr>
                <a:spLocks noChangeArrowheads="1"/>
              </p:cNvSpPr>
              <p:nvPr/>
            </p:nvSpPr>
            <p:spPr bwMode="auto">
              <a:xfrm>
                <a:off x="3587304" y="2262411"/>
                <a:ext cx="6096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8" name="Line 15"/>
              <p:cNvSpPr>
                <a:spLocks noChangeShapeType="1"/>
              </p:cNvSpPr>
              <p:nvPr/>
            </p:nvSpPr>
            <p:spPr bwMode="auto">
              <a:xfrm>
                <a:off x="3206304" y="2948211"/>
                <a:ext cx="685800" cy="0"/>
              </a:xfrm>
              <a:prstGeom prst="line">
                <a:avLst/>
              </a:prstGeom>
              <a:noFill/>
              <a:ln w="28575">
                <a:solidFill>
                  <a:srgbClr val="000000"/>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19" name="Line 16"/>
              <p:cNvSpPr>
                <a:spLocks noChangeShapeType="1"/>
              </p:cNvSpPr>
              <p:nvPr/>
            </p:nvSpPr>
            <p:spPr bwMode="auto">
              <a:xfrm flipV="1">
                <a:off x="3892104" y="2643411"/>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33" name="Text Box 30"/>
              <p:cNvSpPr txBox="1">
                <a:spLocks noChangeArrowheads="1"/>
              </p:cNvSpPr>
              <p:nvPr/>
            </p:nvSpPr>
            <p:spPr bwMode="auto">
              <a:xfrm>
                <a:off x="1758504" y="1984598"/>
                <a:ext cx="39628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K</a:t>
                </a:r>
              </a:p>
            </p:txBody>
          </p:sp>
          <p:sp>
            <p:nvSpPr>
              <p:cNvPr id="34" name="Line 31"/>
              <p:cNvSpPr>
                <a:spLocks noChangeShapeType="1"/>
              </p:cNvSpPr>
              <p:nvPr/>
            </p:nvSpPr>
            <p:spPr bwMode="auto">
              <a:xfrm>
                <a:off x="1910904" y="2414811"/>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70" name="TextBox 69"/>
              <p:cNvSpPr txBox="1"/>
              <p:nvPr/>
            </p:nvSpPr>
            <p:spPr>
              <a:xfrm>
                <a:off x="2539591" y="2380818"/>
                <a:ext cx="747080" cy="400110"/>
              </a:xfrm>
              <a:prstGeom prst="rect">
                <a:avLst/>
              </a:prstGeom>
              <a:noFill/>
            </p:spPr>
            <p:txBody>
              <a:bodyPr wrap="none" rtlCol="0">
                <a:spAutoFit/>
              </a:bodyPr>
              <a:lstStyle/>
              <a:p>
                <a:r>
                  <a:rPr lang="en-US" altLang="zh-CN" sz="2000" dirty="0" smtClean="0">
                    <a:solidFill>
                      <a:srgbClr val="FF0000"/>
                    </a:solidFill>
                    <a:latin typeface="+mn-lt"/>
                    <a:ea typeface="黑体" panose="02010600030101010101" pitchFamily="2" charset="-122"/>
                  </a:rPr>
                  <a:t>MAC</a:t>
                </a:r>
                <a:endParaRPr lang="zh-CN" altLang="en-US" sz="2000" dirty="0">
                  <a:solidFill>
                    <a:srgbClr val="FF0000"/>
                  </a:solidFill>
                  <a:latin typeface="+mn-lt"/>
                  <a:ea typeface="黑体" panose="02010600030101010101" pitchFamily="2" charset="-122"/>
                </a:endParaRPr>
              </a:p>
            </p:txBody>
          </p:sp>
        </p:grpSp>
      </p:grpSp>
      <p:grpSp>
        <p:nvGrpSpPr>
          <p:cNvPr id="602112" name="组合 602117"/>
          <p:cNvGrpSpPr/>
          <p:nvPr/>
        </p:nvGrpSpPr>
        <p:grpSpPr>
          <a:xfrm>
            <a:off x="450927" y="3714752"/>
            <a:ext cx="8540816" cy="2062014"/>
            <a:chOff x="488504" y="4077072"/>
            <a:chExt cx="9252551" cy="2062014"/>
          </a:xfrm>
        </p:grpSpPr>
        <p:grpSp>
          <p:nvGrpSpPr>
            <p:cNvPr id="602113" name="组合 602114"/>
            <p:cNvGrpSpPr/>
            <p:nvPr/>
          </p:nvGrpSpPr>
          <p:grpSpPr>
            <a:xfrm>
              <a:off x="6321152" y="4154711"/>
              <a:ext cx="3419903" cy="1984375"/>
              <a:chOff x="6321152" y="4154711"/>
              <a:chExt cx="3419903" cy="1984375"/>
            </a:xfrm>
          </p:grpSpPr>
          <p:sp>
            <p:nvSpPr>
              <p:cNvPr id="52" name="Rectangle 49"/>
              <p:cNvSpPr>
                <a:spLocks noChangeArrowheads="1"/>
              </p:cNvSpPr>
              <p:nvPr/>
            </p:nvSpPr>
            <p:spPr bwMode="auto">
              <a:xfrm>
                <a:off x="6321152" y="4154711"/>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53" name="Rectangle 50" descr="浅色竖线"/>
              <p:cNvSpPr>
                <a:spLocks noChangeArrowheads="1"/>
              </p:cNvSpPr>
              <p:nvPr/>
            </p:nvSpPr>
            <p:spPr bwMode="auto">
              <a:xfrm>
                <a:off x="6321152" y="5221511"/>
                <a:ext cx="6096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4" name="Oval 51"/>
              <p:cNvSpPr>
                <a:spLocks noChangeArrowheads="1"/>
              </p:cNvSpPr>
              <p:nvPr/>
            </p:nvSpPr>
            <p:spPr bwMode="auto">
              <a:xfrm>
                <a:off x="7384777" y="5675536"/>
                <a:ext cx="463550" cy="463550"/>
              </a:xfrm>
              <a:prstGeom prst="ellipse">
                <a:avLst/>
              </a:prstGeom>
              <a:solidFill>
                <a:srgbClr val="FF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D</a:t>
                </a:r>
              </a:p>
            </p:txBody>
          </p:sp>
          <p:sp>
            <p:nvSpPr>
              <p:cNvPr id="55" name="Rectangle 52"/>
              <p:cNvSpPr>
                <a:spLocks noChangeArrowheads="1"/>
              </p:cNvSpPr>
              <p:nvPr/>
            </p:nvSpPr>
            <p:spPr bwMode="auto">
              <a:xfrm>
                <a:off x="8378552" y="5678711"/>
                <a:ext cx="609600" cy="381000"/>
              </a:xfrm>
              <a:prstGeom prst="rect">
                <a:avLst/>
              </a:prstGeom>
              <a:solidFill>
                <a:srgbClr val="66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MD</a:t>
                </a:r>
              </a:p>
            </p:txBody>
          </p:sp>
          <p:sp>
            <p:nvSpPr>
              <p:cNvPr id="56" name="Line 53"/>
              <p:cNvSpPr>
                <a:spLocks noChangeShapeType="1"/>
              </p:cNvSpPr>
              <p:nvPr/>
            </p:nvSpPr>
            <p:spPr bwMode="auto">
              <a:xfrm>
                <a:off x="7768952" y="5907311"/>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7" name="Line 54"/>
              <p:cNvSpPr>
                <a:spLocks noChangeShapeType="1"/>
              </p:cNvSpPr>
              <p:nvPr/>
            </p:nvSpPr>
            <p:spPr bwMode="auto">
              <a:xfrm>
                <a:off x="6778352" y="5907311"/>
                <a:ext cx="6858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8" name="Line 55"/>
              <p:cNvSpPr>
                <a:spLocks noChangeShapeType="1"/>
              </p:cNvSpPr>
              <p:nvPr/>
            </p:nvSpPr>
            <p:spPr bwMode="auto">
              <a:xfrm flipV="1">
                <a:off x="6778352" y="5602511"/>
                <a:ext cx="0" cy="304800"/>
              </a:xfrm>
              <a:prstGeom prst="line">
                <a:avLst/>
              </a:prstGeom>
              <a:noFill/>
              <a:ln w="28575">
                <a:solidFill>
                  <a:srgbClr val="00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9" name="Rectangle 56"/>
              <p:cNvSpPr>
                <a:spLocks noChangeArrowheads="1"/>
              </p:cNvSpPr>
              <p:nvPr/>
            </p:nvSpPr>
            <p:spPr bwMode="auto">
              <a:xfrm>
                <a:off x="8378552" y="4459511"/>
                <a:ext cx="609600" cy="381000"/>
              </a:xfrm>
              <a:prstGeom prst="rect">
                <a:avLst/>
              </a:prstGeom>
              <a:solidFill>
                <a:srgbClr val="0099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MD</a:t>
                </a:r>
                <a:endParaRPr kumimoji="1" lang="zh-CN" altLang="en-US"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endParaRPr>
              </a:p>
            </p:txBody>
          </p:sp>
          <p:sp>
            <p:nvSpPr>
              <p:cNvPr id="60" name="Text Box 57"/>
              <p:cNvSpPr txBox="1">
                <a:spLocks noChangeArrowheads="1"/>
              </p:cNvSpPr>
              <p:nvPr/>
            </p:nvSpPr>
            <p:spPr bwMode="auto">
              <a:xfrm>
                <a:off x="7540352" y="4242024"/>
                <a:ext cx="42581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H</a:t>
                </a:r>
              </a:p>
            </p:txBody>
          </p:sp>
          <p:sp>
            <p:nvSpPr>
              <p:cNvPr id="61" name="AutoShape 58"/>
              <p:cNvSpPr/>
              <p:nvPr/>
            </p:nvSpPr>
            <p:spPr bwMode="auto">
              <a:xfrm>
                <a:off x="7006952" y="4154711"/>
                <a:ext cx="304800" cy="1066800"/>
              </a:xfrm>
              <a:prstGeom prst="rightBrace">
                <a:avLst>
                  <a:gd name="adj1" fmla="val 29167"/>
                  <a:gd name="adj2" fmla="val 50000"/>
                </a:avLst>
              </a:prstGeom>
              <a:noFill/>
              <a:ln w="28575">
                <a:solidFill>
                  <a:srgbClr val="000000"/>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62" name="Line 59"/>
              <p:cNvSpPr>
                <a:spLocks noChangeShapeType="1"/>
              </p:cNvSpPr>
              <p:nvPr/>
            </p:nvSpPr>
            <p:spPr bwMode="auto">
              <a:xfrm>
                <a:off x="7464152" y="4688111"/>
                <a:ext cx="6858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63" name="AutoShape 60"/>
              <p:cNvSpPr>
                <a:spLocks noChangeArrowheads="1"/>
              </p:cNvSpPr>
              <p:nvPr/>
            </p:nvSpPr>
            <p:spPr bwMode="auto">
              <a:xfrm>
                <a:off x="8607152" y="4916711"/>
                <a:ext cx="228600" cy="685800"/>
              </a:xfrm>
              <a:prstGeom prst="upDownArrow">
                <a:avLst>
                  <a:gd name="adj1" fmla="val 50000"/>
                  <a:gd name="adj2" fmla="val 60000"/>
                </a:avLst>
              </a:prstGeom>
              <a:solidFill>
                <a:srgbClr val="FF66FF"/>
              </a:solidFill>
              <a:ln w="12700">
                <a:solidFill>
                  <a:srgbClr val="000000"/>
                </a:solidFill>
                <a:miter lim="800000"/>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66" name="Text Box 63"/>
              <p:cNvSpPr txBox="1">
                <a:spLocks noChangeArrowheads="1"/>
              </p:cNvSpPr>
              <p:nvPr/>
            </p:nvSpPr>
            <p:spPr bwMode="auto">
              <a:xfrm>
                <a:off x="7464152" y="4956399"/>
                <a:ext cx="51958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K</a:t>
                </a:r>
                <a:r>
                  <a:rPr kumimoji="1" lang="en-US" altLang="zh-CN" sz="2400" i="0" u="none" strike="noStrike" kern="0" cap="none" spc="0" normalizeH="0" baseline="-25000" noProof="0" smtClean="0">
                    <a:ln>
                      <a:noFill/>
                    </a:ln>
                    <a:solidFill>
                      <a:sysClr val="windowText" lastClr="000000"/>
                    </a:solidFill>
                    <a:effectLst/>
                    <a:uLnTx/>
                    <a:uFillTx/>
                    <a:latin typeface="+mn-lt"/>
                    <a:ea typeface="黑体" panose="02010600030101010101" pitchFamily="2" charset="-122"/>
                  </a:rPr>
                  <a:t>P</a:t>
                </a:r>
              </a:p>
            </p:txBody>
          </p:sp>
          <p:sp>
            <p:nvSpPr>
              <p:cNvPr id="67" name="Line 64"/>
              <p:cNvSpPr>
                <a:spLocks noChangeShapeType="1"/>
              </p:cNvSpPr>
              <p:nvPr/>
            </p:nvSpPr>
            <p:spPr bwMode="auto">
              <a:xfrm>
                <a:off x="7616552" y="5386611"/>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68" name="Rectangle 65"/>
              <p:cNvSpPr>
                <a:spLocks noChangeArrowheads="1"/>
              </p:cNvSpPr>
              <p:nvPr/>
            </p:nvSpPr>
            <p:spPr bwMode="auto">
              <a:xfrm>
                <a:off x="8870677" y="4964336"/>
                <a:ext cx="8703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r>
                  <a:rPr kumimoji="1" lang="zh-CN" altLang="en-US"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比较</a:t>
                </a:r>
              </a:p>
            </p:txBody>
          </p:sp>
        </p:grpSp>
        <p:grpSp>
          <p:nvGrpSpPr>
            <p:cNvPr id="602115" name="组合 602116"/>
            <p:cNvGrpSpPr/>
            <p:nvPr/>
          </p:nvGrpSpPr>
          <p:grpSpPr>
            <a:xfrm>
              <a:off x="488504" y="4077072"/>
              <a:ext cx="3708400" cy="1984375"/>
              <a:chOff x="488504" y="4077072"/>
              <a:chExt cx="3708400" cy="1984375"/>
            </a:xfrm>
          </p:grpSpPr>
          <p:sp>
            <p:nvSpPr>
              <p:cNvPr id="40" name="Rectangle 37"/>
              <p:cNvSpPr>
                <a:spLocks noChangeArrowheads="1"/>
              </p:cNvSpPr>
              <p:nvPr/>
            </p:nvSpPr>
            <p:spPr bwMode="auto">
              <a:xfrm>
                <a:off x="539304" y="4077072"/>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41" name="Rectangle 38"/>
              <p:cNvSpPr>
                <a:spLocks noChangeArrowheads="1"/>
              </p:cNvSpPr>
              <p:nvPr/>
            </p:nvSpPr>
            <p:spPr bwMode="auto">
              <a:xfrm>
                <a:off x="539304" y="5601072"/>
                <a:ext cx="609600" cy="381000"/>
              </a:xfrm>
              <a:prstGeom prst="rect">
                <a:avLst/>
              </a:prstGeom>
              <a:solidFill>
                <a:srgbClr val="66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dirty="0" smtClean="0">
                    <a:ln>
                      <a:noFill/>
                    </a:ln>
                    <a:solidFill>
                      <a:sysClr val="windowText" lastClr="000000"/>
                    </a:solidFill>
                    <a:effectLst/>
                    <a:uLnTx/>
                    <a:uFillTx/>
                    <a:latin typeface="+mn-lt"/>
                    <a:ea typeface="黑体" panose="02010600030101010101" pitchFamily="2" charset="-122"/>
                  </a:rPr>
                  <a:t>MD</a:t>
                </a:r>
              </a:p>
            </p:txBody>
          </p:sp>
          <p:sp>
            <p:nvSpPr>
              <p:cNvPr id="42" name="Oval 39"/>
              <p:cNvSpPr>
                <a:spLocks noChangeArrowheads="1"/>
              </p:cNvSpPr>
              <p:nvPr/>
            </p:nvSpPr>
            <p:spPr bwMode="auto">
              <a:xfrm>
                <a:off x="1679129" y="5597897"/>
                <a:ext cx="463550" cy="463550"/>
              </a:xfrm>
              <a:prstGeom prst="ellipse">
                <a:avLst/>
              </a:prstGeom>
              <a:solidFill>
                <a:srgbClr val="FFFF66"/>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E</a:t>
                </a:r>
              </a:p>
            </p:txBody>
          </p:sp>
          <p:sp>
            <p:nvSpPr>
              <p:cNvPr id="43" name="Line 40"/>
              <p:cNvSpPr>
                <a:spLocks noChangeShapeType="1"/>
              </p:cNvSpPr>
              <p:nvPr/>
            </p:nvSpPr>
            <p:spPr bwMode="auto">
              <a:xfrm>
                <a:off x="844104" y="5143872"/>
                <a:ext cx="0" cy="45720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44" name="Text Box 41"/>
              <p:cNvSpPr txBox="1">
                <a:spLocks noChangeArrowheads="1"/>
              </p:cNvSpPr>
              <p:nvPr/>
            </p:nvSpPr>
            <p:spPr bwMode="auto">
              <a:xfrm>
                <a:off x="488504" y="5154985"/>
                <a:ext cx="42581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H</a:t>
                </a:r>
              </a:p>
            </p:txBody>
          </p:sp>
          <p:sp>
            <p:nvSpPr>
              <p:cNvPr id="45" name="Line 42"/>
              <p:cNvSpPr>
                <a:spLocks noChangeShapeType="1"/>
              </p:cNvSpPr>
              <p:nvPr/>
            </p:nvSpPr>
            <p:spPr bwMode="auto">
              <a:xfrm>
                <a:off x="1148904" y="5829672"/>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46" name="Line 43"/>
              <p:cNvSpPr>
                <a:spLocks noChangeShapeType="1"/>
              </p:cNvSpPr>
              <p:nvPr/>
            </p:nvSpPr>
            <p:spPr bwMode="auto">
              <a:xfrm>
                <a:off x="2063304" y="5829672"/>
                <a:ext cx="609600" cy="0"/>
              </a:xfrm>
              <a:prstGeom prst="line">
                <a:avLst/>
              </a:prstGeom>
              <a:noFill/>
              <a:ln w="28575">
                <a:solidFill>
                  <a:srgbClr val="000000"/>
                </a:solidFill>
                <a:miter lim="800000"/>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47" name="Rectangle 44" descr="浅色竖线"/>
              <p:cNvSpPr>
                <a:spLocks noChangeArrowheads="1"/>
              </p:cNvSpPr>
              <p:nvPr/>
            </p:nvSpPr>
            <p:spPr bwMode="auto">
              <a:xfrm>
                <a:off x="2672904" y="5601072"/>
                <a:ext cx="5334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48" name="Rectangle 45"/>
              <p:cNvSpPr>
                <a:spLocks noChangeArrowheads="1"/>
              </p:cNvSpPr>
              <p:nvPr/>
            </p:nvSpPr>
            <p:spPr bwMode="auto">
              <a:xfrm>
                <a:off x="3587304" y="4077072"/>
                <a:ext cx="609600" cy="1066800"/>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2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M</a:t>
                </a:r>
              </a:p>
            </p:txBody>
          </p:sp>
          <p:sp>
            <p:nvSpPr>
              <p:cNvPr id="49" name="Rectangle 46" descr="浅色竖线"/>
              <p:cNvSpPr>
                <a:spLocks noChangeArrowheads="1"/>
              </p:cNvSpPr>
              <p:nvPr/>
            </p:nvSpPr>
            <p:spPr bwMode="auto">
              <a:xfrm>
                <a:off x="3587304" y="5143872"/>
                <a:ext cx="609600" cy="381000"/>
              </a:xfrm>
              <a:prstGeom prst="rect">
                <a:avLst/>
              </a:prstGeom>
              <a:pattFill prst="ltVert">
                <a:fgClr>
                  <a:srgbClr val="993300"/>
                </a:fgClr>
                <a:bgClr>
                  <a:srgbClr val="FFFFFF"/>
                </a:bgClr>
              </a:pattFill>
              <a:ln w="28575">
                <a:solidFill>
                  <a:srgbClr val="000000"/>
                </a:solidFill>
                <a:miter lim="800000"/>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0" name="Line 47"/>
              <p:cNvSpPr>
                <a:spLocks noChangeShapeType="1"/>
              </p:cNvSpPr>
              <p:nvPr/>
            </p:nvSpPr>
            <p:spPr bwMode="auto">
              <a:xfrm>
                <a:off x="3206304" y="5829672"/>
                <a:ext cx="685800" cy="0"/>
              </a:xfrm>
              <a:prstGeom prst="line">
                <a:avLst/>
              </a:prstGeom>
              <a:noFill/>
              <a:ln w="28575">
                <a:solidFill>
                  <a:srgbClr val="000000"/>
                </a:solidFill>
                <a:miter lim="800000"/>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51" name="Line 48"/>
              <p:cNvSpPr>
                <a:spLocks noChangeShapeType="1"/>
              </p:cNvSpPr>
              <p:nvPr/>
            </p:nvSpPr>
            <p:spPr bwMode="auto">
              <a:xfrm flipV="1">
                <a:off x="3892104" y="5524872"/>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64" name="Text Box 61"/>
              <p:cNvSpPr txBox="1">
                <a:spLocks noChangeArrowheads="1"/>
              </p:cNvSpPr>
              <p:nvPr/>
            </p:nvSpPr>
            <p:spPr bwMode="auto">
              <a:xfrm>
                <a:off x="1758505" y="4878760"/>
                <a:ext cx="51958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i="0" u="none" strike="noStrike" kern="0" cap="none" spc="0" normalizeH="0" baseline="0" noProof="0" smtClean="0">
                    <a:ln>
                      <a:noFill/>
                    </a:ln>
                    <a:solidFill>
                      <a:sysClr val="windowText" lastClr="000000"/>
                    </a:solidFill>
                    <a:effectLst/>
                    <a:uLnTx/>
                    <a:uFillTx/>
                    <a:latin typeface="+mn-lt"/>
                    <a:ea typeface="黑体" panose="02010600030101010101" pitchFamily="2" charset="-122"/>
                  </a:rPr>
                  <a:t>K</a:t>
                </a:r>
                <a:r>
                  <a:rPr kumimoji="1" lang="en-US" altLang="zh-CN" sz="2400" i="0" u="none" strike="noStrike" kern="0" cap="none" spc="0" normalizeH="0" baseline="-25000" noProof="0" smtClean="0">
                    <a:ln>
                      <a:noFill/>
                    </a:ln>
                    <a:solidFill>
                      <a:sysClr val="windowText" lastClr="000000"/>
                    </a:solidFill>
                    <a:effectLst/>
                    <a:uLnTx/>
                    <a:uFillTx/>
                    <a:latin typeface="+mn-lt"/>
                    <a:ea typeface="黑体" panose="02010600030101010101" pitchFamily="2" charset="-122"/>
                  </a:rPr>
                  <a:t>S</a:t>
                </a:r>
              </a:p>
            </p:txBody>
          </p:sp>
          <p:sp>
            <p:nvSpPr>
              <p:cNvPr id="65" name="Line 62"/>
              <p:cNvSpPr>
                <a:spLocks noChangeShapeType="1"/>
              </p:cNvSpPr>
              <p:nvPr/>
            </p:nvSpPr>
            <p:spPr bwMode="auto">
              <a:xfrm>
                <a:off x="1910904" y="5308972"/>
                <a:ext cx="0" cy="304800"/>
              </a:xfrm>
              <a:prstGeom prst="line">
                <a:avLst/>
              </a:prstGeom>
              <a:noFill/>
              <a:ln w="28575">
                <a:solidFill>
                  <a:srgbClr val="000000"/>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smtClean="0">
                  <a:ln>
                    <a:noFill/>
                  </a:ln>
                  <a:solidFill>
                    <a:sysClr val="windowText" lastClr="000000"/>
                  </a:solidFill>
                  <a:effectLst/>
                  <a:uLnTx/>
                  <a:uFillTx/>
                  <a:latin typeface="+mn-lt"/>
                  <a:ea typeface="黑体" panose="02010600030101010101" pitchFamily="2" charset="-122"/>
                </a:endParaRPr>
              </a:p>
            </p:txBody>
          </p:sp>
          <p:sp>
            <p:nvSpPr>
              <p:cNvPr id="73" name="TextBox 72"/>
              <p:cNvSpPr txBox="1"/>
              <p:nvPr/>
            </p:nvSpPr>
            <p:spPr>
              <a:xfrm>
                <a:off x="2539591" y="5208492"/>
                <a:ext cx="747080" cy="400110"/>
              </a:xfrm>
              <a:prstGeom prst="rect">
                <a:avLst/>
              </a:prstGeom>
              <a:noFill/>
            </p:spPr>
            <p:txBody>
              <a:bodyPr wrap="none" rtlCol="0">
                <a:spAutoFit/>
              </a:bodyPr>
              <a:lstStyle/>
              <a:p>
                <a:r>
                  <a:rPr lang="en-US" altLang="zh-CN" sz="2000" dirty="0" smtClean="0">
                    <a:solidFill>
                      <a:srgbClr val="FF0000"/>
                    </a:solidFill>
                    <a:latin typeface="+mn-lt"/>
                    <a:ea typeface="黑体" panose="02010600030101010101" pitchFamily="2" charset="-122"/>
                  </a:rPr>
                  <a:t>MAC</a:t>
                </a:r>
                <a:endParaRPr lang="zh-CN" altLang="en-US" sz="2000" dirty="0">
                  <a:solidFill>
                    <a:srgbClr val="FF0000"/>
                  </a:solidFill>
                  <a:latin typeface="+mn-lt"/>
                  <a:ea typeface="黑体" panose="02010600030101010101" pitchFamily="2" charset="-122"/>
                </a:endParaRPr>
              </a:p>
            </p:txBody>
          </p:sp>
        </p:grpSp>
        <p:grpSp>
          <p:nvGrpSpPr>
            <p:cNvPr id="602116" name="组合 76"/>
            <p:cNvGrpSpPr/>
            <p:nvPr/>
          </p:nvGrpSpPr>
          <p:grpSpPr>
            <a:xfrm>
              <a:off x="4641155" y="4394573"/>
              <a:ext cx="1319957" cy="760412"/>
              <a:chOff x="4641155" y="1455167"/>
              <a:chExt cx="1319957" cy="760412"/>
            </a:xfrm>
          </p:grpSpPr>
          <p:sp>
            <p:nvSpPr>
              <p:cNvPr id="78" name="右箭头 77"/>
              <p:cNvSpPr/>
              <p:nvPr/>
            </p:nvSpPr>
            <p:spPr bwMode="auto">
              <a:xfrm>
                <a:off x="4641155" y="1744885"/>
                <a:ext cx="1319957" cy="47069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i="0" u="none" strike="noStrike" cap="none" normalizeH="0" baseline="0" smtClean="0">
                  <a:ln>
                    <a:noFill/>
                  </a:ln>
                  <a:solidFill>
                    <a:schemeClr val="tx1"/>
                  </a:solidFill>
                  <a:effectLst/>
                  <a:latin typeface="Arial" panose="020B0604020202020204" pitchFamily="34" charset="0"/>
                </a:endParaRPr>
              </a:p>
            </p:txBody>
          </p:sp>
          <p:sp>
            <p:nvSpPr>
              <p:cNvPr id="79" name="TextBox 78"/>
              <p:cNvSpPr txBox="1"/>
              <p:nvPr/>
            </p:nvSpPr>
            <p:spPr>
              <a:xfrm>
                <a:off x="4808984" y="1455167"/>
                <a:ext cx="870378" cy="461665"/>
              </a:xfrm>
              <a:prstGeom prst="rect">
                <a:avLst/>
              </a:prstGeom>
              <a:noFill/>
            </p:spPr>
            <p:txBody>
              <a:bodyPr wrap="none" rtlCol="0">
                <a:spAutoFit/>
              </a:bodyPr>
              <a:lstStyle/>
              <a:p>
                <a:r>
                  <a:rPr lang="zh-CN" altLang="en-US" sz="2400" dirty="0" smtClean="0">
                    <a:solidFill>
                      <a:srgbClr val="FF0000"/>
                    </a:solidFill>
                    <a:latin typeface="+mn-lt"/>
                    <a:ea typeface="黑体" panose="02010600030101010101" pitchFamily="2" charset="-122"/>
                  </a:rPr>
                  <a:t>发送</a:t>
                </a:r>
                <a:endParaRPr lang="zh-CN" altLang="en-US" sz="2400" dirty="0">
                  <a:solidFill>
                    <a:srgbClr val="FF0000"/>
                  </a:solidFill>
                  <a:latin typeface="+mn-lt"/>
                  <a:ea typeface="黑体" panose="02010600030101010101" pitchFamily="2" charset="-122"/>
                </a:endParaRPr>
              </a:p>
            </p:txBody>
          </p:sp>
        </p:gr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t>报文摘要的实现 </a:t>
            </a:r>
          </a:p>
        </p:txBody>
      </p:sp>
      <p:graphicFrame>
        <p:nvGraphicFramePr>
          <p:cNvPr id="7170" name="Object 175"/>
          <p:cNvGraphicFramePr>
            <a:graphicFrameLocks noChangeAspect="1"/>
          </p:cNvGraphicFramePr>
          <p:nvPr/>
        </p:nvGraphicFramePr>
        <p:xfrm>
          <a:off x="5183188" y="2721002"/>
          <a:ext cx="1511300" cy="911225"/>
        </p:xfrm>
        <a:graphic>
          <a:graphicData uri="http://schemas.openxmlformats.org/presentationml/2006/ole">
            <p:oleObj spid="_x0000_s96257" name="VISIO" r:id="rId3" imgW="3514725" imgH="2009775" progId="">
              <p:embed/>
            </p:oleObj>
          </a:graphicData>
        </a:graphic>
      </p:graphicFrame>
      <p:sp>
        <p:nvSpPr>
          <p:cNvPr id="7172" name="Line 176"/>
          <p:cNvSpPr>
            <a:spLocks noChangeShapeType="1"/>
          </p:cNvSpPr>
          <p:nvPr/>
        </p:nvSpPr>
        <p:spPr bwMode="auto">
          <a:xfrm rot="5400000">
            <a:off x="450850" y="3813175"/>
            <a:ext cx="1169988" cy="14288"/>
          </a:xfrm>
          <a:prstGeom prst="line">
            <a:avLst/>
          </a:prstGeom>
          <a:noFill/>
          <a:ln w="38100">
            <a:solidFill>
              <a:srgbClr val="808000"/>
            </a:solidFill>
            <a:round/>
            <a:headEnd type="none" w="sm" len="med"/>
            <a:tailEnd type="triangle" w="med" len="lg"/>
          </a:ln>
        </p:spPr>
        <p:txBody>
          <a:bodyPr wrap="none" anchor="ctr"/>
          <a:lstStyle/>
          <a:p>
            <a:endParaRPr lang="zh-CN" altLang="en-US"/>
          </a:p>
        </p:txBody>
      </p:sp>
      <p:sp>
        <p:nvSpPr>
          <p:cNvPr id="7173" name="Line 177"/>
          <p:cNvSpPr>
            <a:spLocks noChangeShapeType="1"/>
          </p:cNvSpPr>
          <p:nvPr/>
        </p:nvSpPr>
        <p:spPr bwMode="auto">
          <a:xfrm>
            <a:off x="1619250" y="3125788"/>
            <a:ext cx="1368425" cy="0"/>
          </a:xfrm>
          <a:prstGeom prst="line">
            <a:avLst/>
          </a:prstGeom>
          <a:noFill/>
          <a:ln w="38100">
            <a:solidFill>
              <a:schemeClr val="tx2"/>
            </a:solidFill>
            <a:round/>
            <a:headEnd type="none" w="sm" len="med"/>
            <a:tailEnd type="triangle" w="med" len="lg"/>
          </a:ln>
        </p:spPr>
        <p:txBody>
          <a:bodyPr wrap="none" anchor="ctr"/>
          <a:lstStyle/>
          <a:p>
            <a:endParaRPr lang="zh-CN" altLang="en-US"/>
          </a:p>
        </p:txBody>
      </p:sp>
      <p:pic>
        <p:nvPicPr>
          <p:cNvPr id="7174" name="Picture 178"/>
          <p:cNvPicPr>
            <a:picLocks noChangeArrowheads="1"/>
          </p:cNvPicPr>
          <p:nvPr/>
        </p:nvPicPr>
        <p:blipFill>
          <a:blip r:embed="rId4" cstate="print"/>
          <a:srcRect/>
          <a:stretch>
            <a:fillRect/>
          </a:stretch>
        </p:blipFill>
        <p:spPr bwMode="auto">
          <a:xfrm rot="5400000">
            <a:off x="5606257" y="3780659"/>
            <a:ext cx="409575" cy="198437"/>
          </a:xfrm>
          <a:prstGeom prst="rect">
            <a:avLst/>
          </a:prstGeom>
          <a:noFill/>
          <a:ln w="12699">
            <a:noFill/>
            <a:miter lim="800000"/>
            <a:headEnd/>
            <a:tailEnd/>
          </a:ln>
        </p:spPr>
      </p:pic>
      <p:sp>
        <p:nvSpPr>
          <p:cNvPr id="7175" name="Text Box 179"/>
          <p:cNvSpPr txBox="1">
            <a:spLocks noChangeArrowheads="1"/>
          </p:cNvSpPr>
          <p:nvPr/>
        </p:nvSpPr>
        <p:spPr bwMode="auto">
          <a:xfrm>
            <a:off x="1214414" y="2285992"/>
            <a:ext cx="647700" cy="457200"/>
          </a:xfrm>
          <a:prstGeom prst="rect">
            <a:avLst/>
          </a:prstGeom>
          <a:noFill/>
          <a:ln w="9525">
            <a:noFill/>
            <a:miter lim="800000"/>
          </a:ln>
        </p:spPr>
        <p:txBody>
          <a:bodyPr>
            <a:spAutoFit/>
          </a:bodyPr>
          <a:lstStyle/>
          <a:p>
            <a:r>
              <a:rPr kumimoji="1" lang="en-US" altLang="zh-CN" sz="2400" dirty="0">
                <a:ea typeface="黑体" panose="02010600030101010101" pitchFamily="2" charset="-122"/>
              </a:rPr>
              <a:t>A</a:t>
            </a:r>
          </a:p>
        </p:txBody>
      </p:sp>
      <p:pic>
        <p:nvPicPr>
          <p:cNvPr id="7176" name="Picture 180"/>
          <p:cNvPicPr>
            <a:picLocks noChangeArrowheads="1"/>
          </p:cNvPicPr>
          <p:nvPr/>
        </p:nvPicPr>
        <p:blipFill>
          <a:blip r:embed="rId4" cstate="print"/>
          <a:srcRect/>
          <a:stretch>
            <a:fillRect/>
          </a:stretch>
        </p:blipFill>
        <p:spPr bwMode="auto">
          <a:xfrm rot="-5400000" flipH="1" flipV="1">
            <a:off x="2305844" y="3606007"/>
            <a:ext cx="409575" cy="198437"/>
          </a:xfrm>
          <a:prstGeom prst="rect">
            <a:avLst/>
          </a:prstGeom>
          <a:solidFill>
            <a:srgbClr val="FFCCFF"/>
          </a:solidFill>
          <a:ln w="12699">
            <a:solidFill>
              <a:schemeClr val="tx1"/>
            </a:solidFill>
            <a:miter lim="800000"/>
            <a:headEnd/>
            <a:tailEnd/>
          </a:ln>
        </p:spPr>
      </p:pic>
      <p:sp>
        <p:nvSpPr>
          <p:cNvPr id="7177" name="Text Box 181"/>
          <p:cNvSpPr txBox="1">
            <a:spLocks noChangeArrowheads="1"/>
          </p:cNvSpPr>
          <p:nvPr/>
        </p:nvSpPr>
        <p:spPr bwMode="auto">
          <a:xfrm>
            <a:off x="7451725" y="4141788"/>
            <a:ext cx="641350" cy="393700"/>
          </a:xfrm>
          <a:prstGeom prst="rect">
            <a:avLst/>
          </a:prstGeom>
          <a:noFill/>
          <a:ln w="9525">
            <a:noFill/>
            <a:miter lim="800000"/>
          </a:ln>
        </p:spPr>
        <p:txBody>
          <a:bodyPr wrap="none">
            <a:spAutoFit/>
          </a:bodyPr>
          <a:lstStyle/>
          <a:p>
            <a:pPr algn="l">
              <a:lnSpc>
                <a:spcPct val="110000"/>
              </a:lnSpc>
            </a:pPr>
            <a:r>
              <a:rPr kumimoji="1" lang="zh-CN" altLang="en-US" sz="1800">
                <a:latin typeface="Arial" panose="020B0604020202020204" pitchFamily="34" charset="0"/>
                <a:ea typeface="黑体" panose="02010600030101010101" pitchFamily="2" charset="-122"/>
              </a:rPr>
              <a:t>比较</a:t>
            </a:r>
          </a:p>
        </p:txBody>
      </p:sp>
      <p:grpSp>
        <p:nvGrpSpPr>
          <p:cNvPr id="3" name="Group 182"/>
          <p:cNvGrpSpPr/>
          <p:nvPr/>
        </p:nvGrpSpPr>
        <p:grpSpPr bwMode="auto">
          <a:xfrm>
            <a:off x="804863" y="2373313"/>
            <a:ext cx="504825" cy="503237"/>
            <a:chOff x="921" y="2412"/>
            <a:chExt cx="284" cy="265"/>
          </a:xfrm>
        </p:grpSpPr>
        <p:grpSp>
          <p:nvGrpSpPr>
            <p:cNvPr id="5" name="Group 183"/>
            <p:cNvGrpSpPr/>
            <p:nvPr/>
          </p:nvGrpSpPr>
          <p:grpSpPr bwMode="auto">
            <a:xfrm>
              <a:off x="928" y="2417"/>
              <a:ext cx="277" cy="260"/>
              <a:chOff x="928" y="2417"/>
              <a:chExt cx="277" cy="260"/>
            </a:xfrm>
          </p:grpSpPr>
          <p:sp>
            <p:nvSpPr>
              <p:cNvPr id="7256" name="Freeform 18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7257" name="Freeform 185"/>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7258" name="Freeform 18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7259" name="Freeform 187"/>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7260" name="Rectangle 188"/>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7261" name="Rectangle 189"/>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7262" name="Rectangle 190"/>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7263" name="Line 191"/>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6" name="Group 192"/>
              <p:cNvGrpSpPr/>
              <p:nvPr/>
            </p:nvGrpSpPr>
            <p:grpSpPr bwMode="auto">
              <a:xfrm>
                <a:off x="928" y="2639"/>
                <a:ext cx="277" cy="38"/>
                <a:chOff x="928" y="2639"/>
                <a:chExt cx="277" cy="38"/>
              </a:xfrm>
            </p:grpSpPr>
            <p:sp>
              <p:nvSpPr>
                <p:cNvPr id="7265" name="Freeform 19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7266" name="Freeform 194"/>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7267" name="Rectangle 195"/>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8" name="Group 196"/>
            <p:cNvGrpSpPr/>
            <p:nvPr/>
          </p:nvGrpSpPr>
          <p:grpSpPr bwMode="auto">
            <a:xfrm>
              <a:off x="921" y="2412"/>
              <a:ext cx="277" cy="261"/>
              <a:chOff x="921" y="2412"/>
              <a:chExt cx="277" cy="261"/>
            </a:xfrm>
          </p:grpSpPr>
          <p:sp>
            <p:nvSpPr>
              <p:cNvPr id="7244" name="Freeform 19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7245" name="Freeform 198"/>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7246" name="Freeform 19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7247" name="Freeform 200"/>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7248" name="Rectangle 201"/>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7249" name="Rectangle 202"/>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7250" name="Rectangle 203"/>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7251" name="Line 204"/>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9" name="Group 205"/>
              <p:cNvGrpSpPr/>
              <p:nvPr/>
            </p:nvGrpSpPr>
            <p:grpSpPr bwMode="auto">
              <a:xfrm>
                <a:off x="921" y="2635"/>
                <a:ext cx="277" cy="38"/>
                <a:chOff x="921" y="2635"/>
                <a:chExt cx="277" cy="38"/>
              </a:xfrm>
            </p:grpSpPr>
            <p:sp>
              <p:nvSpPr>
                <p:cNvPr id="7253" name="Freeform 20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7254" name="Freeform 207"/>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7255" name="Rectangle 208"/>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7179" name="Text Box 209"/>
          <p:cNvSpPr txBox="1">
            <a:spLocks noChangeArrowheads="1"/>
          </p:cNvSpPr>
          <p:nvPr/>
        </p:nvSpPr>
        <p:spPr bwMode="auto">
          <a:xfrm>
            <a:off x="2022475" y="3924300"/>
            <a:ext cx="704850" cy="366713"/>
          </a:xfrm>
          <a:prstGeom prst="rect">
            <a:avLst/>
          </a:prstGeom>
          <a:noFill/>
          <a:ln w="9525">
            <a:noFill/>
            <a:miter lim="800000"/>
          </a:ln>
        </p:spPr>
        <p:txBody>
          <a:bodyPr wrap="none">
            <a:spAutoFit/>
          </a:bodyPr>
          <a:lstStyle/>
          <a:p>
            <a:pPr algn="l"/>
            <a:r>
              <a:rPr kumimoji="1" lang="zh-CN" altLang="en-US" sz="1800">
                <a:latin typeface="Arial" panose="020B0604020202020204" pitchFamily="34" charset="0"/>
                <a:ea typeface="黑体" panose="02010600030101010101" pitchFamily="2" charset="-122"/>
              </a:rPr>
              <a:t>签名 </a:t>
            </a:r>
          </a:p>
        </p:txBody>
      </p:sp>
      <p:sp>
        <p:nvSpPr>
          <p:cNvPr id="7180" name="Text Box 210"/>
          <p:cNvSpPr txBox="1">
            <a:spLocks noChangeArrowheads="1"/>
          </p:cNvSpPr>
          <p:nvPr/>
        </p:nvSpPr>
        <p:spPr bwMode="auto">
          <a:xfrm>
            <a:off x="5795963" y="3998913"/>
            <a:ext cx="1098550" cy="366712"/>
          </a:xfrm>
          <a:prstGeom prst="rect">
            <a:avLst/>
          </a:prstGeom>
          <a:noFill/>
          <a:ln w="9525">
            <a:noFill/>
            <a:miter lim="800000"/>
          </a:ln>
        </p:spPr>
        <p:txBody>
          <a:bodyPr wrap="none">
            <a:spAutoFit/>
          </a:bodyPr>
          <a:lstStyle/>
          <a:p>
            <a:pPr algn="l"/>
            <a:r>
              <a:rPr kumimoji="1" lang="zh-CN" altLang="en-US" sz="1800" dirty="0">
                <a:solidFill>
                  <a:srgbClr val="FF0000"/>
                </a:solidFill>
                <a:latin typeface="Arial" panose="020B0604020202020204" pitchFamily="34" charset="0"/>
                <a:ea typeface="黑体" panose="02010600030101010101" pitchFamily="2" charset="-122"/>
              </a:rPr>
              <a:t>核实签名</a:t>
            </a:r>
          </a:p>
        </p:txBody>
      </p:sp>
      <p:sp>
        <p:nvSpPr>
          <p:cNvPr id="7181" name="Freeform 211"/>
          <p:cNvSpPr/>
          <p:nvPr/>
        </p:nvSpPr>
        <p:spPr bwMode="auto">
          <a:xfrm>
            <a:off x="7667625" y="3308350"/>
            <a:ext cx="963613" cy="1089025"/>
          </a:xfrm>
          <a:custGeom>
            <a:avLst/>
            <a:gdLst>
              <a:gd name="T0" fmla="*/ 0 w 663"/>
              <a:gd name="T1" fmla="*/ 0 h 686"/>
              <a:gd name="T2" fmla="*/ 0 w 663"/>
              <a:gd name="T3" fmla="*/ 116 h 686"/>
              <a:gd name="T4" fmla="*/ 663 w 663"/>
              <a:gd name="T5" fmla="*/ 122 h 686"/>
              <a:gd name="T6" fmla="*/ 657 w 663"/>
              <a:gd name="T7" fmla="*/ 686 h 686"/>
              <a:gd name="T8" fmla="*/ 0 60000 65536"/>
              <a:gd name="T9" fmla="*/ 0 60000 65536"/>
              <a:gd name="T10" fmla="*/ 0 60000 65536"/>
              <a:gd name="T11" fmla="*/ 0 60000 65536"/>
              <a:gd name="T12" fmla="*/ 0 w 663"/>
              <a:gd name="T13" fmla="*/ 0 h 686"/>
              <a:gd name="T14" fmla="*/ 663 w 663"/>
              <a:gd name="T15" fmla="*/ 686 h 686"/>
            </a:gdLst>
            <a:ahLst/>
            <a:cxnLst>
              <a:cxn ang="T8">
                <a:pos x="T0" y="T1"/>
              </a:cxn>
              <a:cxn ang="T9">
                <a:pos x="T2" y="T3"/>
              </a:cxn>
              <a:cxn ang="T10">
                <a:pos x="T4" y="T5"/>
              </a:cxn>
              <a:cxn ang="T11">
                <a:pos x="T6" y="T7"/>
              </a:cxn>
            </a:cxnLst>
            <a:rect l="T12" t="T13" r="T14" b="T15"/>
            <a:pathLst>
              <a:path w="663" h="686">
                <a:moveTo>
                  <a:pt x="0" y="0"/>
                </a:moveTo>
                <a:lnTo>
                  <a:pt x="0" y="116"/>
                </a:lnTo>
                <a:lnTo>
                  <a:pt x="663" y="122"/>
                </a:lnTo>
                <a:lnTo>
                  <a:pt x="657" y="686"/>
                </a:lnTo>
              </a:path>
            </a:pathLst>
          </a:custGeom>
          <a:noFill/>
          <a:ln w="38100">
            <a:solidFill>
              <a:srgbClr val="808000"/>
            </a:solidFill>
            <a:round/>
            <a:headEnd type="none" w="sm" len="med"/>
            <a:tailEnd type="triangle" w="med" len="lg"/>
          </a:ln>
        </p:spPr>
        <p:txBody>
          <a:bodyPr wrap="none" anchor="ctr"/>
          <a:lstStyle/>
          <a:p>
            <a:endParaRPr lang="zh-CN" altLang="en-US"/>
          </a:p>
        </p:txBody>
      </p:sp>
      <p:sp>
        <p:nvSpPr>
          <p:cNvPr id="7182" name="Rectangle 212"/>
          <p:cNvSpPr>
            <a:spLocks noChangeArrowheads="1"/>
          </p:cNvSpPr>
          <p:nvPr/>
        </p:nvSpPr>
        <p:spPr bwMode="auto">
          <a:xfrm>
            <a:off x="466725" y="2986088"/>
            <a:ext cx="1152525" cy="288925"/>
          </a:xfrm>
          <a:prstGeom prst="rect">
            <a:avLst/>
          </a:prstGeom>
          <a:solidFill>
            <a:srgbClr val="66FF99"/>
          </a:solidFill>
          <a:ln w="9525">
            <a:solidFill>
              <a:schemeClr val="tx1"/>
            </a:solidFill>
            <a:miter lim="800000"/>
          </a:ln>
        </p:spPr>
        <p:txBody>
          <a:bodyPr wrap="none" anchor="ctr"/>
          <a:lstStyle/>
          <a:p>
            <a:r>
              <a:rPr kumimoji="1" lang="zh-CN" altLang="en-US" sz="1800">
                <a:latin typeface="Arial" panose="020B0604020202020204" pitchFamily="34" charset="0"/>
                <a:ea typeface="黑体" panose="02010600030101010101" pitchFamily="2" charset="-122"/>
              </a:rPr>
              <a:t>报文 </a:t>
            </a:r>
            <a:r>
              <a:rPr kumimoji="1" lang="en-US" altLang="zh-CN" sz="1800" i="1">
                <a:latin typeface="Arial" panose="020B0604020202020204" pitchFamily="34" charset="0"/>
                <a:ea typeface="黑体" panose="02010600030101010101" pitchFamily="2" charset="-122"/>
              </a:rPr>
              <a:t>X</a:t>
            </a:r>
          </a:p>
        </p:txBody>
      </p:sp>
      <p:sp>
        <p:nvSpPr>
          <p:cNvPr id="7183" name="Text Box 213"/>
          <p:cNvSpPr txBox="1">
            <a:spLocks noChangeArrowheads="1"/>
          </p:cNvSpPr>
          <p:nvPr/>
        </p:nvSpPr>
        <p:spPr bwMode="auto">
          <a:xfrm>
            <a:off x="2844799" y="2744787"/>
            <a:ext cx="574675" cy="701675"/>
          </a:xfrm>
          <a:prstGeom prst="rect">
            <a:avLst/>
          </a:prstGeom>
          <a:noFill/>
          <a:ln w="9525">
            <a:noFill/>
            <a:miter lim="800000"/>
          </a:ln>
        </p:spPr>
        <p:txBody>
          <a:bodyPr wrap="none">
            <a:spAutoFit/>
          </a:bodyPr>
          <a:lstStyle/>
          <a:p>
            <a:pPr algn="l"/>
            <a:r>
              <a:rPr kumimoji="1" lang="en-US" altLang="zh-CN" sz="4000" dirty="0">
                <a:latin typeface="Arial" panose="020B0604020202020204" pitchFamily="34" charset="0"/>
                <a:ea typeface="黑体" panose="02010600030101010101" pitchFamily="2" charset="-122"/>
                <a:sym typeface="Symbol" panose="05050102010706020507" pitchFamily="18" charset="2"/>
              </a:rPr>
              <a:t></a:t>
            </a:r>
          </a:p>
        </p:txBody>
      </p:sp>
      <p:sp>
        <p:nvSpPr>
          <p:cNvPr id="7184" name="Rectangle 214"/>
          <p:cNvSpPr>
            <a:spLocks noChangeArrowheads="1"/>
          </p:cNvSpPr>
          <p:nvPr/>
        </p:nvSpPr>
        <p:spPr bwMode="auto">
          <a:xfrm>
            <a:off x="755650" y="4410075"/>
            <a:ext cx="503238" cy="288925"/>
          </a:xfrm>
          <a:prstGeom prst="rect">
            <a:avLst/>
          </a:prstGeom>
          <a:solidFill>
            <a:srgbClr val="CCCC00"/>
          </a:solidFill>
          <a:ln w="9525">
            <a:solidFill>
              <a:schemeClr val="tx1"/>
            </a:solidFill>
            <a:miter lim="800000"/>
          </a:ln>
        </p:spPr>
        <p:txBody>
          <a:bodyPr wrap="none" anchor="ctr"/>
          <a:lstStyle/>
          <a:p>
            <a:r>
              <a:rPr kumimoji="1" lang="en-US" altLang="zh-CN" sz="1800" i="1">
                <a:latin typeface="Arial" panose="020B0604020202020204" pitchFamily="34" charset="0"/>
                <a:ea typeface="黑体" panose="02010600030101010101" pitchFamily="2" charset="-122"/>
              </a:rPr>
              <a:t>H</a:t>
            </a:r>
          </a:p>
        </p:txBody>
      </p:sp>
      <p:sp>
        <p:nvSpPr>
          <p:cNvPr id="604375" name="Rectangle 215"/>
          <p:cNvSpPr>
            <a:spLocks noChangeArrowheads="1"/>
          </p:cNvSpPr>
          <p:nvPr/>
        </p:nvSpPr>
        <p:spPr bwMode="auto">
          <a:xfrm>
            <a:off x="1697038" y="4410075"/>
            <a:ext cx="720725" cy="288925"/>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D</a:t>
            </a:r>
            <a:r>
              <a:rPr kumimoji="1" lang="en-US" altLang="zh-CN" sz="1800">
                <a:latin typeface="Arial" panose="020B0604020202020204" pitchFamily="34" charset="0"/>
                <a:ea typeface="黑体" panose="02010600030101010101" pitchFamily="2" charset="-122"/>
              </a:rPr>
              <a:t> </a:t>
            </a:r>
            <a:r>
              <a:rPr kumimoji="1" lang="zh-CN" altLang="en-US" sz="1800">
                <a:latin typeface="Arial" panose="020B0604020202020204" pitchFamily="34" charset="0"/>
                <a:ea typeface="黑体" panose="02010600030101010101" pitchFamily="2" charset="-122"/>
              </a:rPr>
              <a:t>运算</a:t>
            </a:r>
          </a:p>
        </p:txBody>
      </p:sp>
      <p:sp>
        <p:nvSpPr>
          <p:cNvPr id="7186" name="Rectangle 216"/>
          <p:cNvSpPr>
            <a:spLocks noChangeArrowheads="1"/>
          </p:cNvSpPr>
          <p:nvPr/>
        </p:nvSpPr>
        <p:spPr bwMode="auto">
          <a:xfrm>
            <a:off x="2916238" y="4410075"/>
            <a:ext cx="504825" cy="288925"/>
          </a:xfrm>
          <a:prstGeom prst="rect">
            <a:avLst/>
          </a:prstGeom>
          <a:solidFill>
            <a:schemeClr val="tx1"/>
          </a:solidFill>
          <a:ln w="9525">
            <a:solidFill>
              <a:schemeClr val="tx1"/>
            </a:solidFill>
            <a:miter lim="800000"/>
          </a:ln>
        </p:spPr>
        <p:txBody>
          <a:bodyPr wrap="none" anchor="ctr"/>
          <a:lstStyle/>
          <a:p>
            <a:r>
              <a:rPr kumimoji="1" lang="en-US" altLang="zh-CN" sz="1800" b="1" dirty="0" smtClean="0">
                <a:solidFill>
                  <a:srgbClr val="FF0000"/>
                </a:solidFill>
                <a:latin typeface="Arial" panose="020B0604020202020204" pitchFamily="34" charset="0"/>
                <a:ea typeface="黑体" panose="02010600030101010101" pitchFamily="2" charset="-122"/>
              </a:rPr>
              <a:t>D(H) </a:t>
            </a:r>
            <a:endParaRPr kumimoji="1" lang="en-US" altLang="zh-CN" sz="1800" b="1" dirty="0">
              <a:solidFill>
                <a:srgbClr val="FF0000"/>
              </a:solidFill>
              <a:latin typeface="Arial" panose="020B0604020202020204" pitchFamily="34" charset="0"/>
              <a:ea typeface="黑体" panose="02010600030101010101" pitchFamily="2" charset="-122"/>
            </a:endParaRPr>
          </a:p>
        </p:txBody>
      </p:sp>
      <p:sp>
        <p:nvSpPr>
          <p:cNvPr id="7187" name="Text Box 217"/>
          <p:cNvSpPr txBox="1">
            <a:spLocks noChangeArrowheads="1"/>
          </p:cNvSpPr>
          <p:nvPr/>
        </p:nvSpPr>
        <p:spPr bwMode="auto">
          <a:xfrm>
            <a:off x="1331913" y="3429000"/>
            <a:ext cx="1085850" cy="422275"/>
          </a:xfrm>
          <a:prstGeom prst="rect">
            <a:avLst/>
          </a:prstGeom>
          <a:noFill/>
          <a:ln w="9525">
            <a:noFill/>
            <a:miter lim="800000"/>
          </a:ln>
        </p:spPr>
        <p:txBody>
          <a:bodyPr wrap="none">
            <a:spAutoFit/>
          </a:bodyPr>
          <a:lstStyle/>
          <a:p>
            <a:pPr algn="l">
              <a:lnSpc>
                <a:spcPct val="120000"/>
              </a:lnSpc>
            </a:pPr>
            <a:r>
              <a:rPr kumimoji="1" lang="en-US" altLang="zh-CN" sz="1800">
                <a:latin typeface="Arial" panose="020B0604020202020204" pitchFamily="34" charset="0"/>
                <a:ea typeface="黑体" panose="02010600030101010101" pitchFamily="2" charset="-122"/>
              </a:rPr>
              <a:t>A </a:t>
            </a:r>
            <a:r>
              <a:rPr kumimoji="1" lang="zh-CN" altLang="en-US" sz="1800">
                <a:latin typeface="Arial" panose="020B0604020202020204" pitchFamily="34" charset="0"/>
                <a:ea typeface="黑体" panose="02010600030101010101" pitchFamily="2" charset="-122"/>
              </a:rPr>
              <a:t>的私钥</a:t>
            </a:r>
          </a:p>
        </p:txBody>
      </p:sp>
      <p:sp>
        <p:nvSpPr>
          <p:cNvPr id="7188" name="Rectangle 218"/>
          <p:cNvSpPr>
            <a:spLocks noChangeArrowheads="1"/>
          </p:cNvSpPr>
          <p:nvPr/>
        </p:nvSpPr>
        <p:spPr bwMode="auto">
          <a:xfrm>
            <a:off x="4140200" y="2986088"/>
            <a:ext cx="1152525" cy="288925"/>
          </a:xfrm>
          <a:prstGeom prst="rect">
            <a:avLst/>
          </a:prstGeom>
          <a:solidFill>
            <a:srgbClr val="66FF99"/>
          </a:solidFill>
          <a:ln w="9525" algn="ctr">
            <a:solidFill>
              <a:schemeClr val="tx1"/>
            </a:solidFill>
            <a:miter lim="800000"/>
          </a:ln>
        </p:spPr>
        <p:txBody>
          <a:bodyPr wrap="none" anchor="ctr"/>
          <a:lstStyle/>
          <a:p>
            <a:r>
              <a:rPr kumimoji="1" lang="zh-CN" altLang="en-US" sz="1800" dirty="0">
                <a:latin typeface="Arial" panose="020B0604020202020204" pitchFamily="34" charset="0"/>
                <a:ea typeface="黑体" panose="02010600030101010101" pitchFamily="2" charset="-122"/>
              </a:rPr>
              <a:t>报文 </a:t>
            </a:r>
            <a:r>
              <a:rPr kumimoji="1" lang="en-US" altLang="zh-CN" sz="1800" dirty="0">
                <a:latin typeface="Arial" panose="020B0604020202020204" pitchFamily="34" charset="0"/>
                <a:ea typeface="黑体" panose="02010600030101010101" pitchFamily="2" charset="-122"/>
              </a:rPr>
              <a:t>X</a:t>
            </a:r>
          </a:p>
        </p:txBody>
      </p:sp>
      <p:sp>
        <p:nvSpPr>
          <p:cNvPr id="7189" name="Rectangle 219"/>
          <p:cNvSpPr>
            <a:spLocks noChangeArrowheads="1"/>
          </p:cNvSpPr>
          <p:nvPr/>
        </p:nvSpPr>
        <p:spPr bwMode="auto">
          <a:xfrm>
            <a:off x="3635375" y="2986088"/>
            <a:ext cx="504825" cy="288925"/>
          </a:xfrm>
          <a:prstGeom prst="rect">
            <a:avLst/>
          </a:prstGeom>
          <a:solidFill>
            <a:schemeClr val="tx1"/>
          </a:solidFill>
          <a:ln w="9525">
            <a:solidFill>
              <a:schemeClr val="tx1"/>
            </a:solidFill>
            <a:miter lim="800000"/>
          </a:ln>
        </p:spPr>
        <p:txBody>
          <a:bodyPr wrap="none" anchor="ctr"/>
          <a:lstStyle/>
          <a:p>
            <a:r>
              <a:rPr kumimoji="1" lang="en-US" altLang="zh-CN" sz="1800" b="1" dirty="0" smtClean="0">
                <a:solidFill>
                  <a:srgbClr val="FF0000"/>
                </a:solidFill>
                <a:latin typeface="Arial" panose="020B0604020202020204" pitchFamily="34" charset="0"/>
                <a:ea typeface="黑体" panose="02010600030101010101" pitchFamily="2" charset="-122"/>
              </a:rPr>
              <a:t>D(H) </a:t>
            </a:r>
            <a:endParaRPr kumimoji="1" lang="en-US" altLang="zh-CN" sz="1800" b="1" dirty="0">
              <a:solidFill>
                <a:srgbClr val="FF0000"/>
              </a:solidFill>
              <a:latin typeface="Arial" panose="020B0604020202020204" pitchFamily="34" charset="0"/>
              <a:ea typeface="黑体" panose="02010600030101010101" pitchFamily="2" charset="-122"/>
            </a:endParaRPr>
          </a:p>
        </p:txBody>
      </p:sp>
      <p:sp>
        <p:nvSpPr>
          <p:cNvPr id="7190" name="Text Box 220"/>
          <p:cNvSpPr txBox="1">
            <a:spLocks noChangeArrowheads="1"/>
          </p:cNvSpPr>
          <p:nvPr/>
        </p:nvSpPr>
        <p:spPr bwMode="auto">
          <a:xfrm>
            <a:off x="6929454" y="2285992"/>
            <a:ext cx="503238" cy="457200"/>
          </a:xfrm>
          <a:prstGeom prst="rect">
            <a:avLst/>
          </a:prstGeom>
          <a:noFill/>
          <a:ln w="9525">
            <a:noFill/>
            <a:miter lim="800000"/>
          </a:ln>
        </p:spPr>
        <p:txBody>
          <a:bodyPr>
            <a:spAutoFit/>
          </a:bodyPr>
          <a:lstStyle/>
          <a:p>
            <a:r>
              <a:rPr kumimoji="1" lang="en-US" altLang="zh-CN" sz="2400" dirty="0">
                <a:ea typeface="黑体" panose="02010600030101010101" pitchFamily="2" charset="-122"/>
              </a:rPr>
              <a:t>B</a:t>
            </a:r>
          </a:p>
        </p:txBody>
      </p:sp>
      <p:grpSp>
        <p:nvGrpSpPr>
          <p:cNvPr id="10" name="Group 221"/>
          <p:cNvGrpSpPr/>
          <p:nvPr/>
        </p:nvGrpSpPr>
        <p:grpSpPr bwMode="auto">
          <a:xfrm>
            <a:off x="7380288" y="2373313"/>
            <a:ext cx="504825" cy="503237"/>
            <a:chOff x="921" y="2412"/>
            <a:chExt cx="284" cy="265"/>
          </a:xfrm>
        </p:grpSpPr>
        <p:grpSp>
          <p:nvGrpSpPr>
            <p:cNvPr id="11" name="Group 222"/>
            <p:cNvGrpSpPr/>
            <p:nvPr/>
          </p:nvGrpSpPr>
          <p:grpSpPr bwMode="auto">
            <a:xfrm>
              <a:off x="928" y="2417"/>
              <a:ext cx="277" cy="260"/>
              <a:chOff x="928" y="2417"/>
              <a:chExt cx="277" cy="260"/>
            </a:xfrm>
          </p:grpSpPr>
          <p:sp>
            <p:nvSpPr>
              <p:cNvPr id="7230" name="Freeform 223"/>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7231" name="Freeform 224"/>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7232" name="Freeform 225"/>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7233" name="Freeform 226"/>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7234" name="Rectangle 227"/>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7235" name="Rectangle 228"/>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7236" name="Rectangle 229"/>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7237" name="Line 230"/>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12" name="Group 231"/>
              <p:cNvGrpSpPr/>
              <p:nvPr/>
            </p:nvGrpSpPr>
            <p:grpSpPr bwMode="auto">
              <a:xfrm>
                <a:off x="928" y="2639"/>
                <a:ext cx="277" cy="38"/>
                <a:chOff x="928" y="2639"/>
                <a:chExt cx="277" cy="38"/>
              </a:xfrm>
            </p:grpSpPr>
            <p:sp>
              <p:nvSpPr>
                <p:cNvPr id="7239" name="Freeform 232"/>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7240" name="Freeform 233"/>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7241" name="Rectangle 234"/>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13" name="Group 235"/>
            <p:cNvGrpSpPr/>
            <p:nvPr/>
          </p:nvGrpSpPr>
          <p:grpSpPr bwMode="auto">
            <a:xfrm>
              <a:off x="921" y="2412"/>
              <a:ext cx="277" cy="261"/>
              <a:chOff x="921" y="2412"/>
              <a:chExt cx="277" cy="261"/>
            </a:xfrm>
          </p:grpSpPr>
          <p:sp>
            <p:nvSpPr>
              <p:cNvPr id="7218" name="Freeform 236"/>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7219" name="Freeform 237"/>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7220" name="Freeform 238"/>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7221" name="Freeform 239"/>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7222" name="Rectangle 240"/>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7223" name="Rectangle 241"/>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7224" name="Rectangle 242"/>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7225" name="Line 243"/>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14" name="Group 244"/>
              <p:cNvGrpSpPr/>
              <p:nvPr/>
            </p:nvGrpSpPr>
            <p:grpSpPr bwMode="auto">
              <a:xfrm>
                <a:off x="921" y="2635"/>
                <a:ext cx="277" cy="38"/>
                <a:chOff x="921" y="2635"/>
                <a:chExt cx="277" cy="38"/>
              </a:xfrm>
            </p:grpSpPr>
            <p:sp>
              <p:nvSpPr>
                <p:cNvPr id="7227" name="Freeform 245"/>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7228" name="Freeform 246"/>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7229" name="Rectangle 247"/>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7192" name="Text Box 248"/>
          <p:cNvSpPr txBox="1">
            <a:spLocks noChangeArrowheads="1"/>
          </p:cNvSpPr>
          <p:nvPr/>
        </p:nvSpPr>
        <p:spPr bwMode="auto">
          <a:xfrm>
            <a:off x="466725" y="4672013"/>
            <a:ext cx="1098550" cy="366712"/>
          </a:xfrm>
          <a:prstGeom prst="rect">
            <a:avLst/>
          </a:prstGeom>
          <a:noFill/>
          <a:ln w="9525">
            <a:noFill/>
            <a:miter lim="800000"/>
          </a:ln>
        </p:spPr>
        <p:txBody>
          <a:bodyPr wrap="none">
            <a:spAutoFit/>
          </a:bodyPr>
          <a:lstStyle/>
          <a:p>
            <a:pPr algn="l"/>
            <a:r>
              <a:rPr kumimoji="1" lang="zh-CN" altLang="en-US" sz="1800">
                <a:latin typeface="Arial" panose="020B0604020202020204" pitchFamily="34" charset="0"/>
                <a:ea typeface="黑体" panose="02010600030101010101" pitchFamily="2" charset="-122"/>
              </a:rPr>
              <a:t>报文摘要</a:t>
            </a:r>
          </a:p>
        </p:txBody>
      </p:sp>
      <p:sp>
        <p:nvSpPr>
          <p:cNvPr id="7193" name="Rectangle 249"/>
          <p:cNvSpPr>
            <a:spLocks noChangeArrowheads="1"/>
          </p:cNvSpPr>
          <p:nvPr/>
        </p:nvSpPr>
        <p:spPr bwMode="auto">
          <a:xfrm>
            <a:off x="7118350" y="3000372"/>
            <a:ext cx="1152525" cy="288925"/>
          </a:xfrm>
          <a:prstGeom prst="rect">
            <a:avLst/>
          </a:prstGeom>
          <a:solidFill>
            <a:srgbClr val="66FF99"/>
          </a:solidFill>
          <a:ln w="9525">
            <a:solidFill>
              <a:schemeClr val="tx1"/>
            </a:solidFill>
            <a:miter lim="800000"/>
          </a:ln>
        </p:spPr>
        <p:txBody>
          <a:bodyPr wrap="none" anchor="ctr"/>
          <a:lstStyle/>
          <a:p>
            <a:r>
              <a:rPr kumimoji="1" lang="zh-CN" altLang="en-US" sz="1800">
                <a:latin typeface="Arial" panose="020B0604020202020204" pitchFamily="34" charset="0"/>
                <a:ea typeface="黑体" panose="02010600030101010101" pitchFamily="2" charset="-122"/>
              </a:rPr>
              <a:t>报文 </a:t>
            </a:r>
            <a:r>
              <a:rPr kumimoji="1" lang="en-US" altLang="zh-CN" sz="1800" i="1">
                <a:latin typeface="Arial" panose="020B0604020202020204" pitchFamily="34" charset="0"/>
                <a:ea typeface="黑体" panose="02010600030101010101" pitchFamily="2" charset="-122"/>
              </a:rPr>
              <a:t>X</a:t>
            </a:r>
          </a:p>
        </p:txBody>
      </p:sp>
      <p:sp>
        <p:nvSpPr>
          <p:cNvPr id="7194" name="Rectangle 250"/>
          <p:cNvSpPr>
            <a:spLocks noChangeArrowheads="1"/>
          </p:cNvSpPr>
          <p:nvPr/>
        </p:nvSpPr>
        <p:spPr bwMode="auto">
          <a:xfrm>
            <a:off x="6643702" y="3000372"/>
            <a:ext cx="500066" cy="285752"/>
          </a:xfrm>
          <a:prstGeom prst="rect">
            <a:avLst/>
          </a:prstGeom>
          <a:solidFill>
            <a:schemeClr val="tx1"/>
          </a:solidFill>
          <a:ln w="9525">
            <a:solidFill>
              <a:schemeClr val="tx1"/>
            </a:solidFill>
            <a:miter lim="800000"/>
          </a:ln>
        </p:spPr>
        <p:txBody>
          <a:bodyPr wrap="none" anchor="ctr"/>
          <a:lstStyle/>
          <a:p>
            <a:r>
              <a:rPr kumimoji="1" lang="en-US" altLang="zh-CN" sz="1800" b="1" dirty="0" smtClean="0">
                <a:solidFill>
                  <a:srgbClr val="FF0000"/>
                </a:solidFill>
                <a:latin typeface="Arial" panose="020B0604020202020204" pitchFamily="34" charset="0"/>
                <a:ea typeface="黑体" panose="02010600030101010101" pitchFamily="2" charset="-122"/>
              </a:rPr>
              <a:t>D(H) </a:t>
            </a:r>
          </a:p>
        </p:txBody>
      </p:sp>
      <p:sp>
        <p:nvSpPr>
          <p:cNvPr id="7195" name="Text Box 251"/>
          <p:cNvSpPr txBox="1">
            <a:spLocks noChangeArrowheads="1"/>
          </p:cNvSpPr>
          <p:nvPr/>
        </p:nvSpPr>
        <p:spPr bwMode="auto">
          <a:xfrm>
            <a:off x="5572132" y="2786058"/>
            <a:ext cx="704850" cy="366712"/>
          </a:xfrm>
          <a:prstGeom prst="rect">
            <a:avLst/>
          </a:prstGeom>
          <a:noFill/>
          <a:ln w="9525">
            <a:noFill/>
            <a:miter lim="800000"/>
          </a:ln>
        </p:spPr>
        <p:txBody>
          <a:bodyPr wrap="none">
            <a:spAutoFit/>
          </a:bodyPr>
          <a:lstStyle/>
          <a:p>
            <a:pPr algn="l"/>
            <a:r>
              <a:rPr kumimoji="1" lang="zh-CN" altLang="en-US" sz="1800" dirty="0">
                <a:latin typeface="Arial" panose="020B0604020202020204" pitchFamily="34" charset="0"/>
                <a:ea typeface="黑体" panose="02010600030101010101" pitchFamily="2" charset="-122"/>
              </a:rPr>
              <a:t>发送 </a:t>
            </a:r>
          </a:p>
        </p:txBody>
      </p:sp>
      <p:sp>
        <p:nvSpPr>
          <p:cNvPr id="604412" name="Rectangle 252"/>
          <p:cNvSpPr>
            <a:spLocks noChangeArrowheads="1"/>
          </p:cNvSpPr>
          <p:nvPr/>
        </p:nvSpPr>
        <p:spPr bwMode="auto">
          <a:xfrm>
            <a:off x="6516688" y="3667125"/>
            <a:ext cx="720725" cy="288925"/>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1800" i="1">
                <a:latin typeface="Arial" panose="020B0604020202020204" pitchFamily="34" charset="0"/>
                <a:ea typeface="黑体" panose="02010600030101010101" pitchFamily="2" charset="-122"/>
              </a:rPr>
              <a:t>E</a:t>
            </a:r>
            <a:r>
              <a:rPr kumimoji="1" lang="en-US" altLang="zh-CN" sz="1800">
                <a:latin typeface="Arial" panose="020B0604020202020204" pitchFamily="34" charset="0"/>
                <a:ea typeface="黑体" panose="02010600030101010101" pitchFamily="2" charset="-122"/>
              </a:rPr>
              <a:t> </a:t>
            </a:r>
            <a:r>
              <a:rPr kumimoji="1" lang="zh-CN" altLang="en-US" sz="1800">
                <a:latin typeface="Arial" panose="020B0604020202020204" pitchFamily="34" charset="0"/>
                <a:ea typeface="黑体" panose="02010600030101010101" pitchFamily="2" charset="-122"/>
              </a:rPr>
              <a:t>运算</a:t>
            </a:r>
          </a:p>
        </p:txBody>
      </p:sp>
      <p:sp>
        <p:nvSpPr>
          <p:cNvPr id="7197" name="Rectangle 253"/>
          <p:cNvSpPr>
            <a:spLocks noChangeArrowheads="1"/>
          </p:cNvSpPr>
          <p:nvPr/>
        </p:nvSpPr>
        <p:spPr bwMode="auto">
          <a:xfrm>
            <a:off x="6624638" y="4410075"/>
            <a:ext cx="504825" cy="288925"/>
          </a:xfrm>
          <a:prstGeom prst="rect">
            <a:avLst/>
          </a:prstGeom>
          <a:solidFill>
            <a:srgbClr val="CCCC00"/>
          </a:solidFill>
          <a:ln w="9525" algn="ctr">
            <a:solidFill>
              <a:schemeClr val="tx1"/>
            </a:solidFill>
            <a:miter lim="800000"/>
          </a:ln>
        </p:spPr>
        <p:txBody>
          <a:bodyPr wrap="none" anchor="ctr"/>
          <a:lstStyle/>
          <a:p>
            <a:r>
              <a:rPr kumimoji="1" lang="en-US" altLang="zh-CN" sz="1800" i="1">
                <a:latin typeface="Arial" panose="020B0604020202020204" pitchFamily="34" charset="0"/>
                <a:ea typeface="黑体" panose="02010600030101010101" pitchFamily="2" charset="-122"/>
              </a:rPr>
              <a:t>H</a:t>
            </a:r>
          </a:p>
        </p:txBody>
      </p:sp>
      <p:sp>
        <p:nvSpPr>
          <p:cNvPr id="7198" name="Text Box 254"/>
          <p:cNvSpPr txBox="1">
            <a:spLocks noChangeArrowheads="1"/>
          </p:cNvSpPr>
          <p:nvPr/>
        </p:nvSpPr>
        <p:spPr bwMode="auto">
          <a:xfrm>
            <a:off x="2500298" y="4786322"/>
            <a:ext cx="1784350" cy="366712"/>
          </a:xfrm>
          <a:prstGeom prst="rect">
            <a:avLst/>
          </a:prstGeom>
          <a:noFill/>
          <a:ln w="9525">
            <a:noFill/>
            <a:miter lim="800000"/>
          </a:ln>
        </p:spPr>
        <p:txBody>
          <a:bodyPr wrap="none">
            <a:spAutoFit/>
          </a:bodyPr>
          <a:lstStyle/>
          <a:p>
            <a:pPr algn="l"/>
            <a:r>
              <a:rPr kumimoji="1" lang="zh-CN" altLang="en-US" sz="1800" dirty="0">
                <a:latin typeface="Arial" panose="020B0604020202020204" pitchFamily="34" charset="0"/>
                <a:ea typeface="黑体" panose="02010600030101010101" pitchFamily="2" charset="-122"/>
              </a:rPr>
              <a:t>签名的报文摘要</a:t>
            </a:r>
          </a:p>
        </p:txBody>
      </p:sp>
      <p:sp>
        <p:nvSpPr>
          <p:cNvPr id="7199" name="Rectangle 255"/>
          <p:cNvSpPr>
            <a:spLocks noChangeArrowheads="1"/>
          </p:cNvSpPr>
          <p:nvPr/>
        </p:nvSpPr>
        <p:spPr bwMode="auto">
          <a:xfrm>
            <a:off x="8388350" y="4410075"/>
            <a:ext cx="504825" cy="288925"/>
          </a:xfrm>
          <a:prstGeom prst="rect">
            <a:avLst/>
          </a:prstGeom>
          <a:solidFill>
            <a:srgbClr val="CCCC00"/>
          </a:solidFill>
          <a:ln w="9525" algn="ctr">
            <a:solidFill>
              <a:schemeClr val="tx1"/>
            </a:solidFill>
            <a:miter lim="800000"/>
          </a:ln>
        </p:spPr>
        <p:txBody>
          <a:bodyPr wrap="none" anchor="ctr"/>
          <a:lstStyle/>
          <a:p>
            <a:r>
              <a:rPr kumimoji="1" lang="en-US" altLang="zh-CN" sz="1800" i="1">
                <a:latin typeface="Arial" panose="020B0604020202020204" pitchFamily="34" charset="0"/>
                <a:ea typeface="黑体" panose="02010600030101010101" pitchFamily="2" charset="-122"/>
              </a:rPr>
              <a:t>H</a:t>
            </a:r>
          </a:p>
        </p:txBody>
      </p:sp>
      <p:sp>
        <p:nvSpPr>
          <p:cNvPr id="7200" name="Text Box 256"/>
          <p:cNvSpPr txBox="1">
            <a:spLocks noChangeArrowheads="1"/>
          </p:cNvSpPr>
          <p:nvPr/>
        </p:nvSpPr>
        <p:spPr bwMode="auto">
          <a:xfrm>
            <a:off x="-22225" y="3497263"/>
            <a:ext cx="1098550" cy="641350"/>
          </a:xfrm>
          <a:prstGeom prst="rect">
            <a:avLst/>
          </a:prstGeom>
          <a:noFill/>
          <a:ln w="9525">
            <a:noFill/>
            <a:miter lim="800000"/>
          </a:ln>
        </p:spPr>
        <p:txBody>
          <a:bodyPr wrap="none">
            <a:spAutoFit/>
          </a:bodyPr>
          <a:lstStyle/>
          <a:p>
            <a:r>
              <a:rPr kumimoji="1" lang="zh-CN" altLang="en-US" sz="1800">
                <a:latin typeface="Arial" panose="020B0604020202020204" pitchFamily="34" charset="0"/>
                <a:ea typeface="黑体" panose="02010600030101010101" pitchFamily="2" charset="-122"/>
              </a:rPr>
              <a:t>报文摘要</a:t>
            </a:r>
          </a:p>
          <a:p>
            <a:r>
              <a:rPr kumimoji="1" lang="zh-CN" altLang="en-US" sz="1800">
                <a:latin typeface="Arial" panose="020B0604020202020204" pitchFamily="34" charset="0"/>
                <a:ea typeface="黑体" panose="02010600030101010101" pitchFamily="2" charset="-122"/>
              </a:rPr>
              <a:t>运算</a:t>
            </a:r>
          </a:p>
        </p:txBody>
      </p:sp>
      <p:sp>
        <p:nvSpPr>
          <p:cNvPr id="7201" name="Line 257"/>
          <p:cNvSpPr>
            <a:spLocks noChangeShapeType="1"/>
          </p:cNvSpPr>
          <p:nvPr/>
        </p:nvSpPr>
        <p:spPr bwMode="auto">
          <a:xfrm rot="5400000">
            <a:off x="1784350" y="4149725"/>
            <a:ext cx="533400" cy="0"/>
          </a:xfrm>
          <a:prstGeom prst="line">
            <a:avLst/>
          </a:prstGeom>
          <a:noFill/>
          <a:ln w="38100">
            <a:solidFill>
              <a:schemeClr val="hlink"/>
            </a:solidFill>
            <a:round/>
            <a:headEnd type="none" w="sm" len="med"/>
            <a:tailEnd type="triangle" w="med" len="lg"/>
          </a:ln>
        </p:spPr>
        <p:txBody>
          <a:bodyPr wrap="none" anchor="ctr"/>
          <a:lstStyle/>
          <a:p>
            <a:endParaRPr lang="zh-CN" altLang="en-US"/>
          </a:p>
        </p:txBody>
      </p:sp>
      <p:sp>
        <p:nvSpPr>
          <p:cNvPr id="7202" name="Text Box 258"/>
          <p:cNvSpPr txBox="1">
            <a:spLocks noChangeArrowheads="1"/>
          </p:cNvSpPr>
          <p:nvPr/>
        </p:nvSpPr>
        <p:spPr bwMode="auto">
          <a:xfrm>
            <a:off x="4712275" y="3665538"/>
            <a:ext cx="1085850" cy="422275"/>
          </a:xfrm>
          <a:prstGeom prst="rect">
            <a:avLst/>
          </a:prstGeom>
          <a:noFill/>
          <a:ln w="9525">
            <a:noFill/>
            <a:miter lim="800000"/>
          </a:ln>
        </p:spPr>
        <p:txBody>
          <a:bodyPr wrap="none">
            <a:spAutoFit/>
          </a:bodyPr>
          <a:lstStyle/>
          <a:p>
            <a:pPr algn="l">
              <a:lnSpc>
                <a:spcPct val="120000"/>
              </a:lnSpc>
            </a:pPr>
            <a:r>
              <a:rPr kumimoji="1" lang="en-US" altLang="zh-CN" sz="1800" dirty="0">
                <a:latin typeface="Arial" panose="020B0604020202020204" pitchFamily="34" charset="0"/>
                <a:ea typeface="黑体" panose="02010600030101010101" pitchFamily="2" charset="-122"/>
              </a:rPr>
              <a:t>A </a:t>
            </a:r>
            <a:r>
              <a:rPr kumimoji="1" lang="zh-CN" altLang="en-US" sz="1800" dirty="0">
                <a:latin typeface="Arial" panose="020B0604020202020204" pitchFamily="34" charset="0"/>
                <a:ea typeface="黑体" panose="02010600030101010101" pitchFamily="2" charset="-122"/>
              </a:rPr>
              <a:t>的公钥</a:t>
            </a:r>
          </a:p>
        </p:txBody>
      </p:sp>
      <p:sp>
        <p:nvSpPr>
          <p:cNvPr id="7203" name="Line 259"/>
          <p:cNvSpPr>
            <a:spLocks noChangeShapeType="1"/>
          </p:cNvSpPr>
          <p:nvPr/>
        </p:nvSpPr>
        <p:spPr bwMode="auto">
          <a:xfrm flipV="1">
            <a:off x="3303588" y="3125788"/>
            <a:ext cx="360363" cy="0"/>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7204" name="Line 260"/>
          <p:cNvSpPr>
            <a:spLocks noChangeShapeType="1"/>
          </p:cNvSpPr>
          <p:nvPr/>
        </p:nvSpPr>
        <p:spPr bwMode="auto">
          <a:xfrm rot="16200000" flipV="1">
            <a:off x="2555875" y="3833813"/>
            <a:ext cx="1152525" cy="0"/>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7205" name="Line 261"/>
          <p:cNvSpPr>
            <a:spLocks noChangeShapeType="1"/>
          </p:cNvSpPr>
          <p:nvPr/>
        </p:nvSpPr>
        <p:spPr bwMode="auto">
          <a:xfrm rot="10800000" flipH="1">
            <a:off x="1270000" y="4545013"/>
            <a:ext cx="427038" cy="7937"/>
          </a:xfrm>
          <a:prstGeom prst="line">
            <a:avLst/>
          </a:prstGeom>
          <a:noFill/>
          <a:ln w="38100">
            <a:solidFill>
              <a:srgbClr val="808000"/>
            </a:solidFill>
            <a:round/>
            <a:headEnd type="none" w="sm" len="med"/>
            <a:tailEnd type="triangle" w="med" len="lg"/>
          </a:ln>
        </p:spPr>
        <p:txBody>
          <a:bodyPr wrap="none" anchor="ctr"/>
          <a:lstStyle/>
          <a:p>
            <a:endParaRPr lang="zh-CN" altLang="en-US"/>
          </a:p>
        </p:txBody>
      </p:sp>
      <p:sp>
        <p:nvSpPr>
          <p:cNvPr id="7206" name="Line 262"/>
          <p:cNvSpPr>
            <a:spLocks noChangeShapeType="1"/>
          </p:cNvSpPr>
          <p:nvPr/>
        </p:nvSpPr>
        <p:spPr bwMode="auto">
          <a:xfrm rot="10800000" flipH="1">
            <a:off x="2420938" y="4551363"/>
            <a:ext cx="500062" cy="7937"/>
          </a:xfrm>
          <a:prstGeom prst="line">
            <a:avLst/>
          </a:prstGeom>
          <a:noFill/>
          <a:ln w="38100">
            <a:solidFill>
              <a:srgbClr val="808000"/>
            </a:solidFill>
            <a:round/>
            <a:headEnd type="none" w="sm" len="med"/>
            <a:tailEnd type="triangle" w="med" len="lg"/>
          </a:ln>
        </p:spPr>
        <p:txBody>
          <a:bodyPr wrap="none" anchor="ctr"/>
          <a:lstStyle/>
          <a:p>
            <a:endParaRPr lang="zh-CN" altLang="en-US"/>
          </a:p>
        </p:txBody>
      </p:sp>
      <p:sp>
        <p:nvSpPr>
          <p:cNvPr id="7207" name="Line 263"/>
          <p:cNvSpPr>
            <a:spLocks noChangeShapeType="1"/>
          </p:cNvSpPr>
          <p:nvPr/>
        </p:nvSpPr>
        <p:spPr bwMode="auto">
          <a:xfrm flipV="1">
            <a:off x="5940425" y="3811588"/>
            <a:ext cx="576263" cy="0"/>
          </a:xfrm>
          <a:prstGeom prst="line">
            <a:avLst/>
          </a:prstGeom>
          <a:noFill/>
          <a:ln w="38100">
            <a:solidFill>
              <a:schemeClr val="hlink"/>
            </a:solidFill>
            <a:round/>
            <a:headEnd type="none" w="sm" len="med"/>
            <a:tailEnd type="triangle" w="med" len="lg"/>
          </a:ln>
        </p:spPr>
        <p:txBody>
          <a:bodyPr wrap="none" anchor="ctr"/>
          <a:lstStyle/>
          <a:p>
            <a:endParaRPr lang="zh-CN" altLang="en-US"/>
          </a:p>
        </p:txBody>
      </p:sp>
      <p:sp>
        <p:nvSpPr>
          <p:cNvPr id="7208" name="Line 264"/>
          <p:cNvSpPr>
            <a:spLocks noChangeShapeType="1"/>
          </p:cNvSpPr>
          <p:nvPr/>
        </p:nvSpPr>
        <p:spPr bwMode="auto">
          <a:xfrm rot="16200000" flipH="1">
            <a:off x="6664325" y="4170363"/>
            <a:ext cx="427037" cy="7938"/>
          </a:xfrm>
          <a:prstGeom prst="line">
            <a:avLst/>
          </a:prstGeom>
          <a:noFill/>
          <a:ln w="38100">
            <a:solidFill>
              <a:srgbClr val="808000"/>
            </a:solidFill>
            <a:round/>
            <a:headEnd type="none" w="sm" len="med"/>
            <a:tailEnd type="triangle" w="med" len="lg"/>
          </a:ln>
        </p:spPr>
        <p:txBody>
          <a:bodyPr wrap="none" anchor="ctr"/>
          <a:lstStyle/>
          <a:p>
            <a:endParaRPr lang="zh-CN" altLang="en-US"/>
          </a:p>
        </p:txBody>
      </p:sp>
      <p:sp>
        <p:nvSpPr>
          <p:cNvPr id="7209" name="Line 265"/>
          <p:cNvSpPr>
            <a:spLocks noChangeShapeType="1"/>
          </p:cNvSpPr>
          <p:nvPr/>
        </p:nvSpPr>
        <p:spPr bwMode="auto">
          <a:xfrm rot="16200000" flipH="1">
            <a:off x="6697662" y="3487738"/>
            <a:ext cx="358775" cy="0"/>
          </a:xfrm>
          <a:prstGeom prst="line">
            <a:avLst/>
          </a:prstGeom>
          <a:noFill/>
          <a:ln w="38100">
            <a:solidFill>
              <a:srgbClr val="808000"/>
            </a:solidFill>
            <a:round/>
            <a:headEnd type="none" w="sm" len="med"/>
            <a:tailEnd type="triangle" w="med" len="lg"/>
          </a:ln>
        </p:spPr>
        <p:txBody>
          <a:bodyPr wrap="none" anchor="ctr"/>
          <a:lstStyle/>
          <a:p>
            <a:endParaRPr lang="zh-CN" altLang="en-US"/>
          </a:p>
        </p:txBody>
      </p:sp>
      <p:sp>
        <p:nvSpPr>
          <p:cNvPr id="7210" name="Text Box 266"/>
          <p:cNvSpPr txBox="1">
            <a:spLocks noChangeArrowheads="1"/>
          </p:cNvSpPr>
          <p:nvPr/>
        </p:nvSpPr>
        <p:spPr bwMode="auto">
          <a:xfrm>
            <a:off x="7616825" y="3563938"/>
            <a:ext cx="1098550" cy="641350"/>
          </a:xfrm>
          <a:prstGeom prst="rect">
            <a:avLst/>
          </a:prstGeom>
          <a:noFill/>
          <a:ln w="9525">
            <a:noFill/>
            <a:miter lim="800000"/>
          </a:ln>
        </p:spPr>
        <p:txBody>
          <a:bodyPr wrap="none">
            <a:spAutoFit/>
          </a:bodyPr>
          <a:lstStyle/>
          <a:p>
            <a:r>
              <a:rPr kumimoji="1" lang="zh-CN" altLang="en-US" sz="1800">
                <a:latin typeface="Arial" panose="020B0604020202020204" pitchFamily="34" charset="0"/>
                <a:ea typeface="黑体" panose="02010600030101010101" pitchFamily="2" charset="-122"/>
              </a:rPr>
              <a:t>报文摘要</a:t>
            </a:r>
          </a:p>
          <a:p>
            <a:r>
              <a:rPr kumimoji="1" lang="zh-CN" altLang="en-US" sz="1800">
                <a:latin typeface="Arial" panose="020B0604020202020204" pitchFamily="34" charset="0"/>
                <a:ea typeface="黑体" panose="02010600030101010101" pitchFamily="2" charset="-122"/>
              </a:rPr>
              <a:t>运算</a:t>
            </a:r>
          </a:p>
        </p:txBody>
      </p:sp>
      <p:sp>
        <p:nvSpPr>
          <p:cNvPr id="7211" name="Text Box 267"/>
          <p:cNvSpPr txBox="1">
            <a:spLocks noChangeArrowheads="1"/>
          </p:cNvSpPr>
          <p:nvPr/>
        </p:nvSpPr>
        <p:spPr bwMode="auto">
          <a:xfrm>
            <a:off x="6372225" y="4721225"/>
            <a:ext cx="1098550" cy="366713"/>
          </a:xfrm>
          <a:prstGeom prst="rect">
            <a:avLst/>
          </a:prstGeom>
          <a:noFill/>
          <a:ln w="9525">
            <a:noFill/>
            <a:miter lim="800000"/>
          </a:ln>
        </p:spPr>
        <p:txBody>
          <a:bodyPr wrap="none">
            <a:spAutoFit/>
          </a:bodyPr>
          <a:lstStyle/>
          <a:p>
            <a:pPr algn="l"/>
            <a:r>
              <a:rPr kumimoji="1" lang="zh-CN" altLang="en-US" sz="1800">
                <a:latin typeface="Arial" panose="020B0604020202020204" pitchFamily="34" charset="0"/>
                <a:ea typeface="黑体" panose="02010600030101010101" pitchFamily="2" charset="-122"/>
              </a:rPr>
              <a:t>报文摘要</a:t>
            </a:r>
          </a:p>
        </p:txBody>
      </p:sp>
      <p:sp>
        <p:nvSpPr>
          <p:cNvPr id="7212" name="Text Box 268"/>
          <p:cNvSpPr txBox="1">
            <a:spLocks noChangeArrowheads="1"/>
          </p:cNvSpPr>
          <p:nvPr/>
        </p:nvSpPr>
        <p:spPr bwMode="auto">
          <a:xfrm>
            <a:off x="8081963" y="4652963"/>
            <a:ext cx="1098550" cy="366712"/>
          </a:xfrm>
          <a:prstGeom prst="rect">
            <a:avLst/>
          </a:prstGeom>
          <a:noFill/>
          <a:ln w="9525">
            <a:noFill/>
            <a:miter lim="800000"/>
          </a:ln>
        </p:spPr>
        <p:txBody>
          <a:bodyPr wrap="none">
            <a:spAutoFit/>
          </a:bodyPr>
          <a:lstStyle/>
          <a:p>
            <a:pPr algn="l"/>
            <a:r>
              <a:rPr kumimoji="1" lang="zh-CN" altLang="en-US" sz="1800">
                <a:latin typeface="Arial" panose="020B0604020202020204" pitchFamily="34" charset="0"/>
                <a:ea typeface="黑体" panose="02010600030101010101" pitchFamily="2" charset="-122"/>
              </a:rPr>
              <a:t>报文摘要</a:t>
            </a:r>
          </a:p>
        </p:txBody>
      </p:sp>
      <p:sp>
        <p:nvSpPr>
          <p:cNvPr id="7213" name="AutoShape 269"/>
          <p:cNvSpPr>
            <a:spLocks noChangeArrowheads="1"/>
          </p:cNvSpPr>
          <p:nvPr/>
        </p:nvSpPr>
        <p:spPr bwMode="auto">
          <a:xfrm>
            <a:off x="7151688" y="4443413"/>
            <a:ext cx="1223962" cy="241300"/>
          </a:xfrm>
          <a:prstGeom prst="leftRightArrow">
            <a:avLst>
              <a:gd name="adj1" fmla="val 50000"/>
              <a:gd name="adj2" fmla="val 101447"/>
            </a:avLst>
          </a:prstGeom>
          <a:solidFill>
            <a:schemeClr val="hlink"/>
          </a:solidFill>
          <a:ln w="9525">
            <a:solidFill>
              <a:schemeClr val="tx1"/>
            </a:solidFill>
            <a:miter lim="800000"/>
          </a:ln>
        </p:spPr>
        <p:txBody>
          <a:bodyPr wrap="none" anchor="ctr"/>
          <a:lstStyle/>
          <a:p>
            <a:endParaRPr lang="zh-CN" altLang="en-US"/>
          </a:p>
        </p:txBody>
      </p:sp>
      <p:sp>
        <p:nvSpPr>
          <p:cNvPr id="7214" name="AutoShape 270"/>
          <p:cNvSpPr>
            <a:spLocks noChangeArrowheads="1"/>
          </p:cNvSpPr>
          <p:nvPr/>
        </p:nvSpPr>
        <p:spPr bwMode="auto">
          <a:xfrm>
            <a:off x="5357818" y="3143248"/>
            <a:ext cx="1098550" cy="71438"/>
          </a:xfrm>
          <a:prstGeom prst="rightArrow">
            <a:avLst>
              <a:gd name="adj1" fmla="val 50000"/>
              <a:gd name="adj2" fmla="val 133456"/>
            </a:avLst>
          </a:prstGeom>
          <a:solidFill>
            <a:schemeClr val="tx2"/>
          </a:solidFill>
          <a:ln w="19050">
            <a:solidFill>
              <a:schemeClr val="folHlink"/>
            </a:solidFill>
            <a:miter lim="800000"/>
          </a:ln>
        </p:spPr>
        <p:txBody>
          <a:bodyPr wrap="none" anchor="ctr"/>
          <a:lstStyle/>
          <a:p>
            <a:endParaRPr lang="zh-CN" altLang="en-US"/>
          </a:p>
        </p:txBody>
      </p:sp>
      <p:sp>
        <p:nvSpPr>
          <p:cNvPr id="7215" name="Text Box 271"/>
          <p:cNvSpPr txBox="1">
            <a:spLocks noChangeArrowheads="1"/>
          </p:cNvSpPr>
          <p:nvPr/>
        </p:nvSpPr>
        <p:spPr bwMode="auto">
          <a:xfrm>
            <a:off x="5357818" y="2285992"/>
            <a:ext cx="954107" cy="400110"/>
          </a:xfrm>
          <a:prstGeom prst="rect">
            <a:avLst/>
          </a:prstGeom>
          <a:noFill/>
          <a:ln w="9525">
            <a:noFill/>
            <a:miter lim="800000"/>
          </a:ln>
        </p:spPr>
        <p:txBody>
          <a:bodyPr wrap="none">
            <a:spAutoFit/>
          </a:bodyPr>
          <a:lstStyle/>
          <a:p>
            <a:pPr algn="l"/>
            <a:r>
              <a:rPr kumimoji="1" lang="zh-CN" altLang="en-US" sz="2000" dirty="0" smtClean="0">
                <a:latin typeface="Arial" panose="020B0604020202020204" pitchFamily="34" charset="0"/>
                <a:ea typeface="黑体" panose="02010600030101010101" pitchFamily="2" charset="-122"/>
              </a:rPr>
              <a:t>互联网</a:t>
            </a:r>
            <a:endParaRPr kumimoji="1" lang="zh-CN" altLang="en-US" sz="2000" dirty="0">
              <a:latin typeface="Arial" panose="020B0604020202020204" pitchFamily="34" charset="0"/>
              <a:ea typeface="黑体" panose="02010600030101010101" pitchFamily="2" charset="-122"/>
            </a:endParaRPr>
          </a:p>
        </p:txBody>
      </p:sp>
      <p:sp>
        <p:nvSpPr>
          <p:cNvPr id="2" name="矩形 1"/>
          <p:cNvSpPr/>
          <p:nvPr/>
        </p:nvSpPr>
        <p:spPr>
          <a:xfrm>
            <a:off x="3810206" y="5591176"/>
            <a:ext cx="5114412" cy="400110"/>
          </a:xfrm>
          <a:prstGeom prst="rect">
            <a:avLst/>
          </a:prstGeom>
          <a:ln>
            <a:solidFill>
              <a:srgbClr val="FF0000"/>
            </a:solidFill>
          </a:ln>
        </p:spPr>
        <p:txBody>
          <a:bodyPr wrap="square">
            <a:spAutoFit/>
          </a:bodyPr>
          <a:lstStyle/>
          <a:p>
            <a:pPr eaLnBrk="1" hangingPunct="1"/>
            <a:r>
              <a:rPr lang="zh-CN" altLang="en-US" sz="2000" dirty="0" smtClean="0"/>
              <a:t>在报文鉴别的同时也实现了完整性检测</a:t>
            </a:r>
            <a:r>
              <a:rPr lang="en-US" altLang="zh-CN" sz="2000" dirty="0" smtClean="0"/>
              <a:t>!</a:t>
            </a:r>
            <a:endParaRPr lang="zh-CN" altLang="en-US" sz="2000" dirty="0"/>
          </a:p>
        </p:txBody>
      </p:sp>
      <p:cxnSp>
        <p:nvCxnSpPr>
          <p:cNvPr id="4" name="直接箭头连接符 3"/>
          <p:cNvCxnSpPr/>
          <p:nvPr/>
        </p:nvCxnSpPr>
        <p:spPr bwMode="auto">
          <a:xfrm flipV="1">
            <a:off x="7927774" y="2003304"/>
            <a:ext cx="343101" cy="997804"/>
          </a:xfrm>
          <a:prstGeom prst="straightConnector1">
            <a:avLst/>
          </a:prstGeom>
          <a:solidFill>
            <a:schemeClr val="accent1"/>
          </a:solidFill>
          <a:ln w="28575" cap="flat" cmpd="sng" algn="ctr">
            <a:solidFill>
              <a:srgbClr val="FF0000"/>
            </a:solidFill>
            <a:prstDash val="dash"/>
            <a:round/>
            <a:headEnd type="none" w="med" len="med"/>
            <a:tailEnd type="triangle"/>
          </a:ln>
          <a:effectLst/>
        </p:spPr>
      </p:cxnSp>
      <p:sp>
        <p:nvSpPr>
          <p:cNvPr id="104" name="矩形 103"/>
          <p:cNvSpPr/>
          <p:nvPr/>
        </p:nvSpPr>
        <p:spPr>
          <a:xfrm>
            <a:off x="5461958" y="1140040"/>
            <a:ext cx="3562160" cy="1015663"/>
          </a:xfrm>
          <a:prstGeom prst="rect">
            <a:avLst/>
          </a:prstGeom>
          <a:ln>
            <a:solidFill>
              <a:srgbClr val="FF0000"/>
            </a:solidFill>
          </a:ln>
        </p:spPr>
        <p:txBody>
          <a:bodyPr wrap="square">
            <a:spAutoFit/>
          </a:bodyPr>
          <a:lstStyle/>
          <a:p>
            <a:pPr algn="l" eaLnBrk="1" hangingPunct="1"/>
            <a:r>
              <a:rPr lang="zh-CN" altLang="en-US" sz="2000" dirty="0"/>
              <a:t>若想找到任意两个报文，使得它们具有相同的报文摘要，那么实际上也是不可能的。  </a:t>
            </a:r>
          </a:p>
        </p:txBody>
      </p:sp>
      <p:cxnSp>
        <p:nvCxnSpPr>
          <p:cNvPr id="7" name="直接箭头连接符 6"/>
          <p:cNvCxnSpPr/>
          <p:nvPr/>
        </p:nvCxnSpPr>
        <p:spPr bwMode="auto">
          <a:xfrm flipH="1">
            <a:off x="7506494" y="4704617"/>
            <a:ext cx="284409" cy="818297"/>
          </a:xfrm>
          <a:prstGeom prst="straightConnector1">
            <a:avLst/>
          </a:prstGeom>
          <a:solidFill>
            <a:schemeClr val="accent1"/>
          </a:solidFill>
          <a:ln w="28575" cap="flat" cmpd="sng" algn="ctr">
            <a:solidFill>
              <a:srgbClr val="FF0000"/>
            </a:solidFill>
            <a:prstDash val="dash"/>
            <a:round/>
            <a:headEnd type="none" w="med" len="med"/>
            <a:tailEnd type="triangle"/>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up)">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报文摘要的实现 </a:t>
            </a:r>
          </a:p>
        </p:txBody>
      </p:sp>
      <p:sp>
        <p:nvSpPr>
          <p:cNvPr id="3" name="内容占位符 2"/>
          <p:cNvSpPr>
            <a:spLocks noGrp="1"/>
          </p:cNvSpPr>
          <p:nvPr>
            <p:ph idx="1"/>
          </p:nvPr>
        </p:nvSpPr>
        <p:spPr>
          <a:xfrm>
            <a:off x="330200" y="1028700"/>
            <a:ext cx="8445500" cy="5148263"/>
          </a:xfrm>
        </p:spPr>
        <p:txBody>
          <a:bodyPr/>
          <a:lstStyle/>
          <a:p>
            <a:r>
              <a:rPr lang="en-US" altLang="zh-CN" dirty="0" smtClean="0"/>
              <a:t>E(D(H)) = H(X) </a:t>
            </a:r>
            <a:r>
              <a:rPr lang="zh-CN" altLang="en-US" dirty="0" smtClean="0"/>
              <a:t>，报文未篡改。</a:t>
            </a:r>
            <a:endParaRPr lang="en-US" altLang="zh-CN" dirty="0" smtClean="0"/>
          </a:p>
          <a:p>
            <a:endParaRPr lang="en-US" altLang="zh-CN" dirty="0" smtClean="0"/>
          </a:p>
          <a:p>
            <a:r>
              <a:rPr lang="en-US" altLang="zh-CN" dirty="0" smtClean="0"/>
              <a:t>E(D(H)) </a:t>
            </a:r>
            <a:r>
              <a:rPr lang="en-US" altLang="zh-CN" dirty="0"/>
              <a:t>= </a:t>
            </a:r>
            <a:r>
              <a:rPr lang="en-US" altLang="zh-CN" dirty="0" smtClean="0"/>
              <a:t>H(X’)</a:t>
            </a:r>
            <a:r>
              <a:rPr lang="zh-CN" altLang="en-US" dirty="0" smtClean="0"/>
              <a:t>，这个情况不会出现，即“报文篡改了，但等式成立”。因为“</a:t>
            </a:r>
            <a:r>
              <a:rPr lang="zh-CN" altLang="en-US" dirty="0"/>
              <a:t>若想找到任意两个报文，使得它们具有相同的报文摘要，那么实际上也是不可能</a:t>
            </a:r>
            <a:r>
              <a:rPr lang="zh-CN" altLang="en-US" dirty="0" smtClean="0"/>
              <a:t>的</a:t>
            </a:r>
            <a:r>
              <a:rPr lang="zh-CN" altLang="en-US" dirty="0"/>
              <a:t>。</a:t>
            </a:r>
            <a:r>
              <a:rPr lang="zh-CN" altLang="en-US" dirty="0" smtClean="0"/>
              <a:t>”</a:t>
            </a:r>
            <a:endParaRPr lang="en-US" altLang="zh-CN" dirty="0" smtClean="0"/>
          </a:p>
          <a:p>
            <a:endParaRPr lang="en-US" altLang="zh-CN" dirty="0"/>
          </a:p>
          <a:p>
            <a:r>
              <a:rPr lang="en-US" altLang="zh-CN" dirty="0" smtClean="0"/>
              <a:t>E(D’) = H(X)</a:t>
            </a:r>
            <a:r>
              <a:rPr lang="zh-CN" altLang="en-US" dirty="0" smtClean="0"/>
              <a:t>，这个</a:t>
            </a:r>
            <a:r>
              <a:rPr lang="zh-CN" altLang="en-US" dirty="0"/>
              <a:t>情况不会</a:t>
            </a:r>
            <a:r>
              <a:rPr lang="zh-CN" altLang="en-US" dirty="0" smtClean="0"/>
              <a:t>出现，否则就意味着 </a:t>
            </a:r>
            <a:r>
              <a:rPr lang="en-US" altLang="zh-CN" dirty="0" smtClean="0">
                <a:solidFill>
                  <a:srgbClr val="FF0000"/>
                </a:solidFill>
              </a:rPr>
              <a:t>H(X)  </a:t>
            </a:r>
            <a:r>
              <a:rPr lang="en-US" altLang="zh-CN" dirty="0">
                <a:solidFill>
                  <a:srgbClr val="FF0000"/>
                </a:solidFill>
              </a:rPr>
              <a:t>= </a:t>
            </a:r>
            <a:r>
              <a:rPr lang="en-US" altLang="zh-CN" dirty="0" smtClean="0">
                <a:solidFill>
                  <a:srgbClr val="FF0000"/>
                </a:solidFill>
              </a:rPr>
              <a:t>E(D’) </a:t>
            </a:r>
            <a:r>
              <a:rPr lang="zh-CN" altLang="en-US" dirty="0" smtClean="0"/>
              <a:t>和 </a:t>
            </a:r>
            <a:r>
              <a:rPr lang="en-US" altLang="zh-CN" dirty="0" smtClean="0">
                <a:solidFill>
                  <a:srgbClr val="FF0000"/>
                </a:solidFill>
              </a:rPr>
              <a:t>H(X) = E(D) </a:t>
            </a:r>
            <a:r>
              <a:rPr lang="zh-CN" altLang="en-US" dirty="0" smtClean="0"/>
              <a:t>同时成立，即一个报文有两个不同的报文摘要。</a:t>
            </a:r>
            <a:endParaRPr lang="en-US" altLang="zh-CN" dirty="0" smtClean="0"/>
          </a:p>
          <a:p>
            <a:endParaRPr lang="en-US" altLang="zh-CN" dirty="0"/>
          </a:p>
          <a:p>
            <a:r>
              <a:rPr lang="en-US" altLang="zh-CN" dirty="0" smtClean="0"/>
              <a:t>E(D’) = H(X’)</a:t>
            </a:r>
            <a:r>
              <a:rPr lang="zh-CN" altLang="en-US" dirty="0" smtClean="0"/>
              <a:t>，</a:t>
            </a:r>
            <a:r>
              <a:rPr lang="zh-CN" altLang="en-US" dirty="0"/>
              <a:t>这个</a:t>
            </a:r>
            <a:r>
              <a:rPr lang="zh-CN" altLang="en-US" dirty="0" smtClean="0"/>
              <a:t>情况出现概率很小，</a:t>
            </a:r>
            <a:r>
              <a:rPr lang="en-US" altLang="zh-CN" dirty="0" smtClean="0"/>
              <a:t>D’</a:t>
            </a:r>
            <a:r>
              <a:rPr lang="zh-CN" altLang="en-US" dirty="0" smtClean="0"/>
              <a:t>表示</a:t>
            </a:r>
            <a:r>
              <a:rPr lang="zh-CN" altLang="en-US" dirty="0"/>
              <a:t>已发生</a:t>
            </a:r>
            <a:r>
              <a:rPr lang="zh-CN" altLang="en-US" dirty="0" smtClean="0"/>
              <a:t>篡改</a:t>
            </a:r>
            <a:r>
              <a:rPr lang="zh-CN" altLang="en-US" dirty="0"/>
              <a:t>的</a:t>
            </a:r>
            <a:r>
              <a:rPr lang="zh-CN" altLang="en-US" dirty="0" smtClean="0">
                <a:solidFill>
                  <a:srgbClr val="FF0000"/>
                </a:solidFill>
              </a:rPr>
              <a:t>签名的报文摘要</a:t>
            </a:r>
            <a:r>
              <a:rPr lang="zh-CN" altLang="en-US" dirty="0" smtClean="0"/>
              <a:t>与篡改后</a:t>
            </a:r>
            <a:r>
              <a:rPr lang="zh-CN" altLang="en-US" dirty="0" smtClean="0">
                <a:solidFill>
                  <a:srgbClr val="FF0000"/>
                </a:solidFill>
              </a:rPr>
              <a:t>报文的</a:t>
            </a:r>
            <a:r>
              <a:rPr lang="zh-CN" altLang="en-US" dirty="0" smtClean="0"/>
              <a:t>报文摘要相等。</a:t>
            </a:r>
            <a:endParaRPr lang="en-US" altLang="zh-CN"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S PGothic" panose="020B0600070205080204" pitchFamily="34" charset="-128"/>
              </a:rPr>
              <a:t>Digital signature = signed message </a:t>
            </a:r>
            <a:r>
              <a:rPr lang="en-US" altLang="zh-CN" dirty="0" smtClean="0">
                <a:latin typeface="+mn-lt"/>
                <a:ea typeface="MS PGothic" panose="020B0600070205080204" pitchFamily="34" charset="-128"/>
              </a:rPr>
              <a:t>digest</a:t>
            </a:r>
            <a:endParaRPr lang="zh-CN" altLang="en-US" dirty="0">
              <a:latin typeface="+mn-lt"/>
            </a:endParaRPr>
          </a:p>
        </p:txBody>
      </p:sp>
      <p:pic>
        <p:nvPicPr>
          <p:cNvPr id="79890" name="Picture 30" descr="BS00592_[1]"/>
          <p:cNvPicPr>
            <a:picLocks noGrp="1" noChangeAspect="1" noChangeArrowheads="1"/>
          </p:cNvPicPr>
          <p:nvPr>
            <p:ph sz="half" idx="4294967295"/>
          </p:nvPr>
        </p:nvPicPr>
        <p:blipFill>
          <a:blip r:embed="rId3" cstate="print">
            <a:extLst>
              <a:ext uri="{28A0092B-C50C-407E-A947-70E740481C1C}">
                <a14:useLocalDpi xmlns:a14="http://schemas.microsoft.com/office/drawing/2010/main" xmlns="" val="0"/>
              </a:ext>
            </a:extLst>
          </a:blip>
          <a:srcRect/>
          <a:stretch>
            <a:fillRect/>
          </a:stretch>
        </p:blipFill>
        <p:spPr>
          <a:xfrm>
            <a:off x="1047750" y="5549900"/>
            <a:ext cx="627063" cy="768350"/>
          </a:xfrm>
          <a:noFill/>
          <a:extLs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17120" name="Rectangle 32"/>
          <p:cNvSpPr>
            <a:spLocks noGrp="1" noChangeArrowheads="1"/>
          </p:cNvSpPr>
          <p:nvPr>
            <p:ph type="body" sz="half" idx="4294967295"/>
          </p:nvPr>
        </p:nvSpPr>
        <p:spPr>
          <a:xfrm>
            <a:off x="4849791" y="1096963"/>
            <a:ext cx="4121172" cy="86677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eaLnBrk="0" hangingPunct="0">
              <a:buClr>
                <a:srgbClr val="000099"/>
              </a:buClr>
              <a:buSzPct val="75000"/>
              <a:buNone/>
              <a:defRPr/>
            </a:pPr>
            <a:r>
              <a:rPr lang="en-US" altLang="zh-CN" kern="1200" dirty="0">
                <a:solidFill>
                  <a:srgbClr val="FF0000"/>
                </a:solidFill>
                <a:latin typeface="Gill Sans MT" panose="020B0502020104020203" pitchFamily="34" charset="0"/>
                <a:ea typeface="MS PGothic" panose="020B0600070205080204" pitchFamily="34" charset="-128"/>
              </a:rPr>
              <a:t>Alice</a:t>
            </a:r>
            <a:r>
              <a:rPr lang="en-US" altLang="zh-CN" kern="1200" dirty="0">
                <a:latin typeface="Gill Sans MT" panose="020B0502020104020203" pitchFamily="34" charset="0"/>
                <a:ea typeface="MS PGothic" panose="020B0600070205080204" pitchFamily="34" charset="-128"/>
              </a:rPr>
              <a:t> verifies signature, integrity of digitally signed message:</a:t>
            </a:r>
          </a:p>
        </p:txBody>
      </p:sp>
      <p:sp>
        <p:nvSpPr>
          <p:cNvPr id="50179" name="Rectangle 2"/>
          <p:cNvSpPr>
            <a:spLocks noChangeArrowheads="1"/>
          </p:cNvSpPr>
          <p:nvPr/>
        </p:nvSpPr>
        <p:spPr bwMode="auto">
          <a:xfrm>
            <a:off x="3652838" y="2405063"/>
            <a:ext cx="762000" cy="407987"/>
          </a:xfrm>
          <a:prstGeom prst="rect">
            <a:avLst/>
          </a:prstGeom>
          <a:solidFill>
            <a:schemeClr val="bg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grpSp>
        <p:nvGrpSpPr>
          <p:cNvPr id="3" name="Group 3"/>
          <p:cNvGrpSpPr/>
          <p:nvPr/>
        </p:nvGrpSpPr>
        <p:grpSpPr bwMode="auto">
          <a:xfrm>
            <a:off x="598488" y="2076450"/>
            <a:ext cx="1343025" cy="841375"/>
            <a:chOff x="403" y="1308"/>
            <a:chExt cx="846" cy="530"/>
          </a:xfrm>
        </p:grpSpPr>
        <p:sp>
          <p:nvSpPr>
            <p:cNvPr id="50256" name="Rectangle 4"/>
            <p:cNvSpPr>
              <a:spLocks noChangeArrowheads="1"/>
            </p:cNvSpPr>
            <p:nvPr/>
          </p:nvSpPr>
          <p:spPr bwMode="auto">
            <a:xfrm>
              <a:off x="477" y="1308"/>
              <a:ext cx="685" cy="498"/>
            </a:xfrm>
            <a:prstGeom prst="rect">
              <a:avLst/>
            </a:prstGeom>
            <a:solidFill>
              <a:schemeClr val="bg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57" name="Text Box 5"/>
            <p:cNvSpPr txBox="1">
              <a:spLocks noChangeArrowheads="1"/>
            </p:cNvSpPr>
            <p:nvPr/>
          </p:nvSpPr>
          <p:spPr bwMode="auto">
            <a:xfrm>
              <a:off x="403" y="1318"/>
              <a:ext cx="846" cy="52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nSpc>
                  <a:spcPct val="80000"/>
                </a:lnSpc>
                <a:defRPr/>
              </a:pPr>
              <a:r>
                <a:rPr lang="en-US" dirty="0" smtClean="0">
                  <a:solidFill>
                    <a:srgbClr val="C00000"/>
                  </a:solidFill>
                  <a:latin typeface="Arial" panose="020B0604020202020204" pitchFamily="34" charset="0"/>
                  <a:cs typeface="Arial" panose="020B0604020202020204" pitchFamily="34" charset="0"/>
                </a:rPr>
                <a:t>large </a:t>
              </a:r>
            </a:p>
            <a:p>
              <a:pPr>
                <a:lnSpc>
                  <a:spcPct val="80000"/>
                </a:lnSpc>
                <a:defRPr/>
              </a:pPr>
              <a:r>
                <a:rPr lang="en-US" dirty="0" smtClean="0">
                  <a:solidFill>
                    <a:srgbClr val="C00000"/>
                  </a:solidFill>
                  <a:latin typeface="Arial" panose="020B0604020202020204" pitchFamily="34" charset="0"/>
                  <a:cs typeface="Arial" panose="020B0604020202020204" pitchFamily="34" charset="0"/>
                </a:rPr>
                <a:t>message</a:t>
              </a:r>
            </a:p>
            <a:p>
              <a:pPr>
                <a:lnSpc>
                  <a:spcPct val="80000"/>
                </a:lnSpc>
                <a:defRPr/>
              </a:pPr>
              <a:r>
                <a:rPr lang="en-US" dirty="0" smtClean="0">
                  <a:solidFill>
                    <a:srgbClr val="C00000"/>
                  </a:solidFill>
                  <a:latin typeface="Arial" panose="020B0604020202020204" pitchFamily="34" charset="0"/>
                  <a:cs typeface="Arial" panose="020B0604020202020204" pitchFamily="34" charset="0"/>
                </a:rPr>
                <a:t>m</a:t>
              </a:r>
            </a:p>
          </p:txBody>
        </p:sp>
      </p:grpSp>
      <p:grpSp>
        <p:nvGrpSpPr>
          <p:cNvPr id="4" name="Group 6"/>
          <p:cNvGrpSpPr/>
          <p:nvPr/>
        </p:nvGrpSpPr>
        <p:grpSpPr bwMode="auto">
          <a:xfrm>
            <a:off x="2235200" y="2189069"/>
            <a:ext cx="1017588" cy="650875"/>
            <a:chOff x="1391" y="982"/>
            <a:chExt cx="641" cy="410"/>
          </a:xfrm>
          <a:solidFill>
            <a:srgbClr val="008000"/>
          </a:solidFill>
        </p:grpSpPr>
        <p:sp>
          <p:nvSpPr>
            <p:cNvPr id="50254" name="Rectangle 7"/>
            <p:cNvSpPr>
              <a:spLocks noChangeArrowheads="1"/>
            </p:cNvSpPr>
            <p:nvPr/>
          </p:nvSpPr>
          <p:spPr bwMode="auto">
            <a:xfrm>
              <a:off x="1397" y="982"/>
              <a:ext cx="619" cy="398"/>
            </a:xfrm>
            <a:prstGeom prst="rect">
              <a:avLst/>
            </a:prstGeom>
            <a:grpFill/>
            <a:ln w="9525">
              <a:solidFill>
                <a:schemeClr val="tx1"/>
              </a:solidFill>
              <a:miter lim="800000"/>
            </a:ln>
            <a:effectLst/>
          </p:spPr>
          <p:txBody>
            <a:bodyPr wrap="none" anchor="ctr"/>
            <a:lstStyle/>
            <a:p>
              <a:pPr>
                <a:defRPr/>
              </a:pPr>
              <a:endParaRPr lang="en-US">
                <a:latin typeface="Arial" panose="020B0604020202020204" pitchFamily="34" charset="0"/>
                <a:ea typeface="MS PGothic" panose="020B0600070205080204" pitchFamily="34" charset="-128"/>
                <a:cs typeface="Arial" panose="020B0604020202020204" pitchFamily="34" charset="0"/>
              </a:endParaRPr>
            </a:p>
          </p:txBody>
        </p:sp>
        <p:sp>
          <p:nvSpPr>
            <p:cNvPr id="50255" name="Text Box 8"/>
            <p:cNvSpPr txBox="1">
              <a:spLocks noChangeArrowheads="1"/>
            </p:cNvSpPr>
            <p:nvPr/>
          </p:nvSpPr>
          <p:spPr bwMode="auto">
            <a:xfrm>
              <a:off x="1391" y="985"/>
              <a:ext cx="641" cy="407"/>
            </a:xfrm>
            <a:prstGeom prst="rect">
              <a:avLst/>
            </a:prstGeom>
            <a:grp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chemeClr val="bg1"/>
                  </a:solidFill>
                  <a:latin typeface="Arial" panose="020B0604020202020204" pitchFamily="34" charset="0"/>
                  <a:cs typeface="Arial" panose="020B0604020202020204" pitchFamily="34" charset="0"/>
                </a:rPr>
                <a:t>H: Hash</a:t>
              </a:r>
            </a:p>
            <a:p>
              <a:pPr algn="ctr">
                <a:defRPr/>
              </a:pPr>
              <a:r>
                <a:rPr lang="en-US" sz="1800" dirty="0" smtClean="0">
                  <a:solidFill>
                    <a:schemeClr val="bg1"/>
                  </a:solidFill>
                  <a:latin typeface="Arial" panose="020B0604020202020204" pitchFamily="34" charset="0"/>
                  <a:cs typeface="Arial" panose="020B0604020202020204" pitchFamily="34" charset="0"/>
                </a:rPr>
                <a:t>function</a:t>
              </a:r>
            </a:p>
          </p:txBody>
        </p:sp>
      </p:grpSp>
      <p:sp>
        <p:nvSpPr>
          <p:cNvPr id="50182" name="Line 9"/>
          <p:cNvSpPr>
            <a:spLocks noChangeShapeType="1"/>
          </p:cNvSpPr>
          <p:nvPr/>
        </p:nvSpPr>
        <p:spPr bwMode="auto">
          <a:xfrm>
            <a:off x="1765300" y="2546350"/>
            <a:ext cx="506413" cy="0"/>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50183" name="Text Box 10"/>
          <p:cNvSpPr txBox="1">
            <a:spLocks noChangeArrowheads="1"/>
          </p:cNvSpPr>
          <p:nvPr/>
        </p:nvSpPr>
        <p:spPr bwMode="auto">
          <a:xfrm>
            <a:off x="3603625" y="2428875"/>
            <a:ext cx="846138" cy="396875"/>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solidFill>
                  <a:srgbClr val="C00000"/>
                </a:solidFill>
                <a:latin typeface="Arial" panose="020B0604020202020204" pitchFamily="34" charset="0"/>
                <a:cs typeface="Arial" panose="020B0604020202020204" pitchFamily="34" charset="0"/>
              </a:rPr>
              <a:t>H(m) </a:t>
            </a:r>
          </a:p>
        </p:txBody>
      </p:sp>
      <p:sp>
        <p:nvSpPr>
          <p:cNvPr id="50184" name="Line 11"/>
          <p:cNvSpPr>
            <a:spLocks noChangeShapeType="1"/>
          </p:cNvSpPr>
          <p:nvPr/>
        </p:nvSpPr>
        <p:spPr bwMode="auto">
          <a:xfrm>
            <a:off x="3882232" y="2840832"/>
            <a:ext cx="1587" cy="328612"/>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50185" name="Line 12"/>
          <p:cNvSpPr>
            <a:spLocks noChangeShapeType="1"/>
          </p:cNvSpPr>
          <p:nvPr/>
        </p:nvSpPr>
        <p:spPr bwMode="auto">
          <a:xfrm>
            <a:off x="3154363" y="2560638"/>
            <a:ext cx="506412" cy="0"/>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nvGrpSpPr>
          <p:cNvPr id="5" name="Group 13"/>
          <p:cNvGrpSpPr/>
          <p:nvPr/>
        </p:nvGrpSpPr>
        <p:grpSpPr bwMode="auto">
          <a:xfrm>
            <a:off x="3222625" y="3171825"/>
            <a:ext cx="1192213" cy="955675"/>
            <a:chOff x="1126" y="2124"/>
            <a:chExt cx="751" cy="602"/>
          </a:xfrm>
          <a:solidFill>
            <a:srgbClr val="008000"/>
          </a:solidFill>
        </p:grpSpPr>
        <p:sp>
          <p:nvSpPr>
            <p:cNvPr id="50252" name="Rectangle 14"/>
            <p:cNvSpPr>
              <a:spLocks noChangeArrowheads="1"/>
            </p:cNvSpPr>
            <p:nvPr/>
          </p:nvSpPr>
          <p:spPr bwMode="auto">
            <a:xfrm>
              <a:off x="1126" y="2124"/>
              <a:ext cx="751" cy="602"/>
            </a:xfrm>
            <a:prstGeom prst="rect">
              <a:avLst/>
            </a:prstGeom>
            <a:grpFill/>
            <a:ln w="9525">
              <a:solidFill>
                <a:schemeClr val="tx1"/>
              </a:solidFill>
              <a:miter lim="800000"/>
            </a:ln>
            <a:effectLst/>
          </p:spPr>
          <p:txBody>
            <a:bodyPr wrap="none" anchor="ctr"/>
            <a:lstStyle/>
            <a:p>
              <a:pPr>
                <a:defRPr/>
              </a:pPr>
              <a:endParaRPr lang="en-US">
                <a:latin typeface="Arial" panose="020B0604020202020204" pitchFamily="34" charset="0"/>
                <a:ea typeface="MS PGothic" panose="020B0600070205080204" pitchFamily="34" charset="-128"/>
                <a:cs typeface="Arial" panose="020B0604020202020204" pitchFamily="34" charset="0"/>
              </a:endParaRPr>
            </a:p>
          </p:txBody>
        </p:sp>
        <p:sp>
          <p:nvSpPr>
            <p:cNvPr id="50253" name="Text Box 15"/>
            <p:cNvSpPr txBox="1">
              <a:spLocks noChangeArrowheads="1"/>
            </p:cNvSpPr>
            <p:nvPr/>
          </p:nvSpPr>
          <p:spPr bwMode="auto">
            <a:xfrm>
              <a:off x="1140" y="2127"/>
              <a:ext cx="730" cy="582"/>
            </a:xfrm>
            <a:prstGeom prst="rect">
              <a:avLst/>
            </a:prstGeom>
            <a:grp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chemeClr val="bg1"/>
                  </a:solidFill>
                  <a:latin typeface="Arial" panose="020B0604020202020204" pitchFamily="34" charset="0"/>
                  <a:cs typeface="Arial" panose="020B0604020202020204" pitchFamily="34" charset="0"/>
                </a:rPr>
                <a:t>digital</a:t>
              </a:r>
            </a:p>
            <a:p>
              <a:pPr algn="ctr">
                <a:defRPr/>
              </a:pPr>
              <a:r>
                <a:rPr lang="en-US" sz="1800" dirty="0" smtClean="0">
                  <a:solidFill>
                    <a:schemeClr val="bg1"/>
                  </a:solidFill>
                  <a:latin typeface="Arial" panose="020B0604020202020204" pitchFamily="34" charset="0"/>
                  <a:cs typeface="Arial" panose="020B0604020202020204" pitchFamily="34" charset="0"/>
                </a:rPr>
                <a:t>signature</a:t>
              </a:r>
            </a:p>
            <a:p>
              <a:pPr algn="ctr">
                <a:defRPr/>
              </a:pPr>
              <a:r>
                <a:rPr lang="en-US" sz="1800" dirty="0" smtClean="0">
                  <a:solidFill>
                    <a:schemeClr val="bg1"/>
                  </a:solidFill>
                  <a:latin typeface="Arial" panose="020B0604020202020204" pitchFamily="34" charset="0"/>
                  <a:cs typeface="Arial" panose="020B0604020202020204" pitchFamily="34" charset="0"/>
                </a:rPr>
                <a:t>(encrypt) </a:t>
              </a:r>
            </a:p>
          </p:txBody>
        </p:sp>
      </p:grpSp>
      <p:sp>
        <p:nvSpPr>
          <p:cNvPr id="50187" name="Text Box 16"/>
          <p:cNvSpPr txBox="1">
            <a:spLocks noChangeArrowheads="1"/>
          </p:cNvSpPr>
          <p:nvPr/>
        </p:nvSpPr>
        <p:spPr bwMode="auto">
          <a:xfrm>
            <a:off x="1490663" y="3252788"/>
            <a:ext cx="960437" cy="82550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r"/>
            <a:r>
              <a:rPr lang="en-US" altLang="zh-CN" sz="1600" dirty="0" smtClean="0">
                <a:latin typeface="Arial" panose="020B0604020202020204" pitchFamily="34" charset="0"/>
                <a:cs typeface="Arial" panose="020B0604020202020204" pitchFamily="34" charset="0"/>
              </a:rPr>
              <a:t>Bob’</a:t>
            </a:r>
            <a:r>
              <a:rPr lang="en-US" altLang="ja-JP" sz="1600" dirty="0" smtClean="0">
                <a:latin typeface="Arial" panose="020B0604020202020204" pitchFamily="34" charset="0"/>
                <a:cs typeface="Arial" panose="020B0604020202020204" pitchFamily="34" charset="0"/>
              </a:rPr>
              <a:t>s </a:t>
            </a:r>
            <a:endParaRPr lang="en-US" altLang="ja-JP" sz="1600" dirty="0">
              <a:latin typeface="Arial" panose="020B0604020202020204" pitchFamily="34" charset="0"/>
              <a:cs typeface="Arial" panose="020B0604020202020204" pitchFamily="34" charset="0"/>
            </a:endParaRPr>
          </a:p>
          <a:p>
            <a:pPr algn="r"/>
            <a:r>
              <a:rPr lang="en-US" altLang="zh-CN" sz="1600" dirty="0">
                <a:latin typeface="Arial" panose="020B0604020202020204" pitchFamily="34" charset="0"/>
                <a:cs typeface="Arial" panose="020B0604020202020204" pitchFamily="34" charset="0"/>
              </a:rPr>
              <a:t>private</a:t>
            </a:r>
          </a:p>
          <a:p>
            <a:pPr algn="r"/>
            <a:r>
              <a:rPr lang="en-US" altLang="zh-CN" sz="1600" dirty="0">
                <a:latin typeface="Arial" panose="020B0604020202020204" pitchFamily="34" charset="0"/>
                <a:cs typeface="Arial" panose="020B0604020202020204" pitchFamily="34" charset="0"/>
              </a:rPr>
              <a:t>key </a:t>
            </a:r>
          </a:p>
        </p:txBody>
      </p:sp>
      <p:pic>
        <p:nvPicPr>
          <p:cNvPr id="79883" name="Picture 17" descr="BS00768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flipV="1">
            <a:off x="2468563" y="3333750"/>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18"/>
          <p:cNvGrpSpPr/>
          <p:nvPr/>
        </p:nvGrpSpPr>
        <p:grpSpPr bwMode="auto">
          <a:xfrm>
            <a:off x="2406650" y="3659188"/>
            <a:ext cx="490538" cy="604837"/>
            <a:chOff x="2994" y="2073"/>
            <a:chExt cx="309" cy="381"/>
          </a:xfrm>
        </p:grpSpPr>
        <p:grpSp>
          <p:nvGrpSpPr>
            <p:cNvPr id="7" name="Group 19"/>
            <p:cNvGrpSpPr/>
            <p:nvPr/>
          </p:nvGrpSpPr>
          <p:grpSpPr bwMode="auto">
            <a:xfrm>
              <a:off x="2994" y="2144"/>
              <a:ext cx="309" cy="310"/>
              <a:chOff x="2994" y="2144"/>
              <a:chExt cx="309" cy="310"/>
            </a:xfrm>
          </p:grpSpPr>
          <p:sp>
            <p:nvSpPr>
              <p:cNvPr id="50250" name="Text Box 20"/>
              <p:cNvSpPr txBox="1">
                <a:spLocks noChangeArrowheads="1"/>
              </p:cNvSpPr>
              <p:nvPr/>
            </p:nvSpPr>
            <p:spPr bwMode="auto">
              <a:xfrm>
                <a:off x="2994" y="2144"/>
                <a:ext cx="269" cy="252"/>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mtClean="0">
                    <a:solidFill>
                      <a:srgbClr val="C00000"/>
                    </a:solidFill>
                    <a:latin typeface="Arial" panose="020B0604020202020204" pitchFamily="34" charset="0"/>
                    <a:cs typeface="Arial" panose="020B0604020202020204" pitchFamily="34" charset="0"/>
                  </a:rPr>
                  <a:t>K </a:t>
                </a:r>
              </a:p>
            </p:txBody>
          </p:sp>
          <p:sp>
            <p:nvSpPr>
              <p:cNvPr id="50251" name="Text Box 21"/>
              <p:cNvSpPr txBox="1">
                <a:spLocks noChangeArrowheads="1"/>
              </p:cNvSpPr>
              <p:nvPr/>
            </p:nvSpPr>
            <p:spPr bwMode="auto">
              <a:xfrm>
                <a:off x="3101" y="2241"/>
                <a:ext cx="202" cy="213"/>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600" smtClean="0">
                    <a:solidFill>
                      <a:srgbClr val="C00000"/>
                    </a:solidFill>
                    <a:latin typeface="Arial" panose="020B0604020202020204" pitchFamily="34" charset="0"/>
                    <a:cs typeface="Arial" panose="020B0604020202020204" pitchFamily="34" charset="0"/>
                  </a:rPr>
                  <a:t>B</a:t>
                </a:r>
              </a:p>
            </p:txBody>
          </p:sp>
        </p:grpSp>
        <p:sp>
          <p:nvSpPr>
            <p:cNvPr id="50249" name="Text Box 22"/>
            <p:cNvSpPr txBox="1">
              <a:spLocks noChangeArrowheads="1"/>
            </p:cNvSpPr>
            <p:nvPr/>
          </p:nvSpPr>
          <p:spPr bwMode="auto">
            <a:xfrm>
              <a:off x="3122" y="2073"/>
              <a:ext cx="160" cy="213"/>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600" smtClean="0">
                  <a:solidFill>
                    <a:srgbClr val="C00000"/>
                  </a:solidFill>
                  <a:latin typeface="Arial" panose="020B0604020202020204" pitchFamily="34" charset="0"/>
                  <a:cs typeface="Arial" panose="020B0604020202020204" pitchFamily="34" charset="0"/>
                </a:rPr>
                <a:t>-</a:t>
              </a:r>
            </a:p>
          </p:txBody>
        </p:sp>
      </p:grpSp>
      <p:sp>
        <p:nvSpPr>
          <p:cNvPr id="50190" name="Line 23"/>
          <p:cNvSpPr>
            <a:spLocks noChangeShapeType="1"/>
          </p:cNvSpPr>
          <p:nvPr/>
        </p:nvSpPr>
        <p:spPr bwMode="auto">
          <a:xfrm flipV="1">
            <a:off x="2535238" y="3702050"/>
            <a:ext cx="565150" cy="7938"/>
          </a:xfrm>
          <a:prstGeom prst="line">
            <a:avLst/>
          </a:prstGeom>
          <a:noFill/>
          <a:ln w="38100">
            <a:solidFill>
              <a:schemeClr val="tx1"/>
            </a:solidFill>
            <a:prstDash val="sysDot"/>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50191" name="Line 24"/>
          <p:cNvSpPr>
            <a:spLocks noChangeShapeType="1"/>
          </p:cNvSpPr>
          <p:nvPr/>
        </p:nvSpPr>
        <p:spPr bwMode="auto">
          <a:xfrm>
            <a:off x="3800475" y="4129088"/>
            <a:ext cx="15875" cy="312737"/>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nvGrpSpPr>
          <p:cNvPr id="8" name="Group 25"/>
          <p:cNvGrpSpPr/>
          <p:nvPr/>
        </p:nvGrpSpPr>
        <p:grpSpPr bwMode="auto">
          <a:xfrm>
            <a:off x="828675" y="4799013"/>
            <a:ext cx="846138" cy="519112"/>
            <a:chOff x="984" y="2831"/>
            <a:chExt cx="533" cy="327"/>
          </a:xfrm>
        </p:grpSpPr>
        <p:sp>
          <p:nvSpPr>
            <p:cNvPr id="50246" name="Text Box 26"/>
            <p:cNvSpPr txBox="1">
              <a:spLocks noChangeArrowheads="1"/>
            </p:cNvSpPr>
            <p:nvPr/>
          </p:nvSpPr>
          <p:spPr bwMode="auto">
            <a:xfrm>
              <a:off x="984" y="2831"/>
              <a:ext cx="533" cy="327"/>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2800" smtClean="0">
                  <a:latin typeface="Arial" panose="020B0604020202020204" pitchFamily="34" charset="0"/>
                  <a:cs typeface="Arial" panose="020B0604020202020204" pitchFamily="34" charset="0"/>
                </a:rPr>
                <a:t>+</a:t>
              </a:r>
            </a:p>
          </p:txBody>
        </p:sp>
        <p:sp>
          <p:nvSpPr>
            <p:cNvPr id="50247" name="Oval 27"/>
            <p:cNvSpPr>
              <a:spLocks noChangeArrowheads="1"/>
            </p:cNvSpPr>
            <p:nvPr/>
          </p:nvSpPr>
          <p:spPr bwMode="auto">
            <a:xfrm>
              <a:off x="1152" y="2924"/>
              <a:ext cx="195" cy="160"/>
            </a:xfrm>
            <a:prstGeom prst="ellipse">
              <a:avLst/>
            </a:prstGeom>
            <a:noFill/>
            <a:ln w="9525">
              <a:solidFill>
                <a:schemeClr val="tx1"/>
              </a:solidFill>
              <a:round/>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latin typeface="Arial" panose="020B0604020202020204" pitchFamily="34" charset="0"/>
                <a:cs typeface="Arial" panose="020B0604020202020204" pitchFamily="34" charset="0"/>
              </a:endParaRPr>
            </a:p>
          </p:txBody>
        </p:sp>
      </p:grpSp>
      <p:sp>
        <p:nvSpPr>
          <p:cNvPr id="50193" name="Line 28"/>
          <p:cNvSpPr>
            <a:spLocks noChangeShapeType="1"/>
          </p:cNvSpPr>
          <p:nvPr/>
        </p:nvSpPr>
        <p:spPr bwMode="auto">
          <a:xfrm>
            <a:off x="1276350" y="2928938"/>
            <a:ext cx="0" cy="1981200"/>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50194" name="Line 29"/>
          <p:cNvSpPr>
            <a:spLocks noChangeShapeType="1"/>
          </p:cNvSpPr>
          <p:nvPr/>
        </p:nvSpPr>
        <p:spPr bwMode="auto">
          <a:xfrm>
            <a:off x="1249363" y="5222875"/>
            <a:ext cx="3175" cy="304800"/>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50196" name="Rectangle 31"/>
          <p:cNvSpPr>
            <a:spLocks noChangeArrowheads="1"/>
          </p:cNvSpPr>
          <p:nvPr/>
        </p:nvSpPr>
        <p:spPr bwMode="auto">
          <a:xfrm>
            <a:off x="520700" y="1096963"/>
            <a:ext cx="3547244" cy="812800"/>
          </a:xfrm>
          <a:prstGeom prst="rect">
            <a:avLst/>
          </a:prstGeom>
          <a:noFill/>
          <a:ln>
            <a:noFill/>
          </a:ln>
          <a:effectLst/>
        </p:spPr>
        <p:txBody>
          <a:bodyPr/>
          <a:lstStyle/>
          <a:p>
            <a:pPr indent="-342900" algn="l">
              <a:spcBef>
                <a:spcPct val="20000"/>
              </a:spcBef>
              <a:buClr>
                <a:srgbClr val="000099"/>
              </a:buClr>
              <a:buSzPct val="75000"/>
              <a:buFont typeface="Wingdings" panose="05000000000000000000" charset="0"/>
              <a:buNone/>
              <a:defRPr/>
            </a:pPr>
            <a:r>
              <a:rPr lang="en-US" sz="2400" dirty="0">
                <a:solidFill>
                  <a:srgbClr val="FF0000"/>
                </a:solidFill>
                <a:latin typeface="Gill Sans MT" panose="020B0502020104020203" pitchFamily="34" charset="0"/>
                <a:ea typeface="MS PGothic" panose="020B0600070205080204" pitchFamily="34" charset="-128"/>
              </a:rPr>
              <a:t>Bob</a:t>
            </a:r>
            <a:r>
              <a:rPr lang="en-US" sz="2400" dirty="0">
                <a:latin typeface="Gill Sans MT" panose="020B0502020104020203" pitchFamily="34" charset="0"/>
                <a:ea typeface="MS PGothic" panose="020B0600070205080204" pitchFamily="34" charset="-128"/>
              </a:rPr>
              <a:t> sends digitally signed message:</a:t>
            </a:r>
          </a:p>
        </p:txBody>
      </p:sp>
      <p:grpSp>
        <p:nvGrpSpPr>
          <p:cNvPr id="9" name="Group 33"/>
          <p:cNvGrpSpPr/>
          <p:nvPr/>
        </p:nvGrpSpPr>
        <p:grpSpPr bwMode="auto">
          <a:xfrm>
            <a:off x="2959100" y="4325938"/>
            <a:ext cx="1722438" cy="995362"/>
            <a:chOff x="3157" y="2362"/>
            <a:chExt cx="1085" cy="627"/>
          </a:xfrm>
        </p:grpSpPr>
        <p:grpSp>
          <p:nvGrpSpPr>
            <p:cNvPr id="10" name="Group 34"/>
            <p:cNvGrpSpPr/>
            <p:nvPr/>
          </p:nvGrpSpPr>
          <p:grpSpPr bwMode="auto">
            <a:xfrm>
              <a:off x="3220" y="2639"/>
              <a:ext cx="923" cy="339"/>
              <a:chOff x="2546" y="3029"/>
              <a:chExt cx="923" cy="339"/>
            </a:xfrm>
          </p:grpSpPr>
          <p:sp>
            <p:nvSpPr>
              <p:cNvPr id="50244" name="Text Box 35"/>
              <p:cNvSpPr txBox="1">
                <a:spLocks noChangeArrowheads="1"/>
              </p:cNvSpPr>
              <p:nvPr/>
            </p:nvSpPr>
            <p:spPr bwMode="auto">
              <a:xfrm>
                <a:off x="2546" y="3118"/>
                <a:ext cx="923"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solidFill>
                      <a:srgbClr val="C00000"/>
                    </a:solidFill>
                    <a:latin typeface="Arial" panose="020B0604020202020204" pitchFamily="34" charset="0"/>
                    <a:cs typeface="Arial" panose="020B0604020202020204" pitchFamily="34" charset="0"/>
                  </a:rPr>
                  <a:t>K</a:t>
                </a:r>
                <a:r>
                  <a:rPr lang="en-US" sz="2400" baseline="-25000" dirty="0" smtClean="0">
                    <a:solidFill>
                      <a:srgbClr val="C00000"/>
                    </a:solidFill>
                    <a:latin typeface="Arial" panose="020B0604020202020204" pitchFamily="34" charset="0"/>
                    <a:cs typeface="Arial" panose="020B0604020202020204" pitchFamily="34" charset="0"/>
                  </a:rPr>
                  <a:t>B</a:t>
                </a:r>
                <a:r>
                  <a:rPr lang="en-US" dirty="0" smtClean="0">
                    <a:solidFill>
                      <a:srgbClr val="C00000"/>
                    </a:solidFill>
                    <a:latin typeface="Arial" panose="020B0604020202020204" pitchFamily="34" charset="0"/>
                    <a:cs typeface="Arial" panose="020B0604020202020204" pitchFamily="34" charset="0"/>
                  </a:rPr>
                  <a:t>(H(m) ) </a:t>
                </a:r>
              </a:p>
            </p:txBody>
          </p:sp>
          <p:sp>
            <p:nvSpPr>
              <p:cNvPr id="50245" name="Text Box 36"/>
              <p:cNvSpPr txBox="1">
                <a:spLocks noChangeArrowheads="1"/>
              </p:cNvSpPr>
              <p:nvPr/>
            </p:nvSpPr>
            <p:spPr bwMode="auto">
              <a:xfrm>
                <a:off x="2554" y="3029"/>
                <a:ext cx="533"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mtClean="0">
                    <a:solidFill>
                      <a:srgbClr val="C00000"/>
                    </a:solidFill>
                    <a:latin typeface="Arial" panose="020B0604020202020204" pitchFamily="34" charset="0"/>
                    <a:cs typeface="Arial" panose="020B0604020202020204" pitchFamily="34" charset="0"/>
                  </a:rPr>
                  <a:t>-</a:t>
                </a:r>
              </a:p>
            </p:txBody>
          </p:sp>
        </p:grpSp>
        <p:sp>
          <p:nvSpPr>
            <p:cNvPr id="50242" name="Rectangle 37"/>
            <p:cNvSpPr>
              <a:spLocks noChangeArrowheads="1"/>
            </p:cNvSpPr>
            <p:nvPr/>
          </p:nvSpPr>
          <p:spPr bwMode="auto">
            <a:xfrm>
              <a:off x="3291" y="2378"/>
              <a:ext cx="780" cy="611"/>
            </a:xfrm>
            <a:prstGeom prst="rect">
              <a:avLst/>
            </a:prstGeom>
            <a:no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43" name="Text Box 38"/>
            <p:cNvSpPr txBox="1">
              <a:spLocks noChangeArrowheads="1"/>
            </p:cNvSpPr>
            <p:nvPr/>
          </p:nvSpPr>
          <p:spPr bwMode="auto">
            <a:xfrm>
              <a:off x="3157" y="2362"/>
              <a:ext cx="1085" cy="404"/>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rgbClr val="C00000"/>
                  </a:solidFill>
                  <a:latin typeface="Arial" panose="020B0604020202020204" pitchFamily="34" charset="0"/>
                  <a:cs typeface="Arial" panose="020B0604020202020204" pitchFamily="34" charset="0"/>
                </a:rPr>
                <a:t>encrypted </a:t>
              </a:r>
            </a:p>
            <a:p>
              <a:pPr algn="ctr">
                <a:defRPr/>
              </a:pPr>
              <a:r>
                <a:rPr lang="en-US" sz="1800" dirty="0" smtClean="0">
                  <a:solidFill>
                    <a:srgbClr val="C00000"/>
                  </a:solidFill>
                  <a:latin typeface="Arial" panose="020B0604020202020204" pitchFamily="34" charset="0"/>
                  <a:cs typeface="Arial" panose="020B0604020202020204" pitchFamily="34" charset="0"/>
                </a:rPr>
                <a:t>msg digest</a:t>
              </a:r>
            </a:p>
          </p:txBody>
        </p:sp>
      </p:grpSp>
      <p:sp>
        <p:nvSpPr>
          <p:cNvPr id="50199" name="Line 39"/>
          <p:cNvSpPr>
            <a:spLocks noChangeShapeType="1"/>
          </p:cNvSpPr>
          <p:nvPr/>
        </p:nvSpPr>
        <p:spPr bwMode="auto">
          <a:xfrm flipH="1">
            <a:off x="1377950" y="5078413"/>
            <a:ext cx="1801813" cy="0"/>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pic>
        <p:nvPicPr>
          <p:cNvPr id="217128" name="Picture 40" descr="BS00592_[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80038" y="2109263"/>
            <a:ext cx="627062"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7129" name="Line 41"/>
          <p:cNvSpPr>
            <a:spLocks noChangeShapeType="1"/>
          </p:cNvSpPr>
          <p:nvPr/>
        </p:nvSpPr>
        <p:spPr bwMode="auto">
          <a:xfrm>
            <a:off x="8116888" y="3260200"/>
            <a:ext cx="15875" cy="312738"/>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nvGrpSpPr>
          <p:cNvPr id="11" name="Group 42"/>
          <p:cNvGrpSpPr/>
          <p:nvPr/>
        </p:nvGrpSpPr>
        <p:grpSpPr bwMode="auto">
          <a:xfrm>
            <a:off x="7248525" y="2247375"/>
            <a:ext cx="1722438" cy="995363"/>
            <a:chOff x="3157" y="2362"/>
            <a:chExt cx="1085" cy="627"/>
          </a:xfrm>
        </p:grpSpPr>
        <p:grpSp>
          <p:nvGrpSpPr>
            <p:cNvPr id="12" name="Group 43"/>
            <p:cNvGrpSpPr/>
            <p:nvPr/>
          </p:nvGrpSpPr>
          <p:grpSpPr bwMode="auto">
            <a:xfrm>
              <a:off x="3220" y="2639"/>
              <a:ext cx="923" cy="339"/>
              <a:chOff x="2546" y="3029"/>
              <a:chExt cx="923" cy="339"/>
            </a:xfrm>
          </p:grpSpPr>
          <p:sp>
            <p:nvSpPr>
              <p:cNvPr id="50239" name="Text Box 44"/>
              <p:cNvSpPr txBox="1">
                <a:spLocks noChangeArrowheads="1"/>
              </p:cNvSpPr>
              <p:nvPr/>
            </p:nvSpPr>
            <p:spPr bwMode="auto">
              <a:xfrm>
                <a:off x="2546" y="3118"/>
                <a:ext cx="923"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solidFill>
                      <a:srgbClr val="C00000"/>
                    </a:solidFill>
                    <a:latin typeface="Arial" panose="020B0604020202020204" pitchFamily="34" charset="0"/>
                    <a:cs typeface="Arial" panose="020B0604020202020204" pitchFamily="34" charset="0"/>
                  </a:rPr>
                  <a:t>K</a:t>
                </a:r>
                <a:r>
                  <a:rPr lang="en-US" sz="2400" baseline="-25000" dirty="0" smtClean="0">
                    <a:solidFill>
                      <a:srgbClr val="C00000"/>
                    </a:solidFill>
                    <a:latin typeface="Arial" panose="020B0604020202020204" pitchFamily="34" charset="0"/>
                    <a:cs typeface="Arial" panose="020B0604020202020204" pitchFamily="34" charset="0"/>
                  </a:rPr>
                  <a:t>B</a:t>
                </a:r>
                <a:r>
                  <a:rPr lang="en-US" dirty="0" smtClean="0">
                    <a:solidFill>
                      <a:srgbClr val="C00000"/>
                    </a:solidFill>
                    <a:latin typeface="Arial" panose="020B0604020202020204" pitchFamily="34" charset="0"/>
                    <a:cs typeface="Arial" panose="020B0604020202020204" pitchFamily="34" charset="0"/>
                  </a:rPr>
                  <a:t>(H(m) ) </a:t>
                </a:r>
              </a:p>
            </p:txBody>
          </p:sp>
          <p:sp>
            <p:nvSpPr>
              <p:cNvPr id="50240" name="Text Box 45"/>
              <p:cNvSpPr txBox="1">
                <a:spLocks noChangeArrowheads="1"/>
              </p:cNvSpPr>
              <p:nvPr/>
            </p:nvSpPr>
            <p:spPr bwMode="auto">
              <a:xfrm>
                <a:off x="2554" y="3029"/>
                <a:ext cx="533"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mtClean="0">
                    <a:solidFill>
                      <a:srgbClr val="C00000"/>
                    </a:solidFill>
                    <a:latin typeface="Arial" panose="020B0604020202020204" pitchFamily="34" charset="0"/>
                    <a:cs typeface="Arial" panose="020B0604020202020204" pitchFamily="34" charset="0"/>
                  </a:rPr>
                  <a:t>-</a:t>
                </a:r>
              </a:p>
            </p:txBody>
          </p:sp>
        </p:grpSp>
        <p:sp>
          <p:nvSpPr>
            <p:cNvPr id="50237" name="Rectangle 46"/>
            <p:cNvSpPr>
              <a:spLocks noChangeArrowheads="1"/>
            </p:cNvSpPr>
            <p:nvPr/>
          </p:nvSpPr>
          <p:spPr bwMode="auto">
            <a:xfrm>
              <a:off x="3291" y="2378"/>
              <a:ext cx="780" cy="611"/>
            </a:xfrm>
            <a:prstGeom prst="rect">
              <a:avLst/>
            </a:prstGeom>
            <a:no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38" name="Text Box 47"/>
            <p:cNvSpPr txBox="1">
              <a:spLocks noChangeArrowheads="1"/>
            </p:cNvSpPr>
            <p:nvPr/>
          </p:nvSpPr>
          <p:spPr bwMode="auto">
            <a:xfrm>
              <a:off x="3157" y="2362"/>
              <a:ext cx="1085" cy="404"/>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rgbClr val="C00000"/>
                  </a:solidFill>
                  <a:latin typeface="Arial" panose="020B0604020202020204" pitchFamily="34" charset="0"/>
                  <a:cs typeface="Arial" panose="020B0604020202020204" pitchFamily="34" charset="0"/>
                </a:rPr>
                <a:t>encrypted </a:t>
              </a:r>
            </a:p>
            <a:p>
              <a:pPr algn="ctr">
                <a:defRPr/>
              </a:pPr>
              <a:r>
                <a:rPr lang="en-US" sz="1800" dirty="0" smtClean="0">
                  <a:solidFill>
                    <a:srgbClr val="C00000"/>
                  </a:solidFill>
                  <a:latin typeface="Arial" panose="020B0604020202020204" pitchFamily="34" charset="0"/>
                  <a:cs typeface="Arial" panose="020B0604020202020204" pitchFamily="34" charset="0"/>
                </a:rPr>
                <a:t>msg digest</a:t>
              </a:r>
            </a:p>
          </p:txBody>
        </p:sp>
      </p:grpSp>
      <p:grpSp>
        <p:nvGrpSpPr>
          <p:cNvPr id="13" name="Group 48"/>
          <p:cNvGrpSpPr/>
          <p:nvPr/>
        </p:nvGrpSpPr>
        <p:grpSpPr bwMode="auto">
          <a:xfrm>
            <a:off x="5054600" y="3161775"/>
            <a:ext cx="1343025" cy="841375"/>
            <a:chOff x="403" y="1308"/>
            <a:chExt cx="846" cy="530"/>
          </a:xfrm>
        </p:grpSpPr>
        <p:sp>
          <p:nvSpPr>
            <p:cNvPr id="50234" name="Rectangle 49"/>
            <p:cNvSpPr>
              <a:spLocks noChangeArrowheads="1"/>
            </p:cNvSpPr>
            <p:nvPr/>
          </p:nvSpPr>
          <p:spPr bwMode="auto">
            <a:xfrm>
              <a:off x="477" y="1308"/>
              <a:ext cx="685" cy="498"/>
            </a:xfrm>
            <a:prstGeom prst="rect">
              <a:avLst/>
            </a:prstGeom>
            <a:solidFill>
              <a:schemeClr val="bg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35" name="Text Box 50"/>
            <p:cNvSpPr txBox="1">
              <a:spLocks noChangeArrowheads="1"/>
            </p:cNvSpPr>
            <p:nvPr/>
          </p:nvSpPr>
          <p:spPr bwMode="auto">
            <a:xfrm>
              <a:off x="403" y="1318"/>
              <a:ext cx="846" cy="52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lnSpc>
                  <a:spcPct val="80000"/>
                </a:lnSpc>
                <a:defRPr/>
              </a:pPr>
              <a:r>
                <a:rPr lang="en-US" dirty="0" smtClean="0">
                  <a:solidFill>
                    <a:srgbClr val="C00000"/>
                  </a:solidFill>
                  <a:latin typeface="Arial" panose="020B0604020202020204" pitchFamily="34" charset="0"/>
                  <a:cs typeface="Arial" panose="020B0604020202020204" pitchFamily="34" charset="0"/>
                </a:rPr>
                <a:t>large </a:t>
              </a:r>
            </a:p>
            <a:p>
              <a:pPr algn="ctr">
                <a:lnSpc>
                  <a:spcPct val="80000"/>
                </a:lnSpc>
                <a:defRPr/>
              </a:pPr>
              <a:r>
                <a:rPr lang="en-US" dirty="0" smtClean="0">
                  <a:solidFill>
                    <a:srgbClr val="C00000"/>
                  </a:solidFill>
                  <a:latin typeface="Arial" panose="020B0604020202020204" pitchFamily="34" charset="0"/>
                  <a:cs typeface="Arial" panose="020B0604020202020204" pitchFamily="34" charset="0"/>
                </a:rPr>
                <a:t>message</a:t>
              </a:r>
            </a:p>
            <a:p>
              <a:pPr algn="ctr">
                <a:lnSpc>
                  <a:spcPct val="80000"/>
                </a:lnSpc>
                <a:defRPr/>
              </a:pPr>
              <a:r>
                <a:rPr lang="en-US" dirty="0" smtClean="0">
                  <a:solidFill>
                    <a:srgbClr val="C00000"/>
                  </a:solidFill>
                  <a:latin typeface="Arial" panose="020B0604020202020204" pitchFamily="34" charset="0"/>
                  <a:cs typeface="Arial" panose="020B0604020202020204" pitchFamily="34" charset="0"/>
                </a:rPr>
                <a:t>m</a:t>
              </a:r>
            </a:p>
          </p:txBody>
        </p:sp>
      </p:grpSp>
      <p:grpSp>
        <p:nvGrpSpPr>
          <p:cNvPr id="14" name="Group 51"/>
          <p:cNvGrpSpPr/>
          <p:nvPr/>
        </p:nvGrpSpPr>
        <p:grpSpPr bwMode="auto">
          <a:xfrm>
            <a:off x="5187950" y="4195238"/>
            <a:ext cx="1017588" cy="650875"/>
            <a:chOff x="1391" y="982"/>
            <a:chExt cx="641" cy="410"/>
          </a:xfrm>
          <a:solidFill>
            <a:srgbClr val="008000"/>
          </a:solidFill>
        </p:grpSpPr>
        <p:sp>
          <p:nvSpPr>
            <p:cNvPr id="50232" name="Rectangle 52"/>
            <p:cNvSpPr>
              <a:spLocks noChangeArrowheads="1"/>
            </p:cNvSpPr>
            <p:nvPr/>
          </p:nvSpPr>
          <p:spPr bwMode="auto">
            <a:xfrm>
              <a:off x="1397" y="982"/>
              <a:ext cx="619" cy="398"/>
            </a:xfrm>
            <a:prstGeom prst="rect">
              <a:avLst/>
            </a:prstGeom>
            <a:grpFill/>
            <a:ln w="9525">
              <a:solidFill>
                <a:schemeClr val="tx1"/>
              </a:solidFill>
              <a:miter lim="800000"/>
            </a:ln>
            <a:effectLst/>
          </p:spPr>
          <p:txBody>
            <a:bodyPr wrap="none" anchor="ctr"/>
            <a:lstStyle/>
            <a:p>
              <a:pPr>
                <a:defRPr/>
              </a:pPr>
              <a:endParaRPr lang="en-US">
                <a:latin typeface="Arial" panose="020B0604020202020204" pitchFamily="34" charset="0"/>
                <a:ea typeface="MS PGothic" panose="020B0600070205080204" pitchFamily="34" charset="-128"/>
                <a:cs typeface="Arial" panose="020B0604020202020204" pitchFamily="34" charset="0"/>
              </a:endParaRPr>
            </a:p>
          </p:txBody>
        </p:sp>
        <p:sp>
          <p:nvSpPr>
            <p:cNvPr id="50233" name="Text Box 53"/>
            <p:cNvSpPr txBox="1">
              <a:spLocks noChangeArrowheads="1"/>
            </p:cNvSpPr>
            <p:nvPr/>
          </p:nvSpPr>
          <p:spPr bwMode="auto">
            <a:xfrm>
              <a:off x="1391" y="985"/>
              <a:ext cx="641" cy="407"/>
            </a:xfrm>
            <a:prstGeom prst="rect">
              <a:avLst/>
            </a:prstGeom>
            <a:grp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smtClean="0">
                  <a:solidFill>
                    <a:schemeClr val="bg1"/>
                  </a:solidFill>
                  <a:latin typeface="Arial" panose="020B0604020202020204" pitchFamily="34" charset="0"/>
                  <a:cs typeface="Arial" panose="020B0604020202020204" pitchFamily="34" charset="0"/>
                </a:rPr>
                <a:t>H: Hash</a:t>
              </a:r>
            </a:p>
            <a:p>
              <a:pPr algn="ctr">
                <a:defRPr/>
              </a:pPr>
              <a:r>
                <a:rPr lang="en-US" sz="1800" smtClean="0">
                  <a:solidFill>
                    <a:schemeClr val="bg1"/>
                  </a:solidFill>
                  <a:latin typeface="Arial" panose="020B0604020202020204" pitchFamily="34" charset="0"/>
                  <a:cs typeface="Arial" panose="020B0604020202020204" pitchFamily="34" charset="0"/>
                </a:rPr>
                <a:t>function</a:t>
              </a:r>
            </a:p>
          </p:txBody>
        </p:sp>
      </p:grpSp>
      <p:grpSp>
        <p:nvGrpSpPr>
          <p:cNvPr id="15" name="Group 54"/>
          <p:cNvGrpSpPr/>
          <p:nvPr/>
        </p:nvGrpSpPr>
        <p:grpSpPr bwMode="auto">
          <a:xfrm>
            <a:off x="5289550" y="5039788"/>
            <a:ext cx="873125" cy="420687"/>
            <a:chOff x="3305" y="3136"/>
            <a:chExt cx="550" cy="265"/>
          </a:xfrm>
        </p:grpSpPr>
        <p:sp>
          <p:nvSpPr>
            <p:cNvPr id="50230" name="Rectangle 55"/>
            <p:cNvSpPr>
              <a:spLocks noChangeArrowheads="1"/>
            </p:cNvSpPr>
            <p:nvPr/>
          </p:nvSpPr>
          <p:spPr bwMode="auto">
            <a:xfrm>
              <a:off x="3336" y="3136"/>
              <a:ext cx="480" cy="257"/>
            </a:xfrm>
            <a:prstGeom prst="rect">
              <a:avLst/>
            </a:prstGeom>
            <a:solidFill>
              <a:schemeClr val="bg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31" name="Text Box 56"/>
            <p:cNvSpPr txBox="1">
              <a:spLocks noChangeArrowheads="1"/>
            </p:cNvSpPr>
            <p:nvPr/>
          </p:nvSpPr>
          <p:spPr bwMode="auto">
            <a:xfrm>
              <a:off x="3305" y="3151"/>
              <a:ext cx="550"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solidFill>
                    <a:srgbClr val="C00000"/>
                  </a:solidFill>
                  <a:latin typeface="Arial" panose="020B0604020202020204" pitchFamily="34" charset="0"/>
                  <a:cs typeface="Arial" panose="020B0604020202020204" pitchFamily="34" charset="0"/>
                </a:rPr>
                <a:t>H(m) </a:t>
              </a:r>
            </a:p>
          </p:txBody>
        </p:sp>
      </p:grpSp>
      <p:grpSp>
        <p:nvGrpSpPr>
          <p:cNvPr id="16" name="Group 57"/>
          <p:cNvGrpSpPr/>
          <p:nvPr/>
        </p:nvGrpSpPr>
        <p:grpSpPr bwMode="auto">
          <a:xfrm>
            <a:off x="7596188" y="3612625"/>
            <a:ext cx="1192212" cy="955675"/>
            <a:chOff x="1126" y="2124"/>
            <a:chExt cx="751" cy="602"/>
          </a:xfrm>
          <a:solidFill>
            <a:srgbClr val="008000"/>
          </a:solidFill>
        </p:grpSpPr>
        <p:sp>
          <p:nvSpPr>
            <p:cNvPr id="50228" name="Rectangle 58"/>
            <p:cNvSpPr>
              <a:spLocks noChangeArrowheads="1"/>
            </p:cNvSpPr>
            <p:nvPr/>
          </p:nvSpPr>
          <p:spPr bwMode="auto">
            <a:xfrm>
              <a:off x="1126" y="2124"/>
              <a:ext cx="751" cy="602"/>
            </a:xfrm>
            <a:prstGeom prst="rect">
              <a:avLst/>
            </a:prstGeom>
            <a:grpFill/>
            <a:ln w="9525">
              <a:solidFill>
                <a:schemeClr val="tx1"/>
              </a:solidFill>
              <a:miter lim="800000"/>
            </a:ln>
            <a:effectLst/>
          </p:spPr>
          <p:txBody>
            <a:bodyPr wrap="none" anchor="ctr"/>
            <a:lstStyle/>
            <a:p>
              <a:pPr>
                <a:defRPr/>
              </a:pPr>
              <a:endParaRPr lang="en-US">
                <a:latin typeface="Arial" panose="020B0604020202020204" pitchFamily="34" charset="0"/>
                <a:ea typeface="MS PGothic" panose="020B0600070205080204" pitchFamily="34" charset="-128"/>
                <a:cs typeface="Arial" panose="020B0604020202020204" pitchFamily="34" charset="0"/>
              </a:endParaRPr>
            </a:p>
          </p:txBody>
        </p:sp>
        <p:sp>
          <p:nvSpPr>
            <p:cNvPr id="50229" name="Text Box 59"/>
            <p:cNvSpPr txBox="1">
              <a:spLocks noChangeArrowheads="1"/>
            </p:cNvSpPr>
            <p:nvPr/>
          </p:nvSpPr>
          <p:spPr bwMode="auto">
            <a:xfrm>
              <a:off x="1140" y="2127"/>
              <a:ext cx="730" cy="582"/>
            </a:xfrm>
            <a:prstGeom prst="rect">
              <a:avLst/>
            </a:prstGeom>
            <a:grp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smtClean="0">
                  <a:solidFill>
                    <a:schemeClr val="bg1"/>
                  </a:solidFill>
                  <a:latin typeface="Arial" panose="020B0604020202020204" pitchFamily="34" charset="0"/>
                  <a:cs typeface="Arial" panose="020B0604020202020204" pitchFamily="34" charset="0"/>
                </a:rPr>
                <a:t>digital</a:t>
              </a:r>
            </a:p>
            <a:p>
              <a:pPr algn="ctr">
                <a:defRPr/>
              </a:pPr>
              <a:r>
                <a:rPr lang="en-US" sz="1800" dirty="0" smtClean="0">
                  <a:solidFill>
                    <a:schemeClr val="bg1"/>
                  </a:solidFill>
                  <a:latin typeface="Arial" panose="020B0604020202020204" pitchFamily="34" charset="0"/>
                  <a:cs typeface="Arial" panose="020B0604020202020204" pitchFamily="34" charset="0"/>
                </a:rPr>
                <a:t>signature</a:t>
              </a:r>
            </a:p>
            <a:p>
              <a:pPr algn="ctr">
                <a:defRPr/>
              </a:pPr>
              <a:r>
                <a:rPr lang="en-US" sz="1800" dirty="0" smtClean="0">
                  <a:solidFill>
                    <a:schemeClr val="bg1"/>
                  </a:solidFill>
                  <a:latin typeface="Arial" panose="020B0604020202020204" pitchFamily="34" charset="0"/>
                  <a:cs typeface="Arial" panose="020B0604020202020204" pitchFamily="34" charset="0"/>
                </a:rPr>
                <a:t>(decrypt) </a:t>
              </a:r>
            </a:p>
          </p:txBody>
        </p:sp>
      </p:grpSp>
      <p:sp>
        <p:nvSpPr>
          <p:cNvPr id="217148" name="Line 60"/>
          <p:cNvSpPr>
            <a:spLocks noChangeShapeType="1"/>
          </p:cNvSpPr>
          <p:nvPr/>
        </p:nvSpPr>
        <p:spPr bwMode="auto">
          <a:xfrm>
            <a:off x="8132763" y="4655613"/>
            <a:ext cx="15875" cy="312737"/>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grpSp>
        <p:nvGrpSpPr>
          <p:cNvPr id="17" name="Group 61"/>
          <p:cNvGrpSpPr/>
          <p:nvPr/>
        </p:nvGrpSpPr>
        <p:grpSpPr bwMode="auto">
          <a:xfrm>
            <a:off x="7755731" y="5009369"/>
            <a:ext cx="873125" cy="420687"/>
            <a:chOff x="3305" y="3136"/>
            <a:chExt cx="550" cy="265"/>
          </a:xfrm>
        </p:grpSpPr>
        <p:sp>
          <p:nvSpPr>
            <p:cNvPr id="50226" name="Rectangle 62"/>
            <p:cNvSpPr>
              <a:spLocks noChangeArrowheads="1"/>
            </p:cNvSpPr>
            <p:nvPr/>
          </p:nvSpPr>
          <p:spPr bwMode="auto">
            <a:xfrm>
              <a:off x="3336" y="3136"/>
              <a:ext cx="480" cy="257"/>
            </a:xfrm>
            <a:prstGeom prst="rect">
              <a:avLst/>
            </a:prstGeom>
            <a:solidFill>
              <a:schemeClr val="bg1"/>
            </a:solidFill>
            <a:ln w="9525">
              <a:solidFill>
                <a:schemeClr val="tx1"/>
              </a:solidFill>
              <a:miter lim="800000"/>
            </a:ln>
            <a:effectLst/>
          </p:spPr>
          <p:txBody>
            <a:bodyPr wrap="none" anchor="ct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endParaRPr lang="zh-CN" altLang="zh-CN">
                <a:solidFill>
                  <a:srgbClr val="C00000"/>
                </a:solidFill>
                <a:latin typeface="Arial" panose="020B0604020202020204" pitchFamily="34" charset="0"/>
                <a:cs typeface="Arial" panose="020B0604020202020204" pitchFamily="34" charset="0"/>
              </a:endParaRPr>
            </a:p>
          </p:txBody>
        </p:sp>
        <p:sp>
          <p:nvSpPr>
            <p:cNvPr id="50227" name="Text Box 63"/>
            <p:cNvSpPr txBox="1">
              <a:spLocks noChangeArrowheads="1"/>
            </p:cNvSpPr>
            <p:nvPr/>
          </p:nvSpPr>
          <p:spPr bwMode="auto">
            <a:xfrm>
              <a:off x="3305" y="3151"/>
              <a:ext cx="550" cy="250"/>
            </a:xfrm>
            <a:prstGeom prst="rect">
              <a:avLst/>
            </a:prstGeom>
            <a:noFill/>
            <a:ln>
              <a:noFill/>
            </a:ln>
            <a:effectLst/>
          </p:spPr>
          <p:txBody>
            <a:bodyPr>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solidFill>
                    <a:srgbClr val="C00000"/>
                  </a:solidFill>
                  <a:latin typeface="Arial" panose="020B0604020202020204" pitchFamily="34" charset="0"/>
                  <a:cs typeface="Arial" panose="020B0604020202020204" pitchFamily="34" charset="0"/>
                </a:rPr>
                <a:t>H(m) </a:t>
              </a:r>
            </a:p>
          </p:txBody>
        </p:sp>
      </p:grpSp>
      <p:sp>
        <p:nvSpPr>
          <p:cNvPr id="217152" name="Line 64"/>
          <p:cNvSpPr>
            <a:spLocks noChangeShapeType="1"/>
          </p:cNvSpPr>
          <p:nvPr/>
        </p:nvSpPr>
        <p:spPr bwMode="auto">
          <a:xfrm flipH="1">
            <a:off x="5954712" y="2481800"/>
            <a:ext cx="1449388" cy="0"/>
          </a:xfrm>
          <a:prstGeom prst="line">
            <a:avLst/>
          </a:prstGeom>
          <a:noFill/>
          <a:ln w="38100">
            <a:solidFill>
              <a:schemeClr val="tx1"/>
            </a:solidFill>
            <a:round/>
            <a:head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53" name="Line 65"/>
          <p:cNvSpPr>
            <a:spLocks noChangeShapeType="1"/>
          </p:cNvSpPr>
          <p:nvPr/>
        </p:nvSpPr>
        <p:spPr bwMode="auto">
          <a:xfrm>
            <a:off x="5638800" y="2822050"/>
            <a:ext cx="15875" cy="312738"/>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54" name="Line 66"/>
          <p:cNvSpPr>
            <a:spLocks noChangeShapeType="1"/>
          </p:cNvSpPr>
          <p:nvPr/>
        </p:nvSpPr>
        <p:spPr bwMode="auto">
          <a:xfrm>
            <a:off x="5678488" y="3944413"/>
            <a:ext cx="15875" cy="312737"/>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55" name="Line 67"/>
          <p:cNvSpPr>
            <a:spLocks noChangeShapeType="1"/>
          </p:cNvSpPr>
          <p:nvPr/>
        </p:nvSpPr>
        <p:spPr bwMode="auto">
          <a:xfrm>
            <a:off x="5689600" y="4800075"/>
            <a:ext cx="15875" cy="312738"/>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56" name="Text Box 68"/>
          <p:cNvSpPr txBox="1">
            <a:spLocks noChangeArrowheads="1"/>
          </p:cNvSpPr>
          <p:nvPr/>
        </p:nvSpPr>
        <p:spPr bwMode="auto">
          <a:xfrm>
            <a:off x="5964238" y="3550713"/>
            <a:ext cx="1057275" cy="825500"/>
          </a:xfrm>
          <a:prstGeom prst="rect">
            <a:avLst/>
          </a:prstGeom>
          <a:noFill/>
          <a:ln>
            <a:noFill/>
          </a:ln>
          <a:effec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r"/>
            <a:r>
              <a:rPr lang="en-US" altLang="zh-CN" sz="1600" dirty="0" smtClean="0">
                <a:latin typeface="Arial" panose="020B0604020202020204" pitchFamily="34" charset="0"/>
                <a:cs typeface="Arial" panose="020B0604020202020204" pitchFamily="34" charset="0"/>
              </a:rPr>
              <a:t>Bob’</a:t>
            </a:r>
            <a:r>
              <a:rPr lang="en-US" altLang="ja-JP" sz="1600" dirty="0" smtClean="0">
                <a:latin typeface="Arial" panose="020B0604020202020204" pitchFamily="34" charset="0"/>
                <a:cs typeface="Arial" panose="020B0604020202020204" pitchFamily="34" charset="0"/>
              </a:rPr>
              <a:t>s </a:t>
            </a:r>
            <a:endParaRPr lang="en-US" altLang="ja-JP" sz="1600" dirty="0">
              <a:latin typeface="Arial" panose="020B0604020202020204" pitchFamily="34" charset="0"/>
              <a:cs typeface="Arial" panose="020B0604020202020204" pitchFamily="34" charset="0"/>
            </a:endParaRPr>
          </a:p>
          <a:p>
            <a:pPr algn="r"/>
            <a:r>
              <a:rPr lang="en-US" altLang="zh-CN" sz="1600" dirty="0">
                <a:latin typeface="Arial" panose="020B0604020202020204" pitchFamily="34" charset="0"/>
                <a:cs typeface="Arial" panose="020B0604020202020204" pitchFamily="34" charset="0"/>
              </a:rPr>
              <a:t>public</a:t>
            </a:r>
          </a:p>
          <a:p>
            <a:pPr algn="r"/>
            <a:r>
              <a:rPr lang="en-US" altLang="zh-CN" sz="1600" dirty="0">
                <a:latin typeface="Arial" panose="020B0604020202020204" pitchFamily="34" charset="0"/>
                <a:cs typeface="Arial" panose="020B0604020202020204" pitchFamily="34" charset="0"/>
              </a:rPr>
              <a:t>key </a:t>
            </a:r>
          </a:p>
        </p:txBody>
      </p:sp>
      <p:pic>
        <p:nvPicPr>
          <p:cNvPr id="217157" name="Picture 69" descr="BS00768_[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flipV="1">
            <a:off x="7038975" y="3631675"/>
            <a:ext cx="458788"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Group 70"/>
          <p:cNvGrpSpPr/>
          <p:nvPr/>
        </p:nvGrpSpPr>
        <p:grpSpPr bwMode="auto">
          <a:xfrm>
            <a:off x="6977063" y="3957113"/>
            <a:ext cx="490537" cy="604837"/>
            <a:chOff x="2994" y="2073"/>
            <a:chExt cx="309" cy="381"/>
          </a:xfrm>
        </p:grpSpPr>
        <p:grpSp>
          <p:nvGrpSpPr>
            <p:cNvPr id="19" name="Group 71"/>
            <p:cNvGrpSpPr/>
            <p:nvPr/>
          </p:nvGrpSpPr>
          <p:grpSpPr bwMode="auto">
            <a:xfrm>
              <a:off x="2994" y="2144"/>
              <a:ext cx="309" cy="310"/>
              <a:chOff x="2994" y="2144"/>
              <a:chExt cx="309" cy="310"/>
            </a:xfrm>
          </p:grpSpPr>
          <p:sp>
            <p:nvSpPr>
              <p:cNvPr id="50224" name="Text Box 72"/>
              <p:cNvSpPr txBox="1">
                <a:spLocks noChangeArrowheads="1"/>
              </p:cNvSpPr>
              <p:nvPr/>
            </p:nvSpPr>
            <p:spPr bwMode="auto">
              <a:xfrm>
                <a:off x="2994" y="2144"/>
                <a:ext cx="269" cy="252"/>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mtClean="0">
                    <a:solidFill>
                      <a:srgbClr val="C00000"/>
                    </a:solidFill>
                    <a:latin typeface="Arial" panose="020B0604020202020204" pitchFamily="34" charset="0"/>
                    <a:cs typeface="Arial" panose="020B0604020202020204" pitchFamily="34" charset="0"/>
                  </a:rPr>
                  <a:t>K </a:t>
                </a:r>
              </a:p>
            </p:txBody>
          </p:sp>
          <p:sp>
            <p:nvSpPr>
              <p:cNvPr id="50225" name="Text Box 73"/>
              <p:cNvSpPr txBox="1">
                <a:spLocks noChangeArrowheads="1"/>
              </p:cNvSpPr>
              <p:nvPr/>
            </p:nvSpPr>
            <p:spPr bwMode="auto">
              <a:xfrm>
                <a:off x="3101" y="2241"/>
                <a:ext cx="202" cy="213"/>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600" smtClean="0">
                    <a:solidFill>
                      <a:srgbClr val="C00000"/>
                    </a:solidFill>
                    <a:latin typeface="Arial" panose="020B0604020202020204" pitchFamily="34" charset="0"/>
                    <a:cs typeface="Arial" panose="020B0604020202020204" pitchFamily="34" charset="0"/>
                  </a:rPr>
                  <a:t>B</a:t>
                </a:r>
              </a:p>
            </p:txBody>
          </p:sp>
        </p:grpSp>
        <p:sp>
          <p:nvSpPr>
            <p:cNvPr id="50223" name="Text Box 74"/>
            <p:cNvSpPr txBox="1">
              <a:spLocks noChangeArrowheads="1"/>
            </p:cNvSpPr>
            <p:nvPr/>
          </p:nvSpPr>
          <p:spPr bwMode="auto">
            <a:xfrm>
              <a:off x="3106" y="2073"/>
              <a:ext cx="192" cy="213"/>
            </a:xfrm>
            <a:prstGeom prst="rect">
              <a:avLst/>
            </a:prstGeom>
            <a:noFill/>
            <a:ln>
              <a:noFill/>
            </a:ln>
            <a:effectLst/>
          </p:spPr>
          <p:txBody>
            <a:bodyPr wrap="non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sz="1600" smtClean="0">
                  <a:solidFill>
                    <a:srgbClr val="C00000"/>
                  </a:solidFill>
                  <a:latin typeface="Arial" panose="020B0604020202020204" pitchFamily="34" charset="0"/>
                  <a:cs typeface="Arial" panose="020B0604020202020204" pitchFamily="34" charset="0"/>
                </a:rPr>
                <a:t>+</a:t>
              </a:r>
            </a:p>
          </p:txBody>
        </p:sp>
      </p:grpSp>
      <p:sp>
        <p:nvSpPr>
          <p:cNvPr id="217163" name="Line 75"/>
          <p:cNvSpPr>
            <a:spLocks noChangeShapeType="1"/>
          </p:cNvSpPr>
          <p:nvPr/>
        </p:nvSpPr>
        <p:spPr bwMode="auto">
          <a:xfrm flipV="1">
            <a:off x="7105650" y="3999975"/>
            <a:ext cx="423863" cy="7938"/>
          </a:xfrm>
          <a:prstGeom prst="line">
            <a:avLst/>
          </a:prstGeom>
          <a:noFill/>
          <a:ln w="38100">
            <a:solidFill>
              <a:schemeClr val="tx1"/>
            </a:solidFill>
            <a:prstDash val="sysDot"/>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64" name="Line 76"/>
          <p:cNvSpPr>
            <a:spLocks noChangeShapeType="1"/>
          </p:cNvSpPr>
          <p:nvPr/>
        </p:nvSpPr>
        <p:spPr bwMode="auto">
          <a:xfrm>
            <a:off x="5742782" y="5509688"/>
            <a:ext cx="654843" cy="236806"/>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65" name="Line 77"/>
          <p:cNvSpPr>
            <a:spLocks noChangeShapeType="1"/>
          </p:cNvSpPr>
          <p:nvPr/>
        </p:nvSpPr>
        <p:spPr bwMode="auto">
          <a:xfrm flipH="1">
            <a:off x="7326311" y="5466033"/>
            <a:ext cx="881064" cy="280461"/>
          </a:xfrm>
          <a:prstGeom prst="line">
            <a:avLst/>
          </a:prstGeom>
          <a:noFill/>
          <a:ln w="38100">
            <a:solidFill>
              <a:schemeClr val="tx1"/>
            </a:solidFill>
            <a:round/>
            <a:tailEnd type="triangle" w="med" len="med"/>
          </a:ln>
          <a:effectLst/>
        </p:spPr>
        <p:txBody>
          <a:bodyPr/>
          <a:lstStyle/>
          <a:p>
            <a:pPr>
              <a:defRPr/>
            </a:pPr>
            <a:endParaRPr lang="en-US">
              <a:latin typeface="Comic Sans MS" panose="030F0702030302020204" pitchFamily="66" charset="0"/>
              <a:ea typeface="MS PGothic" panose="020B0600070205080204" pitchFamily="34" charset="-128"/>
            </a:endParaRPr>
          </a:p>
        </p:txBody>
      </p:sp>
      <p:sp>
        <p:nvSpPr>
          <p:cNvPr id="217166" name="Text Box 78"/>
          <p:cNvSpPr txBox="1">
            <a:spLocks noChangeArrowheads="1"/>
          </p:cNvSpPr>
          <p:nvPr/>
        </p:nvSpPr>
        <p:spPr bwMode="auto">
          <a:xfrm>
            <a:off x="5830093" y="5496452"/>
            <a:ext cx="2037940" cy="707886"/>
          </a:xfrm>
          <a:prstGeom prst="rect">
            <a:avLst/>
          </a:prstGeom>
          <a:noFill/>
          <a:ln>
            <a:noFill/>
          </a:ln>
          <a:effectLst/>
        </p:spPr>
        <p:txBody>
          <a:bodyPr wrap="square">
            <a:spAutoFit/>
          </a:bodyPr>
          <a:lstStyle>
            <a:lvl1pPr>
              <a:defRPr sz="2000">
                <a:solidFill>
                  <a:schemeClr val="tx1"/>
                </a:solidFill>
                <a:latin typeface="Comic Sans MS" panose="030F0702030302020204" pitchFamily="66" charset="0"/>
                <a:ea typeface="MS PGothic" panose="020B0600070205080204" pitchFamily="34" charset="-128"/>
              </a:defRPr>
            </a:lvl1pPr>
            <a:lvl2pPr marL="742950" indent="-285750">
              <a:defRPr sz="2000">
                <a:solidFill>
                  <a:schemeClr val="tx1"/>
                </a:solidFill>
                <a:latin typeface="Comic Sans MS" panose="030F0702030302020204" pitchFamily="66" charset="0"/>
                <a:ea typeface="MS PGothic" panose="020B0600070205080204" pitchFamily="34" charset="-128"/>
              </a:defRPr>
            </a:lvl2pPr>
            <a:lvl3pPr marL="1143000" indent="-228600">
              <a:defRPr sz="2000">
                <a:solidFill>
                  <a:schemeClr val="tx1"/>
                </a:solidFill>
                <a:latin typeface="Comic Sans MS" panose="030F0702030302020204" pitchFamily="66" charset="0"/>
                <a:ea typeface="MS PGothic" panose="020B0600070205080204" pitchFamily="34" charset="-128"/>
              </a:defRPr>
            </a:lvl3pPr>
            <a:lvl4pPr marL="1600200" indent="-228600">
              <a:defRPr sz="2000">
                <a:solidFill>
                  <a:schemeClr val="tx1"/>
                </a:solidFill>
                <a:latin typeface="Comic Sans MS" panose="030F0702030302020204" pitchFamily="66" charset="0"/>
                <a:ea typeface="MS PGothic" panose="020B0600070205080204" pitchFamily="34" charset="-128"/>
              </a:defRPr>
            </a:lvl4pPr>
            <a:lvl5pPr marL="2057400" indent="-228600">
              <a:defRPr sz="20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anose="020B0600070205080204" pitchFamily="34" charset="-128"/>
              </a:defRPr>
            </a:lvl9pPr>
          </a:lstStyle>
          <a:p>
            <a:pPr algn="ctr">
              <a:defRPr/>
            </a:pPr>
            <a:r>
              <a:rPr lang="en-US" dirty="0" smtClean="0">
                <a:latin typeface="Arial" panose="020B0604020202020204" pitchFamily="34" charset="0"/>
                <a:cs typeface="Arial" panose="020B0604020202020204" pitchFamily="34" charset="0"/>
              </a:rPr>
              <a:t>equal</a:t>
            </a:r>
          </a:p>
          <a:p>
            <a:pPr algn="ctr">
              <a:defRPr/>
            </a:pPr>
            <a:r>
              <a:rPr lang="en-US" dirty="0" smtClean="0">
                <a:latin typeface="Arial" panose="020B0604020202020204" pitchFamily="34" charset="0"/>
                <a:cs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120">
                                            <p:txEl>
                                              <p:pRg st="0" end="0"/>
                                            </p:txEl>
                                          </p:spTgt>
                                        </p:tgtEl>
                                        <p:attrNameLst>
                                          <p:attrName>style.visibility</p:attrName>
                                        </p:attrNameLst>
                                      </p:cBhvr>
                                      <p:to>
                                        <p:strVal val="visible"/>
                                      </p:to>
                                    </p:set>
                                    <p:animEffect transition="in" filter="fade">
                                      <p:cBhvr>
                                        <p:cTn id="7" dur="500"/>
                                        <p:tgtEl>
                                          <p:spTgt spid="2171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7128"/>
                                        </p:tgtEl>
                                        <p:attrNameLst>
                                          <p:attrName>style.visibility</p:attrName>
                                        </p:attrNameLst>
                                      </p:cBhvr>
                                      <p:to>
                                        <p:strVal val="visible"/>
                                      </p:to>
                                    </p:set>
                                    <p:animEffect transition="in" filter="fade">
                                      <p:cBhvr>
                                        <p:cTn id="10" dur="500"/>
                                        <p:tgtEl>
                                          <p:spTgt spid="217128"/>
                                        </p:tgtEl>
                                      </p:cBhvr>
                                    </p:animEffect>
                                  </p:childTnLst>
                                </p:cTn>
                              </p:par>
                              <p:par>
                                <p:cTn id="11" presetID="10" presetClass="entr" presetSubtype="0" fill="hold" nodeType="withEffect">
                                  <p:stCondLst>
                                    <p:cond delay="0"/>
                                  </p:stCondLst>
                                  <p:childTnLst>
                                    <p:set>
                                      <p:cBhvr>
                                        <p:cTn id="12" dur="1" fill="hold">
                                          <p:stCondLst>
                                            <p:cond delay="0"/>
                                          </p:stCondLst>
                                        </p:cTn>
                                        <p:tgtEl>
                                          <p:spTgt spid="217129"/>
                                        </p:tgtEl>
                                        <p:attrNameLst>
                                          <p:attrName>style.visibility</p:attrName>
                                        </p:attrNameLst>
                                      </p:cBhvr>
                                      <p:to>
                                        <p:strVal val="visible"/>
                                      </p:to>
                                    </p:set>
                                    <p:animEffect transition="in" filter="fade">
                                      <p:cBhvr>
                                        <p:cTn id="13" dur="500"/>
                                        <p:tgtEl>
                                          <p:spTgt spid="21712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217148"/>
                                        </p:tgtEl>
                                        <p:attrNameLst>
                                          <p:attrName>style.visibility</p:attrName>
                                        </p:attrNameLst>
                                      </p:cBhvr>
                                      <p:to>
                                        <p:strVal val="visible"/>
                                      </p:to>
                                    </p:set>
                                    <p:animEffect transition="in" filter="fade">
                                      <p:cBhvr>
                                        <p:cTn id="31" dur="500"/>
                                        <p:tgtEl>
                                          <p:spTgt spid="217148"/>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217152"/>
                                        </p:tgtEl>
                                        <p:attrNameLst>
                                          <p:attrName>style.visibility</p:attrName>
                                        </p:attrNameLst>
                                      </p:cBhvr>
                                      <p:to>
                                        <p:strVal val="visible"/>
                                      </p:to>
                                    </p:set>
                                    <p:animEffect transition="in" filter="fade">
                                      <p:cBhvr>
                                        <p:cTn id="37" dur="500"/>
                                        <p:tgtEl>
                                          <p:spTgt spid="217152"/>
                                        </p:tgtEl>
                                      </p:cBhvr>
                                    </p:animEffect>
                                  </p:childTnLst>
                                </p:cTn>
                              </p:par>
                              <p:par>
                                <p:cTn id="38" presetID="10" presetClass="entr" presetSubtype="0" fill="hold" nodeType="withEffect">
                                  <p:stCondLst>
                                    <p:cond delay="0"/>
                                  </p:stCondLst>
                                  <p:childTnLst>
                                    <p:set>
                                      <p:cBhvr>
                                        <p:cTn id="39" dur="1" fill="hold">
                                          <p:stCondLst>
                                            <p:cond delay="0"/>
                                          </p:stCondLst>
                                        </p:cTn>
                                        <p:tgtEl>
                                          <p:spTgt spid="217153"/>
                                        </p:tgtEl>
                                        <p:attrNameLst>
                                          <p:attrName>style.visibility</p:attrName>
                                        </p:attrNameLst>
                                      </p:cBhvr>
                                      <p:to>
                                        <p:strVal val="visible"/>
                                      </p:to>
                                    </p:set>
                                    <p:animEffect transition="in" filter="fade">
                                      <p:cBhvr>
                                        <p:cTn id="40" dur="500"/>
                                        <p:tgtEl>
                                          <p:spTgt spid="217153"/>
                                        </p:tgtEl>
                                      </p:cBhvr>
                                    </p:animEffect>
                                  </p:childTnLst>
                                </p:cTn>
                              </p:par>
                              <p:par>
                                <p:cTn id="41" presetID="10" presetClass="entr" presetSubtype="0" fill="hold" nodeType="withEffect">
                                  <p:stCondLst>
                                    <p:cond delay="0"/>
                                  </p:stCondLst>
                                  <p:childTnLst>
                                    <p:set>
                                      <p:cBhvr>
                                        <p:cTn id="42" dur="1" fill="hold">
                                          <p:stCondLst>
                                            <p:cond delay="0"/>
                                          </p:stCondLst>
                                        </p:cTn>
                                        <p:tgtEl>
                                          <p:spTgt spid="217154"/>
                                        </p:tgtEl>
                                        <p:attrNameLst>
                                          <p:attrName>style.visibility</p:attrName>
                                        </p:attrNameLst>
                                      </p:cBhvr>
                                      <p:to>
                                        <p:strVal val="visible"/>
                                      </p:to>
                                    </p:set>
                                    <p:animEffect transition="in" filter="fade">
                                      <p:cBhvr>
                                        <p:cTn id="43" dur="500"/>
                                        <p:tgtEl>
                                          <p:spTgt spid="217154"/>
                                        </p:tgtEl>
                                      </p:cBhvr>
                                    </p:animEffect>
                                  </p:childTnLst>
                                </p:cTn>
                              </p:par>
                              <p:par>
                                <p:cTn id="44" presetID="10" presetClass="entr" presetSubtype="0" fill="hold" nodeType="withEffect">
                                  <p:stCondLst>
                                    <p:cond delay="0"/>
                                  </p:stCondLst>
                                  <p:childTnLst>
                                    <p:set>
                                      <p:cBhvr>
                                        <p:cTn id="45" dur="1" fill="hold">
                                          <p:stCondLst>
                                            <p:cond delay="0"/>
                                          </p:stCondLst>
                                        </p:cTn>
                                        <p:tgtEl>
                                          <p:spTgt spid="217155"/>
                                        </p:tgtEl>
                                        <p:attrNameLst>
                                          <p:attrName>style.visibility</p:attrName>
                                        </p:attrNameLst>
                                      </p:cBhvr>
                                      <p:to>
                                        <p:strVal val="visible"/>
                                      </p:to>
                                    </p:set>
                                    <p:animEffect transition="in" filter="fade">
                                      <p:cBhvr>
                                        <p:cTn id="46" dur="500"/>
                                        <p:tgtEl>
                                          <p:spTgt spid="2171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7156"/>
                                        </p:tgtEl>
                                        <p:attrNameLst>
                                          <p:attrName>style.visibility</p:attrName>
                                        </p:attrNameLst>
                                      </p:cBhvr>
                                      <p:to>
                                        <p:strVal val="visible"/>
                                      </p:to>
                                    </p:set>
                                    <p:animEffect transition="in" filter="fade">
                                      <p:cBhvr>
                                        <p:cTn id="49" dur="500"/>
                                        <p:tgtEl>
                                          <p:spTgt spid="217156"/>
                                        </p:tgtEl>
                                      </p:cBhvr>
                                    </p:animEffect>
                                  </p:childTnLst>
                                </p:cTn>
                              </p:par>
                              <p:par>
                                <p:cTn id="50" presetID="10" presetClass="entr" presetSubtype="0" fill="hold" nodeType="withEffect">
                                  <p:stCondLst>
                                    <p:cond delay="0"/>
                                  </p:stCondLst>
                                  <p:childTnLst>
                                    <p:set>
                                      <p:cBhvr>
                                        <p:cTn id="51" dur="1" fill="hold">
                                          <p:stCondLst>
                                            <p:cond delay="0"/>
                                          </p:stCondLst>
                                        </p:cTn>
                                        <p:tgtEl>
                                          <p:spTgt spid="217157"/>
                                        </p:tgtEl>
                                        <p:attrNameLst>
                                          <p:attrName>style.visibility</p:attrName>
                                        </p:attrNameLst>
                                      </p:cBhvr>
                                      <p:to>
                                        <p:strVal val="visible"/>
                                      </p:to>
                                    </p:set>
                                    <p:animEffect transition="in" filter="fade">
                                      <p:cBhvr>
                                        <p:cTn id="52" dur="500"/>
                                        <p:tgtEl>
                                          <p:spTgt spid="217157"/>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217163"/>
                                        </p:tgtEl>
                                        <p:attrNameLst>
                                          <p:attrName>style.visibility</p:attrName>
                                        </p:attrNameLst>
                                      </p:cBhvr>
                                      <p:to>
                                        <p:strVal val="visible"/>
                                      </p:to>
                                    </p:set>
                                    <p:animEffect transition="in" filter="fade">
                                      <p:cBhvr>
                                        <p:cTn id="58" dur="500"/>
                                        <p:tgtEl>
                                          <p:spTgt spid="217163"/>
                                        </p:tgtEl>
                                      </p:cBhvr>
                                    </p:animEffect>
                                  </p:childTnLst>
                                </p:cTn>
                              </p:par>
                              <p:par>
                                <p:cTn id="59" presetID="10" presetClass="entr" presetSubtype="0" fill="hold" nodeType="withEffect">
                                  <p:stCondLst>
                                    <p:cond delay="0"/>
                                  </p:stCondLst>
                                  <p:childTnLst>
                                    <p:set>
                                      <p:cBhvr>
                                        <p:cTn id="60" dur="1" fill="hold">
                                          <p:stCondLst>
                                            <p:cond delay="0"/>
                                          </p:stCondLst>
                                        </p:cTn>
                                        <p:tgtEl>
                                          <p:spTgt spid="217164"/>
                                        </p:tgtEl>
                                        <p:attrNameLst>
                                          <p:attrName>style.visibility</p:attrName>
                                        </p:attrNameLst>
                                      </p:cBhvr>
                                      <p:to>
                                        <p:strVal val="visible"/>
                                      </p:to>
                                    </p:set>
                                    <p:animEffect transition="in" filter="fade">
                                      <p:cBhvr>
                                        <p:cTn id="61" dur="500"/>
                                        <p:tgtEl>
                                          <p:spTgt spid="217164"/>
                                        </p:tgtEl>
                                      </p:cBhvr>
                                    </p:animEffect>
                                  </p:childTnLst>
                                </p:cTn>
                              </p:par>
                              <p:par>
                                <p:cTn id="62" presetID="10" presetClass="entr" presetSubtype="0" fill="hold" nodeType="withEffect">
                                  <p:stCondLst>
                                    <p:cond delay="0"/>
                                  </p:stCondLst>
                                  <p:childTnLst>
                                    <p:set>
                                      <p:cBhvr>
                                        <p:cTn id="63" dur="1" fill="hold">
                                          <p:stCondLst>
                                            <p:cond delay="0"/>
                                          </p:stCondLst>
                                        </p:cTn>
                                        <p:tgtEl>
                                          <p:spTgt spid="217165"/>
                                        </p:tgtEl>
                                        <p:attrNameLst>
                                          <p:attrName>style.visibility</p:attrName>
                                        </p:attrNameLst>
                                      </p:cBhvr>
                                      <p:to>
                                        <p:strVal val="visible"/>
                                      </p:to>
                                    </p:set>
                                    <p:animEffect transition="in" filter="fade">
                                      <p:cBhvr>
                                        <p:cTn id="64" dur="500"/>
                                        <p:tgtEl>
                                          <p:spTgt spid="21716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7166"/>
                                        </p:tgtEl>
                                        <p:attrNameLst>
                                          <p:attrName>style.visibility</p:attrName>
                                        </p:attrNameLst>
                                      </p:cBhvr>
                                      <p:to>
                                        <p:strVal val="visible"/>
                                      </p:to>
                                    </p:set>
                                    <p:animEffect transition="in" filter="fade">
                                      <p:cBhvr>
                                        <p:cTn id="67" dur="500"/>
                                        <p:tgtEl>
                                          <p:spTgt spid="21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20" grpId="0" build="p"/>
      <p:bldP spid="217156" grpId="0"/>
      <p:bldP spid="21716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MAC </a:t>
            </a:r>
            <a:r>
              <a:rPr lang="en-US" altLang="zh-CN" kern="1200" dirty="0" smtClean="0"/>
              <a:t>(Message Authentication Code)</a:t>
            </a:r>
            <a:r>
              <a:rPr lang="zh-CN" altLang="en-US" dirty="0" smtClean="0"/>
              <a:t>两种解释 </a:t>
            </a:r>
            <a:endParaRPr lang="zh-CN" altLang="en-US" dirty="0"/>
          </a:p>
        </p:txBody>
      </p:sp>
      <p:sp>
        <p:nvSpPr>
          <p:cNvPr id="4" name="内容占位符 3"/>
          <p:cNvSpPr>
            <a:spLocks noGrp="1"/>
          </p:cNvSpPr>
          <p:nvPr>
            <p:ph idx="1"/>
          </p:nvPr>
        </p:nvSpPr>
        <p:spPr/>
        <p:txBody>
          <a:bodyPr/>
          <a:lstStyle/>
          <a:p>
            <a:pPr>
              <a:spcBef>
                <a:spcPts val="600"/>
              </a:spcBef>
              <a:buNone/>
            </a:pPr>
            <a:r>
              <a:rPr lang="zh-CN" altLang="en-US" dirty="0" smtClean="0">
                <a:solidFill>
                  <a:srgbClr val="FF0000"/>
                </a:solidFill>
              </a:rPr>
              <a:t>本教材</a:t>
            </a:r>
            <a:endParaRPr lang="en-US" altLang="zh-CN" dirty="0" smtClean="0">
              <a:solidFill>
                <a:srgbClr val="FF0000"/>
              </a:solidFill>
            </a:endParaRPr>
          </a:p>
          <a:p>
            <a:pPr>
              <a:spcBef>
                <a:spcPts val="600"/>
              </a:spcBef>
            </a:pPr>
            <a:r>
              <a:rPr lang="en-US" altLang="zh-CN" dirty="0" smtClean="0"/>
              <a:t>MAC == </a:t>
            </a:r>
            <a:r>
              <a:rPr lang="zh-CN" altLang="en-US" dirty="0" smtClean="0"/>
              <a:t>秘钥加密</a:t>
            </a:r>
            <a:r>
              <a:rPr lang="zh-CN" altLang="en-US" dirty="0" smtClean="0">
                <a:solidFill>
                  <a:srgbClr val="FF0000"/>
                </a:solidFill>
              </a:rPr>
              <a:t>或</a:t>
            </a:r>
            <a:r>
              <a:rPr lang="zh-CN" altLang="en-US" dirty="0" smtClean="0"/>
              <a:t>私钥签名的报文摘要</a:t>
            </a:r>
            <a:endParaRPr lang="en-US" altLang="zh-CN" dirty="0" smtClean="0"/>
          </a:p>
          <a:p>
            <a:pPr>
              <a:spcBef>
                <a:spcPts val="600"/>
              </a:spcBef>
            </a:pPr>
            <a:endParaRPr lang="en-US" altLang="zh-CN" dirty="0" smtClean="0"/>
          </a:p>
          <a:p>
            <a:pPr>
              <a:spcBef>
                <a:spcPts val="600"/>
              </a:spcBef>
              <a:buNone/>
            </a:pPr>
            <a:r>
              <a:rPr lang="en-US" altLang="zh-CN" dirty="0" smtClean="0">
                <a:solidFill>
                  <a:srgbClr val="FF0000"/>
                </a:solidFill>
              </a:rPr>
              <a:t>Computer networking</a:t>
            </a:r>
            <a:r>
              <a:rPr lang="zh-CN" altLang="en-US" dirty="0" smtClean="0">
                <a:solidFill>
                  <a:srgbClr val="FF0000"/>
                </a:solidFill>
              </a:rPr>
              <a:t>：</a:t>
            </a:r>
            <a:r>
              <a:rPr lang="en-US" altLang="zh-CN" dirty="0" smtClean="0">
                <a:solidFill>
                  <a:srgbClr val="FF0000"/>
                </a:solidFill>
              </a:rPr>
              <a:t>A Top Down Approach</a:t>
            </a:r>
          </a:p>
          <a:p>
            <a:pPr>
              <a:spcBef>
                <a:spcPts val="600"/>
              </a:spcBef>
            </a:pPr>
            <a:r>
              <a:rPr lang="en-US" altLang="zh-CN" kern="1200" dirty="0" smtClean="0"/>
              <a:t>To create a MAC out of the message, we append an authentication key to the message, and then take the hash of the result. </a:t>
            </a:r>
          </a:p>
          <a:p>
            <a:pPr>
              <a:spcBef>
                <a:spcPts val="600"/>
              </a:spcBef>
            </a:pPr>
            <a:endParaRPr lang="en-US" altLang="zh-CN" u="sng" kern="1200" dirty="0" smtClean="0"/>
          </a:p>
          <a:p>
            <a:pPr>
              <a:spcBef>
                <a:spcPts val="600"/>
              </a:spcBef>
            </a:pPr>
            <a:r>
              <a:rPr lang="en-US" altLang="zh-CN" kern="1200" dirty="0" smtClean="0"/>
              <a:t>Note that neither public key nor symmetric key encryption is involved in creating the MAC. </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zh-CN" altLang="en-US" dirty="0" smtClean="0"/>
              <a:t>报文摘要</a:t>
            </a:r>
            <a:r>
              <a:rPr lang="en-US" altLang="zh-CN" dirty="0" smtClean="0"/>
              <a:t>MD (Message Digest) </a:t>
            </a:r>
          </a:p>
        </p:txBody>
      </p:sp>
      <p:sp>
        <p:nvSpPr>
          <p:cNvPr id="33795" name="Rectangle 5"/>
          <p:cNvSpPr>
            <a:spLocks noGrp="1" noChangeArrowheads="1"/>
          </p:cNvSpPr>
          <p:nvPr>
            <p:ph type="body" idx="1"/>
          </p:nvPr>
        </p:nvSpPr>
        <p:spPr/>
        <p:txBody>
          <a:bodyPr/>
          <a:lstStyle/>
          <a:p>
            <a:pPr eaLnBrk="1" hangingPunct="1">
              <a:spcBef>
                <a:spcPts val="600"/>
              </a:spcBef>
            </a:pPr>
            <a:r>
              <a:rPr lang="en-US" altLang="zh-CN" dirty="0" smtClean="0"/>
              <a:t>A </a:t>
            </a:r>
            <a:r>
              <a:rPr lang="zh-CN" altLang="en-US" dirty="0" smtClean="0"/>
              <a:t>将报文 </a:t>
            </a:r>
            <a:r>
              <a:rPr lang="en-US" altLang="zh-CN" dirty="0" smtClean="0"/>
              <a:t>X </a:t>
            </a:r>
            <a:r>
              <a:rPr lang="zh-CN" altLang="en-US" dirty="0" smtClean="0"/>
              <a:t>经过</a:t>
            </a:r>
            <a:r>
              <a:rPr lang="zh-CN" altLang="en-US" dirty="0" smtClean="0">
                <a:solidFill>
                  <a:srgbClr val="FF0000"/>
                </a:solidFill>
              </a:rPr>
              <a:t>报文摘要算法</a:t>
            </a:r>
            <a:r>
              <a:rPr lang="zh-CN" altLang="en-US" dirty="0" smtClean="0"/>
              <a:t>运算后得出</a:t>
            </a:r>
            <a:r>
              <a:rPr lang="zh-CN" altLang="en-US" dirty="0" smtClean="0">
                <a:solidFill>
                  <a:srgbClr val="FF0000"/>
                </a:solidFill>
              </a:rPr>
              <a:t>很短的</a:t>
            </a:r>
            <a:r>
              <a:rPr lang="zh-CN" altLang="en-US" dirty="0" smtClean="0"/>
              <a:t>报文摘要</a:t>
            </a:r>
            <a:r>
              <a:rPr lang="en-US" altLang="zh-CN" dirty="0" smtClean="0">
                <a:solidFill>
                  <a:srgbClr val="FF0000"/>
                </a:solidFill>
              </a:rPr>
              <a:t>H</a:t>
            </a:r>
            <a:r>
              <a:rPr lang="zh-CN" altLang="en-US" dirty="0" smtClean="0"/>
              <a:t>。</a:t>
            </a:r>
          </a:p>
          <a:p>
            <a:pPr eaLnBrk="1" hangingPunct="1">
              <a:spcBef>
                <a:spcPts val="600"/>
              </a:spcBef>
            </a:pPr>
            <a:endParaRPr lang="zh-CN" altLang="en-US" dirty="0" smtClean="0"/>
          </a:p>
          <a:p>
            <a:pPr eaLnBrk="1" hangingPunct="1">
              <a:spcBef>
                <a:spcPts val="600"/>
              </a:spcBef>
            </a:pPr>
            <a:r>
              <a:rPr lang="zh-CN" altLang="en-US" dirty="0" smtClean="0"/>
              <a:t>然后用自己的</a:t>
            </a:r>
            <a:r>
              <a:rPr lang="zh-CN" altLang="en-US" dirty="0" smtClean="0">
                <a:solidFill>
                  <a:schemeClr val="hlink"/>
                </a:solidFill>
              </a:rPr>
              <a:t>私钥</a:t>
            </a:r>
            <a:r>
              <a:rPr lang="zh-CN" altLang="en-US" dirty="0" smtClean="0"/>
              <a:t>对 </a:t>
            </a:r>
            <a:r>
              <a:rPr lang="en-US" altLang="zh-CN" dirty="0" smtClean="0">
                <a:solidFill>
                  <a:srgbClr val="FF0000"/>
                </a:solidFill>
              </a:rPr>
              <a:t>H </a:t>
            </a:r>
            <a:r>
              <a:rPr lang="zh-CN" altLang="en-US" dirty="0" smtClean="0"/>
              <a:t>进行</a:t>
            </a:r>
            <a:r>
              <a:rPr lang="en-US" altLang="zh-CN" dirty="0" smtClean="0">
                <a:solidFill>
                  <a:schemeClr val="hlink"/>
                </a:solidFill>
              </a:rPr>
              <a:t>D</a:t>
            </a:r>
            <a:r>
              <a:rPr lang="zh-CN" altLang="en-US" dirty="0" smtClean="0"/>
              <a:t>运算，即进行数字签名。</a:t>
            </a:r>
          </a:p>
          <a:p>
            <a:pPr eaLnBrk="1" hangingPunct="1">
              <a:spcBef>
                <a:spcPts val="600"/>
              </a:spcBef>
            </a:pPr>
            <a:endParaRPr lang="zh-CN" altLang="en-US" dirty="0" smtClean="0"/>
          </a:p>
          <a:p>
            <a:pPr eaLnBrk="1" hangingPunct="1">
              <a:spcBef>
                <a:spcPts val="600"/>
              </a:spcBef>
            </a:pPr>
            <a:r>
              <a:rPr lang="zh-CN" altLang="en-US" dirty="0" smtClean="0"/>
              <a:t>得出已签名的报文摘要</a:t>
            </a:r>
            <a:r>
              <a:rPr lang="en-US" altLang="zh-CN" dirty="0" smtClean="0"/>
              <a:t>D(H)</a:t>
            </a:r>
            <a:r>
              <a:rPr lang="zh-CN" altLang="en-US" dirty="0" smtClean="0"/>
              <a:t>后，并将其追加在报文 </a:t>
            </a:r>
            <a:r>
              <a:rPr lang="en-US" altLang="zh-CN" dirty="0" smtClean="0"/>
              <a:t>X </a:t>
            </a:r>
            <a:r>
              <a:rPr lang="zh-CN" altLang="en-US" dirty="0" smtClean="0"/>
              <a:t>后面发送给 </a:t>
            </a:r>
            <a:r>
              <a:rPr lang="en-US" altLang="zh-CN" dirty="0" smtClean="0"/>
              <a:t>B</a:t>
            </a:r>
            <a:r>
              <a:rPr lang="zh-CN" altLang="en-US" dirty="0" smtClean="0"/>
              <a:t>。</a:t>
            </a:r>
            <a:r>
              <a:rPr lang="zh-CN" altLang="en-US" sz="3200" dirty="0" smtClean="0"/>
              <a:t> </a:t>
            </a:r>
            <a:endParaRPr lang="zh-CN" altLang="en-US" dirty="0" smtClean="0"/>
          </a:p>
          <a:p>
            <a:pPr eaLnBrk="1" hangingPunct="1">
              <a:spcBef>
                <a:spcPts val="600"/>
              </a:spcBef>
            </a:pPr>
            <a:endParaRPr lang="zh-CN" altLang="en-US" dirty="0" smtClean="0"/>
          </a:p>
          <a:p>
            <a:pPr eaLnBrk="1" hangingPunct="1">
              <a:spcBef>
                <a:spcPts val="600"/>
              </a:spcBef>
            </a:pPr>
            <a:r>
              <a:rPr lang="en-US" altLang="zh-CN" dirty="0" smtClean="0"/>
              <a:t>B </a:t>
            </a:r>
            <a:r>
              <a:rPr lang="zh-CN" altLang="en-US" dirty="0" smtClean="0"/>
              <a:t>收到报文后首先把已签名的 </a:t>
            </a:r>
            <a:r>
              <a:rPr lang="en-US" altLang="zh-CN" dirty="0" smtClean="0"/>
              <a:t>D(H) </a:t>
            </a:r>
            <a:r>
              <a:rPr lang="zh-CN" altLang="en-US" dirty="0" smtClean="0"/>
              <a:t>和报文 </a:t>
            </a:r>
            <a:r>
              <a:rPr lang="en-US" altLang="zh-CN" dirty="0" smtClean="0"/>
              <a:t>X </a:t>
            </a:r>
            <a:r>
              <a:rPr lang="zh-CN" altLang="en-US" dirty="0" smtClean="0"/>
              <a:t>分离。</a:t>
            </a:r>
          </a:p>
          <a:p>
            <a:pPr eaLnBrk="1" hangingPunct="1">
              <a:spcBef>
                <a:spcPts val="600"/>
              </a:spcBef>
            </a:pPr>
            <a:endParaRPr lang="zh-CN" altLang="en-US" dirty="0" smtClean="0"/>
          </a:p>
          <a:p>
            <a:pPr eaLnBrk="1" hangingPunct="1">
              <a:spcBef>
                <a:spcPts val="600"/>
              </a:spcBef>
            </a:pPr>
            <a:r>
              <a:rPr lang="zh-CN" altLang="en-US" dirty="0" smtClean="0"/>
              <a:t>然后再做两件事。</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报文摘要</a:t>
            </a:r>
            <a:r>
              <a:rPr lang="en-US" altLang="zh-CN" dirty="0" smtClean="0"/>
              <a:t>MD(Message Digest) </a:t>
            </a:r>
          </a:p>
        </p:txBody>
      </p:sp>
      <p:sp>
        <p:nvSpPr>
          <p:cNvPr id="34819" name="Rectangle 3"/>
          <p:cNvSpPr>
            <a:spLocks noGrp="1" noChangeArrowheads="1"/>
          </p:cNvSpPr>
          <p:nvPr>
            <p:ph type="body" idx="1"/>
          </p:nvPr>
        </p:nvSpPr>
        <p:spPr/>
        <p:txBody>
          <a:bodyPr/>
          <a:lstStyle/>
          <a:p>
            <a:pPr eaLnBrk="1" hangingPunct="1">
              <a:buFontTx/>
              <a:buNone/>
            </a:pPr>
            <a:r>
              <a:rPr lang="en-US" altLang="zh-CN" dirty="0" smtClean="0"/>
              <a:t>(1) </a:t>
            </a:r>
            <a:r>
              <a:rPr lang="zh-CN" altLang="en-US" dirty="0" smtClean="0"/>
              <a:t>用 </a:t>
            </a:r>
            <a:r>
              <a:rPr lang="en-US" altLang="zh-CN" dirty="0" smtClean="0"/>
              <a:t>A </a:t>
            </a:r>
            <a:r>
              <a:rPr lang="zh-CN" altLang="en-US" dirty="0" smtClean="0"/>
              <a:t>的公钥对 </a:t>
            </a:r>
            <a:r>
              <a:rPr lang="en-US" altLang="zh-CN" dirty="0" smtClean="0"/>
              <a:t>D(H) </a:t>
            </a:r>
            <a:r>
              <a:rPr lang="zh-CN" altLang="en-US" dirty="0" smtClean="0"/>
              <a:t>进行 </a:t>
            </a:r>
            <a:r>
              <a:rPr lang="en-US" altLang="zh-CN" dirty="0" smtClean="0"/>
              <a:t>E </a:t>
            </a:r>
            <a:r>
              <a:rPr lang="zh-CN" altLang="en-US" dirty="0" smtClean="0"/>
              <a:t>运算，得出报文摘要 </a:t>
            </a:r>
            <a:r>
              <a:rPr lang="en-US" altLang="zh-CN" dirty="0" smtClean="0"/>
              <a:t>H </a:t>
            </a:r>
            <a:r>
              <a:rPr lang="zh-CN" altLang="en-US" dirty="0" smtClean="0"/>
              <a:t>。</a:t>
            </a:r>
          </a:p>
          <a:p>
            <a:pPr eaLnBrk="1" hangingPunct="1"/>
            <a:endParaRPr lang="zh-CN" altLang="en-US" dirty="0" smtClean="0"/>
          </a:p>
          <a:p>
            <a:pPr eaLnBrk="1" hangingPunct="1">
              <a:buFontTx/>
              <a:buNone/>
            </a:pPr>
            <a:r>
              <a:rPr lang="en-US" altLang="zh-CN" dirty="0" smtClean="0"/>
              <a:t>(2) </a:t>
            </a:r>
            <a:r>
              <a:rPr lang="zh-CN" altLang="en-US" dirty="0" smtClean="0"/>
              <a:t>对报文 </a:t>
            </a:r>
            <a:r>
              <a:rPr lang="en-US" altLang="zh-CN" dirty="0" smtClean="0"/>
              <a:t>X </a:t>
            </a:r>
            <a:r>
              <a:rPr lang="zh-CN" altLang="en-US" dirty="0" smtClean="0"/>
              <a:t>进行报文摘要运算，看是否能够得出同样的报文摘要 </a:t>
            </a:r>
            <a:r>
              <a:rPr lang="en-US" altLang="zh-CN" dirty="0" smtClean="0"/>
              <a:t>H</a:t>
            </a:r>
            <a:r>
              <a:rPr lang="zh-CN" altLang="en-US" dirty="0" smtClean="0"/>
              <a:t>。</a:t>
            </a:r>
            <a:endParaRPr lang="en-US" altLang="zh-CN" dirty="0" smtClean="0"/>
          </a:p>
          <a:p>
            <a:pPr eaLnBrk="1" hangingPunct="1">
              <a:buFontTx/>
              <a:buNone/>
            </a:pPr>
            <a:endParaRPr lang="zh-CN" altLang="en-US" dirty="0" smtClean="0"/>
          </a:p>
          <a:p>
            <a:pPr eaLnBrk="1" hangingPunct="1">
              <a:buFont typeface="Wingdings" panose="05000000000000000000" pitchFamily="2" charset="2"/>
              <a:buChar char="þ"/>
            </a:pPr>
            <a:r>
              <a:rPr lang="zh-CN" altLang="en-US" dirty="0" smtClean="0"/>
              <a:t>如一样，就能以</a:t>
            </a:r>
            <a:r>
              <a:rPr lang="zh-CN" altLang="en-US" dirty="0" smtClean="0">
                <a:solidFill>
                  <a:srgbClr val="FF0000"/>
                </a:solidFill>
              </a:rPr>
              <a:t>极高的概率</a:t>
            </a:r>
            <a:r>
              <a:rPr lang="zh-CN" altLang="en-US" dirty="0" smtClean="0"/>
              <a:t>断定收到的报文是 </a:t>
            </a:r>
            <a:r>
              <a:rPr lang="en-US" altLang="zh-CN" dirty="0" smtClean="0"/>
              <a:t>A </a:t>
            </a:r>
            <a:r>
              <a:rPr lang="zh-CN" altLang="en-US" dirty="0" smtClean="0"/>
              <a:t>产生的。</a:t>
            </a:r>
          </a:p>
          <a:p>
            <a:pPr eaLnBrk="1" hangingPunct="1">
              <a:buFont typeface="Wingdings" panose="05000000000000000000" pitchFamily="2" charset="2"/>
              <a:buChar char="þ"/>
            </a:pPr>
            <a:endParaRPr lang="zh-CN" altLang="en-US" dirty="0" smtClean="0"/>
          </a:p>
          <a:p>
            <a:pPr eaLnBrk="1" hangingPunct="1">
              <a:buFont typeface="Wingdings" panose="05000000000000000000" pitchFamily="2" charset="2"/>
              <a:buChar char="þ"/>
            </a:pPr>
            <a:r>
              <a:rPr lang="zh-CN" altLang="en-US" dirty="0" smtClean="0"/>
              <a:t>否则就不是。 </a:t>
            </a:r>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3. </a:t>
            </a:r>
            <a:r>
              <a:rPr lang="zh-CN" altLang="zh-CN" dirty="0"/>
              <a:t>报文鉴别</a:t>
            </a:r>
            <a:r>
              <a:rPr lang="zh-CN" altLang="zh-CN" dirty="0" smtClean="0"/>
              <a:t>码</a:t>
            </a:r>
            <a:r>
              <a:rPr lang="en-US" altLang="zh-CN" dirty="0" smtClean="0"/>
              <a:t> MAC</a:t>
            </a:r>
            <a:endParaRPr lang="zh-CN" altLang="en-US" dirty="0"/>
          </a:p>
        </p:txBody>
      </p:sp>
      <p:sp>
        <p:nvSpPr>
          <p:cNvPr id="3" name="内容占位符 2"/>
          <p:cNvSpPr>
            <a:spLocks noGrp="1"/>
          </p:cNvSpPr>
          <p:nvPr>
            <p:ph idx="1"/>
          </p:nvPr>
        </p:nvSpPr>
        <p:spPr>
          <a:xfrm>
            <a:off x="330200" y="1028700"/>
            <a:ext cx="8528080" cy="5148263"/>
          </a:xfrm>
        </p:spPr>
        <p:txBody>
          <a:bodyPr/>
          <a:lstStyle/>
          <a:p>
            <a:r>
              <a:rPr lang="zh-CN" altLang="zh-CN" dirty="0" smtClean="0"/>
              <a:t>注意</a:t>
            </a:r>
            <a:r>
              <a:rPr lang="zh-CN" altLang="zh-CN" dirty="0"/>
              <a:t>到，现在整个的报文是</a:t>
            </a:r>
            <a:r>
              <a:rPr lang="zh-CN" altLang="zh-CN" dirty="0">
                <a:solidFill>
                  <a:srgbClr val="FF0000"/>
                </a:solidFill>
              </a:rPr>
              <a:t>不需要加密</a:t>
            </a:r>
            <a:r>
              <a:rPr lang="zh-CN" altLang="zh-CN" dirty="0"/>
              <a:t>的</a:t>
            </a:r>
            <a:r>
              <a:rPr lang="zh-CN" altLang="zh-CN" dirty="0" smtClean="0"/>
              <a:t>。</a:t>
            </a:r>
            <a:endParaRPr lang="en-US" altLang="zh-CN" dirty="0" smtClean="0"/>
          </a:p>
          <a:p>
            <a:endParaRPr lang="en-US" altLang="zh-CN" dirty="0" smtClean="0"/>
          </a:p>
          <a:p>
            <a:r>
              <a:rPr lang="zh-CN" altLang="zh-CN" dirty="0" smtClean="0"/>
              <a:t>虽然</a:t>
            </a:r>
            <a:r>
              <a:rPr lang="zh-CN" altLang="zh-CN" dirty="0"/>
              <a:t>从散列</a:t>
            </a:r>
            <a:r>
              <a:rPr lang="en-US" altLang="zh-CN" dirty="0"/>
              <a:t>H</a:t>
            </a:r>
            <a:r>
              <a:rPr lang="zh-CN" altLang="zh-CN" dirty="0"/>
              <a:t>导出</a:t>
            </a:r>
            <a:r>
              <a:rPr lang="zh-CN" altLang="zh-CN" dirty="0">
                <a:solidFill>
                  <a:srgbClr val="FF0000"/>
                </a:solidFill>
              </a:rPr>
              <a:t>报文鉴别</a:t>
            </a:r>
            <a:r>
              <a:rPr lang="zh-CN" altLang="zh-CN" dirty="0" smtClean="0">
                <a:solidFill>
                  <a:srgbClr val="FF0000"/>
                </a:solidFill>
              </a:rPr>
              <a:t>码</a:t>
            </a:r>
            <a:r>
              <a:rPr lang="en-US" altLang="zh-CN" dirty="0" smtClean="0">
                <a:solidFill>
                  <a:srgbClr val="FF0000"/>
                </a:solidFill>
              </a:rPr>
              <a:t> </a:t>
            </a:r>
            <a:r>
              <a:rPr lang="en-US" altLang="zh-CN" dirty="0" smtClean="0"/>
              <a:t>MAC </a:t>
            </a:r>
            <a:r>
              <a:rPr lang="zh-CN" altLang="zh-CN" dirty="0" smtClean="0"/>
              <a:t>需要</a:t>
            </a:r>
            <a:r>
              <a:rPr lang="zh-CN" altLang="zh-CN" dirty="0"/>
              <a:t>加密算法，但由于散</a:t>
            </a:r>
            <a:r>
              <a:rPr lang="zh-CN" altLang="zh-CN" dirty="0" smtClean="0"/>
              <a:t>列</a:t>
            </a:r>
            <a:r>
              <a:rPr lang="en-US" altLang="zh-CN" dirty="0" smtClean="0"/>
              <a:t> H </a:t>
            </a:r>
            <a:r>
              <a:rPr lang="zh-CN" altLang="zh-CN" dirty="0" smtClean="0"/>
              <a:t>的</a:t>
            </a:r>
            <a:r>
              <a:rPr lang="zh-CN" altLang="zh-CN" dirty="0"/>
              <a:t>长度通常都远远小于</a:t>
            </a:r>
            <a:r>
              <a:rPr lang="zh-CN" altLang="zh-CN" dirty="0" smtClean="0"/>
              <a:t>报文</a:t>
            </a:r>
            <a:r>
              <a:rPr lang="en-US" altLang="zh-CN" dirty="0" smtClean="0"/>
              <a:t> X </a:t>
            </a:r>
            <a:r>
              <a:rPr lang="zh-CN" altLang="zh-CN" dirty="0" smtClean="0"/>
              <a:t>的</a:t>
            </a:r>
            <a:r>
              <a:rPr lang="zh-CN" altLang="zh-CN" dirty="0"/>
              <a:t>长度，因此这种加密不会消耗很多的计算资源</a:t>
            </a:r>
            <a:r>
              <a:rPr lang="zh-CN" altLang="zh-CN" dirty="0" smtClean="0"/>
              <a:t>。</a:t>
            </a:r>
            <a:endParaRPr lang="en-US" altLang="zh-CN" dirty="0" smtClean="0"/>
          </a:p>
          <a:p>
            <a:endParaRPr lang="en-US" altLang="zh-CN" dirty="0" smtClean="0"/>
          </a:p>
          <a:p>
            <a:r>
              <a:rPr lang="zh-CN" altLang="en-US" dirty="0" smtClean="0"/>
              <a:t>因此，</a:t>
            </a:r>
            <a:r>
              <a:rPr lang="zh-CN" altLang="zh-CN" dirty="0" smtClean="0"/>
              <a:t>使用报文鉴别码</a:t>
            </a:r>
            <a:r>
              <a:rPr lang="en-US" altLang="zh-CN" dirty="0" smtClean="0"/>
              <a:t> MAC</a:t>
            </a:r>
            <a:r>
              <a:rPr lang="zh-CN" altLang="zh-CN" dirty="0" smtClean="0"/>
              <a:t>就</a:t>
            </a:r>
            <a:r>
              <a:rPr lang="zh-CN" altLang="zh-CN" dirty="0"/>
              <a:t>能够很方便地保护报文的完整性。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smtClean="0"/>
              <a:t>网络</a:t>
            </a:r>
            <a:r>
              <a:rPr lang="zh-CN" altLang="en-US" sz="2200" dirty="0"/>
              <a:t>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t>安全的计算机网络</a:t>
            </a:r>
            <a:endParaRPr lang="zh-CN" altLang="en-US" sz="2200" dirty="0"/>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smtClean="0"/>
              <a:t>两</a:t>
            </a:r>
            <a:r>
              <a:rPr lang="zh-CN" altLang="en-US" sz="2200" dirty="0"/>
              <a:t>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smtClean="0"/>
              <a:t>数字签名</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7.4 </a:t>
            </a:r>
            <a:r>
              <a:rPr lang="zh-CN" altLang="en-US" sz="2200" dirty="0" smtClean="0"/>
              <a:t>鉴别</a:t>
            </a:r>
            <a:endParaRPr lang="zh-CN" altLang="en-US" sz="2200" dirty="0"/>
          </a:p>
          <a:p>
            <a:pPr eaLnBrk="1" hangingPunct="1"/>
            <a:r>
              <a:rPr lang="zh-CN" altLang="en-US" sz="2200" dirty="0" smtClean="0"/>
              <a:t>报文</a:t>
            </a:r>
            <a:r>
              <a:rPr lang="zh-CN" altLang="en-US" sz="2200" dirty="0"/>
              <a:t>鉴别</a:t>
            </a:r>
          </a:p>
          <a:p>
            <a:pPr eaLnBrk="1" hangingPunct="1"/>
            <a:r>
              <a:rPr lang="zh-CN" altLang="en-US" sz="2200" dirty="0" smtClean="0">
                <a:solidFill>
                  <a:srgbClr val="FF0000"/>
                </a:solidFill>
              </a:rPr>
              <a:t>实体</a:t>
            </a:r>
            <a:r>
              <a:rPr lang="zh-CN" altLang="en-US" sz="2200" dirty="0">
                <a:solidFill>
                  <a:srgbClr val="FF0000"/>
                </a:solidFill>
              </a:rPr>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smtClean="0"/>
              <a:t>密钥</a:t>
            </a:r>
            <a:r>
              <a:rPr lang="zh-CN" altLang="en-US" sz="2200" dirty="0"/>
              <a:t>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7.8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pPr eaLnBrk="1" hangingPunct="1"/>
            <a:r>
              <a:rPr lang="zh-CN" altLang="en-US" dirty="0" smtClean="0"/>
              <a:t>实体鉴别和报文鉴别不同。</a:t>
            </a:r>
          </a:p>
          <a:p>
            <a:pPr eaLnBrk="1" hangingPunct="1"/>
            <a:endParaRPr lang="zh-CN" altLang="en-US" dirty="0" smtClean="0"/>
          </a:p>
          <a:p>
            <a:pPr eaLnBrk="1" hangingPunct="1">
              <a:buFont typeface="Wingdings" panose="05000000000000000000" pitchFamily="2" charset="2"/>
              <a:buChar char="þ"/>
            </a:pPr>
            <a:r>
              <a:rPr lang="zh-CN" altLang="en-US" dirty="0" smtClean="0"/>
              <a:t>报文鉴别是对每一个收到的报文都要</a:t>
            </a:r>
            <a:r>
              <a:rPr lang="zh-CN" altLang="en-US" dirty="0" smtClean="0">
                <a:solidFill>
                  <a:schemeClr val="hlink"/>
                </a:solidFill>
              </a:rPr>
              <a:t>鉴别</a:t>
            </a:r>
            <a:r>
              <a:rPr lang="zh-CN" altLang="en-US" dirty="0" smtClean="0"/>
              <a:t>报文的发送者，</a:t>
            </a:r>
          </a:p>
          <a:p>
            <a:pPr eaLnBrk="1" hangingPunct="1">
              <a:buFont typeface="Wingdings" panose="05000000000000000000" pitchFamily="2" charset="2"/>
              <a:buChar char="þ"/>
            </a:pPr>
            <a:endParaRPr lang="zh-CN" altLang="en-US" dirty="0" smtClean="0"/>
          </a:p>
          <a:p>
            <a:pPr eaLnBrk="1" hangingPunct="1">
              <a:buFont typeface="Wingdings" panose="05000000000000000000" pitchFamily="2" charset="2"/>
              <a:buChar char="þ"/>
            </a:pPr>
            <a:r>
              <a:rPr lang="zh-CN" altLang="en-US" dirty="0" smtClean="0"/>
              <a:t>而实体鉴别是</a:t>
            </a:r>
            <a:r>
              <a:rPr lang="zh-CN" altLang="en-US" u="sng" dirty="0" smtClean="0"/>
              <a:t>在系统接入的全部持续时间</a:t>
            </a:r>
            <a:r>
              <a:rPr lang="zh-CN" altLang="en-US" dirty="0" smtClean="0"/>
              <a:t>内</a:t>
            </a:r>
            <a:r>
              <a:rPr lang="zh-CN" altLang="en-US" dirty="0" smtClean="0">
                <a:solidFill>
                  <a:schemeClr val="hlink"/>
                </a:solidFill>
              </a:rPr>
              <a:t>对</a:t>
            </a:r>
            <a:r>
              <a:rPr lang="zh-CN" altLang="en-US" dirty="0" smtClean="0"/>
              <a:t>和自己通信的对方实体</a:t>
            </a:r>
            <a:r>
              <a:rPr lang="zh-CN" altLang="en-US" dirty="0" smtClean="0">
                <a:solidFill>
                  <a:schemeClr val="hlink"/>
                </a:solidFill>
              </a:rPr>
              <a:t>只需</a:t>
            </a:r>
            <a:r>
              <a:rPr lang="zh-CN" altLang="en-US" dirty="0" smtClean="0"/>
              <a:t>验证一次。 </a:t>
            </a:r>
          </a:p>
        </p:txBody>
      </p:sp>
      <p:sp>
        <p:nvSpPr>
          <p:cNvPr id="37891" name="Rectangle 4"/>
          <p:cNvSpPr>
            <a:spLocks noGrp="1" noChangeArrowheads="1"/>
          </p:cNvSpPr>
          <p:nvPr>
            <p:ph type="title"/>
          </p:nvPr>
        </p:nvSpPr>
        <p:spPr/>
        <p:txBody>
          <a:bodyPr/>
          <a:lstStyle/>
          <a:p>
            <a:pPr eaLnBrk="1" hangingPunct="1"/>
            <a:r>
              <a:rPr lang="en-US" altLang="zh-CN" dirty="0" smtClean="0"/>
              <a:t>7.4.2 </a:t>
            </a:r>
            <a:r>
              <a:rPr lang="zh-CN" altLang="en-US" dirty="0" smtClean="0"/>
              <a:t>实体鉴别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ea typeface="Arial Unicode MS" pitchFamily="34" charset="-122"/>
                <a:cs typeface="Arial Unicode MS" pitchFamily="34" charset="-122"/>
              </a:rPr>
              <a:t>第</a:t>
            </a:r>
            <a:r>
              <a:rPr lang="en-US" altLang="zh-CN" dirty="0" smtClean="0">
                <a:ea typeface="Arial Unicode MS" pitchFamily="34" charset="-122"/>
                <a:cs typeface="Arial Unicode MS" pitchFamily="34" charset="-122"/>
              </a:rPr>
              <a:t>7</a:t>
            </a:r>
            <a:r>
              <a:rPr lang="zh-CN" altLang="en-US" dirty="0" smtClean="0">
                <a:ea typeface="Arial Unicode MS" pitchFamily="34" charset="-122"/>
                <a:cs typeface="Arial Unicode MS" pitchFamily="34" charset="-122"/>
              </a:rPr>
              <a:t>章 网络安全</a:t>
            </a:r>
            <a:endParaRPr lang="zh-CN" altLang="en-US" dirty="0"/>
          </a:p>
        </p:txBody>
      </p:sp>
      <p:sp>
        <p:nvSpPr>
          <p:cNvPr id="5" name="内容占位符 4"/>
          <p:cNvSpPr>
            <a:spLocks noGrp="1"/>
          </p:cNvSpPr>
          <p:nvPr>
            <p:ph sz="half" idx="1"/>
          </p:nvPr>
        </p:nvSpPr>
        <p:spPr/>
        <p:txBody>
          <a:bodyPr/>
          <a:lstStyle/>
          <a:p>
            <a:pPr eaLnBrk="1" hangingPunct="1">
              <a:buFontTx/>
              <a:buNone/>
            </a:pPr>
            <a:r>
              <a:rPr lang="en-US" altLang="zh-CN" sz="2200" dirty="0"/>
              <a:t>7.1  </a:t>
            </a:r>
            <a:r>
              <a:rPr lang="zh-CN" altLang="en-US" sz="2200" dirty="0"/>
              <a:t>网络安全问题概述</a:t>
            </a:r>
          </a:p>
          <a:p>
            <a:pPr eaLnBrk="1" hangingPunct="1"/>
            <a:r>
              <a:rPr lang="zh-CN" altLang="en-US" sz="2200" dirty="0" smtClean="0"/>
              <a:t>计算机网络</a:t>
            </a:r>
            <a:r>
              <a:rPr lang="zh-CN" altLang="en-US" sz="2200" dirty="0"/>
              <a:t>面临的安全性威胁</a:t>
            </a:r>
          </a:p>
          <a:p>
            <a:pPr eaLnBrk="1" hangingPunct="1"/>
            <a:r>
              <a:rPr lang="zh-CN" altLang="en-US" sz="2200" dirty="0" smtClean="0">
                <a:solidFill>
                  <a:srgbClr val="FF0000"/>
                </a:solidFill>
              </a:rPr>
              <a:t>安全的计算机网络</a:t>
            </a:r>
            <a:endParaRPr lang="zh-CN" altLang="en-US" sz="2200" dirty="0">
              <a:solidFill>
                <a:srgbClr val="FF0000"/>
              </a:solidFill>
            </a:endParaRPr>
          </a:p>
          <a:p>
            <a:pPr eaLnBrk="1" hangingPunct="1"/>
            <a:r>
              <a:rPr lang="zh-CN" altLang="en-US" sz="2200" dirty="0" smtClean="0"/>
              <a:t>数据加密模型</a:t>
            </a:r>
            <a:endParaRPr lang="zh-CN" altLang="en-US" sz="2200" dirty="0"/>
          </a:p>
          <a:p>
            <a:pPr eaLnBrk="1" hangingPunct="1">
              <a:buFontTx/>
              <a:buNone/>
            </a:pPr>
            <a:endParaRPr lang="en-US" altLang="zh-CN" sz="2200" dirty="0" smtClean="0"/>
          </a:p>
          <a:p>
            <a:pPr eaLnBrk="1" hangingPunct="1">
              <a:buFontTx/>
              <a:buNone/>
            </a:pPr>
            <a:r>
              <a:rPr lang="en-US" altLang="zh-CN" sz="2200" dirty="0" smtClean="0"/>
              <a:t>7.2  </a:t>
            </a:r>
            <a:r>
              <a:rPr lang="zh-CN" altLang="en-US" sz="2200" dirty="0"/>
              <a:t>两类密码体制</a:t>
            </a:r>
          </a:p>
          <a:p>
            <a:pPr eaLnBrk="1" hangingPunct="1"/>
            <a:r>
              <a:rPr lang="zh-CN" altLang="en-US" sz="2200" dirty="0" smtClean="0"/>
              <a:t>对称</a:t>
            </a:r>
            <a:r>
              <a:rPr lang="zh-CN" altLang="en-US" sz="2200" dirty="0"/>
              <a:t>密钥密码体制</a:t>
            </a:r>
          </a:p>
          <a:p>
            <a:pPr eaLnBrk="1" hangingPunct="1"/>
            <a:r>
              <a:rPr lang="zh-CN" altLang="en-US" sz="2200" dirty="0" smtClean="0"/>
              <a:t>公</a:t>
            </a:r>
            <a:r>
              <a:rPr lang="zh-CN" altLang="en-US" sz="2200" dirty="0"/>
              <a:t>钥</a:t>
            </a:r>
            <a:r>
              <a:rPr lang="zh-CN" altLang="en-US" sz="2200" dirty="0" smtClean="0"/>
              <a:t>密码体制</a:t>
            </a:r>
            <a:endParaRPr lang="en-US" altLang="zh-CN" sz="2200" dirty="0" smtClean="0"/>
          </a:p>
          <a:p>
            <a:pPr eaLnBrk="1" hangingPunct="1">
              <a:buFontTx/>
              <a:buNone/>
            </a:pPr>
            <a:r>
              <a:rPr lang="en-US" altLang="zh-CN" sz="2200" dirty="0"/>
              <a:t>7.3  </a:t>
            </a:r>
            <a:r>
              <a:rPr lang="zh-CN" altLang="en-US" sz="2200" dirty="0"/>
              <a:t>数字签名</a:t>
            </a:r>
          </a:p>
          <a:p>
            <a:pPr eaLnBrk="1" hangingPunct="1">
              <a:buFontTx/>
              <a:buNone/>
            </a:pPr>
            <a:endParaRPr lang="en-US" altLang="zh-CN" sz="2200" dirty="0" smtClean="0"/>
          </a:p>
          <a:p>
            <a:pPr eaLnBrk="1" hangingPunct="1">
              <a:buFontTx/>
              <a:buNone/>
            </a:pPr>
            <a:r>
              <a:rPr lang="en-US" altLang="zh-CN" sz="2200" dirty="0" smtClean="0"/>
              <a:t>7.4  </a:t>
            </a:r>
            <a:r>
              <a:rPr lang="zh-CN" altLang="en-US" sz="2200" dirty="0"/>
              <a:t>鉴别</a:t>
            </a:r>
          </a:p>
          <a:p>
            <a:pPr eaLnBrk="1" hangingPunct="1"/>
            <a:r>
              <a:rPr lang="zh-CN" altLang="en-US" sz="2200" dirty="0" smtClean="0"/>
              <a:t>报文</a:t>
            </a:r>
            <a:r>
              <a:rPr lang="zh-CN" altLang="en-US" sz="2200" dirty="0"/>
              <a:t>鉴别</a:t>
            </a:r>
          </a:p>
          <a:p>
            <a:pPr eaLnBrk="1" hangingPunct="1"/>
            <a:r>
              <a:rPr lang="zh-CN" altLang="en-US" sz="2200" dirty="0" smtClean="0"/>
              <a:t>实体</a:t>
            </a:r>
            <a:r>
              <a:rPr lang="zh-CN" altLang="en-US" sz="2200" dirty="0"/>
              <a:t>鉴别</a:t>
            </a:r>
          </a:p>
          <a:p>
            <a:endParaRPr lang="zh-CN" altLang="en-US" sz="2200" dirty="0"/>
          </a:p>
        </p:txBody>
      </p:sp>
      <p:sp>
        <p:nvSpPr>
          <p:cNvPr id="6" name="内容占位符 5"/>
          <p:cNvSpPr>
            <a:spLocks noGrp="1"/>
          </p:cNvSpPr>
          <p:nvPr>
            <p:ph sz="half" idx="2"/>
          </p:nvPr>
        </p:nvSpPr>
        <p:spPr>
          <a:xfrm>
            <a:off x="4644008" y="1028700"/>
            <a:ext cx="4169792" cy="5148263"/>
          </a:xfrm>
        </p:spPr>
        <p:txBody>
          <a:bodyPr/>
          <a:lstStyle/>
          <a:p>
            <a:pPr eaLnBrk="1" hangingPunct="1">
              <a:buNone/>
            </a:pPr>
            <a:r>
              <a:rPr lang="en-US" altLang="zh-CN" sz="2200" dirty="0"/>
              <a:t>7.5  </a:t>
            </a:r>
            <a:r>
              <a:rPr lang="zh-CN" altLang="en-US" sz="2200" dirty="0"/>
              <a:t>密钥分配</a:t>
            </a:r>
          </a:p>
          <a:p>
            <a:pPr eaLnBrk="1" hangingPunct="1"/>
            <a:r>
              <a:rPr lang="zh-CN" altLang="en-US" sz="2200" dirty="0"/>
              <a:t>对称密钥的</a:t>
            </a:r>
            <a:r>
              <a:rPr lang="zh-CN" altLang="en-US" sz="2200" dirty="0" smtClean="0"/>
              <a:t>分配</a:t>
            </a:r>
            <a:endParaRPr lang="en-US" altLang="zh-CN" sz="2200" dirty="0" smtClean="0"/>
          </a:p>
          <a:p>
            <a:pPr eaLnBrk="1" hangingPunct="1"/>
            <a:r>
              <a:rPr lang="zh-CN" altLang="en-US" sz="2200" dirty="0" smtClean="0"/>
              <a:t>公</a:t>
            </a:r>
            <a:r>
              <a:rPr lang="zh-CN" altLang="en-US" sz="2200" dirty="0"/>
              <a:t>钥的</a:t>
            </a:r>
            <a:r>
              <a:rPr lang="zh-CN" altLang="en-US" sz="2200" dirty="0" smtClean="0"/>
              <a:t>分配</a:t>
            </a:r>
            <a:endParaRPr lang="en-US" altLang="zh-CN" sz="2200" dirty="0" smtClean="0"/>
          </a:p>
          <a:p>
            <a:pPr eaLnBrk="1" hangingPunct="1">
              <a:buNone/>
            </a:pPr>
            <a:endParaRPr lang="en-US" altLang="zh-CN" sz="2200" dirty="0" smtClean="0"/>
          </a:p>
          <a:p>
            <a:pPr eaLnBrk="1" hangingPunct="1">
              <a:buNone/>
            </a:pPr>
            <a:r>
              <a:rPr lang="en-US" altLang="zh-CN" sz="2200" dirty="0" smtClean="0"/>
              <a:t>7.6  </a:t>
            </a:r>
            <a:r>
              <a:rPr lang="zh-CN" altLang="en-US" sz="2200" dirty="0" smtClean="0"/>
              <a:t>互联网使用</a:t>
            </a:r>
            <a:r>
              <a:rPr lang="zh-CN" altLang="en-US" sz="2200" dirty="0"/>
              <a:t>的安全协议</a:t>
            </a:r>
          </a:p>
          <a:p>
            <a:pPr eaLnBrk="1" hangingPunct="1"/>
            <a:r>
              <a:rPr lang="zh-CN" altLang="en-US" sz="2200" dirty="0"/>
              <a:t>网络层安全协议</a:t>
            </a:r>
          </a:p>
          <a:p>
            <a:pPr eaLnBrk="1" hangingPunct="1"/>
            <a:r>
              <a:rPr lang="zh-CN" altLang="en-US" sz="2200" dirty="0"/>
              <a:t>运输层安全协议</a:t>
            </a:r>
          </a:p>
          <a:p>
            <a:pPr eaLnBrk="1" hangingPunct="1"/>
            <a:r>
              <a:rPr lang="zh-CN" altLang="en-US" sz="2200" dirty="0"/>
              <a:t>应用层的安全</a:t>
            </a:r>
            <a:r>
              <a:rPr lang="zh-CN" altLang="en-US" sz="2200" dirty="0" smtClean="0"/>
              <a:t>协议</a:t>
            </a:r>
            <a:endParaRPr lang="en-US" altLang="zh-CN" sz="2200" dirty="0" smtClean="0"/>
          </a:p>
          <a:p>
            <a:pPr eaLnBrk="1" hangingPunct="1"/>
            <a:r>
              <a:rPr lang="zh-CN" altLang="en-US" sz="2200" dirty="0" smtClean="0"/>
              <a:t>无线</a:t>
            </a:r>
            <a:r>
              <a:rPr lang="en-US" altLang="zh-CN" sz="2200" dirty="0" smtClean="0"/>
              <a:t>LAN </a:t>
            </a:r>
            <a:r>
              <a:rPr lang="zh-CN" altLang="en-US" sz="2200" dirty="0" smtClean="0"/>
              <a:t>安全 </a:t>
            </a:r>
            <a:r>
              <a:rPr lang="en-US" altLang="zh-CN" sz="2200" dirty="0" smtClean="0"/>
              <a:t>(WEP) </a:t>
            </a:r>
          </a:p>
          <a:p>
            <a:pPr eaLnBrk="1" hangingPunct="1">
              <a:buFontTx/>
              <a:buNone/>
            </a:pPr>
            <a:endParaRPr lang="en-US" altLang="zh-CN" sz="2200" dirty="0" smtClean="0"/>
          </a:p>
          <a:p>
            <a:pPr eaLnBrk="1" hangingPunct="1">
              <a:buFontTx/>
              <a:buNone/>
            </a:pPr>
            <a:r>
              <a:rPr lang="en-US" altLang="zh-CN" sz="2200" dirty="0" smtClean="0"/>
              <a:t>7.7  </a:t>
            </a:r>
            <a:r>
              <a:rPr lang="zh-CN" altLang="en-US" sz="2200" dirty="0" smtClean="0"/>
              <a:t>系统安全：防火墙与</a:t>
            </a:r>
            <a:r>
              <a:rPr lang="en-US" altLang="zh-CN" sz="2200" dirty="0" smtClean="0"/>
              <a:t>IDS</a:t>
            </a:r>
          </a:p>
          <a:p>
            <a:pPr eaLnBrk="1" hangingPunct="1">
              <a:buFontTx/>
              <a:buChar char="•"/>
            </a:pPr>
            <a:r>
              <a:rPr lang="zh-CN" altLang="en-US" sz="2200" dirty="0"/>
              <a:t>防火墙</a:t>
            </a:r>
            <a:endParaRPr lang="en-US" altLang="zh-CN" sz="2200" dirty="0"/>
          </a:p>
          <a:p>
            <a:pPr eaLnBrk="1" hangingPunct="1">
              <a:buFontTx/>
              <a:buChar char="•"/>
            </a:pPr>
            <a:r>
              <a:rPr lang="zh-CN" altLang="en-US" sz="2200" dirty="0"/>
              <a:t>入侵检测系统</a:t>
            </a:r>
            <a:endParaRPr lang="en-US" altLang="zh-CN" sz="2200" dirty="0"/>
          </a:p>
          <a:p>
            <a:pPr eaLnBrk="1" hangingPunct="1">
              <a:buFontTx/>
              <a:buNone/>
            </a:pPr>
            <a:endParaRPr lang="zh-CN" altLang="en-US" sz="2200" dirty="0"/>
          </a:p>
          <a:p>
            <a:pPr eaLnBrk="1" hangingPunct="1"/>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5286" name="Picture 6"/>
          <p:cNvPicPr>
            <a:picLocks noChangeAspect="1" noChangeArrowheads="1"/>
          </p:cNvPicPr>
          <p:nvPr/>
        </p:nvPicPr>
        <p:blipFill>
          <a:blip r:embed="rId3" cstate="print"/>
          <a:srcRect/>
          <a:stretch>
            <a:fillRect/>
          </a:stretch>
        </p:blipFill>
        <p:spPr bwMode="auto">
          <a:xfrm>
            <a:off x="914400" y="2057400"/>
            <a:ext cx="5832475" cy="2779713"/>
          </a:xfrm>
          <a:prstGeom prst="rect">
            <a:avLst/>
          </a:prstGeom>
          <a:noFill/>
          <a:ln w="9525">
            <a:noFill/>
            <a:miter lim="800000"/>
            <a:headEnd/>
            <a:tailEnd/>
          </a:ln>
          <a:effectLst/>
        </p:spPr>
      </p:pic>
      <p:sp>
        <p:nvSpPr>
          <p:cNvPr id="865287" name="Rectangle 7"/>
          <p:cNvSpPr>
            <a:spLocks noGrp="1" noChangeArrowheads="1"/>
          </p:cNvSpPr>
          <p:nvPr>
            <p:ph type="title"/>
          </p:nvPr>
        </p:nvSpPr>
        <p:spPr/>
        <p:txBody>
          <a:bodyPr/>
          <a:lstStyle/>
          <a:p>
            <a:r>
              <a:rPr lang="en-US" altLang="zh-CN" dirty="0" smtClean="0"/>
              <a:t>Security </a:t>
            </a:r>
            <a:r>
              <a:rPr lang="en-US" altLang="zh-CN" dirty="0"/>
              <a:t>services related to the message or entity</a:t>
            </a:r>
            <a:endParaRPr lang="zh-CN"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1394" name="Text Box 2"/>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pPr algn="l"/>
            <a:endParaRPr lang="zh-CN" altLang="en-US" sz="1800">
              <a:latin typeface="Times New Roman" panose="02020603050405020304" pitchFamily="18" charset="0"/>
              <a:ea typeface="宋体" panose="02010600030101010101" pitchFamily="2" charset="-122"/>
            </a:endParaRPr>
          </a:p>
        </p:txBody>
      </p:sp>
      <p:sp>
        <p:nvSpPr>
          <p:cNvPr id="1211395" name="Rectangle 3"/>
          <p:cNvSpPr>
            <a:spLocks noGrp="1" noChangeArrowheads="1"/>
          </p:cNvSpPr>
          <p:nvPr>
            <p:ph type="title"/>
          </p:nvPr>
        </p:nvSpPr>
        <p:spPr>
          <a:xfrm>
            <a:off x="304800" y="228600"/>
            <a:ext cx="8458200" cy="609600"/>
          </a:xfrm>
          <a:noFill/>
        </p:spPr>
        <p:txBody>
          <a:bodyPr/>
          <a:lstStyle/>
          <a:p>
            <a:r>
              <a:rPr lang="en-US" altLang="zh-CN" dirty="0" smtClean="0"/>
              <a:t>Entity </a:t>
            </a:r>
            <a:r>
              <a:rPr lang="en-US" altLang="zh-CN" dirty="0"/>
              <a:t>Authentication</a:t>
            </a:r>
            <a:endParaRPr lang="zh-CN" altLang="en-US" dirty="0"/>
          </a:p>
        </p:txBody>
      </p:sp>
      <p:sp>
        <p:nvSpPr>
          <p:cNvPr id="1211396" name="Rectangle 4"/>
          <p:cNvSpPr>
            <a:spLocks noGrp="1" noChangeArrowheads="1"/>
          </p:cNvSpPr>
          <p:nvPr>
            <p:ph type="body" idx="1"/>
          </p:nvPr>
        </p:nvSpPr>
        <p:spPr>
          <a:xfrm>
            <a:off x="304800" y="1066800"/>
            <a:ext cx="8534400" cy="5076844"/>
          </a:xfrm>
          <a:noFill/>
        </p:spPr>
        <p:txBody>
          <a:bodyPr/>
          <a:lstStyle/>
          <a:p>
            <a:pPr>
              <a:spcBef>
                <a:spcPts val="600"/>
              </a:spcBef>
            </a:pPr>
            <a:r>
              <a:rPr lang="en-US" altLang="zh-CN" dirty="0">
                <a:ea typeface="宋体" panose="02010600030101010101" pitchFamily="2" charset="-122"/>
              </a:rPr>
              <a:t>Entity authentication authenticates the </a:t>
            </a:r>
            <a:r>
              <a:rPr lang="en-US" altLang="zh-CN" dirty="0">
                <a:solidFill>
                  <a:srgbClr val="FF0000"/>
                </a:solidFill>
                <a:ea typeface="宋体" panose="02010600030101010101" pitchFamily="2" charset="-122"/>
              </a:rPr>
              <a:t>claimant</a:t>
            </a: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t>申请人</a:t>
            </a:r>
            <a:r>
              <a:rPr lang="en-US" altLang="zh-CN" dirty="0" smtClean="0">
                <a:ea typeface="宋体" panose="02010600030101010101" pitchFamily="2" charset="-122"/>
              </a:rPr>
              <a:t>) for </a:t>
            </a:r>
            <a:r>
              <a:rPr lang="en-US" altLang="zh-CN" dirty="0">
                <a:ea typeface="宋体" panose="02010600030101010101" pitchFamily="2" charset="-122"/>
              </a:rPr>
              <a:t>the entire duration of a session. </a:t>
            </a:r>
          </a:p>
          <a:p>
            <a:pPr>
              <a:spcBef>
                <a:spcPts val="600"/>
              </a:spcBef>
            </a:pPr>
            <a:endParaRPr lang="en-US" altLang="zh-CN" dirty="0">
              <a:ea typeface="宋体" panose="02010600030101010101" pitchFamily="2" charset="-122"/>
            </a:endParaRPr>
          </a:p>
          <a:p>
            <a:pPr>
              <a:spcBef>
                <a:spcPts val="600"/>
              </a:spcBef>
            </a:pPr>
            <a:r>
              <a:rPr lang="en-US" altLang="zh-CN" dirty="0">
                <a:ea typeface="宋体" panose="02010600030101010101" pitchFamily="2" charset="-122"/>
              </a:rPr>
              <a:t>In entity authentication, the claimant must </a:t>
            </a:r>
            <a:r>
              <a:rPr lang="en-US" altLang="zh-CN" dirty="0">
                <a:solidFill>
                  <a:schemeClr val="hlink"/>
                </a:solidFill>
                <a:ea typeface="宋体" panose="02010600030101010101" pitchFamily="2" charset="-122"/>
              </a:rPr>
              <a:t>identify</a:t>
            </a:r>
            <a:r>
              <a:rPr lang="en-US" altLang="zh-CN" dirty="0">
                <a:ea typeface="宋体" panose="02010600030101010101" pitchFamily="2" charset="-122"/>
              </a:rPr>
              <a:t> herself </a:t>
            </a:r>
            <a:r>
              <a:rPr lang="en-US" altLang="zh-CN" dirty="0">
                <a:solidFill>
                  <a:srgbClr val="FF0000"/>
                </a:solidFill>
                <a:ea typeface="宋体" panose="02010600030101010101" pitchFamily="2" charset="-122"/>
              </a:rPr>
              <a:t>to</a:t>
            </a:r>
            <a:r>
              <a:rPr lang="en-US" altLang="zh-CN" dirty="0">
                <a:ea typeface="宋体" panose="02010600030101010101" pitchFamily="2" charset="-122"/>
              </a:rPr>
              <a:t> the </a:t>
            </a:r>
            <a:r>
              <a:rPr lang="en-US" altLang="zh-CN" dirty="0" smtClean="0">
                <a:ea typeface="宋体" panose="02010600030101010101" pitchFamily="2" charset="-122"/>
              </a:rPr>
              <a:t>verifier (</a:t>
            </a:r>
            <a:r>
              <a:rPr lang="zh-CN" altLang="en-US" dirty="0" smtClean="0">
                <a:ea typeface="宋体" panose="02010600030101010101" pitchFamily="2" charset="-122"/>
              </a:rPr>
              <a:t>审核人</a:t>
            </a:r>
            <a:r>
              <a:rPr lang="en-US" altLang="zh-CN" dirty="0" smtClean="0">
                <a:ea typeface="宋体" panose="02010600030101010101" pitchFamily="2" charset="-122"/>
              </a:rPr>
              <a:t>). </a:t>
            </a:r>
            <a:endParaRPr lang="en-US" altLang="zh-CN" dirty="0">
              <a:ea typeface="宋体" panose="02010600030101010101" pitchFamily="2" charset="-122"/>
            </a:endParaRPr>
          </a:p>
          <a:p>
            <a:pPr>
              <a:spcBef>
                <a:spcPts val="600"/>
              </a:spcBef>
            </a:pPr>
            <a:endParaRPr lang="en-US" altLang="zh-CN" dirty="0">
              <a:ea typeface="宋体" panose="02010600030101010101" pitchFamily="2" charset="-122"/>
            </a:endParaRPr>
          </a:p>
          <a:p>
            <a:pPr>
              <a:spcBef>
                <a:spcPts val="600"/>
              </a:spcBef>
            </a:pPr>
            <a:r>
              <a:rPr lang="en-US" altLang="zh-CN" dirty="0">
                <a:solidFill>
                  <a:schemeClr val="hlink"/>
                </a:solidFill>
                <a:ea typeface="宋体" panose="02010600030101010101" pitchFamily="2" charset="-122"/>
              </a:rPr>
              <a:t>This can be done</a:t>
            </a:r>
            <a:r>
              <a:rPr lang="en-US" altLang="zh-CN" dirty="0">
                <a:ea typeface="宋体" panose="02010600030101010101" pitchFamily="2" charset="-122"/>
              </a:rPr>
              <a:t> with one of three kinds of witnesses: something </a:t>
            </a:r>
            <a:r>
              <a:rPr lang="en-US" altLang="zh-CN" dirty="0">
                <a:solidFill>
                  <a:srgbClr val="FF0000"/>
                </a:solidFill>
                <a:ea typeface="宋体" panose="02010600030101010101" pitchFamily="2" charset="-122"/>
              </a:rPr>
              <a:t>known</a:t>
            </a:r>
            <a:r>
              <a:rPr lang="en-US" altLang="zh-CN" dirty="0">
                <a:ea typeface="宋体" panose="02010600030101010101" pitchFamily="2" charset="-122"/>
              </a:rPr>
              <a:t>, something </a:t>
            </a:r>
            <a:r>
              <a:rPr lang="en-US" altLang="zh-CN" dirty="0">
                <a:solidFill>
                  <a:srgbClr val="FF0000"/>
                </a:solidFill>
                <a:ea typeface="宋体" panose="02010600030101010101" pitchFamily="2" charset="-122"/>
              </a:rPr>
              <a:t>processed</a:t>
            </a:r>
            <a:r>
              <a:rPr lang="en-US" altLang="zh-CN" dirty="0">
                <a:ea typeface="宋体" panose="02010600030101010101" pitchFamily="2" charset="-122"/>
              </a:rPr>
              <a:t>, or something </a:t>
            </a:r>
            <a:r>
              <a:rPr lang="en-US" altLang="zh-CN" dirty="0">
                <a:solidFill>
                  <a:srgbClr val="FF0000"/>
                </a:solidFill>
                <a:ea typeface="宋体" panose="02010600030101010101" pitchFamily="2" charset="-122"/>
              </a:rPr>
              <a:t>inherent</a:t>
            </a:r>
            <a:r>
              <a:rPr lang="en-US" altLang="zh-CN" dirty="0">
                <a:ea typeface="宋体" panose="02010600030101010101" pitchFamily="2" charset="-122"/>
              </a:rPr>
              <a:t>.  </a:t>
            </a:r>
          </a:p>
          <a:p>
            <a:pPr>
              <a:spcBef>
                <a:spcPts val="600"/>
              </a:spcBef>
            </a:pP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smtClean="0"/>
              <a:t>最简单的实体鉴别过程 </a:t>
            </a:r>
          </a:p>
        </p:txBody>
      </p:sp>
      <p:sp>
        <p:nvSpPr>
          <p:cNvPr id="38915" name="Rectangle 3"/>
          <p:cNvSpPr>
            <a:spLocks noGrp="1" noChangeArrowheads="1"/>
          </p:cNvSpPr>
          <p:nvPr>
            <p:ph type="body" idx="1"/>
          </p:nvPr>
        </p:nvSpPr>
        <p:spPr>
          <a:xfrm>
            <a:off x="330200" y="1028700"/>
            <a:ext cx="8483600" cy="1896244"/>
          </a:xfrm>
        </p:spPr>
        <p:txBody>
          <a:bodyPr/>
          <a:lstStyle/>
          <a:p>
            <a:pPr eaLnBrk="1" hangingPunct="1"/>
            <a:r>
              <a:rPr lang="en-US" altLang="zh-CN" dirty="0" smtClean="0"/>
              <a:t>A </a:t>
            </a:r>
            <a:r>
              <a:rPr lang="zh-CN" altLang="en-US" dirty="0" smtClean="0"/>
              <a:t>发送给 </a:t>
            </a:r>
            <a:r>
              <a:rPr lang="en-US" altLang="zh-CN" dirty="0" smtClean="0"/>
              <a:t>B </a:t>
            </a:r>
            <a:r>
              <a:rPr lang="zh-CN" altLang="en-US" dirty="0" smtClean="0"/>
              <a:t>的报文被加密，使用的是对称密钥 </a:t>
            </a:r>
            <a:r>
              <a:rPr lang="en-US" altLang="zh-CN" dirty="0" smtClean="0"/>
              <a:t>K</a:t>
            </a:r>
            <a:r>
              <a:rPr lang="en-US" altLang="zh-CN" baseline="-25000" dirty="0" smtClean="0"/>
              <a:t>AB</a:t>
            </a:r>
            <a:r>
              <a:rPr lang="zh-CN" altLang="en-US" dirty="0" smtClean="0"/>
              <a:t>。</a:t>
            </a:r>
          </a:p>
          <a:p>
            <a:pPr eaLnBrk="1" hangingPunct="1"/>
            <a:endParaRPr lang="zh-CN" altLang="en-US" dirty="0" smtClean="0"/>
          </a:p>
          <a:p>
            <a:pPr eaLnBrk="1" hangingPunct="1"/>
            <a:r>
              <a:rPr lang="en-US" altLang="zh-CN" dirty="0" smtClean="0"/>
              <a:t>B </a:t>
            </a:r>
            <a:r>
              <a:rPr lang="zh-CN" altLang="en-US" dirty="0" smtClean="0"/>
              <a:t>收到此报文后，用共享对称密钥</a:t>
            </a:r>
            <a:r>
              <a:rPr lang="zh-CN" altLang="en-US" dirty="0" smtClean="0">
                <a:solidFill>
                  <a:schemeClr val="hlink"/>
                </a:solidFill>
              </a:rPr>
              <a:t> </a:t>
            </a:r>
            <a:r>
              <a:rPr lang="en-US" altLang="zh-CN" dirty="0" smtClean="0">
                <a:solidFill>
                  <a:schemeClr val="hlink"/>
                </a:solidFill>
              </a:rPr>
              <a:t>K</a:t>
            </a:r>
            <a:r>
              <a:rPr lang="en-US" altLang="zh-CN" baseline="-25000" dirty="0" smtClean="0">
                <a:solidFill>
                  <a:schemeClr val="hlink"/>
                </a:solidFill>
              </a:rPr>
              <a:t>AB </a:t>
            </a:r>
            <a:r>
              <a:rPr lang="zh-CN" altLang="en-US" dirty="0" smtClean="0"/>
              <a:t>进行解密，因而鉴别了实体 </a:t>
            </a:r>
            <a:r>
              <a:rPr lang="en-US" altLang="zh-CN" dirty="0" smtClean="0"/>
              <a:t>A </a:t>
            </a:r>
            <a:r>
              <a:rPr lang="zh-CN" altLang="en-US" dirty="0" smtClean="0"/>
              <a:t>的身份。 </a:t>
            </a:r>
          </a:p>
        </p:txBody>
      </p:sp>
      <p:sp>
        <p:nvSpPr>
          <p:cNvPr id="38916" name="Line 4"/>
          <p:cNvSpPr>
            <a:spLocks noChangeShapeType="1"/>
          </p:cNvSpPr>
          <p:nvPr/>
        </p:nvSpPr>
        <p:spPr bwMode="auto">
          <a:xfrm>
            <a:off x="990600" y="5118100"/>
            <a:ext cx="7102475" cy="25400"/>
          </a:xfrm>
          <a:prstGeom prst="line">
            <a:avLst/>
          </a:prstGeom>
          <a:noFill/>
          <a:ln w="38100">
            <a:solidFill>
              <a:schemeClr val="hlink"/>
            </a:solidFill>
            <a:round/>
            <a:headEnd type="none" w="sm" len="med"/>
            <a:tailEnd type="triangle" w="med" len="lg"/>
          </a:ln>
        </p:spPr>
        <p:txBody>
          <a:bodyPr wrap="none" anchor="ctr"/>
          <a:lstStyle/>
          <a:p>
            <a:endParaRPr lang="zh-CN" altLang="en-US"/>
          </a:p>
        </p:txBody>
      </p:sp>
      <p:sp>
        <p:nvSpPr>
          <p:cNvPr id="38917" name="Text Box 6"/>
          <p:cNvSpPr txBox="1">
            <a:spLocks noChangeArrowheads="1"/>
          </p:cNvSpPr>
          <p:nvPr/>
        </p:nvSpPr>
        <p:spPr bwMode="auto">
          <a:xfrm>
            <a:off x="323850" y="3694113"/>
            <a:ext cx="387350" cy="455612"/>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grpSp>
        <p:nvGrpSpPr>
          <p:cNvPr id="38918" name="Group 7"/>
          <p:cNvGrpSpPr/>
          <p:nvPr/>
        </p:nvGrpSpPr>
        <p:grpSpPr bwMode="auto">
          <a:xfrm>
            <a:off x="585788" y="3644900"/>
            <a:ext cx="863600" cy="939800"/>
            <a:chOff x="921" y="2412"/>
            <a:chExt cx="284" cy="265"/>
          </a:xfrm>
        </p:grpSpPr>
        <p:grpSp>
          <p:nvGrpSpPr>
            <p:cNvPr id="38952" name="Group 8"/>
            <p:cNvGrpSpPr/>
            <p:nvPr/>
          </p:nvGrpSpPr>
          <p:grpSpPr bwMode="auto">
            <a:xfrm>
              <a:off x="928" y="2417"/>
              <a:ext cx="277" cy="260"/>
              <a:chOff x="928" y="2417"/>
              <a:chExt cx="277" cy="260"/>
            </a:xfrm>
          </p:grpSpPr>
          <p:sp>
            <p:nvSpPr>
              <p:cNvPr id="38966" name="Freeform 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67" name="Freeform 1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68" name="Freeform 1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69" name="Freeform 1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70" name="Rectangle 13"/>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38971" name="Rectangle 14"/>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38972" name="Rectangle 15"/>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38973" name="Line 16"/>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38974" name="Group 17"/>
              <p:cNvGrpSpPr/>
              <p:nvPr/>
            </p:nvGrpSpPr>
            <p:grpSpPr bwMode="auto">
              <a:xfrm>
                <a:off x="928" y="2639"/>
                <a:ext cx="277" cy="38"/>
                <a:chOff x="928" y="2639"/>
                <a:chExt cx="277" cy="38"/>
              </a:xfrm>
            </p:grpSpPr>
            <p:sp>
              <p:nvSpPr>
                <p:cNvPr id="38975" name="Freeform 1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76" name="Freeform 1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77" name="Rectangle 20"/>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38953" name="Group 21"/>
            <p:cNvGrpSpPr/>
            <p:nvPr/>
          </p:nvGrpSpPr>
          <p:grpSpPr bwMode="auto">
            <a:xfrm>
              <a:off x="921" y="2412"/>
              <a:ext cx="277" cy="261"/>
              <a:chOff x="921" y="2412"/>
              <a:chExt cx="277" cy="261"/>
            </a:xfrm>
          </p:grpSpPr>
          <p:sp>
            <p:nvSpPr>
              <p:cNvPr id="38954" name="Freeform 2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55" name="Freeform 2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56" name="Freeform 2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57" name="Freeform 2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58" name="Rectangle 26"/>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38959" name="Rectangle 27"/>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38960" name="Rectangle 28"/>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38961" name="Line 29"/>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38962" name="Group 30"/>
              <p:cNvGrpSpPr/>
              <p:nvPr/>
            </p:nvGrpSpPr>
            <p:grpSpPr bwMode="auto">
              <a:xfrm>
                <a:off x="921" y="2635"/>
                <a:ext cx="277" cy="38"/>
                <a:chOff x="921" y="2635"/>
                <a:chExt cx="277" cy="38"/>
              </a:xfrm>
            </p:grpSpPr>
            <p:sp>
              <p:nvSpPr>
                <p:cNvPr id="38963" name="Freeform 3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64" name="Freeform 3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65" name="Rectangle 33"/>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38919" name="Text Box 35"/>
          <p:cNvSpPr txBox="1">
            <a:spLocks noChangeArrowheads="1"/>
          </p:cNvSpPr>
          <p:nvPr/>
        </p:nvSpPr>
        <p:spPr bwMode="auto">
          <a:xfrm>
            <a:off x="8386763" y="3694113"/>
            <a:ext cx="388937" cy="455612"/>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grpSp>
        <p:nvGrpSpPr>
          <p:cNvPr id="38920" name="Group 36"/>
          <p:cNvGrpSpPr/>
          <p:nvPr/>
        </p:nvGrpSpPr>
        <p:grpSpPr bwMode="auto">
          <a:xfrm>
            <a:off x="7600950" y="3644900"/>
            <a:ext cx="863600" cy="939800"/>
            <a:chOff x="921" y="2412"/>
            <a:chExt cx="284" cy="265"/>
          </a:xfrm>
        </p:grpSpPr>
        <p:grpSp>
          <p:nvGrpSpPr>
            <p:cNvPr id="38926" name="Group 37"/>
            <p:cNvGrpSpPr/>
            <p:nvPr/>
          </p:nvGrpSpPr>
          <p:grpSpPr bwMode="auto">
            <a:xfrm>
              <a:off x="928" y="2417"/>
              <a:ext cx="277" cy="260"/>
              <a:chOff x="928" y="2417"/>
              <a:chExt cx="277" cy="260"/>
            </a:xfrm>
          </p:grpSpPr>
          <p:sp>
            <p:nvSpPr>
              <p:cNvPr id="38940" name="Freeform 3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41" name="Freeform 3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38942" name="Freeform 4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43" name="Freeform 4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38944" name="Rectangle 4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38945" name="Rectangle 4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38946" name="Rectangle 4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38947" name="Line 4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38948" name="Group 46"/>
              <p:cNvGrpSpPr/>
              <p:nvPr/>
            </p:nvGrpSpPr>
            <p:grpSpPr bwMode="auto">
              <a:xfrm>
                <a:off x="928" y="2639"/>
                <a:ext cx="277" cy="38"/>
                <a:chOff x="928" y="2639"/>
                <a:chExt cx="277" cy="38"/>
              </a:xfrm>
            </p:grpSpPr>
            <p:sp>
              <p:nvSpPr>
                <p:cNvPr id="38949" name="Freeform 4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50" name="Freeform 4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38951" name="Rectangle 4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38927" name="Group 50"/>
            <p:cNvGrpSpPr/>
            <p:nvPr/>
          </p:nvGrpSpPr>
          <p:grpSpPr bwMode="auto">
            <a:xfrm>
              <a:off x="921" y="2412"/>
              <a:ext cx="277" cy="261"/>
              <a:chOff x="921" y="2412"/>
              <a:chExt cx="277" cy="261"/>
            </a:xfrm>
          </p:grpSpPr>
          <p:sp>
            <p:nvSpPr>
              <p:cNvPr id="38928" name="Freeform 5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29" name="Freeform 5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38930" name="Freeform 5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31" name="Freeform 5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38932" name="Rectangle 5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38933" name="Rectangle 5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38934" name="Rectangle 5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38935" name="Line 5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38936" name="Group 59"/>
              <p:cNvGrpSpPr/>
              <p:nvPr/>
            </p:nvGrpSpPr>
            <p:grpSpPr bwMode="auto">
              <a:xfrm>
                <a:off x="921" y="2635"/>
                <a:ext cx="277" cy="38"/>
                <a:chOff x="921" y="2635"/>
                <a:chExt cx="277" cy="38"/>
              </a:xfrm>
            </p:grpSpPr>
            <p:sp>
              <p:nvSpPr>
                <p:cNvPr id="38937" name="Freeform 6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38" name="Freeform 6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38939" name="Rectangle 6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38921" name="Line 63"/>
          <p:cNvSpPr>
            <a:spLocks noChangeShapeType="1"/>
          </p:cNvSpPr>
          <p:nvPr/>
        </p:nvSpPr>
        <p:spPr bwMode="auto">
          <a:xfrm rot="16200000" flipH="1">
            <a:off x="527844" y="5191919"/>
            <a:ext cx="941388" cy="0"/>
          </a:xfrm>
          <a:prstGeom prst="line">
            <a:avLst/>
          </a:prstGeom>
          <a:noFill/>
          <a:ln w="9525">
            <a:solidFill>
              <a:schemeClr val="tx1"/>
            </a:solidFill>
            <a:round/>
            <a:headEnd type="none" w="sm" len="med"/>
            <a:tailEnd type="none" w="med" len="lg"/>
          </a:ln>
        </p:spPr>
        <p:txBody>
          <a:bodyPr wrap="none" anchor="ctr"/>
          <a:lstStyle/>
          <a:p>
            <a:endParaRPr lang="zh-CN" altLang="en-US"/>
          </a:p>
        </p:txBody>
      </p:sp>
      <p:sp>
        <p:nvSpPr>
          <p:cNvPr id="38922" name="Line 64"/>
          <p:cNvSpPr>
            <a:spLocks noChangeShapeType="1"/>
          </p:cNvSpPr>
          <p:nvPr/>
        </p:nvSpPr>
        <p:spPr bwMode="auto">
          <a:xfrm rot="16200000" flipH="1">
            <a:off x="7630319" y="5195094"/>
            <a:ext cx="941388" cy="0"/>
          </a:xfrm>
          <a:prstGeom prst="line">
            <a:avLst/>
          </a:prstGeom>
          <a:noFill/>
          <a:ln w="9525">
            <a:solidFill>
              <a:schemeClr val="tx1"/>
            </a:solidFill>
            <a:round/>
            <a:headEnd type="none" w="sm" len="med"/>
            <a:tailEnd type="none" w="med" len="lg"/>
          </a:ln>
        </p:spPr>
        <p:txBody>
          <a:bodyPr wrap="none" anchor="ctr"/>
          <a:lstStyle/>
          <a:p>
            <a:endParaRPr lang="zh-CN" altLang="en-US"/>
          </a:p>
        </p:txBody>
      </p:sp>
      <p:sp>
        <p:nvSpPr>
          <p:cNvPr id="690241" name="Rectangle 65"/>
          <p:cNvSpPr>
            <a:spLocks noChangeArrowheads="1"/>
          </p:cNvSpPr>
          <p:nvPr/>
        </p:nvSpPr>
        <p:spPr bwMode="auto">
          <a:xfrm>
            <a:off x="3373438" y="4786313"/>
            <a:ext cx="2586037" cy="671512"/>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400" dirty="0">
                <a:latin typeface="Arial" panose="020B0604020202020204" pitchFamily="34" charset="0"/>
                <a:ea typeface="黑体" panose="02010600030101010101" pitchFamily="2" charset="-122"/>
              </a:rPr>
              <a:t>A, </a:t>
            </a:r>
            <a:r>
              <a:rPr kumimoji="1" lang="zh-CN" altLang="en-US" sz="2400" dirty="0">
                <a:latin typeface="Arial" panose="020B0604020202020204" pitchFamily="34" charset="0"/>
                <a:ea typeface="黑体" panose="02010600030101010101" pitchFamily="2" charset="-122"/>
              </a:rPr>
              <a:t>口令</a:t>
            </a:r>
          </a:p>
        </p:txBody>
      </p:sp>
      <p:pic>
        <p:nvPicPr>
          <p:cNvPr id="38924" name="Picture 66"/>
          <p:cNvPicPr>
            <a:picLocks noChangeArrowheads="1"/>
          </p:cNvPicPr>
          <p:nvPr/>
        </p:nvPicPr>
        <p:blipFill>
          <a:blip r:embed="rId2" cstate="print"/>
          <a:srcRect/>
          <a:stretch>
            <a:fillRect/>
          </a:stretch>
        </p:blipFill>
        <p:spPr bwMode="auto">
          <a:xfrm>
            <a:off x="2998788" y="4184650"/>
            <a:ext cx="665162" cy="793750"/>
          </a:xfrm>
          <a:prstGeom prst="rect">
            <a:avLst/>
          </a:prstGeom>
          <a:noFill/>
          <a:ln w="12699">
            <a:noFill/>
            <a:miter lim="800000"/>
            <a:headEnd/>
            <a:tailEnd/>
          </a:ln>
        </p:spPr>
      </p:pic>
      <p:sp>
        <p:nvSpPr>
          <p:cNvPr id="38925" name="Text Box 67"/>
          <p:cNvSpPr txBox="1">
            <a:spLocks noChangeArrowheads="1"/>
          </p:cNvSpPr>
          <p:nvPr/>
        </p:nvSpPr>
        <p:spPr bwMode="auto">
          <a:xfrm>
            <a:off x="2411413" y="4149725"/>
            <a:ext cx="655637" cy="457200"/>
          </a:xfrm>
          <a:prstGeom prst="rect">
            <a:avLst/>
          </a:prstGeom>
          <a:noFill/>
          <a:ln w="9525">
            <a:noFill/>
            <a:miter lim="800000"/>
          </a:ln>
        </p:spPr>
        <p:txBody>
          <a:bodyPr wrap="none">
            <a:spAutoFit/>
          </a:bodyPr>
          <a:lstStyle/>
          <a:p>
            <a:pPr algn="l"/>
            <a:r>
              <a:rPr lang="en-US" altLang="zh-CN" sz="2400" i="1">
                <a:latin typeface="Arial" panose="020B0604020202020204" pitchFamily="34" charset="0"/>
                <a:ea typeface="黑体" panose="02010600030101010101" pitchFamily="2" charset="-122"/>
              </a:rPr>
              <a:t>K</a:t>
            </a:r>
            <a:r>
              <a:rPr lang="en-US" altLang="zh-CN" sz="2400" baseline="-25000">
                <a:latin typeface="Arial" panose="020B0604020202020204" pitchFamily="34" charset="0"/>
                <a:ea typeface="黑体" panose="02010600030101010101" pitchFamily="2" charset="-122"/>
              </a:rPr>
              <a:t>AB</a:t>
            </a:r>
          </a:p>
        </p:txBody>
      </p:sp>
      <p:sp>
        <p:nvSpPr>
          <p:cNvPr id="66" name="矩形 65"/>
          <p:cNvSpPr/>
          <p:nvPr/>
        </p:nvSpPr>
        <p:spPr>
          <a:xfrm>
            <a:off x="3500430" y="3429000"/>
            <a:ext cx="2986715" cy="523220"/>
          </a:xfrm>
          <a:prstGeom prst="rect">
            <a:avLst/>
          </a:prstGeom>
        </p:spPr>
        <p:txBody>
          <a:bodyPr wrap="none">
            <a:spAutoFit/>
          </a:bodyPr>
          <a:lstStyle/>
          <a:p>
            <a:r>
              <a:rPr lang="en-US" altLang="zh-CN" dirty="0" smtClean="0">
                <a:ea typeface="宋体" panose="02010600030101010101" pitchFamily="2" charset="-122"/>
              </a:rPr>
              <a:t>something </a:t>
            </a:r>
            <a:r>
              <a:rPr lang="en-US" altLang="zh-CN" dirty="0" smtClean="0">
                <a:solidFill>
                  <a:srgbClr val="FF0000"/>
                </a:solidFill>
                <a:ea typeface="宋体" panose="02010600030101010101" pitchFamily="2" charset="-122"/>
              </a:rPr>
              <a:t>known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 calcmode="lin" valueType="num">
                                      <p:cBhvr additive="base">
                                        <p:cTn id="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t>明显的漏洞 </a:t>
            </a:r>
            <a:r>
              <a:rPr lang="en-US" altLang="zh-CN" dirty="0" smtClean="0"/>
              <a:t>—— </a:t>
            </a:r>
            <a:r>
              <a:rPr lang="zh-CN" altLang="en-US" dirty="0" smtClean="0">
                <a:solidFill>
                  <a:schemeClr val="hlink"/>
                </a:solidFill>
              </a:rPr>
              <a:t>重放攻击</a:t>
            </a:r>
          </a:p>
        </p:txBody>
      </p:sp>
      <p:sp>
        <p:nvSpPr>
          <p:cNvPr id="39939" name="Rectangle 3"/>
          <p:cNvSpPr>
            <a:spLocks noGrp="1" noChangeArrowheads="1"/>
          </p:cNvSpPr>
          <p:nvPr>
            <p:ph type="body" idx="1"/>
          </p:nvPr>
        </p:nvSpPr>
        <p:spPr>
          <a:xfrm>
            <a:off x="374680" y="1028700"/>
            <a:ext cx="8483600" cy="5148263"/>
          </a:xfrm>
        </p:spPr>
        <p:txBody>
          <a:bodyPr/>
          <a:lstStyle/>
          <a:p>
            <a:pPr eaLnBrk="1" hangingPunct="1"/>
            <a:r>
              <a:rPr lang="zh-CN" altLang="en-US" dirty="0" smtClean="0"/>
              <a:t>入侵者 </a:t>
            </a:r>
            <a:r>
              <a:rPr lang="en-US" altLang="zh-CN" dirty="0" smtClean="0"/>
              <a:t>C </a:t>
            </a:r>
            <a:r>
              <a:rPr lang="zh-CN" altLang="en-US" dirty="0" smtClean="0"/>
              <a:t>可以从网络上截获 </a:t>
            </a:r>
            <a:r>
              <a:rPr lang="en-US" altLang="zh-CN" dirty="0" smtClean="0"/>
              <a:t>A </a:t>
            </a:r>
            <a:r>
              <a:rPr lang="zh-CN" altLang="en-US" dirty="0" smtClean="0"/>
              <a:t>发给 </a:t>
            </a:r>
            <a:r>
              <a:rPr lang="en-US" altLang="zh-CN" dirty="0" smtClean="0"/>
              <a:t>B </a:t>
            </a:r>
            <a:r>
              <a:rPr lang="zh-CN" altLang="en-US" dirty="0" smtClean="0"/>
              <a:t>的报文。</a:t>
            </a:r>
          </a:p>
          <a:p>
            <a:pPr eaLnBrk="1" hangingPunct="1"/>
            <a:endParaRPr lang="zh-CN" altLang="en-US" dirty="0" smtClean="0"/>
          </a:p>
          <a:p>
            <a:pPr eaLnBrk="1" hangingPunct="1">
              <a:buFont typeface="Wingdings" panose="05000000000000000000" pitchFamily="2" charset="2"/>
              <a:buChar char="þ"/>
            </a:pPr>
            <a:r>
              <a:rPr lang="en-US" altLang="zh-CN" dirty="0" smtClean="0"/>
              <a:t>C </a:t>
            </a:r>
            <a:r>
              <a:rPr lang="zh-CN" altLang="en-US" dirty="0" smtClean="0"/>
              <a:t>并不需要破译这个报文 </a:t>
            </a:r>
            <a:r>
              <a:rPr lang="en-US" altLang="zh-CN" dirty="0" smtClean="0"/>
              <a:t>(</a:t>
            </a:r>
            <a:r>
              <a:rPr lang="zh-CN" altLang="en-US" dirty="0" smtClean="0"/>
              <a:t>因为这可能得花很多时间</a:t>
            </a:r>
            <a:r>
              <a:rPr lang="en-US" altLang="zh-CN" dirty="0" smtClean="0"/>
              <a:t>) </a:t>
            </a:r>
            <a:r>
              <a:rPr lang="zh-CN" altLang="en-US" dirty="0" smtClean="0">
                <a:solidFill>
                  <a:srgbClr val="FF0000"/>
                </a:solidFill>
              </a:rPr>
              <a:t>而是</a:t>
            </a:r>
            <a:r>
              <a:rPr lang="zh-CN" altLang="en-US" dirty="0" smtClean="0"/>
              <a:t>直接把这个由 </a:t>
            </a:r>
            <a:r>
              <a:rPr lang="en-US" altLang="zh-CN" dirty="0" smtClean="0"/>
              <a:t>A </a:t>
            </a:r>
            <a:r>
              <a:rPr lang="zh-CN" altLang="en-US" dirty="0" smtClean="0"/>
              <a:t>加密的报文发送给 </a:t>
            </a:r>
            <a:r>
              <a:rPr lang="en-US" altLang="zh-CN" dirty="0" smtClean="0"/>
              <a:t>B</a:t>
            </a:r>
            <a:r>
              <a:rPr lang="zh-CN" altLang="en-US" dirty="0" smtClean="0"/>
              <a:t>，使 </a:t>
            </a:r>
            <a:r>
              <a:rPr lang="en-US" altLang="zh-CN" dirty="0" smtClean="0"/>
              <a:t>B </a:t>
            </a:r>
            <a:r>
              <a:rPr lang="zh-CN" altLang="en-US" dirty="0" smtClean="0"/>
              <a:t>误认为 </a:t>
            </a:r>
            <a:r>
              <a:rPr lang="en-US" altLang="zh-CN" dirty="0" smtClean="0"/>
              <a:t>C </a:t>
            </a:r>
            <a:r>
              <a:rPr lang="zh-CN" altLang="en-US" dirty="0" smtClean="0"/>
              <a:t>就是 </a:t>
            </a:r>
            <a:r>
              <a:rPr lang="en-US" altLang="zh-CN" dirty="0" smtClean="0"/>
              <a:t>A </a:t>
            </a:r>
            <a:r>
              <a:rPr lang="zh-CN" altLang="en-US" dirty="0"/>
              <a:t>；</a:t>
            </a:r>
            <a:endParaRPr lang="zh-CN" altLang="en-US" dirty="0" smtClean="0"/>
          </a:p>
          <a:p>
            <a:pPr eaLnBrk="1" hangingPunct="1">
              <a:buFont typeface="Wingdings" panose="05000000000000000000" pitchFamily="2" charset="2"/>
              <a:buChar char="þ"/>
            </a:pPr>
            <a:endParaRPr lang="zh-CN" altLang="en-US" dirty="0" smtClean="0"/>
          </a:p>
          <a:p>
            <a:pPr eaLnBrk="1" hangingPunct="1">
              <a:buFont typeface="Wingdings" panose="05000000000000000000" pitchFamily="2" charset="2"/>
              <a:buChar char="þ"/>
            </a:pPr>
            <a:r>
              <a:rPr lang="zh-CN" altLang="en-US" dirty="0" smtClean="0"/>
              <a:t>然后 </a:t>
            </a:r>
            <a:r>
              <a:rPr lang="en-US" altLang="zh-CN" dirty="0" smtClean="0"/>
              <a:t>B </a:t>
            </a:r>
            <a:r>
              <a:rPr lang="zh-CN" altLang="en-US" dirty="0" smtClean="0"/>
              <a:t>就向</a:t>
            </a:r>
            <a:r>
              <a:rPr lang="zh-CN" altLang="en-US" u="sng" dirty="0" smtClean="0"/>
              <a:t>伪装是 </a:t>
            </a:r>
            <a:r>
              <a:rPr lang="en-US" altLang="zh-CN" u="sng" dirty="0" smtClean="0"/>
              <a:t>A </a:t>
            </a:r>
            <a:r>
              <a:rPr lang="zh-CN" altLang="en-US" u="sng" dirty="0" smtClean="0"/>
              <a:t>的</a:t>
            </a:r>
            <a:r>
              <a:rPr lang="zh-CN" altLang="en-US" dirty="0" smtClean="0"/>
              <a:t> </a:t>
            </a:r>
            <a:r>
              <a:rPr lang="en-US" altLang="zh-CN" dirty="0" smtClean="0"/>
              <a:t>C</a:t>
            </a:r>
            <a:r>
              <a:rPr lang="zh-CN" altLang="en-US" dirty="0" smtClean="0">
                <a:solidFill>
                  <a:srgbClr val="FF0000"/>
                </a:solidFill>
              </a:rPr>
              <a:t>发送</a:t>
            </a:r>
            <a:r>
              <a:rPr lang="zh-CN" altLang="en-US" dirty="0" smtClean="0"/>
              <a:t>许多</a:t>
            </a:r>
            <a:r>
              <a:rPr lang="zh-CN" altLang="en-US" u="sng" dirty="0" smtClean="0"/>
              <a:t>本来应当发给</a:t>
            </a:r>
            <a:r>
              <a:rPr lang="en-US" altLang="zh-CN" u="sng" dirty="0" smtClean="0"/>
              <a:t>A</a:t>
            </a:r>
            <a:r>
              <a:rPr lang="zh-CN" altLang="en-US" u="sng" dirty="0" smtClean="0"/>
              <a:t>的</a:t>
            </a:r>
            <a:r>
              <a:rPr lang="zh-CN" altLang="en-US" dirty="0" smtClean="0"/>
              <a:t>报文。</a:t>
            </a:r>
            <a:r>
              <a:rPr lang="en-US" altLang="zh-CN" dirty="0" smtClean="0"/>
              <a:t>[</a:t>
            </a:r>
            <a:r>
              <a:rPr lang="zh-CN" altLang="en-US" dirty="0" smtClean="0"/>
              <a:t>实体认证只需搞一次</a:t>
            </a:r>
            <a:r>
              <a:rPr lang="en-US" altLang="zh-CN" dirty="0" smtClean="0"/>
              <a:t>]</a:t>
            </a:r>
            <a:endParaRPr lang="zh-CN" altLang="en-US" dirty="0" smtClean="0"/>
          </a:p>
          <a:p>
            <a:pPr eaLnBrk="1" hangingPunct="1"/>
            <a:endParaRPr lang="zh-CN" altLang="en-US" dirty="0" smtClean="0"/>
          </a:p>
          <a:p>
            <a:pPr eaLnBrk="1" hangingPunct="1"/>
            <a:r>
              <a:rPr lang="zh-CN" altLang="en-US" dirty="0" smtClean="0"/>
              <a:t>这就叫做</a:t>
            </a:r>
            <a:r>
              <a:rPr lang="zh-CN" altLang="en-US" dirty="0" smtClean="0">
                <a:solidFill>
                  <a:schemeClr val="hlink"/>
                </a:solidFill>
              </a:rPr>
              <a:t>重放攻击 </a:t>
            </a:r>
            <a:r>
              <a:rPr lang="en-US" altLang="zh-CN" dirty="0" smtClean="0"/>
              <a:t>(replay attack) </a:t>
            </a:r>
            <a:r>
              <a:rPr lang="zh-CN" altLang="en-US" dirty="0" smtClean="0"/>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明显的漏洞 </a:t>
            </a:r>
            <a:r>
              <a:rPr lang="en-US" altLang="zh-CN" smtClean="0"/>
              <a:t>—— </a:t>
            </a:r>
            <a:r>
              <a:rPr lang="en-US" altLang="zh-CN" smtClean="0">
                <a:solidFill>
                  <a:schemeClr val="hlink"/>
                </a:solidFill>
              </a:rPr>
              <a:t>IP </a:t>
            </a:r>
            <a:r>
              <a:rPr lang="zh-CN" altLang="en-US" smtClean="0">
                <a:solidFill>
                  <a:schemeClr val="hlink"/>
                </a:solidFill>
              </a:rPr>
              <a:t>欺骗</a:t>
            </a:r>
          </a:p>
        </p:txBody>
      </p:sp>
      <p:sp>
        <p:nvSpPr>
          <p:cNvPr id="40963" name="Rectangle 3"/>
          <p:cNvSpPr>
            <a:spLocks noGrp="1" noChangeArrowheads="1"/>
          </p:cNvSpPr>
          <p:nvPr>
            <p:ph type="body" idx="1"/>
          </p:nvPr>
        </p:nvSpPr>
        <p:spPr/>
        <p:txBody>
          <a:bodyPr/>
          <a:lstStyle/>
          <a:p>
            <a:pPr eaLnBrk="1" hangingPunct="1"/>
            <a:r>
              <a:rPr lang="en-US" altLang="zh-CN" dirty="0" smtClean="0"/>
              <a:t>C </a:t>
            </a:r>
            <a:r>
              <a:rPr lang="zh-CN" altLang="en-US" dirty="0" smtClean="0"/>
              <a:t>甚至还可以截获 </a:t>
            </a:r>
            <a:r>
              <a:rPr lang="en-US" altLang="zh-CN" dirty="0" smtClean="0"/>
              <a:t>A </a:t>
            </a:r>
            <a:r>
              <a:rPr lang="zh-CN" altLang="en-US" dirty="0" smtClean="0"/>
              <a:t>的 </a:t>
            </a:r>
            <a:r>
              <a:rPr lang="en-US" altLang="zh-CN" dirty="0" smtClean="0"/>
              <a:t>IP </a:t>
            </a:r>
            <a:r>
              <a:rPr lang="zh-CN" altLang="en-US" dirty="0" smtClean="0"/>
              <a:t>地址，然后把 </a:t>
            </a:r>
            <a:r>
              <a:rPr lang="en-US" altLang="zh-CN" dirty="0" smtClean="0"/>
              <a:t>A </a:t>
            </a:r>
            <a:r>
              <a:rPr lang="zh-CN" altLang="en-US" dirty="0" smtClean="0"/>
              <a:t>的 </a:t>
            </a:r>
            <a:r>
              <a:rPr lang="en-US" altLang="zh-CN" dirty="0" smtClean="0"/>
              <a:t>IP </a:t>
            </a:r>
            <a:r>
              <a:rPr lang="zh-CN" altLang="en-US" dirty="0" smtClean="0"/>
              <a:t>地址冒充</a:t>
            </a:r>
            <a:r>
              <a:rPr lang="en-US" altLang="zh-CN" sz="2200" dirty="0" smtClean="0"/>
              <a:t>(masquerade or impersonate) </a:t>
            </a:r>
            <a:r>
              <a:rPr lang="zh-CN" altLang="en-US" dirty="0" smtClean="0"/>
              <a:t>为自己的 </a:t>
            </a:r>
            <a:r>
              <a:rPr lang="en-US" altLang="zh-CN" dirty="0" smtClean="0"/>
              <a:t>IP </a:t>
            </a:r>
            <a:r>
              <a:rPr lang="zh-CN" altLang="en-US" dirty="0" smtClean="0"/>
              <a:t>地址 </a:t>
            </a:r>
            <a:r>
              <a:rPr lang="en-US" altLang="zh-CN" dirty="0" smtClean="0"/>
              <a:t>(</a:t>
            </a:r>
            <a:r>
              <a:rPr lang="zh-CN" altLang="en-US" dirty="0" smtClean="0"/>
              <a:t>这叫做 </a:t>
            </a:r>
            <a:r>
              <a:rPr lang="en-US" altLang="zh-CN" dirty="0" smtClean="0">
                <a:solidFill>
                  <a:schemeClr val="hlink"/>
                </a:solidFill>
              </a:rPr>
              <a:t>IP</a:t>
            </a:r>
            <a:r>
              <a:rPr lang="zh-CN" altLang="en-US" dirty="0" smtClean="0">
                <a:solidFill>
                  <a:schemeClr val="hlink"/>
                </a:solidFill>
              </a:rPr>
              <a:t>欺骗 </a:t>
            </a:r>
            <a:r>
              <a:rPr lang="en-US" altLang="zh-CN" sz="2200" dirty="0" smtClean="0">
                <a:solidFill>
                  <a:schemeClr val="hlink"/>
                </a:solidFill>
              </a:rPr>
              <a:t>[spoofing] </a:t>
            </a:r>
            <a:r>
              <a:rPr lang="en-US" altLang="zh-CN" dirty="0" smtClean="0"/>
              <a:t>) </a:t>
            </a:r>
            <a:r>
              <a:rPr lang="zh-CN" altLang="en-US" dirty="0" smtClean="0"/>
              <a:t>，使 </a:t>
            </a:r>
            <a:r>
              <a:rPr lang="en-US" altLang="zh-CN" dirty="0" smtClean="0"/>
              <a:t>B </a:t>
            </a:r>
            <a:r>
              <a:rPr lang="zh-CN" altLang="en-US" dirty="0" smtClean="0"/>
              <a:t>更加容易受骗。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使用不重数</a:t>
            </a:r>
          </a:p>
        </p:txBody>
      </p:sp>
      <p:sp>
        <p:nvSpPr>
          <p:cNvPr id="41987" name="Rectangle 3"/>
          <p:cNvSpPr>
            <a:spLocks noGrp="1" noChangeArrowheads="1"/>
          </p:cNvSpPr>
          <p:nvPr>
            <p:ph type="body" idx="1"/>
          </p:nvPr>
        </p:nvSpPr>
        <p:spPr/>
        <p:txBody>
          <a:bodyPr/>
          <a:lstStyle/>
          <a:p>
            <a:pPr eaLnBrk="1" hangingPunct="1"/>
            <a:r>
              <a:rPr lang="zh-CN" altLang="en-US" dirty="0" smtClean="0"/>
              <a:t>为了对付重放攻击，可以使用</a:t>
            </a:r>
            <a:r>
              <a:rPr lang="zh-CN" altLang="en-US" dirty="0" smtClean="0">
                <a:solidFill>
                  <a:schemeClr val="hlink"/>
                </a:solidFill>
              </a:rPr>
              <a:t>不重数 </a:t>
            </a:r>
            <a:r>
              <a:rPr lang="en-US" altLang="zh-CN" dirty="0" smtClean="0"/>
              <a:t>(</a:t>
            </a:r>
            <a:r>
              <a:rPr lang="en-US" altLang="zh-CN" dirty="0" smtClean="0">
                <a:solidFill>
                  <a:srgbClr val="FF0000"/>
                </a:solidFill>
              </a:rPr>
              <a:t>nonce</a:t>
            </a:r>
            <a:r>
              <a:rPr lang="en-US" altLang="zh-CN" dirty="0" smtClean="0"/>
              <a:t>) </a:t>
            </a:r>
            <a:r>
              <a:rPr lang="zh-CN" altLang="en-US" dirty="0" smtClean="0"/>
              <a:t>。</a:t>
            </a:r>
          </a:p>
          <a:p>
            <a:pPr eaLnBrk="1" hangingPunct="1"/>
            <a:endParaRPr lang="zh-CN" altLang="en-US" dirty="0" smtClean="0"/>
          </a:p>
          <a:p>
            <a:pPr eaLnBrk="1" hangingPunct="1"/>
            <a:r>
              <a:rPr lang="zh-CN" altLang="en-US" dirty="0" smtClean="0"/>
              <a:t>不重数就是一个不重复使用的大随机数，即“</a:t>
            </a:r>
            <a:r>
              <a:rPr lang="zh-CN" altLang="en-US" dirty="0" smtClean="0">
                <a:solidFill>
                  <a:schemeClr val="hlink"/>
                </a:solidFill>
              </a:rPr>
              <a:t>一次一数</a:t>
            </a:r>
            <a:r>
              <a:rPr lang="zh-CN" altLang="en-US" dirty="0" smtClean="0"/>
              <a:t>”。</a:t>
            </a:r>
            <a:endParaRPr lang="en-US" altLang="zh-CN" dirty="0" smtClean="0"/>
          </a:p>
          <a:p>
            <a:pPr eaLnBrk="1" hangingPunct="1"/>
            <a:endParaRPr lang="en-US" altLang="zh-CN" dirty="0"/>
          </a:p>
          <a:p>
            <a:pPr eaLnBrk="1" hangingPunct="1"/>
            <a:r>
              <a:rPr lang="zh-CN" altLang="en-US" dirty="0" smtClean="0"/>
              <a:t>在鉴别过程中不重数可以使 </a:t>
            </a:r>
            <a:r>
              <a:rPr lang="en-US" altLang="zh-CN" dirty="0" smtClean="0"/>
              <a:t>B </a:t>
            </a:r>
            <a:r>
              <a:rPr lang="zh-CN" altLang="en-US" dirty="0" smtClean="0"/>
              <a:t>能够把</a:t>
            </a:r>
            <a:r>
              <a:rPr lang="zh-CN" altLang="en-US" dirty="0" smtClean="0">
                <a:solidFill>
                  <a:srgbClr val="FF0000"/>
                </a:solidFill>
              </a:rPr>
              <a:t>重复的</a:t>
            </a:r>
            <a:r>
              <a:rPr lang="zh-CN" altLang="en-US" dirty="0" smtClean="0"/>
              <a:t>鉴别请求和新的鉴别请求区分开。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altLang="zh-CN" sz="2400" smtClean="0"/>
              <a:t/>
            </a:r>
            <a:br>
              <a:rPr lang="en-US" altLang="zh-CN" sz="2400" smtClean="0"/>
            </a:br>
            <a:r>
              <a:rPr lang="en-US" altLang="zh-CN" sz="2400" smtClean="0"/>
              <a:t> </a:t>
            </a:r>
          </a:p>
        </p:txBody>
      </p:sp>
      <p:sp>
        <p:nvSpPr>
          <p:cNvPr id="43011" name="Text Box 7"/>
          <p:cNvSpPr txBox="1">
            <a:spLocks noChangeArrowheads="1"/>
          </p:cNvSpPr>
          <p:nvPr/>
        </p:nvSpPr>
        <p:spPr bwMode="auto">
          <a:xfrm>
            <a:off x="777847" y="1457325"/>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a:t>
            </a:r>
          </a:p>
        </p:txBody>
      </p:sp>
      <p:grpSp>
        <p:nvGrpSpPr>
          <p:cNvPr id="43012" name="Group 8"/>
          <p:cNvGrpSpPr/>
          <p:nvPr/>
        </p:nvGrpSpPr>
        <p:grpSpPr bwMode="auto">
          <a:xfrm>
            <a:off x="1108047" y="1412875"/>
            <a:ext cx="752475" cy="782638"/>
            <a:chOff x="921" y="2412"/>
            <a:chExt cx="284" cy="265"/>
          </a:xfrm>
        </p:grpSpPr>
        <p:grpSp>
          <p:nvGrpSpPr>
            <p:cNvPr id="43060" name="Group 9"/>
            <p:cNvGrpSpPr/>
            <p:nvPr/>
          </p:nvGrpSpPr>
          <p:grpSpPr bwMode="auto">
            <a:xfrm>
              <a:off x="928" y="2417"/>
              <a:ext cx="277" cy="260"/>
              <a:chOff x="928" y="2417"/>
              <a:chExt cx="277" cy="260"/>
            </a:xfrm>
          </p:grpSpPr>
          <p:sp>
            <p:nvSpPr>
              <p:cNvPr id="43074" name="Freeform 1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3075" name="Freeform 1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3076" name="Freeform 1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3077" name="Freeform 1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3078" name="Rectangle 14"/>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3079" name="Rectangle 15"/>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3080" name="Rectangle 16"/>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3081" name="Line 17"/>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3082" name="Group 18"/>
              <p:cNvGrpSpPr/>
              <p:nvPr/>
            </p:nvGrpSpPr>
            <p:grpSpPr bwMode="auto">
              <a:xfrm>
                <a:off x="928" y="2639"/>
                <a:ext cx="277" cy="38"/>
                <a:chOff x="928" y="2639"/>
                <a:chExt cx="277" cy="38"/>
              </a:xfrm>
            </p:grpSpPr>
            <p:sp>
              <p:nvSpPr>
                <p:cNvPr id="43083" name="Freeform 1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3084" name="Freeform 2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3085" name="Rectangle 21"/>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3061" name="Group 22"/>
            <p:cNvGrpSpPr/>
            <p:nvPr/>
          </p:nvGrpSpPr>
          <p:grpSpPr bwMode="auto">
            <a:xfrm>
              <a:off x="921" y="2412"/>
              <a:ext cx="277" cy="261"/>
              <a:chOff x="921" y="2412"/>
              <a:chExt cx="277" cy="261"/>
            </a:xfrm>
          </p:grpSpPr>
          <p:sp>
            <p:nvSpPr>
              <p:cNvPr id="43062" name="Freeform 2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3063" name="Freeform 2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3064" name="Freeform 2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3065" name="Freeform 2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3066" name="Rectangle 27"/>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3067" name="Rectangle 28"/>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3068" name="Rectangle 29"/>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3069" name="Line 30"/>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3070" name="Group 31"/>
              <p:cNvGrpSpPr/>
              <p:nvPr/>
            </p:nvGrpSpPr>
            <p:grpSpPr bwMode="auto">
              <a:xfrm>
                <a:off x="921" y="2635"/>
                <a:ext cx="277" cy="38"/>
                <a:chOff x="921" y="2635"/>
                <a:chExt cx="277" cy="38"/>
              </a:xfrm>
            </p:grpSpPr>
            <p:sp>
              <p:nvSpPr>
                <p:cNvPr id="43071" name="Freeform 3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3072" name="Freeform 3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3073" name="Rectangle 34"/>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43013" name="Text Box 36"/>
          <p:cNvSpPr txBox="1">
            <a:spLocks noChangeArrowheads="1"/>
          </p:cNvSpPr>
          <p:nvPr/>
        </p:nvSpPr>
        <p:spPr bwMode="auto">
          <a:xfrm>
            <a:off x="7916835" y="1482725"/>
            <a:ext cx="387350" cy="457200"/>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B</a:t>
            </a:r>
          </a:p>
        </p:txBody>
      </p:sp>
      <p:grpSp>
        <p:nvGrpSpPr>
          <p:cNvPr id="43014" name="Group 37"/>
          <p:cNvGrpSpPr/>
          <p:nvPr/>
        </p:nvGrpSpPr>
        <p:grpSpPr bwMode="auto">
          <a:xfrm>
            <a:off x="7224685" y="1412875"/>
            <a:ext cx="752475" cy="782638"/>
            <a:chOff x="921" y="2412"/>
            <a:chExt cx="284" cy="265"/>
          </a:xfrm>
        </p:grpSpPr>
        <p:grpSp>
          <p:nvGrpSpPr>
            <p:cNvPr id="43034" name="Group 38"/>
            <p:cNvGrpSpPr/>
            <p:nvPr/>
          </p:nvGrpSpPr>
          <p:grpSpPr bwMode="auto">
            <a:xfrm>
              <a:off x="928" y="2417"/>
              <a:ext cx="277" cy="260"/>
              <a:chOff x="928" y="2417"/>
              <a:chExt cx="277" cy="260"/>
            </a:xfrm>
          </p:grpSpPr>
          <p:sp>
            <p:nvSpPr>
              <p:cNvPr id="43048" name="Freeform 3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3049" name="Freeform 40"/>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a:p>
            </p:txBody>
          </p:sp>
          <p:sp>
            <p:nvSpPr>
              <p:cNvPr id="43050" name="Freeform 4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3051" name="Freeform 42"/>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a:p>
            </p:txBody>
          </p:sp>
          <p:sp>
            <p:nvSpPr>
              <p:cNvPr id="43052" name="Rectangle 43"/>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a:p>
            </p:txBody>
          </p:sp>
          <p:sp>
            <p:nvSpPr>
              <p:cNvPr id="43053" name="Rectangle 44"/>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a:p>
            </p:txBody>
          </p:sp>
          <p:sp>
            <p:nvSpPr>
              <p:cNvPr id="43054" name="Rectangle 45"/>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a:p>
            </p:txBody>
          </p:sp>
          <p:sp>
            <p:nvSpPr>
              <p:cNvPr id="43055" name="Line 46"/>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a:p>
            </p:txBody>
          </p:sp>
          <p:grpSp>
            <p:nvGrpSpPr>
              <p:cNvPr id="43056" name="Group 47"/>
              <p:cNvGrpSpPr/>
              <p:nvPr/>
            </p:nvGrpSpPr>
            <p:grpSpPr bwMode="auto">
              <a:xfrm>
                <a:off x="928" y="2639"/>
                <a:ext cx="277" cy="38"/>
                <a:chOff x="928" y="2639"/>
                <a:chExt cx="277" cy="38"/>
              </a:xfrm>
            </p:grpSpPr>
            <p:sp>
              <p:nvSpPr>
                <p:cNvPr id="43057" name="Freeform 4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3058" name="Freeform 49"/>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a:p>
              </p:txBody>
            </p:sp>
            <p:sp>
              <p:nvSpPr>
                <p:cNvPr id="43059" name="Rectangle 50"/>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a:p>
              </p:txBody>
            </p:sp>
          </p:grpSp>
        </p:grpSp>
        <p:grpSp>
          <p:nvGrpSpPr>
            <p:cNvPr id="43035" name="Group 51"/>
            <p:cNvGrpSpPr/>
            <p:nvPr/>
          </p:nvGrpSpPr>
          <p:grpSpPr bwMode="auto">
            <a:xfrm>
              <a:off x="921" y="2412"/>
              <a:ext cx="277" cy="261"/>
              <a:chOff x="921" y="2412"/>
              <a:chExt cx="277" cy="261"/>
            </a:xfrm>
          </p:grpSpPr>
          <p:sp>
            <p:nvSpPr>
              <p:cNvPr id="43036" name="Freeform 5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3037" name="Freeform 53"/>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a:p>
            </p:txBody>
          </p:sp>
          <p:sp>
            <p:nvSpPr>
              <p:cNvPr id="43038" name="Freeform 5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3039" name="Freeform 55"/>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a:p>
            </p:txBody>
          </p:sp>
          <p:sp>
            <p:nvSpPr>
              <p:cNvPr id="43040" name="Rectangle 56"/>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a:p>
            </p:txBody>
          </p:sp>
          <p:sp>
            <p:nvSpPr>
              <p:cNvPr id="43041" name="Rectangle 57"/>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a:p>
            </p:txBody>
          </p:sp>
          <p:sp>
            <p:nvSpPr>
              <p:cNvPr id="43042" name="Rectangle 58"/>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a:p>
            </p:txBody>
          </p:sp>
          <p:sp>
            <p:nvSpPr>
              <p:cNvPr id="43043" name="Line 59"/>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a:p>
            </p:txBody>
          </p:sp>
          <p:grpSp>
            <p:nvGrpSpPr>
              <p:cNvPr id="43044" name="Group 60"/>
              <p:cNvGrpSpPr/>
              <p:nvPr/>
            </p:nvGrpSpPr>
            <p:grpSpPr bwMode="auto">
              <a:xfrm>
                <a:off x="921" y="2635"/>
                <a:ext cx="277" cy="38"/>
                <a:chOff x="921" y="2635"/>
                <a:chExt cx="277" cy="38"/>
              </a:xfrm>
            </p:grpSpPr>
            <p:sp>
              <p:nvSpPr>
                <p:cNvPr id="43045" name="Freeform 6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3046" name="Freeform 62"/>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a:p>
              </p:txBody>
            </p:sp>
            <p:sp>
              <p:nvSpPr>
                <p:cNvPr id="43047" name="Rectangle 63"/>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a:p>
              </p:txBody>
            </p:sp>
          </p:grpSp>
        </p:grpSp>
      </p:grpSp>
      <p:sp>
        <p:nvSpPr>
          <p:cNvPr id="43015" name="Line 64"/>
          <p:cNvSpPr>
            <a:spLocks noChangeShapeType="1"/>
          </p:cNvSpPr>
          <p:nvPr/>
        </p:nvSpPr>
        <p:spPr bwMode="auto">
          <a:xfrm rot="16200000" flipH="1">
            <a:off x="-266728" y="4043363"/>
            <a:ext cx="3489325" cy="19050"/>
          </a:xfrm>
          <a:prstGeom prst="line">
            <a:avLst/>
          </a:prstGeom>
          <a:noFill/>
          <a:ln w="28575">
            <a:solidFill>
              <a:schemeClr val="tx2"/>
            </a:solidFill>
            <a:round/>
            <a:headEnd type="none" w="sm" len="med"/>
            <a:tailEnd type="triangle" w="med" len="med"/>
          </a:ln>
        </p:spPr>
        <p:txBody>
          <a:bodyPr wrap="none" anchor="ctr"/>
          <a:lstStyle/>
          <a:p>
            <a:endParaRPr lang="zh-CN" altLang="en-US"/>
          </a:p>
        </p:txBody>
      </p:sp>
      <p:sp>
        <p:nvSpPr>
          <p:cNvPr id="43016" name="Line 65"/>
          <p:cNvSpPr>
            <a:spLocks noChangeShapeType="1"/>
          </p:cNvSpPr>
          <p:nvPr/>
        </p:nvSpPr>
        <p:spPr bwMode="auto">
          <a:xfrm rot="16200000" flipH="1">
            <a:off x="5861022" y="4044950"/>
            <a:ext cx="3513138" cy="1588"/>
          </a:xfrm>
          <a:prstGeom prst="line">
            <a:avLst/>
          </a:prstGeom>
          <a:noFill/>
          <a:ln w="28575">
            <a:solidFill>
              <a:schemeClr val="tx2"/>
            </a:solidFill>
            <a:round/>
            <a:headEnd type="none" w="sm" len="med"/>
            <a:tailEnd type="triangle" w="med" len="med"/>
          </a:ln>
        </p:spPr>
        <p:txBody>
          <a:bodyPr wrap="none" anchor="ctr"/>
          <a:lstStyle/>
          <a:p>
            <a:endParaRPr lang="zh-CN" altLang="en-US"/>
          </a:p>
        </p:txBody>
      </p:sp>
      <p:grpSp>
        <p:nvGrpSpPr>
          <p:cNvPr id="12" name="Group 80"/>
          <p:cNvGrpSpPr/>
          <p:nvPr/>
        </p:nvGrpSpPr>
        <p:grpSpPr bwMode="auto">
          <a:xfrm>
            <a:off x="1460472" y="2363788"/>
            <a:ext cx="6191250" cy="615950"/>
            <a:chOff x="1036" y="1899"/>
            <a:chExt cx="3900" cy="388"/>
          </a:xfrm>
        </p:grpSpPr>
        <p:sp>
          <p:nvSpPr>
            <p:cNvPr id="43032" name="Line 5"/>
            <p:cNvSpPr>
              <a:spLocks noChangeShapeType="1"/>
            </p:cNvSpPr>
            <p:nvPr/>
          </p:nvSpPr>
          <p:spPr bwMode="auto">
            <a:xfrm>
              <a:off x="1036" y="2073"/>
              <a:ext cx="3900" cy="14"/>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693317" name="Rectangle 69"/>
            <p:cNvSpPr>
              <a:spLocks noChangeArrowheads="1"/>
            </p:cNvSpPr>
            <p:nvPr/>
          </p:nvSpPr>
          <p:spPr bwMode="auto">
            <a:xfrm>
              <a:off x="2504" y="1899"/>
              <a:ext cx="1058" cy="3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400" dirty="0">
                  <a:solidFill>
                    <a:srgbClr val="FF0000"/>
                  </a:solidFill>
                  <a:latin typeface="Arial" panose="020B0604020202020204" pitchFamily="34" charset="0"/>
                  <a:ea typeface="黑体" panose="02010600030101010101" pitchFamily="2" charset="-122"/>
                </a:rPr>
                <a:t>A</a:t>
              </a:r>
              <a:r>
                <a:rPr kumimoji="1" lang="en-US" altLang="zh-CN" sz="2400" dirty="0">
                  <a:latin typeface="Arial" panose="020B0604020202020204" pitchFamily="34" charset="0"/>
                  <a:ea typeface="黑体" panose="02010600030101010101" pitchFamily="2" charset="-122"/>
                </a:rPr>
                <a:t>, </a:t>
              </a:r>
              <a:r>
                <a:rPr kumimoji="1" lang="en-US" altLang="zh-CN" sz="2400" i="1" dirty="0">
                  <a:latin typeface="Arial" panose="020B0604020202020204" pitchFamily="34" charset="0"/>
                  <a:ea typeface="黑体" panose="02010600030101010101" pitchFamily="2" charset="-122"/>
                </a:rPr>
                <a:t>R</a:t>
              </a:r>
              <a:r>
                <a:rPr kumimoji="1" lang="en-US" altLang="zh-CN" sz="2400" baseline="-25000" dirty="0">
                  <a:latin typeface="Arial" panose="020B0604020202020204" pitchFamily="34" charset="0"/>
                  <a:ea typeface="黑体" panose="02010600030101010101" pitchFamily="2" charset="-122"/>
                </a:rPr>
                <a:t>A</a:t>
              </a:r>
            </a:p>
          </p:txBody>
        </p:sp>
      </p:grpSp>
      <p:grpSp>
        <p:nvGrpSpPr>
          <p:cNvPr id="13" name="Group 82"/>
          <p:cNvGrpSpPr/>
          <p:nvPr/>
        </p:nvGrpSpPr>
        <p:grpSpPr bwMode="auto">
          <a:xfrm>
            <a:off x="1501747" y="4500561"/>
            <a:ext cx="6089650" cy="1168400"/>
            <a:chOff x="1062" y="3245"/>
            <a:chExt cx="3836" cy="736"/>
          </a:xfrm>
        </p:grpSpPr>
        <p:sp>
          <p:nvSpPr>
            <p:cNvPr id="43028" name="Line 67"/>
            <p:cNvSpPr>
              <a:spLocks noChangeShapeType="1"/>
            </p:cNvSpPr>
            <p:nvPr/>
          </p:nvSpPr>
          <p:spPr bwMode="auto">
            <a:xfrm>
              <a:off x="1062" y="3794"/>
              <a:ext cx="3836" cy="19"/>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693316" name="Rectangle 68"/>
            <p:cNvSpPr>
              <a:spLocks noChangeArrowheads="1"/>
            </p:cNvSpPr>
            <p:nvPr/>
          </p:nvSpPr>
          <p:spPr bwMode="auto">
            <a:xfrm>
              <a:off x="2908" y="3628"/>
              <a:ext cx="474" cy="353"/>
            </a:xfrm>
            <a:prstGeom prst="rect">
              <a:avLst/>
            </a:prstGeom>
            <a:solidFill>
              <a:srgbClr val="FFFF99"/>
            </a:solidFill>
            <a:ln w="9525" algn="ctr">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400" dirty="0">
                  <a:solidFill>
                    <a:srgbClr val="FF0000"/>
                  </a:solidFill>
                  <a:latin typeface="Arial" panose="020B0604020202020204" pitchFamily="34" charset="0"/>
                  <a:ea typeface="黑体" panose="02010600030101010101" pitchFamily="2" charset="-122"/>
                </a:rPr>
                <a:t>R</a:t>
              </a:r>
              <a:r>
                <a:rPr kumimoji="1" lang="en-US" altLang="zh-CN" sz="2400" baseline="-25000" dirty="0">
                  <a:solidFill>
                    <a:srgbClr val="FF0000"/>
                  </a:solidFill>
                  <a:latin typeface="Arial" panose="020B0604020202020204" pitchFamily="34" charset="0"/>
                  <a:ea typeface="黑体" panose="02010600030101010101" pitchFamily="2" charset="-122"/>
                </a:rPr>
                <a:t>B</a:t>
              </a:r>
            </a:p>
          </p:txBody>
        </p:sp>
        <p:pic>
          <p:nvPicPr>
            <p:cNvPr id="43030" name="Picture 73"/>
            <p:cNvPicPr>
              <a:picLocks noChangeArrowheads="1"/>
            </p:cNvPicPr>
            <p:nvPr/>
          </p:nvPicPr>
          <p:blipFill>
            <a:blip r:embed="rId3" cstate="print"/>
            <a:srcRect/>
            <a:stretch>
              <a:fillRect/>
            </a:stretch>
          </p:blipFill>
          <p:spPr bwMode="auto">
            <a:xfrm>
              <a:off x="2665" y="3320"/>
              <a:ext cx="365" cy="417"/>
            </a:xfrm>
            <a:prstGeom prst="rect">
              <a:avLst/>
            </a:prstGeom>
            <a:noFill/>
            <a:ln w="12699">
              <a:noFill/>
              <a:miter lim="800000"/>
              <a:headEnd/>
              <a:tailEnd/>
            </a:ln>
          </p:spPr>
        </p:pic>
        <p:sp>
          <p:nvSpPr>
            <p:cNvPr id="43031" name="Text Box 74"/>
            <p:cNvSpPr txBox="1">
              <a:spLocks noChangeArrowheads="1"/>
            </p:cNvSpPr>
            <p:nvPr/>
          </p:nvSpPr>
          <p:spPr bwMode="auto">
            <a:xfrm>
              <a:off x="2276" y="3245"/>
              <a:ext cx="414" cy="288"/>
            </a:xfrm>
            <a:prstGeom prst="rect">
              <a:avLst/>
            </a:prstGeom>
            <a:noFill/>
            <a:ln w="9525">
              <a:noFill/>
              <a:miter lim="800000"/>
            </a:ln>
          </p:spPr>
          <p:txBody>
            <a:bodyPr wrap="none">
              <a:spAutoFit/>
            </a:bodyPr>
            <a:lstStyle/>
            <a:p>
              <a:pPr algn="l"/>
              <a:r>
                <a:rPr lang="en-US" altLang="zh-CN" sz="2400" i="1" dirty="0">
                  <a:latin typeface="Arial" panose="020B0604020202020204" pitchFamily="34" charset="0"/>
                  <a:ea typeface="黑体" panose="02010600030101010101" pitchFamily="2" charset="-122"/>
                </a:rPr>
                <a:t>K</a:t>
              </a:r>
              <a:r>
                <a:rPr lang="en-US" altLang="zh-CN" sz="2400" baseline="-25000" dirty="0">
                  <a:latin typeface="Arial" panose="020B0604020202020204" pitchFamily="34" charset="0"/>
                  <a:ea typeface="黑体" panose="02010600030101010101" pitchFamily="2" charset="-122"/>
                </a:rPr>
                <a:t>AB</a:t>
              </a:r>
            </a:p>
          </p:txBody>
        </p:sp>
      </p:grpSp>
      <p:grpSp>
        <p:nvGrpSpPr>
          <p:cNvPr id="14" name="Group 81"/>
          <p:cNvGrpSpPr/>
          <p:nvPr/>
        </p:nvGrpSpPr>
        <p:grpSpPr bwMode="auto">
          <a:xfrm>
            <a:off x="1487460" y="3213100"/>
            <a:ext cx="6134100" cy="1154113"/>
            <a:chOff x="1053" y="2434"/>
            <a:chExt cx="3864" cy="727"/>
          </a:xfrm>
        </p:grpSpPr>
        <p:sp>
          <p:nvSpPr>
            <p:cNvPr id="43021" name="Line 66"/>
            <p:cNvSpPr>
              <a:spLocks noChangeShapeType="1"/>
            </p:cNvSpPr>
            <p:nvPr/>
          </p:nvSpPr>
          <p:spPr bwMode="auto">
            <a:xfrm flipH="1" flipV="1">
              <a:off x="1053" y="2801"/>
              <a:ext cx="3864" cy="14"/>
            </a:xfrm>
            <a:prstGeom prst="line">
              <a:avLst/>
            </a:prstGeom>
            <a:noFill/>
            <a:ln w="38100">
              <a:solidFill>
                <a:schemeClr val="tx2"/>
              </a:solidFill>
              <a:round/>
              <a:headEnd type="none" w="sm" len="med"/>
              <a:tailEnd type="triangle" w="med" len="lg"/>
            </a:ln>
          </p:spPr>
          <p:txBody>
            <a:bodyPr wrap="none" anchor="ctr"/>
            <a:lstStyle/>
            <a:p>
              <a:endParaRPr lang="zh-CN" altLang="en-US"/>
            </a:p>
          </p:txBody>
        </p:sp>
        <p:sp>
          <p:nvSpPr>
            <p:cNvPr id="693318" name="Rectangle 70"/>
            <p:cNvSpPr>
              <a:spLocks noChangeArrowheads="1"/>
            </p:cNvSpPr>
            <p:nvPr/>
          </p:nvSpPr>
          <p:spPr bwMode="auto">
            <a:xfrm>
              <a:off x="2166" y="2434"/>
              <a:ext cx="1757" cy="727"/>
            </a:xfrm>
            <a:prstGeom prst="rect">
              <a:avLst/>
            </a:prstGeom>
            <a:solidFill>
              <a:srgbClr val="CCCCFF"/>
            </a:solidFill>
            <a:ln w="9525">
              <a:solidFill>
                <a:schemeClr val="tx1"/>
              </a:solidFill>
              <a:miter lim="800000"/>
            </a:ln>
            <a:effectLst>
              <a:outerShdw dist="35921" dir="2700000" algn="ctr" rotWithShape="0">
                <a:schemeClr val="bg2"/>
              </a:outerShdw>
            </a:effectLst>
          </p:spPr>
          <p:txBody>
            <a:bodyPr wrap="none" anchor="ctr"/>
            <a:lstStyle/>
            <a:p>
              <a:pPr>
                <a:defRPr/>
              </a:pPr>
              <a:endParaRPr kumimoji="1" lang="zh-CN" altLang="zh-CN" sz="2400">
                <a:latin typeface="Arial" panose="020B0604020202020204" pitchFamily="34" charset="0"/>
                <a:ea typeface="黑体" panose="02010600030101010101" pitchFamily="2" charset="-122"/>
              </a:endParaRPr>
            </a:p>
          </p:txBody>
        </p:sp>
        <p:sp>
          <p:nvSpPr>
            <p:cNvPr id="693319" name="Rectangle 71"/>
            <p:cNvSpPr>
              <a:spLocks noChangeArrowheads="1"/>
            </p:cNvSpPr>
            <p:nvPr/>
          </p:nvSpPr>
          <p:spPr bwMode="auto">
            <a:xfrm>
              <a:off x="3166" y="2773"/>
              <a:ext cx="474" cy="353"/>
            </a:xfrm>
            <a:prstGeom prst="rect">
              <a:avLst/>
            </a:prstGeom>
            <a:solidFill>
              <a:srgbClr val="FFFF99"/>
            </a:solidFill>
            <a:ln w="9525" algn="ctr">
              <a:solidFill>
                <a:schemeClr val="tx1"/>
              </a:solidFill>
              <a:miter lim="800000"/>
            </a:ln>
            <a:effectLst>
              <a:outerShdw dist="35921" dir="2700000" algn="ctr" rotWithShape="0">
                <a:schemeClr val="bg2"/>
              </a:outerShdw>
            </a:effectLst>
          </p:spPr>
          <p:txBody>
            <a:bodyPr wrap="none" anchor="ctr"/>
            <a:lstStyle/>
            <a:p>
              <a:pPr>
                <a:defRPr/>
              </a:pPr>
              <a:r>
                <a:rPr kumimoji="1" lang="en-US" altLang="zh-CN" sz="2400" dirty="0">
                  <a:latin typeface="Arial" panose="020B0604020202020204" pitchFamily="34" charset="0"/>
                  <a:ea typeface="黑体" panose="02010600030101010101" pitchFamily="2" charset="-122"/>
                </a:rPr>
                <a:t>R</a:t>
              </a:r>
              <a:r>
                <a:rPr kumimoji="1" lang="en-US" altLang="zh-CN" sz="2400" baseline="-25000" dirty="0">
                  <a:latin typeface="Arial" panose="020B0604020202020204" pitchFamily="34" charset="0"/>
                  <a:ea typeface="黑体" panose="02010600030101010101" pitchFamily="2" charset="-122"/>
                </a:rPr>
                <a:t>A</a:t>
              </a:r>
            </a:p>
          </p:txBody>
        </p:sp>
        <p:sp>
          <p:nvSpPr>
            <p:cNvPr id="43024" name="Text Box 72"/>
            <p:cNvSpPr txBox="1">
              <a:spLocks noChangeArrowheads="1"/>
            </p:cNvSpPr>
            <p:nvPr/>
          </p:nvSpPr>
          <p:spPr bwMode="auto">
            <a:xfrm>
              <a:off x="2436" y="2743"/>
              <a:ext cx="343" cy="291"/>
            </a:xfrm>
            <a:prstGeom prst="rect">
              <a:avLst/>
            </a:prstGeom>
            <a:noFill/>
            <a:ln w="9525">
              <a:noFill/>
              <a:miter lim="800000"/>
            </a:ln>
          </p:spPr>
          <p:txBody>
            <a:bodyPr wrap="none">
              <a:spAutoFit/>
            </a:bodyPr>
            <a:lstStyle/>
            <a:p>
              <a:pPr algn="l"/>
              <a:r>
                <a:rPr kumimoji="1" lang="en-US" altLang="zh-CN" sz="2400" i="1" dirty="0">
                  <a:solidFill>
                    <a:srgbClr val="FF0000"/>
                  </a:solidFill>
                  <a:latin typeface="Arial" panose="020B0604020202020204" pitchFamily="34" charset="0"/>
                  <a:ea typeface="黑体" panose="02010600030101010101" pitchFamily="2" charset="-122"/>
                </a:rPr>
                <a:t>R</a:t>
              </a:r>
              <a:r>
                <a:rPr kumimoji="1" lang="en-US" altLang="zh-CN" sz="2400" baseline="-25000" dirty="0">
                  <a:solidFill>
                    <a:srgbClr val="FF0000"/>
                  </a:solidFill>
                  <a:latin typeface="Arial" panose="020B0604020202020204" pitchFamily="34" charset="0"/>
                  <a:ea typeface="黑体" panose="02010600030101010101" pitchFamily="2" charset="-122"/>
                </a:rPr>
                <a:t>B</a:t>
              </a:r>
              <a:endParaRPr kumimoji="1" lang="en-US" altLang="zh-CN" sz="2400" dirty="0">
                <a:solidFill>
                  <a:srgbClr val="FF0000"/>
                </a:solidFill>
                <a:latin typeface="Arial" panose="020B0604020202020204" pitchFamily="34" charset="0"/>
                <a:ea typeface="黑体" panose="02010600030101010101" pitchFamily="2" charset="-122"/>
              </a:endParaRPr>
            </a:p>
          </p:txBody>
        </p:sp>
        <p:pic>
          <p:nvPicPr>
            <p:cNvPr id="43025" name="Picture 75"/>
            <p:cNvPicPr>
              <a:picLocks noChangeArrowheads="1"/>
            </p:cNvPicPr>
            <p:nvPr/>
          </p:nvPicPr>
          <p:blipFill>
            <a:blip r:embed="rId3" cstate="print"/>
            <a:srcRect/>
            <a:stretch>
              <a:fillRect/>
            </a:stretch>
          </p:blipFill>
          <p:spPr bwMode="auto">
            <a:xfrm>
              <a:off x="2977" y="2500"/>
              <a:ext cx="365" cy="417"/>
            </a:xfrm>
            <a:prstGeom prst="rect">
              <a:avLst/>
            </a:prstGeom>
            <a:noFill/>
            <a:ln w="12699">
              <a:noFill/>
              <a:miter lim="800000"/>
              <a:headEnd/>
              <a:tailEnd/>
            </a:ln>
          </p:spPr>
        </p:pic>
        <p:sp>
          <p:nvSpPr>
            <p:cNvPr id="43026" name="Text Box 76"/>
            <p:cNvSpPr txBox="1">
              <a:spLocks noChangeArrowheads="1"/>
            </p:cNvSpPr>
            <p:nvPr/>
          </p:nvSpPr>
          <p:spPr bwMode="auto">
            <a:xfrm>
              <a:off x="2602" y="2462"/>
              <a:ext cx="414" cy="288"/>
            </a:xfrm>
            <a:prstGeom prst="rect">
              <a:avLst/>
            </a:prstGeom>
            <a:noFill/>
            <a:ln w="9525">
              <a:noFill/>
              <a:miter lim="800000"/>
            </a:ln>
          </p:spPr>
          <p:txBody>
            <a:bodyPr wrap="none">
              <a:spAutoFit/>
            </a:bodyPr>
            <a:lstStyle/>
            <a:p>
              <a:pPr algn="l"/>
              <a:r>
                <a:rPr lang="en-US" altLang="zh-CN" sz="2400" i="1">
                  <a:latin typeface="Arial" panose="020B0604020202020204" pitchFamily="34" charset="0"/>
                  <a:ea typeface="黑体" panose="02010600030101010101" pitchFamily="2" charset="-122"/>
                </a:rPr>
                <a:t>K</a:t>
              </a:r>
              <a:r>
                <a:rPr lang="en-US" altLang="zh-CN" sz="2400" baseline="-25000">
                  <a:latin typeface="Arial" panose="020B0604020202020204" pitchFamily="34" charset="0"/>
                  <a:ea typeface="黑体" panose="02010600030101010101" pitchFamily="2" charset="-122"/>
                </a:rPr>
                <a:t>AB</a:t>
              </a:r>
            </a:p>
          </p:txBody>
        </p:sp>
        <p:sp>
          <p:nvSpPr>
            <p:cNvPr id="43027" name="Text Box 77"/>
            <p:cNvSpPr txBox="1">
              <a:spLocks noChangeArrowheads="1"/>
            </p:cNvSpPr>
            <p:nvPr/>
          </p:nvSpPr>
          <p:spPr bwMode="auto">
            <a:xfrm>
              <a:off x="2707" y="2743"/>
              <a:ext cx="168" cy="288"/>
            </a:xfrm>
            <a:prstGeom prst="rect">
              <a:avLst/>
            </a:prstGeom>
            <a:noFill/>
            <a:ln w="9525">
              <a:noFill/>
              <a:miter lim="800000"/>
            </a:ln>
          </p:spPr>
          <p:txBody>
            <a:bodyPr wrap="none">
              <a:spAutoFit/>
            </a:bodyPr>
            <a:lstStyle/>
            <a:p>
              <a:pPr algn="l"/>
              <a:r>
                <a:rPr kumimoji="1" lang="en-US" altLang="zh-CN" sz="2400">
                  <a:latin typeface="Arial" panose="020B0604020202020204" pitchFamily="34" charset="0"/>
                  <a:ea typeface="黑体" panose="02010600030101010101" pitchFamily="2" charset="-122"/>
                </a:rPr>
                <a:t>,</a:t>
              </a:r>
            </a:p>
          </p:txBody>
        </p:sp>
      </p:grpSp>
      <p:sp>
        <p:nvSpPr>
          <p:cNvPr id="43020" name="Text Box 78"/>
          <p:cNvSpPr txBox="1">
            <a:spLocks noChangeArrowheads="1"/>
          </p:cNvSpPr>
          <p:nvPr/>
        </p:nvSpPr>
        <p:spPr bwMode="auto">
          <a:xfrm>
            <a:off x="571472" y="5116513"/>
            <a:ext cx="795338" cy="455612"/>
          </a:xfrm>
          <a:prstGeom prst="rect">
            <a:avLst/>
          </a:prstGeom>
          <a:noFill/>
          <a:ln w="9525">
            <a:noFill/>
            <a:miter lim="800000"/>
          </a:ln>
        </p:spPr>
        <p:txBody>
          <a:bodyPr wrap="none">
            <a:spAutoFit/>
          </a:bodyPr>
          <a:lstStyle/>
          <a:p>
            <a:pPr algn="l"/>
            <a:r>
              <a:rPr lang="zh-CN" altLang="en-US" sz="2400">
                <a:latin typeface="Arial" panose="020B0604020202020204" pitchFamily="34" charset="0"/>
                <a:ea typeface="黑体" panose="02010600030101010101" pitchFamily="2" charset="-122"/>
              </a:rPr>
              <a:t>时间</a:t>
            </a:r>
            <a:endParaRPr lang="zh-CN" altLang="en-US" sz="2400" baseline="-25000">
              <a:latin typeface="Arial" panose="020B0604020202020204" pitchFamily="34" charset="0"/>
              <a:ea typeface="黑体" panose="02010600030101010101" pitchFamily="2" charset="-122"/>
            </a:endParaRPr>
          </a:p>
        </p:txBody>
      </p:sp>
      <p:sp>
        <p:nvSpPr>
          <p:cNvPr id="79" name="Rectangle 2"/>
          <p:cNvSpPr txBox="1">
            <a:spLocks noChangeArrowheads="1"/>
          </p:cNvSpPr>
          <p:nvPr/>
        </p:nvSpPr>
        <p:spPr bwMode="auto">
          <a:xfrm>
            <a:off x="310356" y="257416"/>
            <a:ext cx="8503443" cy="627063"/>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2800">
                <a:solidFill>
                  <a:schemeClr val="tx1"/>
                </a:solidFill>
                <a:latin typeface="+mj-lt"/>
                <a:ea typeface="+mj-ea"/>
                <a:cs typeface="+mj-cs"/>
              </a:defRPr>
            </a:lvl1pPr>
            <a:lvl2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2800">
                <a:solidFill>
                  <a:schemeClr val="tx1"/>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2800">
                <a:solidFill>
                  <a:schemeClr val="tx1"/>
                </a:solidFill>
                <a:latin typeface="Tahoma" panose="020B0604030504040204" pitchFamily="34" charset="0"/>
                <a:ea typeface="宋体" panose="02010600030101010101" pitchFamily="2" charset="-122"/>
              </a:defRPr>
            </a:lvl9pPr>
          </a:lstStyle>
          <a:p>
            <a:pPr eaLnBrk="1" hangingPunct="1"/>
            <a:r>
              <a:rPr lang="zh-CN" altLang="en-US" kern="0" dirty="0" smtClean="0"/>
              <a:t>使用不重数进行鉴别 </a:t>
            </a:r>
            <a:r>
              <a:rPr lang="en-US" altLang="zh-CN" kern="0" dirty="0" smtClean="0"/>
              <a:t>(Symmetric-key Cipher) </a:t>
            </a:r>
            <a:endParaRPr lang="zh-CN" altLang="en-US" kern="0" dirty="0" smtClean="0"/>
          </a:p>
        </p:txBody>
      </p:sp>
      <p:sp>
        <p:nvSpPr>
          <p:cNvPr id="2" name="矩形 1"/>
          <p:cNvSpPr/>
          <p:nvPr/>
        </p:nvSpPr>
        <p:spPr>
          <a:xfrm>
            <a:off x="2370200" y="1635126"/>
            <a:ext cx="4572000" cy="707886"/>
          </a:xfrm>
          <a:prstGeom prst="rect">
            <a:avLst/>
          </a:prstGeom>
        </p:spPr>
        <p:txBody>
          <a:bodyPr>
            <a:spAutoFit/>
          </a:bodyPr>
          <a:lstStyle/>
          <a:p>
            <a:r>
              <a:rPr lang="zh-CN" altLang="en-US" sz="2000" dirty="0"/>
              <a:t>我</a:t>
            </a:r>
            <a:r>
              <a:rPr lang="zh-CN" altLang="en-US" sz="2000" dirty="0" smtClean="0"/>
              <a:t>是 </a:t>
            </a:r>
            <a:r>
              <a:rPr lang="en-US" altLang="zh-CN" sz="2000" dirty="0" smtClean="0"/>
              <a:t>A</a:t>
            </a:r>
            <a:r>
              <a:rPr lang="zh-CN" altLang="en-US" sz="2000" dirty="0"/>
              <a:t>，</a:t>
            </a:r>
            <a:r>
              <a:rPr lang="zh-CN" altLang="en-US" sz="2000" dirty="0" smtClean="0"/>
              <a:t>下次如看到</a:t>
            </a:r>
            <a:r>
              <a:rPr lang="zh-CN" altLang="en-US" sz="2000" dirty="0"/>
              <a:t>相同</a:t>
            </a:r>
            <a:r>
              <a:rPr lang="zh-CN" altLang="en-US" sz="2000" dirty="0" smtClean="0"/>
              <a:t>的 </a:t>
            </a:r>
            <a:r>
              <a:rPr lang="en-US" altLang="zh-CN" sz="2000" dirty="0" smtClean="0"/>
              <a:t>R</a:t>
            </a:r>
            <a:r>
              <a:rPr lang="en-US" altLang="zh-CN" sz="2000" baseline="-25000" dirty="0" smtClean="0"/>
              <a:t>A</a:t>
            </a:r>
          </a:p>
          <a:p>
            <a:r>
              <a:rPr lang="zh-CN" altLang="en-US" sz="2000" dirty="0" smtClean="0"/>
              <a:t>是他人的重放攻击的</a:t>
            </a:r>
            <a:r>
              <a:rPr lang="zh-CN" altLang="en-US" sz="2000" dirty="0"/>
              <a:t>。 </a:t>
            </a:r>
          </a:p>
        </p:txBody>
      </p:sp>
      <p:sp>
        <p:nvSpPr>
          <p:cNvPr id="3" name="矩形 2"/>
          <p:cNvSpPr/>
          <p:nvPr/>
        </p:nvSpPr>
        <p:spPr>
          <a:xfrm>
            <a:off x="6102334" y="3000372"/>
            <a:ext cx="2857488" cy="707886"/>
          </a:xfrm>
          <a:prstGeom prst="rect">
            <a:avLst/>
          </a:prstGeom>
        </p:spPr>
        <p:txBody>
          <a:bodyPr wrap="square">
            <a:spAutoFit/>
          </a:bodyPr>
          <a:lstStyle/>
          <a:p>
            <a:pPr algn="l"/>
            <a:r>
              <a:rPr lang="zh-CN" altLang="en-US" sz="2000" dirty="0" smtClean="0"/>
              <a:t>我是</a:t>
            </a:r>
            <a:r>
              <a:rPr lang="en-US" altLang="zh-CN" sz="2000" dirty="0" smtClean="0"/>
              <a:t>B</a:t>
            </a:r>
            <a:r>
              <a:rPr lang="zh-CN" altLang="en-US" sz="2000" dirty="0" smtClean="0"/>
              <a:t>；</a:t>
            </a:r>
            <a:r>
              <a:rPr lang="en-US" altLang="zh-CN" sz="2000" dirty="0" smtClean="0"/>
              <a:t>A</a:t>
            </a:r>
            <a:r>
              <a:rPr lang="zh-CN" altLang="en-US" sz="2000" dirty="0" smtClean="0"/>
              <a:t>知道</a:t>
            </a:r>
            <a:r>
              <a:rPr lang="zh-CN" altLang="en-US" sz="2000" dirty="0"/>
              <a:t>对称</a:t>
            </a:r>
            <a:r>
              <a:rPr lang="zh-CN" altLang="en-US" sz="2000" dirty="0" smtClean="0"/>
              <a:t>密码</a:t>
            </a:r>
            <a:r>
              <a:rPr lang="en-US" altLang="zh-CN" sz="2000" i="1" dirty="0" smtClean="0">
                <a:latin typeface="Arial" panose="020B0604020202020204" pitchFamily="34" charset="0"/>
                <a:ea typeface="黑体" panose="02010600030101010101" pitchFamily="2" charset="-122"/>
              </a:rPr>
              <a:t>K</a:t>
            </a:r>
            <a:r>
              <a:rPr lang="en-US" altLang="zh-CN" sz="2000" baseline="-25000" dirty="0" smtClean="0">
                <a:latin typeface="Arial" panose="020B0604020202020204" pitchFamily="34" charset="0"/>
                <a:ea typeface="黑体" panose="02010600030101010101" pitchFamily="2" charset="-122"/>
              </a:rPr>
              <a:t>AB</a:t>
            </a:r>
            <a:r>
              <a:rPr lang="zh-CN" altLang="en-US" sz="2000" dirty="0" smtClean="0"/>
              <a:t>吗？</a:t>
            </a:r>
            <a:r>
              <a:rPr lang="en-US" altLang="zh-CN" sz="2000" dirty="0" smtClean="0"/>
              <a:t>(</a:t>
            </a:r>
            <a:r>
              <a:rPr lang="en-US" altLang="zh-CN" sz="2000" dirty="0" smtClean="0">
                <a:solidFill>
                  <a:srgbClr val="FF0000"/>
                </a:solidFill>
              </a:rPr>
              <a:t>challenge</a:t>
            </a:r>
            <a:r>
              <a:rPr lang="en-US" altLang="zh-CN" sz="2000" dirty="0" smtClean="0"/>
              <a:t>)</a:t>
            </a:r>
            <a:endParaRPr lang="zh-CN" altLang="en-US" sz="2000" dirty="0"/>
          </a:p>
        </p:txBody>
      </p:sp>
      <p:sp>
        <p:nvSpPr>
          <p:cNvPr id="81" name="矩形 80"/>
          <p:cNvSpPr/>
          <p:nvPr/>
        </p:nvSpPr>
        <p:spPr>
          <a:xfrm>
            <a:off x="6081250" y="4567456"/>
            <a:ext cx="2361057" cy="707886"/>
          </a:xfrm>
          <a:prstGeom prst="rect">
            <a:avLst/>
          </a:prstGeom>
        </p:spPr>
        <p:txBody>
          <a:bodyPr wrap="square">
            <a:spAutoFit/>
          </a:bodyPr>
          <a:lstStyle/>
          <a:p>
            <a:r>
              <a:rPr lang="zh-CN" altLang="en-US" sz="2000" dirty="0" smtClean="0"/>
              <a:t>对方知道</a:t>
            </a:r>
            <a:r>
              <a:rPr lang="zh-CN" altLang="en-US" sz="2000" dirty="0"/>
              <a:t>对称</a:t>
            </a:r>
            <a:r>
              <a:rPr lang="zh-CN" altLang="en-US" sz="2000" dirty="0" smtClean="0"/>
              <a:t>密码。是 </a:t>
            </a:r>
            <a:r>
              <a:rPr lang="en-US" altLang="zh-CN" sz="2000" dirty="0" smtClean="0"/>
              <a:t>A (</a:t>
            </a:r>
            <a:r>
              <a:rPr lang="en-US" altLang="zh-CN" sz="2000" dirty="0" smtClean="0">
                <a:solidFill>
                  <a:srgbClr val="FF0000"/>
                </a:solidFill>
              </a:rPr>
              <a:t>response</a:t>
            </a:r>
            <a:r>
              <a:rPr lang="en-US" altLang="zh-CN" sz="2000" dirty="0" smtClean="0"/>
              <a:t>)</a:t>
            </a:r>
            <a:endParaRPr lang="zh-CN" altLang="en-US" sz="2000" dirty="0"/>
          </a:p>
        </p:txBody>
      </p:sp>
      <p:sp>
        <p:nvSpPr>
          <p:cNvPr id="4" name="矩形 3"/>
          <p:cNvSpPr/>
          <p:nvPr/>
        </p:nvSpPr>
        <p:spPr>
          <a:xfrm>
            <a:off x="5901801" y="5721320"/>
            <a:ext cx="2212465" cy="400110"/>
          </a:xfrm>
          <a:prstGeom prst="rect">
            <a:avLst/>
          </a:prstGeom>
        </p:spPr>
        <p:txBody>
          <a:bodyPr wrap="none">
            <a:spAutoFit/>
          </a:bodyPr>
          <a:lstStyle/>
          <a:p>
            <a:pPr algn="l" fontAlgn="auto">
              <a:spcBef>
                <a:spcPts val="0"/>
              </a:spcBef>
              <a:spcAft>
                <a:spcPts val="0"/>
              </a:spcAft>
              <a:defRPr/>
            </a:pPr>
            <a:r>
              <a:rPr lang="en-US" altLang="zh-CN" sz="2000" i="1" dirty="0" smtClean="0">
                <a:latin typeface="Arial" panose="020B0604020202020204" pitchFamily="34" charset="0"/>
                <a:ea typeface="黑体" panose="02010600030101010101" pitchFamily="2" charset="-122"/>
              </a:rPr>
              <a:t>K</a:t>
            </a:r>
            <a:r>
              <a:rPr lang="en-US" altLang="zh-CN" sz="2000" baseline="-25000" dirty="0" smtClean="0">
                <a:latin typeface="Arial" panose="020B0604020202020204" pitchFamily="34" charset="0"/>
                <a:ea typeface="黑体" panose="02010600030101010101" pitchFamily="2" charset="-122"/>
              </a:rPr>
              <a:t>AB</a:t>
            </a:r>
            <a:r>
              <a:rPr lang="en-US" altLang="zh-CN" sz="2000" dirty="0" smtClean="0">
                <a:latin typeface="Arial" panose="020B0604020202020204" pitchFamily="34" charset="0"/>
                <a:ea typeface="黑体" panose="02010600030101010101" pitchFamily="2" charset="-122"/>
              </a:rPr>
              <a:t>(</a:t>
            </a:r>
            <a:r>
              <a:rPr lang="en-US" altLang="zh-CN" sz="2000" i="1" dirty="0" smtClean="0">
                <a:latin typeface="Arial" panose="020B0604020202020204" pitchFamily="34" charset="0"/>
                <a:ea typeface="黑体" panose="02010600030101010101" pitchFamily="2" charset="-122"/>
              </a:rPr>
              <a:t>K</a:t>
            </a:r>
            <a:r>
              <a:rPr lang="en-US" altLang="zh-CN" sz="2000" baseline="-25000" dirty="0" smtClean="0">
                <a:latin typeface="Arial" panose="020B0604020202020204" pitchFamily="34" charset="0"/>
                <a:ea typeface="黑体" panose="02010600030101010101" pitchFamily="2" charset="-122"/>
              </a:rPr>
              <a:t>AB</a:t>
            </a:r>
            <a:r>
              <a:rPr lang="en-US" altLang="zh-CN" sz="2000" dirty="0" smtClean="0">
                <a:latin typeface="Arial" panose="020B0604020202020204" pitchFamily="34" charset="0"/>
                <a:ea typeface="黑体" panose="02010600030101010101" pitchFamily="2" charset="-122"/>
              </a:rPr>
              <a:t>(R</a:t>
            </a:r>
            <a:r>
              <a:rPr lang="en-US" altLang="zh-CN" sz="2000" baseline="-25000" dirty="0" smtClean="0">
                <a:latin typeface="Arial" panose="020B0604020202020204" pitchFamily="34" charset="0"/>
                <a:ea typeface="黑体" panose="02010600030101010101" pitchFamily="2" charset="-122"/>
              </a:rPr>
              <a:t>B</a:t>
            </a:r>
            <a:r>
              <a:rPr lang="en-US" altLang="zh-CN" sz="2000" dirty="0" smtClean="0">
                <a:latin typeface="Arial" panose="020B0604020202020204" pitchFamily="34" charset="0"/>
                <a:ea typeface="黑体" panose="02010600030101010101" pitchFamily="2" charset="-122"/>
              </a:rPr>
              <a:t>)) </a:t>
            </a:r>
            <a:r>
              <a:rPr lang="en-US" altLang="zh-CN" sz="2000" dirty="0">
                <a:latin typeface="Arial" panose="020B0604020202020204" pitchFamily="34" charset="0"/>
                <a:ea typeface="黑体" panose="02010600030101010101" pitchFamily="2" charset="-122"/>
              </a:rPr>
              <a:t>= </a:t>
            </a:r>
            <a:r>
              <a:rPr lang="en-US" altLang="zh-CN" sz="2000" dirty="0" smtClean="0">
                <a:latin typeface="Arial" panose="020B0604020202020204" pitchFamily="34" charset="0"/>
                <a:ea typeface="黑体" panose="02010600030101010101" pitchFamily="2" charset="-122"/>
              </a:rPr>
              <a:t>R</a:t>
            </a:r>
            <a:r>
              <a:rPr lang="en-US" altLang="zh-CN" sz="2000" baseline="-25000" dirty="0" smtClean="0">
                <a:latin typeface="Arial" panose="020B0604020202020204" pitchFamily="34" charset="0"/>
                <a:ea typeface="黑体" panose="02010600030101010101" pitchFamily="2" charset="-122"/>
              </a:rPr>
              <a:t>B</a:t>
            </a:r>
            <a:endParaRPr lang="en-US" altLang="zh-CN" sz="2000" baseline="-25000" dirty="0">
              <a:latin typeface="Arial" panose="020B0604020202020204" pitchFamily="34" charset="0"/>
              <a:ea typeface="黑体" panose="02010600030101010101" pitchFamily="2" charset="-122"/>
            </a:endParaRPr>
          </a:p>
        </p:txBody>
      </p:sp>
      <p:sp>
        <p:nvSpPr>
          <p:cNvPr id="83" name="矩形 82"/>
          <p:cNvSpPr/>
          <p:nvPr/>
        </p:nvSpPr>
        <p:spPr>
          <a:xfrm>
            <a:off x="6072198" y="3857628"/>
            <a:ext cx="2714676" cy="707886"/>
          </a:xfrm>
          <a:prstGeom prst="rect">
            <a:avLst/>
          </a:prstGeom>
        </p:spPr>
        <p:txBody>
          <a:bodyPr wrap="square">
            <a:spAutoFit/>
          </a:bodyPr>
          <a:lstStyle/>
          <a:p>
            <a:pPr algn="l"/>
            <a:r>
              <a:rPr lang="zh-CN" altLang="en-US" sz="2000" dirty="0" smtClean="0">
                <a:solidFill>
                  <a:srgbClr val="00B050"/>
                </a:solidFill>
              </a:rPr>
              <a:t>对</a:t>
            </a:r>
            <a:r>
              <a:rPr lang="en-US" altLang="zh-CN" sz="2000" dirty="0" smtClean="0">
                <a:solidFill>
                  <a:srgbClr val="00B050"/>
                </a:solidFill>
              </a:rPr>
              <a:t>R</a:t>
            </a:r>
            <a:r>
              <a:rPr lang="en-US" altLang="zh-CN" sz="2000" baseline="-25000" dirty="0" smtClean="0">
                <a:solidFill>
                  <a:srgbClr val="00B050"/>
                </a:solidFill>
              </a:rPr>
              <a:t>A</a:t>
            </a:r>
            <a:r>
              <a:rPr lang="zh-CN" altLang="en-US" sz="2000" dirty="0" smtClean="0">
                <a:solidFill>
                  <a:srgbClr val="00B050"/>
                </a:solidFill>
              </a:rPr>
              <a:t>的加密是</a:t>
            </a:r>
            <a:r>
              <a:rPr lang="en-US" altLang="zh-CN" sz="2000" dirty="0" smtClean="0">
                <a:solidFill>
                  <a:srgbClr val="00B050"/>
                </a:solidFill>
              </a:rPr>
              <a:t>B</a:t>
            </a:r>
            <a:r>
              <a:rPr lang="zh-CN" altLang="en-US" sz="2000" dirty="0" smtClean="0">
                <a:solidFill>
                  <a:srgbClr val="00B050"/>
                </a:solidFill>
              </a:rPr>
              <a:t>的认证请求。</a:t>
            </a:r>
            <a:endParaRPr lang="zh-CN" altLang="en-US" sz="2000" dirty="0">
              <a:solidFill>
                <a:srgbClr val="00B050"/>
              </a:solidFill>
            </a:endParaRPr>
          </a:p>
        </p:txBody>
      </p:sp>
      <p:sp>
        <p:nvSpPr>
          <p:cNvPr id="5" name="文本框 4"/>
          <p:cNvSpPr txBox="1"/>
          <p:nvPr/>
        </p:nvSpPr>
        <p:spPr>
          <a:xfrm>
            <a:off x="777875" y="996950"/>
            <a:ext cx="1318260" cy="460375"/>
          </a:xfrm>
          <a:prstGeom prst="rect">
            <a:avLst/>
          </a:prstGeom>
          <a:noFill/>
        </p:spPr>
        <p:txBody>
          <a:bodyPr wrap="none" rtlCol="0" anchor="t">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Arial" panose="020B0604020202020204" pitchFamily="34" charset="0"/>
                <a:ea typeface="黑体" panose="02010600030101010101" pitchFamily="2" charset="-122"/>
                <a:sym typeface="+mn-ea"/>
              </a:rPr>
              <a:t>claiment</a:t>
            </a:r>
          </a:p>
        </p:txBody>
      </p:sp>
      <p:sp>
        <p:nvSpPr>
          <p:cNvPr id="6" name="文本框 5"/>
          <p:cNvSpPr txBox="1"/>
          <p:nvPr/>
        </p:nvSpPr>
        <p:spPr>
          <a:xfrm>
            <a:off x="7161530" y="956310"/>
            <a:ext cx="1097915" cy="460375"/>
          </a:xfrm>
          <a:prstGeom prst="rect">
            <a:avLst/>
          </a:prstGeom>
          <a:noFill/>
        </p:spPr>
        <p:txBody>
          <a:bodyPr wrap="none" rtlCol="0" anchor="t">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Arial" panose="020B0604020202020204" pitchFamily="34" charset="0"/>
                <a:ea typeface="黑体" panose="02010600030101010101" pitchFamily="2" charset="-122"/>
                <a:sym typeface="+mn-ea"/>
              </a:rPr>
              <a:t>verifier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500"/>
                            </p:stCondLst>
                            <p:childTnLst>
                              <p:par>
                                <p:cTn id="9" presetID="22" presetClass="entr" presetSubtype="2" fill="hold" nodeType="afterEffect">
                                  <p:stCondLst>
                                    <p:cond delay="50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2000"/>
                                        <p:tgtEl>
                                          <p:spTgt spid="14"/>
                                        </p:tgtEl>
                                      </p:cBhvr>
                                    </p:animEffect>
                                  </p:childTnLst>
                                </p:cTn>
                              </p:par>
                            </p:childTnLst>
                          </p:cTn>
                        </p:par>
                        <p:par>
                          <p:cTn id="12" fill="hold">
                            <p:stCondLst>
                              <p:cond delay="5000"/>
                            </p:stCondLst>
                            <p:childTnLst>
                              <p:par>
                                <p:cTn id="13" presetID="22" presetClass="entr" presetSubtype="8" fill="hold"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wipe(left)">
                                      <p:cBhvr>
                                        <p:cTn id="20" dur="500"/>
                                        <p:tgtEl>
                                          <p:spTgt spid="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left)">
                                      <p:cBhvr>
                                        <p:cTn id="25" dur="500"/>
                                        <p:tgtEl>
                                          <p:spTgt spid="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down)">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down)">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3"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1+#ppt_w/2"/>
                                          </p:val>
                                        </p:tav>
                                        <p:tav tm="100000">
                                          <p:val>
                                            <p:strVal val="#ppt_x"/>
                                          </p:val>
                                        </p:tav>
                                      </p:tavLst>
                                    </p:anim>
                                    <p:anim calcmode="lin" valueType="num">
                                      <p:cBhvr additive="base">
                                        <p:cTn id="46"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1" grpId="0"/>
      <p:bldP spid="4" grpId="0"/>
      <p:bldP spid="8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smtClean="0"/>
              <a:t>使用不重数</a:t>
            </a:r>
          </a:p>
        </p:txBody>
      </p:sp>
      <p:sp>
        <p:nvSpPr>
          <p:cNvPr id="41987" name="Rectangle 3"/>
          <p:cNvSpPr>
            <a:spLocks noGrp="1" noChangeArrowheads="1"/>
          </p:cNvSpPr>
          <p:nvPr>
            <p:ph type="body" idx="1"/>
          </p:nvPr>
        </p:nvSpPr>
        <p:spPr/>
        <p:txBody>
          <a:bodyPr/>
          <a:lstStyle/>
          <a:p>
            <a:pPr eaLnBrk="1" hangingPunct="1"/>
            <a:r>
              <a:rPr lang="zh-CN" altLang="en-US" dirty="0" smtClean="0"/>
              <a:t>这里很重要的一点是 </a:t>
            </a:r>
            <a:r>
              <a:rPr lang="en-US" altLang="zh-CN" dirty="0" smtClean="0"/>
              <a:t>A </a:t>
            </a:r>
            <a:r>
              <a:rPr lang="zh-CN" altLang="en-US" dirty="0" smtClean="0"/>
              <a:t>和 </a:t>
            </a:r>
            <a:r>
              <a:rPr lang="en-US" altLang="zh-CN" dirty="0" smtClean="0"/>
              <a:t>B </a:t>
            </a:r>
            <a:r>
              <a:rPr lang="zh-CN" altLang="en-US" dirty="0" smtClean="0"/>
              <a:t>对不同的会话必须使用不同的</a:t>
            </a:r>
            <a:r>
              <a:rPr lang="zh-CN" altLang="en-US" dirty="0" smtClean="0">
                <a:solidFill>
                  <a:srgbClr val="FF0000"/>
                </a:solidFill>
              </a:rPr>
              <a:t>不重数集</a:t>
            </a:r>
            <a:r>
              <a:rPr lang="zh-CN" altLang="en-US" dirty="0" smtClean="0"/>
              <a:t>。 </a:t>
            </a:r>
            <a:endParaRPr lang="en-US" altLang="zh-CN" dirty="0" smtClean="0"/>
          </a:p>
          <a:p>
            <a:pPr eaLnBrk="1" hangingPunct="1"/>
            <a:endParaRPr lang="en-US" altLang="zh-CN" dirty="0"/>
          </a:p>
          <a:p>
            <a:pPr eaLnBrk="1" hangingPunct="1"/>
            <a:r>
              <a:rPr lang="zh-CN" altLang="en-US" dirty="0" smtClean="0"/>
              <a:t>由于不重数不能重复使用，所以 </a:t>
            </a:r>
            <a:r>
              <a:rPr lang="en-US" altLang="zh-CN" dirty="0" smtClean="0"/>
              <a:t>C </a:t>
            </a:r>
            <a:r>
              <a:rPr lang="zh-CN" altLang="en-US" dirty="0" smtClean="0"/>
              <a:t>在进行重放攻击时无法重复使用所截获的不重数。</a:t>
            </a:r>
          </a:p>
          <a:p>
            <a:pPr eaLnBrk="1" hangingPunct="1"/>
            <a:endParaRPr lang="zh-CN" altLang="en-US" dirty="0" smtClean="0"/>
          </a:p>
          <a:p>
            <a:pPr eaLnBrk="1" hangingPunct="1"/>
            <a:endParaRPr lang="zh-CN" altLang="en-US" b="1" dirty="0">
              <a:solidFill>
                <a:srgbClr val="000099"/>
              </a:solidFill>
              <a:latin typeface="+mn-lt"/>
              <a:ea typeface="黑体" panose="02010600030101010101" pitchFamily="2" charset="-122"/>
            </a:endParaRP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1671" name="Picture 7"/>
          <p:cNvPicPr>
            <a:picLocks noChangeAspect="1" noChangeArrowheads="1"/>
          </p:cNvPicPr>
          <p:nvPr/>
        </p:nvPicPr>
        <p:blipFill>
          <a:blip r:embed="rId3" cstate="print"/>
          <a:srcRect/>
          <a:stretch>
            <a:fillRect/>
          </a:stretch>
        </p:blipFill>
        <p:spPr bwMode="auto">
          <a:xfrm>
            <a:off x="762000" y="1192222"/>
            <a:ext cx="7550150" cy="3665538"/>
          </a:xfrm>
          <a:prstGeom prst="rect">
            <a:avLst/>
          </a:prstGeom>
          <a:noFill/>
          <a:ln w="9525">
            <a:noFill/>
            <a:miter lim="800000"/>
            <a:headEnd/>
            <a:tailEnd/>
          </a:ln>
          <a:effectLst/>
        </p:spPr>
      </p:pic>
      <p:sp>
        <p:nvSpPr>
          <p:cNvPr id="881672" name="Rectangle 8"/>
          <p:cNvSpPr>
            <a:spLocks noGrp="1" noChangeArrowheads="1"/>
          </p:cNvSpPr>
          <p:nvPr>
            <p:ph type="title"/>
          </p:nvPr>
        </p:nvSpPr>
        <p:spPr>
          <a:xfrm>
            <a:off x="304800" y="228600"/>
            <a:ext cx="8458200" cy="609600"/>
          </a:xfrm>
        </p:spPr>
        <p:txBody>
          <a:bodyPr/>
          <a:lstStyle/>
          <a:p>
            <a:pPr eaLnBrk="1" hangingPunct="1"/>
            <a:r>
              <a:rPr lang="zh-CN" altLang="en-US" dirty="0"/>
              <a:t>使用不重数进行</a:t>
            </a:r>
            <a:r>
              <a:rPr lang="zh-CN" altLang="en-US" dirty="0" smtClean="0"/>
              <a:t>鉴别 </a:t>
            </a:r>
            <a:r>
              <a:rPr lang="en-US" altLang="zh-CN" dirty="0" smtClean="0"/>
              <a:t>(Asymmetric-key Cipher) </a:t>
            </a:r>
            <a:endParaRPr lang="zh-CN" altLang="en-US" dirty="0"/>
          </a:p>
        </p:txBody>
      </p:sp>
      <p:sp>
        <p:nvSpPr>
          <p:cNvPr id="881673" name="Rectangle 9"/>
          <p:cNvSpPr>
            <a:spLocks noGrp="1" noChangeArrowheads="1"/>
          </p:cNvSpPr>
          <p:nvPr>
            <p:ph type="body" idx="1"/>
          </p:nvPr>
        </p:nvSpPr>
        <p:spPr>
          <a:xfrm>
            <a:off x="304800" y="5661248"/>
            <a:ext cx="8458200" cy="533400"/>
          </a:xfrm>
        </p:spPr>
        <p:txBody>
          <a:bodyPr/>
          <a:lstStyle/>
          <a:p>
            <a:pPr algn="ctr" eaLnBrk="0" hangingPunct="0">
              <a:spcBef>
                <a:spcPct val="0"/>
              </a:spcBef>
              <a:buClrTx/>
              <a:buFontTx/>
              <a:buNone/>
            </a:pPr>
            <a:r>
              <a:rPr lang="en-US" altLang="zh-CN" dirty="0">
                <a:solidFill>
                  <a:schemeClr val="hlink"/>
                </a:solidFill>
                <a:ea typeface="宋体" panose="02010600030101010101" pitchFamily="2" charset="-122"/>
              </a:rPr>
              <a:t>Figure </a:t>
            </a:r>
            <a:r>
              <a:rPr lang="en-US" altLang="zh-CN" dirty="0" smtClean="0">
                <a:ea typeface="宋体" panose="02010600030101010101" pitchFamily="2" charset="-122"/>
              </a:rPr>
              <a:t>Authentication</a:t>
            </a:r>
            <a:r>
              <a:rPr lang="en-US" altLang="zh-CN" dirty="0">
                <a:ea typeface="宋体" panose="02010600030101010101" pitchFamily="2" charset="-122"/>
              </a:rPr>
              <a:t>, </a:t>
            </a:r>
            <a:r>
              <a:rPr lang="en-US" altLang="zh-CN" dirty="0" smtClean="0">
                <a:ea typeface="宋体" panose="02010600030101010101" pitchFamily="2" charset="-122"/>
              </a:rPr>
              <a:t>using asymmetric-key cipher</a:t>
            </a:r>
            <a:endParaRPr lang="zh-CN" altLang="en-US" dirty="0">
              <a:ea typeface="宋体" panose="02010600030101010101" pitchFamily="2" charset="-122"/>
            </a:endParaRPr>
          </a:p>
        </p:txBody>
      </p:sp>
      <p:sp>
        <p:nvSpPr>
          <p:cNvPr id="5" name="矩形 4"/>
          <p:cNvSpPr/>
          <p:nvPr/>
        </p:nvSpPr>
        <p:spPr>
          <a:xfrm>
            <a:off x="5214942" y="3429000"/>
            <a:ext cx="1480149" cy="400110"/>
          </a:xfrm>
          <a:prstGeom prst="rect">
            <a:avLst/>
          </a:prstGeom>
        </p:spPr>
        <p:txBody>
          <a:bodyPr wrap="none">
            <a:spAutoFit/>
          </a:bodyPr>
          <a:lstStyle/>
          <a:p>
            <a:r>
              <a:rPr lang="en-US" altLang="zh-CN" sz="2000" dirty="0" smtClean="0"/>
              <a:t>Alice</a:t>
            </a:r>
            <a:r>
              <a:rPr lang="zh-CN" altLang="en-US" sz="2000" dirty="0" smtClean="0"/>
              <a:t>的公钥</a:t>
            </a:r>
            <a:endParaRPr lang="zh-CN" altLang="en-US" sz="2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72" name="Rectangle 8"/>
          <p:cNvSpPr>
            <a:spLocks noGrp="1" noChangeArrowheads="1"/>
          </p:cNvSpPr>
          <p:nvPr>
            <p:ph type="title"/>
          </p:nvPr>
        </p:nvSpPr>
        <p:spPr>
          <a:xfrm>
            <a:off x="304800" y="228600"/>
            <a:ext cx="8458200" cy="609600"/>
          </a:xfrm>
        </p:spPr>
        <p:txBody>
          <a:bodyPr/>
          <a:lstStyle/>
          <a:p>
            <a:r>
              <a:rPr lang="zh-CN" altLang="en-US" dirty="0"/>
              <a:t>使用不重数进行鉴别 </a:t>
            </a:r>
            <a:r>
              <a:rPr lang="en-US" altLang="zh-CN" dirty="0" smtClean="0"/>
              <a:t>(Digital Signature) </a:t>
            </a:r>
            <a:endParaRPr lang="zh-CN" altLang="en-US" dirty="0"/>
          </a:p>
        </p:txBody>
      </p:sp>
      <p:pic>
        <p:nvPicPr>
          <p:cNvPr id="6" name="Picture 6"/>
          <p:cNvPicPr>
            <a:picLocks noChangeAspect="1" noChangeArrowheads="1"/>
          </p:cNvPicPr>
          <p:nvPr/>
        </p:nvPicPr>
        <p:blipFill>
          <a:blip r:embed="rId3" cstate="print"/>
          <a:srcRect/>
          <a:stretch>
            <a:fillRect/>
          </a:stretch>
        </p:blipFill>
        <p:spPr bwMode="auto">
          <a:xfrm>
            <a:off x="500034" y="1219779"/>
            <a:ext cx="7786742" cy="4065588"/>
          </a:xfrm>
          <a:prstGeom prst="rect">
            <a:avLst/>
          </a:prstGeom>
          <a:noFill/>
          <a:ln w="9525">
            <a:noFill/>
            <a:miter lim="800000"/>
            <a:headEnd/>
            <a:tailEnd/>
          </a:ln>
          <a:effectLst/>
        </p:spPr>
      </p:pic>
      <p:sp>
        <p:nvSpPr>
          <p:cNvPr id="7" name="Rectangle 8"/>
          <p:cNvSpPr txBox="1">
            <a:spLocks noChangeArrowheads="1"/>
          </p:cNvSpPr>
          <p:nvPr/>
        </p:nvSpPr>
        <p:spPr bwMode="auto">
          <a:xfrm>
            <a:off x="318285" y="5665788"/>
            <a:ext cx="8458200" cy="457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Char char="•"/>
              <a:defRPr sz="2000">
                <a:solidFill>
                  <a:schemeClr val="tx1"/>
                </a:solidFill>
                <a:latin typeface="+mn-lt"/>
                <a:ea typeface="+mn-ea"/>
              </a:defRPr>
            </a:lvl9pPr>
          </a:lstStyle>
          <a:p>
            <a:pPr algn="ctr">
              <a:spcBef>
                <a:spcPct val="0"/>
              </a:spcBef>
              <a:buClrTx/>
              <a:buFontTx/>
              <a:buNone/>
            </a:pPr>
            <a:r>
              <a:rPr lang="en-US" altLang="zh-CN" kern="0" dirty="0" smtClean="0">
                <a:solidFill>
                  <a:schemeClr val="hlink"/>
                </a:solidFill>
                <a:ea typeface="宋体" panose="02010600030101010101" pitchFamily="2" charset="-122"/>
              </a:rPr>
              <a:t>Figure </a:t>
            </a:r>
            <a:r>
              <a:rPr lang="en-US" altLang="zh-CN" kern="0" dirty="0" smtClean="0">
                <a:ea typeface="宋体" panose="02010600030101010101" pitchFamily="2" charset="-122"/>
              </a:rPr>
              <a:t>Authentication, using digital signature</a:t>
            </a:r>
            <a:endParaRPr lang="zh-CN" altLang="en-US" kern="0" dirty="0">
              <a:ea typeface="宋体" panose="02010600030101010101" pitchFamily="2" charset="-122"/>
            </a:endParaRPr>
          </a:p>
        </p:txBody>
      </p:sp>
      <p:sp>
        <p:nvSpPr>
          <p:cNvPr id="5" name="矩形 4"/>
          <p:cNvSpPr/>
          <p:nvPr/>
        </p:nvSpPr>
        <p:spPr>
          <a:xfrm>
            <a:off x="1071538" y="4143380"/>
            <a:ext cx="1480149" cy="400110"/>
          </a:xfrm>
          <a:prstGeom prst="rect">
            <a:avLst/>
          </a:prstGeom>
        </p:spPr>
        <p:txBody>
          <a:bodyPr wrap="none">
            <a:spAutoFit/>
          </a:bodyPr>
          <a:lstStyle/>
          <a:p>
            <a:r>
              <a:rPr lang="en-US" altLang="zh-CN" sz="2000" dirty="0" smtClean="0"/>
              <a:t>Alice</a:t>
            </a:r>
            <a:r>
              <a:rPr lang="zh-CN" altLang="en-US" sz="2000" dirty="0" smtClean="0"/>
              <a:t>的私钥</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17824</Words>
  <Application>WPS 演示</Application>
  <PresentationFormat>全屏显示(4:3)</PresentationFormat>
  <Paragraphs>2655</Paragraphs>
  <Slides>199</Slides>
  <Notes>100</Notes>
  <HiddenSlides>7</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199</vt:i4>
      </vt:variant>
    </vt:vector>
  </HeadingPairs>
  <TitlesOfParts>
    <vt:vector size="203" baseType="lpstr">
      <vt:lpstr>Blends</vt:lpstr>
      <vt:lpstr>VISIO</vt:lpstr>
      <vt:lpstr>Equation</vt:lpstr>
      <vt:lpstr>公式</vt:lpstr>
      <vt:lpstr>第 7 章  网络安全</vt:lpstr>
      <vt:lpstr>第7章 网络安全</vt:lpstr>
      <vt:lpstr>计算机网络面临的安全性威胁</vt:lpstr>
      <vt:lpstr>计算机网络面临的安全性威胁</vt:lpstr>
      <vt:lpstr>计算机网络面临的安全性威胁</vt:lpstr>
      <vt:lpstr>恶意程序(rogue program)  </vt:lpstr>
      <vt:lpstr>分布式拒绝服务 DDoS</vt:lpstr>
      <vt:lpstr>计算机网络通信安全的目标</vt:lpstr>
      <vt:lpstr>第7章 网络安全</vt:lpstr>
      <vt:lpstr>安全的计算机网络</vt:lpstr>
      <vt:lpstr>安全的计算机网络</vt:lpstr>
      <vt:lpstr>安全的计算机网络</vt:lpstr>
      <vt:lpstr>安全的计算机网络</vt:lpstr>
      <vt:lpstr>第7章 网络安全</vt:lpstr>
      <vt:lpstr>数据加密模型</vt:lpstr>
      <vt:lpstr>密钥</vt:lpstr>
      <vt:lpstr>一些重要概念 </vt:lpstr>
      <vt:lpstr>第7章 网络安全</vt:lpstr>
      <vt:lpstr>对称密钥密码体制 </vt:lpstr>
      <vt:lpstr>数据加密标准 DES</vt:lpstr>
      <vt:lpstr>DES</vt:lpstr>
      <vt:lpstr>数据加密标准DES</vt:lpstr>
      <vt:lpstr>One round in DES ciphers</vt:lpstr>
      <vt:lpstr>DES 中 f(Ri ,Ki) function</vt:lpstr>
      <vt:lpstr>Permutation: straight, expansion, and compression</vt:lpstr>
      <vt:lpstr>DES 的保密性</vt:lpstr>
      <vt:lpstr>三重DES</vt:lpstr>
      <vt:lpstr>Triple DES</vt:lpstr>
      <vt:lpstr>第7章 网络安全</vt:lpstr>
      <vt:lpstr>Asymmetric-key cryptography</vt:lpstr>
      <vt:lpstr>公钥密码体制</vt:lpstr>
      <vt:lpstr>RSA</vt:lpstr>
      <vt:lpstr>(1) 加密算法 </vt:lpstr>
      <vt:lpstr>(2) 密钥的产生</vt:lpstr>
      <vt:lpstr>(2) 密钥的产生(续) </vt:lpstr>
      <vt:lpstr>(3) 正确性的例子说明 </vt:lpstr>
      <vt:lpstr>幻灯片 37</vt:lpstr>
      <vt:lpstr>(3) 正确性的例子说明(续) </vt:lpstr>
      <vt:lpstr>RSA 算法举例 </vt:lpstr>
      <vt:lpstr>(4) 从(e, n) 能求出 d 吗？</vt:lpstr>
      <vt:lpstr>(5)  Why does RSA work?</vt:lpstr>
      <vt:lpstr>(5)  Why does RSA work?</vt:lpstr>
      <vt:lpstr>(5) Why does RSA work?</vt:lpstr>
      <vt:lpstr>(6) RSA: another important property</vt:lpstr>
      <vt:lpstr>幻灯片 45</vt:lpstr>
      <vt:lpstr>(7) RSA in practice: session keys</vt:lpstr>
      <vt:lpstr>加密密钥与解密密钥</vt:lpstr>
      <vt:lpstr>应当注意</vt:lpstr>
      <vt:lpstr>公钥算法的特点 </vt:lpstr>
      <vt:lpstr>公钥算法的特点(续) </vt:lpstr>
      <vt:lpstr>用公钥密码体制进行加密的过程</vt:lpstr>
      <vt:lpstr>公开密钥与对称密钥的区别</vt:lpstr>
      <vt:lpstr>公钥密码体制</vt:lpstr>
      <vt:lpstr>第7章 网络安全</vt:lpstr>
      <vt:lpstr>7.3  数字签名</vt:lpstr>
      <vt:lpstr>数字签名的实现 </vt:lpstr>
      <vt:lpstr>数字签名的实现</vt:lpstr>
      <vt:lpstr>具有保密性的数字签名</vt:lpstr>
      <vt:lpstr>第7章 网络安全</vt:lpstr>
      <vt:lpstr>7.4  鉴别</vt:lpstr>
      <vt:lpstr>鉴别与授权不同</vt:lpstr>
      <vt:lpstr>鉴别分类</vt:lpstr>
      <vt:lpstr>第7章 网络安全</vt:lpstr>
      <vt:lpstr>1. 密码散列函数</vt:lpstr>
      <vt:lpstr>1. 密码散列函数</vt:lpstr>
      <vt:lpstr>报文摘要的优点</vt:lpstr>
      <vt:lpstr>报文摘要算法</vt:lpstr>
      <vt:lpstr>报文摘要算法</vt:lpstr>
      <vt:lpstr>散列函数的两个特点</vt:lpstr>
      <vt:lpstr>密码散列函数的特点</vt:lpstr>
      <vt:lpstr>密码散列函数的特点</vt:lpstr>
      <vt:lpstr>2. 实用的密码散列函数MD5和SHA-1</vt:lpstr>
      <vt:lpstr>MD5 算法</vt:lpstr>
      <vt:lpstr>MD5 算法</vt:lpstr>
      <vt:lpstr>MD5 算法</vt:lpstr>
      <vt:lpstr>安全散列算法（SHA-1）</vt:lpstr>
      <vt:lpstr>安全散列算法(SHA-1)</vt:lpstr>
      <vt:lpstr>3. 报文鉴别码 MAC</vt:lpstr>
      <vt:lpstr>3. 报文鉴别码 MAC</vt:lpstr>
      <vt:lpstr>3. 报文鉴别码 MAC</vt:lpstr>
      <vt:lpstr>报文摘要的实现 </vt:lpstr>
      <vt:lpstr>报文摘要的实现 </vt:lpstr>
      <vt:lpstr>Digital signature = signed message digest</vt:lpstr>
      <vt:lpstr>MAC (Message Authentication Code)两种解释 </vt:lpstr>
      <vt:lpstr>报文摘要MD (Message Digest) </vt:lpstr>
      <vt:lpstr>报文摘要MD(Message Digest) </vt:lpstr>
      <vt:lpstr>3. 报文鉴别码 MAC</vt:lpstr>
      <vt:lpstr>第7章 网络安全</vt:lpstr>
      <vt:lpstr>7.4.2 实体鉴别 </vt:lpstr>
      <vt:lpstr>Security services related to the message or entity</vt:lpstr>
      <vt:lpstr>Entity Authentication</vt:lpstr>
      <vt:lpstr>最简单的实体鉴别过程 </vt:lpstr>
      <vt:lpstr>明显的漏洞 —— 重放攻击</vt:lpstr>
      <vt:lpstr>明显的漏洞 —— IP 欺骗</vt:lpstr>
      <vt:lpstr>使用不重数</vt:lpstr>
      <vt:lpstr>  </vt:lpstr>
      <vt:lpstr>使用不重数</vt:lpstr>
      <vt:lpstr>使用不重数进行鉴别 (Asymmetric-key Cipher) </vt:lpstr>
      <vt:lpstr>使用不重数进行鉴别 (Digital Signature) </vt:lpstr>
      <vt:lpstr>中间人攻击 </vt:lpstr>
      <vt:lpstr>中间人攻击说明</vt:lpstr>
      <vt:lpstr>中间人攻击 </vt:lpstr>
      <vt:lpstr>中间人攻击说明</vt:lpstr>
      <vt:lpstr>中间人攻击 </vt:lpstr>
      <vt:lpstr>第7章 网络安全</vt:lpstr>
      <vt:lpstr>7.5 密钥分配 </vt:lpstr>
      <vt:lpstr>7.5 密钥分配 </vt:lpstr>
      <vt:lpstr>第7章 网络安全</vt:lpstr>
      <vt:lpstr>对称密钥的分配</vt:lpstr>
      <vt:lpstr>对称密钥的分配</vt:lpstr>
      <vt:lpstr>对称密钥的分配说明</vt:lpstr>
      <vt:lpstr>对称密钥的分配说明</vt:lpstr>
      <vt:lpstr>Kerberos</vt:lpstr>
      <vt:lpstr>Kerberos</vt:lpstr>
      <vt:lpstr>幻灯片 115</vt:lpstr>
      <vt:lpstr>Kerberos密钥分配说明</vt:lpstr>
      <vt:lpstr>Kerberos密钥分配说明</vt:lpstr>
      <vt:lpstr>Kerberos密钥分配说明</vt:lpstr>
      <vt:lpstr>Kerberos 使用两个服务器</vt:lpstr>
      <vt:lpstr>Diffie-Hellman Method</vt:lpstr>
      <vt:lpstr>Diffie-Hellman method</vt:lpstr>
      <vt:lpstr>Diffie-Hellman idea</vt:lpstr>
      <vt:lpstr>Woman-in-the-middle attack</vt:lpstr>
      <vt:lpstr>第7章 网络安全</vt:lpstr>
      <vt:lpstr>7.5.2 公钥的分配</vt:lpstr>
      <vt:lpstr>公钥的分配</vt:lpstr>
      <vt:lpstr>幻灯片 127</vt:lpstr>
      <vt:lpstr>公钥的分配</vt:lpstr>
      <vt:lpstr>公钥的分配</vt:lpstr>
      <vt:lpstr>幻灯片 130</vt:lpstr>
      <vt:lpstr>幻灯片 131</vt:lpstr>
      <vt:lpstr>Certification authorities</vt:lpstr>
      <vt:lpstr>Certification authorities</vt:lpstr>
      <vt:lpstr>幻灯片 134</vt:lpstr>
      <vt:lpstr>幻灯片 135</vt:lpstr>
      <vt:lpstr>Certification Selected Fields</vt:lpstr>
      <vt:lpstr>CA 证书</vt:lpstr>
      <vt:lpstr>第7章 网络安全</vt:lpstr>
      <vt:lpstr>7.6.1 网络层安全协议</vt:lpstr>
      <vt:lpstr>7.6.1 网络层安全协议</vt:lpstr>
      <vt:lpstr>1.  IPsec 协议</vt:lpstr>
      <vt:lpstr>IPsec 由三部分组成</vt:lpstr>
      <vt:lpstr>IPsec</vt:lpstr>
      <vt:lpstr>IP 安全数据报有两种工作方式</vt:lpstr>
      <vt:lpstr>IP 安全数据报有两种工作方式</vt:lpstr>
      <vt:lpstr>IPsec 数据报有以下两种不同的工作方式 </vt:lpstr>
      <vt:lpstr>IPsec 数据报有以下两种不同的工作方式 </vt:lpstr>
      <vt:lpstr>IP 安全数据报有两种工作方式</vt:lpstr>
      <vt:lpstr>鉴别首部协议 AH</vt:lpstr>
      <vt:lpstr>AH Protocol in transport mode</vt:lpstr>
      <vt:lpstr>AH 首部 </vt:lpstr>
      <vt:lpstr>安全关联 SA (Security Association) </vt:lpstr>
      <vt:lpstr>路由器 R1 到 R2 的安全关联 SA </vt:lpstr>
      <vt:lpstr>安全关联的特点</vt:lpstr>
      <vt:lpstr>Example SA from R1 to R2</vt:lpstr>
      <vt:lpstr>安全关联的特点</vt:lpstr>
      <vt:lpstr>路由器 R1 到 R2 的安全关联 SA</vt:lpstr>
      <vt:lpstr>路由器 R1 到主机 H2 的安全关联 SA</vt:lpstr>
      <vt:lpstr>安全关联 SA 状态信息</vt:lpstr>
      <vt:lpstr>一个简单的例子</vt:lpstr>
      <vt:lpstr>3. IP 安全数据报的格式</vt:lpstr>
      <vt:lpstr>2. IPsec 数据报的格式 </vt:lpstr>
      <vt:lpstr>封装安全有效载荷 ESP</vt:lpstr>
      <vt:lpstr>运输层报文段或IP数据报封装IPsec数据报的过程</vt:lpstr>
      <vt:lpstr>下一个首部的作用 </vt:lpstr>
      <vt:lpstr>封装安全有效载荷 ESP (续) </vt:lpstr>
      <vt:lpstr>3. IPsec 的其他构件 </vt:lpstr>
      <vt:lpstr>第7章 网络安全</vt:lpstr>
      <vt:lpstr>运输层安全协议</vt:lpstr>
      <vt:lpstr>安全套接层 SSL</vt:lpstr>
      <vt:lpstr>SSL 的位置 </vt:lpstr>
      <vt:lpstr>SSL/TLS</vt:lpstr>
      <vt:lpstr>SSL/TLS 的位置 </vt:lpstr>
      <vt:lpstr>安全套接层 SSL</vt:lpstr>
      <vt:lpstr>幻灯片 175</vt:lpstr>
      <vt:lpstr>幻灯片 176</vt:lpstr>
      <vt:lpstr>SSL 提供以下三个功能 </vt:lpstr>
      <vt:lpstr>SSL/TLS</vt:lpstr>
      <vt:lpstr>Toy: key derivation</vt:lpstr>
      <vt:lpstr>Message Authentication Code</vt:lpstr>
      <vt:lpstr>Toy: data records</vt:lpstr>
      <vt:lpstr>Toy: control information</vt:lpstr>
      <vt:lpstr>Toy SSL: summary</vt:lpstr>
      <vt:lpstr>SSL安全会话建立过程如下</vt:lpstr>
      <vt:lpstr>第7章 网络安全</vt:lpstr>
      <vt:lpstr>应用层的安全协议 </vt:lpstr>
      <vt:lpstr>用 PGP 进行加密</vt:lpstr>
      <vt:lpstr>用 PGP 进行解密</vt:lpstr>
      <vt:lpstr>PGP小结</vt:lpstr>
      <vt:lpstr>第7章 网络安全</vt:lpstr>
      <vt:lpstr>防火墙 (firewall) </vt:lpstr>
      <vt:lpstr>第7章 网络安全</vt:lpstr>
      <vt:lpstr>防火墙 (firewall) </vt:lpstr>
      <vt:lpstr>防火墙在互连网络中的位置 </vt:lpstr>
      <vt:lpstr>防火墙的功能</vt:lpstr>
      <vt:lpstr>防火墙技术一般分为两类 </vt:lpstr>
      <vt:lpstr>第7章 网络安全</vt:lpstr>
      <vt:lpstr>入侵检测系统 </vt:lpstr>
      <vt:lpstr>第 7 章  网络安全</vt:lpstr>
    </vt:vector>
  </TitlesOfParts>
  <Company>NICE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网络安全</dc:title>
  <dc:creator>XXR</dc:creator>
  <cp:lastModifiedBy>Think</cp:lastModifiedBy>
  <cp:revision>1123</cp:revision>
  <dcterms:created xsi:type="dcterms:W3CDTF">2004-03-02T12:35:00Z</dcterms:created>
  <dcterms:modified xsi:type="dcterms:W3CDTF">2019-10-07T00:21:43Z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