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72" r:id="rId3"/>
    <p:sldId id="273" r:id="rId4"/>
    <p:sldId id="274" r:id="rId5"/>
    <p:sldId id="275" r:id="rId6"/>
    <p:sldId id="256" r:id="rId7"/>
    <p:sldId id="270" r:id="rId8"/>
    <p:sldId id="279" r:id="rId9"/>
    <p:sldId id="277" r:id="rId10"/>
    <p:sldId id="278" r:id="rId11"/>
    <p:sldId id="271" r:id="rId12"/>
    <p:sldId id="257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268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4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2347F-963F-42FC-9068-C625AD726038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14AA3-90F5-4D3C-A287-417E198E9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8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3A2B-401E-4017-8ACA-A18966A69213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Lattice-Vantis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Lattice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ISP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技术的发明者,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ISP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技术极大的促进了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产品的发展，与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XILINX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相比，其开发工具比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XILINX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略逊一筹。中小规模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比较有特色，而且参考书较多，不过其大规模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的竞争力还不够强（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Lattice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没有基于查找表技术的大规模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FPGA)</a:t>
            </a:r>
            <a:r>
              <a:rPr lang="en-US" altLang="zh-CN">
                <a:solidFill>
                  <a:srgbClr val="000000"/>
                </a:solidFill>
                <a:latin typeface="Times New Roman"/>
                <a:cs typeface="Tahoma" pitchFamily="34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Times New Roman"/>
                <a:cs typeface="Tahoma" pitchFamily="34" charset="0"/>
              </a:rPr>
              <a:t> 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1999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年推出可编程模拟器件。99年收购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Vantis（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原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AMD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子公司）,成为第三大可编程逻辑器件供应商。2001年12月收购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agere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公司（原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Lucent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微电子部）的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FPGA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部门。主要产品有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ispLSI2000/5000/8000, MACH4/5 </a:t>
            </a:r>
            <a:b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</a:br>
            <a:endParaRPr lang="en-US" altLang="zh-CN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ALTERA：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九十年代以后发展很快，是最大可编程逻辑器件供应商之一。主要产品有：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MAX3000/7000,FELX6K/10K, APEX20K，ACEX1K，Stratix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等。 普遍认为其开发工具</a:t>
            </a:r>
            <a:r>
              <a:rPr lang="zh-CN" altLang="en-US">
                <a:solidFill>
                  <a:srgbClr val="000000"/>
                </a:solidFill>
                <a:latin typeface="Times New Roman"/>
                <a:cs typeface="Tahoma" pitchFamily="34" charset="0"/>
              </a:rPr>
              <a:t>—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MaxplusII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是较成功的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开发平台。但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MaxplusII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HDL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综合能力不够强，一般建议使用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公司提供的免费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VHDL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综合工具，如：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Leonard Spectrum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等做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HDL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综合。 </a:t>
            </a:r>
          </a:p>
          <a:p>
            <a:endParaRPr lang="en-US" altLang="zh-CN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XILIXN：FPGA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的发明者，老牌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公司，是最大可编程逻辑器件供应商之一。产品种类较全，主要有：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XC9500/4000，Coolrunner(XPLA3) ，Spartan, Vertex 。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开发软件为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Foundition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ISE。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通常来说，在欧洲用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Xilinx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的人多，在日本和亚太地区用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的人多，在美国则是平分秋色。全球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PLD/FPGA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产品60%以上是由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Xilinx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提供的。可以讲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Altera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Xilinx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共同决定了</a:t>
            </a:r>
            <a:r>
              <a:rPr lang="en-US" altLang="zh-CN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PLD</a:t>
            </a:r>
            <a: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技术的发展方向。</a:t>
            </a:r>
            <a:br>
              <a:rPr lang="zh-CN" alt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</a:br>
            <a:endParaRPr lang="en-US" altLang="zh-CN">
              <a:solidFill>
                <a:srgbClr val="000000"/>
              </a:solidFill>
              <a:latin typeface="Tahoma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可编程逻辑器件</a:t>
            </a:r>
            <a:r>
              <a:rPr lang="en-US" altLang="zh-CN" b="1" dirty="0" smtClean="0">
                <a:solidFill>
                  <a:srgbClr val="0070C0"/>
                </a:solidFill>
              </a:rPr>
              <a:t>PLD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Programmable Logic Device</a:t>
            </a:r>
          </a:p>
          <a:p>
            <a:r>
              <a:rPr lang="en-US" altLang="zh-CN" dirty="0" smtClean="0"/>
              <a:t>PLD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数字</a:t>
            </a:r>
            <a:r>
              <a:rPr lang="zh-CN" altLang="en-US" dirty="0" smtClean="0"/>
              <a:t>芯片和模拟芯片出厂前已经决定其内部电路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PLD</a:t>
            </a:r>
            <a:r>
              <a:rPr lang="zh-CN" altLang="en-US" dirty="0" smtClean="0"/>
              <a:t>内部的数字电路可以在出厂之后才由用户规划决定。有些类型的</a:t>
            </a:r>
            <a:r>
              <a:rPr lang="en-US" altLang="zh-CN" dirty="0" smtClean="0"/>
              <a:t>PLD</a:t>
            </a:r>
            <a:r>
              <a:rPr lang="zh-CN" altLang="en-US" dirty="0" smtClean="0"/>
              <a:t>允许规划决定后再次进行变更。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2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43455"/>
              </p:ext>
            </p:extLst>
          </p:nvPr>
        </p:nvGraphicFramePr>
        <p:xfrm>
          <a:off x="1835696" y="260648"/>
          <a:ext cx="5780658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BMP 图像" r:id="rId3" imgW="2597040" imgH="2717640" progId="Paint.Picture">
                  <p:embed/>
                </p:oleObj>
              </mc:Choice>
              <mc:Fallback>
                <p:oleObj name="BMP 图像" r:id="rId3" imgW="2597040" imgH="27176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0648"/>
                        <a:ext cx="5780658" cy="6048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5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PLD</a:t>
            </a:r>
            <a:r>
              <a:rPr lang="zh-CN" altLang="en-US" b="1" dirty="0">
                <a:solidFill>
                  <a:srgbClr val="0070C0"/>
                </a:solidFill>
              </a:rPr>
              <a:t>的发展——80年代</a:t>
            </a: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80年代初，</a:t>
            </a:r>
            <a:r>
              <a:rPr lang="en-US" altLang="zh-CN" b="1" dirty="0"/>
              <a:t>Lattice</a:t>
            </a:r>
            <a:r>
              <a:rPr lang="zh-CN" altLang="en-US" sz="2800" dirty="0"/>
              <a:t>公司发明</a:t>
            </a:r>
            <a:r>
              <a:rPr lang="zh-CN" altLang="en-US" sz="2800" dirty="0">
                <a:solidFill>
                  <a:srgbClr val="C00000"/>
                </a:solidFill>
              </a:rPr>
              <a:t>可电擦写</a:t>
            </a:r>
            <a:r>
              <a:rPr lang="zh-CN" altLang="en-US" sz="2800" dirty="0"/>
              <a:t>的，比</a:t>
            </a:r>
            <a:r>
              <a:rPr lang="en-US" altLang="zh-CN" sz="2800" dirty="0"/>
              <a:t>PAL</a:t>
            </a:r>
            <a:r>
              <a:rPr lang="zh-CN" altLang="en-US" sz="2800" dirty="0"/>
              <a:t>使用更灵活的</a:t>
            </a:r>
            <a:r>
              <a:rPr lang="en-US" altLang="zh-CN" sz="2800" b="1" dirty="0">
                <a:solidFill>
                  <a:srgbClr val="C00000"/>
                </a:solidFill>
              </a:rPr>
              <a:t>GAL</a:t>
            </a:r>
            <a:r>
              <a:rPr lang="zh-CN" altLang="en-US" sz="2800" dirty="0"/>
              <a:t>器件。。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80年代中期</a:t>
            </a:r>
          </a:p>
          <a:p>
            <a:pPr lvl="1">
              <a:lnSpc>
                <a:spcPct val="90000"/>
              </a:lnSpc>
            </a:pPr>
            <a:r>
              <a:rPr lang="en-US" altLang="zh-CN" sz="3200" b="1" dirty="0"/>
              <a:t>Xilinx</a:t>
            </a:r>
            <a:r>
              <a:rPr lang="zh-CN" altLang="en-US" sz="2400" dirty="0"/>
              <a:t>公司提出</a:t>
            </a:r>
            <a:r>
              <a:rPr lang="zh-CN" altLang="en-US" sz="2400" dirty="0">
                <a:solidFill>
                  <a:srgbClr val="C00000"/>
                </a:solidFill>
              </a:rPr>
              <a:t>现场可编程</a:t>
            </a:r>
            <a:r>
              <a:rPr lang="zh-CN" altLang="en-US" sz="2400" dirty="0"/>
              <a:t>概念，同时生产了世界上第一片</a:t>
            </a:r>
            <a:r>
              <a:rPr lang="en-US" altLang="zh-CN" sz="2400" b="1" dirty="0">
                <a:solidFill>
                  <a:srgbClr val="C00000"/>
                </a:solidFill>
              </a:rPr>
              <a:t>FPGA</a:t>
            </a:r>
            <a:r>
              <a:rPr lang="zh-CN" altLang="en-US" sz="2400" dirty="0"/>
              <a:t>器件。</a:t>
            </a:r>
          </a:p>
          <a:p>
            <a:pPr lvl="1">
              <a:lnSpc>
                <a:spcPct val="90000"/>
              </a:lnSpc>
            </a:pPr>
            <a:r>
              <a:rPr lang="en-US" altLang="zh-CN" sz="3200" b="1" dirty="0"/>
              <a:t>Altera</a:t>
            </a:r>
            <a:r>
              <a:rPr lang="zh-CN" altLang="en-US" sz="2400" dirty="0"/>
              <a:t>公司</a:t>
            </a:r>
            <a:r>
              <a:rPr lang="zh-CN" altLang="en-US" sz="2400" dirty="0" smtClean="0"/>
              <a:t>推出</a:t>
            </a:r>
            <a:r>
              <a:rPr lang="zh-CN" altLang="en-US" sz="2400" dirty="0" smtClean="0">
                <a:solidFill>
                  <a:srgbClr val="C00000"/>
                </a:solidFill>
              </a:rPr>
              <a:t>并</a:t>
            </a:r>
            <a:r>
              <a:rPr lang="zh-CN" altLang="en-US" sz="2400" dirty="0">
                <a:solidFill>
                  <a:srgbClr val="C00000"/>
                </a:solidFill>
              </a:rPr>
              <a:t>行走线</a:t>
            </a:r>
            <a:r>
              <a:rPr lang="zh-CN" altLang="en-US" sz="2400" dirty="0"/>
              <a:t>的</a:t>
            </a:r>
            <a:r>
              <a:rPr lang="en-US" altLang="zh-CN" sz="2400" dirty="0"/>
              <a:t>PLD</a:t>
            </a:r>
            <a:r>
              <a:rPr lang="zh-CN" altLang="en-US" sz="2400" dirty="0"/>
              <a:t>产品，称为</a:t>
            </a:r>
            <a:r>
              <a:rPr lang="en-US" altLang="zh-CN" sz="2400" b="1" dirty="0" err="1">
                <a:solidFill>
                  <a:srgbClr val="C00000"/>
                </a:solidFill>
              </a:rPr>
              <a:t>CPLD</a:t>
            </a:r>
            <a:r>
              <a:rPr lang="en-US" altLang="zh-CN" sz="2400" dirty="0" err="1"/>
              <a:t>（Complex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Programable</a:t>
            </a:r>
            <a:r>
              <a:rPr lang="en-US" altLang="zh-CN" sz="2400" dirty="0"/>
              <a:t> Logic Device）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80年代末，</a:t>
            </a:r>
            <a:r>
              <a:rPr lang="en-US" altLang="zh-CN" b="1" dirty="0"/>
              <a:t>Lattice</a:t>
            </a:r>
            <a:r>
              <a:rPr lang="zh-CN" altLang="en-US" sz="2800" dirty="0"/>
              <a:t>公司，在</a:t>
            </a:r>
            <a:r>
              <a:rPr lang="zh-CN" altLang="en-US" sz="2800" dirty="0">
                <a:solidFill>
                  <a:srgbClr val="C00000"/>
                </a:solidFill>
              </a:rPr>
              <a:t>系统可编程</a:t>
            </a:r>
            <a:r>
              <a:rPr lang="zh-CN" altLang="en-US" sz="2800" dirty="0">
                <a:latin typeface="宋体" pitchFamily="2" charset="-122"/>
              </a:rPr>
              <a:t>（</a:t>
            </a:r>
            <a:r>
              <a:rPr lang="en-US" altLang="zh-CN" sz="2800" dirty="0" err="1"/>
              <a:t>ISP：In-System</a:t>
            </a:r>
            <a:r>
              <a:rPr lang="en-US" altLang="zh-CN" sz="2800" dirty="0"/>
              <a:t> Programmable</a:t>
            </a:r>
            <a:r>
              <a:rPr lang="en-US" altLang="zh-CN" sz="2800" dirty="0">
                <a:latin typeface="宋体" pitchFamily="2" charset="-122"/>
              </a:rPr>
              <a:t>）</a:t>
            </a:r>
            <a:r>
              <a:rPr lang="zh-CN" altLang="en-US" sz="2800" dirty="0"/>
              <a:t>技术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itchFamily="2" charset="-122"/>
              </a:rPr>
              <a:t>允许用户</a:t>
            </a:r>
            <a:r>
              <a:rPr lang="zh-CN" altLang="en-US" sz="2400" dirty="0">
                <a:latin typeface="Times New Roman"/>
              </a:rPr>
              <a:t>“</a:t>
            </a:r>
            <a:r>
              <a:rPr lang="zh-CN" altLang="en-US" sz="2400" dirty="0">
                <a:latin typeface="宋体" pitchFamily="2" charset="-122"/>
              </a:rPr>
              <a:t>在系统中</a:t>
            </a:r>
            <a:r>
              <a:rPr lang="zh-CN" altLang="en-US" sz="2400" dirty="0">
                <a:latin typeface="Times New Roman"/>
              </a:rPr>
              <a:t>”</a:t>
            </a:r>
            <a:r>
              <a:rPr lang="zh-CN" altLang="en-US" sz="2400" dirty="0">
                <a:latin typeface="宋体" pitchFamily="2" charset="-122"/>
              </a:rPr>
              <a:t>编辑和修改逻辑，在不修改系统硬件设计的条件下重构系统，提高了系统的可靠性</a:t>
            </a:r>
            <a:r>
              <a:rPr lang="zh-CN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itchFamily="2" charset="-122"/>
              </a:rPr>
              <a:t>直接在用户设计的目标系统中或线路板上对</a:t>
            </a:r>
            <a:r>
              <a:rPr lang="en-US" altLang="zh-CN" sz="2400" dirty="0"/>
              <a:t>PLD</a:t>
            </a:r>
            <a:r>
              <a:rPr lang="zh-CN" altLang="en-US" sz="2400" dirty="0">
                <a:latin typeface="宋体" pitchFamily="2" charset="-122"/>
              </a:rPr>
              <a:t>器件进行编程，可以先装配后编程，成为产品后还可以反复编程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90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ea typeface="黑体" pitchFamily="2" charset="-122"/>
              </a:rPr>
              <a:t>电子设计自动化</a:t>
            </a:r>
            <a:r>
              <a:rPr lang="en-US" altLang="zh-CN" sz="4800" b="1" dirty="0" smtClean="0">
                <a:solidFill>
                  <a:srgbClr val="0070C0"/>
                </a:solidFill>
                <a:ea typeface="黑体" pitchFamily="2" charset="-122"/>
              </a:rPr>
              <a:t>EDA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EDA </a:t>
            </a:r>
            <a:r>
              <a:rPr lang="zh-CN" altLang="en-US" dirty="0"/>
              <a:t>（</a:t>
            </a:r>
            <a:r>
              <a:rPr lang="en-US" altLang="zh-CN" dirty="0"/>
              <a:t>Electronic Design Automatic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以计算机为工作平台</a:t>
            </a:r>
            <a:r>
              <a:rPr lang="en-US" altLang="zh-CN" dirty="0"/>
              <a:t>,</a:t>
            </a:r>
            <a:r>
              <a:rPr lang="zh-CN" altLang="en-US" dirty="0"/>
              <a:t>融合了应用电子技术、计算机技术、智能化技术的最新成果而开发出的电子</a:t>
            </a:r>
            <a:r>
              <a:rPr lang="en-US" altLang="zh-CN" dirty="0"/>
              <a:t>CAD</a:t>
            </a:r>
            <a:r>
              <a:rPr lang="zh-CN" altLang="en-US" dirty="0"/>
              <a:t>通用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r>
              <a:rPr lang="zh-CN" altLang="en-US" dirty="0" smtClean="0"/>
              <a:t>根据设计文件自动</a:t>
            </a:r>
            <a:r>
              <a:rPr lang="zh-CN" altLang="en-US" dirty="0"/>
              <a:t>完成逻辑、化简、分割、综合、优化、布局布线及仿真，直至完成对于特定目标芯片的适配编译、逻辑映射和编程下载等工作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48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硬件描述</a:t>
            </a:r>
            <a:r>
              <a:rPr lang="zh-CN" altLang="en-US" b="1" dirty="0" smtClean="0">
                <a:solidFill>
                  <a:srgbClr val="0070C0"/>
                </a:solidFill>
              </a:rPr>
              <a:t>语言</a:t>
            </a:r>
            <a:r>
              <a:rPr lang="en-US" altLang="zh-CN" b="1" dirty="0">
                <a:solidFill>
                  <a:srgbClr val="0070C0"/>
                </a:solidFill>
              </a:rPr>
              <a:t>HDL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HDL</a:t>
            </a:r>
            <a:r>
              <a:rPr lang="zh-CN" altLang="en-US" dirty="0"/>
              <a:t>（</a:t>
            </a:r>
            <a:r>
              <a:rPr lang="en-US" altLang="zh-CN" dirty="0"/>
              <a:t>Hardware Description Language</a:t>
            </a:r>
            <a:r>
              <a:rPr lang="zh-CN" altLang="en-US" dirty="0"/>
              <a:t>）</a:t>
            </a:r>
          </a:p>
          <a:p>
            <a:r>
              <a:rPr lang="en-US" altLang="zh-CN" dirty="0" smtClean="0"/>
              <a:t>Verilog HDL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起源于</a:t>
            </a:r>
            <a:r>
              <a:rPr lang="zh-CN" altLang="en-US" dirty="0"/>
              <a:t>美国企业界 </a:t>
            </a:r>
            <a:r>
              <a:rPr lang="zh-CN" altLang="en-US" dirty="0" smtClean="0"/>
              <a:t>，从</a:t>
            </a:r>
            <a:r>
              <a:rPr lang="zh-CN" altLang="en-US" dirty="0"/>
              <a:t>Ｃ语言中继承了多种操作符和</a:t>
            </a:r>
            <a:r>
              <a:rPr lang="zh-CN" altLang="en-US" dirty="0" smtClean="0"/>
              <a:t>结构，比</a:t>
            </a:r>
            <a:r>
              <a:rPr lang="en-US" altLang="zh-CN" dirty="0"/>
              <a:t>VHDL</a:t>
            </a:r>
            <a:r>
              <a:rPr lang="zh-CN" altLang="en-US" dirty="0"/>
              <a:t>更</a:t>
            </a:r>
            <a:r>
              <a:rPr lang="zh-CN" altLang="en-US" dirty="0" smtClean="0"/>
              <a:t>简练</a:t>
            </a:r>
            <a:endParaRPr lang="en-US" altLang="zh-CN" dirty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dirty="0"/>
              <a:t>晶体管级设计</a:t>
            </a:r>
            <a:r>
              <a:rPr lang="zh-CN" altLang="en-US" dirty="0" smtClean="0"/>
              <a:t>层次，在</a:t>
            </a:r>
            <a:r>
              <a:rPr lang="zh-CN" altLang="en-US" dirty="0"/>
              <a:t>进行</a:t>
            </a:r>
            <a:r>
              <a:rPr lang="en-US" altLang="zh-CN" dirty="0"/>
              <a:t>ASIC</a:t>
            </a:r>
            <a:r>
              <a:rPr lang="zh-CN" altLang="en-US" dirty="0"/>
              <a:t>设计时更为灵活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VHDL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最初</a:t>
            </a:r>
            <a:r>
              <a:rPr lang="zh-CN" altLang="en-US" dirty="0"/>
              <a:t>是美国国防部资助的</a:t>
            </a:r>
            <a:r>
              <a:rPr lang="en-US" altLang="zh-CN" dirty="0"/>
              <a:t>VHSIC</a:t>
            </a:r>
            <a:r>
              <a:rPr lang="zh-CN" altLang="en-US" dirty="0"/>
              <a:t>项目开发的</a:t>
            </a:r>
            <a:r>
              <a:rPr lang="zh-CN" altLang="en-US" dirty="0" smtClean="0"/>
              <a:t>产品，更为严谨，更易</a:t>
            </a:r>
            <a:r>
              <a:rPr lang="zh-CN" altLang="en-US" dirty="0"/>
              <a:t>于被</a:t>
            </a:r>
            <a:r>
              <a:rPr lang="zh-CN" altLang="en-US" dirty="0" smtClean="0"/>
              <a:t>其理解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较高抽象设计层次上比</a:t>
            </a:r>
            <a:r>
              <a:rPr lang="en-US" altLang="zh-CN" dirty="0" smtClean="0"/>
              <a:t>Verilog HDL</a:t>
            </a:r>
            <a:r>
              <a:rPr lang="zh-CN" altLang="en-US" dirty="0"/>
              <a:t>更能准确快速地对数字系统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zh-CN" altLang="en-US" dirty="0"/>
              <a:t>两种语言作为</a:t>
            </a:r>
            <a:r>
              <a:rPr lang="en-US" altLang="zh-CN" dirty="0"/>
              <a:t>IEEE</a:t>
            </a:r>
            <a:r>
              <a:rPr lang="zh-CN" altLang="en-US" dirty="0"/>
              <a:t>的标准支持从算法级到门级多种抽象设计层次数字系统建模。 </a:t>
            </a:r>
          </a:p>
        </p:txBody>
      </p:sp>
    </p:spTree>
    <p:extLst>
      <p:ext uri="{BB962C8B-B14F-4D97-AF65-F5344CB8AC3E}">
        <p14:creationId xmlns:p14="http://schemas.microsoft.com/office/powerpoint/2010/main" val="61371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CPLD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CPLD</a:t>
            </a:r>
            <a:r>
              <a:rPr lang="zh-CN" altLang="en-US" dirty="0" smtClean="0"/>
              <a:t>（</a:t>
            </a:r>
            <a:r>
              <a:rPr lang="en-US" altLang="zh-CN" dirty="0"/>
              <a:t>Complex Programmable Logic Device</a:t>
            </a:r>
            <a:r>
              <a:rPr lang="zh-CN" altLang="en-US" dirty="0"/>
              <a:t>）：复杂的</a:t>
            </a:r>
            <a:r>
              <a:rPr lang="zh-CN" altLang="en-US" dirty="0" smtClean="0"/>
              <a:t>可编程逻辑器件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PAL</a:t>
            </a:r>
            <a:r>
              <a:rPr lang="zh-CN" altLang="en-US" dirty="0"/>
              <a:t>、</a:t>
            </a:r>
            <a:r>
              <a:rPr lang="en-US" altLang="zh-CN" dirty="0"/>
              <a:t>GAL</a:t>
            </a:r>
            <a:r>
              <a:rPr lang="zh-CN" altLang="en-US" dirty="0"/>
              <a:t>的基础上发展起来的，一般也采用</a:t>
            </a:r>
            <a:r>
              <a:rPr lang="en-US" altLang="zh-CN" dirty="0"/>
              <a:t>E2COMS</a:t>
            </a:r>
            <a:r>
              <a:rPr lang="zh-CN" altLang="en-US" dirty="0"/>
              <a:t>工艺，也有少数厂商采用</a:t>
            </a:r>
            <a:r>
              <a:rPr lang="en-US" altLang="zh-CN" dirty="0"/>
              <a:t>Flash</a:t>
            </a:r>
            <a:r>
              <a:rPr lang="zh-CN" altLang="en-US" dirty="0"/>
              <a:t>工艺</a:t>
            </a:r>
            <a:endParaRPr lang="en-US" altLang="zh-CN" dirty="0" smtClean="0"/>
          </a:p>
          <a:p>
            <a:r>
              <a:rPr lang="zh-CN" altLang="en-US" dirty="0" smtClean="0"/>
              <a:t>基本</a:t>
            </a:r>
            <a:r>
              <a:rPr lang="zh-CN" altLang="en-US" dirty="0"/>
              <a:t>结构由可编程</a:t>
            </a:r>
            <a:r>
              <a:rPr lang="en-US" altLang="zh-CN" dirty="0"/>
              <a:t>I/O</a:t>
            </a:r>
            <a:r>
              <a:rPr lang="zh-CN" altLang="en-US" dirty="0"/>
              <a:t>单元、基本逻辑单元、布线池和其他辅助功能模块</a:t>
            </a:r>
            <a:r>
              <a:rPr lang="zh-CN" altLang="en-US" dirty="0" smtClean="0"/>
              <a:t>构成</a:t>
            </a:r>
            <a:endParaRPr lang="en-US" altLang="zh-CN" dirty="0" smtClean="0"/>
          </a:p>
          <a:p>
            <a:r>
              <a:rPr lang="zh-CN" altLang="en-US" dirty="0"/>
              <a:t>一般可以完成设计中较复杂、较高速度的逻辑功能，如接口转换、总线控制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主要器件供应商有</a:t>
            </a:r>
            <a:r>
              <a:rPr lang="en-US" altLang="zh-CN" dirty="0"/>
              <a:t>Altera</a:t>
            </a:r>
            <a:r>
              <a:rPr lang="zh-CN" altLang="en-US" dirty="0"/>
              <a:t>、</a:t>
            </a:r>
            <a:r>
              <a:rPr lang="en-US" altLang="zh-CN" dirty="0"/>
              <a:t>Lattice</a:t>
            </a:r>
            <a:r>
              <a:rPr lang="zh-CN" altLang="en-US" dirty="0"/>
              <a:t>和</a:t>
            </a:r>
            <a:r>
              <a:rPr lang="en-US" altLang="zh-CN" dirty="0"/>
              <a:t>Xilinx</a:t>
            </a:r>
            <a:r>
              <a:rPr lang="zh-CN" altLang="en-US" dirty="0"/>
              <a:t>等，</a:t>
            </a:r>
            <a:r>
              <a:rPr lang="en-US" altLang="zh-CN" dirty="0"/>
              <a:t>Altera</a:t>
            </a:r>
            <a:r>
              <a:rPr lang="zh-CN" altLang="en-US" dirty="0"/>
              <a:t>曾将自己的</a:t>
            </a:r>
            <a:r>
              <a:rPr lang="en-US" altLang="zh-CN" dirty="0"/>
              <a:t>CPLD</a:t>
            </a:r>
            <a:r>
              <a:rPr lang="zh-CN" altLang="en-US" dirty="0"/>
              <a:t>器件称为</a:t>
            </a:r>
            <a:r>
              <a:rPr lang="en-US" altLang="zh-CN" dirty="0"/>
              <a:t>EPLD</a:t>
            </a:r>
            <a:r>
              <a:rPr lang="zh-CN" altLang="en-US" dirty="0"/>
              <a:t>（</a:t>
            </a:r>
            <a:r>
              <a:rPr lang="en-US" altLang="zh-CN" dirty="0"/>
              <a:t>Enhanced Programmable Logic Device</a:t>
            </a:r>
            <a:r>
              <a:rPr lang="zh-CN" altLang="en-US" dirty="0"/>
              <a:t>），即增强型可编程逻辑器件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45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FPGA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（</a:t>
            </a:r>
            <a:r>
              <a:rPr lang="en-US" altLang="zh-CN" dirty="0"/>
              <a:t>Filed Programmable Gate Array</a:t>
            </a:r>
            <a:r>
              <a:rPr lang="zh-CN" altLang="en-US" dirty="0"/>
              <a:t>）：现场可编程逻辑阵列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CPLD</a:t>
            </a:r>
            <a:r>
              <a:rPr lang="zh-CN" altLang="en-US" dirty="0"/>
              <a:t>的基础上发展起来，一般采用</a:t>
            </a:r>
            <a:r>
              <a:rPr lang="en-US" altLang="zh-CN" dirty="0"/>
              <a:t>SRAM</a:t>
            </a:r>
            <a:r>
              <a:rPr lang="zh-CN" altLang="en-US" dirty="0"/>
              <a:t>工艺，也有一些专用器件采用</a:t>
            </a:r>
            <a:r>
              <a:rPr lang="en-US" altLang="zh-CN" dirty="0"/>
              <a:t>Flash</a:t>
            </a:r>
            <a:r>
              <a:rPr lang="zh-CN" altLang="en-US" dirty="0"/>
              <a:t>工艺或反熔丝（</a:t>
            </a:r>
            <a:r>
              <a:rPr lang="en-US" altLang="zh-CN" dirty="0"/>
              <a:t>Anti-Fuse</a:t>
            </a:r>
            <a:r>
              <a:rPr lang="zh-CN" altLang="en-US" dirty="0"/>
              <a:t>）工艺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/>
              <a:t>基本组成部分有可编程输入</a:t>
            </a:r>
            <a:r>
              <a:rPr lang="en-US" altLang="zh-CN" dirty="0"/>
              <a:t>/</a:t>
            </a:r>
            <a:r>
              <a:rPr lang="zh-CN" altLang="en-US" dirty="0"/>
              <a:t>输出单元、基本可编程逻辑单元、嵌入式块</a:t>
            </a:r>
            <a:r>
              <a:rPr lang="en-US" altLang="zh-CN" dirty="0"/>
              <a:t>RAM</a:t>
            </a:r>
            <a:r>
              <a:rPr lang="zh-CN" altLang="en-US" dirty="0"/>
              <a:t>、丰富的布线资源、底层嵌入功能单元、内嵌专用硬核等</a:t>
            </a:r>
            <a:endParaRPr lang="en-US" altLang="zh-CN" dirty="0" smtClean="0"/>
          </a:p>
          <a:p>
            <a:r>
              <a:rPr lang="zh-CN" altLang="en-US" dirty="0"/>
              <a:t>集成度很高，可以完成极其复杂的时序与组合逻辑电路功能，适用于高速、高密度的高端数字逻辑电路设计领域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主要器件供应商有</a:t>
            </a:r>
            <a:r>
              <a:rPr lang="en-US" altLang="zh-CN" dirty="0"/>
              <a:t>Xilinx</a:t>
            </a:r>
            <a:r>
              <a:rPr lang="zh-CN" altLang="en-US" dirty="0"/>
              <a:t>、</a:t>
            </a:r>
            <a:r>
              <a:rPr lang="en-US" altLang="zh-CN" dirty="0"/>
              <a:t>Altera</a:t>
            </a:r>
            <a:r>
              <a:rPr lang="zh-CN" altLang="en-US" dirty="0"/>
              <a:t>、</a:t>
            </a:r>
            <a:r>
              <a:rPr lang="en-US" altLang="zh-CN" dirty="0"/>
              <a:t>Lattice</a:t>
            </a:r>
            <a:r>
              <a:rPr lang="zh-CN" altLang="en-US" dirty="0"/>
              <a:t>、</a:t>
            </a:r>
            <a:r>
              <a:rPr lang="en-US" altLang="zh-CN" dirty="0" err="1"/>
              <a:t>Actel</a:t>
            </a:r>
            <a:r>
              <a:rPr lang="zh-CN" altLang="en-US" dirty="0"/>
              <a:t>和</a:t>
            </a:r>
            <a:r>
              <a:rPr lang="en-US" altLang="zh-CN" dirty="0"/>
              <a:t>Atmel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5469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主要</a:t>
            </a:r>
            <a:r>
              <a:rPr lang="en-US" altLang="zh-CN" b="1" dirty="0" smtClean="0">
                <a:solidFill>
                  <a:srgbClr val="0070C0"/>
                </a:solidFill>
              </a:rPr>
              <a:t>CPLD/FPGA</a:t>
            </a:r>
            <a:r>
              <a:rPr lang="zh-CN" altLang="en-US" b="1" dirty="0">
                <a:solidFill>
                  <a:srgbClr val="0070C0"/>
                </a:solidFill>
              </a:rPr>
              <a:t>厂家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Altera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主要产品</a:t>
            </a:r>
            <a:r>
              <a:rPr lang="zh-CN" altLang="en-US" dirty="0" smtClean="0"/>
              <a:t>有</a:t>
            </a:r>
            <a:r>
              <a:rPr lang="en-US" altLang="zh-CN" dirty="0" smtClean="0"/>
              <a:t>MAX3000/7000,FELX6K/10K</a:t>
            </a:r>
            <a:r>
              <a:rPr lang="en-US" altLang="zh-CN" dirty="0"/>
              <a:t>, APEX20K</a:t>
            </a:r>
            <a:r>
              <a:rPr lang="zh-CN" altLang="en-US" dirty="0"/>
              <a:t>，</a:t>
            </a:r>
            <a:r>
              <a:rPr lang="en-US" altLang="zh-CN" dirty="0"/>
              <a:t>ACEX1K</a:t>
            </a:r>
          </a:p>
          <a:p>
            <a:pPr lvl="1"/>
            <a:r>
              <a:rPr lang="zh-CN" altLang="en-US" dirty="0" smtClean="0"/>
              <a:t>其</a:t>
            </a:r>
            <a:r>
              <a:rPr lang="zh-CN" altLang="en-US" dirty="0"/>
              <a:t>开发</a:t>
            </a:r>
            <a:r>
              <a:rPr lang="zh-CN" altLang="en-US" dirty="0" smtClean="0"/>
              <a:t>工具</a:t>
            </a:r>
            <a:r>
              <a:rPr lang="en-US" altLang="zh-CN" b="1" dirty="0" err="1" smtClean="0">
                <a:solidFill>
                  <a:srgbClr val="C00000"/>
                </a:solidFill>
              </a:rPr>
              <a:t>QuartusⅡ</a:t>
            </a:r>
            <a:r>
              <a:rPr lang="zh-CN" altLang="en-US" dirty="0"/>
              <a:t>是较成功的</a:t>
            </a:r>
            <a:r>
              <a:rPr lang="en-US" altLang="zh-CN" dirty="0"/>
              <a:t>CPLD</a:t>
            </a:r>
            <a:r>
              <a:rPr lang="zh-CN" altLang="en-US" dirty="0"/>
              <a:t>开发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en-US" altLang="zh-CN" dirty="0" smtClean="0"/>
              <a:t>Xilinx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/>
              <a:t>FPGA</a:t>
            </a:r>
            <a:r>
              <a:rPr lang="zh-CN" altLang="en-US" dirty="0"/>
              <a:t>的发明者，老牌</a:t>
            </a:r>
            <a:r>
              <a:rPr lang="en-US" altLang="zh-CN" dirty="0"/>
              <a:t>PLD</a:t>
            </a:r>
            <a:r>
              <a:rPr lang="zh-CN" altLang="en-US" dirty="0" smtClean="0"/>
              <a:t>公司</a:t>
            </a:r>
            <a:endParaRPr lang="en-US" altLang="zh-CN" dirty="0" smtClean="0"/>
          </a:p>
          <a:p>
            <a:pPr lvl="1"/>
            <a:r>
              <a:rPr lang="zh-CN" altLang="en-US" dirty="0"/>
              <a:t>产品种类较全，主要</a:t>
            </a:r>
            <a:r>
              <a:rPr lang="zh-CN" altLang="en-US" dirty="0" smtClean="0"/>
              <a:t>有</a:t>
            </a:r>
            <a:r>
              <a:rPr lang="en-US" altLang="zh-CN" dirty="0" smtClean="0"/>
              <a:t>XC9500/4000</a:t>
            </a:r>
            <a:r>
              <a:rPr lang="zh-CN" altLang="en-US" dirty="0"/>
              <a:t>，</a:t>
            </a:r>
            <a:r>
              <a:rPr lang="en-US" altLang="zh-CN" dirty="0" err="1"/>
              <a:t>Coolrunner</a:t>
            </a:r>
            <a:r>
              <a:rPr lang="en-US" altLang="zh-CN" dirty="0"/>
              <a:t>(XPLA3) </a:t>
            </a:r>
            <a:r>
              <a:rPr lang="zh-CN" altLang="en-US" dirty="0"/>
              <a:t>，</a:t>
            </a:r>
            <a:r>
              <a:rPr lang="en-US" altLang="zh-CN" dirty="0"/>
              <a:t>Spartan, Vertex </a:t>
            </a:r>
            <a:endParaRPr lang="en-US" altLang="zh-CN" dirty="0" smtClean="0"/>
          </a:p>
          <a:p>
            <a:pPr lvl="1"/>
            <a:r>
              <a:rPr lang="zh-CN" altLang="en-US" dirty="0"/>
              <a:t>开发软件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Foundition3.1i </a:t>
            </a:r>
          </a:p>
          <a:p>
            <a:r>
              <a:rPr lang="en-US" altLang="zh-CN" dirty="0"/>
              <a:t>Lattice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ISP</a:t>
            </a:r>
            <a:r>
              <a:rPr lang="zh-CN" altLang="en-US" dirty="0"/>
              <a:t>技术的发明者</a:t>
            </a:r>
            <a:r>
              <a:rPr lang="en-US" altLang="zh-CN" dirty="0"/>
              <a:t>,ISP</a:t>
            </a:r>
            <a:r>
              <a:rPr lang="zh-CN" altLang="en-US" dirty="0"/>
              <a:t>技术极大的促进了</a:t>
            </a:r>
            <a:r>
              <a:rPr lang="en-US" altLang="zh-CN" dirty="0"/>
              <a:t>PLD</a:t>
            </a:r>
            <a:r>
              <a:rPr lang="zh-CN" altLang="en-US" dirty="0"/>
              <a:t>产品的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pPr lvl="1"/>
            <a:r>
              <a:rPr lang="zh-CN" altLang="en-US" dirty="0"/>
              <a:t>第三大可编程逻辑器件供应商。主要产品有</a:t>
            </a:r>
            <a:r>
              <a:rPr lang="en-US" altLang="zh-CN" dirty="0"/>
              <a:t>ispLSI2000/5000/8000, </a:t>
            </a:r>
            <a:r>
              <a:rPr lang="en-US" altLang="zh-CN" dirty="0" smtClean="0"/>
              <a:t>MACH4/5</a:t>
            </a:r>
          </a:p>
          <a:p>
            <a:r>
              <a:rPr lang="zh-CN" altLang="en-US" dirty="0"/>
              <a:t>欧洲用</a:t>
            </a:r>
            <a:r>
              <a:rPr lang="en-US" altLang="zh-CN" dirty="0"/>
              <a:t>Xilinx</a:t>
            </a:r>
            <a:r>
              <a:rPr lang="zh-CN" altLang="en-US" dirty="0"/>
              <a:t>的人多，在日本和亚太地区用</a:t>
            </a:r>
            <a:r>
              <a:rPr lang="en-US" altLang="zh-CN" dirty="0"/>
              <a:t>ALTERA</a:t>
            </a:r>
            <a:r>
              <a:rPr lang="zh-CN" altLang="en-US" dirty="0"/>
              <a:t>的人多，在美国则是平分秋色。全球</a:t>
            </a:r>
            <a:r>
              <a:rPr lang="en-US" altLang="zh-CN" dirty="0"/>
              <a:t>PLD/FPGA</a:t>
            </a:r>
            <a:r>
              <a:rPr lang="zh-CN" altLang="en-US" dirty="0"/>
              <a:t>产品</a:t>
            </a:r>
            <a:r>
              <a:rPr lang="en-US" altLang="zh-CN" dirty="0"/>
              <a:t>60%</a:t>
            </a:r>
            <a:r>
              <a:rPr lang="zh-CN" altLang="en-US" dirty="0"/>
              <a:t>以上是由</a:t>
            </a:r>
            <a:r>
              <a:rPr lang="en-US" altLang="zh-CN" dirty="0"/>
              <a:t>Altera</a:t>
            </a:r>
            <a:r>
              <a:rPr lang="zh-CN" altLang="en-US" dirty="0"/>
              <a:t>和</a:t>
            </a:r>
            <a:r>
              <a:rPr lang="en-US" altLang="zh-CN" dirty="0"/>
              <a:t>Xilinx</a:t>
            </a:r>
            <a:r>
              <a:rPr lang="zh-CN" altLang="en-US" dirty="0"/>
              <a:t>提供的。可以讲</a:t>
            </a:r>
            <a:r>
              <a:rPr lang="en-US" altLang="zh-CN" dirty="0"/>
              <a:t>Altera</a:t>
            </a:r>
            <a:r>
              <a:rPr lang="zh-CN" altLang="en-US" dirty="0"/>
              <a:t>和</a:t>
            </a:r>
            <a:r>
              <a:rPr lang="en-US" altLang="zh-CN" dirty="0"/>
              <a:t>Xilinx</a:t>
            </a:r>
            <a:r>
              <a:rPr lang="zh-CN" altLang="en-US" dirty="0"/>
              <a:t>共同决定了</a:t>
            </a:r>
            <a:r>
              <a:rPr lang="en-US" altLang="zh-CN" dirty="0"/>
              <a:t>PLD</a:t>
            </a:r>
            <a:r>
              <a:rPr lang="zh-CN" altLang="en-US" dirty="0"/>
              <a:t>技术的发展方向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Picture 4" descr="alte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7"/>
            <a:ext cx="1946920" cy="6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tt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33056"/>
            <a:ext cx="1514872" cy="7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xilinx_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6" y="2564904"/>
            <a:ext cx="1944216" cy="6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5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actel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1"/>
          <a:stretch>
            <a:fillRect/>
          </a:stretch>
        </p:blipFill>
        <p:spPr bwMode="auto">
          <a:xfrm>
            <a:off x="0" y="0"/>
            <a:ext cx="5029200" cy="8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10208" y="1484784"/>
            <a:ext cx="816624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4000" b="1" dirty="0" err="1"/>
              <a:t>Actel</a:t>
            </a:r>
            <a:r>
              <a:rPr lang="en-US" altLang="zh-CN" sz="4000" b="1" dirty="0"/>
              <a:t>     http://www.actel.com/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altLang="zh-CN" sz="36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altLang="zh-CN" sz="3600" b="1" dirty="0"/>
              <a:t>         </a:t>
            </a:r>
            <a:r>
              <a:rPr lang="zh-CN" altLang="en-US" sz="3600" b="1" dirty="0">
                <a:ea typeface="仿宋_GB2312" pitchFamily="49" charset="-122"/>
              </a:rPr>
              <a:t>反熔丝（一次性烧写）</a:t>
            </a:r>
            <a:r>
              <a:rPr lang="en-US" altLang="zh-CN" sz="3600" b="1" dirty="0">
                <a:ea typeface="仿宋_GB2312" pitchFamily="49" charset="-122"/>
              </a:rPr>
              <a:t>PLD</a:t>
            </a:r>
            <a:r>
              <a:rPr lang="zh-CN" altLang="en-US" sz="3600" b="1" dirty="0">
                <a:ea typeface="仿宋_GB2312" pitchFamily="49" charset="-122"/>
              </a:rPr>
              <a:t>的领导者，由于反熔丝</a:t>
            </a:r>
            <a:r>
              <a:rPr lang="en-US" altLang="zh-CN" sz="3600" b="1" dirty="0">
                <a:ea typeface="仿宋_GB2312" pitchFamily="49" charset="-122"/>
              </a:rPr>
              <a:t>PLD</a:t>
            </a:r>
            <a:r>
              <a:rPr lang="zh-CN" altLang="en-US" sz="3600" b="1" dirty="0">
                <a:ea typeface="仿宋_GB2312" pitchFamily="49" charset="-122"/>
              </a:rPr>
              <a:t>抗辐射，耐高低温，功耗低，速度快，所以在军品和宇航级上有较大优势。</a:t>
            </a:r>
            <a:r>
              <a:rPr lang="en-US" altLang="zh-CN" sz="3600" b="1" dirty="0">
                <a:ea typeface="仿宋_GB2312" pitchFamily="49" charset="-122"/>
              </a:rPr>
              <a:t>ALTERA</a:t>
            </a:r>
            <a:r>
              <a:rPr lang="zh-CN" altLang="en-US" sz="3600" b="1" dirty="0">
                <a:ea typeface="仿宋_GB2312" pitchFamily="49" charset="-122"/>
              </a:rPr>
              <a:t>和</a:t>
            </a:r>
            <a:r>
              <a:rPr lang="en-US" altLang="zh-CN" sz="3600" b="1" dirty="0">
                <a:ea typeface="仿宋_GB2312" pitchFamily="49" charset="-122"/>
              </a:rPr>
              <a:t>XILINX</a:t>
            </a:r>
            <a:r>
              <a:rPr lang="zh-CN" altLang="en-US" sz="3600" b="1" dirty="0">
                <a:ea typeface="仿宋_GB2312" pitchFamily="49" charset="-122"/>
              </a:rPr>
              <a:t>则一般不涉足军品和宇航级市场</a:t>
            </a:r>
            <a:r>
              <a:rPr lang="zh-CN" altLang="en-US" sz="2800" b="1" dirty="0">
                <a:ea typeface="仿宋_GB2312" pitchFamily="49" charset="-122"/>
              </a:rPr>
              <a:t>。</a:t>
            </a:r>
            <a:endParaRPr lang="zh-CN" altLang="en-US" sz="3600" b="1" dirty="0"/>
          </a:p>
        </p:txBody>
      </p:sp>
      <p:sp>
        <p:nvSpPr>
          <p:cNvPr id="81925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-5400000">
            <a:off x="8382000" y="6248400"/>
            <a:ext cx="457200" cy="457200"/>
          </a:xfrm>
          <a:prstGeom prst="actionButtonForwardNex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FPGA</a:t>
            </a:r>
            <a:r>
              <a:rPr lang="zh-CN" altLang="en-US" b="1" dirty="0">
                <a:solidFill>
                  <a:srgbClr val="0070C0"/>
                </a:solidFill>
              </a:rPr>
              <a:t>和</a:t>
            </a:r>
            <a:r>
              <a:rPr lang="en-US" altLang="zh-CN" b="1" dirty="0">
                <a:solidFill>
                  <a:srgbClr val="0070C0"/>
                </a:solidFill>
              </a:rPr>
              <a:t>CPLD</a:t>
            </a:r>
            <a:r>
              <a:rPr lang="zh-CN" altLang="en-US" b="1" dirty="0">
                <a:solidFill>
                  <a:srgbClr val="0070C0"/>
                </a:solidFill>
              </a:rPr>
              <a:t>的比较 </a:t>
            </a:r>
          </a:p>
        </p:txBody>
      </p:sp>
      <p:graphicFrame>
        <p:nvGraphicFramePr>
          <p:cNvPr id="36250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495239"/>
              </p:ext>
            </p:extLst>
          </p:nvPr>
        </p:nvGraphicFramePr>
        <p:xfrm>
          <a:off x="107504" y="1196752"/>
          <a:ext cx="8893175" cy="5384801"/>
        </p:xfrm>
        <a:graphic>
          <a:graphicData uri="http://schemas.openxmlformats.org/drawingml/2006/table">
            <a:tbl>
              <a:tblPr/>
              <a:tblGrid>
                <a:gridCol w="1368425"/>
                <a:gridCol w="2447925"/>
                <a:gridCol w="2017713"/>
                <a:gridCol w="3059112"/>
              </a:tblGrid>
              <a:tr h="882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FPGA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CPLD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备注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4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结构工艺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LUT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加寄存器结构，工艺多为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SRAM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多为乘积项，工艺多为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EEPROM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触发器数量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FPGA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更适合实现时序逻辑，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CPLD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多用于实现组合逻辑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7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Pin to Pin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延时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不可预测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固定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FPGA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而言，时序约束和仿真非常重要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规模与逻辑复杂度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规模大，逻辑复杂度高，新型器件高达千万门级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规模小，逻辑复杂度低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FPGA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用以实现复杂设计，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CPLD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用以实现简单设计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2534" name="Rectangle 38"/>
          <p:cNvSpPr>
            <a:spLocks noChangeArrowheads="1"/>
          </p:cNvSpPr>
          <p:nvPr/>
        </p:nvSpPr>
        <p:spPr bwMode="auto">
          <a:xfrm>
            <a:off x="0" y="50736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7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可编程逻辑器件开发流程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zh-CN" altLang="en-US" b="1" dirty="0"/>
              <a:t>设计输入</a:t>
            </a:r>
          </a:p>
          <a:p>
            <a:pPr algn="just">
              <a:buClr>
                <a:schemeClr val="tx1"/>
              </a:buClr>
            </a:pPr>
            <a:r>
              <a:rPr lang="zh-CN" altLang="en-US" b="1" dirty="0" smtClean="0"/>
              <a:t>设计编译（处理）</a:t>
            </a:r>
            <a:endParaRPr lang="zh-CN" altLang="en-US" b="1" dirty="0"/>
          </a:p>
          <a:p>
            <a:pPr algn="just">
              <a:buClr>
                <a:schemeClr val="tx1"/>
              </a:buClr>
            </a:pPr>
            <a:r>
              <a:rPr lang="zh-CN" altLang="en-US" b="1" dirty="0"/>
              <a:t>设计</a:t>
            </a:r>
            <a:r>
              <a:rPr lang="zh-CN" altLang="en-US" b="1" dirty="0" smtClean="0"/>
              <a:t>仿真</a:t>
            </a:r>
            <a:endParaRPr lang="zh-CN" altLang="en-US" b="1" dirty="0"/>
          </a:p>
          <a:p>
            <a:pPr algn="just">
              <a:buClr>
                <a:schemeClr val="tx1"/>
              </a:buClr>
            </a:pPr>
            <a:r>
              <a:rPr lang="zh-CN" altLang="en-US" b="1" dirty="0"/>
              <a:t>器件</a:t>
            </a:r>
            <a:r>
              <a:rPr lang="zh-CN" altLang="en-US" b="1" dirty="0" smtClean="0"/>
              <a:t>编程</a:t>
            </a:r>
            <a:endParaRPr lang="zh-CN" altLang="en-US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22313"/>
              </p:ext>
            </p:extLst>
          </p:nvPr>
        </p:nvGraphicFramePr>
        <p:xfrm>
          <a:off x="3478088" y="1342280"/>
          <a:ext cx="5486400" cy="539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图片" r:id="rId3" imgW="4779264" imgH="4700016" progId="Word.Picture.8">
                  <p:embed/>
                </p:oleObj>
              </mc:Choice>
              <mc:Fallback>
                <p:oleObj name="图片" r:id="rId3" imgW="4779264" imgH="470001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088" y="1342280"/>
                        <a:ext cx="5486400" cy="53990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4499992" y="2708920"/>
            <a:ext cx="576064" cy="28803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20272" y="2708920"/>
            <a:ext cx="864096" cy="36004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609600" y="304800"/>
            <a:ext cx="8138864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0070C0"/>
                </a:solidFill>
              </a:rPr>
              <a:t>PLD</a:t>
            </a:r>
            <a:r>
              <a:rPr lang="zh-CN" altLang="en-US" sz="4400" b="1" dirty="0">
                <a:solidFill>
                  <a:srgbClr val="0070C0"/>
                </a:solidFill>
              </a:rPr>
              <a:t>的基本结构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90872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2800" dirty="0"/>
              <a:t>PLD</a:t>
            </a:r>
            <a:r>
              <a:rPr lang="zh-CN" altLang="en-US" sz="2800" dirty="0"/>
              <a:t>的基本组成部份是一个</a:t>
            </a:r>
            <a:r>
              <a:rPr lang="zh-CN" altLang="en-US" sz="2800" dirty="0" smtClean="0"/>
              <a:t>“与”</a:t>
            </a:r>
            <a:r>
              <a:rPr lang="zh-CN" altLang="en-US" sz="2800" dirty="0"/>
              <a:t>阵列和一个</a:t>
            </a:r>
            <a:r>
              <a:rPr lang="zh-CN" altLang="en-US" sz="2800" dirty="0" smtClean="0"/>
              <a:t>“或”</a:t>
            </a:r>
            <a:r>
              <a:rPr lang="zh-CN" altLang="en-US" sz="2800" dirty="0"/>
              <a:t>阵列，电路的每个输出都是输入的“与-或”函数。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800" dirty="0"/>
              <a:t>在基本结构的基础上，附加一些其他逻辑元件，如输入缓冲器、输出寄存器、内部反馈、输出宏单元等，便可构成各种不同的</a:t>
            </a:r>
            <a:r>
              <a:rPr lang="en-US" altLang="zh-CN" sz="2800" dirty="0"/>
              <a:t>PLD。</a:t>
            </a:r>
            <a:endParaRPr lang="zh-CN" altLang="en-US" sz="2800" dirty="0"/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57180"/>
              </p:ext>
            </p:extLst>
          </p:nvPr>
        </p:nvGraphicFramePr>
        <p:xfrm>
          <a:off x="1108594" y="3332642"/>
          <a:ext cx="6847782" cy="326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位图图像" r:id="rId3" imgW="5811061" imgH="2771429" progId="Paint.Picture">
                  <p:embed/>
                </p:oleObj>
              </mc:Choice>
              <mc:Fallback>
                <p:oleObj name="位图图像" r:id="rId3" imgW="5811061" imgH="27714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594" y="3332642"/>
                        <a:ext cx="6847782" cy="326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1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设计</a:t>
            </a:r>
            <a:r>
              <a:rPr lang="zh-CN" altLang="en-US" b="1" dirty="0" smtClean="0">
                <a:solidFill>
                  <a:srgbClr val="0070C0"/>
                </a:solidFill>
              </a:rPr>
              <a:t>仿真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设计仿真的目的就是在软件环境下，验证电路的行为和思想是否一致。</a:t>
            </a:r>
          </a:p>
          <a:p>
            <a:r>
              <a:rPr lang="zh-CN" altLang="en-US" dirty="0"/>
              <a:t>仿真分为</a:t>
            </a:r>
            <a:r>
              <a:rPr lang="zh-CN" altLang="en-US" b="1" dirty="0"/>
              <a:t>功能仿真</a:t>
            </a:r>
            <a:r>
              <a:rPr lang="zh-CN" altLang="en-US" dirty="0"/>
              <a:t>和</a:t>
            </a:r>
            <a:r>
              <a:rPr lang="zh-CN" altLang="en-US" b="1" dirty="0"/>
              <a:t>时序仿真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功能仿真</a:t>
            </a:r>
            <a:r>
              <a:rPr lang="zh-CN" altLang="en-US" b="1" dirty="0"/>
              <a:t>（前仿真）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/>
              <a:t>设计输入之后，综合和布局布线之前的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2"/>
            <a:r>
              <a:rPr lang="zh-CN" altLang="en-US" dirty="0"/>
              <a:t>不考虑电路的逻辑和门电路的时间延时，着重考虑电路在理想环境下的行为和预期设计效果的一致性</a:t>
            </a:r>
          </a:p>
          <a:p>
            <a:pPr lvl="1"/>
            <a:r>
              <a:rPr lang="zh-CN" altLang="en-US" b="1" dirty="0" smtClean="0"/>
              <a:t>时序</a:t>
            </a:r>
            <a:r>
              <a:rPr lang="zh-CN" altLang="en-US" b="1" dirty="0"/>
              <a:t>仿真（后仿真、延时仿真）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选择</a:t>
            </a:r>
            <a:r>
              <a:rPr lang="zh-CN" altLang="en-US" dirty="0"/>
              <a:t>具体器件并完成布局、布线之后进行的时序关系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</a:t>
            </a:r>
            <a:r>
              <a:rPr lang="zh-CN" altLang="en-US" dirty="0"/>
              <a:t>不同器件、不同布局、布线造成的</a:t>
            </a:r>
            <a:r>
              <a:rPr lang="zh-CN" altLang="en-US" b="1" dirty="0"/>
              <a:t>延时</a:t>
            </a:r>
            <a:r>
              <a:rPr lang="zh-CN" altLang="en-US" dirty="0"/>
              <a:t>不一样，因此在设计处理以后，对系统各模块进行时序仿真，分析其</a:t>
            </a:r>
            <a:r>
              <a:rPr lang="zh-CN" altLang="en-US" b="1" dirty="0"/>
              <a:t>时序关系</a:t>
            </a:r>
            <a:r>
              <a:rPr lang="zh-CN" altLang="en-US" dirty="0"/>
              <a:t>，估计设计的</a:t>
            </a:r>
            <a:r>
              <a:rPr lang="zh-CN" altLang="en-US" b="1" dirty="0"/>
              <a:t>性能</a:t>
            </a:r>
            <a:r>
              <a:rPr lang="zh-CN" altLang="en-US" dirty="0"/>
              <a:t>以及检查和消除</a:t>
            </a:r>
            <a:r>
              <a:rPr lang="zh-CN" altLang="en-US" b="1" dirty="0" smtClean="0"/>
              <a:t>竞争冒险</a:t>
            </a:r>
            <a:r>
              <a:rPr lang="zh-CN" altLang="en-US" dirty="0"/>
              <a:t>等非常必要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</a:t>
            </a:r>
            <a:r>
              <a:rPr lang="zh-CN" altLang="en-US" dirty="0"/>
              <a:t>仿真等同于实际电路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08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器件</a:t>
            </a:r>
            <a:r>
              <a:rPr lang="zh-CN" altLang="en-US" b="1" dirty="0" smtClean="0">
                <a:solidFill>
                  <a:srgbClr val="0070C0"/>
                </a:solidFill>
              </a:rPr>
              <a:t>编程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将编程数据放到具体的</a:t>
            </a:r>
            <a:r>
              <a:rPr lang="en-US" altLang="zh-CN" dirty="0"/>
              <a:t>PLD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3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4572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0070C0"/>
                </a:solidFill>
              </a:rPr>
              <a:t>阵列表示法——与门表示法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367665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304800" y="1524000"/>
          <a:ext cx="8534400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位图图像" r:id="rId3" imgW="5533333" imgH="3209524" progId="Paint.Picture">
                  <p:embed/>
                </p:oleObj>
              </mc:Choice>
              <mc:Fallback>
                <p:oleObj name="位图图像" r:id="rId3" imgW="5533333" imgH="3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534400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6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295400" y="3810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0070C0"/>
                </a:solidFill>
              </a:rPr>
              <a:t>阵列表示法——或门表示法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67665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304800" y="1447800"/>
          <a:ext cx="85344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位图图像" r:id="rId3" imgW="5420482" imgH="3209524" progId="Paint.Picture">
                  <p:embed/>
                </p:oleObj>
              </mc:Choice>
              <mc:Fallback>
                <p:oleObj name="位图图像" r:id="rId3" imgW="5420482" imgH="3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5344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6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228600" y="228600"/>
            <a:ext cx="335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b="1" dirty="0">
                <a:solidFill>
                  <a:srgbClr val="0070C0"/>
                </a:solidFill>
              </a:rPr>
              <a:t>三种连接方式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367665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4392613" y="533400"/>
          <a:ext cx="4751387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位图图像" r:id="rId3" imgW="2647619" imgH="3524742" progId="Paint.Picture">
                  <p:embed/>
                </p:oleObj>
              </mc:Choice>
              <mc:Fallback>
                <p:oleObj name="位图图像" r:id="rId3" imgW="2647619" imgH="352474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533400"/>
                        <a:ext cx="4751387" cy="632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457200" y="1066800"/>
            <a:ext cx="3538736" cy="41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硬连</a:t>
            </a:r>
            <a:r>
              <a:rPr lang="zh-CN" altLang="en-US" dirty="0" smtClean="0"/>
              <a:t>线：固定</a:t>
            </a:r>
            <a:endParaRPr lang="en-US" altLang="zh-CN" dirty="0" smtClean="0"/>
          </a:p>
          <a:p>
            <a:pPr marL="457200" indent="-4572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可编程连线：</a:t>
            </a:r>
            <a:endParaRPr lang="en-US" altLang="zh-CN" dirty="0" smtClean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dirty="0" smtClean="0"/>
              <a:t>阵列</a:t>
            </a:r>
            <a:r>
              <a:rPr lang="zh-CN" altLang="en-US" dirty="0"/>
              <a:t>中输入线和输出线的交点</a:t>
            </a:r>
            <a:r>
              <a:rPr lang="zh-CN" altLang="en-US" b="1" dirty="0">
                <a:solidFill>
                  <a:srgbClr val="C00000"/>
                </a:solidFill>
              </a:rPr>
              <a:t>通过逻辑元件相连接</a:t>
            </a:r>
            <a:r>
              <a:rPr lang="zh-CN" altLang="en-US" dirty="0"/>
              <a:t>。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zh-CN" altLang="en-US" dirty="0"/>
              <a:t>这些元件是接通还是断开，可由厂家根据器件的结构特征决定或由用户根据要求编程决定。</a:t>
            </a:r>
          </a:p>
        </p:txBody>
      </p:sp>
    </p:spTree>
    <p:extLst>
      <p:ext uri="{BB962C8B-B14F-4D97-AF65-F5344CB8AC3E}">
        <p14:creationId xmlns:p14="http://schemas.microsoft.com/office/powerpoint/2010/main" val="18927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可编程逻辑器件</a:t>
            </a:r>
            <a:r>
              <a:rPr lang="en-US" altLang="zh-CN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PLD</a:t>
            </a:r>
            <a:r>
              <a:rPr lang="zh-CN" altLang="en-US" b="1" dirty="0" smtClean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发展</a:t>
            </a:r>
            <a:r>
              <a:rPr lang="zh-CN" altLang="en-US" b="1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简史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数字集成电路：</a:t>
            </a:r>
            <a:r>
              <a:rPr lang="zh-CN" altLang="en-US" dirty="0" smtClean="0"/>
              <a:t>从</a:t>
            </a:r>
            <a:r>
              <a:rPr lang="zh-CN" altLang="en-US" dirty="0"/>
              <a:t>电子管、晶体管、中小规模集成电路、超大规模集成电路（</a:t>
            </a:r>
            <a:r>
              <a:rPr lang="en-US" altLang="zh-CN" dirty="0"/>
              <a:t>VLSIC</a:t>
            </a:r>
            <a:r>
              <a:rPr lang="zh-CN" altLang="en-US" dirty="0"/>
              <a:t>）逐步发展到今天的专用集成电路（</a:t>
            </a:r>
            <a:r>
              <a:rPr lang="en-US" altLang="zh-CN" dirty="0"/>
              <a:t>ASIC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可编程逻辑器件</a:t>
            </a:r>
            <a:r>
              <a:rPr lang="en-US" altLang="zh-CN" b="1" dirty="0" smtClean="0">
                <a:solidFill>
                  <a:srgbClr val="C00000"/>
                </a:solidFill>
              </a:rPr>
              <a:t>PLD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可编程只读存储器</a:t>
            </a:r>
            <a:r>
              <a:rPr lang="zh-CN" altLang="en-US" dirty="0"/>
              <a:t>（</a:t>
            </a:r>
            <a:r>
              <a:rPr lang="en-US" altLang="zh-CN" dirty="0"/>
              <a:t>PROM</a:t>
            </a:r>
            <a:r>
              <a:rPr lang="zh-CN" altLang="en-US" dirty="0"/>
              <a:t>）、紫外线可擦除只读存储器（</a:t>
            </a:r>
            <a:r>
              <a:rPr lang="en-US" altLang="zh-CN" dirty="0"/>
              <a:t>EPROM</a:t>
            </a:r>
            <a:r>
              <a:rPr lang="zh-CN" altLang="en-US" dirty="0"/>
              <a:t>）和电可擦除只读存储器（</a:t>
            </a:r>
            <a:r>
              <a:rPr lang="en-US" altLang="zh-CN" dirty="0" smtClean="0"/>
              <a:t>E2PROM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可编程阵列逻辑</a:t>
            </a:r>
            <a:r>
              <a:rPr lang="zh-CN" altLang="en-US" dirty="0"/>
              <a:t>（</a:t>
            </a:r>
            <a:r>
              <a:rPr lang="en-US" altLang="zh-CN" dirty="0"/>
              <a:t>PAL</a:t>
            </a:r>
            <a:r>
              <a:rPr lang="zh-CN" altLang="en-US" dirty="0"/>
              <a:t>）和通用阵列逻辑（</a:t>
            </a:r>
            <a:r>
              <a:rPr lang="en-US" altLang="zh-CN" dirty="0" smtClean="0"/>
              <a:t>GAL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完成超大规模的复杂组合逻辑与时序</a:t>
            </a:r>
            <a:r>
              <a:rPr lang="zh-CN" altLang="en-US" dirty="0" smtClean="0"/>
              <a:t>逻辑：复杂</a:t>
            </a:r>
            <a:r>
              <a:rPr lang="zh-CN" altLang="en-US" dirty="0"/>
              <a:t>可编程逻辑器件（</a:t>
            </a:r>
            <a:r>
              <a:rPr lang="en-US" altLang="zh-CN" dirty="0"/>
              <a:t>CPLD</a:t>
            </a:r>
            <a:r>
              <a:rPr lang="zh-CN" altLang="en-US" dirty="0" smtClean="0"/>
              <a:t>）、现场</a:t>
            </a:r>
            <a:r>
              <a:rPr lang="zh-CN" altLang="en-US" dirty="0"/>
              <a:t>可编程逻辑器件（</a:t>
            </a:r>
            <a:r>
              <a:rPr lang="en-US" altLang="zh-CN" dirty="0"/>
              <a:t>FPGA</a:t>
            </a:r>
            <a:r>
              <a:rPr lang="zh-CN" altLang="en-US" dirty="0"/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新一代的</a:t>
            </a:r>
            <a:r>
              <a:rPr lang="en-US" altLang="zh-CN" b="1" dirty="0" smtClean="0">
                <a:solidFill>
                  <a:srgbClr val="C00000"/>
                </a:solidFill>
              </a:rPr>
              <a:t>FPGA</a:t>
            </a:r>
            <a:r>
              <a:rPr lang="zh-CN" altLang="en-US" dirty="0" smtClean="0"/>
              <a:t>：集成</a:t>
            </a:r>
            <a:r>
              <a:rPr lang="zh-CN" altLang="en-US" dirty="0"/>
              <a:t>了中央处理器（</a:t>
            </a:r>
            <a:r>
              <a:rPr lang="en-US" altLang="zh-CN" dirty="0"/>
              <a:t>CPU</a:t>
            </a:r>
            <a:r>
              <a:rPr lang="zh-CN" altLang="en-US" dirty="0"/>
              <a:t>）或数字处理器（</a:t>
            </a:r>
            <a:r>
              <a:rPr lang="en-US" altLang="zh-CN" dirty="0"/>
              <a:t>DSP</a:t>
            </a:r>
            <a:r>
              <a:rPr lang="zh-CN" altLang="en-US" dirty="0"/>
              <a:t>）内核，在一片</a:t>
            </a:r>
            <a:r>
              <a:rPr lang="en-US" altLang="zh-CN" dirty="0"/>
              <a:t>FPGA</a:t>
            </a:r>
            <a:r>
              <a:rPr lang="zh-CN" altLang="en-US" dirty="0"/>
              <a:t>上进行软硬件协同设计，为实现片上可编程系统（</a:t>
            </a:r>
            <a:r>
              <a:rPr lang="en-US" altLang="zh-CN" dirty="0"/>
              <a:t>SOPC</a:t>
            </a:r>
            <a:r>
              <a:rPr lang="zh-CN" altLang="en-US" dirty="0"/>
              <a:t>，</a:t>
            </a:r>
            <a:r>
              <a:rPr lang="en-US" altLang="zh-CN" dirty="0"/>
              <a:t>System On Programmable Chip</a:t>
            </a:r>
            <a:r>
              <a:rPr lang="zh-CN" altLang="en-US" dirty="0"/>
              <a:t>）提供了强大的硬件支持。</a:t>
            </a:r>
          </a:p>
        </p:txBody>
      </p:sp>
    </p:spTree>
    <p:extLst>
      <p:ext uri="{BB962C8B-B14F-4D97-AF65-F5344CB8AC3E}">
        <p14:creationId xmlns:p14="http://schemas.microsoft.com/office/powerpoint/2010/main" val="343774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PLD</a:t>
            </a:r>
            <a:r>
              <a:rPr lang="zh-CN" altLang="en-US" b="1" dirty="0">
                <a:solidFill>
                  <a:srgbClr val="0070C0"/>
                </a:solidFill>
              </a:rPr>
              <a:t>的发展——70年代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6388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70年代初期：第一种</a:t>
            </a:r>
            <a:r>
              <a:rPr lang="en-US" altLang="zh-CN" sz="2800" dirty="0"/>
              <a:t>PLD，</a:t>
            </a:r>
            <a:r>
              <a:rPr lang="zh-CN" altLang="en-US" sz="2800" dirty="0"/>
              <a:t>可编程只读存储器(</a:t>
            </a:r>
            <a:r>
              <a:rPr lang="en-US" altLang="zh-CN" sz="2800" b="1" dirty="0">
                <a:solidFill>
                  <a:srgbClr val="C00000"/>
                </a:solidFill>
              </a:rPr>
              <a:t>PROM</a:t>
            </a:r>
            <a:r>
              <a:rPr lang="en-US" altLang="zh-CN" sz="2800" dirty="0"/>
              <a:t>)。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一个“与”阵列和一个“或”阵列组成，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“与”</a:t>
            </a:r>
            <a:r>
              <a:rPr lang="zh-CN" altLang="en-US" sz="2400" dirty="0" smtClean="0">
                <a:solidFill>
                  <a:srgbClr val="C00000"/>
                </a:solidFill>
              </a:rPr>
              <a:t>阵列固定，</a:t>
            </a:r>
            <a:r>
              <a:rPr lang="zh-CN" altLang="en-US" sz="2400" dirty="0">
                <a:solidFill>
                  <a:srgbClr val="C00000"/>
                </a:solidFill>
              </a:rPr>
              <a:t>“或”</a:t>
            </a:r>
            <a:r>
              <a:rPr lang="zh-CN" altLang="en-US" sz="2400" dirty="0" smtClean="0">
                <a:solidFill>
                  <a:srgbClr val="C00000"/>
                </a:solidFill>
              </a:rPr>
              <a:t>阵列可编程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70年代中期：可编程逻辑阵列(</a:t>
            </a:r>
            <a:r>
              <a:rPr lang="en-US" altLang="zh-CN" sz="2800" b="1" dirty="0">
                <a:solidFill>
                  <a:srgbClr val="C00000"/>
                </a:solidFill>
              </a:rPr>
              <a:t>PLA</a:t>
            </a:r>
            <a:r>
              <a:rPr lang="en-US" altLang="zh-CN" sz="2800" dirty="0"/>
              <a:t>)，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一个“与”阵列和一个“或”阵列组成，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“与”</a:t>
            </a:r>
            <a:r>
              <a:rPr lang="zh-CN" altLang="en-US" sz="2400" dirty="0">
                <a:solidFill>
                  <a:srgbClr val="C00000"/>
                </a:solidFill>
              </a:rPr>
              <a:t>阵列和“或” 阵列都是可编程的</a:t>
            </a:r>
            <a:r>
              <a:rPr lang="zh-CN" altLang="en-US" sz="2400" dirty="0"/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70年代末期：</a:t>
            </a:r>
            <a:r>
              <a:rPr lang="en-US" altLang="zh-CN" sz="2800" dirty="0"/>
              <a:t>AMD</a:t>
            </a:r>
            <a:r>
              <a:rPr lang="zh-CN" altLang="en-US" sz="2800" dirty="0"/>
              <a:t>公司推出可编程阵列逻辑(</a:t>
            </a:r>
            <a:r>
              <a:rPr lang="en-US" altLang="zh-CN" sz="2800" b="1" dirty="0">
                <a:solidFill>
                  <a:srgbClr val="C00000"/>
                </a:solidFill>
              </a:rPr>
              <a:t>PAL</a:t>
            </a:r>
            <a:r>
              <a:rPr lang="en-US" altLang="zh-CN" sz="2800" dirty="0"/>
              <a:t>)。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olidFill>
                  <a:srgbClr val="C00000"/>
                </a:solidFill>
              </a:rPr>
              <a:t>“与”阵列可编程，“或”阵列固定</a:t>
            </a:r>
            <a:r>
              <a:rPr lang="zh-CN" altLang="en-US" sz="2400" dirty="0" smtClean="0"/>
              <a:t>，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有</a:t>
            </a:r>
            <a:r>
              <a:rPr lang="zh-CN" altLang="en-US" sz="2400" dirty="0"/>
              <a:t>多种输出和反馈结构</a:t>
            </a:r>
            <a:r>
              <a:rPr lang="zh-CN" altLang="en-US" sz="2400" dirty="0" smtClean="0"/>
              <a:t>，给</a:t>
            </a:r>
            <a:r>
              <a:rPr lang="zh-CN" altLang="en-US" sz="2400" dirty="0"/>
              <a:t>逻辑设计带来了很大的灵活性。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一般</a:t>
            </a:r>
            <a:r>
              <a:rPr lang="zh-CN" altLang="en-US" sz="2400" dirty="0"/>
              <a:t>采用熔丝工艺，一旦编程后便</a:t>
            </a:r>
            <a:r>
              <a:rPr lang="zh-CN" altLang="en-US" sz="2400" dirty="0">
                <a:solidFill>
                  <a:srgbClr val="C00000"/>
                </a:solidFill>
              </a:rPr>
              <a:t>不能改写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/>
              <a:t>型号</a:t>
            </a:r>
            <a:r>
              <a:rPr lang="zh-CN" altLang="en-US" sz="2400" dirty="0"/>
              <a:t>太多，设计者要</a:t>
            </a:r>
            <a:r>
              <a:rPr lang="zh-CN" altLang="en-US" sz="2400" dirty="0">
                <a:solidFill>
                  <a:srgbClr val="C00000"/>
                </a:solidFill>
              </a:rPr>
              <a:t>根据需要选择不同输出结构的器件</a:t>
            </a:r>
          </a:p>
        </p:txBody>
      </p:sp>
    </p:spTree>
    <p:extLst>
      <p:ext uri="{BB962C8B-B14F-4D97-AF65-F5344CB8AC3E}">
        <p14:creationId xmlns:p14="http://schemas.microsoft.com/office/powerpoint/2010/main" val="27015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08549"/>
              </p:ext>
            </p:extLst>
          </p:nvPr>
        </p:nvGraphicFramePr>
        <p:xfrm>
          <a:off x="1835696" y="404664"/>
          <a:ext cx="5904656" cy="623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MP 图像" r:id="rId3" imgW="2971800" imgH="3137040" progId="Paint.Picture">
                  <p:embed/>
                </p:oleObj>
              </mc:Choice>
              <mc:Fallback>
                <p:oleObj name="BMP 图像" r:id="rId3" imgW="2971800" imgH="31370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4664"/>
                        <a:ext cx="5904656" cy="6232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1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141259"/>
              </p:ext>
            </p:extLst>
          </p:nvPr>
        </p:nvGraphicFramePr>
        <p:xfrm>
          <a:off x="1835696" y="404664"/>
          <a:ext cx="5328592" cy="601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BMP 图像" r:id="rId3" imgW="2762280" imgH="3117960" progId="Paint.Picture">
                  <p:embed/>
                </p:oleObj>
              </mc:Choice>
              <mc:Fallback>
                <p:oleObj name="BMP 图像" r:id="rId3" imgW="2762280" imgH="311796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4664"/>
                        <a:ext cx="5328592" cy="601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1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1491</Words>
  <Application>Microsoft Office PowerPoint</Application>
  <PresentationFormat>全屏显示(4:3)</PresentationFormat>
  <Paragraphs>125</Paragraphs>
  <Slides>21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Office 主题</vt:lpstr>
      <vt:lpstr>位图图像</vt:lpstr>
      <vt:lpstr>BMP 图像</vt:lpstr>
      <vt:lpstr>图片</vt:lpstr>
      <vt:lpstr>可编程逻辑器件PLD</vt:lpstr>
      <vt:lpstr>PowerPoint 演示文稿</vt:lpstr>
      <vt:lpstr>PowerPoint 演示文稿</vt:lpstr>
      <vt:lpstr>PowerPoint 演示文稿</vt:lpstr>
      <vt:lpstr>PowerPoint 演示文稿</vt:lpstr>
      <vt:lpstr>可编程逻辑器件PLD发展简史</vt:lpstr>
      <vt:lpstr>PLD的发展——70年代</vt:lpstr>
      <vt:lpstr>PowerPoint 演示文稿</vt:lpstr>
      <vt:lpstr>PowerPoint 演示文稿</vt:lpstr>
      <vt:lpstr>PowerPoint 演示文稿</vt:lpstr>
      <vt:lpstr>PLD的发展——80年代</vt:lpstr>
      <vt:lpstr>电子设计自动化EDA</vt:lpstr>
      <vt:lpstr>硬件描述语言HDL</vt:lpstr>
      <vt:lpstr>CPLD</vt:lpstr>
      <vt:lpstr>FPGA</vt:lpstr>
      <vt:lpstr>主要CPLD/FPGA厂家</vt:lpstr>
      <vt:lpstr>PowerPoint 演示文稿</vt:lpstr>
      <vt:lpstr>FPGA和CPLD的比较 </vt:lpstr>
      <vt:lpstr>可编程逻辑器件开发流程</vt:lpstr>
      <vt:lpstr>设计仿真</vt:lpstr>
      <vt:lpstr>器件编程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可编程逻辑器件发展简史</dc:title>
  <dc:creator>樊媛媛</dc:creator>
  <cp:lastModifiedBy>樊媛媛</cp:lastModifiedBy>
  <cp:revision>48</cp:revision>
  <dcterms:created xsi:type="dcterms:W3CDTF">2017-04-18T08:36:49Z</dcterms:created>
  <dcterms:modified xsi:type="dcterms:W3CDTF">2017-04-27T11:23:44Z</dcterms:modified>
</cp:coreProperties>
</file>