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62" r:id="rId4"/>
    <p:sldId id="257" r:id="rId5"/>
    <p:sldId id="298" r:id="rId6"/>
    <p:sldId id="258" r:id="rId7"/>
    <p:sldId id="260" r:id="rId8"/>
    <p:sldId id="300" r:id="rId9"/>
    <p:sldId id="301" r:id="rId10"/>
    <p:sldId id="261" r:id="rId11"/>
    <p:sldId id="266" r:id="rId12"/>
    <p:sldId id="267" r:id="rId13"/>
    <p:sldId id="268" r:id="rId14"/>
    <p:sldId id="269" r:id="rId15"/>
    <p:sldId id="270" r:id="rId16"/>
    <p:sldId id="282" r:id="rId17"/>
    <p:sldId id="284" r:id="rId18"/>
    <p:sldId id="285" r:id="rId19"/>
    <p:sldId id="319" r:id="rId20"/>
    <p:sldId id="320" r:id="rId21"/>
    <p:sldId id="286" r:id="rId22"/>
    <p:sldId id="287" r:id="rId23"/>
    <p:sldId id="288" r:id="rId24"/>
    <p:sldId id="303" r:id="rId25"/>
    <p:sldId id="290" r:id="rId26"/>
    <p:sldId id="291" r:id="rId27"/>
    <p:sldId id="309" r:id="rId28"/>
    <p:sldId id="312" r:id="rId29"/>
    <p:sldId id="321" r:id="rId30"/>
    <p:sldId id="263" r:id="rId31"/>
    <p:sldId id="272" r:id="rId32"/>
    <p:sldId id="273" r:id="rId33"/>
    <p:sldId id="313" r:id="rId34"/>
    <p:sldId id="278" r:id="rId35"/>
    <p:sldId id="314" r:id="rId36"/>
    <p:sldId id="315" r:id="rId37"/>
    <p:sldId id="279" r:id="rId38"/>
    <p:sldId id="280" r:id="rId39"/>
    <p:sldId id="294" r:id="rId40"/>
    <p:sldId id="296" r:id="rId41"/>
    <p:sldId id="316" r:id="rId42"/>
    <p:sldId id="317" r:id="rId43"/>
    <p:sldId id="271" r:id="rId44"/>
    <p:sldId id="318" r:id="rId45"/>
    <p:sldId id="322" r:id="rId46"/>
    <p:sldId id="265" r:id="rId47"/>
    <p:sldId id="264" r:id="rId48"/>
    <p:sldId id="32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3939-1B70-4380-AFEC-D154DB492661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F6CDF-3A73-45D9-AFE9-0BB577BFF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6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FC914-62CA-4E9B-9744-9C11FDAC559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83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2788"/>
            <a:ext cx="4532312" cy="3398837"/>
          </a:xfrm>
          <a:ln/>
        </p:spPr>
      </p:sp>
      <p:sp>
        <p:nvSpPr>
          <p:cNvPr id="283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17481"/>
            <a:ext cx="4572000" cy="3936479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AFB89-7C7D-4490-BC62-64C9C2FA0455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84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2788"/>
            <a:ext cx="4532312" cy="3398837"/>
          </a:xfrm>
          <a:ln/>
        </p:spPr>
      </p:sp>
      <p:sp>
        <p:nvSpPr>
          <p:cNvPr id="284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17481"/>
            <a:ext cx="4572000" cy="3936479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D6980-8D77-4BFE-A877-B5118CE48D4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84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2788"/>
            <a:ext cx="4532312" cy="3398837"/>
          </a:xfrm>
          <a:ln/>
        </p:spPr>
      </p:sp>
      <p:sp>
        <p:nvSpPr>
          <p:cNvPr id="284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17481"/>
            <a:ext cx="4572000" cy="3936479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F6CDF-3A73-45D9-AFE9-0BB577BFFD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7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F3C7-A98C-4307-9E14-EC6C4ABFB1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12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601CC-B465-48AB-97F4-4CFADAC4713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4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B02F9-B19B-4F12-980C-3FA95AFF7A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3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E741C-F8B9-4660-9724-D55B205550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238D1-48CB-4265-96C6-9FB50A2E101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540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4F606-2561-4997-8878-CC5508A4E3F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79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725BD-97E2-4345-874A-7CB256DAC68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15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358C0-35E3-4267-B72B-F7A5AAD56E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DD82D-4691-4C91-8826-850DC543A4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78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33997-FBB9-4C30-A364-7ADB33ED6DC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64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9408E-DD30-4CE1-BC12-2DD3F261560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01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C21CBE-7477-42CC-BED1-EDDF3BD08C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 fontAlgn="base"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 fontAlgn="base"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 fontAlgn="base">
              <a:spcAft>
                <a:spcPct val="0"/>
              </a:spcAft>
            </a:pPr>
            <a:fld id="{E90021F1-432E-4C4A-9EB0-248352FB48B3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</a:rPr>
              <a:t>Quartus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itchFamily="18" charset="0"/>
              </a:rPr>
              <a:t>II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1845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b="1" dirty="0" err="1" smtClean="0"/>
              <a:t>QuartusⅡ</a:t>
            </a:r>
            <a:endParaRPr lang="en-US" altLang="zh-CN" b="1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Altera</a:t>
            </a:r>
            <a:r>
              <a:rPr lang="zh-CN" altLang="en-US" dirty="0"/>
              <a:t>公司推出的新一代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的软件</a:t>
            </a:r>
            <a:r>
              <a:rPr lang="zh-CN" altLang="en-US" dirty="0"/>
              <a:t>，适合于大规模逻辑电路设计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支持</a:t>
            </a:r>
            <a:r>
              <a:rPr lang="zh-CN" altLang="en-US" dirty="0"/>
              <a:t>多种编辑</a:t>
            </a:r>
            <a:r>
              <a:rPr lang="zh-CN" altLang="en-US" dirty="0" smtClean="0"/>
              <a:t>输入法：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图形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编辑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输入法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VHDL</a:t>
            </a:r>
            <a:r>
              <a:rPr lang="zh-CN" altLang="en-US" dirty="0"/>
              <a:t>、</a:t>
            </a:r>
            <a:r>
              <a:rPr lang="en-US" altLang="zh-CN" dirty="0"/>
              <a:t>Verilog HDL</a:t>
            </a:r>
            <a:r>
              <a:rPr lang="zh-CN" altLang="en-US" dirty="0"/>
              <a:t>和</a:t>
            </a:r>
            <a:r>
              <a:rPr lang="en-US" altLang="zh-CN" dirty="0"/>
              <a:t>AHDL</a:t>
            </a:r>
            <a:r>
              <a:rPr lang="zh-CN" altLang="en-US" dirty="0"/>
              <a:t>的文本编辑</a:t>
            </a:r>
            <a:r>
              <a:rPr lang="zh-CN" altLang="en-US" dirty="0" smtClean="0"/>
              <a:t>输入法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符号</a:t>
            </a:r>
            <a:r>
              <a:rPr lang="zh-CN" altLang="en-US" dirty="0"/>
              <a:t>编辑</a:t>
            </a:r>
            <a:r>
              <a:rPr lang="zh-CN" altLang="en-US" dirty="0" smtClean="0"/>
              <a:t>输入法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内存</a:t>
            </a:r>
            <a:r>
              <a:rPr lang="zh-CN" altLang="en-US" dirty="0"/>
              <a:t>编辑输入法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Quartus</a:t>
            </a:r>
            <a:r>
              <a:rPr lang="en-US" altLang="zh-CN" dirty="0"/>
              <a:t> II</a:t>
            </a:r>
            <a:r>
              <a:rPr lang="en-US" altLang="zh-CN" dirty="0" smtClean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MAX+PLUS </a:t>
            </a:r>
            <a:r>
              <a:rPr lang="en-US" altLang="zh-CN" dirty="0" smtClean="0"/>
              <a:t>II</a:t>
            </a:r>
          </a:p>
          <a:p>
            <a:pPr lvl="1">
              <a:lnSpc>
                <a:spcPct val="90000"/>
              </a:lnSpc>
            </a:pPr>
            <a:r>
              <a:rPr lang="fr-FR" altLang="zh-CN" dirty="0" smtClean="0"/>
              <a:t>Maxplus II</a:t>
            </a:r>
            <a:r>
              <a:rPr lang="zh-CN" altLang="fr-FR" dirty="0" smtClean="0"/>
              <a:t>是</a:t>
            </a:r>
            <a:r>
              <a:rPr lang="fr-FR" altLang="zh-CN" dirty="0"/>
              <a:t>Quartus II</a:t>
            </a:r>
            <a:r>
              <a:rPr lang="zh-CN" altLang="fr-FR" dirty="0"/>
              <a:t>的</a:t>
            </a:r>
            <a:r>
              <a:rPr lang="zh-CN" altLang="fr-FR" dirty="0" smtClean="0"/>
              <a:t>前身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QuartusII</a:t>
            </a:r>
            <a:r>
              <a:rPr lang="zh-CN" altLang="en-US" dirty="0" smtClean="0"/>
              <a:t>功能</a:t>
            </a:r>
            <a:r>
              <a:rPr lang="zh-CN" altLang="en-US" dirty="0"/>
              <a:t>更</a:t>
            </a:r>
            <a:r>
              <a:rPr lang="zh-CN" altLang="en-US" dirty="0" smtClean="0"/>
              <a:t>全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一般第一次运行</a:t>
            </a:r>
            <a:r>
              <a:rPr lang="en-US" altLang="zh-CN" dirty="0" err="1"/>
              <a:t>QuartusII</a:t>
            </a:r>
            <a:r>
              <a:rPr lang="zh-CN" altLang="en-US" dirty="0"/>
              <a:t>的时候，</a:t>
            </a:r>
            <a:r>
              <a:rPr lang="en-US" altLang="zh-CN" dirty="0" err="1"/>
              <a:t>QuartusII</a:t>
            </a:r>
            <a:r>
              <a:rPr lang="zh-CN" altLang="en-US" dirty="0"/>
              <a:t>都会弹出对话框，问你使用</a:t>
            </a:r>
            <a:r>
              <a:rPr lang="en-US" altLang="zh-CN" dirty="0"/>
              <a:t>MAX+PLUSII</a:t>
            </a:r>
            <a:r>
              <a:rPr lang="zh-CN" altLang="en-US" dirty="0"/>
              <a:t>风格的界面还是</a:t>
            </a:r>
            <a:r>
              <a:rPr lang="en-US" altLang="zh-CN" dirty="0" err="1"/>
              <a:t>QuartusII</a:t>
            </a:r>
            <a:r>
              <a:rPr lang="zh-CN" altLang="en-US" dirty="0"/>
              <a:t>的界面，如果您以前没用过</a:t>
            </a:r>
            <a:r>
              <a:rPr lang="en-US" altLang="zh-CN" dirty="0"/>
              <a:t>MAX</a:t>
            </a:r>
            <a:r>
              <a:rPr lang="zh-CN" altLang="en-US" dirty="0"/>
              <a:t>，建议直接用</a:t>
            </a:r>
            <a:r>
              <a:rPr lang="en-US" altLang="zh-CN" dirty="0" err="1"/>
              <a:t>QuartusII</a:t>
            </a:r>
            <a:r>
              <a:rPr lang="zh-CN" altLang="en-US" dirty="0"/>
              <a:t>的风格</a:t>
            </a:r>
          </a:p>
        </p:txBody>
      </p:sp>
    </p:spTree>
    <p:extLst>
      <p:ext uri="{BB962C8B-B14F-4D97-AF65-F5344CB8AC3E}">
        <p14:creationId xmlns:p14="http://schemas.microsoft.com/office/powerpoint/2010/main" val="322362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9256" cy="1066130"/>
          </a:xfrm>
        </p:spPr>
        <p:txBody>
          <a:bodyPr>
            <a:noAutofit/>
          </a:bodyPr>
          <a:lstStyle/>
          <a:p>
            <a:pPr algn="l"/>
            <a:r>
              <a:rPr lang="zh-CN" altLang="en-US" sz="1800" dirty="0" smtClean="0"/>
              <a:t>        如果之前在新建向导中的</a:t>
            </a:r>
            <a:r>
              <a:rPr lang="zh-CN" altLang="en-US" sz="1800" dirty="0"/>
              <a:t>跳</a:t>
            </a:r>
            <a:r>
              <a:rPr lang="zh-CN" altLang="en-US" sz="1800" dirty="0" smtClean="0"/>
              <a:t>过了“</a:t>
            </a:r>
            <a:r>
              <a:rPr lang="en-US" altLang="zh-CN" sz="1800" dirty="0"/>
              <a:t>Add File</a:t>
            </a:r>
            <a:r>
              <a:rPr lang="zh-CN" altLang="en-US" sz="1800" dirty="0" smtClean="0"/>
              <a:t>”这一步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可以在工程生产完毕之后</a:t>
            </a:r>
            <a:r>
              <a:rPr lang="zh-CN" altLang="en-US" sz="1800" dirty="0" smtClean="0"/>
              <a:t>，在</a:t>
            </a:r>
            <a:r>
              <a:rPr lang="zh-CN" altLang="en-US" sz="1800" dirty="0"/>
              <a:t>导航界面</a:t>
            </a:r>
            <a:r>
              <a:rPr lang="zh-CN" altLang="en-US" sz="1800" dirty="0" smtClean="0"/>
              <a:t>的“</a:t>
            </a:r>
            <a:r>
              <a:rPr lang="en-US" altLang="zh-CN" sz="1800" dirty="0" smtClean="0"/>
              <a:t>Files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下点击右键</a:t>
            </a:r>
            <a:r>
              <a:rPr lang="zh-CN" altLang="en-US" sz="1800" dirty="0"/>
              <a:t>弹出菜单</a:t>
            </a:r>
            <a:r>
              <a:rPr lang="zh-CN" altLang="en-US" sz="1800" dirty="0" smtClean="0"/>
              <a:t>选择“</a:t>
            </a:r>
            <a:r>
              <a:rPr lang="en-US" altLang="zh-CN" sz="1800" dirty="0"/>
              <a:t>Add/Remove Files in Project</a:t>
            </a:r>
            <a:r>
              <a:rPr lang="zh-CN" altLang="en-US" sz="1800" dirty="0" smtClean="0"/>
              <a:t>”。</a:t>
            </a:r>
            <a:endParaRPr lang="en-US" altLang="zh-CN" sz="18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80920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椭圆 1"/>
          <p:cNvSpPr/>
          <p:nvPr/>
        </p:nvSpPr>
        <p:spPr>
          <a:xfrm>
            <a:off x="467544" y="1484784"/>
            <a:ext cx="72008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endCxn id="2" idx="7"/>
          </p:cNvCxnSpPr>
          <p:nvPr/>
        </p:nvCxnSpPr>
        <p:spPr>
          <a:xfrm flipH="1">
            <a:off x="1082171" y="908720"/>
            <a:ext cx="1905653" cy="6182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699792" y="2132855"/>
            <a:ext cx="720080" cy="2003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524328" y="2636912"/>
            <a:ext cx="360040" cy="2723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36768" y="2628160"/>
            <a:ext cx="360040" cy="2723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344308" y="6163115"/>
            <a:ext cx="360040" cy="2723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945953" y="5872187"/>
            <a:ext cx="2133600" cy="365125"/>
          </a:xfrm>
        </p:spPr>
        <p:txBody>
          <a:bodyPr/>
          <a:lstStyle/>
          <a:p>
            <a:fld id="{7270FC27-FBDE-4BA1-B66C-D1B587294702}" type="slidenum">
              <a:rPr lang="zh-CN" altLang="en-US"/>
              <a:pPr/>
              <a:t>11</a:t>
            </a:fld>
            <a:endParaRPr lang="en-US" altLang="zh-CN"/>
          </a:p>
        </p:txBody>
      </p:sp>
      <p:pic>
        <p:nvPicPr>
          <p:cNvPr id="2837506" name="Picture 2" descr="proj device sel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41" y="1254298"/>
            <a:ext cx="50482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7507" name="Text Box 3"/>
          <p:cNvSpPr txBox="1">
            <a:spLocks noChangeArrowheads="1"/>
          </p:cNvSpPr>
          <p:nvPr/>
        </p:nvSpPr>
        <p:spPr bwMode="auto">
          <a:xfrm>
            <a:off x="7020272" y="2420888"/>
            <a:ext cx="2016225" cy="369331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dirty="0" smtClean="0"/>
              <a:t>可以通过以下选项的</a:t>
            </a:r>
            <a:r>
              <a:rPr lang="zh-CN" altLang="en-US" b="1" dirty="0" smtClean="0">
                <a:solidFill>
                  <a:srgbClr val="C00000"/>
                </a:solidFill>
              </a:rPr>
              <a:t>筛选</a:t>
            </a:r>
            <a:r>
              <a:rPr lang="zh-CN" altLang="en-US" dirty="0" smtClean="0"/>
              <a:t>，缩小</a:t>
            </a:r>
            <a:r>
              <a:rPr lang="zh-CN" altLang="en-US" dirty="0"/>
              <a:t>可用器件列表的范围，以便快速找到需要的目标</a:t>
            </a:r>
            <a:r>
              <a:rPr lang="zh-CN" altLang="en-US" dirty="0" smtClean="0"/>
              <a:t>器件：</a:t>
            </a:r>
            <a:endParaRPr lang="en-US" altLang="zh-CN" dirty="0" smtClean="0"/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</a:rPr>
              <a:t>Package</a:t>
            </a:r>
            <a:r>
              <a:rPr lang="zh-CN" altLang="en-US" dirty="0" smtClean="0"/>
              <a:t>：筛选器件</a:t>
            </a:r>
            <a:r>
              <a:rPr lang="zh-CN" altLang="en-US" dirty="0"/>
              <a:t>的</a:t>
            </a:r>
            <a:r>
              <a:rPr lang="zh-CN" altLang="en-US" dirty="0" smtClean="0"/>
              <a:t>封装；</a:t>
            </a:r>
            <a:endParaRPr lang="en-US" altLang="zh-CN" dirty="0" smtClean="0"/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</a:rPr>
              <a:t>Pin count</a:t>
            </a:r>
            <a:r>
              <a:rPr lang="zh-CN" altLang="en-US" dirty="0" smtClean="0"/>
              <a:t>：筛选器件</a:t>
            </a:r>
            <a:r>
              <a:rPr lang="zh-CN" altLang="en-US" dirty="0"/>
              <a:t>的引脚</a:t>
            </a:r>
            <a:r>
              <a:rPr lang="zh-CN" altLang="en-US" dirty="0" smtClean="0"/>
              <a:t>数；</a:t>
            </a:r>
            <a:endParaRPr lang="en-US" altLang="zh-CN" dirty="0" smtClean="0"/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</a:rPr>
              <a:t>Speed </a:t>
            </a:r>
            <a:r>
              <a:rPr lang="en-US" altLang="zh-CN" b="1" dirty="0">
                <a:solidFill>
                  <a:srgbClr val="C00000"/>
                </a:solidFill>
              </a:rPr>
              <a:t>grade </a:t>
            </a:r>
            <a:r>
              <a:rPr lang="zh-CN" altLang="en-US" dirty="0"/>
              <a:t>：</a:t>
            </a:r>
            <a:r>
              <a:rPr lang="zh-CN" altLang="en-US" dirty="0" smtClean="0"/>
              <a:t>筛选器件</a:t>
            </a:r>
            <a:r>
              <a:rPr lang="zh-CN" altLang="en-US" dirty="0"/>
              <a:t>的速度</a:t>
            </a:r>
            <a:r>
              <a:rPr lang="zh-CN" altLang="en-US" dirty="0" smtClean="0"/>
              <a:t>等级。</a:t>
            </a:r>
            <a:endParaRPr lang="en-US" altLang="zh-CN" dirty="0"/>
          </a:p>
        </p:txBody>
      </p:sp>
      <p:sp>
        <p:nvSpPr>
          <p:cNvPr id="2837508" name="Text Box 4"/>
          <p:cNvSpPr txBox="1">
            <a:spLocks noChangeArrowheads="1"/>
          </p:cNvSpPr>
          <p:nvPr/>
        </p:nvSpPr>
        <p:spPr bwMode="auto">
          <a:xfrm>
            <a:off x="7212881" y="1332085"/>
            <a:ext cx="1725190" cy="64633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dirty="0" smtClean="0"/>
              <a:t>选择所使用</a:t>
            </a:r>
            <a:r>
              <a:rPr lang="zh-CN" altLang="en-US" b="1" dirty="0" smtClean="0">
                <a:solidFill>
                  <a:srgbClr val="C00000"/>
                </a:solidFill>
              </a:rPr>
              <a:t>器件</a:t>
            </a:r>
            <a:r>
              <a:rPr lang="zh-CN" altLang="en-US" b="1" dirty="0">
                <a:solidFill>
                  <a:srgbClr val="C00000"/>
                </a:solidFill>
              </a:rPr>
              <a:t>系列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837509" name="Line 5"/>
          <p:cNvSpPr>
            <a:spLocks noChangeShapeType="1"/>
          </p:cNvSpPr>
          <p:nvPr/>
        </p:nvSpPr>
        <p:spPr bwMode="auto">
          <a:xfrm flipH="1">
            <a:off x="4665341" y="1559098"/>
            <a:ext cx="2527300" cy="544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7511" name="Line 7"/>
          <p:cNvSpPr>
            <a:spLocks noChangeShapeType="1"/>
          </p:cNvSpPr>
          <p:nvPr/>
        </p:nvSpPr>
        <p:spPr bwMode="auto">
          <a:xfrm flipH="1" flipV="1">
            <a:off x="6597326" y="2527473"/>
            <a:ext cx="422946" cy="5613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7512" name="Line 8"/>
          <p:cNvSpPr>
            <a:spLocks noChangeShapeType="1"/>
          </p:cNvSpPr>
          <p:nvPr/>
        </p:nvSpPr>
        <p:spPr bwMode="auto">
          <a:xfrm flipH="1">
            <a:off x="5813102" y="4000673"/>
            <a:ext cx="1207169" cy="201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1484485"/>
            <a:ext cx="1512168" cy="120032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dirty="0" smtClean="0"/>
              <a:t>系统</a:t>
            </a:r>
            <a:r>
              <a:rPr lang="zh-CN" altLang="en-US" b="1" dirty="0" smtClean="0">
                <a:solidFill>
                  <a:srgbClr val="C00000"/>
                </a:solidFill>
              </a:rPr>
              <a:t>自动</a:t>
            </a:r>
            <a:r>
              <a:rPr lang="zh-CN" altLang="en-US" dirty="0" smtClean="0"/>
              <a:t>给所设计的文件分配一个器件</a:t>
            </a:r>
            <a:endParaRPr lang="en-US" altLang="zh-CN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496" y="2946578"/>
            <a:ext cx="1512168" cy="64633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dirty="0" smtClean="0"/>
              <a:t>用户</a:t>
            </a:r>
            <a:r>
              <a:rPr lang="zh-CN" altLang="en-US" b="1" dirty="0" smtClean="0">
                <a:solidFill>
                  <a:srgbClr val="C00000"/>
                </a:solidFill>
              </a:rPr>
              <a:t>指定</a:t>
            </a:r>
            <a:r>
              <a:rPr lang="zh-CN" altLang="en-US" dirty="0" smtClean="0"/>
              <a:t>目标器件</a:t>
            </a:r>
            <a:endParaRPr lang="en-US" altLang="zh-CN" dirty="0"/>
          </a:p>
        </p:txBody>
      </p:sp>
      <p:cxnSp>
        <p:nvCxnSpPr>
          <p:cNvPr id="5" name="直接箭头连接符 4"/>
          <p:cNvCxnSpPr>
            <a:stCxn id="13" idx="3"/>
          </p:cNvCxnSpPr>
          <p:nvPr/>
        </p:nvCxnSpPr>
        <p:spPr>
          <a:xfrm>
            <a:off x="1547664" y="2084650"/>
            <a:ext cx="648072" cy="356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4" idx="3"/>
          </p:cNvCxnSpPr>
          <p:nvPr/>
        </p:nvCxnSpPr>
        <p:spPr>
          <a:xfrm flipV="1">
            <a:off x="1547664" y="2684814"/>
            <a:ext cx="576064" cy="584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41300" y="332656"/>
            <a:ext cx="8723313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）选择可编程逻辑器件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。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可以手动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选择需要的器件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，也可由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编译器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自动选择</a:t>
            </a:r>
            <a:r>
              <a:rPr lang="zh-CN" alt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7972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080D8-9A3B-4480-B3A1-A307F0ED563B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839554" name="Text Box 2"/>
          <p:cNvSpPr txBox="1">
            <a:spLocks noChangeArrowheads="1"/>
          </p:cNvSpPr>
          <p:nvPr/>
        </p:nvSpPr>
        <p:spPr bwMode="auto">
          <a:xfrm>
            <a:off x="251521" y="1556792"/>
            <a:ext cx="1944216" cy="175432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zh-CN" altLang="en-US" b="1" dirty="0">
                <a:solidFill>
                  <a:srgbClr val="C00000"/>
                </a:solidFill>
              </a:rPr>
              <a:t>综合、仿真、时序</a:t>
            </a:r>
            <a:r>
              <a:rPr lang="zh-CN" altLang="en-US" dirty="0"/>
              <a:t>分析等第三方工具 </a:t>
            </a:r>
            <a:endParaRPr lang="en-US" altLang="zh-CN" dirty="0" smtClean="0"/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zh-CN" altLang="en-US" dirty="0"/>
              <a:t>如果没有调用第三方工具，可以</a:t>
            </a:r>
            <a:r>
              <a:rPr lang="zh-CN" altLang="en-US" b="1" dirty="0">
                <a:solidFill>
                  <a:srgbClr val="C00000"/>
                </a:solidFill>
              </a:rPr>
              <a:t>都不</a:t>
            </a:r>
            <a:r>
              <a:rPr lang="zh-CN" altLang="en-US" b="1" dirty="0" smtClean="0">
                <a:solidFill>
                  <a:srgbClr val="C00000"/>
                </a:solidFill>
              </a:rPr>
              <a:t>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0825" y="332656"/>
            <a:ext cx="7777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 </a:t>
            </a:r>
            <a:r>
              <a:rPr lang="zh-CN" altLang="en-US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选择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其他</a:t>
            </a:r>
            <a:r>
              <a:rPr lang="en-US" altLang="zh-CN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EDA</a:t>
            </a:r>
            <a:r>
              <a:rPr lang="zh-CN" altLang="en-US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工具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。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1344"/>
          <a:stretch/>
        </p:blipFill>
        <p:spPr bwMode="auto">
          <a:xfrm>
            <a:off x="2699792" y="953573"/>
            <a:ext cx="5760244" cy="56918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/>
          <p:cNvSpPr/>
          <p:nvPr/>
        </p:nvSpPr>
        <p:spPr>
          <a:xfrm>
            <a:off x="2843808" y="1772816"/>
            <a:ext cx="1584176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843808" y="2996952"/>
            <a:ext cx="1656184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843808" y="4077072"/>
            <a:ext cx="1656184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0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6E078-57FB-44A9-A7B1-9CEA35F99F1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841602" name="Text Box 2"/>
          <p:cNvSpPr txBox="1">
            <a:spLocks noChangeArrowheads="1"/>
          </p:cNvSpPr>
          <p:nvPr/>
        </p:nvSpPr>
        <p:spPr bwMode="auto">
          <a:xfrm>
            <a:off x="5783263" y="2362200"/>
            <a:ext cx="2346325" cy="1752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确认全部参数设置，若无误则单击</a:t>
            </a:r>
            <a:r>
              <a:rPr lang="en-US" altLang="zh-CN"/>
              <a:t>Finish</a:t>
            </a:r>
            <a:r>
              <a:rPr lang="zh-CN" altLang="en-US"/>
              <a:t>按钮，完成工程的创建；若有误，可单击</a:t>
            </a:r>
            <a:r>
              <a:rPr lang="en-US" altLang="zh-CN"/>
              <a:t>Back</a:t>
            </a:r>
            <a:r>
              <a:rPr lang="zh-CN" altLang="en-US"/>
              <a:t>按钮返回，重新设置。 </a:t>
            </a:r>
            <a:endParaRPr lang="en-US" altLang="zh-CN"/>
          </a:p>
        </p:txBody>
      </p:sp>
      <p:pic>
        <p:nvPicPr>
          <p:cNvPr id="2841604" name="Picture 4" descr="proj d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389063"/>
            <a:ext cx="50482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1300" y="260648"/>
            <a:ext cx="8723313" cy="43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）显示由新建</a:t>
            </a:r>
            <a:r>
              <a:rPr lang="zh-CN" altLang="en-US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工程文件摘要。</a:t>
            </a:r>
            <a:endParaRPr lang="zh-CN" altLang="en-US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7994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2009431294293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t="1252" r="4929" b="9923"/>
          <a:stretch/>
        </p:blipFill>
        <p:spPr bwMode="auto">
          <a:xfrm>
            <a:off x="755576" y="952903"/>
            <a:ext cx="7848872" cy="586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576" y="251356"/>
            <a:ext cx="2880320" cy="46166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 smtClean="0"/>
              <a:t>顶层文件的实体名</a:t>
            </a:r>
            <a:endParaRPr lang="en-US" altLang="zh-CN" sz="24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436096" y="260648"/>
            <a:ext cx="1368152" cy="46166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defRPr sz="2400"/>
            </a:lvl1pPr>
          </a:lstStyle>
          <a:p>
            <a:r>
              <a:rPr lang="zh-CN" altLang="en-US" dirty="0"/>
              <a:t>工程名</a:t>
            </a:r>
            <a:endParaRPr lang="en-US" altLang="zh-CN" dirty="0"/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>
          <a:xfrm flipH="1">
            <a:off x="1691680" y="713021"/>
            <a:ext cx="504056" cy="1563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1"/>
          </p:cNvCxnSpPr>
          <p:nvPr/>
        </p:nvCxnSpPr>
        <p:spPr>
          <a:xfrm flipH="1">
            <a:off x="4427984" y="491481"/>
            <a:ext cx="1008112" cy="461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187624" y="2276872"/>
            <a:ext cx="864096" cy="28803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35896" y="952903"/>
            <a:ext cx="936104" cy="31585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1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</a:rPr>
              <a:t>2</a:t>
            </a:r>
            <a:r>
              <a:rPr lang="en-US" altLang="zh-CN" sz="40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编辑原理图</a:t>
            </a:r>
            <a:r>
              <a:rPr lang="zh-CN" altLang="en-US" sz="4000" b="1" dirty="0">
                <a:solidFill>
                  <a:srgbClr val="0000FF"/>
                </a:solidFill>
              </a:rPr>
              <a:t>文件</a:t>
            </a:r>
            <a:endParaRPr lang="zh-CN" altLang="zh-CN" sz="4000" b="1" dirty="0">
              <a:solidFill>
                <a:srgbClr val="0000FF"/>
              </a:solidFill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3850" y="836712"/>
            <a:ext cx="78999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</a:t>
            </a:r>
            <a:r>
              <a:rPr lang="zh-CN" altLang="en-US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建立原理图文件。</a:t>
            </a:r>
            <a:endParaRPr lang="en-US" altLang="zh-CN" sz="2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eaLnBrk="1" hangingPunct="1"/>
            <a:r>
              <a:rPr lang="zh-CN" altLang="en-US" sz="2000" dirty="0"/>
              <a:t>在 </a:t>
            </a:r>
            <a:r>
              <a:rPr lang="en-US" altLang="zh-CN" sz="2000" dirty="0" err="1"/>
              <a:t>Quartus</a:t>
            </a:r>
            <a:r>
              <a:rPr lang="en-US" altLang="zh-CN" sz="2000" dirty="0"/>
              <a:t> II </a:t>
            </a:r>
            <a:r>
              <a:rPr lang="zh-CN" altLang="en-US" sz="2000" dirty="0"/>
              <a:t>主界面 菜 单 栏 中 选 择 </a:t>
            </a:r>
            <a:r>
              <a:rPr lang="en-US" altLang="zh-CN" sz="2000" dirty="0"/>
              <a:t>File -New</a:t>
            </a:r>
            <a:r>
              <a:rPr lang="zh-CN" altLang="en-US" sz="2000" dirty="0"/>
              <a:t>，弹出新建设计文件</a:t>
            </a:r>
          </a:p>
          <a:p>
            <a:pPr eaLnBrk="1" hangingPunct="1"/>
            <a:endParaRPr lang="zh-CN" altLang="en-US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800"/>
            <a:ext cx="3600450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1403350" y="1917725"/>
            <a:ext cx="3816350" cy="7921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219700" y="1773262"/>
            <a:ext cx="2881313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AHDL</a:t>
            </a:r>
            <a:r>
              <a:rPr lang="zh-CN" altLang="en-US"/>
              <a:t>文本文件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635375" y="2565425"/>
            <a:ext cx="1584325" cy="3603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219700" y="2420962"/>
            <a:ext cx="2881313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C00000"/>
                </a:solidFill>
              </a:rPr>
              <a:t>流程图和原理图文件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1403350" y="3070250"/>
            <a:ext cx="3816350" cy="1428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219700" y="3068662"/>
            <a:ext cx="2881313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网表文件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08175" y="3213125"/>
            <a:ext cx="3311525" cy="5762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19700" y="3717950"/>
            <a:ext cx="2881313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/>
              <a:t>在线系统文件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692275" y="3429025"/>
            <a:ext cx="3527425" cy="10810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5219700" y="4365650"/>
            <a:ext cx="2881313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Verilog HDL</a:t>
            </a:r>
            <a:r>
              <a:rPr lang="zh-CN" altLang="en-US"/>
              <a:t>文本文件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1403350" y="3573487"/>
            <a:ext cx="3816350" cy="15843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219700" y="5013350"/>
            <a:ext cx="2881313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VHDL</a:t>
            </a:r>
            <a:r>
              <a:rPr lang="zh-CN" altLang="en-US"/>
              <a:t>文本文件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146675" y="5878537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2.9 </a:t>
            </a:r>
            <a:r>
              <a:rPr lang="zh-CN" altLang="en-US"/>
              <a:t>新建文件对话框</a:t>
            </a:r>
          </a:p>
        </p:txBody>
      </p:sp>
    </p:spTree>
    <p:extLst>
      <p:ext uri="{BB962C8B-B14F-4D97-AF65-F5344CB8AC3E}">
        <p14:creationId xmlns:p14="http://schemas.microsoft.com/office/powerpoint/2010/main" val="212982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79348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右侧空白处就是</a:t>
            </a:r>
            <a:r>
              <a:rPr lang="zh-CN" altLang="en-US" dirty="0" smtClean="0"/>
              <a:t>原理图</a:t>
            </a:r>
            <a:r>
              <a:rPr lang="zh-CN" altLang="en-US" dirty="0"/>
              <a:t>的编辑区</a:t>
            </a:r>
            <a:endParaRPr lang="zh-CN" altLang="en-US" sz="20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419872" y="6412628"/>
            <a:ext cx="2074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图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/>
              <a:t>图形编辑界面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2" y="545184"/>
            <a:ext cx="7610024" cy="5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5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20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）编辑输入原理图文件。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/>
            </a:r>
            <a:br>
              <a:rPr lang="en-US" altLang="zh-CN" sz="2000" b="1" dirty="0" smtClean="0">
                <a:solidFill>
                  <a:srgbClr val="002060"/>
                </a:solidFill>
              </a:rPr>
            </a:b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）打开</a:t>
            </a:r>
            <a:r>
              <a:rPr lang="en-US" altLang="zh-CN" sz="2000" b="1" dirty="0"/>
              <a:t>Symbol</a:t>
            </a:r>
            <a:r>
              <a:rPr lang="zh-CN" altLang="en-US" sz="2000" b="1" dirty="0" smtClean="0"/>
              <a:t>对话框。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原理图编辑窗中的任何一个位置上双击鼠标的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左键；</a:t>
            </a:r>
            <a:r>
              <a:rPr lang="zh-CN" altLang="en-US" sz="2000" dirty="0" smtClean="0"/>
              <a:t>或</a:t>
            </a:r>
            <a:r>
              <a:rPr lang="zh-CN" altLang="en-US" sz="2000" dirty="0"/>
              <a:t>单击鼠标右键，在弹出的选择对话框中选择</a:t>
            </a:r>
            <a:r>
              <a:rPr lang="en-US" altLang="zh-CN" sz="2000" dirty="0" smtClean="0"/>
              <a:t>Insert-Symbol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将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跳出一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个</a:t>
            </a:r>
            <a:r>
              <a:rPr lang="en-US" altLang="zh-CN" sz="2000" dirty="0"/>
              <a:t>Symbol</a:t>
            </a:r>
            <a:r>
              <a:rPr lang="zh-CN" altLang="en-US" sz="2000" dirty="0"/>
              <a:t>对话框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zh-CN" altLang="en-US" sz="2400" dirty="0" smtClean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334351" y="6230639"/>
            <a:ext cx="381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图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Symbol</a:t>
            </a:r>
            <a:r>
              <a:rPr lang="zh-CN" altLang="en-US" dirty="0"/>
              <a:t>对话框</a:t>
            </a:r>
          </a:p>
        </p:txBody>
      </p:sp>
      <p:pic>
        <p:nvPicPr>
          <p:cNvPr id="25" name="图片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056784" cy="474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63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69" b="20564"/>
          <a:stretch/>
        </p:blipFill>
        <p:spPr bwMode="auto">
          <a:xfrm>
            <a:off x="179512" y="673547"/>
            <a:ext cx="1806321" cy="4123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7544" y="30421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常见芯片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02" b="16424"/>
          <a:stretch/>
        </p:blipFill>
        <p:spPr bwMode="auto">
          <a:xfrm>
            <a:off x="2195736" y="673547"/>
            <a:ext cx="1788768" cy="4123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15208" y="315835"/>
            <a:ext cx="136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常见逻辑门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48" b="37286"/>
          <a:stretch/>
        </p:blipFill>
        <p:spPr bwMode="auto">
          <a:xfrm>
            <a:off x="6588225" y="4005064"/>
            <a:ext cx="1770480" cy="252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2" b="36735"/>
          <a:stretch/>
        </p:blipFill>
        <p:spPr bwMode="auto">
          <a:xfrm>
            <a:off x="6588224" y="639892"/>
            <a:ext cx="1769745" cy="257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62" b="31554"/>
          <a:stretch/>
        </p:blipFill>
        <p:spPr bwMode="auto">
          <a:xfrm>
            <a:off x="4067944" y="709175"/>
            <a:ext cx="1769745" cy="315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270464" y="359739"/>
            <a:ext cx="136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常见触发器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8225" y="332740"/>
            <a:ext cx="176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输出引脚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44208" y="36357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常量、地、电源等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32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8" y="836712"/>
            <a:ext cx="6480720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48712" y="3501008"/>
            <a:ext cx="1364704" cy="92333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也</a:t>
            </a:r>
            <a:r>
              <a:rPr lang="zh-CN" altLang="en-US" dirty="0" smtClean="0"/>
              <a:t>可直接输入元件名称查找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1713416" y="3962673"/>
            <a:ext cx="77035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483768" y="3861048"/>
            <a:ext cx="576064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19648" y="3212976"/>
            <a:ext cx="1004280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919648" y="3501008"/>
            <a:ext cx="502140" cy="36031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23928" y="3356992"/>
            <a:ext cx="201622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3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</a:rPr>
              <a:t>Quartus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 II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开发环境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84" y="1268760"/>
            <a:ext cx="69342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98984" y="2640360"/>
            <a:ext cx="1168400" cy="317500"/>
          </a:xfrm>
          <a:prstGeom prst="rect">
            <a:avLst/>
          </a:prstGeom>
          <a:solidFill>
            <a:srgbClr val="FFFFB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/>
              <a:t>资源管理窗</a:t>
            </a:r>
            <a:endParaRPr lang="zh-CN" altLang="en-US" sz="1600" b="1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08784" y="5231160"/>
            <a:ext cx="1189038" cy="317500"/>
          </a:xfrm>
          <a:prstGeom prst="rect">
            <a:avLst/>
          </a:prstGeom>
          <a:solidFill>
            <a:srgbClr val="FFFFB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/>
              <a:t>信息显示窗</a:t>
            </a:r>
            <a:endParaRPr lang="en-US" altLang="zh-CN" sz="1600" b="1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75184" y="3935760"/>
            <a:ext cx="1041400" cy="530225"/>
          </a:xfrm>
          <a:prstGeom prst="rect">
            <a:avLst/>
          </a:prstGeom>
          <a:solidFill>
            <a:srgbClr val="FFFFB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/>
              <a:t>编辑状态显示窗</a:t>
            </a:r>
            <a:endParaRPr lang="en-US" altLang="zh-CN" sz="1600" b="1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02584" y="3148360"/>
            <a:ext cx="1189038" cy="317500"/>
          </a:xfrm>
          <a:prstGeom prst="rect">
            <a:avLst/>
          </a:prstGeom>
          <a:solidFill>
            <a:srgbClr val="FFFFB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/>
              <a:t>工程工作区</a:t>
            </a:r>
            <a:endParaRPr lang="en-US" altLang="zh-CN" sz="1600" b="1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364684" y="1789460"/>
            <a:ext cx="871538" cy="317500"/>
          </a:xfrm>
          <a:prstGeom prst="rect">
            <a:avLst/>
          </a:prstGeom>
          <a:solidFill>
            <a:srgbClr val="FFFFB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1400" b="1" dirty="0"/>
              <a:t>工具栏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516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4" descr="2009420103446570"/>
          <p:cNvPicPr>
            <a:picLocks noGrp="1" noChangeAspect="1" noChangeArrowheads="1"/>
          </p:cNvPicPr>
          <p:nvPr>
            <p:ph type="body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9"/>
          <a:stretch/>
        </p:blipFill>
        <p:spPr>
          <a:xfrm>
            <a:off x="341955" y="968534"/>
            <a:ext cx="8622533" cy="5556810"/>
          </a:xfrm>
          <a:noFill/>
          <a:ln/>
        </p:spPr>
      </p:pic>
      <p:sp>
        <p:nvSpPr>
          <p:cNvPr id="2" name="TextBox 1"/>
          <p:cNvSpPr txBox="1"/>
          <p:nvPr/>
        </p:nvSpPr>
        <p:spPr>
          <a:xfrm>
            <a:off x="395536" y="262389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）放置元件。</a:t>
            </a:r>
            <a:r>
              <a:rPr lang="zh-CN" altLang="en-US" dirty="0" smtClean="0"/>
              <a:t>点击 </a:t>
            </a:r>
            <a:r>
              <a:rPr lang="en-US" altLang="zh-CN" dirty="0"/>
              <a:t>OK </a:t>
            </a:r>
            <a:r>
              <a:rPr lang="zh-CN" altLang="en-US" dirty="0" smtClean="0"/>
              <a:t>按钮，或双击所选元件后</a:t>
            </a:r>
            <a:r>
              <a:rPr lang="zh-CN" altLang="en-US" dirty="0"/>
              <a:t>，光标变为十字型且有元件模型随之移动</a:t>
            </a:r>
            <a:r>
              <a:rPr lang="zh-CN" altLang="en-US" dirty="0" smtClean="0"/>
              <a:t>。在</a:t>
            </a:r>
            <a:r>
              <a:rPr lang="zh-CN" altLang="en-US" dirty="0"/>
              <a:t>空白图中适合</a:t>
            </a:r>
            <a:r>
              <a:rPr lang="zh-CN" altLang="en-US" dirty="0" smtClean="0"/>
              <a:t>位置单击</a:t>
            </a:r>
            <a:r>
              <a:rPr lang="zh-CN" altLang="en-US" dirty="0"/>
              <a:t>左键放下元件。然后重复操作再放置一</a:t>
            </a:r>
            <a:r>
              <a:rPr lang="zh-CN" altLang="en-US" dirty="0" smtClean="0"/>
              <a:t>个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345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62467" name="Picture 4" descr="2009420103513412"/>
          <p:cNvPicPr>
            <a:picLocks noGrp="1" noChangeAspect="1" noChangeArrowheads="1"/>
          </p:cNvPicPr>
          <p:nvPr>
            <p:ph type="body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"/>
          <a:stretch/>
        </p:blipFill>
        <p:spPr>
          <a:xfrm>
            <a:off x="395288" y="139700"/>
            <a:ext cx="8353425" cy="599215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46581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76672"/>
            <a:ext cx="8208912" cy="115212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3</a:t>
            </a:r>
            <a:r>
              <a:rPr lang="zh-CN" altLang="en-US" sz="1600" b="1" dirty="0"/>
              <a:t>）</a:t>
            </a:r>
            <a:r>
              <a:rPr lang="zh-CN" altLang="en-US" sz="1600" b="1" dirty="0" smtClean="0"/>
              <a:t>设定各个输入</a:t>
            </a:r>
            <a:r>
              <a:rPr lang="zh-CN" altLang="en-US" sz="1600" b="1" dirty="0"/>
              <a:t>、输出引脚</a:t>
            </a:r>
            <a:r>
              <a:rPr lang="zh-CN" altLang="en-US" sz="1600" b="1" dirty="0" smtClean="0"/>
              <a:t>名。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 smtClean="0"/>
              <a:t>双击</a:t>
            </a:r>
            <a:r>
              <a:rPr lang="en-US" altLang="zh-CN" sz="1600" dirty="0" err="1"/>
              <a:t>pin_name</a:t>
            </a:r>
            <a:r>
              <a:rPr lang="zh-CN" altLang="en-US" sz="1600" dirty="0"/>
              <a:t>使其底色变为黑色后，</a:t>
            </a:r>
            <a:r>
              <a:rPr lang="zh-CN" altLang="en-US" sz="1600" dirty="0" smtClean="0"/>
              <a:t>输入引脚名称；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或</a:t>
            </a:r>
            <a:r>
              <a:rPr lang="zh-CN" altLang="en-US" sz="1600" dirty="0"/>
              <a:t>双击</a:t>
            </a:r>
            <a:r>
              <a:rPr lang="en-US" altLang="zh-CN" sz="1600" dirty="0"/>
              <a:t>input</a:t>
            </a:r>
            <a:r>
              <a:rPr lang="zh-CN" altLang="en-US" sz="1600" dirty="0"/>
              <a:t>，弹</a:t>
            </a:r>
            <a:r>
              <a:rPr lang="zh-CN" altLang="en-US" sz="1600" dirty="0" smtClean="0"/>
              <a:t>出“</a:t>
            </a:r>
            <a:r>
              <a:rPr lang="en-US" altLang="zh-CN" sz="1600" dirty="0"/>
              <a:t>Pin Properties</a:t>
            </a:r>
            <a:r>
              <a:rPr lang="zh-CN" altLang="en-US" sz="1600" dirty="0" smtClean="0"/>
              <a:t>”对话框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在“</a:t>
            </a:r>
            <a:r>
              <a:rPr lang="en-US" altLang="zh-CN" sz="1600" dirty="0"/>
              <a:t>Pin name</a:t>
            </a:r>
            <a:r>
              <a:rPr lang="zh-CN" altLang="en-US" sz="1600" dirty="0" smtClean="0"/>
              <a:t>”一</a:t>
            </a:r>
            <a:r>
              <a:rPr lang="zh-CN" altLang="en-US" sz="1600" dirty="0"/>
              <a:t>栏中填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引脚</a:t>
            </a:r>
            <a:r>
              <a:rPr lang="zh-CN" altLang="en-US" sz="1600" dirty="0" smtClean="0"/>
              <a:t>名字。</a:t>
            </a:r>
            <a:endParaRPr lang="zh-CN" altLang="en-US" sz="16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3" y="1772816"/>
            <a:ext cx="2088232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650608"/>
            <a:ext cx="4181475" cy="349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23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88640"/>
            <a:ext cx="8147248" cy="1800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600" b="1" dirty="0" smtClean="0"/>
              <a:t>（</a:t>
            </a:r>
            <a:r>
              <a:rPr lang="en-US" altLang="zh-CN" sz="1600" b="1" dirty="0"/>
              <a:t>4</a:t>
            </a:r>
            <a:r>
              <a:rPr lang="zh-CN" altLang="en-US" sz="1600" b="1" dirty="0" smtClean="0"/>
              <a:t>）</a:t>
            </a:r>
            <a:r>
              <a:rPr lang="zh-CN" altLang="en-US" sz="1600" b="1" dirty="0"/>
              <a:t>连接各</a:t>
            </a:r>
            <a:r>
              <a:rPr lang="zh-CN" altLang="en-US" sz="1600" b="1" dirty="0" smtClean="0"/>
              <a:t>元器件。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 smtClean="0"/>
              <a:t>将</a:t>
            </a:r>
            <a:r>
              <a:rPr lang="zh-CN" altLang="en-US" sz="1600" dirty="0"/>
              <a:t>光标移到</a:t>
            </a:r>
            <a:r>
              <a:rPr lang="en-US" altLang="zh-CN" sz="1600" dirty="0"/>
              <a:t>input</a:t>
            </a:r>
            <a:r>
              <a:rPr lang="zh-CN" altLang="en-US" sz="1600" dirty="0"/>
              <a:t>右侧，待变成十字形光标时，按下鼠标左键（或选中工具栏中的 工具，光标自动会变成十字形的连线状态），再将光标移动到异或门的左侧，待连接点上出现蓝色的小方块后释放鼠标左键，即可看到</a:t>
            </a:r>
            <a:r>
              <a:rPr lang="en-US" altLang="zh-CN" sz="1600" dirty="0"/>
              <a:t>input</a:t>
            </a:r>
            <a:r>
              <a:rPr lang="zh-CN" altLang="en-US" sz="1600" dirty="0"/>
              <a:t>和异或门之间有一条连线生成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重复上面的方法</a:t>
            </a:r>
            <a:r>
              <a:rPr lang="zh-CN" altLang="en-US" sz="1600" dirty="0" smtClean="0"/>
              <a:t>将图</a:t>
            </a:r>
            <a:r>
              <a:rPr lang="zh-CN" altLang="en-US" sz="1600" dirty="0"/>
              <a:t>中各种符号连接起来，注意不要超过管脚端，不到或超过管脚端都会在线端显示</a:t>
            </a:r>
            <a:r>
              <a:rPr lang="en-US" altLang="zh-CN" sz="1600" dirty="0" smtClean="0"/>
              <a:t>×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Picture 4" descr="200942010353064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7"/>
          <a:stretch/>
        </p:blipFill>
        <p:spPr>
          <a:xfrm>
            <a:off x="973832" y="2131703"/>
            <a:ext cx="7342584" cy="45378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6203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2840" y="476672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5</a:t>
            </a:r>
            <a:r>
              <a:rPr lang="zh-CN" altLang="en-US" sz="1800" b="1" dirty="0" smtClean="0"/>
              <a:t>）</a:t>
            </a:r>
            <a:r>
              <a:rPr lang="zh-CN" altLang="en-US" sz="1800" b="1" dirty="0"/>
              <a:t>保存文件。</a:t>
            </a:r>
            <a:r>
              <a:rPr lang="zh-CN" altLang="en-US" sz="1800" dirty="0"/>
              <a:t>单击保存文件按钮。在弹出的对话框中的“文件名”下，输入原理图文件的名称“</a:t>
            </a:r>
            <a:r>
              <a:rPr lang="en-US" altLang="zh-CN" sz="1800" dirty="0" err="1"/>
              <a:t>half_add.bdf</a:t>
            </a:r>
            <a:r>
              <a:rPr lang="en-US" altLang="zh-CN" sz="1800" dirty="0"/>
              <a:t>”</a:t>
            </a:r>
            <a:r>
              <a:rPr lang="zh-CN" altLang="en-US" sz="1800" dirty="0"/>
              <a:t>，单击“保存”按钮即可保存文件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65540" name="Picture 4" descr="20094201036586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2"/>
          <a:stretch/>
        </p:blipFill>
        <p:spPr bwMode="auto">
          <a:xfrm>
            <a:off x="323528" y="1345050"/>
            <a:ext cx="8496944" cy="518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48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0904" y="332656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solidFill>
                  <a:srgbClr val="0000FF"/>
                </a:solidFill>
              </a:rPr>
              <a:t>3</a:t>
            </a:r>
            <a:r>
              <a:rPr lang="en-US" altLang="zh-CN" sz="40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4000" b="1" dirty="0">
                <a:solidFill>
                  <a:srgbClr val="0000FF"/>
                </a:solidFill>
              </a:rPr>
              <a:t>编译原理图文件</a:t>
            </a:r>
            <a:endParaRPr lang="zh-CN" altLang="zh-CN" sz="4000" b="1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850" y="1199074"/>
            <a:ext cx="842486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执行菜单“</a:t>
            </a:r>
            <a:r>
              <a:rPr lang="en-US" altLang="zh-CN" sz="2000" dirty="0"/>
              <a:t>Processing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下的“</a:t>
            </a:r>
            <a:r>
              <a:rPr lang="en-US" altLang="zh-CN" sz="2000" dirty="0"/>
              <a:t>Start Compilation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，进行编译。</a:t>
            </a:r>
            <a:endParaRPr lang="en-US" altLang="zh-CN" sz="2000" dirty="0" smtClean="0"/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编译</a:t>
            </a:r>
            <a:r>
              <a:rPr lang="zh-CN" altLang="en-US" sz="2000" dirty="0"/>
              <a:t>结束后可能会出现错误和警告</a:t>
            </a:r>
            <a:r>
              <a:rPr lang="zh-CN" altLang="en-US" sz="2000" dirty="0" smtClean="0"/>
              <a:t>提示。</a:t>
            </a:r>
            <a:endParaRPr lang="zh-CN" altLang="en-US" sz="20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558008"/>
            <a:ext cx="5003587" cy="310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24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编译过程</a:t>
            </a:r>
            <a:endParaRPr lang="zh-CN" altLang="zh-CN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latin typeface="+mn-ea"/>
              </a:rPr>
              <a:t>分析</a:t>
            </a:r>
            <a:r>
              <a:rPr lang="zh-CN" altLang="en-US" sz="2000" b="1" dirty="0">
                <a:latin typeface="+mn-ea"/>
              </a:rPr>
              <a:t>与综合（</a:t>
            </a:r>
            <a:r>
              <a:rPr lang="en-US" altLang="zh-CN" sz="2000" b="1" dirty="0">
                <a:latin typeface="+mn-ea"/>
              </a:rPr>
              <a:t>Analysis &amp; Synthesis</a:t>
            </a:r>
            <a:r>
              <a:rPr lang="zh-CN" altLang="en-US" sz="2000" b="1" dirty="0">
                <a:latin typeface="+mn-ea"/>
              </a:rPr>
              <a:t>） 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分析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和检查输入文件是否有错误</a:t>
            </a:r>
            <a:r>
              <a:rPr lang="zh-CN" altLang="en-US" sz="2000" dirty="0" smtClean="0">
                <a:latin typeface="+mn-ea"/>
              </a:rPr>
              <a:t>，菜单</a:t>
            </a:r>
            <a:r>
              <a:rPr lang="zh-CN" altLang="en-US" sz="2000" dirty="0">
                <a:latin typeface="+mn-ea"/>
              </a:rPr>
              <a:t>命令是</a:t>
            </a:r>
            <a:r>
              <a:rPr lang="en-US" altLang="zh-CN" sz="2000" dirty="0" err="1">
                <a:latin typeface="+mn-ea"/>
              </a:rPr>
              <a:t>QuartusⅡ</a:t>
            </a:r>
            <a:r>
              <a:rPr lang="zh-CN" altLang="en-US" sz="2000" dirty="0">
                <a:latin typeface="+mn-ea"/>
              </a:rPr>
              <a:t>主窗口</a:t>
            </a:r>
            <a:r>
              <a:rPr lang="en-US" altLang="zh-CN" sz="2000" dirty="0">
                <a:latin typeface="+mn-ea"/>
              </a:rPr>
              <a:t>Process</a:t>
            </a:r>
            <a:r>
              <a:rPr lang="zh-CN" altLang="en-US" sz="2000" dirty="0">
                <a:latin typeface="+mn-ea"/>
              </a:rPr>
              <a:t>菜单下</a:t>
            </a:r>
            <a:r>
              <a:rPr lang="en-US" altLang="zh-CN" sz="2000" dirty="0">
                <a:latin typeface="+mn-ea"/>
              </a:rPr>
              <a:t>Start\Start Analysis &amp; </a:t>
            </a:r>
            <a:r>
              <a:rPr lang="en-US" altLang="zh-CN" sz="2000" dirty="0" smtClean="0">
                <a:latin typeface="+mn-ea"/>
              </a:rPr>
              <a:t>Synthesis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latin typeface="+mn-ea"/>
              </a:rPr>
              <a:t>适</a:t>
            </a:r>
            <a:r>
              <a:rPr lang="zh-CN" altLang="en-US" sz="2000" b="1" dirty="0">
                <a:latin typeface="+mn-ea"/>
              </a:rPr>
              <a:t>配（</a:t>
            </a:r>
            <a:r>
              <a:rPr lang="en-US" altLang="zh-CN" sz="2000" b="1" dirty="0">
                <a:latin typeface="+mn-ea"/>
              </a:rPr>
              <a:t>Fitter</a:t>
            </a:r>
            <a:r>
              <a:rPr lang="zh-CN" altLang="en-US" sz="2000" b="1" dirty="0">
                <a:latin typeface="+mn-ea"/>
              </a:rPr>
              <a:t>） </a:t>
            </a:r>
            <a:r>
              <a:rPr lang="zh-CN" altLang="en-US" sz="2000" dirty="0">
                <a:latin typeface="+mn-ea"/>
              </a:rPr>
              <a:t>：在适配过程中，完成设计逻辑器件中的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布局布线、选择适当的内部互连路径、引脚分配、逻辑元件分配等</a:t>
            </a:r>
            <a:r>
              <a:rPr lang="zh-CN" altLang="en-US" sz="2000" dirty="0" smtClean="0">
                <a:latin typeface="+mn-ea"/>
              </a:rPr>
              <a:t>，菜单</a:t>
            </a:r>
            <a:r>
              <a:rPr lang="zh-CN" altLang="en-US" sz="2000" dirty="0">
                <a:latin typeface="+mn-ea"/>
              </a:rPr>
              <a:t>命令是</a:t>
            </a:r>
            <a:r>
              <a:rPr lang="en-US" altLang="zh-CN" sz="2000" dirty="0" err="1">
                <a:latin typeface="+mn-ea"/>
              </a:rPr>
              <a:t>QuartusⅡ</a:t>
            </a:r>
            <a:r>
              <a:rPr lang="zh-CN" altLang="en-US" sz="2000" dirty="0">
                <a:latin typeface="+mn-ea"/>
              </a:rPr>
              <a:t>主窗口</a:t>
            </a:r>
            <a:r>
              <a:rPr lang="en-US" altLang="zh-CN" sz="2000" dirty="0">
                <a:latin typeface="+mn-ea"/>
              </a:rPr>
              <a:t>Process</a:t>
            </a:r>
            <a:r>
              <a:rPr lang="zh-CN" altLang="en-US" sz="2000" dirty="0">
                <a:latin typeface="+mn-ea"/>
              </a:rPr>
              <a:t>菜单下</a:t>
            </a:r>
            <a:r>
              <a:rPr lang="en-US" altLang="zh-CN" sz="2000" dirty="0">
                <a:latin typeface="+mn-ea"/>
              </a:rPr>
              <a:t>Start\Start </a:t>
            </a:r>
            <a:r>
              <a:rPr lang="en-US" altLang="zh-CN" sz="2000" dirty="0" smtClean="0">
                <a:latin typeface="+mn-ea"/>
              </a:rPr>
              <a:t>Fitter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latin typeface="+mn-ea"/>
              </a:rPr>
              <a:t>编程（</a:t>
            </a:r>
            <a:r>
              <a:rPr lang="en-US" altLang="zh-CN" sz="2000" b="1" dirty="0">
                <a:latin typeface="+mn-ea"/>
              </a:rPr>
              <a:t>Assembler</a:t>
            </a:r>
            <a:r>
              <a:rPr lang="zh-CN" altLang="en-US" sz="2000" b="1" dirty="0">
                <a:latin typeface="+mn-ea"/>
              </a:rPr>
              <a:t>） 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产生</a:t>
            </a:r>
            <a:r>
              <a:rPr lang="zh-CN" altLang="en-US" sz="2000" dirty="0">
                <a:latin typeface="+mn-ea"/>
              </a:rPr>
              <a:t>多种形式的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器件编程映像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文件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通过软件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下载到目标器件当中</a:t>
            </a:r>
            <a:r>
              <a:rPr lang="zh-CN" altLang="en-US" sz="2000" dirty="0">
                <a:latin typeface="+mn-ea"/>
              </a:rPr>
              <a:t>去</a:t>
            </a:r>
            <a:r>
              <a:rPr lang="zh-CN" altLang="en-US" sz="2000" dirty="0" smtClean="0">
                <a:latin typeface="+mn-ea"/>
              </a:rPr>
              <a:t>，菜单</a:t>
            </a:r>
            <a:r>
              <a:rPr lang="zh-CN" altLang="en-US" sz="2000" dirty="0">
                <a:latin typeface="+mn-ea"/>
              </a:rPr>
              <a:t>命令是</a:t>
            </a:r>
            <a:r>
              <a:rPr lang="en-US" altLang="zh-CN" sz="2000" dirty="0" err="1">
                <a:latin typeface="+mn-ea"/>
              </a:rPr>
              <a:t>QuartusⅡ</a:t>
            </a:r>
            <a:r>
              <a:rPr lang="zh-CN" altLang="en-US" sz="2000" dirty="0">
                <a:latin typeface="+mn-ea"/>
              </a:rPr>
              <a:t>主窗口</a:t>
            </a:r>
            <a:r>
              <a:rPr lang="en-US" altLang="zh-CN" sz="2000" dirty="0">
                <a:latin typeface="+mn-ea"/>
              </a:rPr>
              <a:t>Process</a:t>
            </a:r>
            <a:r>
              <a:rPr lang="zh-CN" altLang="en-US" sz="2000" dirty="0">
                <a:latin typeface="+mn-ea"/>
              </a:rPr>
              <a:t>菜单下</a:t>
            </a:r>
            <a:r>
              <a:rPr lang="en-US" altLang="zh-CN" sz="2000" dirty="0">
                <a:latin typeface="+mn-ea"/>
              </a:rPr>
              <a:t>Start\Start </a:t>
            </a:r>
            <a:r>
              <a:rPr lang="en-US" altLang="zh-CN" sz="2000" dirty="0" smtClean="0">
                <a:latin typeface="+mn-ea"/>
              </a:rPr>
              <a:t>Assembler</a:t>
            </a:r>
            <a:r>
              <a:rPr lang="zh-CN" altLang="en-US" sz="2000" dirty="0" smtClean="0">
                <a:latin typeface="+mn-ea"/>
              </a:rPr>
              <a:t>；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latin typeface="+mn-ea"/>
              </a:rPr>
              <a:t>时序分析</a:t>
            </a:r>
            <a:r>
              <a:rPr lang="en-US" altLang="zh-CN" sz="2000" b="1" dirty="0" smtClean="0">
                <a:latin typeface="+mn-ea"/>
              </a:rPr>
              <a:t>(Classical Timing Analyzer) 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计算</a:t>
            </a:r>
            <a:r>
              <a:rPr lang="zh-CN" altLang="en-US" sz="2000" dirty="0" smtClean="0">
                <a:latin typeface="+mn-ea"/>
              </a:rPr>
              <a:t>给定设计与器件上的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延时</a:t>
            </a:r>
            <a:r>
              <a:rPr lang="zh-CN" altLang="en-US" sz="2000" dirty="0" smtClean="0">
                <a:latin typeface="+mn-ea"/>
              </a:rPr>
              <a:t>，完成设计分析的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时序分析</a:t>
            </a:r>
            <a:r>
              <a:rPr lang="zh-CN" altLang="en-US" sz="2000" dirty="0" smtClean="0">
                <a:latin typeface="+mn-ea"/>
              </a:rPr>
              <a:t>和所有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逻辑的性能分析</a:t>
            </a:r>
            <a:r>
              <a:rPr lang="zh-CN" altLang="en-US" sz="2000" dirty="0" smtClean="0">
                <a:latin typeface="+mn-ea"/>
              </a:rPr>
              <a:t>，菜单命令是</a:t>
            </a:r>
            <a:r>
              <a:rPr lang="en-US" altLang="zh-CN" sz="2000" dirty="0" err="1" smtClean="0">
                <a:latin typeface="+mn-ea"/>
              </a:rPr>
              <a:t>QuartusⅡ</a:t>
            </a:r>
            <a:r>
              <a:rPr lang="zh-CN" altLang="en-US" sz="2000" dirty="0" smtClean="0">
                <a:latin typeface="+mn-ea"/>
              </a:rPr>
              <a:t>主窗口</a:t>
            </a:r>
            <a:r>
              <a:rPr lang="en-US" altLang="zh-CN" sz="2000" dirty="0" smtClean="0">
                <a:latin typeface="+mn-ea"/>
              </a:rPr>
              <a:t>Process</a:t>
            </a:r>
            <a:r>
              <a:rPr lang="zh-CN" altLang="en-US" sz="2000" dirty="0" smtClean="0">
                <a:latin typeface="+mn-ea"/>
              </a:rPr>
              <a:t>菜单下</a:t>
            </a:r>
            <a:r>
              <a:rPr lang="en-US" altLang="zh-CN" sz="2000" dirty="0" smtClean="0">
                <a:latin typeface="+mn-ea"/>
              </a:rPr>
              <a:t>Start\Start Classical Timing</a:t>
            </a:r>
            <a:r>
              <a:rPr lang="zh-CN" altLang="en-US" sz="2000" dirty="0" smtClean="0">
                <a:latin typeface="+mn-ea"/>
              </a:rPr>
              <a:t>。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825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267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编译类型</a:t>
            </a:r>
            <a:endParaRPr lang="zh-CN" altLang="zh-CN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全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编译</a:t>
            </a:r>
            <a:endParaRPr lang="en-US" altLang="zh-TW" sz="2400" b="1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/>
              <a:t>一个命令（</a:t>
            </a:r>
            <a:r>
              <a:rPr lang="en-US" altLang="zh-CN" sz="2000" dirty="0" smtClean="0"/>
              <a:t>Processing/Start </a:t>
            </a:r>
            <a:r>
              <a:rPr lang="en-US" altLang="zh-CN" sz="2000" dirty="0"/>
              <a:t>Compilation</a:t>
            </a:r>
            <a:r>
              <a:rPr lang="zh-CN" altLang="en-US" sz="2000" dirty="0" smtClean="0"/>
              <a:t>）完成全部四个编译环节。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操作简单，适合简单的设计。</a:t>
            </a:r>
            <a:endParaRPr lang="en-US" altLang="zh-TW" sz="2000" dirty="0" smtClean="0"/>
          </a:p>
          <a:p>
            <a:pPr>
              <a:lnSpc>
                <a:spcPct val="90000"/>
              </a:lnSpc>
              <a:defRPr/>
            </a:pPr>
            <a:r>
              <a:rPr lang="zh-CN" altLang="en-US" sz="2400" b="1" dirty="0"/>
              <a:t>分步</a:t>
            </a:r>
            <a:r>
              <a:rPr lang="zh-CN" altLang="en-US" sz="2400" b="1" dirty="0" smtClean="0"/>
              <a:t>编译</a:t>
            </a:r>
            <a:endParaRPr lang="en-US" altLang="zh-CN" sz="2400" b="1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使用对应命令分步执行对应的编译环节，每完成一个编译环节，生成一个对应的编译报告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/>
              <a:t>对于</a:t>
            </a:r>
            <a:r>
              <a:rPr lang="zh-CN" altLang="en-US" sz="2000" dirty="0"/>
              <a:t>复杂的设计，选择分步编译可以及时发现问题，提高设计纠错的效率，从而提高设计效率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3538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267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编译报告窗口</a:t>
            </a:r>
            <a:r>
              <a:rPr lang="en-US" altLang="zh-CN" dirty="0"/>
              <a:t>Compilation Report</a:t>
            </a:r>
            <a:endParaRPr lang="zh-CN" altLang="zh-CN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11807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 smtClean="0"/>
              <a:t>编译</a:t>
            </a:r>
            <a:r>
              <a:rPr lang="zh-CN" altLang="en-US" sz="2400" dirty="0"/>
              <a:t>完成以后，编译报告窗口</a:t>
            </a:r>
            <a:r>
              <a:rPr lang="en-US" altLang="zh-CN" sz="2400" dirty="0"/>
              <a:t>Compilation Report</a:t>
            </a:r>
            <a:r>
              <a:rPr lang="zh-CN" altLang="en-US" sz="2400" dirty="0"/>
              <a:t>会报告工程文件编译的相关信息，如编译的顶层文件名、目标芯片的信号、引脚的</a:t>
            </a:r>
            <a:r>
              <a:rPr lang="zh-CN" altLang="en-US" sz="2400" dirty="0" smtClean="0"/>
              <a:t>数目、信号延时时间等等 。</a:t>
            </a:r>
            <a:endParaRPr lang="zh-CN" altLang="en-US" sz="24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41699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22925" y="6156012"/>
            <a:ext cx="43044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/>
              <a:t>图</a:t>
            </a:r>
            <a:r>
              <a:rPr lang="en-US" altLang="zh-CN" dirty="0" smtClean="0"/>
              <a:t>   </a:t>
            </a:r>
            <a:r>
              <a:rPr lang="zh-CN" altLang="en-US" dirty="0"/>
              <a:t>输出信号对输入信号延时时间报告</a:t>
            </a:r>
          </a:p>
        </p:txBody>
      </p:sp>
      <p:sp>
        <p:nvSpPr>
          <p:cNvPr id="2" name="椭圆 1"/>
          <p:cNvSpPr/>
          <p:nvPr/>
        </p:nvSpPr>
        <p:spPr>
          <a:xfrm>
            <a:off x="2051720" y="2492896"/>
            <a:ext cx="2088232" cy="43204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09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86" y="476672"/>
            <a:ext cx="4545286" cy="617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1884888"/>
            <a:ext cx="34563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ea typeface="+mn-ea"/>
              </a:rPr>
              <a:t>（</a:t>
            </a:r>
            <a:r>
              <a:rPr lang="en-US" altLang="zh-CN" b="1" dirty="0">
                <a:latin typeface="+mn-lt"/>
                <a:ea typeface="+mn-ea"/>
              </a:rPr>
              <a:t>1</a:t>
            </a:r>
            <a:r>
              <a:rPr lang="zh-CN" altLang="en-US" b="1" dirty="0">
                <a:latin typeface="+mn-lt"/>
                <a:ea typeface="+mn-ea"/>
              </a:rPr>
              <a:t>）建立矢量波形文件。</a:t>
            </a:r>
          </a:p>
          <a:p>
            <a:pPr eaLnBrk="1" hangingPunct="1"/>
            <a:r>
              <a:rPr lang="en-US" altLang="zh-CN" dirty="0" err="1"/>
              <a:t>File|New</a:t>
            </a:r>
            <a:r>
              <a:rPr lang="en-US" altLang="zh-CN" dirty="0"/>
              <a:t> 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Verification/Debugging Files</a:t>
            </a:r>
            <a:r>
              <a:rPr lang="zh-CN" altLang="en-US" dirty="0" smtClean="0"/>
              <a:t>，</a:t>
            </a:r>
            <a:r>
              <a:rPr lang="zh-CN" altLang="en-US" dirty="0"/>
              <a:t>选择</a:t>
            </a:r>
            <a:r>
              <a:rPr lang="en-US" altLang="zh-CN" b="1" dirty="0">
                <a:solidFill>
                  <a:srgbClr val="C00000"/>
                </a:solidFill>
              </a:rPr>
              <a:t>Vector Waveform File </a:t>
            </a:r>
            <a:r>
              <a:rPr lang="zh-CN" altLang="en-US" b="1" dirty="0" smtClean="0">
                <a:solidFill>
                  <a:srgbClr val="C00000"/>
                </a:solidFill>
              </a:rPr>
              <a:t>（波形文件）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eaLnBrk="1" hangingPunct="1"/>
            <a:endParaRPr lang="en-US" altLang="zh-CN" b="1" dirty="0" smtClean="0"/>
          </a:p>
          <a:p>
            <a:pPr eaLnBrk="1" hangingPunct="1"/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【</a:t>
            </a:r>
            <a:r>
              <a:rPr lang="zh-CN" altLang="en-US" b="1" dirty="0"/>
              <a:t>注</a:t>
            </a:r>
            <a:r>
              <a:rPr lang="en-US" altLang="zh-CN" b="1" dirty="0" smtClean="0"/>
              <a:t>】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Quartus</a:t>
            </a:r>
            <a:r>
              <a:rPr lang="en-US" altLang="zh-CN" dirty="0" smtClean="0"/>
              <a:t> II </a:t>
            </a:r>
            <a:r>
              <a:rPr lang="en-US" altLang="zh-CN" dirty="0"/>
              <a:t>10.0</a:t>
            </a:r>
            <a:r>
              <a:rPr lang="zh-CN" altLang="en-US" dirty="0"/>
              <a:t>之后的版本就没有这个功能。只能用</a:t>
            </a:r>
            <a:r>
              <a:rPr lang="en-US" altLang="zh-CN" dirty="0" err="1" smtClean="0"/>
              <a:t>modelsim</a:t>
            </a:r>
            <a:r>
              <a:rPr lang="zh-CN" altLang="en-US" dirty="0" smtClean="0"/>
              <a:t>之类的仿真工具，但</a:t>
            </a:r>
            <a:r>
              <a:rPr lang="en-US" altLang="zh-CN" dirty="0" err="1" smtClean="0"/>
              <a:t>modelsim</a:t>
            </a:r>
            <a:r>
              <a:rPr lang="zh-CN" altLang="en-US" dirty="0"/>
              <a:t>只能仿真</a:t>
            </a:r>
            <a:r>
              <a:rPr lang="en-US" altLang="zh-CN" dirty="0" err="1" smtClean="0"/>
              <a:t>hdl</a:t>
            </a:r>
            <a:r>
              <a:rPr lang="zh-CN" altLang="en-US" dirty="0" smtClean="0"/>
              <a:t>（硬件描述语言）文件</a:t>
            </a:r>
            <a:r>
              <a:rPr lang="zh-CN" altLang="en-US" dirty="0"/>
              <a:t>，不能仿真</a:t>
            </a:r>
            <a:r>
              <a:rPr lang="zh-CN" altLang="en-US" dirty="0" smtClean="0"/>
              <a:t>原理图。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1763" y="1082696"/>
            <a:ext cx="2121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）建立仿真文件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3610744" cy="778098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</a:rPr>
              <a:t>4.</a:t>
            </a:r>
            <a:r>
              <a:rPr lang="zh-CN" altLang="en-US" sz="3600" b="1" dirty="0">
                <a:solidFill>
                  <a:srgbClr val="0000FF"/>
                </a:solidFill>
              </a:rPr>
              <a:t>仿真设计文件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2532856" y="3068960"/>
            <a:ext cx="2399184" cy="15121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207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>
                <a:solidFill>
                  <a:schemeClr val="tx2"/>
                </a:solidFill>
                <a:latin typeface="Times New Roman" pitchFamily="18" charset="0"/>
              </a:rPr>
              <a:t>Quartus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</a:rPr>
              <a:t> II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设计</a:t>
            </a:r>
            <a:r>
              <a:rPr lang="zh-CN" altLang="en-US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流程</a:t>
            </a:r>
            <a:endParaRPr lang="zh-CN" altLang="en-US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86708"/>
            <a:ext cx="4411662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大括号 2"/>
          <p:cNvSpPr/>
          <p:nvPr/>
        </p:nvSpPr>
        <p:spPr>
          <a:xfrm>
            <a:off x="2555776" y="1340768"/>
            <a:ext cx="432048" cy="258440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34652" y="1484784"/>
            <a:ext cx="677108" cy="2304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我们的要求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6545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632913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  矢量波形编辑窗口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7"/>
            <a:ext cx="8757588" cy="597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99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439578" y="395372"/>
            <a:ext cx="7444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）添加引脚或节点</a:t>
            </a:r>
            <a:r>
              <a:rPr lang="zh-CN" altLang="en-US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24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720"/>
            <a:ext cx="813593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3059113" y="2493045"/>
            <a:ext cx="1225550" cy="287338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84662" y="2421608"/>
            <a:ext cx="3239665" cy="93503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鼠标在该处单击右键，</a:t>
            </a:r>
            <a:r>
              <a:rPr lang="zh-CN" altLang="en-US" dirty="0" smtClean="0"/>
              <a:t>出现</a:t>
            </a:r>
            <a:r>
              <a:rPr lang="en-US" altLang="zh-CN" dirty="0"/>
              <a:t>“Insert Node or Bus”</a:t>
            </a:r>
            <a:r>
              <a:rPr lang="zh-CN" altLang="en-US" dirty="0"/>
              <a:t>对话框，选择</a:t>
            </a:r>
            <a:r>
              <a:rPr lang="en-US" altLang="zh-CN" dirty="0"/>
              <a:t>Insert Node or Bus</a:t>
            </a:r>
            <a:r>
              <a:rPr lang="zh-CN" altLang="en-US" dirty="0"/>
              <a:t>命令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01108"/>
            <a:ext cx="8064500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300788" y="4653633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2.32</a:t>
            </a:r>
          </a:p>
        </p:txBody>
      </p:sp>
    </p:spTree>
    <p:extLst>
      <p:ext uri="{BB962C8B-B14F-4D97-AF65-F5344CB8AC3E}">
        <p14:creationId xmlns:p14="http://schemas.microsoft.com/office/powerpoint/2010/main" val="211446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7"/>
          <p:cNvGrpSpPr>
            <a:grpSpLocks/>
          </p:cNvGrpSpPr>
          <p:nvPr/>
        </p:nvGrpSpPr>
        <p:grpSpPr bwMode="auto">
          <a:xfrm>
            <a:off x="63492" y="980728"/>
            <a:ext cx="3535370" cy="2178050"/>
            <a:chOff x="202" y="981"/>
            <a:chExt cx="2450" cy="1600"/>
          </a:xfrm>
        </p:grpSpPr>
        <p:pic>
          <p:nvPicPr>
            <p:cNvPr id="4199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" r="1"/>
            <a:stretch/>
          </p:blipFill>
          <p:spPr bwMode="auto">
            <a:xfrm>
              <a:off x="202" y="981"/>
              <a:ext cx="2450" cy="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7" name="Oval 5"/>
            <p:cNvSpPr>
              <a:spLocks noChangeArrowheads="1"/>
            </p:cNvSpPr>
            <p:nvPr/>
          </p:nvSpPr>
          <p:spPr bwMode="auto">
            <a:xfrm>
              <a:off x="1882" y="1661"/>
              <a:ext cx="726" cy="18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1987" name="Group 15"/>
          <p:cNvGrpSpPr>
            <a:grpSpLocks/>
          </p:cNvGrpSpPr>
          <p:nvPr/>
        </p:nvGrpSpPr>
        <p:grpSpPr bwMode="auto">
          <a:xfrm>
            <a:off x="3598863" y="1052165"/>
            <a:ext cx="5508625" cy="2035175"/>
            <a:chOff x="2290" y="663"/>
            <a:chExt cx="3470" cy="1452"/>
          </a:xfrm>
        </p:grpSpPr>
        <p:pic>
          <p:nvPicPr>
            <p:cNvPr id="4199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663"/>
              <a:ext cx="3470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95" name="Oval 8"/>
            <p:cNvSpPr>
              <a:spLocks noChangeArrowheads="1"/>
            </p:cNvSpPr>
            <p:nvPr/>
          </p:nvSpPr>
          <p:spPr bwMode="auto">
            <a:xfrm>
              <a:off x="5284" y="935"/>
              <a:ext cx="272" cy="31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198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4840"/>
            <a:ext cx="88201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9" name="Rectangle 11"/>
          <p:cNvSpPr>
            <a:spLocks noChangeArrowheads="1"/>
          </p:cNvSpPr>
          <p:nvPr/>
        </p:nvSpPr>
        <p:spPr bwMode="auto">
          <a:xfrm>
            <a:off x="503238" y="4527203"/>
            <a:ext cx="3240088" cy="108108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Oval 12"/>
          <p:cNvSpPr>
            <a:spLocks noChangeArrowheads="1"/>
          </p:cNvSpPr>
          <p:nvPr/>
        </p:nvSpPr>
        <p:spPr bwMode="auto">
          <a:xfrm>
            <a:off x="3851920" y="5733951"/>
            <a:ext cx="504825" cy="287337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3" name="Text Box 16"/>
          <p:cNvSpPr txBox="1">
            <a:spLocks noChangeArrowheads="1"/>
          </p:cNvSpPr>
          <p:nvPr/>
        </p:nvSpPr>
        <p:spPr bwMode="auto">
          <a:xfrm>
            <a:off x="5183188" y="5608290"/>
            <a:ext cx="367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单击</a:t>
            </a:r>
            <a:r>
              <a:rPr lang="en-US" altLang="zh-CN"/>
              <a:t>OK</a:t>
            </a:r>
            <a:r>
              <a:rPr lang="zh-CN" altLang="en-US"/>
              <a:t>后出现波形编辑界面</a:t>
            </a:r>
          </a:p>
        </p:txBody>
      </p:sp>
      <p:sp>
        <p:nvSpPr>
          <p:cNvPr id="2" name="椭圆 1"/>
          <p:cNvSpPr/>
          <p:nvPr/>
        </p:nvSpPr>
        <p:spPr>
          <a:xfrm>
            <a:off x="5796136" y="1556792"/>
            <a:ext cx="1080120" cy="34960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8099425" y="3789040"/>
            <a:ext cx="504825" cy="287337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2"/>
          <a:stretch/>
        </p:blipFill>
        <p:spPr bwMode="auto">
          <a:xfrm>
            <a:off x="282351" y="273199"/>
            <a:ext cx="8466113" cy="605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6329139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  添加节点后的矢量波形编辑窗口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054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323850" y="404664"/>
            <a:ext cx="84248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</a:rPr>
              <a:t>3</a:t>
            </a:r>
            <a:r>
              <a:rPr lang="zh-CN" altLang="en-US" b="1" dirty="0">
                <a:solidFill>
                  <a:srgbClr val="002060"/>
                </a:solidFill>
              </a:rPr>
              <a:t>）设置仿真时间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执行</a:t>
            </a:r>
            <a:r>
              <a:rPr lang="en-US" altLang="zh-CN" dirty="0"/>
              <a:t>Edit-End Time…</a:t>
            </a:r>
            <a:r>
              <a:rPr lang="zh-CN" altLang="en-US" dirty="0"/>
              <a:t>命令，设置</a:t>
            </a:r>
            <a:r>
              <a:rPr lang="zh-CN" altLang="en-US" dirty="0" smtClean="0"/>
              <a:t>合适</a:t>
            </a:r>
            <a:r>
              <a:rPr lang="zh-CN" altLang="en-US" dirty="0"/>
              <a:t>的</a:t>
            </a:r>
            <a:r>
              <a:rPr lang="zh-CN" altLang="en-US" dirty="0" smtClean="0"/>
              <a:t>仿真结束时间</a:t>
            </a:r>
            <a:endParaRPr lang="zh-CN" altLang="en-US" dirty="0"/>
          </a:p>
        </p:txBody>
      </p:sp>
      <p:pic>
        <p:nvPicPr>
          <p:cNvPr id="440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776"/>
            <a:ext cx="26638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12776"/>
            <a:ext cx="49688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8" name="Oval 8"/>
          <p:cNvSpPr>
            <a:spLocks noChangeArrowheads="1"/>
          </p:cNvSpPr>
          <p:nvPr/>
        </p:nvSpPr>
        <p:spPr bwMode="auto">
          <a:xfrm>
            <a:off x="4356100" y="1771551"/>
            <a:ext cx="1655763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23850" y="404664"/>
            <a:ext cx="8424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执行</a:t>
            </a:r>
            <a:r>
              <a:rPr lang="en-US" altLang="zh-CN" dirty="0"/>
              <a:t>Edit-Grid Size…</a:t>
            </a:r>
            <a:r>
              <a:rPr lang="zh-CN" altLang="en-US" dirty="0"/>
              <a:t>命令，设置合适</a:t>
            </a:r>
            <a:r>
              <a:rPr lang="zh-CN" altLang="en-US" dirty="0" smtClean="0"/>
              <a:t>的时间网格</a:t>
            </a:r>
            <a:endParaRPr lang="zh-CN" altLang="en-US" dirty="0"/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2" y="1048784"/>
            <a:ext cx="2374900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82" y="1269033"/>
            <a:ext cx="48958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4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79512" y="1538278"/>
            <a:ext cx="25922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</a:t>
            </a:r>
            <a:r>
              <a:rPr lang="zh-CN" altLang="en-US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编辑输入信号并保存文件。</a:t>
            </a:r>
            <a:endParaRPr lang="en-US" altLang="zh-CN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在</a:t>
            </a:r>
            <a:r>
              <a:rPr lang="zh-CN" altLang="en-US" dirty="0"/>
              <a:t>矢量波形编辑窗口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中单击选择“</a:t>
            </a:r>
            <a:r>
              <a:rPr lang="en-US" altLang="zh-CN" dirty="0" smtClean="0">
                <a:solidFill>
                  <a:srgbClr val="555555"/>
                </a:solidFill>
              </a:rPr>
              <a:t>Name</a:t>
            </a:r>
            <a:r>
              <a:rPr lang="en-US" altLang="zh-CN" dirty="0" smtClean="0">
                <a:solidFill>
                  <a:srgbClr val="555555"/>
                </a:solidFill>
                <a:latin typeface="Calibri" pitchFamily="34" charset="0"/>
              </a:rPr>
              <a:t>”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下方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的信号，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即选中该行的波形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。</a:t>
            </a:r>
            <a:endParaRPr lang="en-US" altLang="zh-CN" dirty="0" smtClean="0">
              <a:solidFill>
                <a:srgbClr val="555555"/>
              </a:solidFill>
              <a:latin typeface="Calibri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单击波形编辑工具栏中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的</a:t>
            </a:r>
            <a:r>
              <a:rPr lang="zh-CN" altLang="en-US" dirty="0" smtClean="0">
                <a:solidFill>
                  <a:srgbClr val="555555"/>
                </a:solidFill>
              </a:rPr>
              <a:t>相应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按钮（功能如右图所示），编辑输入信号，单击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“</a:t>
            </a:r>
            <a:r>
              <a:rPr lang="en-US" altLang="zh-CN" dirty="0">
                <a:solidFill>
                  <a:srgbClr val="555555"/>
                </a:solidFill>
              </a:rPr>
              <a:t>OK</a:t>
            </a:r>
            <a:r>
              <a:rPr lang="en-US" altLang="zh-CN" dirty="0">
                <a:solidFill>
                  <a:srgbClr val="555555"/>
                </a:solidFill>
                <a:latin typeface="Calibri" pitchFamily="34" charset="0"/>
              </a:rPr>
              <a:t>”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按钮，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输入信号设置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完毕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。</a:t>
            </a:r>
            <a:endParaRPr lang="zh-CN" altLang="en-US" dirty="0">
              <a:solidFill>
                <a:srgbClr val="555555"/>
              </a:solidFill>
            </a:endParaRPr>
          </a:p>
        </p:txBody>
      </p:sp>
      <p:sp>
        <p:nvSpPr>
          <p:cNvPr id="36867" name="AutoShape 5" descr="clip_image031"/>
          <p:cNvSpPr>
            <a:spLocks noChangeAspect="1" noChangeArrowheads="1"/>
          </p:cNvSpPr>
          <p:nvPr/>
        </p:nvSpPr>
        <p:spPr bwMode="auto">
          <a:xfrm>
            <a:off x="5399088" y="3246438"/>
            <a:ext cx="1714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AutoShape 6" descr="clip_image003"/>
          <p:cNvSpPr>
            <a:spLocks noChangeAspect="1" noChangeArrowheads="1"/>
          </p:cNvSpPr>
          <p:nvPr/>
        </p:nvSpPr>
        <p:spPr bwMode="auto">
          <a:xfrm>
            <a:off x="-1182688" y="3429000"/>
            <a:ext cx="1905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44" y="332656"/>
            <a:ext cx="6044214" cy="631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3059832" y="5733256"/>
            <a:ext cx="360040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059832" y="5157192"/>
            <a:ext cx="360040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59832" y="5445224"/>
            <a:ext cx="360040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59832" y="3140968"/>
            <a:ext cx="360040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59832" y="2852936"/>
            <a:ext cx="360040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35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2304256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002060"/>
                </a:solidFill>
              </a:rPr>
              <a:t>5</a:t>
            </a:r>
            <a:r>
              <a:rPr lang="zh-CN" altLang="en-US" sz="1800" b="1" dirty="0">
                <a:solidFill>
                  <a:srgbClr val="002060"/>
                </a:solidFill>
              </a:rPr>
              <a:t>）进行功能仿真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）选择功能仿真</a:t>
            </a:r>
            <a:endParaRPr lang="en-US" altLang="zh-CN" sz="1800" b="1" dirty="0"/>
          </a:p>
          <a:p>
            <a:r>
              <a:rPr lang="zh-CN" altLang="en-US" sz="1800" dirty="0" smtClean="0"/>
              <a:t>在</a:t>
            </a:r>
            <a:r>
              <a:rPr lang="zh-CN" altLang="en-US" sz="1800" dirty="0"/>
              <a:t>矢量波形编辑窗口</a:t>
            </a:r>
            <a:r>
              <a:rPr lang="zh-CN" altLang="en-US" sz="1800" dirty="0" smtClean="0"/>
              <a:t>中单击“</a:t>
            </a:r>
            <a:r>
              <a:rPr lang="en-US" altLang="zh-CN" sz="1800" dirty="0"/>
              <a:t>Assignments</a:t>
            </a:r>
            <a:r>
              <a:rPr lang="zh-CN" altLang="en-US" sz="1800" dirty="0" smtClean="0"/>
              <a:t>”菜单</a:t>
            </a:r>
            <a:r>
              <a:rPr lang="zh-CN" altLang="en-US" sz="1800" dirty="0"/>
              <a:t>下</a:t>
            </a:r>
            <a:r>
              <a:rPr lang="zh-CN" altLang="en-US" sz="1800" dirty="0" smtClean="0"/>
              <a:t>的“</a:t>
            </a:r>
            <a:r>
              <a:rPr lang="en-US" altLang="zh-CN" sz="1800" dirty="0"/>
              <a:t>Settings</a:t>
            </a:r>
            <a:r>
              <a:rPr lang="zh-CN" altLang="en-US" sz="1800" dirty="0" smtClean="0"/>
              <a:t>”命令；</a:t>
            </a:r>
            <a:endParaRPr lang="en-US" altLang="zh-CN" sz="1800" dirty="0"/>
          </a:p>
          <a:p>
            <a:r>
              <a:rPr lang="zh-CN" altLang="en-US" sz="1800" dirty="0" smtClean="0"/>
              <a:t>在</a:t>
            </a:r>
            <a:r>
              <a:rPr lang="en-US" altLang="zh-CN" sz="1800" dirty="0" smtClean="0"/>
              <a:t>Category</a:t>
            </a:r>
            <a:r>
              <a:rPr lang="zh-CN" altLang="en-US" sz="1800" dirty="0" smtClean="0"/>
              <a:t>栏中选择“</a:t>
            </a:r>
            <a:r>
              <a:rPr lang="en-US" altLang="zh-CN" sz="1800" dirty="0"/>
              <a:t>Simulator Setting</a:t>
            </a:r>
            <a:r>
              <a:rPr lang="zh-CN" altLang="en-US" sz="1800" dirty="0" smtClean="0"/>
              <a:t>”；</a:t>
            </a:r>
            <a:endParaRPr lang="en-US" altLang="zh-CN" sz="1800" dirty="0" smtClean="0"/>
          </a:p>
          <a:p>
            <a:r>
              <a:rPr lang="zh-CN" altLang="en-US" sz="1800" dirty="0" smtClean="0"/>
              <a:t>在</a:t>
            </a:r>
            <a:r>
              <a:rPr lang="zh-CN" altLang="en-US" sz="1800" dirty="0"/>
              <a:t>右侧</a:t>
            </a:r>
            <a:r>
              <a:rPr lang="zh-CN" altLang="en-US" sz="1800" dirty="0" smtClean="0"/>
              <a:t>的“</a:t>
            </a:r>
            <a:r>
              <a:rPr lang="en-US" altLang="zh-CN" sz="1800" dirty="0"/>
              <a:t>Simulation mode</a:t>
            </a:r>
            <a:r>
              <a:rPr lang="zh-CN" altLang="en-US" sz="1800" dirty="0" smtClean="0"/>
              <a:t>”的</a:t>
            </a:r>
            <a:r>
              <a:rPr lang="zh-CN" altLang="en-US" sz="1800" dirty="0"/>
              <a:t>下拉菜单中</a:t>
            </a:r>
            <a:r>
              <a:rPr lang="zh-CN" altLang="en-US" sz="1800" dirty="0" smtClean="0"/>
              <a:t>选择“</a:t>
            </a:r>
            <a:r>
              <a:rPr lang="en-US" altLang="zh-CN" sz="1800" dirty="0"/>
              <a:t>Functional</a:t>
            </a:r>
            <a:r>
              <a:rPr lang="zh-CN" altLang="en-US" sz="1800" dirty="0" smtClean="0"/>
              <a:t>”选项（</a:t>
            </a:r>
            <a:r>
              <a:rPr lang="zh-CN" altLang="en-US" sz="1800" dirty="0"/>
              <a:t>软件默认的是“</a:t>
            </a:r>
            <a:r>
              <a:rPr lang="en-US" altLang="zh-CN" sz="1800" dirty="0"/>
              <a:t>Timing”</a:t>
            </a:r>
            <a:r>
              <a:rPr lang="zh-CN" altLang="en-US" sz="1800" dirty="0"/>
              <a:t>选项</a:t>
            </a:r>
            <a:r>
              <a:rPr lang="zh-CN" altLang="en-US" sz="1800" dirty="0" smtClean="0"/>
              <a:t>）；</a:t>
            </a:r>
            <a:endParaRPr lang="en-US" altLang="zh-CN" sz="1800" dirty="0" smtClean="0"/>
          </a:p>
          <a:p>
            <a:r>
              <a:rPr lang="zh-CN" altLang="en-US" sz="1800" dirty="0" smtClean="0"/>
              <a:t>单击</a:t>
            </a:r>
            <a:r>
              <a:rPr lang="zh-CN" altLang="en-US" sz="1800" dirty="0"/>
              <a:t>“</a:t>
            </a:r>
            <a:r>
              <a:rPr lang="en-US" altLang="zh-CN" sz="1800" dirty="0"/>
              <a:t>OK”</a:t>
            </a:r>
            <a:r>
              <a:rPr lang="zh-CN" altLang="en-US" sz="1800" dirty="0"/>
              <a:t>按钮后完成设置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623731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 指定功能仿真模式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2656"/>
            <a:ext cx="6696744" cy="59046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椭圆 7"/>
          <p:cNvSpPr/>
          <p:nvPr/>
        </p:nvSpPr>
        <p:spPr>
          <a:xfrm>
            <a:off x="2555776" y="2996952"/>
            <a:ext cx="100811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48064" y="1700808"/>
            <a:ext cx="100811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563888" y="1808820"/>
            <a:ext cx="1584176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68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200942010302741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5"/>
          <a:stretch/>
        </p:blipFill>
        <p:spPr bwMode="auto">
          <a:xfrm>
            <a:off x="683568" y="1196752"/>
            <a:ext cx="7675276" cy="551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528" y="273422"/>
            <a:ext cx="84249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）生成</a:t>
            </a:r>
            <a:r>
              <a:rPr lang="zh-CN" altLang="en-US" b="1" dirty="0"/>
              <a:t>功能仿真网络表</a:t>
            </a:r>
            <a:r>
              <a:rPr lang="en-US" altLang="zh-CN" b="1" dirty="0"/>
              <a:t>  </a:t>
            </a:r>
          </a:p>
          <a:p>
            <a:pPr eaLnBrk="1" hangingPunct="1"/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        单击“</a:t>
            </a:r>
            <a:r>
              <a:rPr lang="en-US" altLang="zh-CN" dirty="0">
                <a:solidFill>
                  <a:srgbClr val="555555"/>
                </a:solidFill>
                <a:latin typeface="Times New Roman" pitchFamily="18" charset="0"/>
              </a:rPr>
              <a:t>Processing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”菜单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下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的“</a:t>
            </a:r>
            <a:r>
              <a:rPr lang="en-US" altLang="zh-CN" dirty="0">
                <a:solidFill>
                  <a:srgbClr val="555555"/>
                </a:solidFill>
                <a:latin typeface="Times New Roman" pitchFamily="18" charset="0"/>
              </a:rPr>
              <a:t>Generate Functional Netlist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”命令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后会自动创建功能仿真网络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表。完成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后会弹出相应提示框，单击“确定”即可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。</a:t>
            </a:r>
            <a:endParaRPr lang="zh-CN" altLang="en-US" dirty="0">
              <a:solidFill>
                <a:srgbClr val="555555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39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179512" y="273422"/>
            <a:ext cx="86409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Calibri" pitchFamily="34" charset="0"/>
              </a:rPr>
              <a:t>（</a:t>
            </a:r>
            <a:r>
              <a:rPr lang="en-US" altLang="zh-CN" b="1" dirty="0" smtClean="0">
                <a:latin typeface="Calibri" pitchFamily="34" charset="0"/>
              </a:rPr>
              <a:t>3</a:t>
            </a:r>
            <a:r>
              <a:rPr lang="zh-CN" altLang="en-US" b="1" dirty="0" smtClean="0">
                <a:latin typeface="Calibri" pitchFamily="34" charset="0"/>
              </a:rPr>
              <a:t>）</a:t>
            </a:r>
            <a:r>
              <a:rPr lang="zh-CN" altLang="en-US" b="1" dirty="0">
                <a:latin typeface="Calibri" pitchFamily="34" charset="0"/>
              </a:rPr>
              <a:t>开始</a:t>
            </a:r>
            <a:r>
              <a:rPr lang="zh-CN" altLang="en-US" b="1" dirty="0" smtClean="0">
                <a:latin typeface="Calibri" pitchFamily="34" charset="0"/>
              </a:rPr>
              <a:t>功能仿真</a:t>
            </a:r>
            <a:endParaRPr lang="en-US" altLang="zh-CN" b="1" dirty="0">
              <a:latin typeface="Calibri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单击“</a:t>
            </a:r>
            <a:r>
              <a:rPr lang="en-US" altLang="zh-CN" dirty="0">
                <a:solidFill>
                  <a:srgbClr val="555555"/>
                </a:solidFill>
                <a:latin typeface="Times New Roman" pitchFamily="18" charset="0"/>
              </a:rPr>
              <a:t>Processing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”菜单下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的“</a:t>
            </a:r>
            <a:r>
              <a:rPr lang="en-US" altLang="zh-CN" dirty="0">
                <a:solidFill>
                  <a:srgbClr val="555555"/>
                </a:solidFill>
                <a:latin typeface="Calibri" pitchFamily="34" charset="0"/>
              </a:rPr>
              <a:t>Start Simulation 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”</a:t>
            </a:r>
            <a:r>
              <a:rPr lang="en-US" altLang="zh-CN" dirty="0" smtClean="0">
                <a:solidFill>
                  <a:srgbClr val="555555"/>
                </a:solidFill>
                <a:latin typeface="Calibri" pitchFamily="34" charset="0"/>
              </a:rPr>
              <a:t> 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执行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模拟仿真。仿真无误后，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通过点击右键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菜单中的 </a:t>
            </a:r>
            <a:r>
              <a:rPr lang="en-US" altLang="zh-CN" dirty="0">
                <a:solidFill>
                  <a:srgbClr val="555555"/>
                </a:solidFill>
                <a:latin typeface="Calibri" pitchFamily="34" charset="0"/>
              </a:rPr>
              <a:t>Zoom </a:t>
            </a:r>
            <a:r>
              <a:rPr lang="zh-CN" altLang="en-US" dirty="0">
                <a:solidFill>
                  <a:srgbClr val="555555"/>
                </a:solidFill>
                <a:latin typeface="Calibri" pitchFamily="34" charset="0"/>
              </a:rPr>
              <a:t>命令将波形放至合适</a:t>
            </a:r>
            <a:r>
              <a:rPr lang="zh-CN" altLang="en-US" dirty="0" smtClean="0">
                <a:solidFill>
                  <a:srgbClr val="555555"/>
                </a:solidFill>
                <a:latin typeface="Calibri" pitchFamily="34" charset="0"/>
              </a:rPr>
              <a:t>大小。</a:t>
            </a:r>
            <a:endParaRPr lang="zh-CN" altLang="en-US" dirty="0">
              <a:solidFill>
                <a:srgbClr val="555555"/>
              </a:solidFill>
              <a:latin typeface="Times New Roman" pitchFamily="18" charset="0"/>
            </a:endParaRPr>
          </a:p>
        </p:txBody>
      </p:sp>
      <p:sp>
        <p:nvSpPr>
          <p:cNvPr id="41987" name="AutoShape 5" descr="clip_image039"/>
          <p:cNvSpPr>
            <a:spLocks noChangeAspect="1" noChangeArrowheads="1"/>
          </p:cNvSpPr>
          <p:nvPr/>
        </p:nvSpPr>
        <p:spPr bwMode="auto">
          <a:xfrm>
            <a:off x="8305800" y="3238500"/>
            <a:ext cx="20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Picture 4" descr="200942010304038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8"/>
          <a:stretch/>
        </p:blipFill>
        <p:spPr bwMode="auto">
          <a:xfrm>
            <a:off x="827584" y="1268760"/>
            <a:ext cx="7488312" cy="535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304939" y="3244334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1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61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smtClean="0"/>
              <a:t>QuartusⅡ</a:t>
            </a:r>
            <a:r>
              <a:rPr lang="zh-CN" altLang="en-US" sz="3200" smtClean="0"/>
              <a:t>原理图输入设计法步骤：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39750" y="1557338"/>
            <a:ext cx="82089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b="1" dirty="0"/>
              <a:t>建立</a:t>
            </a:r>
            <a:r>
              <a:rPr lang="zh-CN" altLang="en-US" sz="2400" dirty="0"/>
              <a:t>工程项目（</a:t>
            </a:r>
            <a:r>
              <a:rPr lang="zh-CN" altLang="en-US" dirty="0"/>
              <a:t>工程目录、名称和选择合适器件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16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400" dirty="0"/>
              <a:t> </a:t>
            </a:r>
            <a:r>
              <a:rPr lang="zh-CN" altLang="en-US" sz="2400" b="1" dirty="0" smtClean="0"/>
              <a:t>编辑</a:t>
            </a:r>
            <a:r>
              <a:rPr lang="zh-CN" altLang="en-US" sz="2400" dirty="0" smtClean="0"/>
              <a:t>原理图文件</a:t>
            </a:r>
            <a:r>
              <a:rPr lang="zh-CN" altLang="en-US" sz="2400" dirty="0"/>
              <a:t>（</a:t>
            </a:r>
            <a:r>
              <a:rPr lang="zh-CN" altLang="en-US" dirty="0"/>
              <a:t>放置</a:t>
            </a:r>
            <a:r>
              <a:rPr lang="zh-CN" altLang="en-US" dirty="0" smtClean="0"/>
              <a:t>元件</a:t>
            </a:r>
            <a:r>
              <a:rPr lang="zh-CN" altLang="en-US" dirty="0"/>
              <a:t>、设定输入输出管脚名称</a:t>
            </a:r>
            <a:r>
              <a:rPr lang="zh-CN" altLang="en-US" dirty="0" smtClean="0"/>
              <a:t>、连线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eaLnBrk="1" hangingPunct="1">
              <a:lnSpc>
                <a:spcPct val="16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400" dirty="0"/>
              <a:t> </a:t>
            </a:r>
            <a:r>
              <a:rPr lang="zh-CN" altLang="en-US" sz="2400" b="1" dirty="0" smtClean="0"/>
              <a:t>编译原理图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（</a:t>
            </a:r>
            <a:r>
              <a:rPr lang="zh-CN" altLang="en-US" dirty="0"/>
              <a:t>检查电路是否有错误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16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400" dirty="0"/>
              <a:t> </a:t>
            </a:r>
            <a:r>
              <a:rPr lang="zh-CN" altLang="en-US" sz="2400" b="1" dirty="0" smtClean="0"/>
              <a:t>仿真</a:t>
            </a:r>
            <a:r>
              <a:rPr lang="zh-CN" altLang="en-US" sz="2400" dirty="0"/>
              <a:t>设计文件（</a:t>
            </a:r>
            <a:r>
              <a:rPr lang="zh-CN" altLang="en-US" dirty="0"/>
              <a:t>得到仿真波形验证设计结果</a:t>
            </a:r>
            <a:r>
              <a:rPr lang="zh-CN" altLang="en-US" sz="2400" dirty="0"/>
              <a:t>）</a:t>
            </a:r>
          </a:p>
          <a:p>
            <a:pPr eaLnBrk="1" hangingPunct="1">
              <a:lnSpc>
                <a:spcPct val="16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sz="2400" dirty="0"/>
              <a:t> </a:t>
            </a:r>
            <a:r>
              <a:rPr lang="zh-CN" altLang="en-US" sz="2400" b="1" dirty="0" smtClean="0"/>
              <a:t>生成和使用</a:t>
            </a:r>
            <a:r>
              <a:rPr lang="zh-CN" altLang="en-US" sz="2400" dirty="0" smtClean="0"/>
              <a:t>元件</a:t>
            </a:r>
            <a:r>
              <a:rPr lang="zh-CN" altLang="en-US" sz="2400" dirty="0"/>
              <a:t>符号</a:t>
            </a:r>
          </a:p>
        </p:txBody>
      </p:sp>
    </p:spTree>
    <p:extLst>
      <p:ext uri="{BB962C8B-B14F-4D97-AF65-F5344CB8AC3E}">
        <p14:creationId xmlns:p14="http://schemas.microsoft.com/office/powerpoint/2010/main" val="40688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323850" y="765175"/>
            <a:ext cx="85693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+mn-ea"/>
              </a:rPr>
              <a:t>）封装元件符号</a:t>
            </a:r>
            <a:r>
              <a:rPr lang="zh-CN" altLang="en-US" b="1" dirty="0" smtClean="0">
                <a:solidFill>
                  <a:srgbClr val="002060"/>
                </a:solidFill>
                <a:latin typeface="+mn-lt"/>
                <a:ea typeface="+mn-ea"/>
              </a:rPr>
              <a:t>。</a:t>
            </a:r>
            <a:r>
              <a:rPr lang="zh-CN" altLang="en-US" dirty="0" smtClean="0"/>
              <a:t> 执行菜单命令“</a:t>
            </a:r>
            <a:r>
              <a:rPr lang="en-US" altLang="zh-CN" dirty="0"/>
              <a:t>File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下的“</a:t>
            </a:r>
            <a:r>
              <a:rPr lang="en-US" altLang="zh-CN" dirty="0"/>
              <a:t>Create/Update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中的“</a:t>
            </a:r>
            <a:r>
              <a:rPr lang="en-US" altLang="zh-CN" dirty="0"/>
              <a:t>Create Symbol File for Current File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命令，将</a:t>
            </a:r>
            <a:r>
              <a:rPr lang="zh-CN" altLang="en-US" dirty="0"/>
              <a:t>本设计电路</a:t>
            </a:r>
            <a:r>
              <a:rPr lang="zh-CN" altLang="en-US" b="1" dirty="0">
                <a:solidFill>
                  <a:srgbClr val="C00000"/>
                </a:solidFill>
              </a:rPr>
              <a:t>封装成一个元件符号</a:t>
            </a:r>
            <a:r>
              <a:rPr lang="zh-CN" altLang="en-US" dirty="0"/>
              <a:t>，供以后在原理图编辑器下进行层次设计时调用。</a:t>
            </a:r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0" y="1844824"/>
            <a:ext cx="763274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3610744" cy="49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0000FF"/>
                </a:solidFill>
              </a:rPr>
              <a:t>5.</a:t>
            </a:r>
            <a:r>
              <a:rPr lang="zh-CN" altLang="en-US" sz="3200" b="1" dirty="0">
                <a:solidFill>
                  <a:srgbClr val="0000FF"/>
                </a:solidFill>
              </a:rPr>
              <a:t>生成元件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符号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544720" cy="463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215330" y="764704"/>
            <a:ext cx="8605142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生成</a:t>
            </a:r>
            <a:r>
              <a:rPr lang="zh-CN" altLang="en-US" dirty="0"/>
              <a:t>的符号存放在本工程目录下，</a:t>
            </a:r>
            <a:r>
              <a:rPr lang="zh-CN" altLang="en-US" dirty="0" smtClean="0"/>
              <a:t>文件名默认与</a:t>
            </a:r>
            <a:r>
              <a:rPr lang="zh-CN" altLang="en-US" dirty="0"/>
              <a:t>设计的实体</a:t>
            </a:r>
            <a:r>
              <a:rPr lang="zh-CN" altLang="en-US" dirty="0" smtClean="0"/>
              <a:t>名称一致，</a:t>
            </a:r>
            <a:r>
              <a:rPr lang="zh-CN" altLang="en-US" dirty="0"/>
              <a:t>文件后缀名</a:t>
            </a:r>
            <a:r>
              <a:rPr lang="en-US" altLang="zh-CN" dirty="0"/>
              <a:t>.</a:t>
            </a:r>
            <a:r>
              <a:rPr lang="en-US" altLang="zh-CN" dirty="0" err="1" smtClean="0"/>
              <a:t>bsf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原理图的编辑</a:t>
            </a:r>
            <a:r>
              <a:rPr lang="zh-CN" altLang="en-US" dirty="0" smtClean="0"/>
              <a:t>区双击左键，在出现的“</a:t>
            </a:r>
            <a:r>
              <a:rPr lang="en-US" altLang="zh-CN" b="1" dirty="0"/>
              <a:t>Symbol</a:t>
            </a:r>
            <a:r>
              <a:rPr lang="zh-CN" altLang="en-US" b="1" dirty="0"/>
              <a:t>对话框</a:t>
            </a:r>
            <a:r>
              <a:rPr lang="zh-CN" altLang="en-US" dirty="0" smtClean="0"/>
              <a:t>”中可看到该封装的元件。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23528" y="260648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2</a:t>
            </a:r>
            <a:r>
              <a:rPr lang="zh-CN" altLang="en-US" b="1" dirty="0" smtClean="0">
                <a:solidFill>
                  <a:srgbClr val="002060"/>
                </a:solidFill>
              </a:rPr>
              <a:t>）在本工程中保存和使用封装元件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548680"/>
            <a:ext cx="88569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）自定义</a:t>
            </a:r>
            <a:r>
              <a:rPr lang="zh-CN" altLang="en-US" sz="1600" dirty="0"/>
              <a:t>元件</a:t>
            </a:r>
            <a:r>
              <a:rPr lang="zh-CN" altLang="en-US" sz="1600" dirty="0" smtClean="0"/>
              <a:t>库。</a:t>
            </a:r>
            <a:endParaRPr lang="en-US" altLang="zh-CN" sz="1600" dirty="0" smtClean="0"/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将所有自定义的封装元件的</a:t>
            </a:r>
            <a:r>
              <a:rPr lang="en-US" altLang="zh-CN" sz="1600" dirty="0" err="1"/>
              <a:t>bsf</a:t>
            </a:r>
            <a:r>
              <a:rPr lang="zh-CN" altLang="en-US" sz="1600" dirty="0" smtClean="0"/>
              <a:t>文件和</a:t>
            </a:r>
            <a:r>
              <a:rPr lang="en-US" altLang="zh-CN" sz="1600" dirty="0" err="1" smtClean="0"/>
              <a:t>bdf</a:t>
            </a:r>
            <a:r>
              <a:rPr lang="zh-CN" altLang="en-US" sz="1600" dirty="0" smtClean="0"/>
              <a:t>文件拷贝至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个文件夹（自定义元件库，例如</a:t>
            </a:r>
            <a:r>
              <a:rPr lang="en-US" altLang="zh-CN" sz="1600" dirty="0" smtClean="0"/>
              <a:t>E:\FYY\QuartusII project\</a:t>
            </a:r>
            <a:r>
              <a:rPr lang="en-US" altLang="zh-CN" sz="1600" dirty="0" err="1" smtClean="0"/>
              <a:t>fyyLibrary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在“</a:t>
            </a:r>
            <a:r>
              <a:rPr lang="en-US" altLang="zh-CN" sz="1600" dirty="0" smtClean="0"/>
              <a:t>Assignments</a:t>
            </a:r>
            <a:r>
              <a:rPr lang="zh-CN" altLang="en-US" sz="1600" dirty="0" smtClean="0"/>
              <a:t>”菜单中选择“</a:t>
            </a:r>
            <a:r>
              <a:rPr lang="en-US" altLang="zh-CN" sz="1600" dirty="0" smtClean="0"/>
              <a:t>Settings</a:t>
            </a:r>
            <a:r>
              <a:rPr lang="zh-CN" altLang="en-US" sz="1600" dirty="0" smtClean="0"/>
              <a:t>”，在“</a:t>
            </a:r>
            <a:r>
              <a:rPr lang="en-US" altLang="zh-CN" sz="1600" dirty="0" smtClean="0"/>
              <a:t>Libraries</a:t>
            </a:r>
            <a:r>
              <a:rPr lang="zh-CN" altLang="en-US" sz="1600" dirty="0" smtClean="0"/>
              <a:t>”选项中加入自定义元件库（选择其对应的文件夹）</a:t>
            </a:r>
            <a:endParaRPr lang="en-US" altLang="zh-CN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323528" y="188640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3</a:t>
            </a:r>
            <a:r>
              <a:rPr lang="zh-CN" altLang="en-US" b="1" dirty="0" smtClean="0">
                <a:solidFill>
                  <a:srgbClr val="002060"/>
                </a:solidFill>
              </a:rPr>
              <a:t>）在其它工程中保存和使用封装元件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69" y="2060848"/>
            <a:ext cx="5267325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椭圆 6"/>
          <p:cNvSpPr/>
          <p:nvPr/>
        </p:nvSpPr>
        <p:spPr>
          <a:xfrm>
            <a:off x="2051720" y="2636912"/>
            <a:ext cx="57606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12160" y="3212976"/>
            <a:ext cx="36004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516216" y="3212976"/>
            <a:ext cx="36004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75856" y="4005064"/>
            <a:ext cx="86409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923928" y="3356992"/>
            <a:ext cx="2088232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139952" y="4221088"/>
            <a:ext cx="1872208" cy="20882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868144" y="6309320"/>
            <a:ext cx="86409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192180" y="3501008"/>
            <a:ext cx="504056" cy="28083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499992" y="3212976"/>
            <a:ext cx="1296144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203848" y="1412776"/>
            <a:ext cx="1584176" cy="1800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2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260648"/>
            <a:ext cx="87491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）加入</a:t>
            </a:r>
            <a:r>
              <a:rPr lang="en-US" altLang="zh-CN" dirty="0" err="1"/>
              <a:t>bdf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在导航界面的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下</a:t>
            </a:r>
            <a:r>
              <a:rPr lang="zh-CN" altLang="en-US" dirty="0"/>
              <a:t>点击右键弹出菜单选择“</a:t>
            </a:r>
            <a:r>
              <a:rPr lang="en-US" altLang="zh-CN" dirty="0"/>
              <a:t>Add/Remove Files in Project</a:t>
            </a:r>
            <a:r>
              <a:rPr lang="zh-CN" altLang="en-US" dirty="0" smtClean="0"/>
              <a:t>”，选择加入要使用元件的对应</a:t>
            </a:r>
            <a:r>
              <a:rPr lang="en-US" altLang="zh-CN" dirty="0" err="1"/>
              <a:t>bdf</a:t>
            </a:r>
            <a:r>
              <a:rPr lang="zh-CN" altLang="en-US" dirty="0" smtClean="0"/>
              <a:t>文件（该文件可以不和</a:t>
            </a:r>
            <a:r>
              <a:rPr lang="en-US" altLang="zh-CN" dirty="0" err="1"/>
              <a:t>bsf</a:t>
            </a:r>
            <a:r>
              <a:rPr lang="zh-CN" altLang="en-US" dirty="0" smtClean="0"/>
              <a:t>文件在同一目录下）。</a:t>
            </a:r>
            <a:endParaRPr lang="en-US" altLang="zh-CN" dirty="0" smtClean="0"/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如不加入对应</a:t>
            </a:r>
            <a:r>
              <a:rPr lang="en-US" altLang="zh-CN" dirty="0" err="1"/>
              <a:t>bdf</a:t>
            </a:r>
            <a:r>
              <a:rPr lang="zh-CN" altLang="en-US" dirty="0" smtClean="0"/>
              <a:t>文件，编译会报错。</a:t>
            </a:r>
            <a:endParaRPr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552728" cy="47525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椭圆 6"/>
          <p:cNvSpPr/>
          <p:nvPr/>
        </p:nvSpPr>
        <p:spPr>
          <a:xfrm>
            <a:off x="1122512" y="1916832"/>
            <a:ext cx="50405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627784" y="2348880"/>
            <a:ext cx="50405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88224" y="2852936"/>
            <a:ext cx="36004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79912" y="4221088"/>
            <a:ext cx="864096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44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79512" y="260648"/>
            <a:ext cx="87491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）使用自定义封装的元件。</a:t>
            </a:r>
            <a:endParaRPr lang="en-US" altLang="zh-CN" dirty="0" smtClean="0"/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原理图的编辑区双击左键，在出现的“</a:t>
            </a:r>
            <a:r>
              <a:rPr lang="en-US" altLang="zh-CN" b="1" dirty="0"/>
              <a:t>Symbol</a:t>
            </a:r>
            <a:r>
              <a:rPr lang="zh-CN" altLang="en-US" b="1" dirty="0"/>
              <a:t>对话框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选择自定义元件库文件，在其中找到对应的封装元件。</a:t>
            </a:r>
            <a:endParaRPr lang="en-US" altLang="zh-CN" dirty="0" smtClean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627212"/>
            <a:ext cx="5874022" cy="51141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椭圆 3"/>
          <p:cNvSpPr/>
          <p:nvPr/>
        </p:nvSpPr>
        <p:spPr>
          <a:xfrm>
            <a:off x="1403648" y="1988840"/>
            <a:ext cx="1944216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0"/>
          </p:cNvCxnSpPr>
          <p:nvPr/>
        </p:nvCxnSpPr>
        <p:spPr>
          <a:xfrm>
            <a:off x="2375756" y="1340768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361420" y="2168860"/>
            <a:ext cx="1192671" cy="14761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69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5105400" cy="83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</a:rPr>
              <a:t>一、逻辑问题描述</a:t>
            </a:r>
            <a:r>
              <a:rPr lang="en-US" altLang="zh-CN" sz="2800" b="1" smtClean="0">
                <a:solidFill>
                  <a:schemeClr val="accent2"/>
                </a:solidFill>
              </a:rPr>
              <a:t>—</a:t>
            </a:r>
            <a:r>
              <a:rPr lang="zh-CN" altLang="en-US" sz="2800" b="1" smtClean="0">
                <a:solidFill>
                  <a:schemeClr val="accent2"/>
                </a:solidFill>
              </a:rPr>
              <a:t>真值表</a:t>
            </a:r>
            <a:r>
              <a:rPr lang="en-US" altLang="zh-CN" sz="2800" b="1" smtClean="0">
                <a:solidFill>
                  <a:schemeClr val="accent2"/>
                </a:solidFill>
              </a:rPr>
              <a:t>—</a:t>
            </a:r>
            <a:r>
              <a:rPr lang="zh-CN" altLang="en-US" sz="2800" b="1" smtClean="0">
                <a:solidFill>
                  <a:schemeClr val="accent2"/>
                </a:solidFill>
              </a:rPr>
              <a:t>逻辑表达式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000" b="1" smtClean="0">
                <a:solidFill>
                  <a:schemeClr val="accent2"/>
                </a:solidFill>
              </a:rPr>
              <a:t>3.4.1 </a:t>
            </a:r>
            <a:r>
              <a:rPr lang="zh-CN" altLang="en-US" sz="3000" b="1" smtClean="0">
                <a:solidFill>
                  <a:schemeClr val="accent2"/>
                </a:solidFill>
              </a:rPr>
              <a:t>根据逻辑问题的描述写出逻辑表达式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304800" y="2100263"/>
            <a:ext cx="5638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1.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半加器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Half-Adder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（与非门）    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228600" y="2590800"/>
            <a:ext cx="4267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输入变量：加数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、</a:t>
            </a:r>
            <a:r>
              <a:rPr kumimoji="1" lang="en-US" altLang="zh-CN" sz="2800" b="1">
                <a:latin typeface="Times New Roman" pitchFamily="18" charset="0"/>
              </a:rPr>
              <a:t>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itchFamily="18" charset="0"/>
              </a:rPr>
              <a:t>输出函数：和 </a:t>
            </a:r>
            <a:r>
              <a:rPr kumimoji="1" lang="en-US" altLang="zh-CN" sz="2800" b="1">
                <a:latin typeface="Times New Roman" pitchFamily="18" charset="0"/>
              </a:rPr>
              <a:t>S</a:t>
            </a:r>
            <a:r>
              <a:rPr kumimoji="1" lang="en-US" altLang="zh-CN" sz="2800" b="1" baseline="-25000">
                <a:latin typeface="Times New Roman" pitchFamily="18" charset="0"/>
              </a:rPr>
              <a:t>h</a:t>
            </a:r>
            <a:r>
              <a:rPr kumimoji="1" lang="zh-CN" altLang="en-US" sz="2800" b="1">
                <a:latin typeface="Times New Roman" pitchFamily="18" charset="0"/>
              </a:rPr>
              <a:t>、进位</a:t>
            </a:r>
            <a:r>
              <a:rPr kumimoji="1" lang="en-US" altLang="zh-CN" sz="2800" b="1">
                <a:latin typeface="Times New Roman" pitchFamily="18" charset="0"/>
              </a:rPr>
              <a:t>C</a:t>
            </a:r>
            <a:r>
              <a:rPr kumimoji="1" lang="en-US" altLang="zh-CN" sz="2800" b="1" baseline="-25000">
                <a:latin typeface="Times New Roman" pitchFamily="18" charset="0"/>
              </a:rPr>
              <a:t>h</a:t>
            </a:r>
          </a:p>
        </p:txBody>
      </p:sp>
      <p:graphicFrame>
        <p:nvGraphicFramePr>
          <p:cNvPr id="202759" name="Group 7"/>
          <p:cNvGraphicFramePr>
            <a:graphicFrameLocks noGrp="1"/>
          </p:cNvGraphicFramePr>
          <p:nvPr/>
        </p:nvGraphicFramePr>
        <p:xfrm>
          <a:off x="457200" y="3786188"/>
          <a:ext cx="1981200" cy="2084387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584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 B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500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1  1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0  1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0193" name="Group 123"/>
          <p:cNvGrpSpPr>
            <a:grpSpLocks/>
          </p:cNvGrpSpPr>
          <p:nvPr/>
        </p:nvGrpSpPr>
        <p:grpSpPr bwMode="auto">
          <a:xfrm>
            <a:off x="2590800" y="3505200"/>
            <a:ext cx="1371600" cy="1752600"/>
            <a:chOff x="1632" y="2208"/>
            <a:chExt cx="864" cy="1104"/>
          </a:xfrm>
        </p:grpSpPr>
        <p:sp>
          <p:nvSpPr>
            <p:cNvPr id="50278" name="Rectangle 19"/>
            <p:cNvSpPr>
              <a:spLocks noChangeArrowheads="1"/>
            </p:cNvSpPr>
            <p:nvPr/>
          </p:nvSpPr>
          <p:spPr bwMode="auto">
            <a:xfrm>
              <a:off x="2208" y="2811"/>
              <a:ext cx="28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200" b="1"/>
            </a:p>
          </p:txBody>
        </p:sp>
        <p:sp>
          <p:nvSpPr>
            <p:cNvPr id="50279" name="Rectangle 20"/>
            <p:cNvSpPr>
              <a:spLocks noChangeArrowheads="1"/>
            </p:cNvSpPr>
            <p:nvPr/>
          </p:nvSpPr>
          <p:spPr bwMode="auto">
            <a:xfrm>
              <a:off x="1920" y="2811"/>
              <a:ext cx="28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200" b="1"/>
                <a:t>1</a:t>
              </a:r>
            </a:p>
          </p:txBody>
        </p:sp>
        <p:sp>
          <p:nvSpPr>
            <p:cNvPr id="50280" name="Rectangle 21"/>
            <p:cNvSpPr>
              <a:spLocks noChangeArrowheads="1"/>
            </p:cNvSpPr>
            <p:nvPr/>
          </p:nvSpPr>
          <p:spPr bwMode="auto">
            <a:xfrm>
              <a:off x="2208" y="2522"/>
              <a:ext cx="28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200" b="1"/>
                <a:t>1</a:t>
              </a:r>
            </a:p>
          </p:txBody>
        </p:sp>
        <p:sp>
          <p:nvSpPr>
            <p:cNvPr id="50281" name="Rectangle 22"/>
            <p:cNvSpPr>
              <a:spLocks noChangeArrowheads="1"/>
            </p:cNvSpPr>
            <p:nvPr/>
          </p:nvSpPr>
          <p:spPr bwMode="auto">
            <a:xfrm>
              <a:off x="1920" y="2522"/>
              <a:ext cx="28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200" b="1"/>
            </a:p>
          </p:txBody>
        </p:sp>
        <p:sp>
          <p:nvSpPr>
            <p:cNvPr id="50282" name="Line 23"/>
            <p:cNvSpPr>
              <a:spLocks noChangeShapeType="1"/>
            </p:cNvSpPr>
            <p:nvPr/>
          </p:nvSpPr>
          <p:spPr bwMode="auto">
            <a:xfrm>
              <a:off x="1920" y="252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83" name="Line 24"/>
            <p:cNvSpPr>
              <a:spLocks noChangeShapeType="1"/>
            </p:cNvSpPr>
            <p:nvPr/>
          </p:nvSpPr>
          <p:spPr bwMode="auto">
            <a:xfrm>
              <a:off x="1920" y="281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84" name="Line 25"/>
            <p:cNvSpPr>
              <a:spLocks noChangeShapeType="1"/>
            </p:cNvSpPr>
            <p:nvPr/>
          </p:nvSpPr>
          <p:spPr bwMode="auto">
            <a:xfrm>
              <a:off x="1920" y="309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85" name="Line 26"/>
            <p:cNvSpPr>
              <a:spLocks noChangeShapeType="1"/>
            </p:cNvSpPr>
            <p:nvPr/>
          </p:nvSpPr>
          <p:spPr bwMode="auto">
            <a:xfrm>
              <a:off x="1920" y="2522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86" name="Line 27"/>
            <p:cNvSpPr>
              <a:spLocks noChangeShapeType="1"/>
            </p:cNvSpPr>
            <p:nvPr/>
          </p:nvSpPr>
          <p:spPr bwMode="auto">
            <a:xfrm>
              <a:off x="2208" y="252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87" name="Line 28"/>
            <p:cNvSpPr>
              <a:spLocks noChangeShapeType="1"/>
            </p:cNvSpPr>
            <p:nvPr/>
          </p:nvSpPr>
          <p:spPr bwMode="auto">
            <a:xfrm>
              <a:off x="2496" y="2522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88" name="Line 30"/>
            <p:cNvSpPr>
              <a:spLocks noChangeShapeType="1"/>
            </p:cNvSpPr>
            <p:nvPr/>
          </p:nvSpPr>
          <p:spPr bwMode="auto">
            <a:xfrm>
              <a:off x="1728" y="2285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9" name="Text Box 31"/>
            <p:cNvSpPr txBox="1">
              <a:spLocks noChangeArrowheads="1"/>
            </p:cNvSpPr>
            <p:nvPr/>
          </p:nvSpPr>
          <p:spPr bwMode="auto">
            <a:xfrm>
              <a:off x="1872" y="2208"/>
              <a:ext cx="2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290" name="Text Box 32"/>
            <p:cNvSpPr txBox="1">
              <a:spLocks noChangeArrowheads="1"/>
            </p:cNvSpPr>
            <p:nvPr/>
          </p:nvSpPr>
          <p:spPr bwMode="auto">
            <a:xfrm>
              <a:off x="1632" y="2381"/>
              <a:ext cx="2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0291" name="Text Box 33"/>
            <p:cNvSpPr txBox="1">
              <a:spLocks noChangeArrowheads="1"/>
            </p:cNvSpPr>
            <p:nvPr/>
          </p:nvSpPr>
          <p:spPr bwMode="auto">
            <a:xfrm>
              <a:off x="2064" y="30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800600" y="3810000"/>
            <a:ext cx="4038600" cy="2590800"/>
            <a:chOff x="3024" y="2400"/>
            <a:chExt cx="2544" cy="1632"/>
          </a:xfrm>
          <a:noFill/>
        </p:grpSpPr>
        <p:sp>
          <p:nvSpPr>
            <p:cNvPr id="50235" name="Rectangle 50"/>
            <p:cNvSpPr>
              <a:spLocks noChangeArrowheads="1"/>
            </p:cNvSpPr>
            <p:nvPr/>
          </p:nvSpPr>
          <p:spPr bwMode="auto">
            <a:xfrm>
              <a:off x="3024" y="2400"/>
              <a:ext cx="2544" cy="16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36" name="Rectangle 51"/>
            <p:cNvSpPr>
              <a:spLocks noChangeArrowheads="1"/>
            </p:cNvSpPr>
            <p:nvPr/>
          </p:nvSpPr>
          <p:spPr bwMode="auto">
            <a:xfrm>
              <a:off x="3545" y="2802"/>
              <a:ext cx="28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37" name="Text Box 52"/>
            <p:cNvSpPr txBox="1">
              <a:spLocks noChangeArrowheads="1"/>
            </p:cNvSpPr>
            <p:nvPr/>
          </p:nvSpPr>
          <p:spPr bwMode="auto">
            <a:xfrm>
              <a:off x="3582" y="2832"/>
              <a:ext cx="28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&amp;</a:t>
              </a:r>
              <a:endParaRPr kumimoji="1" lang="en-US" altLang="zh-CN" sz="1800" b="1">
                <a:latin typeface="Times New Roman" pitchFamily="18" charset="0"/>
              </a:endParaRPr>
            </a:p>
          </p:txBody>
        </p:sp>
        <p:sp>
          <p:nvSpPr>
            <p:cNvPr id="50238" name="Line 53"/>
            <p:cNvSpPr>
              <a:spLocks noChangeShapeType="1"/>
            </p:cNvSpPr>
            <p:nvPr/>
          </p:nvSpPr>
          <p:spPr bwMode="auto">
            <a:xfrm>
              <a:off x="3324" y="2916"/>
              <a:ext cx="22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9" name="Line 54"/>
            <p:cNvSpPr>
              <a:spLocks noChangeShapeType="1"/>
            </p:cNvSpPr>
            <p:nvPr/>
          </p:nvSpPr>
          <p:spPr bwMode="auto">
            <a:xfrm>
              <a:off x="3918" y="3002"/>
              <a:ext cx="15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0" name="Line 55"/>
            <p:cNvSpPr>
              <a:spLocks noChangeShapeType="1"/>
            </p:cNvSpPr>
            <p:nvPr/>
          </p:nvSpPr>
          <p:spPr bwMode="auto">
            <a:xfrm>
              <a:off x="3324" y="3060"/>
              <a:ext cx="22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Oval 56"/>
            <p:cNvSpPr>
              <a:spLocks noChangeArrowheads="1"/>
            </p:cNvSpPr>
            <p:nvPr/>
          </p:nvSpPr>
          <p:spPr bwMode="auto">
            <a:xfrm>
              <a:off x="3837" y="2965"/>
              <a:ext cx="73" cy="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42" name="Rectangle 57"/>
            <p:cNvSpPr>
              <a:spLocks noChangeArrowheads="1"/>
            </p:cNvSpPr>
            <p:nvPr/>
          </p:nvSpPr>
          <p:spPr bwMode="auto">
            <a:xfrm>
              <a:off x="4159" y="2496"/>
              <a:ext cx="28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43" name="Text Box 58"/>
            <p:cNvSpPr txBox="1">
              <a:spLocks noChangeArrowheads="1"/>
            </p:cNvSpPr>
            <p:nvPr/>
          </p:nvSpPr>
          <p:spPr bwMode="auto">
            <a:xfrm>
              <a:off x="4196" y="2496"/>
              <a:ext cx="28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&amp;</a:t>
              </a:r>
              <a:endParaRPr kumimoji="1" lang="en-US" altLang="zh-CN" sz="1800" b="1">
                <a:latin typeface="Times New Roman" pitchFamily="18" charset="0"/>
              </a:endParaRPr>
            </a:p>
          </p:txBody>
        </p:sp>
        <p:sp>
          <p:nvSpPr>
            <p:cNvPr id="50244" name="Line 59"/>
            <p:cNvSpPr>
              <a:spLocks noChangeShapeType="1"/>
            </p:cNvSpPr>
            <p:nvPr/>
          </p:nvSpPr>
          <p:spPr bwMode="auto">
            <a:xfrm>
              <a:off x="4524" y="2696"/>
              <a:ext cx="8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Oval 60"/>
            <p:cNvSpPr>
              <a:spLocks noChangeArrowheads="1"/>
            </p:cNvSpPr>
            <p:nvPr/>
          </p:nvSpPr>
          <p:spPr bwMode="auto">
            <a:xfrm>
              <a:off x="4451" y="2659"/>
              <a:ext cx="73" cy="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46" name="Rectangle 61"/>
            <p:cNvSpPr>
              <a:spLocks noChangeArrowheads="1"/>
            </p:cNvSpPr>
            <p:nvPr/>
          </p:nvSpPr>
          <p:spPr bwMode="auto">
            <a:xfrm>
              <a:off x="4151" y="3120"/>
              <a:ext cx="28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47" name="Text Box 62"/>
            <p:cNvSpPr txBox="1">
              <a:spLocks noChangeArrowheads="1"/>
            </p:cNvSpPr>
            <p:nvPr/>
          </p:nvSpPr>
          <p:spPr bwMode="auto">
            <a:xfrm>
              <a:off x="4188" y="3120"/>
              <a:ext cx="28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&amp;</a:t>
              </a:r>
              <a:endParaRPr kumimoji="1" lang="en-US" altLang="zh-CN" sz="1800" b="1">
                <a:latin typeface="Times New Roman" pitchFamily="18" charset="0"/>
              </a:endParaRPr>
            </a:p>
          </p:txBody>
        </p:sp>
        <p:sp>
          <p:nvSpPr>
            <p:cNvPr id="50248" name="Line 63"/>
            <p:cNvSpPr>
              <a:spLocks noChangeShapeType="1"/>
            </p:cNvSpPr>
            <p:nvPr/>
          </p:nvSpPr>
          <p:spPr bwMode="auto">
            <a:xfrm>
              <a:off x="4062" y="3234"/>
              <a:ext cx="9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9" name="Line 64"/>
            <p:cNvSpPr>
              <a:spLocks noChangeShapeType="1"/>
            </p:cNvSpPr>
            <p:nvPr/>
          </p:nvSpPr>
          <p:spPr bwMode="auto">
            <a:xfrm>
              <a:off x="4524" y="3320"/>
              <a:ext cx="8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0" name="Line 65"/>
            <p:cNvSpPr>
              <a:spLocks noChangeShapeType="1"/>
            </p:cNvSpPr>
            <p:nvPr/>
          </p:nvSpPr>
          <p:spPr bwMode="auto">
            <a:xfrm flipV="1">
              <a:off x="3438" y="3360"/>
              <a:ext cx="7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1" name="Oval 66"/>
            <p:cNvSpPr>
              <a:spLocks noChangeArrowheads="1"/>
            </p:cNvSpPr>
            <p:nvPr/>
          </p:nvSpPr>
          <p:spPr bwMode="auto">
            <a:xfrm>
              <a:off x="4443" y="3283"/>
              <a:ext cx="73" cy="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52" name="Line 67"/>
            <p:cNvSpPr>
              <a:spLocks noChangeShapeType="1"/>
            </p:cNvSpPr>
            <p:nvPr/>
          </p:nvSpPr>
          <p:spPr bwMode="auto">
            <a:xfrm>
              <a:off x="4067" y="2736"/>
              <a:ext cx="9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3" name="Line 68"/>
            <p:cNvSpPr>
              <a:spLocks noChangeShapeType="1"/>
            </p:cNvSpPr>
            <p:nvPr/>
          </p:nvSpPr>
          <p:spPr bwMode="auto">
            <a:xfrm>
              <a:off x="4062" y="2727"/>
              <a:ext cx="0" cy="99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4" name="Oval 69"/>
            <p:cNvSpPr>
              <a:spLocks noChangeArrowheads="1"/>
            </p:cNvSpPr>
            <p:nvPr/>
          </p:nvSpPr>
          <p:spPr bwMode="auto">
            <a:xfrm>
              <a:off x="4040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55" name="Line 70"/>
            <p:cNvSpPr>
              <a:spLocks noChangeShapeType="1"/>
            </p:cNvSpPr>
            <p:nvPr/>
          </p:nvSpPr>
          <p:spPr bwMode="auto">
            <a:xfrm>
              <a:off x="3438" y="307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6" name="Line 71"/>
            <p:cNvSpPr>
              <a:spLocks noChangeShapeType="1"/>
            </p:cNvSpPr>
            <p:nvPr/>
          </p:nvSpPr>
          <p:spPr bwMode="auto">
            <a:xfrm flipV="1">
              <a:off x="3438" y="2640"/>
              <a:ext cx="71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7" name="Line 72"/>
            <p:cNvSpPr>
              <a:spLocks noChangeShapeType="1"/>
            </p:cNvSpPr>
            <p:nvPr/>
          </p:nvSpPr>
          <p:spPr bwMode="auto">
            <a:xfrm>
              <a:off x="3438" y="2640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8" name="Rectangle 73"/>
            <p:cNvSpPr>
              <a:spLocks noChangeArrowheads="1"/>
            </p:cNvSpPr>
            <p:nvPr/>
          </p:nvSpPr>
          <p:spPr bwMode="auto">
            <a:xfrm>
              <a:off x="4705" y="2810"/>
              <a:ext cx="28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59" name="Text Box 74"/>
            <p:cNvSpPr txBox="1">
              <a:spLocks noChangeArrowheads="1"/>
            </p:cNvSpPr>
            <p:nvPr/>
          </p:nvSpPr>
          <p:spPr bwMode="auto">
            <a:xfrm>
              <a:off x="4742" y="2832"/>
              <a:ext cx="28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&amp;</a:t>
              </a:r>
              <a:endParaRPr kumimoji="1" lang="en-US" altLang="zh-CN" sz="1800" b="1">
                <a:latin typeface="Times New Roman" pitchFamily="18" charset="0"/>
              </a:endParaRPr>
            </a:p>
          </p:txBody>
        </p:sp>
        <p:sp>
          <p:nvSpPr>
            <p:cNvPr id="50260" name="Line 75"/>
            <p:cNvSpPr>
              <a:spLocks noChangeShapeType="1"/>
            </p:cNvSpPr>
            <p:nvPr/>
          </p:nvSpPr>
          <p:spPr bwMode="auto">
            <a:xfrm>
              <a:off x="4604" y="2924"/>
              <a:ext cx="9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1" name="Line 76"/>
            <p:cNvSpPr>
              <a:spLocks noChangeShapeType="1"/>
            </p:cNvSpPr>
            <p:nvPr/>
          </p:nvSpPr>
          <p:spPr bwMode="auto">
            <a:xfrm>
              <a:off x="5078" y="3010"/>
              <a:ext cx="15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2" name="Oval 77"/>
            <p:cNvSpPr>
              <a:spLocks noChangeArrowheads="1"/>
            </p:cNvSpPr>
            <p:nvPr/>
          </p:nvSpPr>
          <p:spPr bwMode="auto">
            <a:xfrm>
              <a:off x="4997" y="2973"/>
              <a:ext cx="73" cy="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63" name="Line 78"/>
            <p:cNvSpPr>
              <a:spLocks noChangeShapeType="1"/>
            </p:cNvSpPr>
            <p:nvPr/>
          </p:nvSpPr>
          <p:spPr bwMode="auto">
            <a:xfrm>
              <a:off x="4613" y="3072"/>
              <a:ext cx="9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4" name="Line 79"/>
            <p:cNvSpPr>
              <a:spLocks noChangeShapeType="1"/>
            </p:cNvSpPr>
            <p:nvPr/>
          </p:nvSpPr>
          <p:spPr bwMode="auto">
            <a:xfrm>
              <a:off x="4608" y="2700"/>
              <a:ext cx="0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5" name="Line 80"/>
            <p:cNvSpPr>
              <a:spLocks noChangeShapeType="1"/>
            </p:cNvSpPr>
            <p:nvPr/>
          </p:nvSpPr>
          <p:spPr bwMode="auto">
            <a:xfrm>
              <a:off x="4608" y="3085"/>
              <a:ext cx="0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6" name="Text Box 81"/>
            <p:cNvSpPr txBox="1">
              <a:spLocks noChangeArrowheads="1"/>
            </p:cNvSpPr>
            <p:nvPr/>
          </p:nvSpPr>
          <p:spPr bwMode="auto">
            <a:xfrm>
              <a:off x="3024" y="2755"/>
              <a:ext cx="288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267" name="Oval 82"/>
            <p:cNvSpPr>
              <a:spLocks noChangeArrowheads="1"/>
            </p:cNvSpPr>
            <p:nvPr/>
          </p:nvSpPr>
          <p:spPr bwMode="auto">
            <a:xfrm>
              <a:off x="3420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68" name="Oval 83"/>
            <p:cNvSpPr>
              <a:spLocks noChangeArrowheads="1"/>
            </p:cNvSpPr>
            <p:nvPr/>
          </p:nvSpPr>
          <p:spPr bwMode="auto">
            <a:xfrm>
              <a:off x="3420" y="30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69" name="Text Box 84"/>
            <p:cNvSpPr txBox="1">
              <a:spLocks noChangeArrowheads="1"/>
            </p:cNvSpPr>
            <p:nvPr/>
          </p:nvSpPr>
          <p:spPr bwMode="auto">
            <a:xfrm>
              <a:off x="3024" y="2899"/>
              <a:ext cx="288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0270" name="Text Box 85"/>
            <p:cNvSpPr txBox="1">
              <a:spLocks noChangeArrowheads="1"/>
            </p:cNvSpPr>
            <p:nvPr/>
          </p:nvSpPr>
          <p:spPr bwMode="auto">
            <a:xfrm>
              <a:off x="5088" y="2880"/>
              <a:ext cx="432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S</a:t>
              </a:r>
              <a:r>
                <a:rPr kumimoji="1" lang="en-US" altLang="zh-CN" sz="2200" b="1" baseline="-25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271" name="Rectangle 86"/>
            <p:cNvSpPr>
              <a:spLocks noChangeArrowheads="1"/>
            </p:cNvSpPr>
            <p:nvPr/>
          </p:nvSpPr>
          <p:spPr bwMode="auto">
            <a:xfrm>
              <a:off x="4709" y="3518"/>
              <a:ext cx="28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72" name="Text Box 87"/>
            <p:cNvSpPr txBox="1">
              <a:spLocks noChangeArrowheads="1"/>
            </p:cNvSpPr>
            <p:nvPr/>
          </p:nvSpPr>
          <p:spPr bwMode="auto">
            <a:xfrm>
              <a:off x="4746" y="3504"/>
              <a:ext cx="28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&amp;</a:t>
              </a:r>
              <a:endParaRPr kumimoji="1" lang="en-US" altLang="zh-CN" sz="1800" b="1">
                <a:latin typeface="Times New Roman" pitchFamily="18" charset="0"/>
              </a:endParaRPr>
            </a:p>
          </p:txBody>
        </p:sp>
        <p:sp>
          <p:nvSpPr>
            <p:cNvPr id="50273" name="Line 88"/>
            <p:cNvSpPr>
              <a:spLocks noChangeShapeType="1"/>
            </p:cNvSpPr>
            <p:nvPr/>
          </p:nvSpPr>
          <p:spPr bwMode="auto">
            <a:xfrm>
              <a:off x="4080" y="3720"/>
              <a:ext cx="64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4" name="Line 89"/>
            <p:cNvSpPr>
              <a:spLocks noChangeShapeType="1"/>
            </p:cNvSpPr>
            <p:nvPr/>
          </p:nvSpPr>
          <p:spPr bwMode="auto">
            <a:xfrm>
              <a:off x="5082" y="3718"/>
              <a:ext cx="15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5" name="Oval 90"/>
            <p:cNvSpPr>
              <a:spLocks noChangeArrowheads="1"/>
            </p:cNvSpPr>
            <p:nvPr/>
          </p:nvSpPr>
          <p:spPr bwMode="auto">
            <a:xfrm>
              <a:off x="5001" y="3681"/>
              <a:ext cx="73" cy="7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76" name="Text Box 91"/>
            <p:cNvSpPr txBox="1">
              <a:spLocks noChangeArrowheads="1"/>
            </p:cNvSpPr>
            <p:nvPr/>
          </p:nvSpPr>
          <p:spPr bwMode="auto">
            <a:xfrm>
              <a:off x="5184" y="3588"/>
              <a:ext cx="384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C</a:t>
              </a:r>
              <a:r>
                <a:rPr kumimoji="1" lang="en-US" altLang="zh-CN" sz="2200" b="1" baseline="-25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277" name="Oval 92"/>
            <p:cNvSpPr>
              <a:spLocks noChangeArrowheads="1"/>
            </p:cNvSpPr>
            <p:nvPr/>
          </p:nvSpPr>
          <p:spPr bwMode="auto">
            <a:xfrm>
              <a:off x="404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5867400" y="838200"/>
            <a:ext cx="2438400" cy="1524000"/>
            <a:chOff x="4368" y="480"/>
            <a:chExt cx="1536" cy="960"/>
          </a:xfrm>
          <a:noFill/>
        </p:grpSpPr>
        <p:sp>
          <p:nvSpPr>
            <p:cNvPr id="50224" name="Rectangle 94"/>
            <p:cNvSpPr>
              <a:spLocks noChangeArrowheads="1"/>
            </p:cNvSpPr>
            <p:nvPr/>
          </p:nvSpPr>
          <p:spPr bwMode="auto">
            <a:xfrm>
              <a:off x="4368" y="480"/>
              <a:ext cx="1536" cy="96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25" name="Rectangle 95"/>
            <p:cNvSpPr>
              <a:spLocks noChangeArrowheads="1"/>
            </p:cNvSpPr>
            <p:nvPr/>
          </p:nvSpPr>
          <p:spPr bwMode="auto">
            <a:xfrm>
              <a:off x="4848" y="612"/>
              <a:ext cx="432" cy="6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226" name="Text Box 96"/>
            <p:cNvSpPr txBox="1">
              <a:spLocks noChangeArrowheads="1"/>
            </p:cNvSpPr>
            <p:nvPr/>
          </p:nvSpPr>
          <p:spPr bwMode="auto">
            <a:xfrm>
              <a:off x="4944" y="624"/>
              <a:ext cx="288" cy="6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半加器</a:t>
              </a:r>
            </a:p>
          </p:txBody>
        </p:sp>
        <p:sp>
          <p:nvSpPr>
            <p:cNvPr id="50227" name="Line 97"/>
            <p:cNvSpPr>
              <a:spLocks noChangeShapeType="1"/>
            </p:cNvSpPr>
            <p:nvPr/>
          </p:nvSpPr>
          <p:spPr bwMode="auto">
            <a:xfrm flipH="1">
              <a:off x="4608" y="816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Line 98"/>
            <p:cNvSpPr>
              <a:spLocks noChangeShapeType="1"/>
            </p:cNvSpPr>
            <p:nvPr/>
          </p:nvSpPr>
          <p:spPr bwMode="auto">
            <a:xfrm flipH="1">
              <a:off x="4608" y="1056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9" name="Line 99"/>
            <p:cNvSpPr>
              <a:spLocks noChangeShapeType="1"/>
            </p:cNvSpPr>
            <p:nvPr/>
          </p:nvSpPr>
          <p:spPr bwMode="auto">
            <a:xfrm flipH="1">
              <a:off x="5280" y="816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0" name="Line 100"/>
            <p:cNvSpPr>
              <a:spLocks noChangeShapeType="1"/>
            </p:cNvSpPr>
            <p:nvPr/>
          </p:nvSpPr>
          <p:spPr bwMode="auto">
            <a:xfrm flipH="1">
              <a:off x="5280" y="1056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Text Box 101"/>
            <p:cNvSpPr txBox="1">
              <a:spLocks noChangeArrowheads="1"/>
            </p:cNvSpPr>
            <p:nvPr/>
          </p:nvSpPr>
          <p:spPr bwMode="auto">
            <a:xfrm>
              <a:off x="4416" y="672"/>
              <a:ext cx="24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232" name="Text Box 102"/>
            <p:cNvSpPr txBox="1">
              <a:spLocks noChangeArrowheads="1"/>
            </p:cNvSpPr>
            <p:nvPr/>
          </p:nvSpPr>
          <p:spPr bwMode="auto">
            <a:xfrm>
              <a:off x="4416" y="912"/>
              <a:ext cx="240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0233" name="Text Box 103"/>
            <p:cNvSpPr txBox="1">
              <a:spLocks noChangeArrowheads="1"/>
            </p:cNvSpPr>
            <p:nvPr/>
          </p:nvSpPr>
          <p:spPr bwMode="auto">
            <a:xfrm>
              <a:off x="5520" y="912"/>
              <a:ext cx="384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C</a:t>
              </a:r>
              <a:r>
                <a:rPr kumimoji="1" lang="en-US" altLang="zh-CN" sz="2200" b="1" baseline="-25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0234" name="Text Box 104"/>
            <p:cNvSpPr txBox="1">
              <a:spLocks noChangeArrowheads="1"/>
            </p:cNvSpPr>
            <p:nvPr/>
          </p:nvSpPr>
          <p:spPr bwMode="auto">
            <a:xfrm>
              <a:off x="5520" y="672"/>
              <a:ext cx="3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50196" name="Group 125"/>
          <p:cNvGrpSpPr>
            <a:grpSpLocks/>
          </p:cNvGrpSpPr>
          <p:nvPr/>
        </p:nvGrpSpPr>
        <p:grpSpPr bwMode="auto">
          <a:xfrm>
            <a:off x="2514600" y="5105400"/>
            <a:ext cx="1412875" cy="1752600"/>
            <a:chOff x="-240" y="3504"/>
            <a:chExt cx="890" cy="1104"/>
          </a:xfrm>
        </p:grpSpPr>
        <p:sp>
          <p:nvSpPr>
            <p:cNvPr id="50210" name="Rectangle 106"/>
            <p:cNvSpPr>
              <a:spLocks noChangeArrowheads="1"/>
            </p:cNvSpPr>
            <p:nvPr/>
          </p:nvSpPr>
          <p:spPr bwMode="auto">
            <a:xfrm>
              <a:off x="362" y="4081"/>
              <a:ext cx="28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200" b="1"/>
                <a:t>1</a:t>
              </a:r>
            </a:p>
          </p:txBody>
        </p:sp>
        <p:sp>
          <p:nvSpPr>
            <p:cNvPr id="50211" name="Rectangle 107"/>
            <p:cNvSpPr>
              <a:spLocks noChangeArrowheads="1"/>
            </p:cNvSpPr>
            <p:nvPr/>
          </p:nvSpPr>
          <p:spPr bwMode="auto">
            <a:xfrm>
              <a:off x="74" y="4081"/>
              <a:ext cx="288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200" b="1"/>
            </a:p>
          </p:txBody>
        </p:sp>
        <p:sp>
          <p:nvSpPr>
            <p:cNvPr id="50212" name="Rectangle 108"/>
            <p:cNvSpPr>
              <a:spLocks noChangeArrowheads="1"/>
            </p:cNvSpPr>
            <p:nvPr/>
          </p:nvSpPr>
          <p:spPr bwMode="auto">
            <a:xfrm>
              <a:off x="362" y="3792"/>
              <a:ext cx="28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200" b="1"/>
            </a:p>
          </p:txBody>
        </p:sp>
        <p:sp>
          <p:nvSpPr>
            <p:cNvPr id="50213" name="Rectangle 109"/>
            <p:cNvSpPr>
              <a:spLocks noChangeArrowheads="1"/>
            </p:cNvSpPr>
            <p:nvPr/>
          </p:nvSpPr>
          <p:spPr bwMode="auto">
            <a:xfrm>
              <a:off x="74" y="3792"/>
              <a:ext cx="28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200" b="1"/>
            </a:p>
          </p:txBody>
        </p:sp>
        <p:sp>
          <p:nvSpPr>
            <p:cNvPr id="50214" name="Line 110"/>
            <p:cNvSpPr>
              <a:spLocks noChangeShapeType="1"/>
            </p:cNvSpPr>
            <p:nvPr/>
          </p:nvSpPr>
          <p:spPr bwMode="auto">
            <a:xfrm>
              <a:off x="74" y="3792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15" name="Line 111"/>
            <p:cNvSpPr>
              <a:spLocks noChangeShapeType="1"/>
            </p:cNvSpPr>
            <p:nvPr/>
          </p:nvSpPr>
          <p:spPr bwMode="auto">
            <a:xfrm>
              <a:off x="74" y="408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16" name="Line 112"/>
            <p:cNvSpPr>
              <a:spLocks noChangeShapeType="1"/>
            </p:cNvSpPr>
            <p:nvPr/>
          </p:nvSpPr>
          <p:spPr bwMode="auto">
            <a:xfrm>
              <a:off x="74" y="4368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17" name="Line 113"/>
            <p:cNvSpPr>
              <a:spLocks noChangeShapeType="1"/>
            </p:cNvSpPr>
            <p:nvPr/>
          </p:nvSpPr>
          <p:spPr bwMode="auto">
            <a:xfrm>
              <a:off x="74" y="3792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18" name="Line 114"/>
            <p:cNvSpPr>
              <a:spLocks noChangeShapeType="1"/>
            </p:cNvSpPr>
            <p:nvPr/>
          </p:nvSpPr>
          <p:spPr bwMode="auto">
            <a:xfrm>
              <a:off x="362" y="37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19" name="Line 115"/>
            <p:cNvSpPr>
              <a:spLocks noChangeShapeType="1"/>
            </p:cNvSpPr>
            <p:nvPr/>
          </p:nvSpPr>
          <p:spPr bwMode="auto">
            <a:xfrm>
              <a:off x="650" y="3792"/>
              <a:ext cx="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50220" name="Line 117"/>
            <p:cNvSpPr>
              <a:spLocks noChangeShapeType="1"/>
            </p:cNvSpPr>
            <p:nvPr/>
          </p:nvSpPr>
          <p:spPr bwMode="auto">
            <a:xfrm>
              <a:off x="-96" y="3581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Text Box 118"/>
            <p:cNvSpPr txBox="1">
              <a:spLocks noChangeArrowheads="1"/>
            </p:cNvSpPr>
            <p:nvPr/>
          </p:nvSpPr>
          <p:spPr bwMode="auto">
            <a:xfrm>
              <a:off x="0" y="3504"/>
              <a:ext cx="2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0222" name="Text Box 119"/>
            <p:cNvSpPr txBox="1">
              <a:spLocks noChangeArrowheads="1"/>
            </p:cNvSpPr>
            <p:nvPr/>
          </p:nvSpPr>
          <p:spPr bwMode="auto">
            <a:xfrm>
              <a:off x="-240" y="3648"/>
              <a:ext cx="2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0223" name="Text Box 120"/>
            <p:cNvSpPr txBox="1">
              <a:spLocks noChangeArrowheads="1"/>
            </p:cNvSpPr>
            <p:nvPr/>
          </p:nvSpPr>
          <p:spPr bwMode="auto">
            <a:xfrm>
              <a:off x="192" y="432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50197" name="Group 140"/>
          <p:cNvGrpSpPr>
            <a:grpSpLocks/>
          </p:cNvGrpSpPr>
          <p:nvPr/>
        </p:nvGrpSpPr>
        <p:grpSpPr bwMode="auto">
          <a:xfrm>
            <a:off x="4419600" y="2514600"/>
            <a:ext cx="4572000" cy="1066800"/>
            <a:chOff x="2784" y="1584"/>
            <a:chExt cx="2880" cy="672"/>
          </a:xfrm>
        </p:grpSpPr>
        <p:sp>
          <p:nvSpPr>
            <p:cNvPr id="50198" name="Text Box 39"/>
            <p:cNvSpPr txBox="1">
              <a:spLocks noChangeArrowheads="1"/>
            </p:cNvSpPr>
            <p:nvPr/>
          </p:nvSpPr>
          <p:spPr bwMode="auto">
            <a:xfrm>
              <a:off x="4704" y="1584"/>
              <a:ext cx="96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h</a:t>
              </a:r>
              <a:r>
                <a:rPr kumimoji="1" lang="en-US" altLang="zh-CN" sz="2400" b="1">
                  <a:latin typeface="Times New Roman" pitchFamily="18" charset="0"/>
                </a:rPr>
                <a:t> = AB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      = AB</a:t>
              </a:r>
            </a:p>
          </p:txBody>
        </p:sp>
        <p:sp>
          <p:nvSpPr>
            <p:cNvPr id="50199" name="Line 40"/>
            <p:cNvSpPr>
              <a:spLocks noChangeShapeType="1"/>
            </p:cNvSpPr>
            <p:nvPr/>
          </p:nvSpPr>
          <p:spPr bwMode="auto">
            <a:xfrm>
              <a:off x="5184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41"/>
            <p:cNvSpPr>
              <a:spLocks noChangeShapeType="1"/>
            </p:cNvSpPr>
            <p:nvPr/>
          </p:nvSpPr>
          <p:spPr bwMode="auto">
            <a:xfrm>
              <a:off x="5184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Text Box 129"/>
            <p:cNvSpPr txBox="1">
              <a:spLocks noChangeArrowheads="1"/>
            </p:cNvSpPr>
            <p:nvPr/>
          </p:nvSpPr>
          <p:spPr bwMode="auto">
            <a:xfrm>
              <a:off x="2784" y="158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latin typeface="Times New Roman" pitchFamily="18" charset="0"/>
                </a:rPr>
                <a:t>h </a:t>
              </a:r>
              <a:r>
                <a:rPr kumimoji="1" lang="en-US" altLang="zh-CN" sz="2400" b="1">
                  <a:latin typeface="Times New Roman" pitchFamily="18" charset="0"/>
                </a:rPr>
                <a:t>= AB + AB = A⊕B</a:t>
              </a:r>
            </a:p>
          </p:txBody>
        </p:sp>
        <p:sp>
          <p:nvSpPr>
            <p:cNvPr id="50202" name="Line 130"/>
            <p:cNvSpPr>
              <a:spLocks noChangeShapeType="1"/>
            </p:cNvSpPr>
            <p:nvPr/>
          </p:nvSpPr>
          <p:spPr bwMode="auto">
            <a:xfrm>
              <a:off x="3312" y="1632"/>
              <a:ext cx="1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131"/>
            <p:cNvSpPr>
              <a:spLocks noChangeShapeType="1"/>
            </p:cNvSpPr>
            <p:nvPr/>
          </p:nvSpPr>
          <p:spPr bwMode="auto">
            <a:xfrm>
              <a:off x="3674" y="1632"/>
              <a:ext cx="1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Text Box 133"/>
            <p:cNvSpPr txBox="1">
              <a:spLocks noChangeArrowheads="1"/>
            </p:cNvSpPr>
            <p:nvPr/>
          </p:nvSpPr>
          <p:spPr bwMode="auto">
            <a:xfrm>
              <a:off x="3024" y="196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= AAB BAB</a:t>
              </a:r>
            </a:p>
          </p:txBody>
        </p:sp>
        <p:sp>
          <p:nvSpPr>
            <p:cNvPr id="50205" name="Line 134"/>
            <p:cNvSpPr>
              <a:spLocks noChangeShapeType="1"/>
            </p:cNvSpPr>
            <p:nvPr/>
          </p:nvSpPr>
          <p:spPr bwMode="auto">
            <a:xfrm>
              <a:off x="338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Line 135"/>
            <p:cNvSpPr>
              <a:spLocks noChangeShapeType="1"/>
            </p:cNvSpPr>
            <p:nvPr/>
          </p:nvSpPr>
          <p:spPr bwMode="auto">
            <a:xfrm>
              <a:off x="3820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136"/>
            <p:cNvSpPr>
              <a:spLocks noChangeShapeType="1"/>
            </p:cNvSpPr>
            <p:nvPr/>
          </p:nvSpPr>
          <p:spPr bwMode="auto">
            <a:xfrm>
              <a:off x="3238" y="19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Line 137"/>
            <p:cNvSpPr>
              <a:spLocks noChangeShapeType="1"/>
            </p:cNvSpPr>
            <p:nvPr/>
          </p:nvSpPr>
          <p:spPr bwMode="auto">
            <a:xfrm>
              <a:off x="3674" y="19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Line 138"/>
            <p:cNvSpPr>
              <a:spLocks noChangeShapeType="1"/>
            </p:cNvSpPr>
            <p:nvPr/>
          </p:nvSpPr>
          <p:spPr bwMode="auto">
            <a:xfrm>
              <a:off x="3238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48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autoUpdateAnimBg="0"/>
      <p:bldP spid="20275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3429000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i</a:t>
            </a:r>
            <a:r>
              <a:rPr lang="en-US" altLang="zh-CN" sz="2800" b="1" smtClean="0"/>
              <a:t> = A</a:t>
            </a:r>
            <a:r>
              <a:rPr lang="en-US" altLang="zh-CN" sz="2800" b="1" baseline="-25000" smtClean="0"/>
              <a:t>i </a:t>
            </a:r>
            <a:r>
              <a:rPr lang="en-US" altLang="zh-CN" sz="2800" b="1" smtClean="0">
                <a:cs typeface="Times New Roman" pitchFamily="18" charset="0"/>
              </a:rPr>
              <a:t>⊕</a:t>
            </a:r>
            <a:r>
              <a:rPr lang="en-US" altLang="zh-CN" sz="2800" b="1" smtClean="0"/>
              <a:t> B</a:t>
            </a:r>
            <a:r>
              <a:rPr lang="en-US" altLang="zh-CN" sz="2800" b="1" baseline="-25000" smtClean="0"/>
              <a:t>i </a:t>
            </a:r>
            <a:r>
              <a:rPr lang="en-US" altLang="zh-CN" sz="2800" b="1" smtClean="0">
                <a:cs typeface="Times New Roman" pitchFamily="18" charset="0"/>
              </a:rPr>
              <a:t>⊕</a:t>
            </a:r>
            <a:r>
              <a:rPr lang="en-US" altLang="zh-CN" sz="2800" b="1" smtClean="0"/>
              <a:t> C</a:t>
            </a:r>
            <a:r>
              <a:rPr lang="en-US" altLang="zh-CN" sz="2800" b="1" baseline="-25000" smtClean="0"/>
              <a:t>i-1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     = S</a:t>
            </a:r>
            <a:r>
              <a:rPr lang="en-US" altLang="zh-CN" sz="2800" b="1" baseline="-25000" smtClean="0"/>
              <a:t>h1 </a:t>
            </a:r>
            <a:r>
              <a:rPr lang="en-US" altLang="zh-CN" sz="2800" b="1" smtClean="0">
                <a:cs typeface="Times New Roman" pitchFamily="18" charset="0"/>
              </a:rPr>
              <a:t>⊕</a:t>
            </a:r>
            <a:r>
              <a:rPr lang="en-US" altLang="zh-CN" sz="2800" b="1" smtClean="0"/>
              <a:t>  C</a:t>
            </a:r>
            <a:r>
              <a:rPr lang="en-US" altLang="zh-CN" sz="2800" b="1" baseline="-25000" smtClean="0"/>
              <a:t>i-1</a:t>
            </a:r>
            <a:endParaRPr lang="en-US" altLang="zh-CN" sz="2800" b="1" smtClean="0"/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     = S</a:t>
            </a:r>
            <a:r>
              <a:rPr lang="en-US" altLang="zh-CN" sz="2800" b="1" baseline="-25000" smtClean="0"/>
              <a:t>h2 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3810000" cy="533400"/>
          </a:xfrm>
        </p:spPr>
        <p:txBody>
          <a:bodyPr/>
          <a:lstStyle/>
          <a:p>
            <a:pPr algn="l" eaLnBrk="1" hangingPunct="1"/>
            <a:r>
              <a:rPr lang="zh-CN" altLang="en-US" sz="2400" b="1" smtClean="0">
                <a:solidFill>
                  <a:schemeClr val="accent2"/>
                </a:solidFill>
              </a:rPr>
              <a:t>用“半加器”实现全加器</a:t>
            </a:r>
          </a:p>
        </p:txBody>
      </p:sp>
      <p:grpSp>
        <p:nvGrpSpPr>
          <p:cNvPr id="52228" name="Group 65"/>
          <p:cNvGrpSpPr>
            <a:grpSpLocks/>
          </p:cNvGrpSpPr>
          <p:nvPr/>
        </p:nvGrpSpPr>
        <p:grpSpPr bwMode="auto">
          <a:xfrm>
            <a:off x="0" y="4157663"/>
            <a:ext cx="4724400" cy="568325"/>
            <a:chOff x="0" y="2400"/>
            <a:chExt cx="2976" cy="358"/>
          </a:xfrm>
        </p:grpSpPr>
        <p:sp>
          <p:nvSpPr>
            <p:cNvPr id="52285" name="Text Box 6"/>
            <p:cNvSpPr txBox="1">
              <a:spLocks noChangeArrowheads="1"/>
            </p:cNvSpPr>
            <p:nvPr/>
          </p:nvSpPr>
          <p:spPr bwMode="auto">
            <a:xfrm>
              <a:off x="0" y="2400"/>
              <a:ext cx="297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600" b="1">
                  <a:latin typeface="Times New Roman" pitchFamily="18" charset="0"/>
                </a:rPr>
                <a:t>     = A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</a:t>
              </a:r>
              <a:r>
                <a:rPr kumimoji="1" lang="en-US" altLang="zh-CN" sz="2600" b="1">
                  <a:latin typeface="Times New Roman" pitchFamily="18" charset="0"/>
                </a:rPr>
                <a:t>B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 </a:t>
              </a:r>
              <a:r>
                <a:rPr kumimoji="1" lang="en-US" altLang="zh-CN" sz="2600" b="1">
                  <a:latin typeface="Times New Roman" pitchFamily="18" charset="0"/>
                </a:rPr>
                <a:t>+ A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 </a:t>
              </a:r>
              <a:r>
                <a:rPr kumimoji="1" lang="en-US" altLang="zh-CN" sz="2600" b="1">
                  <a:latin typeface="Times New Roman" pitchFamily="18" charset="0"/>
                </a:rPr>
                <a:t>B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 </a:t>
              </a:r>
              <a:r>
                <a:rPr kumimoji="1" lang="en-US" altLang="zh-CN" sz="2600" b="1">
                  <a:latin typeface="Times New Roman" pitchFamily="18" charset="0"/>
                </a:rPr>
                <a:t>C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i-1</a:t>
              </a:r>
              <a:r>
                <a:rPr kumimoji="1" lang="en-US" altLang="zh-CN" sz="2600" b="1">
                  <a:latin typeface="Times New Roman" pitchFamily="18" charset="0"/>
                </a:rPr>
                <a:t> + A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</a:t>
              </a:r>
              <a:r>
                <a:rPr kumimoji="1" lang="en-US" altLang="zh-CN" sz="2600" b="1">
                  <a:latin typeface="Times New Roman" pitchFamily="18" charset="0"/>
                </a:rPr>
                <a:t> B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 </a:t>
              </a:r>
              <a:r>
                <a:rPr kumimoji="1" lang="en-US" altLang="zh-CN" sz="2600" b="1">
                  <a:latin typeface="Times New Roman" pitchFamily="18" charset="0"/>
                </a:rPr>
                <a:t>C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i-1</a:t>
              </a:r>
              <a:r>
                <a:rPr kumimoji="1" lang="en-US" altLang="zh-CN" sz="2600" b="1">
                  <a:latin typeface="Times New Roman" pitchFamily="18" charset="0"/>
                </a:rPr>
                <a:t>        </a:t>
              </a:r>
            </a:p>
          </p:txBody>
        </p:sp>
        <p:sp>
          <p:nvSpPr>
            <p:cNvPr id="52286" name="Line 7"/>
            <p:cNvSpPr>
              <a:spLocks noChangeShapeType="1"/>
            </p:cNvSpPr>
            <p:nvPr/>
          </p:nvSpPr>
          <p:spPr bwMode="auto">
            <a:xfrm>
              <a:off x="1032" y="24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Line 8"/>
            <p:cNvSpPr>
              <a:spLocks noChangeShapeType="1"/>
            </p:cNvSpPr>
            <p:nvPr/>
          </p:nvSpPr>
          <p:spPr bwMode="auto">
            <a:xfrm>
              <a:off x="2196" y="24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361950" y="5224463"/>
            <a:ext cx="38100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b="1">
                <a:latin typeface="Times New Roman" pitchFamily="18" charset="0"/>
              </a:rPr>
              <a:t>= C</a:t>
            </a:r>
            <a:r>
              <a:rPr kumimoji="1" lang="en-US" altLang="zh-CN" sz="2600" b="1" baseline="-25000">
                <a:latin typeface="Times New Roman" pitchFamily="18" charset="0"/>
              </a:rPr>
              <a:t>h1 </a:t>
            </a:r>
            <a:r>
              <a:rPr kumimoji="1" lang="en-US" altLang="zh-CN" sz="2600" b="1">
                <a:latin typeface="Times New Roman" pitchFamily="18" charset="0"/>
              </a:rPr>
              <a:t>+ C</a:t>
            </a:r>
            <a:r>
              <a:rPr kumimoji="1" lang="en-US" altLang="zh-CN" sz="2600" b="1" baseline="-25000">
                <a:latin typeface="Times New Roman" pitchFamily="18" charset="0"/>
              </a:rPr>
              <a:t>i-1</a:t>
            </a:r>
            <a:r>
              <a:rPr kumimoji="1" lang="en-US" altLang="zh-CN" sz="2600" b="1">
                <a:latin typeface="Times New Roman" pitchFamily="18" charset="0"/>
              </a:rPr>
              <a:t> (A</a:t>
            </a:r>
            <a:r>
              <a:rPr kumimoji="1" lang="en-US" altLang="zh-CN" sz="2600" b="1" baseline="-25000">
                <a:latin typeface="Times New Roman" pitchFamily="18" charset="0"/>
              </a:rPr>
              <a:t>i 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⊕</a:t>
            </a:r>
            <a:r>
              <a:rPr kumimoji="1" lang="en-US" altLang="zh-CN" sz="2600" b="1">
                <a:latin typeface="Times New Roman" pitchFamily="18" charset="0"/>
              </a:rPr>
              <a:t>  B</a:t>
            </a:r>
            <a:r>
              <a:rPr kumimoji="1" lang="en-US" altLang="zh-CN" sz="2600" b="1" baseline="-25000">
                <a:latin typeface="Times New Roman" pitchFamily="18" charset="0"/>
              </a:rPr>
              <a:t>i </a:t>
            </a:r>
            <a:r>
              <a:rPr kumimoji="1" lang="en-US" altLang="zh-CN" sz="2600" b="1">
                <a:latin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b="1">
                <a:latin typeface="Times New Roman" pitchFamily="18" charset="0"/>
              </a:rPr>
              <a:t>= C</a:t>
            </a:r>
            <a:r>
              <a:rPr kumimoji="1" lang="en-US" altLang="zh-CN" sz="2600" b="1" baseline="-25000">
                <a:latin typeface="Times New Roman" pitchFamily="18" charset="0"/>
              </a:rPr>
              <a:t>h1 </a:t>
            </a:r>
            <a:r>
              <a:rPr kumimoji="1" lang="en-US" altLang="zh-CN" sz="2600" b="1">
                <a:latin typeface="Times New Roman" pitchFamily="18" charset="0"/>
              </a:rPr>
              <a:t>+ C</a:t>
            </a:r>
            <a:r>
              <a:rPr kumimoji="1" lang="en-US" altLang="zh-CN" sz="2600" b="1" baseline="-25000">
                <a:latin typeface="Times New Roman" pitchFamily="18" charset="0"/>
              </a:rPr>
              <a:t>i-1</a:t>
            </a:r>
            <a:r>
              <a:rPr kumimoji="1" lang="en-US" altLang="zh-CN" sz="2600" b="1">
                <a:latin typeface="Times New Roman" pitchFamily="18" charset="0"/>
              </a:rPr>
              <a:t> S</a:t>
            </a:r>
            <a:r>
              <a:rPr kumimoji="1" lang="en-US" altLang="zh-CN" sz="2600" b="1" baseline="-25000">
                <a:latin typeface="Times New Roman" pitchFamily="18" charset="0"/>
              </a:rPr>
              <a:t>h1</a:t>
            </a:r>
            <a:r>
              <a:rPr kumimoji="1" lang="en-US" altLang="zh-CN" sz="2600" b="1"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600" b="1">
                <a:latin typeface="Times New Roman" pitchFamily="18" charset="0"/>
              </a:rPr>
              <a:t>= C</a:t>
            </a:r>
            <a:r>
              <a:rPr kumimoji="1" lang="en-US" altLang="zh-CN" sz="2600" b="1" baseline="-25000">
                <a:latin typeface="Times New Roman" pitchFamily="18" charset="0"/>
              </a:rPr>
              <a:t>h1 </a:t>
            </a:r>
            <a:r>
              <a:rPr kumimoji="1" lang="en-US" altLang="zh-CN" sz="2600" b="1">
                <a:latin typeface="Times New Roman" pitchFamily="18" charset="0"/>
              </a:rPr>
              <a:t>+ C</a:t>
            </a:r>
            <a:r>
              <a:rPr kumimoji="1" lang="en-US" altLang="zh-CN" sz="2600" b="1" baseline="-25000">
                <a:latin typeface="Times New Roman" pitchFamily="18" charset="0"/>
              </a:rPr>
              <a:t>h2</a:t>
            </a:r>
          </a:p>
        </p:txBody>
      </p:sp>
      <p:grpSp>
        <p:nvGrpSpPr>
          <p:cNvPr id="52230" name="Group 68"/>
          <p:cNvGrpSpPr>
            <a:grpSpLocks/>
          </p:cNvGrpSpPr>
          <p:nvPr/>
        </p:nvGrpSpPr>
        <p:grpSpPr bwMode="auto">
          <a:xfrm>
            <a:off x="381000" y="4767263"/>
            <a:ext cx="4267200" cy="568325"/>
            <a:chOff x="240" y="3003"/>
            <a:chExt cx="2688" cy="358"/>
          </a:xfrm>
        </p:grpSpPr>
        <p:sp>
          <p:nvSpPr>
            <p:cNvPr id="52282" name="Text Box 11"/>
            <p:cNvSpPr txBox="1">
              <a:spLocks noChangeArrowheads="1"/>
            </p:cNvSpPr>
            <p:nvPr/>
          </p:nvSpPr>
          <p:spPr bwMode="auto">
            <a:xfrm>
              <a:off x="240" y="3003"/>
              <a:ext cx="268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600" b="1">
                  <a:latin typeface="Times New Roman" pitchFamily="18" charset="0"/>
                </a:rPr>
                <a:t>= C</a:t>
              </a:r>
              <a:r>
                <a:rPr kumimoji="1" lang="en-US" altLang="zh-CN" sz="2600" b="1" baseline="-25000">
                  <a:latin typeface="Times New Roman" pitchFamily="18" charset="0"/>
                </a:rPr>
                <a:t>h1 </a:t>
              </a:r>
              <a:r>
                <a:rPr kumimoji="1" lang="en-US" altLang="zh-CN" sz="2600" b="1">
                  <a:latin typeface="Times New Roman" pitchFamily="18" charset="0"/>
                </a:rPr>
                <a:t>+ C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i-1</a:t>
              </a:r>
              <a:r>
                <a:rPr kumimoji="1" lang="en-US" altLang="zh-CN" sz="2600" b="1">
                  <a:latin typeface="Times New Roman" pitchFamily="18" charset="0"/>
                </a:rPr>
                <a:t> (A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 </a:t>
              </a:r>
              <a:r>
                <a:rPr kumimoji="1" lang="en-US" altLang="zh-CN" sz="2600" b="1">
                  <a:latin typeface="Times New Roman" pitchFamily="18" charset="0"/>
                </a:rPr>
                <a:t>B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  </a:t>
              </a:r>
              <a:r>
                <a:rPr kumimoji="1" lang="en-US" altLang="zh-CN" sz="2600" b="1">
                  <a:latin typeface="Times New Roman" pitchFamily="18" charset="0"/>
                </a:rPr>
                <a:t>+ A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</a:t>
              </a:r>
              <a:r>
                <a:rPr kumimoji="1" lang="en-US" altLang="zh-CN" sz="2600" b="1">
                  <a:latin typeface="Times New Roman" pitchFamily="18" charset="0"/>
                </a:rPr>
                <a:t> B</a:t>
              </a:r>
              <a:r>
                <a:rPr kumimoji="1" lang="en-US" altLang="zh-CN" sz="2600" b="1" baseline="-25000">
                  <a:latin typeface="Times New Roman" pitchFamily="18" charset="0"/>
                </a:rPr>
                <a:t>i </a:t>
              </a:r>
              <a:r>
                <a:rPr kumimoji="1" lang="en-US" altLang="zh-CN" sz="26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2283" name="Line 12"/>
            <p:cNvSpPr>
              <a:spLocks noChangeShapeType="1"/>
            </p:cNvSpPr>
            <p:nvPr/>
          </p:nvSpPr>
          <p:spPr bwMode="auto">
            <a:xfrm>
              <a:off x="1356" y="305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13"/>
            <p:cNvSpPr>
              <a:spLocks noChangeShapeType="1"/>
            </p:cNvSpPr>
            <p:nvPr/>
          </p:nvSpPr>
          <p:spPr bwMode="auto">
            <a:xfrm>
              <a:off x="2232" y="305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86200" y="152400"/>
            <a:ext cx="5105400" cy="2743200"/>
            <a:chOff x="192" y="2160"/>
            <a:chExt cx="3216" cy="1728"/>
          </a:xfrm>
          <a:noFill/>
        </p:grpSpPr>
        <p:sp>
          <p:nvSpPr>
            <p:cNvPr id="52252" name="Rectangle 15"/>
            <p:cNvSpPr>
              <a:spLocks noChangeArrowheads="1"/>
            </p:cNvSpPr>
            <p:nvPr/>
          </p:nvSpPr>
          <p:spPr bwMode="auto">
            <a:xfrm>
              <a:off x="192" y="2160"/>
              <a:ext cx="3216" cy="17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53" name="Line 16"/>
            <p:cNvSpPr>
              <a:spLocks noChangeShapeType="1"/>
            </p:cNvSpPr>
            <p:nvPr/>
          </p:nvSpPr>
          <p:spPr bwMode="auto">
            <a:xfrm>
              <a:off x="1440" y="3120"/>
              <a:ext cx="0" cy="48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Rectangle 17"/>
            <p:cNvSpPr>
              <a:spLocks noChangeArrowheads="1"/>
            </p:cNvSpPr>
            <p:nvPr/>
          </p:nvSpPr>
          <p:spPr bwMode="auto">
            <a:xfrm>
              <a:off x="1824" y="2436"/>
              <a:ext cx="432" cy="6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55" name="Text Box 18"/>
            <p:cNvSpPr txBox="1">
              <a:spLocks noChangeArrowheads="1"/>
            </p:cNvSpPr>
            <p:nvPr/>
          </p:nvSpPr>
          <p:spPr bwMode="auto">
            <a:xfrm>
              <a:off x="1920" y="2448"/>
              <a:ext cx="288" cy="6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半加器</a:t>
              </a:r>
            </a:p>
          </p:txBody>
        </p:sp>
        <p:sp>
          <p:nvSpPr>
            <p:cNvPr id="52256" name="Line 19"/>
            <p:cNvSpPr>
              <a:spLocks noChangeShapeType="1"/>
            </p:cNvSpPr>
            <p:nvPr/>
          </p:nvSpPr>
          <p:spPr bwMode="auto">
            <a:xfrm flipH="1">
              <a:off x="1584" y="2640"/>
              <a:ext cx="24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Line 20"/>
            <p:cNvSpPr>
              <a:spLocks noChangeShapeType="1"/>
            </p:cNvSpPr>
            <p:nvPr/>
          </p:nvSpPr>
          <p:spPr bwMode="auto">
            <a:xfrm flipH="1">
              <a:off x="2256" y="2640"/>
              <a:ext cx="76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21"/>
            <p:cNvSpPr>
              <a:spLocks noChangeShapeType="1"/>
            </p:cNvSpPr>
            <p:nvPr/>
          </p:nvSpPr>
          <p:spPr bwMode="auto">
            <a:xfrm flipH="1">
              <a:off x="2256" y="2928"/>
              <a:ext cx="1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Text Box 22"/>
            <p:cNvSpPr txBox="1">
              <a:spLocks noChangeArrowheads="1"/>
            </p:cNvSpPr>
            <p:nvPr/>
          </p:nvSpPr>
          <p:spPr bwMode="auto">
            <a:xfrm>
              <a:off x="2304" y="2688"/>
              <a:ext cx="480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C</a:t>
              </a:r>
              <a:r>
                <a:rPr kumimoji="1" lang="en-US" altLang="zh-CN" sz="2200" b="1" baseline="-25000">
                  <a:latin typeface="Times New Roman" pitchFamily="18" charset="0"/>
                </a:rPr>
                <a:t>h2</a:t>
              </a:r>
            </a:p>
          </p:txBody>
        </p:sp>
        <p:sp>
          <p:nvSpPr>
            <p:cNvPr id="52260" name="Text Box 23"/>
            <p:cNvSpPr txBox="1">
              <a:spLocks noChangeArrowheads="1"/>
            </p:cNvSpPr>
            <p:nvPr/>
          </p:nvSpPr>
          <p:spPr bwMode="auto">
            <a:xfrm>
              <a:off x="2304" y="2352"/>
              <a:ext cx="432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latin typeface="Times New Roman" pitchFamily="18" charset="0"/>
                </a:rPr>
                <a:t>h2</a:t>
              </a:r>
            </a:p>
          </p:txBody>
        </p:sp>
        <p:sp>
          <p:nvSpPr>
            <p:cNvPr id="52261" name="Rectangle 24"/>
            <p:cNvSpPr>
              <a:spLocks noChangeArrowheads="1"/>
            </p:cNvSpPr>
            <p:nvPr/>
          </p:nvSpPr>
          <p:spPr bwMode="auto">
            <a:xfrm>
              <a:off x="768" y="2688"/>
              <a:ext cx="432" cy="6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62" name="Text Box 25"/>
            <p:cNvSpPr txBox="1">
              <a:spLocks noChangeArrowheads="1"/>
            </p:cNvSpPr>
            <p:nvPr/>
          </p:nvSpPr>
          <p:spPr bwMode="auto">
            <a:xfrm>
              <a:off x="864" y="2700"/>
              <a:ext cx="288" cy="6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半加器</a:t>
              </a:r>
            </a:p>
          </p:txBody>
        </p:sp>
        <p:sp>
          <p:nvSpPr>
            <p:cNvPr id="52263" name="Line 26"/>
            <p:cNvSpPr>
              <a:spLocks noChangeShapeType="1"/>
            </p:cNvSpPr>
            <p:nvPr/>
          </p:nvSpPr>
          <p:spPr bwMode="auto">
            <a:xfrm flipH="1">
              <a:off x="528" y="2892"/>
              <a:ext cx="24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27"/>
            <p:cNvSpPr>
              <a:spLocks noChangeShapeType="1"/>
            </p:cNvSpPr>
            <p:nvPr/>
          </p:nvSpPr>
          <p:spPr bwMode="auto">
            <a:xfrm flipH="1">
              <a:off x="528" y="3132"/>
              <a:ext cx="24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Line 28"/>
            <p:cNvSpPr>
              <a:spLocks noChangeShapeType="1"/>
            </p:cNvSpPr>
            <p:nvPr/>
          </p:nvSpPr>
          <p:spPr bwMode="auto">
            <a:xfrm flipH="1" flipV="1">
              <a:off x="1200" y="2928"/>
              <a:ext cx="6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Line 29"/>
            <p:cNvSpPr>
              <a:spLocks noChangeShapeType="1"/>
            </p:cNvSpPr>
            <p:nvPr/>
          </p:nvSpPr>
          <p:spPr bwMode="auto">
            <a:xfrm flipH="1">
              <a:off x="1200" y="3120"/>
              <a:ext cx="24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Text Box 30"/>
            <p:cNvSpPr txBox="1">
              <a:spLocks noChangeArrowheads="1"/>
            </p:cNvSpPr>
            <p:nvPr/>
          </p:nvSpPr>
          <p:spPr bwMode="auto">
            <a:xfrm>
              <a:off x="288" y="2748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2268" name="Text Box 31"/>
            <p:cNvSpPr txBox="1">
              <a:spLocks noChangeArrowheads="1"/>
            </p:cNvSpPr>
            <p:nvPr/>
          </p:nvSpPr>
          <p:spPr bwMode="auto">
            <a:xfrm>
              <a:off x="288" y="2988"/>
              <a:ext cx="288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B</a:t>
              </a:r>
              <a:r>
                <a:rPr kumimoji="1" lang="en-US" altLang="zh-CN" sz="24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2269" name="Text Box 32"/>
            <p:cNvSpPr txBox="1">
              <a:spLocks noChangeArrowheads="1"/>
            </p:cNvSpPr>
            <p:nvPr/>
          </p:nvSpPr>
          <p:spPr bwMode="auto">
            <a:xfrm>
              <a:off x="1488" y="3024"/>
              <a:ext cx="384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C</a:t>
              </a:r>
              <a:r>
                <a:rPr kumimoji="1" lang="en-US" altLang="zh-CN" sz="2200" b="1" baseline="-25000">
                  <a:latin typeface="Times New Roman" pitchFamily="18" charset="0"/>
                </a:rPr>
                <a:t>h1</a:t>
              </a:r>
            </a:p>
          </p:txBody>
        </p:sp>
        <p:sp>
          <p:nvSpPr>
            <p:cNvPr id="52270" name="Text Box 33"/>
            <p:cNvSpPr txBox="1">
              <a:spLocks noChangeArrowheads="1"/>
            </p:cNvSpPr>
            <p:nvPr/>
          </p:nvSpPr>
          <p:spPr bwMode="auto">
            <a:xfrm>
              <a:off x="1248" y="2592"/>
              <a:ext cx="38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latin typeface="Times New Roman" pitchFamily="18" charset="0"/>
                </a:rPr>
                <a:t>h1</a:t>
              </a:r>
            </a:p>
          </p:txBody>
        </p:sp>
        <p:sp>
          <p:nvSpPr>
            <p:cNvPr id="52271" name="Line 34"/>
            <p:cNvSpPr>
              <a:spLocks noChangeShapeType="1"/>
            </p:cNvSpPr>
            <p:nvPr/>
          </p:nvSpPr>
          <p:spPr bwMode="auto">
            <a:xfrm>
              <a:off x="1583" y="2448"/>
              <a:ext cx="1" cy="19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Line 35"/>
            <p:cNvSpPr>
              <a:spLocks noChangeShapeType="1"/>
            </p:cNvSpPr>
            <p:nvPr/>
          </p:nvSpPr>
          <p:spPr bwMode="auto">
            <a:xfrm flipH="1" flipV="1">
              <a:off x="664" y="2448"/>
              <a:ext cx="9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Text Box 36"/>
            <p:cNvSpPr txBox="1">
              <a:spLocks noChangeArrowheads="1"/>
            </p:cNvSpPr>
            <p:nvPr/>
          </p:nvSpPr>
          <p:spPr bwMode="auto">
            <a:xfrm>
              <a:off x="288" y="2304"/>
              <a:ext cx="48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C</a:t>
              </a:r>
              <a:r>
                <a:rPr kumimoji="1" lang="en-US" altLang="zh-CN" sz="2400" b="1" baseline="-25000"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52274" name="Rectangle 37"/>
            <p:cNvSpPr>
              <a:spLocks noChangeArrowheads="1"/>
            </p:cNvSpPr>
            <p:nvPr/>
          </p:nvSpPr>
          <p:spPr bwMode="auto">
            <a:xfrm>
              <a:off x="2553" y="3336"/>
              <a:ext cx="288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75" name="Text Box 38"/>
            <p:cNvSpPr txBox="1">
              <a:spLocks noChangeArrowheads="1"/>
            </p:cNvSpPr>
            <p:nvPr/>
          </p:nvSpPr>
          <p:spPr bwMode="auto">
            <a:xfrm>
              <a:off x="2505" y="3374"/>
              <a:ext cx="399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宋体" pitchFamily="2" charset="-122"/>
                </a:rPr>
                <a:t>≥1</a:t>
              </a:r>
            </a:p>
          </p:txBody>
        </p:sp>
        <p:sp>
          <p:nvSpPr>
            <p:cNvPr id="52276" name="Line 39"/>
            <p:cNvSpPr>
              <a:spLocks noChangeShapeType="1"/>
            </p:cNvSpPr>
            <p:nvPr/>
          </p:nvSpPr>
          <p:spPr bwMode="auto">
            <a:xfrm>
              <a:off x="2399" y="2928"/>
              <a:ext cx="1" cy="52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40"/>
            <p:cNvSpPr>
              <a:spLocks noChangeShapeType="1"/>
            </p:cNvSpPr>
            <p:nvPr/>
          </p:nvSpPr>
          <p:spPr bwMode="auto">
            <a:xfrm flipH="1">
              <a:off x="2394" y="3456"/>
              <a:ext cx="1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41"/>
            <p:cNvSpPr>
              <a:spLocks noChangeShapeType="1"/>
            </p:cNvSpPr>
            <p:nvPr/>
          </p:nvSpPr>
          <p:spPr bwMode="auto">
            <a:xfrm flipH="1" flipV="1">
              <a:off x="1440" y="3600"/>
              <a:ext cx="11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42"/>
            <p:cNvSpPr>
              <a:spLocks noChangeShapeType="1"/>
            </p:cNvSpPr>
            <p:nvPr/>
          </p:nvSpPr>
          <p:spPr bwMode="auto">
            <a:xfrm flipH="1">
              <a:off x="2832" y="3528"/>
              <a:ext cx="24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Text Box 43"/>
            <p:cNvSpPr txBox="1">
              <a:spLocks noChangeArrowheads="1"/>
            </p:cNvSpPr>
            <p:nvPr/>
          </p:nvSpPr>
          <p:spPr bwMode="auto">
            <a:xfrm>
              <a:off x="3072" y="3379"/>
              <a:ext cx="288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C</a:t>
              </a:r>
              <a:r>
                <a:rPr kumimoji="1" lang="en-US" altLang="zh-CN" sz="22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2281" name="Text Box 44"/>
            <p:cNvSpPr txBox="1">
              <a:spLocks noChangeArrowheads="1"/>
            </p:cNvSpPr>
            <p:nvPr/>
          </p:nvSpPr>
          <p:spPr bwMode="auto">
            <a:xfrm>
              <a:off x="3024" y="2467"/>
              <a:ext cx="288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S</a:t>
              </a:r>
              <a:r>
                <a:rPr kumimoji="1" lang="en-US" altLang="zh-CN" sz="2200" b="1" baseline="-25000"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5791200" y="4343400"/>
            <a:ext cx="3124200" cy="1600200"/>
            <a:chOff x="3744" y="2496"/>
            <a:chExt cx="1968" cy="1008"/>
          </a:xfrm>
          <a:noFill/>
        </p:grpSpPr>
        <p:sp>
          <p:nvSpPr>
            <p:cNvPr id="52239" name="Rectangle 46"/>
            <p:cNvSpPr>
              <a:spLocks noChangeArrowheads="1"/>
            </p:cNvSpPr>
            <p:nvPr/>
          </p:nvSpPr>
          <p:spPr bwMode="auto">
            <a:xfrm>
              <a:off x="3744" y="2496"/>
              <a:ext cx="1968" cy="10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40" name="Rectangle 47"/>
            <p:cNvSpPr>
              <a:spLocks noChangeArrowheads="1"/>
            </p:cNvSpPr>
            <p:nvPr/>
          </p:nvSpPr>
          <p:spPr bwMode="auto">
            <a:xfrm>
              <a:off x="4368" y="2688"/>
              <a:ext cx="672" cy="62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2241" name="Text Box 48"/>
            <p:cNvSpPr txBox="1">
              <a:spLocks noChangeArrowheads="1"/>
            </p:cNvSpPr>
            <p:nvPr/>
          </p:nvSpPr>
          <p:spPr bwMode="auto">
            <a:xfrm>
              <a:off x="4368" y="2832"/>
              <a:ext cx="720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52242" name="Line 49"/>
            <p:cNvSpPr>
              <a:spLocks noChangeShapeType="1"/>
            </p:cNvSpPr>
            <p:nvPr/>
          </p:nvSpPr>
          <p:spPr bwMode="auto">
            <a:xfrm>
              <a:off x="4080" y="2832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50"/>
            <p:cNvSpPr>
              <a:spLocks noChangeShapeType="1"/>
            </p:cNvSpPr>
            <p:nvPr/>
          </p:nvSpPr>
          <p:spPr bwMode="auto">
            <a:xfrm>
              <a:off x="4080" y="312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51"/>
            <p:cNvSpPr>
              <a:spLocks noChangeShapeType="1"/>
            </p:cNvSpPr>
            <p:nvPr/>
          </p:nvSpPr>
          <p:spPr bwMode="auto">
            <a:xfrm>
              <a:off x="5062" y="288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52"/>
            <p:cNvSpPr>
              <a:spLocks noChangeShapeType="1"/>
            </p:cNvSpPr>
            <p:nvPr/>
          </p:nvSpPr>
          <p:spPr bwMode="auto">
            <a:xfrm>
              <a:off x="5062" y="3120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Text Box 53"/>
            <p:cNvSpPr txBox="1">
              <a:spLocks noChangeArrowheads="1"/>
            </p:cNvSpPr>
            <p:nvPr/>
          </p:nvSpPr>
          <p:spPr bwMode="auto">
            <a:xfrm>
              <a:off x="3792" y="2640"/>
              <a:ext cx="336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A</a:t>
              </a:r>
              <a:r>
                <a:rPr kumimoji="1" lang="en-US" altLang="zh-CN" sz="22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2247" name="Text Box 54"/>
            <p:cNvSpPr txBox="1">
              <a:spLocks noChangeArrowheads="1"/>
            </p:cNvSpPr>
            <p:nvPr/>
          </p:nvSpPr>
          <p:spPr bwMode="auto">
            <a:xfrm>
              <a:off x="3816" y="2832"/>
              <a:ext cx="336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100" b="1">
                  <a:latin typeface="Times New Roman" pitchFamily="18" charset="0"/>
                </a:rPr>
                <a:t>B</a:t>
              </a:r>
              <a:r>
                <a:rPr kumimoji="1" lang="en-US" altLang="zh-CN" sz="22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2248" name="Text Box 55"/>
            <p:cNvSpPr txBox="1">
              <a:spLocks noChangeArrowheads="1"/>
            </p:cNvSpPr>
            <p:nvPr/>
          </p:nvSpPr>
          <p:spPr bwMode="auto">
            <a:xfrm>
              <a:off x="3792" y="3043"/>
              <a:ext cx="480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100" b="1">
                  <a:latin typeface="Times New Roman" pitchFamily="18" charset="0"/>
                </a:rPr>
                <a:t>C</a:t>
              </a:r>
              <a:r>
                <a:rPr kumimoji="1" lang="en-US" altLang="zh-CN" sz="2200" b="1" baseline="-25000">
                  <a:latin typeface="Times New Roman" pitchFamily="18" charset="0"/>
                </a:rPr>
                <a:t>i-1</a:t>
              </a:r>
            </a:p>
          </p:txBody>
        </p:sp>
        <p:sp>
          <p:nvSpPr>
            <p:cNvPr id="52249" name="Line 56"/>
            <p:cNvSpPr>
              <a:spLocks noChangeShapeType="1"/>
            </p:cNvSpPr>
            <p:nvPr/>
          </p:nvSpPr>
          <p:spPr bwMode="auto">
            <a:xfrm>
              <a:off x="4080" y="2976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Text Box 57"/>
            <p:cNvSpPr txBox="1">
              <a:spLocks noChangeArrowheads="1"/>
            </p:cNvSpPr>
            <p:nvPr/>
          </p:nvSpPr>
          <p:spPr bwMode="auto">
            <a:xfrm>
              <a:off x="5280" y="2707"/>
              <a:ext cx="336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200" b="1">
                  <a:latin typeface="Times New Roman" pitchFamily="18" charset="0"/>
                </a:rPr>
                <a:t>S</a:t>
              </a:r>
              <a:r>
                <a:rPr kumimoji="1" lang="en-US" altLang="zh-CN" sz="2200" b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2251" name="Text Box 58"/>
            <p:cNvSpPr txBox="1">
              <a:spLocks noChangeArrowheads="1"/>
            </p:cNvSpPr>
            <p:nvPr/>
          </p:nvSpPr>
          <p:spPr bwMode="auto">
            <a:xfrm>
              <a:off x="5280" y="2976"/>
              <a:ext cx="336" cy="2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100" b="1">
                  <a:latin typeface="Times New Roman" pitchFamily="18" charset="0"/>
                </a:rPr>
                <a:t>C</a:t>
              </a:r>
              <a:r>
                <a:rPr kumimoji="1" lang="en-US" altLang="zh-CN" sz="2200" b="1" baseline="-25000"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52233" name="Group 69"/>
          <p:cNvGrpSpPr>
            <a:grpSpLocks/>
          </p:cNvGrpSpPr>
          <p:nvPr/>
        </p:nvGrpSpPr>
        <p:grpSpPr bwMode="auto">
          <a:xfrm>
            <a:off x="0" y="3471863"/>
            <a:ext cx="6553200" cy="568325"/>
            <a:chOff x="0" y="2187"/>
            <a:chExt cx="4128" cy="358"/>
          </a:xfrm>
        </p:grpSpPr>
        <p:sp>
          <p:nvSpPr>
            <p:cNvPr id="52235" name="Text Box 60"/>
            <p:cNvSpPr txBox="1">
              <a:spLocks noChangeArrowheads="1"/>
            </p:cNvSpPr>
            <p:nvPr/>
          </p:nvSpPr>
          <p:spPr bwMode="auto">
            <a:xfrm>
              <a:off x="0" y="2187"/>
              <a:ext cx="412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600" b="1" dirty="0">
                  <a:latin typeface="Times New Roman" pitchFamily="18" charset="0"/>
                </a:rPr>
                <a:t>C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</a:t>
              </a:r>
              <a:r>
                <a:rPr kumimoji="1" lang="en-US" altLang="zh-CN" sz="2600" b="1" dirty="0">
                  <a:latin typeface="Times New Roman" pitchFamily="18" charset="0"/>
                </a:rPr>
                <a:t> = A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 </a:t>
              </a:r>
              <a:r>
                <a:rPr kumimoji="1" lang="en-US" altLang="zh-CN" sz="2600" b="1" dirty="0">
                  <a:latin typeface="Times New Roman" pitchFamily="18" charset="0"/>
                </a:rPr>
                <a:t>B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 </a:t>
              </a:r>
              <a:r>
                <a:rPr kumimoji="1" lang="en-US" altLang="zh-CN" sz="2600" b="1" dirty="0">
                  <a:latin typeface="Times New Roman" pitchFamily="18" charset="0"/>
                </a:rPr>
                <a:t>C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i-1</a:t>
              </a:r>
              <a:r>
                <a:rPr kumimoji="1" lang="en-US" altLang="zh-CN" sz="2600" b="1" dirty="0">
                  <a:latin typeface="Times New Roman" pitchFamily="18" charset="0"/>
                </a:rPr>
                <a:t> + A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</a:t>
              </a:r>
              <a:r>
                <a:rPr kumimoji="1" lang="en-US" altLang="zh-CN" sz="2600" b="1" dirty="0">
                  <a:latin typeface="Times New Roman" pitchFamily="18" charset="0"/>
                </a:rPr>
                <a:t> B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 </a:t>
              </a:r>
              <a:r>
                <a:rPr kumimoji="1" lang="en-US" altLang="zh-CN" sz="2600" b="1" dirty="0">
                  <a:latin typeface="Times New Roman" pitchFamily="18" charset="0"/>
                </a:rPr>
                <a:t>C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i-1</a:t>
              </a:r>
              <a:r>
                <a:rPr kumimoji="1" lang="en-US" altLang="zh-CN" sz="2600" b="1" dirty="0">
                  <a:latin typeface="Times New Roman" pitchFamily="18" charset="0"/>
                </a:rPr>
                <a:t> + </a:t>
              </a:r>
              <a:r>
                <a:rPr kumimoji="1" lang="en-US" altLang="zh-CN" sz="2600" b="1" dirty="0" err="1">
                  <a:latin typeface="Times New Roman" pitchFamily="18" charset="0"/>
                </a:rPr>
                <a:t>A</a:t>
              </a:r>
              <a:r>
                <a:rPr kumimoji="1" lang="en-US" altLang="zh-CN" sz="2600" b="1" baseline="-25000" dirty="0" err="1">
                  <a:latin typeface="Times New Roman" pitchFamily="18" charset="0"/>
                </a:rPr>
                <a:t>i</a:t>
              </a:r>
              <a:r>
                <a:rPr kumimoji="1" lang="en-US" altLang="zh-CN" sz="2600" b="1" dirty="0" err="1">
                  <a:latin typeface="Times New Roman" pitchFamily="18" charset="0"/>
                </a:rPr>
                <a:t>B</a:t>
              </a:r>
              <a:r>
                <a:rPr kumimoji="1" lang="en-US" altLang="zh-CN" sz="2600" b="1" baseline="-25000" dirty="0" err="1">
                  <a:latin typeface="Times New Roman" pitchFamily="18" charset="0"/>
                </a:rPr>
                <a:t>i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 </a:t>
              </a:r>
              <a:r>
                <a:rPr kumimoji="1" lang="en-US" altLang="zh-CN" sz="2600" b="1" dirty="0">
                  <a:latin typeface="Times New Roman" pitchFamily="18" charset="0"/>
                </a:rPr>
                <a:t>C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i-1</a:t>
              </a:r>
              <a:r>
                <a:rPr kumimoji="1" lang="en-US" altLang="zh-CN" sz="2600" b="1" dirty="0">
                  <a:latin typeface="Times New Roman" pitchFamily="18" charset="0"/>
                </a:rPr>
                <a:t> + </a:t>
              </a:r>
              <a:r>
                <a:rPr kumimoji="1" lang="en-US" altLang="zh-CN" sz="2600" b="1" dirty="0" err="1">
                  <a:latin typeface="Times New Roman" pitchFamily="18" charset="0"/>
                </a:rPr>
                <a:t>A</a:t>
              </a:r>
              <a:r>
                <a:rPr kumimoji="1" lang="en-US" altLang="zh-CN" sz="2600" b="1" baseline="-25000" dirty="0" err="1">
                  <a:latin typeface="Times New Roman" pitchFamily="18" charset="0"/>
                </a:rPr>
                <a:t>i</a:t>
              </a:r>
              <a:r>
                <a:rPr kumimoji="1" lang="en-US" altLang="zh-CN" sz="2600" b="1" dirty="0" err="1">
                  <a:latin typeface="Times New Roman" pitchFamily="18" charset="0"/>
                </a:rPr>
                <a:t>B</a:t>
              </a:r>
              <a:r>
                <a:rPr kumimoji="1" lang="en-US" altLang="zh-CN" sz="2600" b="1" baseline="-25000" dirty="0" err="1">
                  <a:latin typeface="Times New Roman" pitchFamily="18" charset="0"/>
                </a:rPr>
                <a:t>i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 </a:t>
              </a:r>
              <a:r>
                <a:rPr kumimoji="1" lang="en-US" altLang="zh-CN" sz="2600" b="1" dirty="0">
                  <a:latin typeface="Times New Roman" pitchFamily="18" charset="0"/>
                </a:rPr>
                <a:t>C</a:t>
              </a:r>
              <a:r>
                <a:rPr kumimoji="1" lang="en-US" altLang="zh-CN" sz="2600" b="1" baseline="-25000" dirty="0">
                  <a:latin typeface="Times New Roman" pitchFamily="18" charset="0"/>
                </a:rPr>
                <a:t>i-1</a:t>
              </a:r>
              <a:r>
                <a:rPr kumimoji="1" lang="en-US" altLang="zh-CN" sz="2600" b="1" dirty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2236" name="Line 61"/>
            <p:cNvSpPr>
              <a:spLocks noChangeShapeType="1"/>
            </p:cNvSpPr>
            <p:nvPr/>
          </p:nvSpPr>
          <p:spPr bwMode="auto">
            <a:xfrm>
              <a:off x="432" y="223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62"/>
            <p:cNvSpPr>
              <a:spLocks noChangeShapeType="1"/>
            </p:cNvSpPr>
            <p:nvPr/>
          </p:nvSpPr>
          <p:spPr bwMode="auto">
            <a:xfrm>
              <a:off x="1632" y="223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63"/>
            <p:cNvSpPr>
              <a:spLocks noChangeShapeType="1"/>
            </p:cNvSpPr>
            <p:nvPr/>
          </p:nvSpPr>
          <p:spPr bwMode="auto">
            <a:xfrm>
              <a:off x="2784" y="223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34" name="Text Box 67"/>
          <p:cNvSpPr txBox="1">
            <a:spLocks noChangeArrowheads="1"/>
          </p:cNvSpPr>
          <p:nvPr/>
        </p:nvSpPr>
        <p:spPr bwMode="auto">
          <a:xfrm>
            <a:off x="381000" y="671513"/>
            <a:ext cx="27432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1" lang="en-US" altLang="zh-CN" sz="2400" b="1" baseline="-25000">
                <a:solidFill>
                  <a:schemeClr val="accent2"/>
                </a:solidFill>
                <a:latin typeface="Times New Roman" pitchFamily="18" charset="0"/>
              </a:rPr>
              <a:t>h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= A⊕B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="1" baseline="-25000">
                <a:solidFill>
                  <a:schemeClr val="accent2"/>
                </a:solidFill>
                <a:latin typeface="Times New Roman" pitchFamily="18" charset="0"/>
              </a:rPr>
              <a:t>h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 = AB</a:t>
            </a:r>
          </a:p>
        </p:txBody>
      </p:sp>
    </p:spTree>
    <p:extLst>
      <p:ext uri="{BB962C8B-B14F-4D97-AF65-F5344CB8AC3E}">
        <p14:creationId xmlns:p14="http://schemas.microsoft.com/office/powerpoint/2010/main" val="12032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  <p:bldP spid="20480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533400"/>
          </a:xfrm>
          <a:ln>
            <a:noFill/>
          </a:ln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</a:rPr>
              <a:t>串行加法器的激励函数和输出函数卡诺图</a:t>
            </a:r>
          </a:p>
        </p:txBody>
      </p:sp>
      <p:sp>
        <p:nvSpPr>
          <p:cNvPr id="66628" name="Text Box 68"/>
          <p:cNvSpPr txBox="1">
            <a:spLocks noChangeArrowheads="1"/>
          </p:cNvSpPr>
          <p:nvPr/>
        </p:nvSpPr>
        <p:spPr bwMode="auto">
          <a:xfrm>
            <a:off x="228600" y="5867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/>
              <a:t>D </a:t>
            </a:r>
            <a:r>
              <a:rPr kumimoji="1" lang="zh-CN" altLang="en-US" b="1" smtClean="0"/>
              <a:t>＝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</a:t>
            </a:r>
            <a:r>
              <a:rPr kumimoji="1" lang="en-US" altLang="zh-CN" b="1" smtClean="0"/>
              <a:t> +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</a:t>
            </a:r>
            <a:r>
              <a:rPr kumimoji="1" lang="en-US" altLang="zh-CN" b="1" smtClean="0"/>
              <a:t> </a:t>
            </a:r>
          </a:p>
        </p:txBody>
      </p:sp>
      <p:sp>
        <p:nvSpPr>
          <p:cNvPr id="66757" name="Rectangle 197"/>
          <p:cNvSpPr>
            <a:spLocks noChangeArrowheads="1"/>
          </p:cNvSpPr>
          <p:nvPr/>
        </p:nvSpPr>
        <p:spPr bwMode="auto">
          <a:xfrm>
            <a:off x="609600" y="6858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2800" dirty="0" smtClean="0"/>
              <a:t>二进制状态表</a:t>
            </a:r>
          </a:p>
        </p:txBody>
      </p:sp>
      <p:sp>
        <p:nvSpPr>
          <p:cNvPr id="66958" name="Rectangle 398"/>
          <p:cNvSpPr>
            <a:spLocks noChangeArrowheads="1"/>
          </p:cNvSpPr>
          <p:nvPr/>
        </p:nvSpPr>
        <p:spPr bwMode="auto">
          <a:xfrm>
            <a:off x="304800" y="327660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2800" smtClean="0"/>
              <a:t>激励函数</a:t>
            </a:r>
          </a:p>
        </p:txBody>
      </p:sp>
      <p:sp>
        <p:nvSpPr>
          <p:cNvPr id="66959" name="Rectangle 399"/>
          <p:cNvSpPr>
            <a:spLocks noChangeArrowheads="1"/>
          </p:cNvSpPr>
          <p:nvPr/>
        </p:nvSpPr>
        <p:spPr bwMode="auto">
          <a:xfrm>
            <a:off x="6248400" y="23622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zh-CN" altLang="en-US" sz="2800" smtClean="0"/>
              <a:t>输出函数</a:t>
            </a:r>
          </a:p>
        </p:txBody>
      </p:sp>
      <p:grpSp>
        <p:nvGrpSpPr>
          <p:cNvPr id="66992" name="Group 432"/>
          <p:cNvGrpSpPr>
            <a:grpSpLocks/>
          </p:cNvGrpSpPr>
          <p:nvPr/>
        </p:nvGrpSpPr>
        <p:grpSpPr bwMode="auto">
          <a:xfrm>
            <a:off x="228600" y="3962400"/>
            <a:ext cx="3505200" cy="1628775"/>
            <a:chOff x="288" y="2496"/>
            <a:chExt cx="2208" cy="1026"/>
          </a:xfrm>
        </p:grpSpPr>
        <p:grpSp>
          <p:nvGrpSpPr>
            <p:cNvPr id="66957" name="Group 397"/>
            <p:cNvGrpSpPr>
              <a:grpSpLocks/>
            </p:cNvGrpSpPr>
            <p:nvPr/>
          </p:nvGrpSpPr>
          <p:grpSpPr bwMode="auto">
            <a:xfrm>
              <a:off x="288" y="2496"/>
              <a:ext cx="2208" cy="1026"/>
              <a:chOff x="192" y="2112"/>
              <a:chExt cx="2208" cy="1026"/>
            </a:xfrm>
          </p:grpSpPr>
          <p:sp>
            <p:nvSpPr>
              <p:cNvPr id="66899" name="Rectangle 339"/>
              <p:cNvSpPr>
                <a:spLocks noChangeArrowheads="1"/>
              </p:cNvSpPr>
              <p:nvPr/>
            </p:nvSpPr>
            <p:spPr bwMode="auto">
              <a:xfrm>
                <a:off x="2016" y="2812"/>
                <a:ext cx="38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00" name="Rectangle 340"/>
              <p:cNvSpPr>
                <a:spLocks noChangeArrowheads="1"/>
              </p:cNvSpPr>
              <p:nvPr/>
            </p:nvSpPr>
            <p:spPr bwMode="auto">
              <a:xfrm>
                <a:off x="1632" y="2812"/>
                <a:ext cx="37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01" name="Rectangle 341"/>
              <p:cNvSpPr>
                <a:spLocks noChangeArrowheads="1"/>
              </p:cNvSpPr>
              <p:nvPr/>
            </p:nvSpPr>
            <p:spPr bwMode="auto">
              <a:xfrm>
                <a:off x="1296" y="2812"/>
                <a:ext cx="346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02" name="Rectangle 342"/>
              <p:cNvSpPr>
                <a:spLocks noChangeArrowheads="1"/>
              </p:cNvSpPr>
              <p:nvPr/>
            </p:nvSpPr>
            <p:spPr bwMode="auto">
              <a:xfrm>
                <a:off x="931" y="2812"/>
                <a:ext cx="365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03" name="Rectangle 343"/>
              <p:cNvSpPr>
                <a:spLocks noChangeArrowheads="1"/>
              </p:cNvSpPr>
              <p:nvPr/>
            </p:nvSpPr>
            <p:spPr bwMode="auto">
              <a:xfrm>
                <a:off x="192" y="2812"/>
                <a:ext cx="739" cy="3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04" name="Rectangle 344"/>
              <p:cNvSpPr>
                <a:spLocks noChangeArrowheads="1"/>
              </p:cNvSpPr>
              <p:nvPr/>
            </p:nvSpPr>
            <p:spPr bwMode="auto">
              <a:xfrm>
                <a:off x="2016" y="2486"/>
                <a:ext cx="38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05" name="Rectangle 345"/>
              <p:cNvSpPr>
                <a:spLocks noChangeArrowheads="1"/>
              </p:cNvSpPr>
              <p:nvPr/>
            </p:nvSpPr>
            <p:spPr bwMode="auto">
              <a:xfrm>
                <a:off x="1632" y="2486"/>
                <a:ext cx="37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06" name="Rectangle 346"/>
              <p:cNvSpPr>
                <a:spLocks noChangeArrowheads="1"/>
              </p:cNvSpPr>
              <p:nvPr/>
            </p:nvSpPr>
            <p:spPr bwMode="auto">
              <a:xfrm>
                <a:off x="1296" y="2486"/>
                <a:ext cx="346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07" name="Rectangle 347"/>
              <p:cNvSpPr>
                <a:spLocks noChangeArrowheads="1"/>
              </p:cNvSpPr>
              <p:nvPr/>
            </p:nvSpPr>
            <p:spPr bwMode="auto">
              <a:xfrm>
                <a:off x="931" y="2486"/>
                <a:ext cx="365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08" name="Rectangle 348"/>
              <p:cNvSpPr>
                <a:spLocks noChangeArrowheads="1"/>
              </p:cNvSpPr>
              <p:nvPr/>
            </p:nvSpPr>
            <p:spPr bwMode="auto">
              <a:xfrm>
                <a:off x="192" y="2486"/>
                <a:ext cx="739" cy="3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09" name="Rectangle 349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384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10</a:t>
                </a:r>
              </a:p>
            </p:txBody>
          </p:sp>
          <p:sp>
            <p:nvSpPr>
              <p:cNvPr id="66910" name="Rectangle 350"/>
              <p:cNvSpPr>
                <a:spLocks noChangeArrowheads="1"/>
              </p:cNvSpPr>
              <p:nvPr/>
            </p:nvSpPr>
            <p:spPr bwMode="auto">
              <a:xfrm>
                <a:off x="1632" y="2160"/>
                <a:ext cx="374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11</a:t>
                </a:r>
              </a:p>
            </p:txBody>
          </p:sp>
          <p:sp>
            <p:nvSpPr>
              <p:cNvPr id="66911" name="Rectangle 351"/>
              <p:cNvSpPr>
                <a:spLocks noChangeArrowheads="1"/>
              </p:cNvSpPr>
              <p:nvPr/>
            </p:nvSpPr>
            <p:spPr bwMode="auto">
              <a:xfrm>
                <a:off x="1296" y="2160"/>
                <a:ext cx="346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01</a:t>
                </a:r>
              </a:p>
            </p:txBody>
          </p:sp>
          <p:sp>
            <p:nvSpPr>
              <p:cNvPr id="66912" name="Rectangle 352"/>
              <p:cNvSpPr>
                <a:spLocks noChangeArrowheads="1"/>
              </p:cNvSpPr>
              <p:nvPr/>
            </p:nvSpPr>
            <p:spPr bwMode="auto">
              <a:xfrm>
                <a:off x="931" y="2160"/>
                <a:ext cx="371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00</a:t>
                </a:r>
              </a:p>
            </p:txBody>
          </p:sp>
          <p:sp>
            <p:nvSpPr>
              <p:cNvPr id="66913" name="Rectangle 353"/>
              <p:cNvSpPr>
                <a:spLocks noChangeArrowheads="1"/>
              </p:cNvSpPr>
              <p:nvPr/>
            </p:nvSpPr>
            <p:spPr bwMode="auto">
              <a:xfrm>
                <a:off x="192" y="2160"/>
                <a:ext cx="739" cy="3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zh-CN" smtClean="0"/>
              </a:p>
            </p:txBody>
          </p:sp>
          <p:sp>
            <p:nvSpPr>
              <p:cNvPr id="66914" name="Line 354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15" name="Line 355"/>
              <p:cNvSpPr>
                <a:spLocks noChangeShapeType="1"/>
              </p:cNvSpPr>
              <p:nvPr/>
            </p:nvSpPr>
            <p:spPr bwMode="auto">
              <a:xfrm>
                <a:off x="192" y="2486"/>
                <a:ext cx="2208" cy="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16" name="Line 356"/>
              <p:cNvSpPr>
                <a:spLocks noChangeShapeType="1"/>
              </p:cNvSpPr>
              <p:nvPr/>
            </p:nvSpPr>
            <p:spPr bwMode="auto">
              <a:xfrm flipV="1">
                <a:off x="192" y="2784"/>
                <a:ext cx="2208" cy="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17" name="Line 357"/>
              <p:cNvSpPr>
                <a:spLocks noChangeShapeType="1"/>
              </p:cNvSpPr>
              <p:nvPr/>
            </p:nvSpPr>
            <p:spPr bwMode="auto">
              <a:xfrm flipV="1">
                <a:off x="192" y="3120"/>
                <a:ext cx="2208" cy="1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18" name="Line 358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0" cy="9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19" name="Line 359"/>
              <p:cNvSpPr>
                <a:spLocks noChangeShapeType="1"/>
              </p:cNvSpPr>
              <p:nvPr/>
            </p:nvSpPr>
            <p:spPr bwMode="auto">
              <a:xfrm>
                <a:off x="931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20" name="Line 360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21" name="Line 361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22" name="Line 362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23" name="Line 363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9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24" name="Text Box 364"/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smtClean="0"/>
                  <a:t>y</a:t>
                </a:r>
                <a:r>
                  <a:rPr kumimoji="1" lang="en-US" altLang="zh-CN" sz="2400" baseline="-25000" smtClean="0"/>
                  <a:t>i-1</a:t>
                </a:r>
              </a:p>
            </p:txBody>
          </p:sp>
          <p:sp>
            <p:nvSpPr>
              <p:cNvPr id="66925" name="Text Box 365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smtClean="0"/>
                  <a:t>a</a:t>
                </a:r>
                <a:r>
                  <a:rPr kumimoji="1" lang="en-US" altLang="zh-CN" sz="2400" baseline="-25000" smtClean="0"/>
                  <a:t>i</a:t>
                </a:r>
                <a:r>
                  <a:rPr kumimoji="1" lang="en-US" altLang="zh-CN" sz="2400" b="1" smtClean="0"/>
                  <a:t> </a:t>
                </a:r>
                <a:r>
                  <a:rPr kumimoji="1" lang="en-US" altLang="zh-CN" sz="2400" smtClean="0"/>
                  <a:t>b</a:t>
                </a:r>
                <a:r>
                  <a:rPr kumimoji="1" lang="en-US" altLang="zh-CN" sz="2400" baseline="-25000" smtClean="0"/>
                  <a:t>i</a:t>
                </a:r>
              </a:p>
            </p:txBody>
          </p:sp>
          <p:sp>
            <p:nvSpPr>
              <p:cNvPr id="66926" name="Line 366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</p:grpSp>
        <p:sp>
          <p:nvSpPr>
            <p:cNvPr id="66989" name="Oval 429"/>
            <p:cNvSpPr>
              <a:spLocks noChangeArrowheads="1"/>
            </p:cNvSpPr>
            <p:nvPr/>
          </p:nvSpPr>
          <p:spPr bwMode="auto">
            <a:xfrm>
              <a:off x="1824" y="2928"/>
              <a:ext cx="192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  <p:sp>
          <p:nvSpPr>
            <p:cNvPr id="66990" name="Oval 430"/>
            <p:cNvSpPr>
              <a:spLocks noChangeArrowheads="1"/>
            </p:cNvSpPr>
            <p:nvPr/>
          </p:nvSpPr>
          <p:spPr bwMode="auto">
            <a:xfrm>
              <a:off x="1440" y="3264"/>
              <a:ext cx="62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  <p:sp>
          <p:nvSpPr>
            <p:cNvPr id="66991" name="Oval 431"/>
            <p:cNvSpPr>
              <a:spLocks noChangeArrowheads="1"/>
            </p:cNvSpPr>
            <p:nvPr/>
          </p:nvSpPr>
          <p:spPr bwMode="auto">
            <a:xfrm>
              <a:off x="1776" y="3216"/>
              <a:ext cx="62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</p:grpSp>
      <p:grpSp>
        <p:nvGrpSpPr>
          <p:cNvPr id="66999" name="Group 439"/>
          <p:cNvGrpSpPr>
            <a:grpSpLocks/>
          </p:cNvGrpSpPr>
          <p:nvPr/>
        </p:nvGrpSpPr>
        <p:grpSpPr bwMode="auto">
          <a:xfrm>
            <a:off x="5410200" y="2971800"/>
            <a:ext cx="3505200" cy="1628775"/>
            <a:chOff x="3216" y="2496"/>
            <a:chExt cx="2208" cy="1026"/>
          </a:xfrm>
        </p:grpSpPr>
        <p:grpSp>
          <p:nvGrpSpPr>
            <p:cNvPr id="66960" name="Group 400"/>
            <p:cNvGrpSpPr>
              <a:grpSpLocks/>
            </p:cNvGrpSpPr>
            <p:nvPr/>
          </p:nvGrpSpPr>
          <p:grpSpPr bwMode="auto">
            <a:xfrm>
              <a:off x="3216" y="2496"/>
              <a:ext cx="2208" cy="1026"/>
              <a:chOff x="192" y="2112"/>
              <a:chExt cx="2208" cy="1026"/>
            </a:xfrm>
          </p:grpSpPr>
          <p:sp>
            <p:nvSpPr>
              <p:cNvPr id="66961" name="Rectangle 401"/>
              <p:cNvSpPr>
                <a:spLocks noChangeArrowheads="1"/>
              </p:cNvSpPr>
              <p:nvPr/>
            </p:nvSpPr>
            <p:spPr bwMode="auto">
              <a:xfrm>
                <a:off x="2016" y="2812"/>
                <a:ext cx="38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62" name="Rectangle 402"/>
              <p:cNvSpPr>
                <a:spLocks noChangeArrowheads="1"/>
              </p:cNvSpPr>
              <p:nvPr/>
            </p:nvSpPr>
            <p:spPr bwMode="auto">
              <a:xfrm>
                <a:off x="1632" y="2812"/>
                <a:ext cx="37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63" name="Rectangle 403"/>
              <p:cNvSpPr>
                <a:spLocks noChangeArrowheads="1"/>
              </p:cNvSpPr>
              <p:nvPr/>
            </p:nvSpPr>
            <p:spPr bwMode="auto">
              <a:xfrm>
                <a:off x="1296" y="2812"/>
                <a:ext cx="346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64" name="Rectangle 404"/>
              <p:cNvSpPr>
                <a:spLocks noChangeArrowheads="1"/>
              </p:cNvSpPr>
              <p:nvPr/>
            </p:nvSpPr>
            <p:spPr bwMode="auto">
              <a:xfrm>
                <a:off x="931" y="2812"/>
                <a:ext cx="365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65" name="Rectangle 405"/>
              <p:cNvSpPr>
                <a:spLocks noChangeArrowheads="1"/>
              </p:cNvSpPr>
              <p:nvPr/>
            </p:nvSpPr>
            <p:spPr bwMode="auto">
              <a:xfrm>
                <a:off x="192" y="2812"/>
                <a:ext cx="739" cy="3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66" name="Rectangle 406"/>
              <p:cNvSpPr>
                <a:spLocks noChangeArrowheads="1"/>
              </p:cNvSpPr>
              <p:nvPr/>
            </p:nvSpPr>
            <p:spPr bwMode="auto">
              <a:xfrm>
                <a:off x="2016" y="2486"/>
                <a:ext cx="38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67" name="Rectangle 407"/>
              <p:cNvSpPr>
                <a:spLocks noChangeArrowheads="1"/>
              </p:cNvSpPr>
              <p:nvPr/>
            </p:nvSpPr>
            <p:spPr bwMode="auto">
              <a:xfrm>
                <a:off x="1632" y="2486"/>
                <a:ext cx="374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68" name="Rectangle 408"/>
              <p:cNvSpPr>
                <a:spLocks noChangeArrowheads="1"/>
              </p:cNvSpPr>
              <p:nvPr/>
            </p:nvSpPr>
            <p:spPr bwMode="auto">
              <a:xfrm>
                <a:off x="1296" y="2486"/>
                <a:ext cx="346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6969" name="Rectangle 409"/>
              <p:cNvSpPr>
                <a:spLocks noChangeArrowheads="1"/>
              </p:cNvSpPr>
              <p:nvPr/>
            </p:nvSpPr>
            <p:spPr bwMode="auto">
              <a:xfrm>
                <a:off x="931" y="2486"/>
                <a:ext cx="365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70" name="Rectangle 410"/>
              <p:cNvSpPr>
                <a:spLocks noChangeArrowheads="1"/>
              </p:cNvSpPr>
              <p:nvPr/>
            </p:nvSpPr>
            <p:spPr bwMode="auto">
              <a:xfrm>
                <a:off x="192" y="2486"/>
                <a:ext cx="739" cy="3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6971" name="Rectangle 41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384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10</a:t>
                </a:r>
              </a:p>
            </p:txBody>
          </p:sp>
          <p:sp>
            <p:nvSpPr>
              <p:cNvPr id="66972" name="Rectangle 412"/>
              <p:cNvSpPr>
                <a:spLocks noChangeArrowheads="1"/>
              </p:cNvSpPr>
              <p:nvPr/>
            </p:nvSpPr>
            <p:spPr bwMode="auto">
              <a:xfrm>
                <a:off x="1632" y="2160"/>
                <a:ext cx="374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11</a:t>
                </a:r>
              </a:p>
            </p:txBody>
          </p:sp>
          <p:sp>
            <p:nvSpPr>
              <p:cNvPr id="66973" name="Rectangle 413"/>
              <p:cNvSpPr>
                <a:spLocks noChangeArrowheads="1"/>
              </p:cNvSpPr>
              <p:nvPr/>
            </p:nvSpPr>
            <p:spPr bwMode="auto">
              <a:xfrm>
                <a:off x="1296" y="2160"/>
                <a:ext cx="346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01</a:t>
                </a:r>
              </a:p>
            </p:txBody>
          </p:sp>
          <p:sp>
            <p:nvSpPr>
              <p:cNvPr id="66974" name="Rectangle 414"/>
              <p:cNvSpPr>
                <a:spLocks noChangeArrowheads="1"/>
              </p:cNvSpPr>
              <p:nvPr/>
            </p:nvSpPr>
            <p:spPr bwMode="auto">
              <a:xfrm>
                <a:off x="931" y="2160"/>
                <a:ext cx="371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00</a:t>
                </a:r>
              </a:p>
            </p:txBody>
          </p:sp>
          <p:sp>
            <p:nvSpPr>
              <p:cNvPr id="66975" name="Rectangle 415"/>
              <p:cNvSpPr>
                <a:spLocks noChangeArrowheads="1"/>
              </p:cNvSpPr>
              <p:nvPr/>
            </p:nvSpPr>
            <p:spPr bwMode="auto">
              <a:xfrm>
                <a:off x="192" y="2160"/>
                <a:ext cx="739" cy="3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zh-CN" smtClean="0"/>
              </a:p>
            </p:txBody>
          </p:sp>
          <p:sp>
            <p:nvSpPr>
              <p:cNvPr id="66976" name="Line 416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77" name="Line 417"/>
              <p:cNvSpPr>
                <a:spLocks noChangeShapeType="1"/>
              </p:cNvSpPr>
              <p:nvPr/>
            </p:nvSpPr>
            <p:spPr bwMode="auto">
              <a:xfrm>
                <a:off x="192" y="2486"/>
                <a:ext cx="2208" cy="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78" name="Line 418"/>
              <p:cNvSpPr>
                <a:spLocks noChangeShapeType="1"/>
              </p:cNvSpPr>
              <p:nvPr/>
            </p:nvSpPr>
            <p:spPr bwMode="auto">
              <a:xfrm flipV="1">
                <a:off x="192" y="2784"/>
                <a:ext cx="2208" cy="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79" name="Line 419"/>
              <p:cNvSpPr>
                <a:spLocks noChangeShapeType="1"/>
              </p:cNvSpPr>
              <p:nvPr/>
            </p:nvSpPr>
            <p:spPr bwMode="auto">
              <a:xfrm flipV="1">
                <a:off x="192" y="3120"/>
                <a:ext cx="2208" cy="1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80" name="Line 420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0" cy="9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81" name="Line 421"/>
              <p:cNvSpPr>
                <a:spLocks noChangeShapeType="1"/>
              </p:cNvSpPr>
              <p:nvPr/>
            </p:nvSpPr>
            <p:spPr bwMode="auto">
              <a:xfrm>
                <a:off x="931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82" name="Line 422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83" name="Line 423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84" name="Line 424"/>
              <p:cNvSpPr>
                <a:spLocks noChangeShapeType="1"/>
              </p:cNvSpPr>
              <p:nvPr/>
            </p:nvSpPr>
            <p:spPr bwMode="auto">
              <a:xfrm>
                <a:off x="2016" y="2160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85" name="Line 425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9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6986" name="Text Box 426"/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smtClean="0"/>
                  <a:t>y</a:t>
                </a:r>
                <a:r>
                  <a:rPr kumimoji="1" lang="en-US" altLang="zh-CN" sz="2400" baseline="-25000" smtClean="0"/>
                  <a:t>i-1</a:t>
                </a:r>
              </a:p>
            </p:txBody>
          </p:sp>
          <p:sp>
            <p:nvSpPr>
              <p:cNvPr id="66987" name="Text Box 427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smtClean="0"/>
                  <a:t>a</a:t>
                </a:r>
                <a:r>
                  <a:rPr kumimoji="1" lang="en-US" altLang="zh-CN" sz="2400" baseline="-25000" smtClean="0"/>
                  <a:t>i</a:t>
                </a:r>
                <a:r>
                  <a:rPr kumimoji="1" lang="en-US" altLang="zh-CN" sz="2400" b="1" smtClean="0"/>
                  <a:t> </a:t>
                </a:r>
                <a:r>
                  <a:rPr kumimoji="1" lang="en-US" altLang="zh-CN" sz="2400" smtClean="0"/>
                  <a:t>b</a:t>
                </a:r>
                <a:r>
                  <a:rPr kumimoji="1" lang="en-US" altLang="zh-CN" sz="2400" baseline="-25000" smtClean="0"/>
                  <a:t>i</a:t>
                </a:r>
              </a:p>
            </p:txBody>
          </p:sp>
          <p:sp>
            <p:nvSpPr>
              <p:cNvPr id="66988" name="Line 428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</p:grpSp>
        <p:sp>
          <p:nvSpPr>
            <p:cNvPr id="66995" name="Oval 435"/>
            <p:cNvSpPr>
              <a:spLocks noChangeArrowheads="1"/>
            </p:cNvSpPr>
            <p:nvPr/>
          </p:nvSpPr>
          <p:spPr bwMode="auto">
            <a:xfrm>
              <a:off x="3984" y="32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  <p:sp>
          <p:nvSpPr>
            <p:cNvPr id="66996" name="Oval 436"/>
            <p:cNvSpPr>
              <a:spLocks noChangeArrowheads="1"/>
            </p:cNvSpPr>
            <p:nvPr/>
          </p:nvSpPr>
          <p:spPr bwMode="auto">
            <a:xfrm>
              <a:off x="508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  <p:sp>
          <p:nvSpPr>
            <p:cNvPr id="66997" name="Oval 437"/>
            <p:cNvSpPr>
              <a:spLocks noChangeArrowheads="1"/>
            </p:cNvSpPr>
            <p:nvPr/>
          </p:nvSpPr>
          <p:spPr bwMode="auto">
            <a:xfrm>
              <a:off x="4320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  <p:sp>
          <p:nvSpPr>
            <p:cNvPr id="66998" name="Oval 438"/>
            <p:cNvSpPr>
              <a:spLocks noChangeArrowheads="1"/>
            </p:cNvSpPr>
            <p:nvPr/>
          </p:nvSpPr>
          <p:spPr bwMode="auto">
            <a:xfrm>
              <a:off x="4704" y="32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</p:grpSp>
      <p:sp>
        <p:nvSpPr>
          <p:cNvPr id="67000" name="Text Box 440"/>
          <p:cNvSpPr txBox="1">
            <a:spLocks noChangeArrowheads="1"/>
          </p:cNvSpPr>
          <p:nvPr/>
        </p:nvSpPr>
        <p:spPr bwMode="auto">
          <a:xfrm>
            <a:off x="4038600" y="4724400"/>
            <a:ext cx="5105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/>
              <a:t>S</a:t>
            </a:r>
            <a:r>
              <a:rPr kumimoji="1" lang="en-US" altLang="zh-CN" sz="2400" baseline="-25000" smtClean="0"/>
              <a:t>i</a:t>
            </a:r>
            <a:r>
              <a:rPr kumimoji="1" lang="en-US" altLang="zh-CN" b="1" smtClean="0"/>
              <a:t> </a:t>
            </a:r>
            <a:r>
              <a:rPr kumimoji="1" lang="zh-CN" altLang="en-US" b="1" smtClean="0"/>
              <a:t>＝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/>
              <a:t>     </a:t>
            </a:r>
            <a:r>
              <a:rPr kumimoji="1" lang="zh-CN" altLang="en-US" b="1" smtClean="0"/>
              <a:t>＝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(</a:t>
            </a:r>
            <a:r>
              <a:rPr kumimoji="1" lang="en-US" altLang="zh-CN" sz="2400" baseline="-25000" smtClean="0"/>
              <a:t>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b="1" smtClean="0"/>
              <a:t>)</a:t>
            </a:r>
            <a:r>
              <a:rPr kumimoji="1" lang="en-US" altLang="zh-CN" sz="2400" baseline="-25000" smtClean="0"/>
              <a:t>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(</a:t>
            </a:r>
            <a:r>
              <a:rPr kumimoji="1" lang="en-US" altLang="zh-CN" sz="2400" baseline="-25000" smtClean="0"/>
              <a:t>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b="1" smtClean="0"/>
              <a:t>)</a:t>
            </a:r>
            <a:r>
              <a:rPr kumimoji="1" lang="en-US" altLang="zh-CN" sz="2400" baseline="-25000" smtClean="0"/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/>
              <a:t>     </a:t>
            </a:r>
            <a:r>
              <a:rPr kumimoji="1" lang="zh-CN" altLang="en-US" b="1" smtClean="0"/>
              <a:t>＝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(</a:t>
            </a:r>
            <a:r>
              <a:rPr kumimoji="1" lang="en-US" altLang="zh-CN" sz="2400" baseline="-25000" smtClean="0"/>
              <a:t>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b="1" smtClean="0"/>
              <a:t>)+ </a:t>
            </a:r>
            <a:r>
              <a:rPr kumimoji="1" lang="en-US" altLang="zh-CN" sz="2400" smtClean="0"/>
              <a:t>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(</a:t>
            </a:r>
            <a:r>
              <a:rPr kumimoji="1" lang="en-US" altLang="zh-CN" sz="2400" baseline="-25000" smtClean="0"/>
              <a:t>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 </a:t>
            </a:r>
            <a:r>
              <a:rPr kumimoji="1" lang="en-US" altLang="zh-CN" b="1" smtClean="0"/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smtClean="0"/>
              <a:t>    = y</a:t>
            </a:r>
            <a:r>
              <a:rPr kumimoji="1" lang="en-US" altLang="zh-CN" sz="2400" baseline="-25000" smtClean="0"/>
              <a:t>i-1 </a:t>
            </a:r>
            <a:r>
              <a:rPr kumimoji="1" lang="en-US" altLang="zh-CN" b="1" smtClean="0"/>
              <a:t>+</a:t>
            </a:r>
            <a:r>
              <a:rPr kumimoji="1" lang="en-US" altLang="zh-CN" sz="2400" baseline="-25000" smtClean="0"/>
              <a:t> </a:t>
            </a:r>
            <a:r>
              <a:rPr kumimoji="1" lang="en-US" altLang="zh-CN" sz="2400" smtClean="0"/>
              <a:t>a</a:t>
            </a:r>
            <a:r>
              <a:rPr kumimoji="1" lang="en-US" altLang="zh-CN" sz="2400" baseline="-25000" smtClean="0"/>
              <a:t>i</a:t>
            </a:r>
            <a:r>
              <a:rPr kumimoji="1" lang="en-US" altLang="zh-CN" sz="2400" b="1" smtClean="0"/>
              <a:t> </a:t>
            </a:r>
            <a:r>
              <a:rPr kumimoji="1" lang="en-US" altLang="zh-CN" b="1" smtClean="0"/>
              <a:t>+ </a:t>
            </a:r>
            <a:r>
              <a:rPr kumimoji="1" lang="en-US" altLang="zh-CN" sz="2400" smtClean="0"/>
              <a:t>b</a:t>
            </a:r>
            <a:r>
              <a:rPr kumimoji="1" lang="en-US" altLang="zh-CN" sz="2400" baseline="-25000" smtClean="0"/>
              <a:t>i</a:t>
            </a:r>
          </a:p>
        </p:txBody>
      </p:sp>
      <p:graphicFrame>
        <p:nvGraphicFramePr>
          <p:cNvPr id="67001" name="Object 4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3753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03" name="Oval 443"/>
          <p:cNvSpPr>
            <a:spLocks noChangeArrowheads="1"/>
          </p:cNvSpPr>
          <p:nvPr/>
        </p:nvSpPr>
        <p:spPr bwMode="auto">
          <a:xfrm>
            <a:off x="5486400" y="594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zh-CN" sz="2400" smtClean="0"/>
          </a:p>
        </p:txBody>
      </p:sp>
      <p:sp>
        <p:nvSpPr>
          <p:cNvPr id="67004" name="Line 444"/>
          <p:cNvSpPr>
            <a:spLocks noChangeShapeType="1"/>
          </p:cNvSpPr>
          <p:nvPr/>
        </p:nvSpPr>
        <p:spPr bwMode="auto">
          <a:xfrm>
            <a:off x="4724400" y="480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05" name="Line 445"/>
          <p:cNvSpPr>
            <a:spLocks noChangeShapeType="1"/>
          </p:cNvSpPr>
          <p:nvPr/>
        </p:nvSpPr>
        <p:spPr bwMode="auto">
          <a:xfrm>
            <a:off x="4953000" y="480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07" name="Line 447"/>
          <p:cNvSpPr>
            <a:spLocks noChangeShapeType="1"/>
          </p:cNvSpPr>
          <p:nvPr/>
        </p:nvSpPr>
        <p:spPr bwMode="auto">
          <a:xfrm>
            <a:off x="7010400" y="480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08" name="Line 448"/>
          <p:cNvSpPr>
            <a:spLocks noChangeShapeType="1"/>
          </p:cNvSpPr>
          <p:nvPr/>
        </p:nvSpPr>
        <p:spPr bwMode="auto">
          <a:xfrm>
            <a:off x="74676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09" name="Line 449"/>
          <p:cNvSpPr>
            <a:spLocks noChangeShapeType="1"/>
          </p:cNvSpPr>
          <p:nvPr/>
        </p:nvSpPr>
        <p:spPr bwMode="auto">
          <a:xfrm>
            <a:off x="83820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0" name="Line 450"/>
          <p:cNvSpPr>
            <a:spLocks noChangeShapeType="1"/>
          </p:cNvSpPr>
          <p:nvPr/>
        </p:nvSpPr>
        <p:spPr bwMode="auto">
          <a:xfrm>
            <a:off x="8686800" y="4800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2" name="Line 452"/>
          <p:cNvSpPr>
            <a:spLocks noChangeShapeType="1"/>
          </p:cNvSpPr>
          <p:nvPr/>
        </p:nvSpPr>
        <p:spPr bwMode="auto">
          <a:xfrm>
            <a:off x="52578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3" name="Line 453"/>
          <p:cNvSpPr>
            <a:spLocks noChangeShapeType="1"/>
          </p:cNvSpPr>
          <p:nvPr/>
        </p:nvSpPr>
        <p:spPr bwMode="auto">
          <a:xfrm>
            <a:off x="54864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4" name="Line 454"/>
          <p:cNvSpPr>
            <a:spLocks noChangeShapeType="1"/>
          </p:cNvSpPr>
          <p:nvPr/>
        </p:nvSpPr>
        <p:spPr bwMode="auto">
          <a:xfrm>
            <a:off x="68580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5" name="Line 455"/>
          <p:cNvSpPr>
            <a:spLocks noChangeShapeType="1"/>
          </p:cNvSpPr>
          <p:nvPr/>
        </p:nvSpPr>
        <p:spPr bwMode="auto">
          <a:xfrm>
            <a:off x="73152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6" name="Line 456"/>
          <p:cNvSpPr>
            <a:spLocks noChangeShapeType="1"/>
          </p:cNvSpPr>
          <p:nvPr/>
        </p:nvSpPr>
        <p:spPr bwMode="auto">
          <a:xfrm>
            <a:off x="83820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7" name="Line 457"/>
          <p:cNvSpPr>
            <a:spLocks noChangeShapeType="1"/>
          </p:cNvSpPr>
          <p:nvPr/>
        </p:nvSpPr>
        <p:spPr bwMode="auto">
          <a:xfrm>
            <a:off x="52578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  <p:sp>
        <p:nvSpPr>
          <p:cNvPr id="67018" name="Oval 458"/>
          <p:cNvSpPr>
            <a:spLocks noChangeArrowheads="1"/>
          </p:cNvSpPr>
          <p:nvPr/>
        </p:nvSpPr>
        <p:spPr bwMode="auto">
          <a:xfrm>
            <a:off x="7010400" y="5943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zh-CN" sz="2400" smtClean="0"/>
          </a:p>
        </p:txBody>
      </p:sp>
      <p:grpSp>
        <p:nvGrpSpPr>
          <p:cNvPr id="67019" name="Group 459"/>
          <p:cNvGrpSpPr>
            <a:grpSpLocks/>
          </p:cNvGrpSpPr>
          <p:nvPr/>
        </p:nvGrpSpPr>
        <p:grpSpPr bwMode="auto">
          <a:xfrm>
            <a:off x="152400" y="1219200"/>
            <a:ext cx="5867400" cy="1628775"/>
            <a:chOff x="288" y="960"/>
            <a:chExt cx="3696" cy="1026"/>
          </a:xfrm>
        </p:grpSpPr>
        <p:grpSp>
          <p:nvGrpSpPr>
            <p:cNvPr id="67020" name="Group 460"/>
            <p:cNvGrpSpPr>
              <a:grpSpLocks/>
            </p:cNvGrpSpPr>
            <p:nvPr/>
          </p:nvGrpSpPr>
          <p:grpSpPr bwMode="auto">
            <a:xfrm>
              <a:off x="288" y="960"/>
              <a:ext cx="3696" cy="1026"/>
              <a:chOff x="288" y="960"/>
              <a:chExt cx="3696" cy="1026"/>
            </a:xfrm>
          </p:grpSpPr>
          <p:sp>
            <p:nvSpPr>
              <p:cNvPr id="67021" name="Rectangle 461"/>
              <p:cNvSpPr>
                <a:spLocks noChangeArrowheads="1"/>
              </p:cNvSpPr>
              <p:nvPr/>
            </p:nvSpPr>
            <p:spPr bwMode="auto">
              <a:xfrm>
                <a:off x="3245" y="1660"/>
                <a:ext cx="739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1/0</a:t>
                </a:r>
              </a:p>
            </p:txBody>
          </p:sp>
          <p:sp>
            <p:nvSpPr>
              <p:cNvPr id="67022" name="Rectangle 462"/>
              <p:cNvSpPr>
                <a:spLocks noChangeArrowheads="1"/>
              </p:cNvSpPr>
              <p:nvPr/>
            </p:nvSpPr>
            <p:spPr bwMode="auto">
              <a:xfrm>
                <a:off x="2506" y="1660"/>
                <a:ext cx="739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1/1</a:t>
                </a:r>
              </a:p>
            </p:txBody>
          </p:sp>
          <p:sp>
            <p:nvSpPr>
              <p:cNvPr id="67023" name="Rectangle 463"/>
              <p:cNvSpPr>
                <a:spLocks noChangeArrowheads="1"/>
              </p:cNvSpPr>
              <p:nvPr/>
            </p:nvSpPr>
            <p:spPr bwMode="auto">
              <a:xfrm>
                <a:off x="1766" y="1660"/>
                <a:ext cx="740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1/0</a:t>
                </a:r>
              </a:p>
            </p:txBody>
          </p:sp>
          <p:sp>
            <p:nvSpPr>
              <p:cNvPr id="67024" name="Rectangle 464"/>
              <p:cNvSpPr>
                <a:spLocks noChangeArrowheads="1"/>
              </p:cNvSpPr>
              <p:nvPr/>
            </p:nvSpPr>
            <p:spPr bwMode="auto">
              <a:xfrm>
                <a:off x="1027" y="1660"/>
                <a:ext cx="739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0/1</a:t>
                </a:r>
              </a:p>
            </p:txBody>
          </p:sp>
          <p:sp>
            <p:nvSpPr>
              <p:cNvPr id="67025" name="Rectangle 465"/>
              <p:cNvSpPr>
                <a:spLocks noChangeArrowheads="1"/>
              </p:cNvSpPr>
              <p:nvPr/>
            </p:nvSpPr>
            <p:spPr bwMode="auto">
              <a:xfrm>
                <a:off x="288" y="1660"/>
                <a:ext cx="739" cy="3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</a:t>
                </a:r>
              </a:p>
            </p:txBody>
          </p:sp>
          <p:sp>
            <p:nvSpPr>
              <p:cNvPr id="67026" name="Rectangle 466"/>
              <p:cNvSpPr>
                <a:spLocks noChangeArrowheads="1"/>
              </p:cNvSpPr>
              <p:nvPr/>
            </p:nvSpPr>
            <p:spPr bwMode="auto">
              <a:xfrm>
                <a:off x="3245" y="1334"/>
                <a:ext cx="739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0/1</a:t>
                </a:r>
              </a:p>
            </p:txBody>
          </p:sp>
          <p:sp>
            <p:nvSpPr>
              <p:cNvPr id="67027" name="Rectangle 467"/>
              <p:cNvSpPr>
                <a:spLocks noChangeArrowheads="1"/>
              </p:cNvSpPr>
              <p:nvPr/>
            </p:nvSpPr>
            <p:spPr bwMode="auto">
              <a:xfrm>
                <a:off x="2506" y="1334"/>
                <a:ext cx="739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1/0</a:t>
                </a:r>
              </a:p>
            </p:txBody>
          </p:sp>
          <p:sp>
            <p:nvSpPr>
              <p:cNvPr id="67028" name="Rectangle 468"/>
              <p:cNvSpPr>
                <a:spLocks noChangeArrowheads="1"/>
              </p:cNvSpPr>
              <p:nvPr/>
            </p:nvSpPr>
            <p:spPr bwMode="auto">
              <a:xfrm>
                <a:off x="1766" y="1334"/>
                <a:ext cx="740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0/1</a:t>
                </a:r>
              </a:p>
            </p:txBody>
          </p:sp>
          <p:sp>
            <p:nvSpPr>
              <p:cNvPr id="67029" name="Rectangle 469"/>
              <p:cNvSpPr>
                <a:spLocks noChangeArrowheads="1"/>
              </p:cNvSpPr>
              <p:nvPr/>
            </p:nvSpPr>
            <p:spPr bwMode="auto">
              <a:xfrm>
                <a:off x="1027" y="1334"/>
                <a:ext cx="739" cy="3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0/0</a:t>
                </a:r>
              </a:p>
            </p:txBody>
          </p:sp>
          <p:sp>
            <p:nvSpPr>
              <p:cNvPr id="67030" name="Rectangle 470"/>
              <p:cNvSpPr>
                <a:spLocks noChangeArrowheads="1"/>
              </p:cNvSpPr>
              <p:nvPr/>
            </p:nvSpPr>
            <p:spPr bwMode="auto">
              <a:xfrm>
                <a:off x="288" y="1334"/>
                <a:ext cx="739" cy="32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</a:t>
                </a:r>
              </a:p>
            </p:txBody>
          </p:sp>
          <p:sp>
            <p:nvSpPr>
              <p:cNvPr id="67031" name="Rectangle 471"/>
              <p:cNvSpPr>
                <a:spLocks noChangeArrowheads="1"/>
              </p:cNvSpPr>
              <p:nvPr/>
            </p:nvSpPr>
            <p:spPr bwMode="auto">
              <a:xfrm>
                <a:off x="3245" y="1008"/>
                <a:ext cx="739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10</a:t>
                </a:r>
              </a:p>
            </p:txBody>
          </p:sp>
          <p:sp>
            <p:nvSpPr>
              <p:cNvPr id="67032" name="Rectangle 472"/>
              <p:cNvSpPr>
                <a:spLocks noChangeArrowheads="1"/>
              </p:cNvSpPr>
              <p:nvPr/>
            </p:nvSpPr>
            <p:spPr bwMode="auto">
              <a:xfrm>
                <a:off x="2506" y="1008"/>
                <a:ext cx="739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11</a:t>
                </a:r>
              </a:p>
            </p:txBody>
          </p:sp>
          <p:sp>
            <p:nvSpPr>
              <p:cNvPr id="67033" name="Rectangle 473"/>
              <p:cNvSpPr>
                <a:spLocks noChangeArrowheads="1"/>
              </p:cNvSpPr>
              <p:nvPr/>
            </p:nvSpPr>
            <p:spPr bwMode="auto">
              <a:xfrm>
                <a:off x="1766" y="1008"/>
                <a:ext cx="740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01</a:t>
                </a:r>
              </a:p>
            </p:txBody>
          </p:sp>
          <p:sp>
            <p:nvSpPr>
              <p:cNvPr id="67034" name="Rectangle 474"/>
              <p:cNvSpPr>
                <a:spLocks noChangeArrowheads="1"/>
              </p:cNvSpPr>
              <p:nvPr/>
            </p:nvSpPr>
            <p:spPr bwMode="auto">
              <a:xfrm>
                <a:off x="1027" y="1008"/>
                <a:ext cx="739" cy="32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Aft>
                    <a:spcPct val="0"/>
                  </a:spcAft>
                  <a:buFontTx/>
                  <a:buNone/>
                </a:pPr>
                <a:r>
                  <a:rPr lang="en-US" altLang="zh-CN" smtClean="0"/>
                  <a:t>00</a:t>
                </a:r>
              </a:p>
            </p:txBody>
          </p:sp>
          <p:sp>
            <p:nvSpPr>
              <p:cNvPr id="67035" name="Rectangle 475"/>
              <p:cNvSpPr>
                <a:spLocks noChangeArrowheads="1"/>
              </p:cNvSpPr>
              <p:nvPr/>
            </p:nvSpPr>
            <p:spPr bwMode="auto">
              <a:xfrm>
                <a:off x="288" y="1008"/>
                <a:ext cx="739" cy="32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endParaRPr lang="zh-CN" altLang="zh-CN" smtClean="0"/>
              </a:p>
            </p:txBody>
          </p:sp>
          <p:sp>
            <p:nvSpPr>
              <p:cNvPr id="67036" name="Line 476"/>
              <p:cNvSpPr>
                <a:spLocks noChangeShapeType="1"/>
              </p:cNvSpPr>
              <p:nvPr/>
            </p:nvSpPr>
            <p:spPr bwMode="auto">
              <a:xfrm>
                <a:off x="288" y="1008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37" name="Line 477"/>
              <p:cNvSpPr>
                <a:spLocks noChangeShapeType="1"/>
              </p:cNvSpPr>
              <p:nvPr/>
            </p:nvSpPr>
            <p:spPr bwMode="auto">
              <a:xfrm>
                <a:off x="288" y="1334"/>
                <a:ext cx="36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38" name="Line 478"/>
              <p:cNvSpPr>
                <a:spLocks noChangeShapeType="1"/>
              </p:cNvSpPr>
              <p:nvPr/>
            </p:nvSpPr>
            <p:spPr bwMode="auto">
              <a:xfrm>
                <a:off x="288" y="1660"/>
                <a:ext cx="36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39" name="Line 479"/>
              <p:cNvSpPr>
                <a:spLocks noChangeShapeType="1"/>
              </p:cNvSpPr>
              <p:nvPr/>
            </p:nvSpPr>
            <p:spPr bwMode="auto">
              <a:xfrm>
                <a:off x="288" y="1986"/>
                <a:ext cx="36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40" name="Line 480"/>
              <p:cNvSpPr>
                <a:spLocks noChangeShapeType="1"/>
              </p:cNvSpPr>
              <p:nvPr/>
            </p:nvSpPr>
            <p:spPr bwMode="auto">
              <a:xfrm>
                <a:off x="288" y="1008"/>
                <a:ext cx="0" cy="9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41" name="Line 481"/>
              <p:cNvSpPr>
                <a:spLocks noChangeShapeType="1"/>
              </p:cNvSpPr>
              <p:nvPr/>
            </p:nvSpPr>
            <p:spPr bwMode="auto">
              <a:xfrm>
                <a:off x="1027" y="1008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42" name="Line 482"/>
              <p:cNvSpPr>
                <a:spLocks noChangeShapeType="1"/>
              </p:cNvSpPr>
              <p:nvPr/>
            </p:nvSpPr>
            <p:spPr bwMode="auto">
              <a:xfrm>
                <a:off x="1766" y="1008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43" name="Line 483"/>
              <p:cNvSpPr>
                <a:spLocks noChangeShapeType="1"/>
              </p:cNvSpPr>
              <p:nvPr/>
            </p:nvSpPr>
            <p:spPr bwMode="auto">
              <a:xfrm>
                <a:off x="2506" y="1008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44" name="Line 484"/>
              <p:cNvSpPr>
                <a:spLocks noChangeShapeType="1"/>
              </p:cNvSpPr>
              <p:nvPr/>
            </p:nvSpPr>
            <p:spPr bwMode="auto">
              <a:xfrm>
                <a:off x="3245" y="1008"/>
                <a:ext cx="0" cy="9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45" name="Line 485"/>
              <p:cNvSpPr>
                <a:spLocks noChangeShapeType="1"/>
              </p:cNvSpPr>
              <p:nvPr/>
            </p:nvSpPr>
            <p:spPr bwMode="auto">
              <a:xfrm>
                <a:off x="3984" y="1008"/>
                <a:ext cx="0" cy="97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 smtClean="0"/>
              </a:p>
            </p:txBody>
          </p:sp>
          <p:sp>
            <p:nvSpPr>
              <p:cNvPr id="67046" name="Text Box 486"/>
              <p:cNvSpPr txBox="1">
                <a:spLocks noChangeArrowheads="1"/>
              </p:cNvSpPr>
              <p:nvPr/>
            </p:nvSpPr>
            <p:spPr bwMode="auto">
              <a:xfrm>
                <a:off x="288" y="105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smtClean="0"/>
                  <a:t>y</a:t>
                </a:r>
                <a:r>
                  <a:rPr kumimoji="1" lang="en-US" altLang="zh-CN" sz="2400" baseline="-25000" smtClean="0"/>
                  <a:t>i-1</a:t>
                </a:r>
              </a:p>
            </p:txBody>
          </p:sp>
          <p:sp>
            <p:nvSpPr>
              <p:cNvPr id="67047" name="Text Box 487"/>
              <p:cNvSpPr txBox="1">
                <a:spLocks noChangeArrowheads="1"/>
              </p:cNvSpPr>
              <p:nvPr/>
            </p:nvSpPr>
            <p:spPr bwMode="auto">
              <a:xfrm>
                <a:off x="624" y="960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 smtClean="0"/>
                  <a:t>a</a:t>
                </a:r>
                <a:r>
                  <a:rPr kumimoji="1" lang="en-US" altLang="zh-CN" sz="2400" baseline="-25000" smtClean="0"/>
                  <a:t>i</a:t>
                </a:r>
                <a:r>
                  <a:rPr kumimoji="1" lang="en-US" altLang="zh-CN" sz="2400" b="1" smtClean="0"/>
                  <a:t> </a:t>
                </a:r>
                <a:r>
                  <a:rPr kumimoji="1" lang="en-US" altLang="zh-CN" sz="2400" smtClean="0"/>
                  <a:t>b</a:t>
                </a:r>
                <a:r>
                  <a:rPr kumimoji="1" lang="en-US" altLang="zh-CN" sz="2400" baseline="-25000" smtClean="0"/>
                  <a:t>i</a:t>
                </a:r>
              </a:p>
            </p:txBody>
          </p:sp>
        </p:grpSp>
        <p:sp>
          <p:nvSpPr>
            <p:cNvPr id="67048" name="Line 488"/>
            <p:cNvSpPr>
              <a:spLocks noChangeShapeType="1"/>
            </p:cNvSpPr>
            <p:nvPr/>
          </p:nvSpPr>
          <p:spPr bwMode="auto">
            <a:xfrm>
              <a:off x="288" y="10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 smtClean="0"/>
            </a:p>
          </p:txBody>
        </p:sp>
      </p:grpSp>
      <p:sp>
        <p:nvSpPr>
          <p:cNvPr id="67049" name="Oval 489"/>
          <p:cNvSpPr>
            <a:spLocks noChangeArrowheads="1"/>
          </p:cNvSpPr>
          <p:nvPr/>
        </p:nvSpPr>
        <p:spPr bwMode="auto">
          <a:xfrm>
            <a:off x="54864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zh-CN" sz="2400" smtClean="0"/>
          </a:p>
        </p:txBody>
      </p:sp>
      <p:sp>
        <p:nvSpPr>
          <p:cNvPr id="67050" name="Oval 490"/>
          <p:cNvSpPr>
            <a:spLocks noChangeArrowheads="1"/>
          </p:cNvSpPr>
          <p:nvPr/>
        </p:nvSpPr>
        <p:spPr bwMode="auto">
          <a:xfrm>
            <a:off x="5029200" y="6477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zh-CN" sz="2400" smtClean="0"/>
          </a:p>
        </p:txBody>
      </p:sp>
      <p:sp>
        <p:nvSpPr>
          <p:cNvPr id="67051" name="Line 491"/>
          <p:cNvSpPr>
            <a:spLocks noChangeShapeType="1"/>
          </p:cNvSpPr>
          <p:nvPr/>
        </p:nvSpPr>
        <p:spPr bwMode="auto">
          <a:xfrm>
            <a:off x="62484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7497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建立工程</a:t>
            </a:r>
            <a:r>
              <a:rPr lang="en-US" altLang="zh-CN" b="1" dirty="0" smtClean="0">
                <a:solidFill>
                  <a:srgbClr val="0000FF"/>
                </a:solidFill>
              </a:rPr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首先</a:t>
            </a:r>
            <a:r>
              <a:rPr lang="zh-CN" altLang="en-US" dirty="0"/>
              <a:t>建立工作库目录，以便存储工程项目设计文件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启动</a:t>
            </a:r>
            <a:r>
              <a:rPr lang="en-US" altLang="zh-CN" dirty="0" err="1"/>
              <a:t>QuartusII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New Project Wizard</a:t>
            </a:r>
            <a:r>
              <a:rPr lang="zh-CN" altLang="en-US" dirty="0" smtClean="0"/>
              <a:t>，可以帮助用户完成一个新工程的初步设置，包括：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工作目录及工程名称；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高层设计</a:t>
            </a:r>
            <a:r>
              <a:rPr lang="zh-CN" altLang="en-US" dirty="0" smtClean="0"/>
              <a:t>实体（</a:t>
            </a:r>
            <a:r>
              <a:rPr lang="en-US" altLang="zh-CN" dirty="0" smtClean="0"/>
              <a:t>top-level design entity</a:t>
            </a:r>
            <a:r>
              <a:rPr lang="zh-CN" altLang="en-US" dirty="0" smtClean="0"/>
              <a:t>）的名称（通常与工程名相同）；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</a:t>
            </a:r>
            <a:r>
              <a:rPr lang="zh-CN" altLang="en-US" dirty="0"/>
              <a:t>中使用的设计</a:t>
            </a:r>
            <a:r>
              <a:rPr lang="zh-CN" altLang="en-US" dirty="0" smtClean="0"/>
              <a:t>文件、其他源文件、用户库（</a:t>
            </a:r>
            <a:r>
              <a:rPr lang="en-US" altLang="zh-CN" dirty="0" smtClean="0"/>
              <a:t>libraries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EDA </a:t>
            </a:r>
            <a:r>
              <a:rPr lang="zh-CN" altLang="en-US" dirty="0" smtClean="0"/>
              <a:t>工具；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</a:t>
            </a:r>
            <a:r>
              <a:rPr lang="zh-CN" altLang="en-US" dirty="0"/>
              <a:t>器件</a:t>
            </a:r>
            <a:r>
              <a:rPr lang="zh-CN" altLang="en-US" dirty="0" smtClean="0"/>
              <a:t>系列（</a:t>
            </a:r>
            <a:r>
              <a:rPr lang="en-US" altLang="zh-CN" dirty="0" smtClean="0"/>
              <a:t>Target device family</a:t>
            </a:r>
            <a:r>
              <a:rPr lang="zh-CN" altLang="en-US" dirty="0" smtClean="0"/>
              <a:t>）和</a:t>
            </a:r>
            <a:r>
              <a:rPr lang="zh-CN" altLang="en-US" dirty="0"/>
              <a:t>具体</a:t>
            </a:r>
            <a:r>
              <a:rPr lang="zh-CN" altLang="en-US" dirty="0" smtClean="0"/>
              <a:t>器件（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94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19" y="260648"/>
            <a:ext cx="8643243" cy="346050"/>
          </a:xfrm>
        </p:spPr>
        <p:txBody>
          <a:bodyPr>
            <a:noAutofit/>
          </a:bodyPr>
          <a:lstStyle/>
          <a:p>
            <a:pPr algn="l"/>
            <a:r>
              <a:rPr lang="en-US" altLang="zh-CN" sz="20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</a:rPr>
              <a:t>）选择菜单命令</a:t>
            </a:r>
            <a:r>
              <a:rPr lang="en-US" altLang="zh-CN" sz="2000" b="1" dirty="0" err="1">
                <a:solidFill>
                  <a:srgbClr val="002060"/>
                </a:solidFill>
              </a:rPr>
              <a:t>File|New</a:t>
            </a:r>
            <a:r>
              <a:rPr lang="en-US" altLang="zh-CN" sz="2000" b="1" dirty="0">
                <a:solidFill>
                  <a:srgbClr val="002060"/>
                </a:solidFill>
              </a:rPr>
              <a:t> Project Wizard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632848" cy="593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0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5291138" y="1803400"/>
            <a:ext cx="3529012" cy="1846659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/>
              <a:t>可先在电脑中建立工程项目存放的目录如：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dirty="0" smtClean="0"/>
              <a:t>E:\Quartus-II projects\</a:t>
            </a:r>
            <a:r>
              <a:rPr lang="en-US" altLang="zh-CN" sz="2000" dirty="0" err="1" smtClean="0"/>
              <a:t>Half_Adder</a:t>
            </a:r>
            <a:endParaRPr lang="en-US" altLang="zh-CN" sz="2000" dirty="0"/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1438"/>
            <a:ext cx="4535488" cy="324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223169" y="4612259"/>
            <a:ext cx="360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图</a:t>
            </a:r>
            <a:r>
              <a:rPr lang="en-US" altLang="zh-CN" dirty="0" smtClean="0"/>
              <a:t> </a:t>
            </a:r>
            <a:r>
              <a:rPr kumimoji="1" lang="en-US" altLang="zh-CN" dirty="0"/>
              <a:t>New Project Wizard </a:t>
            </a:r>
            <a:r>
              <a:rPr kumimoji="1" lang="zh-CN" altLang="en-US" dirty="0"/>
              <a:t>对话框</a:t>
            </a:r>
          </a:p>
        </p:txBody>
      </p:sp>
    </p:spTree>
    <p:extLst>
      <p:ext uri="{BB962C8B-B14F-4D97-AF65-F5344CB8AC3E}">
        <p14:creationId xmlns:p14="http://schemas.microsoft.com/office/powerpoint/2010/main" val="14486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2771775" y="6199783"/>
            <a:ext cx="31686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latin typeface="Times New Roman" pitchFamily="18" charset="0"/>
              </a:rPr>
              <a:t>图</a:t>
            </a:r>
            <a:r>
              <a:rPr kumimoji="1" lang="en-US" altLang="zh-CN" dirty="0" smtClean="0">
                <a:latin typeface="Times New Roman" pitchFamily="18" charset="0"/>
              </a:rPr>
              <a:t>     </a:t>
            </a:r>
            <a:r>
              <a:rPr kumimoji="1" lang="zh-CN" altLang="en-US" dirty="0">
                <a:latin typeface="Times New Roman" pitchFamily="18" charset="0"/>
              </a:rPr>
              <a:t>工程项目基本</a:t>
            </a:r>
            <a:r>
              <a:rPr kumimoji="1" lang="zh-CN" altLang="en-US" dirty="0" smtClean="0">
                <a:latin typeface="Times New Roman" pitchFamily="18" charset="0"/>
              </a:rPr>
              <a:t>设置</a:t>
            </a:r>
            <a:endParaRPr kumimoji="1" lang="en-US" altLang="zh-CN" dirty="0">
              <a:latin typeface="Times New Roman" pitchFamily="18" charset="0"/>
            </a:endParaRPr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1042988" y="1700808"/>
            <a:ext cx="6553200" cy="4459287"/>
            <a:chOff x="657" y="1162"/>
            <a:chExt cx="4128" cy="2900"/>
          </a:xfrm>
        </p:grpSpPr>
        <p:pic>
          <p:nvPicPr>
            <p:cNvPr id="1024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162"/>
              <a:ext cx="4128" cy="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2562" y="1525"/>
              <a:ext cx="1407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C00000"/>
                  </a:solidFill>
                </a:rPr>
                <a:t>工程项目目录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2562" y="1842"/>
              <a:ext cx="1361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C00000"/>
                  </a:solidFill>
                </a:rPr>
                <a:t>项目名称</a:t>
              </a: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2653" y="2205"/>
              <a:ext cx="204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项目顶层设计实体名称</a:t>
              </a:r>
            </a:p>
          </p:txBody>
        </p:sp>
      </p:grpSp>
      <p:sp>
        <p:nvSpPr>
          <p:cNvPr id="10245" name="Text Box 11"/>
          <p:cNvSpPr txBox="1">
            <a:spLocks noChangeArrowheads="1"/>
          </p:cNvSpPr>
          <p:nvPr/>
        </p:nvSpPr>
        <p:spPr bwMode="auto">
          <a:xfrm>
            <a:off x="288131" y="332656"/>
            <a:ext cx="8135938" cy="108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200" dirty="0"/>
              <a:t>      </a:t>
            </a:r>
            <a:r>
              <a:rPr lang="en-US" altLang="zh-CN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）选择项目存放目录、填写项目</a:t>
            </a:r>
            <a:r>
              <a:rPr lang="zh-CN" altLang="en-US" sz="20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名称。</a:t>
            </a:r>
            <a:endParaRPr lang="en-US" altLang="zh-CN" sz="2000" b="1" dirty="0" smtClean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+mj-lt"/>
                <a:ea typeface="+mj-ea"/>
                <a:cs typeface="+mj-cs"/>
              </a:rPr>
              <a:t>注意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项目</a:t>
            </a:r>
            <a:r>
              <a:rPr lang="zh-CN" alt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顶层设计实体名称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必须和</a:t>
            </a:r>
            <a:r>
              <a:rPr lang="zh-CN" alt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项目名称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保持</a:t>
            </a:r>
            <a:r>
              <a:rPr lang="zh-CN" alt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一致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54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2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）</a:t>
            </a:r>
            <a:r>
              <a:rPr lang="zh-CN" altLang="en-US" sz="2200" b="1" dirty="0">
                <a:solidFill>
                  <a:srgbClr val="002060"/>
                </a:solidFill>
              </a:rPr>
              <a:t>添加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源文件。</a:t>
            </a:r>
            <a:endParaRPr lang="zh-CN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8" name="Picture 2" descr="proj add f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980728"/>
            <a:ext cx="50482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642837" y="892649"/>
            <a:ext cx="3203575" cy="209288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7475" indent="-1174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dirty="0" smtClean="0">
                <a:latin typeface="Arial" pitchFamily="34" charset="0"/>
              </a:rPr>
              <a:t>添加与该工程</a:t>
            </a:r>
            <a:r>
              <a:rPr lang="zh-CN" altLang="en-US" sz="1800" b="1" dirty="0" smtClean="0">
                <a:solidFill>
                  <a:srgbClr val="C00000"/>
                </a:solidFill>
                <a:latin typeface="Arial" pitchFamily="34" charset="0"/>
              </a:rPr>
              <a:t>相关的设计文件</a:t>
            </a:r>
            <a:r>
              <a:rPr lang="zh-CN" altLang="en-US" sz="1800" dirty="0" smtClean="0">
                <a:latin typeface="Arial" pitchFamily="34" charset="0"/>
              </a:rPr>
              <a:t>（如果有）：</a:t>
            </a:r>
            <a:endParaRPr lang="en-US" altLang="zh-CN" sz="1800" dirty="0"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Graphic (.BDF, .GDF)</a:t>
            </a: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AHDL</a:t>
            </a: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VHDL</a:t>
            </a: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Verilog</a:t>
            </a: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EDIF</a:t>
            </a: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VQM</a:t>
            </a:r>
          </a:p>
          <a:p>
            <a:pPr>
              <a:buFontTx/>
              <a:buChar char="-"/>
            </a:pPr>
            <a:endParaRPr lang="zh-CN" altLang="en-US" sz="1000" i="1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3983471" y="1250029"/>
            <a:ext cx="1793875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642835" y="4149080"/>
            <a:ext cx="3141730" cy="93610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7475" indent="-1174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600" dirty="0" smtClean="0">
                <a:latin typeface="Arial" pitchFamily="34" charset="0"/>
              </a:rPr>
              <a:t>添加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itchFamily="34" charset="0"/>
              </a:rPr>
              <a:t>用户自定义库</a:t>
            </a:r>
            <a:r>
              <a:rPr lang="zh-CN" altLang="en-US" sz="1600" dirty="0" smtClean="0">
                <a:latin typeface="Arial" pitchFamily="34" charset="0"/>
              </a:rPr>
              <a:t>的路径名</a:t>
            </a:r>
            <a:endParaRPr lang="en-US" altLang="zh-CN" sz="1600" dirty="0">
              <a:latin typeface="Arial" pitchFamily="34" charset="0"/>
            </a:endParaRP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User libraries </a:t>
            </a:r>
          </a:p>
          <a:p>
            <a:pPr>
              <a:buFontTx/>
              <a:buChar char="•"/>
            </a:pPr>
            <a:r>
              <a:rPr lang="en-US" altLang="zh-CN" sz="1400" dirty="0" err="1">
                <a:latin typeface="Arial" pitchFamily="34" charset="0"/>
              </a:rPr>
              <a:t>MegaCore</a:t>
            </a:r>
            <a:r>
              <a:rPr lang="en-US" altLang="zh-CN" sz="1400" baseline="30000" dirty="0">
                <a:latin typeface="Arial" pitchFamily="34" charset="0"/>
              </a:rPr>
              <a:t>®</a:t>
            </a:r>
            <a:r>
              <a:rPr lang="en-US" altLang="zh-CN" sz="1400" dirty="0">
                <a:latin typeface="Arial" pitchFamily="34" charset="0"/>
              </a:rPr>
              <a:t>/AMPP</a:t>
            </a:r>
            <a:r>
              <a:rPr lang="en-US" altLang="zh-CN" sz="1400" baseline="30000" dirty="0"/>
              <a:t>SM</a:t>
            </a:r>
            <a:r>
              <a:rPr lang="en-US" altLang="zh-CN" sz="1400" dirty="0">
                <a:latin typeface="Arial" pitchFamily="34" charset="0"/>
              </a:rPr>
              <a:t> libraries</a:t>
            </a:r>
          </a:p>
          <a:p>
            <a:pPr>
              <a:buFontTx/>
              <a:buChar char="•"/>
            </a:pPr>
            <a:r>
              <a:rPr lang="en-US" altLang="zh-CN" sz="1400" dirty="0">
                <a:latin typeface="Arial" pitchFamily="34" charset="0"/>
              </a:rPr>
              <a:t>Pre-compiled VHDL packages</a:t>
            </a:r>
            <a:endParaRPr lang="en-US" altLang="zh-CN" sz="1200" dirty="0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3794227" y="4595551"/>
            <a:ext cx="1848607" cy="3238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642837" y="3140968"/>
            <a:ext cx="3203575" cy="64633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7475" indent="-1174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dirty="0">
                <a:latin typeface="Arial" pitchFamily="34" charset="0"/>
              </a:rPr>
              <a:t>将设定的工程目录中的</a:t>
            </a:r>
            <a:r>
              <a:rPr lang="zh-CN" altLang="en-US" sz="1800" dirty="0" smtClean="0">
                <a:latin typeface="Arial" pitchFamily="34" charset="0"/>
              </a:rPr>
              <a:t>所有设计文件</a:t>
            </a:r>
            <a:r>
              <a:rPr lang="zh-CN" altLang="en-US" sz="1800" dirty="0">
                <a:latin typeface="Arial" pitchFamily="34" charset="0"/>
              </a:rPr>
              <a:t>加入到工程文件栏</a:t>
            </a:r>
            <a:r>
              <a:rPr lang="zh-CN" altLang="en-US" sz="1800" dirty="0" smtClean="0">
                <a:latin typeface="Arial" pitchFamily="34" charset="0"/>
              </a:rPr>
              <a:t>中</a:t>
            </a:r>
            <a:endParaRPr lang="zh-CN" altLang="en-US" sz="1000" i="1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H="1" flipV="1">
            <a:off x="4644004" y="2241739"/>
            <a:ext cx="998831" cy="8992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55576" y="6084004"/>
            <a:ext cx="5754915" cy="36933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17475" indent="-1174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1800" dirty="0" smtClean="0">
                <a:latin typeface="Arial" pitchFamily="34" charset="0"/>
              </a:rPr>
              <a:t>如果没有设计文件或者库，</a:t>
            </a:r>
            <a:r>
              <a:rPr lang="zh-CN" altLang="en-US" sz="1800" dirty="0">
                <a:latin typeface="Arial" pitchFamily="34" charset="0"/>
              </a:rPr>
              <a:t>就直接点击“</a:t>
            </a:r>
            <a:r>
              <a:rPr lang="en-US" altLang="zh-CN" sz="1800" dirty="0">
                <a:latin typeface="Arial" pitchFamily="34" charset="0"/>
              </a:rPr>
              <a:t>Next”</a:t>
            </a:r>
            <a:r>
              <a:rPr lang="zh-CN" altLang="en-US" sz="1800" dirty="0">
                <a:latin typeface="Arial" pitchFamily="34" charset="0"/>
              </a:rPr>
              <a:t>即</a:t>
            </a:r>
            <a:r>
              <a:rPr lang="zh-CN" altLang="en-US" sz="1800" dirty="0" smtClean="0">
                <a:latin typeface="Arial" pitchFamily="34" charset="0"/>
              </a:rPr>
              <a:t>可</a:t>
            </a:r>
            <a:endParaRPr lang="en-US" altLang="zh-CN" sz="18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1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2278</Words>
  <Application>Microsoft Office PowerPoint</Application>
  <PresentationFormat>全屏显示(4:3)</PresentationFormat>
  <Paragraphs>303</Paragraphs>
  <Slides>47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Office 主题</vt:lpstr>
      <vt:lpstr>默认设计模板</vt:lpstr>
      <vt:lpstr>Equation</vt:lpstr>
      <vt:lpstr>Quartus II简介</vt:lpstr>
      <vt:lpstr>Quartus II开发环境</vt:lpstr>
      <vt:lpstr>Quartus II设计流程</vt:lpstr>
      <vt:lpstr>QuartusⅡ原理图输入设计法步骤：</vt:lpstr>
      <vt:lpstr>1.建立工程Project</vt:lpstr>
      <vt:lpstr>1）选择菜单命令File|New Project Wizard</vt:lpstr>
      <vt:lpstr>PowerPoint 演示文稿</vt:lpstr>
      <vt:lpstr>PowerPoint 演示文稿</vt:lpstr>
      <vt:lpstr>3）添加源文件。</vt:lpstr>
      <vt:lpstr>        如果之前在新建向导中的跳过了“Add File”这一步 ，可以在工程生产完毕之后，在导航界面的“Files” 下点击右键弹出菜单选择“Add/Remove Files in Project”。</vt:lpstr>
      <vt:lpstr>PowerPoint 演示文稿</vt:lpstr>
      <vt:lpstr>PowerPoint 演示文稿</vt:lpstr>
      <vt:lpstr>PowerPoint 演示文稿</vt:lpstr>
      <vt:lpstr>PowerPoint 演示文稿</vt:lpstr>
      <vt:lpstr>2.编辑原理图文件</vt:lpstr>
      <vt:lpstr>PowerPoint 演示文稿</vt:lpstr>
      <vt:lpstr>2）编辑输入原理图文件。 （1）打开Symbol对话框。在原理图编辑窗中的任何一个位置上双击鼠标的左键；或单击鼠标右键，在弹出的选择对话框中选择Insert-Symbol，将跳出一个Symbol对话框。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编译过程</vt:lpstr>
      <vt:lpstr>编译类型</vt:lpstr>
      <vt:lpstr>编译报告窗口Compilation Report</vt:lpstr>
      <vt:lpstr>4.仿真设计文件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3.4.1 根据逻辑问题的描述写出逻辑表达式</vt:lpstr>
      <vt:lpstr>用“半加器”实现全加器</vt:lpstr>
      <vt:lpstr>串行加法器的激励函数和输出函数卡诺图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Quartus II 简介</dc:title>
  <dc:creator>樊媛媛</dc:creator>
  <cp:lastModifiedBy>樊媛媛</cp:lastModifiedBy>
  <cp:revision>152</cp:revision>
  <dcterms:created xsi:type="dcterms:W3CDTF">2017-04-17T09:04:34Z</dcterms:created>
  <dcterms:modified xsi:type="dcterms:W3CDTF">2017-04-27T11:12:36Z</dcterms:modified>
</cp:coreProperties>
</file>