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70"/>
  </p:notesMasterIdLst>
  <p:handoutMasterIdLst>
    <p:handoutMasterId r:id="rId71"/>
  </p:handoutMasterIdLst>
  <p:sldIdLst>
    <p:sldId id="707" r:id="rId3"/>
    <p:sldId id="397" r:id="rId4"/>
    <p:sldId id="708" r:id="rId5"/>
    <p:sldId id="401" r:id="rId6"/>
    <p:sldId id="539" r:id="rId7"/>
    <p:sldId id="540" r:id="rId8"/>
    <p:sldId id="541" r:id="rId9"/>
    <p:sldId id="404" r:id="rId10"/>
    <p:sldId id="398" r:id="rId11"/>
    <p:sldId id="543" r:id="rId12"/>
    <p:sldId id="492" r:id="rId13"/>
    <p:sldId id="702" r:id="rId14"/>
    <p:sldId id="493" r:id="rId15"/>
    <p:sldId id="494" r:id="rId16"/>
    <p:sldId id="507" r:id="rId17"/>
    <p:sldId id="508" r:id="rId18"/>
    <p:sldId id="509" r:id="rId19"/>
    <p:sldId id="510" r:id="rId20"/>
    <p:sldId id="703" r:id="rId21"/>
    <p:sldId id="511" r:id="rId22"/>
    <p:sldId id="495" r:id="rId23"/>
    <p:sldId id="512" r:id="rId24"/>
    <p:sldId id="498" r:id="rId25"/>
    <p:sldId id="497" r:id="rId26"/>
    <p:sldId id="513" r:id="rId27"/>
    <p:sldId id="514" r:id="rId28"/>
    <p:sldId id="709" r:id="rId29"/>
    <p:sldId id="516" r:id="rId30"/>
    <p:sldId id="499" r:id="rId31"/>
    <p:sldId id="500" r:id="rId32"/>
    <p:sldId id="515" r:id="rId33"/>
    <p:sldId id="503" r:id="rId34"/>
    <p:sldId id="504" r:id="rId35"/>
    <p:sldId id="440" r:id="rId36"/>
    <p:sldId id="442" r:id="rId37"/>
    <p:sldId id="704" r:id="rId38"/>
    <p:sldId id="536" r:id="rId39"/>
    <p:sldId id="464" r:id="rId40"/>
    <p:sldId id="466" r:id="rId41"/>
    <p:sldId id="467" r:id="rId42"/>
    <p:sldId id="475" r:id="rId43"/>
    <p:sldId id="476" r:id="rId44"/>
    <p:sldId id="477" r:id="rId45"/>
    <p:sldId id="691" r:id="rId46"/>
    <p:sldId id="688" r:id="rId47"/>
    <p:sldId id="690" r:id="rId48"/>
    <p:sldId id="469" r:id="rId49"/>
    <p:sldId id="471" r:id="rId50"/>
    <p:sldId id="689" r:id="rId51"/>
    <p:sldId id="684" r:id="rId52"/>
    <p:sldId id="473" r:id="rId53"/>
    <p:sldId id="705" r:id="rId54"/>
    <p:sldId id="697" r:id="rId55"/>
    <p:sldId id="692" r:id="rId56"/>
    <p:sldId id="480" r:id="rId57"/>
    <p:sldId id="482" r:id="rId58"/>
    <p:sldId id="483" r:id="rId59"/>
    <p:sldId id="485" r:id="rId60"/>
    <p:sldId id="696" r:id="rId61"/>
    <p:sldId id="486" r:id="rId62"/>
    <p:sldId id="487" r:id="rId63"/>
    <p:sldId id="706" r:id="rId64"/>
    <p:sldId id="528" r:id="rId65"/>
    <p:sldId id="699" r:id="rId66"/>
    <p:sldId id="534" r:id="rId67"/>
    <p:sldId id="700" r:id="rId68"/>
    <p:sldId id="399" r:id="rId69"/>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FF"/>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86272" autoAdjust="0"/>
  </p:normalViewPr>
  <p:slideViewPr>
    <p:cSldViewPr>
      <p:cViewPr varScale="1">
        <p:scale>
          <a:sx n="89" d="100"/>
          <a:sy n="89" d="100"/>
        </p:scale>
        <p:origin x="20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e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88.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2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3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e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4.wmf"/><Relationship Id="rId3" Type="http://schemas.openxmlformats.org/officeDocument/2006/relationships/image" Target="../media/image44.wmf"/><Relationship Id="rId7" Type="http://schemas.openxmlformats.org/officeDocument/2006/relationships/image" Target="../media/image48.wmf"/><Relationship Id="rId12" Type="http://schemas.openxmlformats.org/officeDocument/2006/relationships/image" Target="../media/image53.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 Id="rId14" Type="http://schemas.openxmlformats.org/officeDocument/2006/relationships/image" Target="../media/image5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2019/4/17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2019/4/17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21AC20C-A433-4A41-BD67-ADD992A88838}"/>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73B549C2-1EBD-4F49-857C-60DDC23843D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71756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9</a:t>
            </a:fld>
            <a:endParaRPr lang="zh-CN" altLang="en-US"/>
          </a:p>
        </p:txBody>
      </p:sp>
    </p:spTree>
    <p:extLst>
      <p:ext uri="{BB962C8B-B14F-4D97-AF65-F5344CB8AC3E}">
        <p14:creationId xmlns:p14="http://schemas.microsoft.com/office/powerpoint/2010/main" val="339787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47</a:t>
            </a:fld>
            <a:endParaRPr lang="zh-CN" altLang="en-US"/>
          </a:p>
        </p:txBody>
      </p:sp>
    </p:spTree>
    <p:extLst>
      <p:ext uri="{BB962C8B-B14F-4D97-AF65-F5344CB8AC3E}">
        <p14:creationId xmlns:p14="http://schemas.microsoft.com/office/powerpoint/2010/main" val="245374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0.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1.bin"/><Relationship Id="rId1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9.xml"/><Relationship Id="rId7" Type="http://schemas.openxmlformats.org/officeDocument/2006/relationships/image" Target="../media/image2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7.png"/><Relationship Id="rId5" Type="http://schemas.openxmlformats.org/officeDocument/2006/relationships/slideLayout" Target="../slideLayouts/slideLayout18.xml"/><Relationship Id="rId4" Type="http://schemas.openxmlformats.org/officeDocument/2006/relationships/tags" Target="../tags/tag10.xml"/><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4.wmf"/><Relationship Id="rId18" Type="http://schemas.openxmlformats.org/officeDocument/2006/relationships/image" Target="../media/image36.emf"/><Relationship Id="rId3" Type="http://schemas.openxmlformats.org/officeDocument/2006/relationships/audio" Target="../media/audio1.wav"/><Relationship Id="rId7" Type="http://schemas.openxmlformats.org/officeDocument/2006/relationships/image" Target="../media/image37.wmf"/><Relationship Id="rId12" Type="http://schemas.openxmlformats.org/officeDocument/2006/relationships/oleObject" Target="../embeddings/oleObject16.bin"/><Relationship Id="rId17" Type="http://schemas.openxmlformats.org/officeDocument/2006/relationships/oleObject" Target="../embeddings/oleObject19.bin"/><Relationship Id="rId2" Type="http://schemas.openxmlformats.org/officeDocument/2006/relationships/slideLayout" Target="../slideLayouts/slideLayout18.xml"/><Relationship Id="rId16" Type="http://schemas.openxmlformats.org/officeDocument/2006/relationships/oleObject" Target="../embeddings/oleObject18.bin"/><Relationship Id="rId1" Type="http://schemas.openxmlformats.org/officeDocument/2006/relationships/vmlDrawing" Target="../drawings/vmlDrawing7.vml"/><Relationship Id="rId6" Type="http://schemas.openxmlformats.org/officeDocument/2006/relationships/audio" Target="../media/audio4.wav"/><Relationship Id="rId11" Type="http://schemas.openxmlformats.org/officeDocument/2006/relationships/image" Target="../media/image33.wmf"/><Relationship Id="rId5" Type="http://schemas.openxmlformats.org/officeDocument/2006/relationships/audio" Target="../media/audio3.wav"/><Relationship Id="rId15" Type="http://schemas.openxmlformats.org/officeDocument/2006/relationships/image" Target="../media/image35.wmf"/><Relationship Id="rId10" Type="http://schemas.openxmlformats.org/officeDocument/2006/relationships/oleObject" Target="../embeddings/oleObject15.bin"/><Relationship Id="rId4" Type="http://schemas.openxmlformats.org/officeDocument/2006/relationships/audio" Target="../media/audio2.wav"/><Relationship Id="rId9" Type="http://schemas.openxmlformats.org/officeDocument/2006/relationships/image" Target="../media/image32.wmf"/><Relationship Id="rId1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21.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13" Type="http://schemas.openxmlformats.org/officeDocument/2006/relationships/oleObject" Target="../embeddings/oleObject27.bin"/><Relationship Id="rId18" Type="http://schemas.openxmlformats.org/officeDocument/2006/relationships/image" Target="../media/image47.wmf"/><Relationship Id="rId26" Type="http://schemas.openxmlformats.org/officeDocument/2006/relationships/image" Target="../media/image51.wmf"/><Relationship Id="rId3" Type="http://schemas.openxmlformats.org/officeDocument/2006/relationships/audio" Target="../media/audio5.wav"/><Relationship Id="rId21" Type="http://schemas.openxmlformats.org/officeDocument/2006/relationships/oleObject" Target="../embeddings/oleObject31.bin"/><Relationship Id="rId34" Type="http://schemas.openxmlformats.org/officeDocument/2006/relationships/image" Target="../media/image55.emf"/><Relationship Id="rId7" Type="http://schemas.openxmlformats.org/officeDocument/2006/relationships/oleObject" Target="../embeddings/oleObject24.bin"/><Relationship Id="rId12" Type="http://schemas.openxmlformats.org/officeDocument/2006/relationships/image" Target="../media/image44.wmf"/><Relationship Id="rId17" Type="http://schemas.openxmlformats.org/officeDocument/2006/relationships/oleObject" Target="../embeddings/oleObject29.bin"/><Relationship Id="rId25" Type="http://schemas.openxmlformats.org/officeDocument/2006/relationships/oleObject" Target="../embeddings/oleObject33.bin"/><Relationship Id="rId33" Type="http://schemas.openxmlformats.org/officeDocument/2006/relationships/oleObject" Target="../embeddings/oleObject37.bin"/><Relationship Id="rId2" Type="http://schemas.openxmlformats.org/officeDocument/2006/relationships/slideLayout" Target="../slideLayouts/slideLayout18.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35.bin"/><Relationship Id="rId1" Type="http://schemas.openxmlformats.org/officeDocument/2006/relationships/vmlDrawing" Target="../drawings/vmlDrawing9.vml"/><Relationship Id="rId6" Type="http://schemas.openxmlformats.org/officeDocument/2006/relationships/audio" Target="../media/audio2.wav"/><Relationship Id="rId11" Type="http://schemas.openxmlformats.org/officeDocument/2006/relationships/oleObject" Target="../embeddings/oleObject26.bin"/><Relationship Id="rId24" Type="http://schemas.openxmlformats.org/officeDocument/2006/relationships/image" Target="../media/image50.wmf"/><Relationship Id="rId32" Type="http://schemas.openxmlformats.org/officeDocument/2006/relationships/image" Target="../media/image54.wmf"/><Relationship Id="rId5" Type="http://schemas.openxmlformats.org/officeDocument/2006/relationships/audio" Target="../media/audio1.wav"/><Relationship Id="rId15" Type="http://schemas.openxmlformats.org/officeDocument/2006/relationships/oleObject" Target="../embeddings/oleObject28.bin"/><Relationship Id="rId23" Type="http://schemas.openxmlformats.org/officeDocument/2006/relationships/oleObject" Target="../embeddings/oleObject32.bin"/><Relationship Id="rId28" Type="http://schemas.openxmlformats.org/officeDocument/2006/relationships/image" Target="../media/image52.wmf"/><Relationship Id="rId10" Type="http://schemas.openxmlformats.org/officeDocument/2006/relationships/image" Target="../media/image43.wmf"/><Relationship Id="rId19" Type="http://schemas.openxmlformats.org/officeDocument/2006/relationships/oleObject" Target="../embeddings/oleObject30.bin"/><Relationship Id="rId31" Type="http://schemas.openxmlformats.org/officeDocument/2006/relationships/oleObject" Target="../embeddings/oleObject36.bin"/><Relationship Id="rId4" Type="http://schemas.openxmlformats.org/officeDocument/2006/relationships/audio" Target="../media/audio6.wav"/><Relationship Id="rId9" Type="http://schemas.openxmlformats.org/officeDocument/2006/relationships/oleObject" Target="../embeddings/oleObject25.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oleObject" Target="../embeddings/oleObject34.bin"/><Relationship Id="rId30" Type="http://schemas.openxmlformats.org/officeDocument/2006/relationships/image" Target="../media/image53.wmf"/><Relationship Id="rId8" Type="http://schemas.openxmlformats.org/officeDocument/2006/relationships/image" Target="../media/image42.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60.wmf"/><Relationship Id="rId3" Type="http://schemas.openxmlformats.org/officeDocument/2006/relationships/audio" Target="../media/audio1.wav"/><Relationship Id="rId7" Type="http://schemas.openxmlformats.org/officeDocument/2006/relationships/image" Target="../media/image57.wmf"/><Relationship Id="rId12" Type="http://schemas.openxmlformats.org/officeDocument/2006/relationships/oleObject" Target="../embeddings/oleObject42.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oleObject" Target="../embeddings/oleObject39.bin"/><Relationship Id="rId11" Type="http://schemas.openxmlformats.org/officeDocument/2006/relationships/image" Target="../media/image59.wmf"/><Relationship Id="rId5" Type="http://schemas.openxmlformats.org/officeDocument/2006/relationships/image" Target="../media/image56.emf"/><Relationship Id="rId15" Type="http://schemas.openxmlformats.org/officeDocument/2006/relationships/image" Target="../media/image61.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58.wmf"/><Relationship Id="rId14" Type="http://schemas.openxmlformats.org/officeDocument/2006/relationships/oleObject" Target="../embeddings/oleObject43.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63.jpeg"/><Relationship Id="rId13" Type="http://schemas.openxmlformats.org/officeDocument/2006/relationships/image" Target="../media/image66.png"/><Relationship Id="rId3" Type="http://schemas.openxmlformats.org/officeDocument/2006/relationships/tags" Target="../tags/tag14.xml"/><Relationship Id="rId7" Type="http://schemas.openxmlformats.org/officeDocument/2006/relationships/slideLayout" Target="../slideLayouts/slideLayout13.xml"/><Relationship Id="rId12" Type="http://schemas.openxmlformats.org/officeDocument/2006/relationships/image" Target="../media/image65.png"/><Relationship Id="rId2" Type="http://schemas.openxmlformats.org/officeDocument/2006/relationships/tags" Target="../tags/tag13.xml"/><Relationship Id="rId1" Type="http://schemas.openxmlformats.org/officeDocument/2006/relationships/vmlDrawing" Target="../drawings/vmlDrawing11.vml"/><Relationship Id="rId6" Type="http://schemas.openxmlformats.org/officeDocument/2006/relationships/tags" Target="../tags/tag17.xml"/><Relationship Id="rId11" Type="http://schemas.openxmlformats.org/officeDocument/2006/relationships/image" Target="../media/image64.png"/><Relationship Id="rId5" Type="http://schemas.openxmlformats.org/officeDocument/2006/relationships/tags" Target="../tags/tag16.xml"/><Relationship Id="rId15" Type="http://schemas.openxmlformats.org/officeDocument/2006/relationships/image" Target="../media/image68.png"/><Relationship Id="rId10" Type="http://schemas.openxmlformats.org/officeDocument/2006/relationships/image" Target="../media/image62.wmf"/><Relationship Id="rId4" Type="http://schemas.openxmlformats.org/officeDocument/2006/relationships/tags" Target="../tags/tag15.xml"/><Relationship Id="rId9" Type="http://schemas.openxmlformats.org/officeDocument/2006/relationships/oleObject" Target="../embeddings/oleObject44.bin"/><Relationship Id="rId14"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71.wmf"/><Relationship Id="rId3" Type="http://schemas.openxmlformats.org/officeDocument/2006/relationships/tags" Target="../tags/tag19.xml"/><Relationship Id="rId7" Type="http://schemas.openxmlformats.org/officeDocument/2006/relationships/image" Target="../media/image68.png"/><Relationship Id="rId12" Type="http://schemas.openxmlformats.org/officeDocument/2006/relationships/oleObject" Target="../embeddings/oleObject47.bin"/><Relationship Id="rId2" Type="http://schemas.openxmlformats.org/officeDocument/2006/relationships/tags" Target="../tags/tag18.xml"/><Relationship Id="rId1" Type="http://schemas.openxmlformats.org/officeDocument/2006/relationships/vmlDrawing" Target="../drawings/vmlDrawing12.vml"/><Relationship Id="rId6" Type="http://schemas.openxmlformats.org/officeDocument/2006/relationships/image" Target="../media/image65.png"/><Relationship Id="rId11" Type="http://schemas.openxmlformats.org/officeDocument/2006/relationships/image" Target="../media/image70.wmf"/><Relationship Id="rId5" Type="http://schemas.openxmlformats.org/officeDocument/2006/relationships/image" Target="../media/image63.jpeg"/><Relationship Id="rId15" Type="http://schemas.openxmlformats.org/officeDocument/2006/relationships/image" Target="../media/image72.wmf"/><Relationship Id="rId10" Type="http://schemas.openxmlformats.org/officeDocument/2006/relationships/oleObject" Target="../embeddings/oleObject46.bin"/><Relationship Id="rId4" Type="http://schemas.openxmlformats.org/officeDocument/2006/relationships/slideLayout" Target="../slideLayouts/slideLayout13.xml"/><Relationship Id="rId9" Type="http://schemas.openxmlformats.org/officeDocument/2006/relationships/image" Target="../media/image69.wmf"/><Relationship Id="rId14" Type="http://schemas.openxmlformats.org/officeDocument/2006/relationships/oleObject" Target="../embeddings/oleObject48.bin"/></Relationships>
</file>

<file path=ppt/slides/_rels/slide31.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54.bin"/><Relationship Id="rId18" Type="http://schemas.openxmlformats.org/officeDocument/2006/relationships/image" Target="../media/image80.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77.wmf"/><Relationship Id="rId17" Type="http://schemas.openxmlformats.org/officeDocument/2006/relationships/oleObject" Target="../embeddings/oleObject56.bin"/><Relationship Id="rId2" Type="http://schemas.openxmlformats.org/officeDocument/2006/relationships/slideLayout" Target="../slideLayouts/slideLayout13.xml"/><Relationship Id="rId16" Type="http://schemas.openxmlformats.org/officeDocument/2006/relationships/image" Target="../media/image79.wmf"/><Relationship Id="rId1" Type="http://schemas.openxmlformats.org/officeDocument/2006/relationships/vmlDrawing" Target="../drawings/vmlDrawing13.vml"/><Relationship Id="rId6" Type="http://schemas.openxmlformats.org/officeDocument/2006/relationships/image" Target="../media/image74.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52.bin"/><Relationship Id="rId14" Type="http://schemas.openxmlformats.org/officeDocument/2006/relationships/image" Target="../media/image78.wmf"/></Relationships>
</file>

<file path=ppt/slides/_rels/slide32.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85.wmf"/><Relationship Id="rId2" Type="http://schemas.openxmlformats.org/officeDocument/2006/relationships/slideLayout" Target="../slideLayouts/slideLayout13.xml"/><Relationship Id="rId16" Type="http://schemas.openxmlformats.org/officeDocument/2006/relationships/image" Target="../media/image87.wmf"/><Relationship Id="rId1" Type="http://schemas.openxmlformats.org/officeDocument/2006/relationships/vmlDrawing" Target="../drawings/vmlDrawing14.vml"/><Relationship Id="rId6" Type="http://schemas.openxmlformats.org/officeDocument/2006/relationships/image" Target="../media/image82.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60.bin"/><Relationship Id="rId14" Type="http://schemas.openxmlformats.org/officeDocument/2006/relationships/image" Target="../media/image86.wmf"/></Relationships>
</file>

<file path=ppt/slides/_rels/slide33.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slideLayout" Target="../slideLayouts/slideLayout13.xml"/><Relationship Id="rId7" Type="http://schemas.openxmlformats.org/officeDocument/2006/relationships/oleObject" Target="../embeddings/oleObject65.bin"/><Relationship Id="rId2" Type="http://schemas.openxmlformats.org/officeDocument/2006/relationships/tags" Target="../tags/tag20.xml"/><Relationship Id="rId1" Type="http://schemas.openxmlformats.org/officeDocument/2006/relationships/vmlDrawing" Target="../drawings/vmlDrawing15.vml"/><Relationship Id="rId6" Type="http://schemas.openxmlformats.org/officeDocument/2006/relationships/image" Target="../media/image63.jpeg"/><Relationship Id="rId11" Type="http://schemas.openxmlformats.org/officeDocument/2006/relationships/image" Target="../media/image91.png"/><Relationship Id="rId5" Type="http://schemas.openxmlformats.org/officeDocument/2006/relationships/image" Target="../media/image88.wmf"/><Relationship Id="rId10" Type="http://schemas.openxmlformats.org/officeDocument/2006/relationships/image" Target="../media/image90.wmf"/><Relationship Id="rId4" Type="http://schemas.openxmlformats.org/officeDocument/2006/relationships/oleObject" Target="../embeddings/oleObject64.bin"/><Relationship Id="rId9" Type="http://schemas.openxmlformats.org/officeDocument/2006/relationships/oleObject" Target="../embeddings/oleObject6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9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tags" Target="../tags/tag22.xml"/><Relationship Id="rId7" Type="http://schemas.openxmlformats.org/officeDocument/2006/relationships/image" Target="../media/image94.wmf"/><Relationship Id="rId2" Type="http://schemas.openxmlformats.org/officeDocument/2006/relationships/tags" Target="../tags/tag21.xml"/><Relationship Id="rId1" Type="http://schemas.openxmlformats.org/officeDocument/2006/relationships/vmlDrawing" Target="../drawings/vmlDrawing17.vml"/><Relationship Id="rId6" Type="http://schemas.openxmlformats.org/officeDocument/2006/relationships/oleObject" Target="../embeddings/oleObject68.bin"/><Relationship Id="rId5" Type="http://schemas.openxmlformats.org/officeDocument/2006/relationships/image" Target="../media/image95.png"/><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18.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audio" Target="../media/audio1.wav"/><Relationship Id="rId10"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3.emf"/></Relationships>
</file>

<file path=ppt/slides/_rels/slide4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tags" Target="../tags/tag25.xml"/><Relationship Id="rId7" Type="http://schemas.openxmlformats.org/officeDocument/2006/relationships/image" Target="../media/image98.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97.png"/><Relationship Id="rId5" Type="http://schemas.openxmlformats.org/officeDocument/2006/relationships/slideLayout" Target="../slideLayouts/slideLayout12.xml"/><Relationship Id="rId4" Type="http://schemas.openxmlformats.org/officeDocument/2006/relationships/tags" Target="../tags/tag26.xml"/><Relationship Id="rId9" Type="http://schemas.openxmlformats.org/officeDocument/2006/relationships/image" Target="../media/image96.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oleObject" Target="../embeddings/oleObject69.bin"/><Relationship Id="rId7" Type="http://schemas.openxmlformats.org/officeDocument/2006/relationships/image" Target="../media/image104.png"/><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101.wmf"/><Relationship Id="rId11" Type="http://schemas.openxmlformats.org/officeDocument/2006/relationships/image" Target="../media/image103.wmf"/><Relationship Id="rId5" Type="http://schemas.openxmlformats.org/officeDocument/2006/relationships/oleObject" Target="../embeddings/oleObject70.bin"/><Relationship Id="rId10" Type="http://schemas.openxmlformats.org/officeDocument/2006/relationships/oleObject" Target="../embeddings/oleObject72.bin"/><Relationship Id="rId4" Type="http://schemas.openxmlformats.org/officeDocument/2006/relationships/image" Target="../media/image100.wmf"/><Relationship Id="rId9" Type="http://schemas.openxmlformats.org/officeDocument/2006/relationships/image" Target="../media/image102.wmf"/></Relationships>
</file>

<file path=ppt/slides/_rels/slide42.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105.wmf"/><Relationship Id="rId5" Type="http://schemas.openxmlformats.org/officeDocument/2006/relationships/oleObject" Target="../embeddings/oleObject74.bin"/><Relationship Id="rId4" Type="http://schemas.openxmlformats.org/officeDocument/2006/relationships/image" Target="../media/image104.wmf"/></Relationships>
</file>

<file path=ppt/slides/_rels/slide43.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tags" Target="../tags/tag28.xml"/><Relationship Id="rId7" Type="http://schemas.openxmlformats.org/officeDocument/2006/relationships/image" Target="../media/image107.wmf"/><Relationship Id="rId2" Type="http://schemas.openxmlformats.org/officeDocument/2006/relationships/tags" Target="../tags/tag27.xml"/><Relationship Id="rId1" Type="http://schemas.openxmlformats.org/officeDocument/2006/relationships/vmlDrawing" Target="../drawings/vmlDrawing20.vml"/><Relationship Id="rId6" Type="http://schemas.openxmlformats.org/officeDocument/2006/relationships/oleObject" Target="../embeddings/oleObject76.bin"/><Relationship Id="rId5" Type="http://schemas.openxmlformats.org/officeDocument/2006/relationships/slideLayout" Target="../slideLayouts/slideLayout12.xml"/><Relationship Id="rId10" Type="http://schemas.openxmlformats.org/officeDocument/2006/relationships/image" Target="../media/image110.png"/><Relationship Id="rId4" Type="http://schemas.openxmlformats.org/officeDocument/2006/relationships/tags" Target="../tags/tag29.xml"/><Relationship Id="rId9" Type="http://schemas.openxmlformats.org/officeDocument/2006/relationships/image" Target="../media/image109.png"/></Relationships>
</file>

<file path=ppt/slides/_rels/slide4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45.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115.wmf"/><Relationship Id="rId17" Type="http://schemas.openxmlformats.org/officeDocument/2006/relationships/image" Target="../media/image63.jpeg"/><Relationship Id="rId2" Type="http://schemas.openxmlformats.org/officeDocument/2006/relationships/slideLayout" Target="../slideLayouts/slideLayout13.xml"/><Relationship Id="rId16" Type="http://schemas.openxmlformats.org/officeDocument/2006/relationships/image" Target="../media/image88.wmf"/><Relationship Id="rId1" Type="http://schemas.openxmlformats.org/officeDocument/2006/relationships/vmlDrawing" Target="../drawings/vmlDrawing21.vml"/><Relationship Id="rId6" Type="http://schemas.openxmlformats.org/officeDocument/2006/relationships/image" Target="../media/image112.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64.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80.bin"/><Relationship Id="rId14" Type="http://schemas.openxmlformats.org/officeDocument/2006/relationships/image" Target="../media/image116.wmf"/></Relationships>
</file>

<file path=ppt/slides/_rels/slide4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17.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120.wmf"/><Relationship Id="rId3" Type="http://schemas.openxmlformats.org/officeDocument/2006/relationships/tags" Target="../tags/tag33.xml"/><Relationship Id="rId7" Type="http://schemas.openxmlformats.org/officeDocument/2006/relationships/image" Target="../media/image123.png"/><Relationship Id="rId12" Type="http://schemas.openxmlformats.org/officeDocument/2006/relationships/oleObject" Target="../embeddings/oleObject85.bin"/><Relationship Id="rId2" Type="http://schemas.openxmlformats.org/officeDocument/2006/relationships/tags" Target="../tags/tag32.xml"/><Relationship Id="rId1" Type="http://schemas.openxmlformats.org/officeDocument/2006/relationships/vmlDrawing" Target="../drawings/vmlDrawing22.vml"/><Relationship Id="rId6" Type="http://schemas.openxmlformats.org/officeDocument/2006/relationships/image" Target="../media/image122.png"/><Relationship Id="rId11" Type="http://schemas.openxmlformats.org/officeDocument/2006/relationships/image" Target="../media/image119.wmf"/><Relationship Id="rId5" Type="http://schemas.openxmlformats.org/officeDocument/2006/relationships/notesSlide" Target="../notesSlides/notesSlide3.xml"/><Relationship Id="rId15" Type="http://schemas.openxmlformats.org/officeDocument/2006/relationships/image" Target="../media/image121.wmf"/><Relationship Id="rId10" Type="http://schemas.openxmlformats.org/officeDocument/2006/relationships/oleObject" Target="../embeddings/oleObject84.bin"/><Relationship Id="rId4" Type="http://schemas.openxmlformats.org/officeDocument/2006/relationships/slideLayout" Target="../slideLayouts/slideLayout12.xml"/><Relationship Id="rId9" Type="http://schemas.openxmlformats.org/officeDocument/2006/relationships/image" Target="../media/image118.wmf"/><Relationship Id="rId14" Type="http://schemas.openxmlformats.org/officeDocument/2006/relationships/oleObject" Target="../embeddings/oleObject86.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7.bin"/><Relationship Id="rId7" Type="http://schemas.openxmlformats.org/officeDocument/2006/relationships/image" Target="../media/image126.png"/><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125.wmf"/><Relationship Id="rId5" Type="http://schemas.openxmlformats.org/officeDocument/2006/relationships/oleObject" Target="../embeddings/oleObject88.bin"/><Relationship Id="rId4" Type="http://schemas.openxmlformats.org/officeDocument/2006/relationships/image" Target="../media/image124.wmf"/></Relationships>
</file>

<file path=ppt/slides/_rels/slide49.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131.wmf"/><Relationship Id="rId2" Type="http://schemas.openxmlformats.org/officeDocument/2006/relationships/slideLayout" Target="../slideLayouts/slideLayout13.xml"/><Relationship Id="rId16" Type="http://schemas.openxmlformats.org/officeDocument/2006/relationships/image" Target="../media/image133.wmf"/><Relationship Id="rId1" Type="http://schemas.openxmlformats.org/officeDocument/2006/relationships/vmlDrawing" Target="../drawings/vmlDrawing24.vml"/><Relationship Id="rId6" Type="http://schemas.openxmlformats.org/officeDocument/2006/relationships/image" Target="../media/image128.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92.bin"/><Relationship Id="rId14" Type="http://schemas.openxmlformats.org/officeDocument/2006/relationships/image" Target="../media/image13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135.wmf"/><Relationship Id="rId5" Type="http://schemas.openxmlformats.org/officeDocument/2006/relationships/oleObject" Target="../embeddings/oleObject97.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99.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vmlDrawing" Target="../drawings/vmlDrawing26.vml"/><Relationship Id="rId6" Type="http://schemas.openxmlformats.org/officeDocument/2006/relationships/image" Target="../media/image139.png"/><Relationship Id="rId5" Type="http://schemas.openxmlformats.org/officeDocument/2006/relationships/image" Target="../media/image138.wmf"/><Relationship Id="rId4" Type="http://schemas.openxmlformats.org/officeDocument/2006/relationships/oleObject" Target="../embeddings/oleObject100.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tags" Target="../tags/tag37.xml"/><Relationship Id="rId7" Type="http://schemas.openxmlformats.org/officeDocument/2006/relationships/image" Target="../media/image143.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tags" Target="../tags/tag40.xml"/><Relationship Id="rId7" Type="http://schemas.openxmlformats.org/officeDocument/2006/relationships/image" Target="../media/image145.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42.png"/><Relationship Id="rId5" Type="http://schemas.openxmlformats.org/officeDocument/2006/relationships/slideLayout" Target="../slideLayouts/slideLayout12.xml"/><Relationship Id="rId4" Type="http://schemas.openxmlformats.org/officeDocument/2006/relationships/tags" Target="../tags/tag41.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12.xml"/><Relationship Id="rId1" Type="http://schemas.openxmlformats.org/officeDocument/2006/relationships/vmlDrawing" Target="../drawings/vmlDrawing27.vml"/><Relationship Id="rId4" Type="http://schemas.openxmlformats.org/officeDocument/2006/relationships/image" Target="../media/image147.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12.xml"/><Relationship Id="rId1" Type="http://schemas.openxmlformats.org/officeDocument/2006/relationships/vmlDrawing" Target="../drawings/vmlDrawing28.vml"/><Relationship Id="rId4" Type="http://schemas.openxmlformats.org/officeDocument/2006/relationships/image" Target="../media/image148.wmf"/></Relationships>
</file>

<file path=ppt/slides/_rels/slide5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image" Target="../media/image149.wmf"/><Relationship Id="rId4" Type="http://schemas.openxmlformats.org/officeDocument/2006/relationships/oleObject" Target="../embeddings/oleObject10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7.jpeg"/><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12.xml"/><Relationship Id="rId1" Type="http://schemas.openxmlformats.org/officeDocument/2006/relationships/vmlDrawing" Target="../drawings/vmlDrawing30.vml"/><Relationship Id="rId4" Type="http://schemas.openxmlformats.org/officeDocument/2006/relationships/image" Target="../media/image150.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12.xml"/><Relationship Id="rId1" Type="http://schemas.openxmlformats.org/officeDocument/2006/relationships/vmlDrawing" Target="../drawings/vmlDrawing31.vml"/><Relationship Id="rId4" Type="http://schemas.openxmlformats.org/officeDocument/2006/relationships/image" Target="../media/image15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image" Target="../media/image155.png"/><Relationship Id="rId26" Type="http://schemas.openxmlformats.org/officeDocument/2006/relationships/image" Target="../media/image163.png"/><Relationship Id="rId3" Type="http://schemas.openxmlformats.org/officeDocument/2006/relationships/tags" Target="../tags/tag44.xml"/><Relationship Id="rId21" Type="http://schemas.openxmlformats.org/officeDocument/2006/relationships/image" Target="../media/image158.png"/><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image" Target="../media/image154.png"/><Relationship Id="rId25" Type="http://schemas.openxmlformats.org/officeDocument/2006/relationships/image" Target="../media/image162.png"/><Relationship Id="rId2" Type="http://schemas.openxmlformats.org/officeDocument/2006/relationships/tags" Target="../tags/tag43.xml"/><Relationship Id="rId16" Type="http://schemas.openxmlformats.org/officeDocument/2006/relationships/image" Target="../media/image153.png"/><Relationship Id="rId20" Type="http://schemas.openxmlformats.org/officeDocument/2006/relationships/image" Target="../media/image157.png"/><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image" Target="../media/image161.png"/><Relationship Id="rId5" Type="http://schemas.openxmlformats.org/officeDocument/2006/relationships/tags" Target="../tags/tag46.xml"/><Relationship Id="rId15" Type="http://schemas.openxmlformats.org/officeDocument/2006/relationships/image" Target="../media/image152.png"/><Relationship Id="rId23" Type="http://schemas.openxmlformats.org/officeDocument/2006/relationships/image" Target="../media/image160.png"/><Relationship Id="rId10" Type="http://schemas.openxmlformats.org/officeDocument/2006/relationships/tags" Target="../tags/tag51.xml"/><Relationship Id="rId19" Type="http://schemas.openxmlformats.org/officeDocument/2006/relationships/image" Target="../media/image156.png"/><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slideLayout" Target="../slideLayouts/slideLayout13.xml"/><Relationship Id="rId22" Type="http://schemas.openxmlformats.org/officeDocument/2006/relationships/image" Target="../media/image159.png"/></Relationships>
</file>

<file path=ppt/slides/_rels/slide65.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tags" Target="../tags/tag57.xml"/><Relationship Id="rId7" Type="http://schemas.openxmlformats.org/officeDocument/2006/relationships/image" Target="../media/image16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64.png"/><Relationship Id="rId11" Type="http://schemas.openxmlformats.org/officeDocument/2006/relationships/image" Target="../media/image157.png"/><Relationship Id="rId5" Type="http://schemas.openxmlformats.org/officeDocument/2006/relationships/slideLayout" Target="../slideLayouts/slideLayout12.xml"/><Relationship Id="rId10" Type="http://schemas.openxmlformats.org/officeDocument/2006/relationships/image" Target="../media/image162.png"/><Relationship Id="rId4" Type="http://schemas.openxmlformats.org/officeDocument/2006/relationships/tags" Target="../tags/tag58.xml"/><Relationship Id="rId9" Type="http://schemas.openxmlformats.org/officeDocument/2006/relationships/image" Target="../media/image167.png"/></Relationships>
</file>

<file path=ppt/slides/_rels/slide66.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01B7AE-6333-49EC-A9AE-1161B5F636DA}"/>
              </a:ext>
            </a:extLst>
          </p:cNvPr>
          <p:cNvSpPr txBox="1"/>
          <p:nvPr/>
        </p:nvSpPr>
        <p:spPr>
          <a:xfrm>
            <a:off x="2453484" y="154723"/>
            <a:ext cx="3672408" cy="646331"/>
          </a:xfrm>
          <a:prstGeom prst="rect">
            <a:avLst/>
          </a:prstGeom>
          <a:noFill/>
        </p:spPr>
        <p:txBody>
          <a:bodyPr wrap="square" rtlCol="0">
            <a:spAutoFit/>
          </a:bodyPr>
          <a:lstStyle/>
          <a:p>
            <a:r>
              <a:rPr lang="zh-CN" altLang="en-US" sz="3600" dirty="0">
                <a:solidFill>
                  <a:schemeClr val="tx1"/>
                </a:solidFill>
                <a:latin typeface="华文仿宋" panose="02010600040101010101" pitchFamily="2" charset="-122"/>
                <a:ea typeface="华文仿宋" panose="02010600040101010101" pitchFamily="2" charset="-122"/>
              </a:rPr>
              <a:t>回顾</a:t>
            </a:r>
          </a:p>
        </p:txBody>
      </p:sp>
      <p:sp>
        <p:nvSpPr>
          <p:cNvPr id="3" name="文本框 2">
            <a:extLst>
              <a:ext uri="{FF2B5EF4-FFF2-40B4-BE49-F238E27FC236}">
                <a16:creationId xmlns:a16="http://schemas.microsoft.com/office/drawing/2014/main" id="{930697A7-ADD2-44A2-9D13-54CA6EC4EC0A}"/>
              </a:ext>
            </a:extLst>
          </p:cNvPr>
          <p:cNvSpPr txBox="1"/>
          <p:nvPr/>
        </p:nvSpPr>
        <p:spPr>
          <a:xfrm>
            <a:off x="1187624" y="980728"/>
            <a:ext cx="3528392" cy="1701556"/>
          </a:xfrm>
          <a:prstGeom prst="rect">
            <a:avLst/>
          </a:prstGeom>
          <a:noFill/>
        </p:spPr>
        <p:txBody>
          <a:bodyPr wrap="square" rtlCol="0">
            <a:spAutoFit/>
          </a:bodyPr>
          <a:lstStyle/>
          <a:p>
            <a:pPr algn="l">
              <a:lnSpc>
                <a:spcPct val="150000"/>
              </a:lnSpc>
            </a:pPr>
            <a:r>
              <a:rPr lang="en-US" altLang="zh-CN" sz="2400" b="0" dirty="0">
                <a:solidFill>
                  <a:schemeClr val="bg2">
                    <a:lumMod val="10000"/>
                  </a:schemeClr>
                </a:solidFill>
                <a:latin typeface="华文仿宋" panose="02010600040101010101" pitchFamily="2" charset="-122"/>
                <a:ea typeface="华文仿宋" panose="02010600040101010101" pitchFamily="2" charset="-122"/>
              </a:rPr>
              <a:t>1.1.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微积分回顾</a:t>
            </a:r>
            <a:endParaRPr lang="en-US" altLang="zh-CN" sz="2400" b="0" dirty="0">
              <a:solidFill>
                <a:schemeClr val="bg2">
                  <a:lumMod val="10000"/>
                </a:schemeClr>
              </a:solidFill>
              <a:latin typeface="华文仿宋" panose="02010600040101010101" pitchFamily="2" charset="-122"/>
              <a:ea typeface="华文仿宋" panose="02010600040101010101" pitchFamily="2" charset="-122"/>
            </a:endParaRPr>
          </a:p>
          <a:p>
            <a:pPr algn="l">
              <a:lnSpc>
                <a:spcPct val="150000"/>
              </a:lnSpc>
            </a:pPr>
            <a:r>
              <a:rPr lang="en-US" altLang="zh-CN" sz="2400" b="0" dirty="0">
                <a:solidFill>
                  <a:schemeClr val="bg2">
                    <a:lumMod val="10000"/>
                  </a:schemeClr>
                </a:solidFill>
                <a:latin typeface="华文仿宋" panose="02010600040101010101" pitchFamily="2" charset="-122"/>
                <a:ea typeface="华文仿宋" panose="02010600040101010101" pitchFamily="2" charset="-122"/>
              </a:rPr>
              <a:t>1.2.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二进制</a:t>
            </a:r>
            <a:endParaRPr lang="en-US" altLang="zh-CN" sz="2400" b="0" dirty="0">
              <a:solidFill>
                <a:schemeClr val="bg2">
                  <a:lumMod val="10000"/>
                </a:schemeClr>
              </a:solidFill>
              <a:latin typeface="华文仿宋" panose="02010600040101010101" pitchFamily="2" charset="-122"/>
              <a:ea typeface="华文仿宋" panose="02010600040101010101" pitchFamily="2" charset="-122"/>
            </a:endParaRPr>
          </a:p>
          <a:p>
            <a:pPr algn="l">
              <a:lnSpc>
                <a:spcPct val="150000"/>
              </a:lnSpc>
            </a:pPr>
            <a:r>
              <a:rPr lang="en-US" altLang="zh-CN" sz="2400" b="0" dirty="0">
                <a:solidFill>
                  <a:schemeClr val="bg2">
                    <a:lumMod val="10000"/>
                  </a:schemeClr>
                </a:solidFill>
                <a:latin typeface="华文仿宋" panose="02010600040101010101" pitchFamily="2" charset="-122"/>
                <a:ea typeface="华文仿宋" panose="02010600040101010101" pitchFamily="2" charset="-122"/>
              </a:rPr>
              <a:t>1.3.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误差分析</a:t>
            </a:r>
            <a:endParaRPr lang="en-US" altLang="zh-CN" sz="2400" b="0" dirty="0">
              <a:solidFill>
                <a:schemeClr val="bg2">
                  <a:lumMod val="10000"/>
                </a:schemeClr>
              </a:solidFill>
              <a:latin typeface="华文仿宋" panose="02010600040101010101" pitchFamily="2" charset="-122"/>
              <a:ea typeface="华文仿宋" panose="02010600040101010101" pitchFamily="2" charset="-122"/>
            </a:endParaRPr>
          </a:p>
        </p:txBody>
      </p:sp>
      <p:sp>
        <p:nvSpPr>
          <p:cNvPr id="4" name="矩形 3">
            <a:extLst>
              <a:ext uri="{FF2B5EF4-FFF2-40B4-BE49-F238E27FC236}">
                <a16:creationId xmlns:a16="http://schemas.microsoft.com/office/drawing/2014/main" id="{75640B28-0F3C-4E7A-B1AC-B3292ADA3181}"/>
              </a:ext>
            </a:extLst>
          </p:cNvPr>
          <p:cNvSpPr/>
          <p:nvPr/>
        </p:nvSpPr>
        <p:spPr>
          <a:xfrm>
            <a:off x="5454928" y="1571876"/>
            <a:ext cx="2954655" cy="461665"/>
          </a:xfrm>
          <a:prstGeom prst="rect">
            <a:avLst/>
          </a:prstGeom>
        </p:spPr>
        <p:txBody>
          <a:bodyPr wrap="none">
            <a:spAutoFit/>
          </a:bodyPr>
          <a:lstStyle/>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rPr>
              <a:t>绝对误差和相对误差</a:t>
            </a:r>
            <a:endParaRPr lang="zh-CN" altLang="en-US" sz="2400" dirty="0">
              <a:latin typeface="华文仿宋" panose="02010600040101010101" pitchFamily="2" charset="-122"/>
              <a:ea typeface="华文仿宋" panose="02010600040101010101" pitchFamily="2" charset="-122"/>
            </a:endParaRPr>
          </a:p>
        </p:txBody>
      </p:sp>
      <p:sp>
        <p:nvSpPr>
          <p:cNvPr id="5" name="矩形 4">
            <a:extLst>
              <a:ext uri="{FF2B5EF4-FFF2-40B4-BE49-F238E27FC236}">
                <a16:creationId xmlns:a16="http://schemas.microsoft.com/office/drawing/2014/main" id="{26834D8F-0DEA-4AF7-95C0-C63BF879747B}"/>
              </a:ext>
            </a:extLst>
          </p:cNvPr>
          <p:cNvSpPr/>
          <p:nvPr/>
        </p:nvSpPr>
        <p:spPr>
          <a:xfrm>
            <a:off x="5481506" y="2101469"/>
            <a:ext cx="1415772" cy="461665"/>
          </a:xfrm>
          <a:prstGeom prst="rect">
            <a:avLst/>
          </a:prstGeom>
        </p:spPr>
        <p:txBody>
          <a:bodyPr wrap="none">
            <a:spAutoFit/>
          </a:bodyPr>
          <a:lstStyle/>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rPr>
              <a:t>有效数字</a:t>
            </a:r>
            <a:endParaRPr lang="zh-CN" altLang="en-US" sz="2400" dirty="0">
              <a:latin typeface="华文仿宋" panose="02010600040101010101" pitchFamily="2" charset="-122"/>
              <a:ea typeface="华文仿宋" panose="02010600040101010101" pitchFamily="2" charset="-122"/>
            </a:endParaRPr>
          </a:p>
        </p:txBody>
      </p:sp>
      <p:sp>
        <p:nvSpPr>
          <p:cNvPr id="6" name="副标题 49154">
            <a:extLst>
              <a:ext uri="{FF2B5EF4-FFF2-40B4-BE49-F238E27FC236}">
                <a16:creationId xmlns:a16="http://schemas.microsoft.com/office/drawing/2014/main" id="{763FEEEB-9B9D-4D95-BC3E-E9569C03314A}"/>
              </a:ext>
            </a:extLst>
          </p:cNvPr>
          <p:cNvSpPr txBox="1">
            <a:spLocks noChangeArrowheads="1"/>
          </p:cNvSpPr>
          <p:nvPr/>
        </p:nvSpPr>
        <p:spPr>
          <a:xfrm>
            <a:off x="839312" y="3786434"/>
            <a:ext cx="5018085" cy="2251259"/>
          </a:xfrm>
          <a:prstGeom prst="rect">
            <a:avLst/>
          </a:prstGeom>
        </p:spPr>
        <p:txBody>
          <a:bodyPr>
            <a:norm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a:lstStyle>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要避免相近两数相减</a:t>
            </a:r>
          </a:p>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要防止“大数吃掉小数”</a:t>
            </a:r>
          </a:p>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绝对值太小的数不宜做除数</a:t>
            </a:r>
          </a:p>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简化计算步骤，减少运算次数</a:t>
            </a:r>
          </a:p>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控制递推公式中误差的传播</a:t>
            </a:r>
          </a:p>
        </p:txBody>
      </p:sp>
      <p:sp>
        <p:nvSpPr>
          <p:cNvPr id="7" name="标题 47105">
            <a:extLst>
              <a:ext uri="{FF2B5EF4-FFF2-40B4-BE49-F238E27FC236}">
                <a16:creationId xmlns:a16="http://schemas.microsoft.com/office/drawing/2014/main" id="{519F163D-1D9B-4D8D-BC11-8552D51CA8EB}"/>
              </a:ext>
            </a:extLst>
          </p:cNvPr>
          <p:cNvSpPr txBox="1">
            <a:spLocks noChangeArrowheads="1"/>
          </p:cNvSpPr>
          <p:nvPr/>
        </p:nvSpPr>
        <p:spPr>
          <a:xfrm>
            <a:off x="827584" y="3100796"/>
            <a:ext cx="6228184" cy="548680"/>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zh-CN" altLang="en-US" sz="2400" b="1" dirty="0">
                <a:solidFill>
                  <a:schemeClr val="tx1">
                    <a:lumMod val="95000"/>
                    <a:lumOff val="5000"/>
                  </a:schemeClr>
                </a:solidFill>
                <a:latin typeface="华文仿宋" panose="02010600040101010101" pitchFamily="2" charset="-122"/>
                <a:ea typeface="华文仿宋" panose="02010600040101010101" pitchFamily="2" charset="-122"/>
              </a:rPr>
              <a:t>减少运算误差的原则</a:t>
            </a:r>
          </a:p>
        </p:txBody>
      </p:sp>
      <p:sp>
        <p:nvSpPr>
          <p:cNvPr id="9" name="文本框 8">
            <a:extLst>
              <a:ext uri="{FF2B5EF4-FFF2-40B4-BE49-F238E27FC236}">
                <a16:creationId xmlns:a16="http://schemas.microsoft.com/office/drawing/2014/main" id="{D44B6850-229F-4011-96D0-4684A023584E}"/>
              </a:ext>
            </a:extLst>
          </p:cNvPr>
          <p:cNvSpPr txBox="1"/>
          <p:nvPr/>
        </p:nvSpPr>
        <p:spPr>
          <a:xfrm>
            <a:off x="5436096" y="980728"/>
            <a:ext cx="1944216" cy="523220"/>
          </a:xfrm>
          <a:prstGeom prst="rect">
            <a:avLst/>
          </a:prstGeom>
          <a:noFill/>
        </p:spPr>
        <p:txBody>
          <a:bodyPr wrap="square" rtlCol="0">
            <a:spAutoFit/>
          </a:bodyPr>
          <a:lstStyle/>
          <a:p>
            <a:pPr algn="l"/>
            <a:r>
              <a:rPr lang="zh-CN" altLang="en-US" sz="2800" dirty="0">
                <a:solidFill>
                  <a:srgbClr val="0000FF"/>
                </a:solidFill>
                <a:latin typeface="华文仿宋" panose="02010600040101010101" pitchFamily="2" charset="-122"/>
                <a:ea typeface="华文仿宋" panose="02010600040101010101" pitchFamily="2" charset="-122"/>
              </a:rPr>
              <a:t>概念</a:t>
            </a:r>
          </a:p>
        </p:txBody>
      </p:sp>
    </p:spTree>
    <p:extLst>
      <p:ext uri="{BB962C8B-B14F-4D97-AF65-F5344CB8AC3E}">
        <p14:creationId xmlns:p14="http://schemas.microsoft.com/office/powerpoint/2010/main" val="2369278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ED98C25F-9F6B-461B-9CF2-9E360512300D}"/>
              </a:ext>
            </a:extLst>
          </p:cNvPr>
          <p:cNvSpPr txBox="1">
            <a:spLocks noChangeArrowheads="1"/>
          </p:cNvSpPr>
          <p:nvPr/>
        </p:nvSpPr>
        <p:spPr bwMode="auto">
          <a:xfrm>
            <a:off x="381000" y="333375"/>
            <a:ext cx="876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cs typeface="Times New Roman" panose="02020603050405020304" pitchFamily="18" charset="0"/>
              </a:rPr>
              <a:t>§1.   </a:t>
            </a:r>
            <a:r>
              <a:rPr lang="zh-CN" altLang="en-US" sz="3200" b="1"/>
              <a:t>二分法</a:t>
            </a:r>
            <a:endParaRPr lang="zh-CN" altLang="en-US" sz="2800" b="1"/>
          </a:p>
        </p:txBody>
      </p:sp>
      <p:grpSp>
        <p:nvGrpSpPr>
          <p:cNvPr id="5133" name="Group 13">
            <a:extLst>
              <a:ext uri="{FF2B5EF4-FFF2-40B4-BE49-F238E27FC236}">
                <a16:creationId xmlns:a16="http://schemas.microsoft.com/office/drawing/2014/main" id="{F4B0A74E-2C67-4068-A918-8861F9421B63}"/>
              </a:ext>
            </a:extLst>
          </p:cNvPr>
          <p:cNvGrpSpPr>
            <a:grpSpLocks/>
          </p:cNvGrpSpPr>
          <p:nvPr/>
        </p:nvGrpSpPr>
        <p:grpSpPr bwMode="auto">
          <a:xfrm>
            <a:off x="107504" y="959991"/>
            <a:ext cx="6774086" cy="3322378"/>
            <a:chOff x="1344" y="240"/>
            <a:chExt cx="3810" cy="1645"/>
          </a:xfrm>
        </p:grpSpPr>
        <p:grpSp>
          <p:nvGrpSpPr>
            <p:cNvPr id="5134" name="Group 14">
              <a:extLst>
                <a:ext uri="{FF2B5EF4-FFF2-40B4-BE49-F238E27FC236}">
                  <a16:creationId xmlns:a16="http://schemas.microsoft.com/office/drawing/2014/main" id="{FAF7A972-6FC1-4ADB-BA84-6787AAC0C238}"/>
                </a:ext>
              </a:extLst>
            </p:cNvPr>
            <p:cNvGrpSpPr>
              <a:grpSpLocks/>
            </p:cNvGrpSpPr>
            <p:nvPr/>
          </p:nvGrpSpPr>
          <p:grpSpPr bwMode="auto">
            <a:xfrm>
              <a:off x="1344" y="240"/>
              <a:ext cx="3600" cy="1536"/>
              <a:chOff x="1344" y="240"/>
              <a:chExt cx="3600" cy="1536"/>
            </a:xfrm>
          </p:grpSpPr>
          <p:sp>
            <p:nvSpPr>
              <p:cNvPr id="5135" name="Line 15">
                <a:extLst>
                  <a:ext uri="{FF2B5EF4-FFF2-40B4-BE49-F238E27FC236}">
                    <a16:creationId xmlns:a16="http://schemas.microsoft.com/office/drawing/2014/main" id="{663E2954-6796-4127-A600-3F601B86DDFD}"/>
                  </a:ext>
                </a:extLst>
              </p:cNvPr>
              <p:cNvSpPr>
                <a:spLocks noChangeShapeType="1"/>
              </p:cNvSpPr>
              <p:nvPr/>
            </p:nvSpPr>
            <p:spPr bwMode="auto">
              <a:xfrm>
                <a:off x="1344" y="1104"/>
                <a:ext cx="3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36" name="Line 16">
                <a:extLst>
                  <a:ext uri="{FF2B5EF4-FFF2-40B4-BE49-F238E27FC236}">
                    <a16:creationId xmlns:a16="http://schemas.microsoft.com/office/drawing/2014/main" id="{AA07AF8B-F898-4016-8789-02F5E3C7270A}"/>
                  </a:ext>
                </a:extLst>
              </p:cNvPr>
              <p:cNvSpPr>
                <a:spLocks noChangeShapeType="1"/>
              </p:cNvSpPr>
              <p:nvPr/>
            </p:nvSpPr>
            <p:spPr bwMode="auto">
              <a:xfrm flipV="1">
                <a:off x="2112" y="240"/>
                <a:ext cx="0" cy="15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grpSp>
            <p:nvGrpSpPr>
              <p:cNvPr id="5137" name="Group 17">
                <a:extLst>
                  <a:ext uri="{FF2B5EF4-FFF2-40B4-BE49-F238E27FC236}">
                    <a16:creationId xmlns:a16="http://schemas.microsoft.com/office/drawing/2014/main" id="{2E7EB6AF-CD61-40AD-B354-5AC7F283186A}"/>
                  </a:ext>
                </a:extLst>
              </p:cNvPr>
              <p:cNvGrpSpPr>
                <a:grpSpLocks/>
              </p:cNvGrpSpPr>
              <p:nvPr/>
            </p:nvGrpSpPr>
            <p:grpSpPr bwMode="auto">
              <a:xfrm>
                <a:off x="1824" y="592"/>
                <a:ext cx="2208" cy="944"/>
                <a:chOff x="1824" y="592"/>
                <a:chExt cx="2208" cy="944"/>
              </a:xfrm>
            </p:grpSpPr>
            <p:sp>
              <p:nvSpPr>
                <p:cNvPr id="5138" name="Freeform 18">
                  <a:extLst>
                    <a:ext uri="{FF2B5EF4-FFF2-40B4-BE49-F238E27FC236}">
                      <a16:creationId xmlns:a16="http://schemas.microsoft.com/office/drawing/2014/main" id="{5A541481-6BA0-4385-871D-01C70C70A87F}"/>
                    </a:ext>
                  </a:extLst>
                </p:cNvPr>
                <p:cNvSpPr>
                  <a:spLocks/>
                </p:cNvSpPr>
                <p:nvPr/>
              </p:nvSpPr>
              <p:spPr bwMode="auto">
                <a:xfrm>
                  <a:off x="1824" y="592"/>
                  <a:ext cx="2208" cy="944"/>
                </a:xfrm>
                <a:custGeom>
                  <a:avLst/>
                  <a:gdLst>
                    <a:gd name="T0" fmla="*/ 0 w 2448"/>
                    <a:gd name="T1" fmla="*/ 992 h 992"/>
                    <a:gd name="T2" fmla="*/ 816 w 2448"/>
                    <a:gd name="T3" fmla="*/ 752 h 992"/>
                    <a:gd name="T4" fmla="*/ 1344 w 2448"/>
                    <a:gd name="T5" fmla="*/ 272 h 992"/>
                    <a:gd name="T6" fmla="*/ 1824 w 2448"/>
                    <a:gd name="T7" fmla="*/ 32 h 992"/>
                    <a:gd name="T8" fmla="*/ 2208 w 2448"/>
                    <a:gd name="T9" fmla="*/ 80 h 992"/>
                    <a:gd name="T10" fmla="*/ 2448 w 2448"/>
                    <a:gd name="T11" fmla="*/ 224 h 992"/>
                  </a:gdLst>
                  <a:ahLst/>
                  <a:cxnLst>
                    <a:cxn ang="0">
                      <a:pos x="T0" y="T1"/>
                    </a:cxn>
                    <a:cxn ang="0">
                      <a:pos x="T2" y="T3"/>
                    </a:cxn>
                    <a:cxn ang="0">
                      <a:pos x="T4" y="T5"/>
                    </a:cxn>
                    <a:cxn ang="0">
                      <a:pos x="T6" y="T7"/>
                    </a:cxn>
                    <a:cxn ang="0">
                      <a:pos x="T8" y="T9"/>
                    </a:cxn>
                    <a:cxn ang="0">
                      <a:pos x="T10" y="T11"/>
                    </a:cxn>
                  </a:cxnLst>
                  <a:rect l="0" t="0" r="r" b="b"/>
                  <a:pathLst>
                    <a:path w="2448" h="992">
                      <a:moveTo>
                        <a:pt x="0" y="992"/>
                      </a:moveTo>
                      <a:cubicBezTo>
                        <a:pt x="296" y="932"/>
                        <a:pt x="592" y="872"/>
                        <a:pt x="816" y="752"/>
                      </a:cubicBezTo>
                      <a:cubicBezTo>
                        <a:pt x="1040" y="632"/>
                        <a:pt x="1176" y="392"/>
                        <a:pt x="1344" y="272"/>
                      </a:cubicBezTo>
                      <a:cubicBezTo>
                        <a:pt x="1512" y="152"/>
                        <a:pt x="1680" y="64"/>
                        <a:pt x="1824" y="32"/>
                      </a:cubicBezTo>
                      <a:cubicBezTo>
                        <a:pt x="1968" y="0"/>
                        <a:pt x="2104" y="48"/>
                        <a:pt x="2208" y="80"/>
                      </a:cubicBezTo>
                      <a:cubicBezTo>
                        <a:pt x="2312" y="112"/>
                        <a:pt x="2380" y="168"/>
                        <a:pt x="2448" y="22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39" name="Line 19">
                  <a:extLst>
                    <a:ext uri="{FF2B5EF4-FFF2-40B4-BE49-F238E27FC236}">
                      <a16:creationId xmlns:a16="http://schemas.microsoft.com/office/drawing/2014/main" id="{D8A50692-D098-4940-A4E5-4C5B62AEF765}"/>
                    </a:ext>
                  </a:extLst>
                </p:cNvPr>
                <p:cNvSpPr>
                  <a:spLocks noChangeShapeType="1"/>
                </p:cNvSpPr>
                <p:nvPr/>
              </p:nvSpPr>
              <p:spPr bwMode="auto">
                <a:xfrm flipV="1">
                  <a:off x="1824" y="1104"/>
                  <a:ext cx="0" cy="43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40" name="Line 20">
                  <a:extLst>
                    <a:ext uri="{FF2B5EF4-FFF2-40B4-BE49-F238E27FC236}">
                      <a16:creationId xmlns:a16="http://schemas.microsoft.com/office/drawing/2014/main" id="{7F96AE31-3A00-405D-85A3-C8F6659EE0BA}"/>
                    </a:ext>
                  </a:extLst>
                </p:cNvPr>
                <p:cNvSpPr>
                  <a:spLocks noChangeShapeType="1"/>
                </p:cNvSpPr>
                <p:nvPr/>
              </p:nvSpPr>
              <p:spPr bwMode="auto">
                <a:xfrm>
                  <a:off x="4032" y="81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41" name="Line 21">
                  <a:extLst>
                    <a:ext uri="{FF2B5EF4-FFF2-40B4-BE49-F238E27FC236}">
                      <a16:creationId xmlns:a16="http://schemas.microsoft.com/office/drawing/2014/main" id="{B294AD31-3BD0-48FC-B5A6-E18E595386EC}"/>
                    </a:ext>
                  </a:extLst>
                </p:cNvPr>
                <p:cNvSpPr>
                  <a:spLocks noChangeShapeType="1"/>
                </p:cNvSpPr>
                <p:nvPr/>
              </p:nvSpPr>
              <p:spPr bwMode="auto">
                <a:xfrm>
                  <a:off x="2976" y="912"/>
                  <a:ext cx="0" cy="19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42" name="Line 22">
                  <a:extLst>
                    <a:ext uri="{FF2B5EF4-FFF2-40B4-BE49-F238E27FC236}">
                      <a16:creationId xmlns:a16="http://schemas.microsoft.com/office/drawing/2014/main" id="{04960E80-E171-4F10-904C-FBB4E1A56F28}"/>
                    </a:ext>
                  </a:extLst>
                </p:cNvPr>
                <p:cNvSpPr>
                  <a:spLocks noChangeShapeType="1"/>
                </p:cNvSpPr>
                <p:nvPr/>
              </p:nvSpPr>
              <p:spPr bwMode="auto">
                <a:xfrm>
                  <a:off x="2352" y="1104"/>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grpSp>
        </p:grpSp>
        <p:sp>
          <p:nvSpPr>
            <p:cNvPr id="5143" name="Text Box 23">
              <a:extLst>
                <a:ext uri="{FF2B5EF4-FFF2-40B4-BE49-F238E27FC236}">
                  <a16:creationId xmlns:a16="http://schemas.microsoft.com/office/drawing/2014/main" id="{740C92AC-D802-405D-BDC5-DC3CD58A63EF}"/>
                </a:ext>
              </a:extLst>
            </p:cNvPr>
            <p:cNvSpPr txBox="1">
              <a:spLocks noChangeArrowheads="1"/>
            </p:cNvSpPr>
            <p:nvPr/>
          </p:nvSpPr>
          <p:spPr bwMode="auto">
            <a:xfrm>
              <a:off x="2112" y="240"/>
              <a:ext cx="7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lumMod val="95000"/>
                      <a:lumOff val="5000"/>
                    </a:schemeClr>
                  </a:solidFill>
                </a:rPr>
                <a:t> y=f(x)</a:t>
              </a:r>
            </a:p>
          </p:txBody>
        </p:sp>
        <p:sp>
          <p:nvSpPr>
            <p:cNvPr id="5144" name="Text Box 24">
              <a:extLst>
                <a:ext uri="{FF2B5EF4-FFF2-40B4-BE49-F238E27FC236}">
                  <a16:creationId xmlns:a16="http://schemas.microsoft.com/office/drawing/2014/main" id="{FBE9FF71-0A05-44F3-A3B8-1BF16CE3E53F}"/>
                </a:ext>
              </a:extLst>
            </p:cNvPr>
            <p:cNvSpPr txBox="1">
              <a:spLocks noChangeArrowheads="1"/>
            </p:cNvSpPr>
            <p:nvPr/>
          </p:nvSpPr>
          <p:spPr bwMode="auto">
            <a:xfrm>
              <a:off x="4674" y="1157"/>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lumMod val="95000"/>
                      <a:lumOff val="5000"/>
                    </a:schemeClr>
                  </a:solidFill>
                </a:rPr>
                <a:t>x</a:t>
              </a:r>
            </a:p>
          </p:txBody>
        </p:sp>
        <p:sp>
          <p:nvSpPr>
            <p:cNvPr id="5145" name="Text Box 25">
              <a:extLst>
                <a:ext uri="{FF2B5EF4-FFF2-40B4-BE49-F238E27FC236}">
                  <a16:creationId xmlns:a16="http://schemas.microsoft.com/office/drawing/2014/main" id="{626C4001-4605-4C77-839D-F53309F52861}"/>
                </a:ext>
              </a:extLst>
            </p:cNvPr>
            <p:cNvSpPr txBox="1">
              <a:spLocks noChangeArrowheads="1"/>
            </p:cNvSpPr>
            <p:nvPr/>
          </p:nvSpPr>
          <p:spPr bwMode="auto">
            <a:xfrm>
              <a:off x="3918" y="1104"/>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lumMod val="95000"/>
                      <a:lumOff val="5000"/>
                    </a:schemeClr>
                  </a:solidFill>
                </a:rPr>
                <a:t>b</a:t>
              </a:r>
              <a:r>
                <a:rPr lang="en-US" altLang="zh-CN" baseline="-25000" dirty="0">
                  <a:solidFill>
                    <a:schemeClr val="tx1">
                      <a:lumMod val="95000"/>
                      <a:lumOff val="5000"/>
                    </a:schemeClr>
                  </a:solidFill>
                </a:rPr>
                <a:t>1</a:t>
              </a:r>
              <a:endParaRPr lang="en-US" altLang="zh-CN" dirty="0">
                <a:solidFill>
                  <a:schemeClr val="tx1">
                    <a:lumMod val="95000"/>
                    <a:lumOff val="5000"/>
                  </a:schemeClr>
                </a:solidFill>
              </a:endParaRPr>
            </a:p>
          </p:txBody>
        </p:sp>
        <p:sp>
          <p:nvSpPr>
            <p:cNvPr id="5146" name="Text Box 26">
              <a:extLst>
                <a:ext uri="{FF2B5EF4-FFF2-40B4-BE49-F238E27FC236}">
                  <a16:creationId xmlns:a16="http://schemas.microsoft.com/office/drawing/2014/main" id="{08D3F72D-8E5A-4139-A7C5-9B205F177FD6}"/>
                </a:ext>
              </a:extLst>
            </p:cNvPr>
            <p:cNvSpPr txBox="1">
              <a:spLocks noChangeArrowheads="1"/>
            </p:cNvSpPr>
            <p:nvPr/>
          </p:nvSpPr>
          <p:spPr bwMode="auto">
            <a:xfrm>
              <a:off x="1605" y="1089"/>
              <a:ext cx="432"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lumMod val="95000"/>
                      <a:lumOff val="5000"/>
                    </a:schemeClr>
                  </a:solidFill>
                </a:rPr>
                <a:t> a</a:t>
              </a:r>
              <a:r>
                <a:rPr lang="en-US" altLang="zh-CN" baseline="-25000" dirty="0">
                  <a:solidFill>
                    <a:schemeClr val="tx1">
                      <a:lumMod val="95000"/>
                      <a:lumOff val="5000"/>
                    </a:schemeClr>
                  </a:solidFill>
                </a:rPr>
                <a:t>1</a:t>
              </a:r>
            </a:p>
            <a:p>
              <a:pPr>
                <a:spcBef>
                  <a:spcPct val="50000"/>
                </a:spcBef>
              </a:pPr>
              <a:r>
                <a:rPr lang="en-US" altLang="zh-CN" baseline="-25000" dirty="0">
                  <a:solidFill>
                    <a:schemeClr val="tx1">
                      <a:lumMod val="95000"/>
                      <a:lumOff val="5000"/>
                    </a:schemeClr>
                  </a:solidFill>
                </a:rPr>
                <a:t> </a:t>
              </a:r>
              <a:r>
                <a:rPr lang="en-US" altLang="zh-CN" dirty="0">
                  <a:solidFill>
                    <a:schemeClr val="tx1">
                      <a:lumMod val="95000"/>
                      <a:lumOff val="5000"/>
                    </a:schemeClr>
                  </a:solidFill>
                </a:rPr>
                <a:t>a</a:t>
              </a:r>
              <a:r>
                <a:rPr lang="en-US" altLang="zh-CN" baseline="-25000" dirty="0">
                  <a:solidFill>
                    <a:schemeClr val="tx1">
                      <a:lumMod val="95000"/>
                      <a:lumOff val="5000"/>
                    </a:schemeClr>
                  </a:solidFill>
                </a:rPr>
                <a:t>2</a:t>
              </a:r>
              <a:endParaRPr lang="en-US" altLang="zh-CN" dirty="0">
                <a:solidFill>
                  <a:schemeClr val="tx1">
                    <a:lumMod val="95000"/>
                    <a:lumOff val="5000"/>
                  </a:schemeClr>
                </a:solidFill>
              </a:endParaRPr>
            </a:p>
          </p:txBody>
        </p:sp>
        <p:sp>
          <p:nvSpPr>
            <p:cNvPr id="5147" name="Text Box 27">
              <a:extLst>
                <a:ext uri="{FF2B5EF4-FFF2-40B4-BE49-F238E27FC236}">
                  <a16:creationId xmlns:a16="http://schemas.microsoft.com/office/drawing/2014/main" id="{E819561F-45F8-4409-BF78-B2B5B12C3F4F}"/>
                </a:ext>
              </a:extLst>
            </p:cNvPr>
            <p:cNvSpPr txBox="1">
              <a:spLocks noChangeArrowheads="1"/>
            </p:cNvSpPr>
            <p:nvPr/>
          </p:nvSpPr>
          <p:spPr bwMode="auto">
            <a:xfrm>
              <a:off x="2781" y="1064"/>
              <a:ext cx="38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lumMod val="95000"/>
                      <a:lumOff val="5000"/>
                    </a:schemeClr>
                  </a:solidFill>
                </a:rPr>
                <a:t> x</a:t>
              </a:r>
              <a:r>
                <a:rPr lang="en-US" altLang="zh-CN" baseline="-25000" dirty="0">
                  <a:solidFill>
                    <a:schemeClr val="tx1">
                      <a:lumMod val="95000"/>
                      <a:lumOff val="5000"/>
                    </a:schemeClr>
                  </a:solidFill>
                </a:rPr>
                <a:t>1</a:t>
              </a:r>
              <a:endParaRPr lang="en-US" altLang="zh-CN" dirty="0">
                <a:solidFill>
                  <a:schemeClr val="tx1">
                    <a:lumMod val="95000"/>
                    <a:lumOff val="5000"/>
                  </a:schemeClr>
                </a:solidFill>
              </a:endParaRPr>
            </a:p>
            <a:p>
              <a:pPr>
                <a:spcBef>
                  <a:spcPct val="50000"/>
                </a:spcBef>
              </a:pPr>
              <a:r>
                <a:rPr lang="en-US" altLang="zh-CN" dirty="0">
                  <a:solidFill>
                    <a:schemeClr val="tx1">
                      <a:lumMod val="95000"/>
                      <a:lumOff val="5000"/>
                    </a:schemeClr>
                  </a:solidFill>
                </a:rPr>
                <a:t> b</a:t>
              </a:r>
              <a:r>
                <a:rPr lang="en-US" altLang="zh-CN" baseline="-25000" dirty="0">
                  <a:solidFill>
                    <a:schemeClr val="tx1">
                      <a:lumMod val="95000"/>
                      <a:lumOff val="5000"/>
                    </a:schemeClr>
                  </a:solidFill>
                </a:rPr>
                <a:t>2</a:t>
              </a:r>
            </a:p>
            <a:p>
              <a:pPr>
                <a:spcBef>
                  <a:spcPct val="50000"/>
                </a:spcBef>
              </a:pPr>
              <a:r>
                <a:rPr lang="en-US" altLang="zh-CN" baseline="-25000" dirty="0">
                  <a:solidFill>
                    <a:schemeClr val="tx1">
                      <a:lumMod val="95000"/>
                      <a:lumOff val="5000"/>
                    </a:schemeClr>
                  </a:solidFill>
                </a:rPr>
                <a:t> </a:t>
              </a:r>
              <a:r>
                <a:rPr lang="en-US" altLang="zh-CN" dirty="0">
                  <a:solidFill>
                    <a:schemeClr val="tx1">
                      <a:lumMod val="95000"/>
                      <a:lumOff val="5000"/>
                    </a:schemeClr>
                  </a:solidFill>
                </a:rPr>
                <a:t>b</a:t>
              </a:r>
              <a:r>
                <a:rPr lang="en-US" altLang="zh-CN" baseline="-25000" dirty="0">
                  <a:solidFill>
                    <a:schemeClr val="tx1">
                      <a:lumMod val="95000"/>
                      <a:lumOff val="5000"/>
                    </a:schemeClr>
                  </a:solidFill>
                </a:rPr>
                <a:t>3</a:t>
              </a:r>
              <a:endParaRPr lang="en-US" altLang="zh-CN" dirty="0">
                <a:solidFill>
                  <a:schemeClr val="tx1">
                    <a:lumMod val="95000"/>
                    <a:lumOff val="5000"/>
                  </a:schemeClr>
                </a:solidFill>
              </a:endParaRPr>
            </a:p>
          </p:txBody>
        </p:sp>
        <p:sp>
          <p:nvSpPr>
            <p:cNvPr id="5148" name="Text Box 28">
              <a:extLst>
                <a:ext uri="{FF2B5EF4-FFF2-40B4-BE49-F238E27FC236}">
                  <a16:creationId xmlns:a16="http://schemas.microsoft.com/office/drawing/2014/main" id="{802E8AC3-2AD4-44D6-BC2B-FB76451E93E2}"/>
                </a:ext>
              </a:extLst>
            </p:cNvPr>
            <p:cNvSpPr txBox="1">
              <a:spLocks noChangeArrowheads="1"/>
            </p:cNvSpPr>
            <p:nvPr/>
          </p:nvSpPr>
          <p:spPr bwMode="auto">
            <a:xfrm>
              <a:off x="2175" y="1391"/>
              <a:ext cx="384"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lumMod val="95000"/>
                      <a:lumOff val="5000"/>
                    </a:schemeClr>
                  </a:solidFill>
                </a:rPr>
                <a:t> x</a:t>
              </a:r>
              <a:r>
                <a:rPr lang="en-US" altLang="zh-CN" baseline="-25000" dirty="0">
                  <a:solidFill>
                    <a:schemeClr val="tx1">
                      <a:lumMod val="95000"/>
                      <a:lumOff val="5000"/>
                    </a:schemeClr>
                  </a:solidFill>
                </a:rPr>
                <a:t>2</a:t>
              </a:r>
              <a:endParaRPr lang="en-US" altLang="zh-CN" dirty="0">
                <a:solidFill>
                  <a:schemeClr val="tx1">
                    <a:lumMod val="95000"/>
                    <a:lumOff val="5000"/>
                  </a:schemeClr>
                </a:solidFill>
              </a:endParaRPr>
            </a:p>
            <a:p>
              <a:pPr>
                <a:spcBef>
                  <a:spcPct val="50000"/>
                </a:spcBef>
              </a:pPr>
              <a:r>
                <a:rPr lang="en-US" altLang="zh-CN" dirty="0">
                  <a:solidFill>
                    <a:schemeClr val="tx1">
                      <a:lumMod val="95000"/>
                      <a:lumOff val="5000"/>
                    </a:schemeClr>
                  </a:solidFill>
                </a:rPr>
                <a:t> a</a:t>
              </a:r>
              <a:r>
                <a:rPr lang="en-US" altLang="zh-CN" baseline="-25000" dirty="0">
                  <a:solidFill>
                    <a:schemeClr val="tx1">
                      <a:lumMod val="95000"/>
                      <a:lumOff val="5000"/>
                    </a:schemeClr>
                  </a:solidFill>
                </a:rPr>
                <a:t>3</a:t>
              </a:r>
              <a:endParaRPr lang="en-US" altLang="zh-CN" dirty="0">
                <a:solidFill>
                  <a:schemeClr val="tx1">
                    <a:lumMod val="95000"/>
                    <a:lumOff val="5000"/>
                  </a:schemeClr>
                </a:solidFill>
              </a:endParaRPr>
            </a:p>
          </p:txBody>
        </p:sp>
      </p:grpSp>
      <p:sp>
        <p:nvSpPr>
          <p:cNvPr id="5150" name="Text Box 30">
            <a:extLst>
              <a:ext uri="{FF2B5EF4-FFF2-40B4-BE49-F238E27FC236}">
                <a16:creationId xmlns:a16="http://schemas.microsoft.com/office/drawing/2014/main" id="{EEEBF345-C19D-42AD-AA23-1B41F5F61F8B}"/>
              </a:ext>
            </a:extLst>
          </p:cNvPr>
          <p:cNvSpPr txBox="1">
            <a:spLocks noChangeArrowheads="1"/>
          </p:cNvSpPr>
          <p:nvPr/>
        </p:nvSpPr>
        <p:spPr bwMode="auto">
          <a:xfrm>
            <a:off x="764142" y="2400647"/>
            <a:ext cx="43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3300"/>
                </a:solidFill>
              </a:rPr>
              <a:t>*</a:t>
            </a:r>
          </a:p>
        </p:txBody>
      </p:sp>
      <p:sp>
        <p:nvSpPr>
          <p:cNvPr id="5151" name="Text Box 31">
            <a:extLst>
              <a:ext uri="{FF2B5EF4-FFF2-40B4-BE49-F238E27FC236}">
                <a16:creationId xmlns:a16="http://schemas.microsoft.com/office/drawing/2014/main" id="{F5819C79-ADBE-4FC9-BCE3-34FD7C55A60A}"/>
              </a:ext>
            </a:extLst>
          </p:cNvPr>
          <p:cNvSpPr txBox="1">
            <a:spLocks noChangeArrowheads="1"/>
          </p:cNvSpPr>
          <p:nvPr/>
        </p:nvSpPr>
        <p:spPr bwMode="auto">
          <a:xfrm>
            <a:off x="4683952" y="2404452"/>
            <a:ext cx="43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3300"/>
                </a:solidFill>
              </a:rPr>
              <a:t>*</a:t>
            </a:r>
          </a:p>
        </p:txBody>
      </p:sp>
      <p:sp>
        <p:nvSpPr>
          <p:cNvPr id="5152" name="Text Box 32">
            <a:extLst>
              <a:ext uri="{FF2B5EF4-FFF2-40B4-BE49-F238E27FC236}">
                <a16:creationId xmlns:a16="http://schemas.microsoft.com/office/drawing/2014/main" id="{8C8A9295-2D97-441D-B30D-29A03FDFABE6}"/>
              </a:ext>
            </a:extLst>
          </p:cNvPr>
          <p:cNvSpPr txBox="1">
            <a:spLocks noChangeArrowheads="1"/>
          </p:cNvSpPr>
          <p:nvPr/>
        </p:nvSpPr>
        <p:spPr bwMode="auto">
          <a:xfrm>
            <a:off x="2788175" y="2400647"/>
            <a:ext cx="43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3300"/>
                </a:solidFill>
              </a:rPr>
              <a:t>*</a:t>
            </a:r>
          </a:p>
        </p:txBody>
      </p:sp>
      <p:sp>
        <p:nvSpPr>
          <p:cNvPr id="5153" name="Text Box 33">
            <a:extLst>
              <a:ext uri="{FF2B5EF4-FFF2-40B4-BE49-F238E27FC236}">
                <a16:creationId xmlns:a16="http://schemas.microsoft.com/office/drawing/2014/main" id="{43FA2F5D-9DB7-4E3A-9C6A-FE1D4C9E0EED}"/>
              </a:ext>
            </a:extLst>
          </p:cNvPr>
          <p:cNvSpPr txBox="1">
            <a:spLocks noChangeArrowheads="1"/>
          </p:cNvSpPr>
          <p:nvPr/>
        </p:nvSpPr>
        <p:spPr bwMode="auto">
          <a:xfrm>
            <a:off x="1697076" y="2387003"/>
            <a:ext cx="43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3300"/>
                </a:solidFill>
              </a:rPr>
              <a:t>*</a:t>
            </a:r>
          </a:p>
        </p:txBody>
      </p:sp>
      <p:sp>
        <p:nvSpPr>
          <p:cNvPr id="37" name="Oval 21">
            <a:extLst>
              <a:ext uri="{FF2B5EF4-FFF2-40B4-BE49-F238E27FC236}">
                <a16:creationId xmlns:a16="http://schemas.microsoft.com/office/drawing/2014/main" id="{8FF48F9F-E3E3-47EB-A14F-3A760AED3CB9}"/>
              </a:ext>
            </a:extLst>
          </p:cNvPr>
          <p:cNvSpPr>
            <a:spLocks noChangeArrowheads="1"/>
          </p:cNvSpPr>
          <p:nvPr/>
        </p:nvSpPr>
        <p:spPr bwMode="auto">
          <a:xfrm>
            <a:off x="4943023" y="3672701"/>
            <a:ext cx="3200400" cy="768564"/>
          </a:xfrm>
          <a:prstGeom prst="ellipse">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800" b="1" dirty="0">
                <a:solidFill>
                  <a:schemeClr val="bg1"/>
                </a:solidFill>
                <a:ea typeface="楷体_GB2312" pitchFamily="49" charset="-122"/>
              </a:rPr>
              <a:t>何时终止</a:t>
            </a:r>
            <a:r>
              <a:rPr kumimoji="0" lang="en-US" altLang="zh-CN" sz="2800" b="1" dirty="0">
                <a:solidFill>
                  <a:schemeClr val="bg1"/>
                </a:solidFill>
              </a:rPr>
              <a:t>?</a:t>
            </a:r>
          </a:p>
        </p:txBody>
      </p:sp>
      <p:graphicFrame>
        <p:nvGraphicFramePr>
          <p:cNvPr id="38" name="Object 22">
            <a:extLst>
              <a:ext uri="{FF2B5EF4-FFF2-40B4-BE49-F238E27FC236}">
                <a16:creationId xmlns:a16="http://schemas.microsoft.com/office/drawing/2014/main" id="{8BBA16E8-E7F9-4A11-A480-B69B8EE13EF9}"/>
              </a:ext>
            </a:extLst>
          </p:cNvPr>
          <p:cNvGraphicFramePr>
            <a:graphicFrameLocks noChangeAspect="1"/>
          </p:cNvGraphicFramePr>
          <p:nvPr>
            <p:extLst>
              <p:ext uri="{D42A27DB-BD31-4B8C-83A1-F6EECF244321}">
                <p14:modId xmlns:p14="http://schemas.microsoft.com/office/powerpoint/2010/main" val="227955295"/>
              </p:ext>
            </p:extLst>
          </p:nvPr>
        </p:nvGraphicFramePr>
        <p:xfrm>
          <a:off x="5059831" y="4550362"/>
          <a:ext cx="1560512" cy="514350"/>
        </p:xfrm>
        <a:graphic>
          <a:graphicData uri="http://schemas.openxmlformats.org/presentationml/2006/ole">
            <mc:AlternateContent xmlns:mc="http://schemas.openxmlformats.org/markup-compatibility/2006">
              <mc:Choice xmlns:v="urn:schemas-microsoft-com:vml" Requires="v">
                <p:oleObj spid="_x0000_s79170" name="Equation" r:id="rId3" imgW="850680" imgH="253800" progId="Equation.DSMT4">
                  <p:embed/>
                </p:oleObj>
              </mc:Choice>
              <mc:Fallback>
                <p:oleObj name="Equation" r:id="rId3" imgW="850680" imgH="253800" progId="Equation.DSMT4">
                  <p:embed/>
                  <p:pic>
                    <p:nvPicPr>
                      <p:cNvPr id="40" name="Object 22">
                        <a:extLst>
                          <a:ext uri="{FF2B5EF4-FFF2-40B4-BE49-F238E27FC236}">
                            <a16:creationId xmlns:a16="http://schemas.microsoft.com/office/drawing/2014/main" id="{A76D0FAA-A515-46AB-9662-2A3538FDB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831" y="4550362"/>
                        <a:ext cx="156051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 name="Group 23">
            <a:extLst>
              <a:ext uri="{FF2B5EF4-FFF2-40B4-BE49-F238E27FC236}">
                <a16:creationId xmlns:a16="http://schemas.microsoft.com/office/drawing/2014/main" id="{A99903C2-086A-446C-8993-1223DAE5BA2D}"/>
              </a:ext>
            </a:extLst>
          </p:cNvPr>
          <p:cNvGrpSpPr>
            <a:grpSpLocks/>
          </p:cNvGrpSpPr>
          <p:nvPr/>
        </p:nvGrpSpPr>
        <p:grpSpPr bwMode="auto">
          <a:xfrm>
            <a:off x="6586662" y="4584202"/>
            <a:ext cx="1839913" cy="512762"/>
            <a:chOff x="4074" y="3249"/>
            <a:chExt cx="1159" cy="323"/>
          </a:xfrm>
        </p:grpSpPr>
        <p:graphicFrame>
          <p:nvGraphicFramePr>
            <p:cNvPr id="40" name="Object 24">
              <a:extLst>
                <a:ext uri="{FF2B5EF4-FFF2-40B4-BE49-F238E27FC236}">
                  <a16:creationId xmlns:a16="http://schemas.microsoft.com/office/drawing/2014/main" id="{4D99E574-35B0-420B-BA3F-61C56BCB854C}"/>
                </a:ext>
              </a:extLst>
            </p:cNvPr>
            <p:cNvGraphicFramePr>
              <a:graphicFrameLocks noChangeAspect="1"/>
            </p:cNvGraphicFramePr>
            <p:nvPr>
              <p:extLst>
                <p:ext uri="{D42A27DB-BD31-4B8C-83A1-F6EECF244321}">
                  <p14:modId xmlns:p14="http://schemas.microsoft.com/office/powerpoint/2010/main" val="892638897"/>
                </p:ext>
              </p:extLst>
            </p:nvPr>
          </p:nvGraphicFramePr>
          <p:xfrm>
            <a:off x="4391" y="3249"/>
            <a:ext cx="842" cy="323"/>
          </p:xfrm>
          <a:graphic>
            <a:graphicData uri="http://schemas.openxmlformats.org/presentationml/2006/ole">
              <mc:AlternateContent xmlns:mc="http://schemas.openxmlformats.org/markup-compatibility/2006">
                <mc:Choice xmlns:v="urn:schemas-microsoft-com:vml" Requires="v">
                  <p:oleObj spid="_x0000_s79171" name="Equation" r:id="rId5" imgW="685800" imgH="253800" progId="Equation.DSMT4">
                    <p:embed/>
                  </p:oleObj>
                </mc:Choice>
                <mc:Fallback>
                  <p:oleObj name="Equation" r:id="rId5" imgW="685800" imgH="253800" progId="Equation.DSMT4">
                    <p:embed/>
                    <p:pic>
                      <p:nvPicPr>
                        <p:cNvPr id="42" name="Object 24">
                          <a:extLst>
                            <a:ext uri="{FF2B5EF4-FFF2-40B4-BE49-F238E27FC236}">
                              <a16:creationId xmlns:a16="http://schemas.microsoft.com/office/drawing/2014/main" id="{1D8C011C-5D1F-4571-B920-63D0DB3433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 y="3249"/>
                          <a:ext cx="842"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25">
              <a:extLst>
                <a:ext uri="{FF2B5EF4-FFF2-40B4-BE49-F238E27FC236}">
                  <a16:creationId xmlns:a16="http://schemas.microsoft.com/office/drawing/2014/main" id="{F408816C-7815-4774-BE98-ADC4EFD3AB98}"/>
                </a:ext>
              </a:extLst>
            </p:cNvPr>
            <p:cNvSpPr txBox="1">
              <a:spLocks noChangeArrowheads="1"/>
            </p:cNvSpPr>
            <p:nvPr/>
          </p:nvSpPr>
          <p:spPr bwMode="auto">
            <a:xfrm>
              <a:off x="4074" y="329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b="1" dirty="0">
                  <a:solidFill>
                    <a:schemeClr val="tx1">
                      <a:lumMod val="95000"/>
                      <a:lumOff val="5000"/>
                    </a:schemeClr>
                  </a:solidFill>
                  <a:ea typeface="楷体_GB2312" pitchFamily="49" charset="-122"/>
                </a:rPr>
                <a:t>或</a:t>
              </a:r>
            </a:p>
          </p:txBody>
        </p:sp>
      </p:grpSp>
      <p:sp>
        <p:nvSpPr>
          <p:cNvPr id="42" name="AutoShape 26">
            <a:extLst>
              <a:ext uri="{FF2B5EF4-FFF2-40B4-BE49-F238E27FC236}">
                <a16:creationId xmlns:a16="http://schemas.microsoft.com/office/drawing/2014/main" id="{0D7109B8-96A4-418D-9489-4E002E83D06C}"/>
              </a:ext>
            </a:extLst>
          </p:cNvPr>
          <p:cNvSpPr>
            <a:spLocks noChangeArrowheads="1"/>
          </p:cNvSpPr>
          <p:nvPr/>
        </p:nvSpPr>
        <p:spPr bwMode="auto">
          <a:xfrm>
            <a:off x="4972644" y="5454275"/>
            <a:ext cx="3390893" cy="679450"/>
          </a:xfrm>
          <a:prstGeom prst="wedgeEllipseCallout">
            <a:avLst>
              <a:gd name="adj1" fmla="val 29319"/>
              <a:gd name="adj2" fmla="val -99509"/>
            </a:avLst>
          </a:prstGeom>
          <a:gradFill rotWithShape="0">
            <a:gsLst>
              <a:gs pos="0">
                <a:srgbClr val="C0C0C0"/>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2000" b="1" dirty="0">
                <a:solidFill>
                  <a:srgbClr val="FF0000"/>
                </a:solidFill>
                <a:ea typeface="楷体_GB2312" pitchFamily="49" charset="-122"/>
              </a:rPr>
              <a:t>不能保证</a:t>
            </a:r>
            <a:r>
              <a:rPr kumimoji="0" lang="zh-CN" altLang="en-US" sz="2000" b="1" dirty="0">
                <a:solidFill>
                  <a:srgbClr val="FF0000"/>
                </a:solidFill>
              </a:rPr>
              <a:t> </a:t>
            </a:r>
            <a:r>
              <a:rPr kumimoji="0" lang="en-US" altLang="zh-CN" sz="2000" b="1" i="1" dirty="0">
                <a:solidFill>
                  <a:srgbClr val="FF0000"/>
                </a:solidFill>
              </a:rPr>
              <a:t>x</a:t>
            </a:r>
            <a:r>
              <a:rPr kumimoji="0" lang="en-US" altLang="zh-CN" sz="2000" b="1" dirty="0">
                <a:solidFill>
                  <a:srgbClr val="FF0000"/>
                </a:solidFill>
              </a:rPr>
              <a:t> </a:t>
            </a:r>
            <a:r>
              <a:rPr kumimoji="0" lang="zh-CN" altLang="en-US" sz="2000" b="1" dirty="0">
                <a:solidFill>
                  <a:srgbClr val="FF0000"/>
                </a:solidFill>
                <a:ea typeface="楷体_GB2312" pitchFamily="49" charset="-122"/>
              </a:rPr>
              <a:t>的精度</a:t>
            </a:r>
          </a:p>
        </p:txBody>
      </p:sp>
    </p:spTree>
    <p:extLst>
      <p:ext uri="{BB962C8B-B14F-4D97-AF65-F5344CB8AC3E}">
        <p14:creationId xmlns:p14="http://schemas.microsoft.com/office/powerpoint/2010/main" val="4241531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xit" presetSubtype="0" fill="hold" grpId="0" nodeType="clickEffect">
                                  <p:stCondLst>
                                    <p:cond delay="0"/>
                                  </p:stCondLst>
                                  <p:childTnLst>
                                    <p:anim calcmode="discrete" valueType="str">
                                      <p:cBhvr>
                                        <p:cTn id="6" dur="1000"/>
                                        <p:tgtEl>
                                          <p:spTgt spid="5151"/>
                                        </p:tgtEl>
                                        <p:attrNameLst>
                                          <p:attrName>style.visibility</p:attrName>
                                        </p:attrNameLst>
                                      </p:cBhvr>
                                      <p:tavLst>
                                        <p:tav tm="0">
                                          <p:val>
                                            <p:strVal val="hidden"/>
                                          </p:val>
                                        </p:tav>
                                        <p:tav tm="50000">
                                          <p:val>
                                            <p:strVal val="visible"/>
                                          </p:val>
                                        </p:tav>
                                      </p:tavLst>
                                    </p:anim>
                                    <p:set>
                                      <p:cBhvr>
                                        <p:cTn id="7" dur="1" fill="hold">
                                          <p:stCondLst>
                                            <p:cond delay="999"/>
                                          </p:stCondLst>
                                        </p:cTn>
                                        <p:tgtEl>
                                          <p:spTgt spid="515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5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1" presetClass="exit" presetSubtype="0" fill="hold" grpId="0" nodeType="clickEffect">
                                  <p:stCondLst>
                                    <p:cond delay="0"/>
                                  </p:stCondLst>
                                  <p:childTnLst>
                                    <p:anim calcmode="discrete" valueType="str">
                                      <p:cBhvr>
                                        <p:cTn id="15" dur="1000"/>
                                        <p:tgtEl>
                                          <p:spTgt spid="5150"/>
                                        </p:tgtEl>
                                        <p:attrNameLst>
                                          <p:attrName>style.visibility</p:attrName>
                                        </p:attrNameLst>
                                      </p:cBhvr>
                                      <p:tavLst>
                                        <p:tav tm="0">
                                          <p:val>
                                            <p:strVal val="hidden"/>
                                          </p:val>
                                        </p:tav>
                                        <p:tav tm="50000">
                                          <p:val>
                                            <p:strVal val="visible"/>
                                          </p:val>
                                        </p:tav>
                                      </p:tavLst>
                                    </p:anim>
                                    <p:set>
                                      <p:cBhvr>
                                        <p:cTn id="16" dur="1" fill="hold">
                                          <p:stCondLst>
                                            <p:cond delay="999"/>
                                          </p:stCondLst>
                                        </p:cTn>
                                        <p:tgtEl>
                                          <p:spTgt spid="515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lide(fromBottom)">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slide(fromBottom)">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 grpId="0"/>
      <p:bldP spid="5151" grpId="0"/>
      <p:bldP spid="5152" grpId="0"/>
      <p:bldP spid="5153" grpId="0"/>
      <p:bldP spid="37" grpId="0" animBg="1" autoUpdateAnimBg="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6F268E5-D9EC-4D0B-9D6B-4164D3624A1D}"/>
              </a:ext>
            </a:extLst>
          </p:cNvPr>
          <p:cNvSpPr>
            <a:spLocks noGrp="1" noChangeArrowheads="1"/>
          </p:cNvSpPr>
          <p:nvPr>
            <p:ph type="title"/>
          </p:nvPr>
        </p:nvSpPr>
        <p:spPr>
          <a:xfrm>
            <a:off x="263092" y="262346"/>
            <a:ext cx="5410200" cy="535531"/>
          </a:xfrm>
          <a:noFill/>
          <a:ln/>
        </p:spPr>
        <p:txBody>
          <a:bodyPr anchor="b">
            <a:spAutoFit/>
          </a:bodyPr>
          <a:lstStyle/>
          <a:p>
            <a:r>
              <a:rPr lang="zh-CN" altLang="en-US" sz="3200" dirty="0">
                <a:latin typeface="+mn-ea"/>
                <a:ea typeface="+mn-ea"/>
              </a:rPr>
              <a:t>算法</a:t>
            </a:r>
            <a:r>
              <a:rPr lang="en-US" altLang="zh-CN" sz="3200" b="1" dirty="0">
                <a:solidFill>
                  <a:srgbClr val="090A0B"/>
                </a:solidFill>
              </a:rPr>
              <a:t>(</a:t>
            </a:r>
            <a:r>
              <a:rPr lang="zh-CN" altLang="en-US" sz="3200" b="1" dirty="0">
                <a:solidFill>
                  <a:srgbClr val="090A0B"/>
                </a:solidFill>
              </a:rPr>
              <a:t>二分法</a:t>
            </a:r>
            <a:r>
              <a:rPr lang="en-US" altLang="zh-CN" sz="3200" b="1" dirty="0">
                <a:solidFill>
                  <a:srgbClr val="090A0B"/>
                </a:solidFill>
              </a:rPr>
              <a:t>)</a:t>
            </a:r>
            <a:endParaRPr lang="zh-CN" altLang="en-US" sz="3200" dirty="0">
              <a:latin typeface="+mn-ea"/>
              <a:ea typeface="+mn-ea"/>
            </a:endParaRPr>
          </a:p>
        </p:txBody>
      </p:sp>
      <p:sp>
        <p:nvSpPr>
          <p:cNvPr id="98308" name="Text Box 4">
            <a:extLst>
              <a:ext uri="{FF2B5EF4-FFF2-40B4-BE49-F238E27FC236}">
                <a16:creationId xmlns:a16="http://schemas.microsoft.com/office/drawing/2014/main" id="{29C367DB-F573-4C52-991A-783EFA26ACB5}"/>
              </a:ext>
            </a:extLst>
          </p:cNvPr>
          <p:cNvSpPr txBox="1">
            <a:spLocks noChangeArrowheads="1"/>
          </p:cNvSpPr>
          <p:nvPr/>
        </p:nvSpPr>
        <p:spPr bwMode="auto">
          <a:xfrm>
            <a:off x="204876" y="2897877"/>
            <a:ext cx="8208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90A0B"/>
                </a:solidFill>
                <a:latin typeface="+mn-ea"/>
                <a:ea typeface="+mn-ea"/>
              </a:rPr>
              <a:t>给定有根区间                                      和 精度要求 </a:t>
            </a:r>
            <a:r>
              <a:rPr lang="zh-CN" altLang="en-US" sz="2800" b="1" i="1" dirty="0">
                <a:solidFill>
                  <a:srgbClr val="090A0B"/>
                </a:solidFill>
                <a:latin typeface="+mn-ea"/>
                <a:ea typeface="+mn-ea"/>
                <a:sym typeface="Symbol" panose="05050102010706020507" pitchFamily="18" charset="2"/>
              </a:rPr>
              <a:t></a:t>
            </a:r>
          </a:p>
        </p:txBody>
      </p:sp>
      <p:sp>
        <p:nvSpPr>
          <p:cNvPr id="98309" name="Text Box 5">
            <a:extLst>
              <a:ext uri="{FF2B5EF4-FFF2-40B4-BE49-F238E27FC236}">
                <a16:creationId xmlns:a16="http://schemas.microsoft.com/office/drawing/2014/main" id="{D26792BB-6D38-4EEF-8EF1-07AF07D1ECAC}"/>
              </a:ext>
            </a:extLst>
          </p:cNvPr>
          <p:cNvSpPr txBox="1">
            <a:spLocks noChangeArrowheads="1"/>
          </p:cNvSpPr>
          <p:nvPr/>
        </p:nvSpPr>
        <p:spPr bwMode="auto">
          <a:xfrm>
            <a:off x="-34420" y="3415857"/>
            <a:ext cx="32403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solidFill>
                  <a:schemeClr val="tx1"/>
                </a:solidFill>
                <a:latin typeface="+mn-ea"/>
                <a:ea typeface="+mn-ea"/>
              </a:rPr>
              <a:t>1. </a:t>
            </a:r>
            <a:r>
              <a:rPr lang="zh-CN" altLang="en-US" sz="2400" b="1" dirty="0">
                <a:solidFill>
                  <a:schemeClr val="tx1"/>
                </a:solidFill>
                <a:latin typeface="+mn-ea"/>
                <a:ea typeface="+mn-ea"/>
              </a:rPr>
              <a:t>令 </a:t>
            </a:r>
            <a:r>
              <a:rPr lang="en-US" altLang="zh-CN" sz="2400" b="1" i="1" dirty="0">
                <a:solidFill>
                  <a:schemeClr val="tx1"/>
                </a:solidFill>
                <a:latin typeface="+mn-ea"/>
                <a:ea typeface="+mn-ea"/>
              </a:rPr>
              <a:t>x</a:t>
            </a:r>
            <a:r>
              <a:rPr lang="en-US" altLang="zh-CN" sz="2400" b="1" dirty="0">
                <a:solidFill>
                  <a:schemeClr val="tx1"/>
                </a:solidFill>
                <a:latin typeface="+mn-ea"/>
                <a:ea typeface="+mn-ea"/>
              </a:rPr>
              <a:t> = (</a:t>
            </a:r>
            <a:r>
              <a:rPr lang="en-US" altLang="zh-CN" sz="2400" b="1" i="1" dirty="0" err="1">
                <a:solidFill>
                  <a:schemeClr val="tx1"/>
                </a:solidFill>
                <a:latin typeface="+mn-ea"/>
                <a:ea typeface="+mn-ea"/>
              </a:rPr>
              <a:t>a</a:t>
            </a:r>
            <a:r>
              <a:rPr lang="en-US" altLang="zh-CN" sz="2400" b="1" dirty="0" err="1">
                <a:solidFill>
                  <a:schemeClr val="tx1"/>
                </a:solidFill>
                <a:latin typeface="+mn-ea"/>
                <a:ea typeface="+mn-ea"/>
              </a:rPr>
              <a:t>+</a:t>
            </a:r>
            <a:r>
              <a:rPr lang="en-US" altLang="zh-CN" sz="2400" b="1" i="1" dirty="0" err="1">
                <a:solidFill>
                  <a:schemeClr val="tx1"/>
                </a:solidFill>
                <a:latin typeface="+mn-ea"/>
                <a:ea typeface="+mn-ea"/>
              </a:rPr>
              <a:t>b</a:t>
            </a:r>
            <a:r>
              <a:rPr lang="en-US" altLang="zh-CN" sz="2400" b="1" dirty="0">
                <a:solidFill>
                  <a:schemeClr val="tx1"/>
                </a:solidFill>
                <a:latin typeface="+mn-ea"/>
                <a:ea typeface="+mn-ea"/>
              </a:rPr>
              <a:t>)/2</a:t>
            </a:r>
            <a:endParaRPr lang="en-US" altLang="zh-CN" sz="2400" b="1" i="1" dirty="0">
              <a:solidFill>
                <a:schemeClr val="tx1"/>
              </a:solidFill>
              <a:latin typeface="+mn-ea"/>
              <a:ea typeface="+mn-ea"/>
              <a:sym typeface="Symbol" panose="05050102010706020507" pitchFamily="18" charset="2"/>
            </a:endParaRPr>
          </a:p>
        </p:txBody>
      </p:sp>
      <p:sp>
        <p:nvSpPr>
          <p:cNvPr id="98310" name="Text Box 6">
            <a:extLst>
              <a:ext uri="{FF2B5EF4-FFF2-40B4-BE49-F238E27FC236}">
                <a16:creationId xmlns:a16="http://schemas.microsoft.com/office/drawing/2014/main" id="{49719DC4-1997-4E10-8171-D0EB90CD683C}"/>
              </a:ext>
            </a:extLst>
          </p:cNvPr>
          <p:cNvSpPr txBox="1">
            <a:spLocks noChangeArrowheads="1"/>
          </p:cNvSpPr>
          <p:nvPr/>
        </p:nvSpPr>
        <p:spPr bwMode="auto">
          <a:xfrm>
            <a:off x="512542" y="3992205"/>
            <a:ext cx="74168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solidFill>
                  <a:schemeClr val="tx1"/>
                </a:solidFill>
                <a:latin typeface="+mn-ea"/>
                <a:ea typeface="+mn-ea"/>
              </a:rPr>
              <a:t>2. </a:t>
            </a:r>
            <a:r>
              <a:rPr lang="zh-CN" altLang="en-US" sz="2400" b="1" dirty="0">
                <a:solidFill>
                  <a:schemeClr val="tx1"/>
                </a:solidFill>
                <a:latin typeface="+mn-ea"/>
                <a:ea typeface="+mn-ea"/>
              </a:rPr>
              <a:t>如果 </a:t>
            </a:r>
            <a:r>
              <a:rPr lang="en-US" altLang="zh-CN" sz="2400" b="1" i="1" dirty="0">
                <a:solidFill>
                  <a:schemeClr val="tx1"/>
                </a:solidFill>
                <a:latin typeface="+mn-ea"/>
                <a:ea typeface="+mn-ea"/>
              </a:rPr>
              <a:t>b </a:t>
            </a:r>
            <a:r>
              <a:rPr lang="en-US" altLang="zh-CN" sz="2400" b="1" dirty="0">
                <a:solidFill>
                  <a:schemeClr val="tx1"/>
                </a:solidFill>
                <a:latin typeface="+mn-ea"/>
                <a:ea typeface="+mn-ea"/>
              </a:rPr>
              <a:t>– </a:t>
            </a:r>
            <a:r>
              <a:rPr lang="en-US" altLang="zh-CN" sz="2400" b="1" i="1" dirty="0">
                <a:solidFill>
                  <a:schemeClr val="tx1"/>
                </a:solidFill>
                <a:latin typeface="+mn-ea"/>
                <a:ea typeface="+mn-ea"/>
              </a:rPr>
              <a:t>a </a:t>
            </a:r>
            <a:r>
              <a:rPr lang="en-US" altLang="zh-CN" sz="2400" b="1" dirty="0">
                <a:solidFill>
                  <a:schemeClr val="tx1"/>
                </a:solidFill>
                <a:latin typeface="+mn-ea"/>
                <a:ea typeface="+mn-ea"/>
              </a:rPr>
              <a:t>&lt;= 2</a:t>
            </a:r>
            <a:r>
              <a:rPr lang="en-US" altLang="zh-CN" sz="2400" b="1" i="1" dirty="0">
                <a:solidFill>
                  <a:schemeClr val="tx1"/>
                </a:solidFill>
                <a:latin typeface="+mn-ea"/>
                <a:ea typeface="+mn-ea"/>
                <a:sym typeface="Symbol" panose="05050102010706020507" pitchFamily="18" charset="2"/>
              </a:rPr>
              <a:t> </a:t>
            </a:r>
            <a:r>
              <a:rPr lang="en-US" altLang="zh-CN" sz="2400" b="1" dirty="0">
                <a:solidFill>
                  <a:schemeClr val="tx1"/>
                </a:solidFill>
                <a:latin typeface="+mn-ea"/>
                <a:ea typeface="+mn-ea"/>
              </a:rPr>
              <a:t>, </a:t>
            </a:r>
            <a:r>
              <a:rPr lang="zh-CN" altLang="en-US" sz="2400" b="1" dirty="0">
                <a:solidFill>
                  <a:schemeClr val="tx1"/>
                </a:solidFill>
                <a:latin typeface="+mn-ea"/>
                <a:ea typeface="+mn-ea"/>
              </a:rPr>
              <a:t>停止计算，输出 </a:t>
            </a:r>
            <a:r>
              <a:rPr lang="en-US" altLang="zh-CN" sz="2400" b="1" i="1" dirty="0">
                <a:solidFill>
                  <a:schemeClr val="tx1"/>
                </a:solidFill>
                <a:latin typeface="+mn-ea"/>
                <a:ea typeface="+mn-ea"/>
              </a:rPr>
              <a:t>x </a:t>
            </a:r>
            <a:r>
              <a:rPr lang="en-US" altLang="zh-CN" sz="2400" b="1" dirty="0">
                <a:solidFill>
                  <a:schemeClr val="tx1"/>
                </a:solidFill>
                <a:latin typeface="+mn-ea"/>
                <a:ea typeface="+mn-ea"/>
              </a:rPr>
              <a:t>,</a:t>
            </a:r>
            <a:r>
              <a:rPr lang="zh-CN" altLang="en-US" sz="2400" b="1" dirty="0">
                <a:solidFill>
                  <a:schemeClr val="tx1"/>
                </a:solidFill>
                <a:latin typeface="+mn-ea"/>
                <a:ea typeface="+mn-ea"/>
              </a:rPr>
              <a:t>否则执行第</a:t>
            </a:r>
            <a:r>
              <a:rPr lang="en-US" altLang="zh-CN" sz="2400" b="1" dirty="0">
                <a:solidFill>
                  <a:schemeClr val="tx1"/>
                </a:solidFill>
                <a:latin typeface="+mn-ea"/>
                <a:ea typeface="+mn-ea"/>
              </a:rPr>
              <a:t>3</a:t>
            </a:r>
            <a:r>
              <a:rPr lang="zh-CN" altLang="en-US" sz="2400" b="1" dirty="0">
                <a:solidFill>
                  <a:schemeClr val="tx1"/>
                </a:solidFill>
                <a:latin typeface="+mn-ea"/>
                <a:ea typeface="+mn-ea"/>
              </a:rPr>
              <a:t>步</a:t>
            </a:r>
          </a:p>
        </p:txBody>
      </p:sp>
      <p:sp>
        <p:nvSpPr>
          <p:cNvPr id="98311" name="Text Box 7">
            <a:extLst>
              <a:ext uri="{FF2B5EF4-FFF2-40B4-BE49-F238E27FC236}">
                <a16:creationId xmlns:a16="http://schemas.microsoft.com/office/drawing/2014/main" id="{F3F790D4-062F-4022-BDB1-2637843FDBA4}"/>
              </a:ext>
            </a:extLst>
          </p:cNvPr>
          <p:cNvSpPr txBox="1">
            <a:spLocks noChangeArrowheads="1"/>
          </p:cNvSpPr>
          <p:nvPr/>
        </p:nvSpPr>
        <p:spPr bwMode="auto">
          <a:xfrm>
            <a:off x="337192" y="4549090"/>
            <a:ext cx="8208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chemeClr val="tx1"/>
                </a:solidFill>
                <a:latin typeface="+mn-ea"/>
                <a:ea typeface="+mn-ea"/>
              </a:rPr>
              <a:t>3. </a:t>
            </a:r>
            <a:r>
              <a:rPr lang="zh-CN" altLang="en-US" sz="2400" b="1" dirty="0">
                <a:solidFill>
                  <a:schemeClr val="tx1"/>
                </a:solidFill>
                <a:latin typeface="+mn-ea"/>
                <a:ea typeface="+mn-ea"/>
              </a:rPr>
              <a:t>如果  </a:t>
            </a:r>
            <a:r>
              <a:rPr lang="en-US" altLang="zh-CN" sz="2400" b="1" i="1" dirty="0">
                <a:solidFill>
                  <a:schemeClr val="tx1"/>
                </a:solidFill>
                <a:latin typeface="+mn-ea"/>
                <a:ea typeface="+mn-ea"/>
              </a:rPr>
              <a:t>f </a:t>
            </a:r>
            <a:r>
              <a:rPr lang="en-US" altLang="zh-CN" sz="2400" b="1" dirty="0">
                <a:solidFill>
                  <a:schemeClr val="tx1"/>
                </a:solidFill>
                <a:latin typeface="+mn-ea"/>
                <a:ea typeface="+mn-ea"/>
              </a:rPr>
              <a:t>(</a:t>
            </a:r>
            <a:r>
              <a:rPr lang="en-US" altLang="zh-CN" sz="2400" b="1" i="1" dirty="0">
                <a:solidFill>
                  <a:schemeClr val="tx1"/>
                </a:solidFill>
                <a:latin typeface="+mn-ea"/>
                <a:ea typeface="+mn-ea"/>
              </a:rPr>
              <a:t>a</a:t>
            </a:r>
            <a:r>
              <a:rPr lang="en-US" altLang="zh-CN" sz="2400" b="1" dirty="0">
                <a:solidFill>
                  <a:schemeClr val="tx1"/>
                </a:solidFill>
                <a:latin typeface="+mn-ea"/>
                <a:ea typeface="+mn-ea"/>
              </a:rPr>
              <a:t>) </a:t>
            </a:r>
            <a:r>
              <a:rPr lang="en-US" altLang="zh-CN" sz="2400" b="1" i="1" dirty="0">
                <a:solidFill>
                  <a:schemeClr val="tx1"/>
                </a:solidFill>
                <a:latin typeface="+mn-ea"/>
                <a:ea typeface="+mn-ea"/>
              </a:rPr>
              <a:t>f </a:t>
            </a:r>
            <a:r>
              <a:rPr lang="en-US" altLang="zh-CN" sz="2400" b="1" dirty="0">
                <a:solidFill>
                  <a:schemeClr val="tx1"/>
                </a:solidFill>
                <a:latin typeface="+mn-ea"/>
                <a:ea typeface="+mn-ea"/>
              </a:rPr>
              <a:t>(</a:t>
            </a:r>
            <a:r>
              <a:rPr lang="en-US" altLang="zh-CN" sz="2400" b="1" i="1" dirty="0">
                <a:solidFill>
                  <a:schemeClr val="tx1"/>
                </a:solidFill>
                <a:latin typeface="+mn-ea"/>
                <a:ea typeface="+mn-ea"/>
              </a:rPr>
              <a:t>x</a:t>
            </a:r>
            <a:r>
              <a:rPr lang="en-US" altLang="zh-CN" sz="2400" b="1" dirty="0">
                <a:solidFill>
                  <a:schemeClr val="tx1"/>
                </a:solidFill>
                <a:latin typeface="+mn-ea"/>
                <a:ea typeface="+mn-ea"/>
              </a:rPr>
              <a:t>) &lt; </a:t>
            </a:r>
            <a:r>
              <a:rPr lang="en-US" altLang="zh-CN" sz="2400" b="1" dirty="0">
                <a:solidFill>
                  <a:schemeClr val="tx1"/>
                </a:solidFill>
                <a:latin typeface="+mn-ea"/>
                <a:ea typeface="+mn-ea"/>
                <a:sym typeface="Symbol" panose="05050102010706020507" pitchFamily="18" charset="2"/>
              </a:rPr>
              <a:t>0</a:t>
            </a:r>
            <a:r>
              <a:rPr lang="en-US" altLang="zh-CN" sz="2400" b="1" i="1" dirty="0">
                <a:solidFill>
                  <a:schemeClr val="tx1"/>
                </a:solidFill>
                <a:latin typeface="+mn-ea"/>
                <a:ea typeface="+mn-ea"/>
                <a:sym typeface="Symbol" panose="05050102010706020507" pitchFamily="18" charset="2"/>
              </a:rPr>
              <a:t> </a:t>
            </a:r>
            <a:r>
              <a:rPr lang="en-US" altLang="zh-CN" sz="2400" b="1" dirty="0">
                <a:solidFill>
                  <a:schemeClr val="tx1"/>
                </a:solidFill>
                <a:latin typeface="+mn-ea"/>
                <a:ea typeface="+mn-ea"/>
              </a:rPr>
              <a:t>,  </a:t>
            </a:r>
            <a:r>
              <a:rPr lang="zh-CN" altLang="en-US" sz="2400" b="1" dirty="0">
                <a:solidFill>
                  <a:schemeClr val="tx1"/>
                </a:solidFill>
                <a:latin typeface="+mn-ea"/>
                <a:ea typeface="+mn-ea"/>
              </a:rPr>
              <a:t>则令 </a:t>
            </a:r>
            <a:r>
              <a:rPr lang="en-US" altLang="zh-CN" sz="2400" b="1" i="1" dirty="0">
                <a:solidFill>
                  <a:schemeClr val="tx1"/>
                </a:solidFill>
                <a:latin typeface="+mn-ea"/>
                <a:ea typeface="+mn-ea"/>
              </a:rPr>
              <a:t>b = x</a:t>
            </a:r>
            <a:r>
              <a:rPr lang="zh-CN" altLang="en-US" sz="2400" b="1" dirty="0">
                <a:solidFill>
                  <a:schemeClr val="tx1"/>
                </a:solidFill>
                <a:latin typeface="+mn-ea"/>
                <a:ea typeface="+mn-ea"/>
              </a:rPr>
              <a:t>，否则令 </a:t>
            </a:r>
            <a:r>
              <a:rPr lang="en-US" altLang="zh-CN" sz="2400" b="1" i="1" dirty="0">
                <a:solidFill>
                  <a:schemeClr val="tx1"/>
                </a:solidFill>
                <a:latin typeface="+mn-ea"/>
                <a:ea typeface="+mn-ea"/>
              </a:rPr>
              <a:t>a = x</a:t>
            </a:r>
            <a:r>
              <a:rPr lang="en-US" altLang="zh-CN" sz="2400" b="1" dirty="0">
                <a:solidFill>
                  <a:schemeClr val="tx1"/>
                </a:solidFill>
                <a:latin typeface="+mn-ea"/>
                <a:ea typeface="+mn-ea"/>
              </a:rPr>
              <a:t>, </a:t>
            </a:r>
            <a:r>
              <a:rPr lang="zh-CN" altLang="en-US" sz="2400" b="1" dirty="0">
                <a:solidFill>
                  <a:schemeClr val="tx1"/>
                </a:solidFill>
                <a:latin typeface="+mn-ea"/>
                <a:ea typeface="+mn-ea"/>
              </a:rPr>
              <a:t>返回第</a:t>
            </a:r>
            <a:r>
              <a:rPr lang="en-US" altLang="zh-CN" sz="2400" b="1" dirty="0">
                <a:solidFill>
                  <a:schemeClr val="tx1"/>
                </a:solidFill>
                <a:latin typeface="+mn-ea"/>
                <a:ea typeface="+mn-ea"/>
              </a:rPr>
              <a:t>1</a:t>
            </a:r>
            <a:r>
              <a:rPr lang="zh-CN" altLang="en-US" sz="2400" b="1" dirty="0">
                <a:solidFill>
                  <a:schemeClr val="tx1"/>
                </a:solidFill>
                <a:latin typeface="+mn-ea"/>
                <a:ea typeface="+mn-ea"/>
              </a:rPr>
              <a:t>步</a:t>
            </a:r>
          </a:p>
        </p:txBody>
      </p:sp>
      <p:sp>
        <p:nvSpPr>
          <p:cNvPr id="98312" name="Rectangle 8">
            <a:extLst>
              <a:ext uri="{FF2B5EF4-FFF2-40B4-BE49-F238E27FC236}">
                <a16:creationId xmlns:a16="http://schemas.microsoft.com/office/drawing/2014/main" id="{F58BE3E4-2921-4CF2-800C-08939356714C}"/>
              </a:ext>
            </a:extLst>
          </p:cNvPr>
          <p:cNvSpPr>
            <a:spLocks noChangeArrowheads="1"/>
          </p:cNvSpPr>
          <p:nvPr/>
        </p:nvSpPr>
        <p:spPr bwMode="auto">
          <a:xfrm>
            <a:off x="204876" y="5628563"/>
            <a:ext cx="48247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err="1">
                <a:solidFill>
                  <a:srgbClr val="0000FF"/>
                </a:solidFill>
                <a:latin typeface="+mn-ea"/>
                <a:ea typeface="+mn-ea"/>
              </a:rPr>
              <a:t>Matlab</a:t>
            </a:r>
            <a:r>
              <a:rPr lang="zh-CN" altLang="en-US" sz="3200" b="1" dirty="0">
                <a:solidFill>
                  <a:srgbClr val="0000FF"/>
                </a:solidFill>
                <a:latin typeface="+mn-ea"/>
                <a:ea typeface="+mn-ea"/>
              </a:rPr>
              <a:t>源程序：</a:t>
            </a:r>
            <a:r>
              <a:rPr lang="en-US" altLang="zh-CN" sz="3200" dirty="0">
                <a:solidFill>
                  <a:srgbClr val="006600"/>
                </a:solidFill>
                <a:latin typeface="+mn-ea"/>
                <a:ea typeface="+mn-ea"/>
              </a:rPr>
              <a:t> </a:t>
            </a:r>
            <a:r>
              <a:rPr lang="en-US" altLang="zh-CN" sz="3200" dirty="0" err="1">
                <a:solidFill>
                  <a:srgbClr val="006600"/>
                </a:solidFill>
                <a:latin typeface="+mn-ea"/>
                <a:ea typeface="+mn-ea"/>
              </a:rPr>
              <a:t>Erfenfa</a:t>
            </a:r>
            <a:r>
              <a:rPr lang="en-US" altLang="zh-CN" sz="3200" b="1" dirty="0" err="1">
                <a:solidFill>
                  <a:srgbClr val="006600"/>
                </a:solidFill>
                <a:latin typeface="+mn-ea"/>
                <a:ea typeface="+mn-ea"/>
              </a:rPr>
              <a:t>.m</a:t>
            </a:r>
            <a:endParaRPr lang="en-US" altLang="zh-CN" sz="3200" b="1" dirty="0">
              <a:solidFill>
                <a:srgbClr val="006600"/>
              </a:solidFill>
              <a:latin typeface="+mn-ea"/>
              <a:ea typeface="+mn-ea"/>
            </a:endParaRPr>
          </a:p>
        </p:txBody>
      </p:sp>
      <p:sp>
        <p:nvSpPr>
          <p:cNvPr id="98313" name="AutoShape 9" descr="再生纸">
            <a:extLst>
              <a:ext uri="{FF2B5EF4-FFF2-40B4-BE49-F238E27FC236}">
                <a16:creationId xmlns:a16="http://schemas.microsoft.com/office/drawing/2014/main" id="{090D38F6-7D7E-4DC1-A0EC-E4C716F3E158}"/>
              </a:ext>
            </a:extLst>
          </p:cNvPr>
          <p:cNvSpPr>
            <a:spLocks noChangeArrowheads="1"/>
          </p:cNvSpPr>
          <p:nvPr/>
        </p:nvSpPr>
        <p:spPr bwMode="auto">
          <a:xfrm>
            <a:off x="347456" y="1220127"/>
            <a:ext cx="7939061" cy="1155250"/>
          </a:xfrm>
          <a:prstGeom prst="roundRect">
            <a:avLst>
              <a:gd name="adj" fmla="val 16667"/>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10000"/>
              </a:lnSpc>
            </a:pPr>
            <a:r>
              <a:rPr lang="zh-CN" altLang="en-US" sz="2800" b="1" dirty="0">
                <a:solidFill>
                  <a:srgbClr val="0000FF"/>
                </a:solidFill>
                <a:latin typeface="+mn-ea"/>
                <a:ea typeface="+mn-ea"/>
              </a:rPr>
              <a:t>用二分法求根，通常先给出 </a:t>
            </a:r>
            <a:r>
              <a:rPr lang="en-US" altLang="zh-CN" sz="2800" b="1" i="1" dirty="0">
                <a:solidFill>
                  <a:srgbClr val="0000FF"/>
                </a:solidFill>
                <a:latin typeface="Times New Roman" panose="02020603050405020304" pitchFamily="18" charset="0"/>
                <a:ea typeface="+mn-ea"/>
                <a:cs typeface="Times New Roman" panose="02020603050405020304" pitchFamily="18" charset="0"/>
              </a:rPr>
              <a:t>f </a:t>
            </a:r>
            <a:r>
              <a:rPr lang="en-US" altLang="zh-CN" sz="2800" b="1" dirty="0">
                <a:solidFill>
                  <a:srgbClr val="0000FF"/>
                </a:solidFill>
                <a:latin typeface="Times New Roman" panose="02020603050405020304" pitchFamily="18" charset="0"/>
                <a:ea typeface="+mn-ea"/>
                <a:cs typeface="Times New Roman" panose="02020603050405020304" pitchFamily="18" charset="0"/>
              </a:rPr>
              <a:t>(</a:t>
            </a:r>
            <a:r>
              <a:rPr lang="en-US" altLang="zh-CN" sz="2800" b="1" i="1" dirty="0">
                <a:solidFill>
                  <a:srgbClr val="0000FF"/>
                </a:solidFill>
                <a:latin typeface="Times New Roman" panose="02020603050405020304" pitchFamily="18" charset="0"/>
                <a:ea typeface="+mn-ea"/>
                <a:cs typeface="Times New Roman" panose="02020603050405020304" pitchFamily="18" charset="0"/>
              </a:rPr>
              <a:t>x</a:t>
            </a:r>
            <a:r>
              <a:rPr lang="en-US" altLang="zh-CN" sz="2800" b="1" dirty="0">
                <a:solidFill>
                  <a:srgbClr val="0000FF"/>
                </a:solidFill>
                <a:latin typeface="Times New Roman" panose="02020603050405020304" pitchFamily="18" charset="0"/>
                <a:ea typeface="+mn-ea"/>
                <a:cs typeface="Times New Roman" panose="02020603050405020304" pitchFamily="18" charset="0"/>
              </a:rPr>
              <a:t>)</a:t>
            </a:r>
            <a:r>
              <a:rPr lang="en-US" altLang="zh-CN" sz="2800" b="1" i="1" dirty="0">
                <a:solidFill>
                  <a:srgbClr val="0000FF"/>
                </a:solidFill>
                <a:latin typeface="Times New Roman" panose="02020603050405020304" pitchFamily="18" charset="0"/>
                <a:ea typeface="+mn-ea"/>
                <a:cs typeface="Times New Roman" panose="02020603050405020304" pitchFamily="18" charset="0"/>
              </a:rPr>
              <a:t> </a:t>
            </a:r>
            <a:r>
              <a:rPr lang="zh-CN" altLang="en-US" sz="2800" b="1" dirty="0">
                <a:solidFill>
                  <a:srgbClr val="0000FF"/>
                </a:solidFill>
                <a:latin typeface="+mn-ea"/>
                <a:ea typeface="+mn-ea"/>
              </a:rPr>
              <a:t>草图以确定根的大概位置。</a:t>
            </a:r>
            <a:r>
              <a:rPr lang="zh-CN" altLang="en-US" sz="2800" dirty="0">
                <a:solidFill>
                  <a:srgbClr val="0000FF"/>
                </a:solidFill>
                <a:latin typeface="+mn-ea"/>
                <a:ea typeface="+mn-ea"/>
              </a:rPr>
              <a:t> </a:t>
            </a:r>
          </a:p>
        </p:txBody>
      </p:sp>
      <p:sp>
        <p:nvSpPr>
          <p:cNvPr id="98314" name="Rectangle 10">
            <a:extLst>
              <a:ext uri="{FF2B5EF4-FFF2-40B4-BE49-F238E27FC236}">
                <a16:creationId xmlns:a16="http://schemas.microsoft.com/office/drawing/2014/main" id="{A73A94F3-976F-4A5F-A57C-75FBA151F0AC}"/>
              </a:ext>
            </a:extLst>
          </p:cNvPr>
          <p:cNvSpPr>
            <a:spLocks noChangeArrowheads="1"/>
          </p:cNvSpPr>
          <p:nvPr/>
        </p:nvSpPr>
        <p:spPr bwMode="auto">
          <a:xfrm>
            <a:off x="263092" y="2852936"/>
            <a:ext cx="8439593" cy="22576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pic>
        <p:nvPicPr>
          <p:cNvPr id="3" name="图片 2">
            <a:extLst>
              <a:ext uri="{FF2B5EF4-FFF2-40B4-BE49-F238E27FC236}">
                <a16:creationId xmlns:a16="http://schemas.microsoft.com/office/drawing/2014/main" id="{E5C6C4B7-3F88-4B0C-8918-ACD98419F8DC}"/>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758238" y="2997581"/>
            <a:ext cx="3230270" cy="354178"/>
          </a:xfrm>
          <a:prstGeom prst="rect">
            <a:avLst/>
          </a:prstGeom>
        </p:spPr>
      </p:pic>
    </p:spTree>
    <p:extLst>
      <p:ext uri="{BB962C8B-B14F-4D97-AF65-F5344CB8AC3E}">
        <p14:creationId xmlns:p14="http://schemas.microsoft.com/office/powerpoint/2010/main" val="1150205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9387A-21B1-415E-BF25-55EA41EA2487}"/>
              </a:ext>
            </a:extLst>
          </p:cNvPr>
          <p:cNvSpPr txBox="1"/>
          <p:nvPr/>
        </p:nvSpPr>
        <p:spPr>
          <a:xfrm>
            <a:off x="3923928" y="151179"/>
            <a:ext cx="5112568" cy="6555641"/>
          </a:xfrm>
          <a:prstGeom prst="rect">
            <a:avLst/>
          </a:prstGeom>
          <a:noFill/>
        </p:spPr>
        <p:txBody>
          <a:bodyPr wrap="square" rtlCol="0">
            <a:spAutoFit/>
          </a:bodyPr>
          <a:lstStyle/>
          <a:p>
            <a:pPr algn="l"/>
            <a:r>
              <a:rPr lang="en-US" altLang="zh-CN" sz="2000" b="0" dirty="0">
                <a:solidFill>
                  <a:schemeClr val="tx1"/>
                </a:solidFill>
              </a:rPr>
              <a:t>function x =</a:t>
            </a:r>
            <a:r>
              <a:rPr lang="en-US" altLang="zh-CN" sz="2000" b="0" dirty="0" err="1">
                <a:solidFill>
                  <a:schemeClr val="tx1"/>
                </a:solidFill>
              </a:rPr>
              <a:t>Erfenfa</a:t>
            </a:r>
            <a:r>
              <a:rPr lang="en-US" altLang="zh-CN" sz="2000" b="0" dirty="0">
                <a:solidFill>
                  <a:schemeClr val="tx1"/>
                </a:solidFill>
              </a:rPr>
              <a:t>(</a:t>
            </a:r>
            <a:r>
              <a:rPr lang="en-US" altLang="zh-CN" sz="2000" b="0" dirty="0" err="1">
                <a:solidFill>
                  <a:schemeClr val="tx1"/>
                </a:solidFill>
              </a:rPr>
              <a:t>fname</a:t>
            </a:r>
            <a:r>
              <a:rPr lang="en-US" altLang="zh-CN" sz="2000" b="0" dirty="0">
                <a:solidFill>
                  <a:schemeClr val="tx1"/>
                </a:solidFill>
              </a:rPr>
              <a:t>, a, b, e)</a:t>
            </a:r>
          </a:p>
          <a:p>
            <a:pPr algn="l"/>
            <a:endParaRPr lang="zh-CN" altLang="en-US" sz="2000" b="0" dirty="0">
              <a:solidFill>
                <a:schemeClr val="tx1"/>
              </a:solidFill>
            </a:endParaRPr>
          </a:p>
          <a:p>
            <a:pPr algn="l"/>
            <a:r>
              <a:rPr lang="en-US" altLang="zh-CN" sz="2000" b="0" dirty="0">
                <a:solidFill>
                  <a:schemeClr val="tx1"/>
                </a:solidFill>
              </a:rPr>
              <a:t>% f=@(x)  10.*sin(x)-exp(x);</a:t>
            </a:r>
          </a:p>
          <a:p>
            <a:pPr algn="l"/>
            <a:r>
              <a:rPr lang="en-US" altLang="zh-CN" sz="2000" b="0" dirty="0">
                <a:solidFill>
                  <a:schemeClr val="tx1"/>
                </a:solidFill>
              </a:rPr>
              <a:t>% </a:t>
            </a:r>
            <a:r>
              <a:rPr lang="en-US" altLang="zh-CN" sz="2000" b="0" dirty="0" err="1">
                <a:solidFill>
                  <a:schemeClr val="tx1"/>
                </a:solidFill>
              </a:rPr>
              <a:t>Erfenfa</a:t>
            </a:r>
            <a:r>
              <a:rPr lang="en-US" altLang="zh-CN" sz="2000" b="0" dirty="0">
                <a:solidFill>
                  <a:schemeClr val="tx1"/>
                </a:solidFill>
              </a:rPr>
              <a:t>(f, 0,1, 0.01)</a:t>
            </a:r>
          </a:p>
          <a:p>
            <a:pPr algn="l"/>
            <a:r>
              <a:rPr lang="zh-CN" altLang="en-US" sz="2000" b="0" dirty="0">
                <a:solidFill>
                  <a:schemeClr val="tx1"/>
                </a:solidFill>
              </a:rPr>
              <a:t> </a:t>
            </a:r>
          </a:p>
          <a:p>
            <a:pPr algn="l"/>
            <a:r>
              <a:rPr lang="en-US" altLang="zh-CN" sz="2000" b="0" dirty="0">
                <a:solidFill>
                  <a:schemeClr val="tx1"/>
                </a:solidFill>
              </a:rPr>
              <a:t>if </a:t>
            </a:r>
            <a:r>
              <a:rPr lang="en-US" altLang="zh-CN" sz="2000" b="0" dirty="0" err="1">
                <a:solidFill>
                  <a:schemeClr val="tx1"/>
                </a:solidFill>
              </a:rPr>
              <a:t>nargin</a:t>
            </a:r>
            <a:r>
              <a:rPr lang="en-US" altLang="zh-CN" sz="2000" b="0" dirty="0">
                <a:solidFill>
                  <a:schemeClr val="tx1"/>
                </a:solidFill>
              </a:rPr>
              <a:t>&lt;4,   </a:t>
            </a:r>
            <a:r>
              <a:rPr lang="en-US" altLang="zh-CN" sz="1600" b="0" dirty="0">
                <a:solidFill>
                  <a:schemeClr val="tx1"/>
                </a:solidFill>
              </a:rPr>
              <a:t>%</a:t>
            </a:r>
            <a:r>
              <a:rPr lang="en-US" altLang="zh-CN" sz="1600" b="0" dirty="0" err="1">
                <a:solidFill>
                  <a:schemeClr val="tx1"/>
                </a:solidFill>
              </a:rPr>
              <a:t>nargin</a:t>
            </a:r>
            <a:r>
              <a:rPr lang="zh-CN" altLang="zh-CN" sz="1600" b="0" dirty="0">
                <a:solidFill>
                  <a:srgbClr val="333333"/>
                </a:solidFill>
                <a:latin typeface="Arial Unicode MS"/>
                <a:ea typeface="PingFang SC"/>
              </a:rPr>
              <a:t>用来判断输入变量个数的函数</a:t>
            </a:r>
            <a:r>
              <a:rPr lang="zh-CN" altLang="zh-CN" sz="1600" b="0" dirty="0">
                <a:solidFill>
                  <a:schemeClr val="tx1"/>
                </a:solidFill>
              </a:rPr>
              <a:t> </a:t>
            </a:r>
          </a:p>
          <a:p>
            <a:pPr algn="l"/>
            <a:r>
              <a:rPr lang="en-US" altLang="zh-CN" sz="2000" b="0" dirty="0">
                <a:solidFill>
                  <a:schemeClr val="tx1"/>
                </a:solidFill>
              </a:rPr>
              <a:t>e = 1e-4; </a:t>
            </a:r>
          </a:p>
          <a:p>
            <a:pPr algn="l"/>
            <a:r>
              <a:rPr lang="en-US" altLang="zh-CN" sz="2000" b="0" dirty="0">
                <a:solidFill>
                  <a:schemeClr val="tx1"/>
                </a:solidFill>
              </a:rPr>
              <a:t>end;</a:t>
            </a:r>
          </a:p>
          <a:p>
            <a:pPr algn="l"/>
            <a:r>
              <a:rPr lang="en-US" altLang="zh-CN" sz="2000" b="0" dirty="0">
                <a:solidFill>
                  <a:schemeClr val="tx1"/>
                </a:solidFill>
              </a:rPr>
              <a:t>fa = </a:t>
            </a:r>
            <a:r>
              <a:rPr lang="en-US" altLang="zh-CN" sz="2000" b="0" dirty="0" err="1">
                <a:solidFill>
                  <a:schemeClr val="tx1"/>
                </a:solidFill>
              </a:rPr>
              <a:t>feval</a:t>
            </a:r>
            <a:r>
              <a:rPr lang="en-US" altLang="zh-CN" sz="2000" b="0" dirty="0">
                <a:solidFill>
                  <a:schemeClr val="tx1"/>
                </a:solidFill>
              </a:rPr>
              <a:t>(</a:t>
            </a:r>
            <a:r>
              <a:rPr lang="en-US" altLang="zh-CN" sz="2000" b="0" dirty="0" err="1">
                <a:solidFill>
                  <a:schemeClr val="tx1"/>
                </a:solidFill>
              </a:rPr>
              <a:t>fname</a:t>
            </a:r>
            <a:r>
              <a:rPr lang="en-US" altLang="zh-CN" sz="2000" b="0" dirty="0">
                <a:solidFill>
                  <a:schemeClr val="tx1"/>
                </a:solidFill>
              </a:rPr>
              <a:t>, a); fb = </a:t>
            </a:r>
            <a:r>
              <a:rPr lang="en-US" altLang="zh-CN" sz="2000" b="0" dirty="0" err="1">
                <a:solidFill>
                  <a:schemeClr val="tx1"/>
                </a:solidFill>
              </a:rPr>
              <a:t>feval</a:t>
            </a:r>
            <a:r>
              <a:rPr lang="en-US" altLang="zh-CN" sz="2000" b="0" dirty="0">
                <a:solidFill>
                  <a:schemeClr val="tx1"/>
                </a:solidFill>
              </a:rPr>
              <a:t>(</a:t>
            </a:r>
            <a:r>
              <a:rPr lang="en-US" altLang="zh-CN" sz="2000" b="0" dirty="0" err="1">
                <a:solidFill>
                  <a:schemeClr val="tx1"/>
                </a:solidFill>
              </a:rPr>
              <a:t>fname</a:t>
            </a:r>
            <a:r>
              <a:rPr lang="en-US" altLang="zh-CN" sz="2000" b="0" dirty="0">
                <a:solidFill>
                  <a:schemeClr val="tx1"/>
                </a:solidFill>
              </a:rPr>
              <a:t>, b);  </a:t>
            </a:r>
          </a:p>
          <a:p>
            <a:pPr algn="l"/>
            <a:r>
              <a:rPr lang="en-US" altLang="zh-CN" sz="2000" b="0" dirty="0">
                <a:solidFill>
                  <a:schemeClr val="tx1"/>
                </a:solidFill>
              </a:rPr>
              <a:t>if fa * fb &gt; 0, </a:t>
            </a:r>
          </a:p>
          <a:p>
            <a:pPr algn="l"/>
            <a:r>
              <a:rPr lang="en-US" altLang="zh-CN" sz="2000" b="0" dirty="0">
                <a:solidFill>
                  <a:schemeClr val="tx1"/>
                </a:solidFill>
              </a:rPr>
              <a:t>error('</a:t>
            </a:r>
            <a:r>
              <a:rPr lang="zh-CN" altLang="en-US" sz="2000" b="0" dirty="0">
                <a:solidFill>
                  <a:schemeClr val="tx1"/>
                </a:solidFill>
              </a:rPr>
              <a:t>函数在两端点的值必须异号</a:t>
            </a:r>
            <a:r>
              <a:rPr lang="en-US" altLang="zh-CN" sz="2000" b="0" dirty="0">
                <a:solidFill>
                  <a:schemeClr val="tx1"/>
                </a:solidFill>
              </a:rPr>
              <a:t>’); </a:t>
            </a:r>
          </a:p>
          <a:p>
            <a:pPr algn="l"/>
            <a:r>
              <a:rPr lang="en-US" altLang="zh-CN" sz="2000" b="0" dirty="0">
                <a:solidFill>
                  <a:schemeClr val="tx1"/>
                </a:solidFill>
              </a:rPr>
              <a:t>end</a:t>
            </a:r>
          </a:p>
          <a:p>
            <a:pPr algn="l"/>
            <a:r>
              <a:rPr lang="en-US" altLang="zh-CN" sz="2000" b="0" dirty="0">
                <a:solidFill>
                  <a:schemeClr val="tx1"/>
                </a:solidFill>
              </a:rPr>
              <a:t>x = (</a:t>
            </a:r>
            <a:r>
              <a:rPr lang="en-US" altLang="zh-CN" sz="2000" b="0" dirty="0" err="1">
                <a:solidFill>
                  <a:schemeClr val="tx1"/>
                </a:solidFill>
              </a:rPr>
              <a:t>a+b</a:t>
            </a:r>
            <a:r>
              <a:rPr lang="en-US" altLang="zh-CN" sz="2000" b="0" dirty="0">
                <a:solidFill>
                  <a:schemeClr val="tx1"/>
                </a:solidFill>
              </a:rPr>
              <a:t>)/2;</a:t>
            </a:r>
          </a:p>
          <a:p>
            <a:pPr algn="l"/>
            <a:r>
              <a:rPr lang="en-US" altLang="zh-CN" sz="2000" b="0" dirty="0">
                <a:solidFill>
                  <a:schemeClr val="tx1"/>
                </a:solidFill>
              </a:rPr>
              <a:t>while (b-a)&gt;(2*e)</a:t>
            </a:r>
          </a:p>
          <a:p>
            <a:pPr algn="l"/>
            <a:r>
              <a:rPr lang="en-US" altLang="zh-CN" sz="2000" b="0" dirty="0">
                <a:solidFill>
                  <a:schemeClr val="tx1"/>
                </a:solidFill>
              </a:rPr>
              <a:t>    </a:t>
            </a:r>
            <a:r>
              <a:rPr lang="en-US" altLang="zh-CN" sz="2000" b="0" dirty="0" err="1">
                <a:solidFill>
                  <a:schemeClr val="tx1"/>
                </a:solidFill>
              </a:rPr>
              <a:t>fx</a:t>
            </a:r>
            <a:r>
              <a:rPr lang="en-US" altLang="zh-CN" sz="2000" b="0" dirty="0">
                <a:solidFill>
                  <a:schemeClr val="tx1"/>
                </a:solidFill>
              </a:rPr>
              <a:t> = </a:t>
            </a:r>
            <a:r>
              <a:rPr lang="en-US" altLang="zh-CN" sz="2000" b="0" dirty="0" err="1">
                <a:solidFill>
                  <a:schemeClr val="tx1"/>
                </a:solidFill>
              </a:rPr>
              <a:t>feval</a:t>
            </a:r>
            <a:r>
              <a:rPr lang="en-US" altLang="zh-CN" sz="2000" b="0" dirty="0">
                <a:solidFill>
                  <a:schemeClr val="tx1"/>
                </a:solidFill>
              </a:rPr>
              <a:t>(</a:t>
            </a:r>
            <a:r>
              <a:rPr lang="en-US" altLang="zh-CN" sz="2000" b="0" dirty="0" err="1">
                <a:solidFill>
                  <a:schemeClr val="tx1"/>
                </a:solidFill>
              </a:rPr>
              <a:t>fname,x</a:t>
            </a:r>
            <a:r>
              <a:rPr lang="en-US" altLang="zh-CN" sz="2000" b="0" dirty="0">
                <a:solidFill>
                  <a:schemeClr val="tx1"/>
                </a:solidFill>
              </a:rPr>
              <a:t>);</a:t>
            </a:r>
          </a:p>
          <a:p>
            <a:pPr algn="l"/>
            <a:r>
              <a:rPr lang="en-US" altLang="zh-CN" sz="2000" b="0" dirty="0">
                <a:solidFill>
                  <a:schemeClr val="tx1"/>
                </a:solidFill>
              </a:rPr>
              <a:t>if fa * </a:t>
            </a:r>
            <a:r>
              <a:rPr lang="en-US" altLang="zh-CN" sz="2000" b="0" dirty="0" err="1">
                <a:solidFill>
                  <a:schemeClr val="tx1"/>
                </a:solidFill>
              </a:rPr>
              <a:t>fx</a:t>
            </a:r>
            <a:r>
              <a:rPr lang="en-US" altLang="zh-CN" sz="2000" b="0" dirty="0">
                <a:solidFill>
                  <a:schemeClr val="tx1"/>
                </a:solidFill>
              </a:rPr>
              <a:t> &lt;0, </a:t>
            </a:r>
          </a:p>
          <a:p>
            <a:pPr algn="l"/>
            <a:r>
              <a:rPr lang="en-US" altLang="zh-CN" sz="2000" b="0" dirty="0">
                <a:solidFill>
                  <a:schemeClr val="tx1"/>
                </a:solidFill>
              </a:rPr>
              <a:t>        b = x; fb = </a:t>
            </a:r>
            <a:r>
              <a:rPr lang="en-US" altLang="zh-CN" sz="2000" b="0" dirty="0" err="1">
                <a:solidFill>
                  <a:schemeClr val="tx1"/>
                </a:solidFill>
              </a:rPr>
              <a:t>fx</a:t>
            </a:r>
            <a:r>
              <a:rPr lang="en-US" altLang="zh-CN" sz="2000" b="0" dirty="0">
                <a:solidFill>
                  <a:schemeClr val="tx1"/>
                </a:solidFill>
              </a:rPr>
              <a:t>; </a:t>
            </a:r>
          </a:p>
          <a:p>
            <a:pPr algn="l"/>
            <a:r>
              <a:rPr lang="en-US" altLang="zh-CN" sz="2000" b="0" dirty="0">
                <a:solidFill>
                  <a:schemeClr val="tx1"/>
                </a:solidFill>
              </a:rPr>
              <a:t>    else a = x; fa = </a:t>
            </a:r>
            <a:r>
              <a:rPr lang="en-US" altLang="zh-CN" sz="2000" b="0" dirty="0" err="1">
                <a:solidFill>
                  <a:schemeClr val="tx1"/>
                </a:solidFill>
              </a:rPr>
              <a:t>fx</a:t>
            </a:r>
            <a:r>
              <a:rPr lang="en-US" altLang="zh-CN" sz="2000" b="0" dirty="0">
                <a:solidFill>
                  <a:schemeClr val="tx1"/>
                </a:solidFill>
              </a:rPr>
              <a:t>; </a:t>
            </a:r>
          </a:p>
          <a:p>
            <a:pPr algn="l"/>
            <a:r>
              <a:rPr lang="en-US" altLang="zh-CN" sz="2000" b="0" dirty="0">
                <a:solidFill>
                  <a:schemeClr val="tx1"/>
                </a:solidFill>
              </a:rPr>
              <a:t>    end</a:t>
            </a:r>
          </a:p>
          <a:p>
            <a:pPr algn="l"/>
            <a:r>
              <a:rPr lang="en-US" altLang="zh-CN" sz="2000" b="0" dirty="0">
                <a:solidFill>
                  <a:schemeClr val="tx1"/>
                </a:solidFill>
              </a:rPr>
              <a:t>    x = (</a:t>
            </a:r>
            <a:r>
              <a:rPr lang="en-US" altLang="zh-CN" sz="2000" b="0" dirty="0" err="1">
                <a:solidFill>
                  <a:schemeClr val="tx1"/>
                </a:solidFill>
              </a:rPr>
              <a:t>a+b</a:t>
            </a:r>
            <a:r>
              <a:rPr lang="en-US" altLang="zh-CN" sz="2000" b="0" dirty="0">
                <a:solidFill>
                  <a:schemeClr val="tx1"/>
                </a:solidFill>
              </a:rPr>
              <a:t>)/2;</a:t>
            </a:r>
          </a:p>
          <a:p>
            <a:pPr algn="l"/>
            <a:r>
              <a:rPr lang="en-US" altLang="zh-CN" sz="2000" b="0" dirty="0">
                <a:solidFill>
                  <a:schemeClr val="tx1"/>
                </a:solidFill>
              </a:rPr>
              <a:t>end</a:t>
            </a:r>
          </a:p>
        </p:txBody>
      </p:sp>
      <p:sp>
        <p:nvSpPr>
          <p:cNvPr id="3" name="Rectangle 8">
            <a:extLst>
              <a:ext uri="{FF2B5EF4-FFF2-40B4-BE49-F238E27FC236}">
                <a16:creationId xmlns:a16="http://schemas.microsoft.com/office/drawing/2014/main" id="{3C493B15-0902-425F-8ADC-6D614B569831}"/>
              </a:ext>
            </a:extLst>
          </p:cNvPr>
          <p:cNvSpPr>
            <a:spLocks noChangeArrowheads="1"/>
          </p:cNvSpPr>
          <p:nvPr/>
        </p:nvSpPr>
        <p:spPr bwMode="auto">
          <a:xfrm>
            <a:off x="0" y="260648"/>
            <a:ext cx="24485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600" dirty="0" err="1">
                <a:solidFill>
                  <a:srgbClr val="006600"/>
                </a:solidFill>
                <a:latin typeface="+mn-ea"/>
                <a:ea typeface="+mn-ea"/>
              </a:rPr>
              <a:t>Erfenfa</a:t>
            </a:r>
            <a:r>
              <a:rPr lang="en-US" altLang="zh-CN" sz="3600" b="1" dirty="0" err="1">
                <a:solidFill>
                  <a:srgbClr val="006600"/>
                </a:solidFill>
                <a:latin typeface="+mn-ea"/>
                <a:ea typeface="+mn-ea"/>
              </a:rPr>
              <a:t>.m</a:t>
            </a:r>
            <a:endParaRPr lang="en-US" altLang="zh-CN" sz="3600" b="1" dirty="0">
              <a:solidFill>
                <a:srgbClr val="006600"/>
              </a:solidFill>
              <a:latin typeface="+mn-ea"/>
              <a:ea typeface="+mn-ea"/>
            </a:endParaRPr>
          </a:p>
        </p:txBody>
      </p:sp>
      <p:pic>
        <p:nvPicPr>
          <p:cNvPr id="5" name="图片 4">
            <a:extLst>
              <a:ext uri="{FF2B5EF4-FFF2-40B4-BE49-F238E27FC236}">
                <a16:creationId xmlns:a16="http://schemas.microsoft.com/office/drawing/2014/main" id="{2B96F7E6-50CD-4AF3-B85F-532F72A91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40" y="2708920"/>
            <a:ext cx="3456384" cy="2665624"/>
          </a:xfrm>
          <a:prstGeom prst="rect">
            <a:avLst/>
          </a:prstGeom>
        </p:spPr>
      </p:pic>
    </p:spTree>
    <p:extLst>
      <p:ext uri="{BB962C8B-B14F-4D97-AF65-F5344CB8AC3E}">
        <p14:creationId xmlns:p14="http://schemas.microsoft.com/office/powerpoint/2010/main" val="81702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610082F5-06D0-4180-9F06-2C77E64626F5}"/>
              </a:ext>
            </a:extLst>
          </p:cNvPr>
          <p:cNvSpPr>
            <a:spLocks noGrp="1" noChangeArrowheads="1"/>
          </p:cNvSpPr>
          <p:nvPr>
            <p:ph type="title"/>
          </p:nvPr>
        </p:nvSpPr>
        <p:spPr>
          <a:xfrm>
            <a:off x="169069" y="205246"/>
            <a:ext cx="5410200" cy="480131"/>
          </a:xfrm>
          <a:noFill/>
          <a:ln/>
        </p:spPr>
        <p:txBody>
          <a:bodyPr anchor="b">
            <a:spAutoFit/>
          </a:bodyPr>
          <a:lstStyle/>
          <a:p>
            <a:r>
              <a:rPr lang="zh-CN" altLang="en-US" sz="2800" dirty="0">
                <a:latin typeface="+mn-ea"/>
                <a:ea typeface="+mn-ea"/>
              </a:rPr>
              <a:t>误差分析</a:t>
            </a:r>
          </a:p>
        </p:txBody>
      </p:sp>
      <p:sp>
        <p:nvSpPr>
          <p:cNvPr id="99331" name="Text Box 3">
            <a:extLst>
              <a:ext uri="{FF2B5EF4-FFF2-40B4-BE49-F238E27FC236}">
                <a16:creationId xmlns:a16="http://schemas.microsoft.com/office/drawing/2014/main" id="{7F860686-6373-4856-ADAB-8B7D864B3CF0}"/>
              </a:ext>
            </a:extLst>
          </p:cNvPr>
          <p:cNvSpPr txBox="1">
            <a:spLocks noChangeArrowheads="1"/>
          </p:cNvSpPr>
          <p:nvPr/>
        </p:nvSpPr>
        <p:spPr bwMode="auto">
          <a:xfrm>
            <a:off x="0" y="752590"/>
            <a:ext cx="7272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tx1">
                    <a:lumMod val="95000"/>
                    <a:lumOff val="5000"/>
                  </a:schemeClr>
                </a:solidFill>
                <a:latin typeface="+mn-ea"/>
                <a:ea typeface="+mn-ea"/>
              </a:rPr>
              <a:t>记 </a:t>
            </a:r>
            <a:r>
              <a:rPr lang="en-US" altLang="zh-CN" sz="2800" b="1" i="1" dirty="0">
                <a:solidFill>
                  <a:schemeClr val="tx1">
                    <a:lumMod val="95000"/>
                    <a:lumOff val="5000"/>
                  </a:schemeClr>
                </a:solidFill>
                <a:latin typeface="+mn-ea"/>
                <a:ea typeface="+mn-ea"/>
              </a:rPr>
              <a:t>a</a:t>
            </a:r>
            <a:r>
              <a:rPr lang="en-US" altLang="zh-CN" sz="2800" b="1" baseline="-25000" dirty="0">
                <a:solidFill>
                  <a:schemeClr val="tx1">
                    <a:lumMod val="95000"/>
                    <a:lumOff val="5000"/>
                  </a:schemeClr>
                </a:solidFill>
                <a:latin typeface="+mn-ea"/>
                <a:ea typeface="+mn-ea"/>
              </a:rPr>
              <a:t>0 </a:t>
            </a:r>
            <a:r>
              <a:rPr lang="en-US" altLang="zh-CN" sz="2800" b="1" dirty="0">
                <a:solidFill>
                  <a:schemeClr val="tx1">
                    <a:lumMod val="95000"/>
                    <a:lumOff val="5000"/>
                  </a:schemeClr>
                </a:solidFill>
                <a:latin typeface="+mn-ea"/>
                <a:ea typeface="+mn-ea"/>
              </a:rPr>
              <a:t>= </a:t>
            </a:r>
            <a:r>
              <a:rPr lang="en-US" altLang="zh-CN" sz="2800" b="1" i="1" dirty="0">
                <a:solidFill>
                  <a:schemeClr val="tx1">
                    <a:lumMod val="95000"/>
                    <a:lumOff val="5000"/>
                  </a:schemeClr>
                </a:solidFill>
                <a:latin typeface="+mn-ea"/>
                <a:ea typeface="+mn-ea"/>
              </a:rPr>
              <a:t>a</a:t>
            </a:r>
            <a:r>
              <a:rPr lang="en-US" altLang="zh-CN" sz="2800" b="1" dirty="0">
                <a:solidFill>
                  <a:schemeClr val="tx1">
                    <a:lumMod val="95000"/>
                    <a:lumOff val="5000"/>
                  </a:schemeClr>
                </a:solidFill>
                <a:latin typeface="+mn-ea"/>
                <a:ea typeface="+mn-ea"/>
              </a:rPr>
              <a:t>, </a:t>
            </a:r>
            <a:r>
              <a:rPr lang="en-US" altLang="zh-CN" sz="2800" b="1" i="1" dirty="0">
                <a:solidFill>
                  <a:schemeClr val="tx1">
                    <a:lumMod val="95000"/>
                    <a:lumOff val="5000"/>
                  </a:schemeClr>
                </a:solidFill>
                <a:latin typeface="+mn-ea"/>
                <a:ea typeface="+mn-ea"/>
              </a:rPr>
              <a:t>b</a:t>
            </a:r>
            <a:r>
              <a:rPr lang="en-US" altLang="zh-CN" sz="2800" b="1" baseline="-25000" dirty="0">
                <a:solidFill>
                  <a:schemeClr val="tx1">
                    <a:lumMod val="95000"/>
                    <a:lumOff val="5000"/>
                  </a:schemeClr>
                </a:solidFill>
                <a:latin typeface="+mn-ea"/>
                <a:ea typeface="+mn-ea"/>
              </a:rPr>
              <a:t>0 </a:t>
            </a:r>
            <a:r>
              <a:rPr lang="en-US" altLang="zh-CN" sz="2800" b="1" i="1" dirty="0">
                <a:solidFill>
                  <a:schemeClr val="tx1">
                    <a:lumMod val="95000"/>
                    <a:lumOff val="5000"/>
                  </a:schemeClr>
                </a:solidFill>
                <a:latin typeface="+mn-ea"/>
                <a:ea typeface="+mn-ea"/>
              </a:rPr>
              <a:t>=</a:t>
            </a:r>
            <a:r>
              <a:rPr lang="en-US" altLang="zh-CN" sz="2800" b="1" dirty="0">
                <a:solidFill>
                  <a:schemeClr val="tx1">
                    <a:lumMod val="95000"/>
                    <a:lumOff val="5000"/>
                  </a:schemeClr>
                </a:solidFill>
                <a:latin typeface="+mn-ea"/>
                <a:ea typeface="+mn-ea"/>
              </a:rPr>
              <a:t> </a:t>
            </a:r>
            <a:r>
              <a:rPr lang="en-US" altLang="zh-CN" sz="2800" b="1" i="1" dirty="0">
                <a:solidFill>
                  <a:schemeClr val="tx1">
                    <a:lumMod val="95000"/>
                    <a:lumOff val="5000"/>
                  </a:schemeClr>
                </a:solidFill>
                <a:latin typeface="+mn-ea"/>
                <a:ea typeface="+mn-ea"/>
              </a:rPr>
              <a:t>b,  </a:t>
            </a:r>
            <a:r>
              <a:rPr lang="zh-CN" altLang="en-US" sz="2800" b="1" dirty="0">
                <a:solidFill>
                  <a:schemeClr val="tx1">
                    <a:lumMod val="95000"/>
                    <a:lumOff val="5000"/>
                  </a:schemeClr>
                </a:solidFill>
                <a:latin typeface="+mn-ea"/>
                <a:ea typeface="+mn-ea"/>
              </a:rPr>
              <a:t>第 </a:t>
            </a:r>
            <a:r>
              <a:rPr lang="en-US" altLang="zh-CN" sz="2800" b="1" i="1" dirty="0">
                <a:solidFill>
                  <a:schemeClr val="tx1">
                    <a:lumMod val="95000"/>
                    <a:lumOff val="5000"/>
                  </a:schemeClr>
                </a:solidFill>
                <a:latin typeface="+mn-ea"/>
                <a:ea typeface="+mn-ea"/>
              </a:rPr>
              <a:t>k </a:t>
            </a:r>
            <a:r>
              <a:rPr lang="zh-CN" altLang="en-US" sz="2800" b="1" dirty="0">
                <a:solidFill>
                  <a:schemeClr val="tx1">
                    <a:lumMod val="95000"/>
                    <a:lumOff val="5000"/>
                  </a:schemeClr>
                </a:solidFill>
                <a:latin typeface="+mn-ea"/>
                <a:ea typeface="+mn-ea"/>
              </a:rPr>
              <a:t>步的有根区间为 </a:t>
            </a:r>
            <a:r>
              <a:rPr lang="en-US" altLang="zh-CN" sz="2800" b="1" dirty="0">
                <a:solidFill>
                  <a:schemeClr val="tx1">
                    <a:lumMod val="95000"/>
                    <a:lumOff val="5000"/>
                  </a:schemeClr>
                </a:solidFill>
                <a:latin typeface="+mn-ea"/>
                <a:ea typeface="+mn-ea"/>
              </a:rPr>
              <a:t>[</a:t>
            </a:r>
            <a:r>
              <a:rPr lang="en-US" altLang="zh-CN" sz="2800" b="1" i="1" dirty="0" err="1">
                <a:solidFill>
                  <a:schemeClr val="tx1">
                    <a:lumMod val="95000"/>
                    <a:lumOff val="5000"/>
                  </a:schemeClr>
                </a:solidFill>
                <a:latin typeface="+mn-ea"/>
                <a:ea typeface="+mn-ea"/>
              </a:rPr>
              <a:t>a</a:t>
            </a:r>
            <a:r>
              <a:rPr lang="en-US" altLang="zh-CN" sz="2800" b="1" i="1" baseline="-25000" dirty="0" err="1">
                <a:solidFill>
                  <a:schemeClr val="tx1">
                    <a:lumMod val="95000"/>
                    <a:lumOff val="5000"/>
                  </a:schemeClr>
                </a:solidFill>
                <a:latin typeface="+mn-ea"/>
                <a:ea typeface="+mn-ea"/>
              </a:rPr>
              <a:t>k</a:t>
            </a:r>
            <a:r>
              <a:rPr lang="en-US" altLang="zh-CN" sz="2800" b="1" dirty="0">
                <a:solidFill>
                  <a:schemeClr val="tx1">
                    <a:lumMod val="95000"/>
                    <a:lumOff val="5000"/>
                  </a:schemeClr>
                </a:solidFill>
                <a:latin typeface="+mn-ea"/>
                <a:ea typeface="+mn-ea"/>
              </a:rPr>
              <a:t>, </a:t>
            </a:r>
            <a:r>
              <a:rPr lang="en-US" altLang="zh-CN" sz="2800" b="1" i="1" dirty="0" err="1">
                <a:solidFill>
                  <a:schemeClr val="tx1">
                    <a:lumMod val="95000"/>
                    <a:lumOff val="5000"/>
                  </a:schemeClr>
                </a:solidFill>
                <a:latin typeface="+mn-ea"/>
                <a:ea typeface="+mn-ea"/>
              </a:rPr>
              <a:t>b</a:t>
            </a:r>
            <a:r>
              <a:rPr lang="en-US" altLang="zh-CN" sz="2800" b="1" i="1" baseline="-25000" dirty="0" err="1">
                <a:solidFill>
                  <a:schemeClr val="tx1">
                    <a:lumMod val="95000"/>
                    <a:lumOff val="5000"/>
                  </a:schemeClr>
                </a:solidFill>
                <a:latin typeface="+mn-ea"/>
                <a:ea typeface="+mn-ea"/>
              </a:rPr>
              <a:t>k</a:t>
            </a:r>
            <a:r>
              <a:rPr lang="en-US" altLang="zh-CN" sz="2800" b="1" dirty="0">
                <a:solidFill>
                  <a:schemeClr val="tx1">
                    <a:lumMod val="95000"/>
                    <a:lumOff val="5000"/>
                  </a:schemeClr>
                </a:solidFill>
                <a:latin typeface="+mn-ea"/>
                <a:ea typeface="+mn-ea"/>
              </a:rPr>
              <a:t>]</a:t>
            </a:r>
          </a:p>
        </p:txBody>
      </p:sp>
      <p:graphicFrame>
        <p:nvGraphicFramePr>
          <p:cNvPr id="99332" name="Object 4">
            <a:extLst>
              <a:ext uri="{FF2B5EF4-FFF2-40B4-BE49-F238E27FC236}">
                <a16:creationId xmlns:a16="http://schemas.microsoft.com/office/drawing/2014/main" id="{66E0D2FF-A870-411D-9DAE-4040357EB25D}"/>
              </a:ext>
            </a:extLst>
          </p:cNvPr>
          <p:cNvGraphicFramePr>
            <a:graphicFrameLocks noChangeAspect="1"/>
          </p:cNvGraphicFramePr>
          <p:nvPr>
            <p:extLst>
              <p:ext uri="{D42A27DB-BD31-4B8C-83A1-F6EECF244321}">
                <p14:modId xmlns:p14="http://schemas.microsoft.com/office/powerpoint/2010/main" val="2324100592"/>
              </p:ext>
            </p:extLst>
          </p:nvPr>
        </p:nvGraphicFramePr>
        <p:xfrm>
          <a:off x="343848" y="1463674"/>
          <a:ext cx="6131123" cy="858357"/>
        </p:xfrm>
        <a:graphic>
          <a:graphicData uri="http://schemas.openxmlformats.org/presentationml/2006/ole">
            <mc:AlternateContent xmlns:mc="http://schemas.openxmlformats.org/markup-compatibility/2006">
              <mc:Choice xmlns:v="urn:schemas-microsoft-com:vml" Requires="v">
                <p:oleObj spid="_x0000_s105824" name="Equation" r:id="rId3" imgW="3174840" imgH="444240" progId="Equation.DSMT4">
                  <p:embed/>
                </p:oleObj>
              </mc:Choice>
              <mc:Fallback>
                <p:oleObj name="Equation" r:id="rId3" imgW="3174840" imgH="444240" progId="Equation.DSMT4">
                  <p:embed/>
                  <p:pic>
                    <p:nvPicPr>
                      <p:cNvPr id="99332" name="Object 4">
                        <a:extLst>
                          <a:ext uri="{FF2B5EF4-FFF2-40B4-BE49-F238E27FC236}">
                            <a16:creationId xmlns:a16="http://schemas.microsoft.com/office/drawing/2014/main" id="{66E0D2FF-A870-411D-9DAE-4040357EB2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48" y="1463674"/>
                        <a:ext cx="6131123" cy="858357"/>
                      </a:xfrm>
                      <a:prstGeom prst="rect">
                        <a:avLst/>
                      </a:prstGeom>
                      <a:noFill/>
                      <a:ln>
                        <a:noFill/>
                      </a:ln>
                      <a:effectLst/>
                      <a:extLst/>
                    </p:spPr>
                  </p:pic>
                </p:oleObj>
              </mc:Fallback>
            </mc:AlternateContent>
          </a:graphicData>
        </a:graphic>
      </p:graphicFrame>
      <p:graphicFrame>
        <p:nvGraphicFramePr>
          <p:cNvPr id="99333" name="Object 5">
            <a:extLst>
              <a:ext uri="{FF2B5EF4-FFF2-40B4-BE49-F238E27FC236}">
                <a16:creationId xmlns:a16="http://schemas.microsoft.com/office/drawing/2014/main" id="{240AEE1F-01F9-484B-AE12-CAF740E0AE51}"/>
              </a:ext>
            </a:extLst>
          </p:cNvPr>
          <p:cNvGraphicFramePr>
            <a:graphicFrameLocks noChangeAspect="1"/>
          </p:cNvGraphicFramePr>
          <p:nvPr>
            <p:extLst>
              <p:ext uri="{D42A27DB-BD31-4B8C-83A1-F6EECF244321}">
                <p14:modId xmlns:p14="http://schemas.microsoft.com/office/powerpoint/2010/main" val="1091684689"/>
              </p:ext>
            </p:extLst>
          </p:nvPr>
        </p:nvGraphicFramePr>
        <p:xfrm>
          <a:off x="3205670" y="2302145"/>
          <a:ext cx="1193800" cy="812800"/>
        </p:xfrm>
        <a:graphic>
          <a:graphicData uri="http://schemas.openxmlformats.org/presentationml/2006/ole">
            <mc:AlternateContent xmlns:mc="http://schemas.openxmlformats.org/markup-compatibility/2006">
              <mc:Choice xmlns:v="urn:schemas-microsoft-com:vml" Requires="v">
                <p:oleObj spid="_x0000_s105825" name="Equation" r:id="rId5" imgW="596880" imgH="406080" progId="Equation.DSMT4">
                  <p:embed/>
                </p:oleObj>
              </mc:Choice>
              <mc:Fallback>
                <p:oleObj name="Equation" r:id="rId5" imgW="596880" imgH="406080" progId="Equation.DSMT4">
                  <p:embed/>
                  <p:pic>
                    <p:nvPicPr>
                      <p:cNvPr id="99333" name="Object 5">
                        <a:extLst>
                          <a:ext uri="{FF2B5EF4-FFF2-40B4-BE49-F238E27FC236}">
                            <a16:creationId xmlns:a16="http://schemas.microsoft.com/office/drawing/2014/main" id="{240AEE1F-01F9-484B-AE12-CAF740E0AE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5670" y="2302145"/>
                        <a:ext cx="1193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4" name="Text Box 6">
            <a:extLst>
              <a:ext uri="{FF2B5EF4-FFF2-40B4-BE49-F238E27FC236}">
                <a16:creationId xmlns:a16="http://schemas.microsoft.com/office/drawing/2014/main" id="{57B5E1D7-85D0-45BF-A3AA-9A8FC69B0C8F}"/>
              </a:ext>
            </a:extLst>
          </p:cNvPr>
          <p:cNvSpPr txBox="1">
            <a:spLocks noChangeArrowheads="1"/>
          </p:cNvSpPr>
          <p:nvPr/>
        </p:nvSpPr>
        <p:spPr bwMode="auto">
          <a:xfrm>
            <a:off x="14104" y="3241505"/>
            <a:ext cx="800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tx1">
                    <a:lumMod val="95000"/>
                    <a:lumOff val="5000"/>
                  </a:schemeClr>
                </a:solidFill>
                <a:latin typeface="+mn-ea"/>
                <a:ea typeface="+mn-ea"/>
              </a:rPr>
              <a:t>对于给定的精度 </a:t>
            </a:r>
            <a:r>
              <a:rPr lang="zh-CN" altLang="en-US" sz="2800" b="1" i="1" dirty="0">
                <a:solidFill>
                  <a:schemeClr val="tx1">
                    <a:lumMod val="95000"/>
                    <a:lumOff val="5000"/>
                  </a:schemeClr>
                </a:solidFill>
                <a:latin typeface="+mn-ea"/>
                <a:ea typeface="+mn-ea"/>
                <a:sym typeface="Symbol" panose="05050102010706020507" pitchFamily="18" charset="2"/>
              </a:rPr>
              <a:t></a:t>
            </a:r>
            <a:r>
              <a:rPr lang="zh-CN" altLang="en-US" sz="2800" b="1" dirty="0">
                <a:solidFill>
                  <a:schemeClr val="tx1">
                    <a:lumMod val="95000"/>
                    <a:lumOff val="5000"/>
                  </a:schemeClr>
                </a:solidFill>
                <a:latin typeface="+mn-ea"/>
                <a:ea typeface="+mn-ea"/>
                <a:sym typeface="Symbol" panose="05050102010706020507" pitchFamily="18" charset="2"/>
              </a:rPr>
              <a:t> </a:t>
            </a:r>
            <a:r>
              <a:rPr lang="en-US" altLang="zh-CN" sz="2800" b="1" dirty="0">
                <a:solidFill>
                  <a:schemeClr val="tx1">
                    <a:lumMod val="95000"/>
                    <a:lumOff val="5000"/>
                  </a:schemeClr>
                </a:solidFill>
                <a:latin typeface="+mn-ea"/>
                <a:ea typeface="+mn-ea"/>
                <a:sym typeface="Symbol" panose="05050102010706020507" pitchFamily="18" charset="2"/>
              </a:rPr>
              <a:t>,</a:t>
            </a:r>
            <a:r>
              <a:rPr lang="zh-CN" altLang="en-US" sz="2800" b="1" dirty="0">
                <a:solidFill>
                  <a:schemeClr val="tx1">
                    <a:lumMod val="95000"/>
                    <a:lumOff val="5000"/>
                  </a:schemeClr>
                </a:solidFill>
                <a:latin typeface="+mn-ea"/>
                <a:ea typeface="+mn-ea"/>
              </a:rPr>
              <a:t>可估计二分法所需的步数 </a:t>
            </a:r>
            <a:r>
              <a:rPr lang="en-US" altLang="zh-CN" sz="2800" b="1" i="1" dirty="0">
                <a:solidFill>
                  <a:schemeClr val="tx1">
                    <a:lumMod val="95000"/>
                    <a:lumOff val="5000"/>
                  </a:schemeClr>
                </a:solidFill>
                <a:latin typeface="+mn-ea"/>
                <a:ea typeface="+mn-ea"/>
              </a:rPr>
              <a:t>k </a:t>
            </a:r>
            <a:r>
              <a:rPr lang="zh-CN" altLang="en-US" sz="2800" b="1" dirty="0">
                <a:solidFill>
                  <a:schemeClr val="tx1">
                    <a:lumMod val="95000"/>
                    <a:lumOff val="5000"/>
                  </a:schemeClr>
                </a:solidFill>
                <a:latin typeface="+mn-ea"/>
                <a:ea typeface="+mn-ea"/>
              </a:rPr>
              <a:t>：</a:t>
            </a:r>
            <a:endParaRPr lang="zh-CN" altLang="en-US" sz="2800" b="1" i="1" dirty="0">
              <a:solidFill>
                <a:schemeClr val="tx1">
                  <a:lumMod val="95000"/>
                  <a:lumOff val="5000"/>
                </a:schemeClr>
              </a:solidFill>
              <a:latin typeface="+mn-ea"/>
              <a:ea typeface="+mn-ea"/>
            </a:endParaRPr>
          </a:p>
        </p:txBody>
      </p:sp>
      <p:graphicFrame>
        <p:nvGraphicFramePr>
          <p:cNvPr id="99335" name="Object 7">
            <a:extLst>
              <a:ext uri="{FF2B5EF4-FFF2-40B4-BE49-F238E27FC236}">
                <a16:creationId xmlns:a16="http://schemas.microsoft.com/office/drawing/2014/main" id="{BC65C775-894E-4A3F-A85D-F0D698929B01}"/>
              </a:ext>
            </a:extLst>
          </p:cNvPr>
          <p:cNvGraphicFramePr>
            <a:graphicFrameLocks noChangeAspect="1"/>
          </p:cNvGraphicFramePr>
          <p:nvPr>
            <p:extLst>
              <p:ext uri="{D42A27DB-BD31-4B8C-83A1-F6EECF244321}">
                <p14:modId xmlns:p14="http://schemas.microsoft.com/office/powerpoint/2010/main" val="1430808975"/>
              </p:ext>
            </p:extLst>
          </p:nvPr>
        </p:nvGraphicFramePr>
        <p:xfrm>
          <a:off x="2360629" y="4108245"/>
          <a:ext cx="1451893" cy="929212"/>
        </p:xfrm>
        <a:graphic>
          <a:graphicData uri="http://schemas.openxmlformats.org/presentationml/2006/ole">
            <mc:AlternateContent xmlns:mc="http://schemas.openxmlformats.org/markup-compatibility/2006">
              <mc:Choice xmlns:v="urn:schemas-microsoft-com:vml" Requires="v">
                <p:oleObj spid="_x0000_s105826" name="Equation" r:id="rId7" imgW="634680" imgH="406080" progId="Equation.DSMT4">
                  <p:embed/>
                </p:oleObj>
              </mc:Choice>
              <mc:Fallback>
                <p:oleObj name="Equation" r:id="rId7" imgW="634680" imgH="406080" progId="Equation.DSMT4">
                  <p:embed/>
                  <p:pic>
                    <p:nvPicPr>
                      <p:cNvPr id="99335" name="Object 7">
                        <a:extLst>
                          <a:ext uri="{FF2B5EF4-FFF2-40B4-BE49-F238E27FC236}">
                            <a16:creationId xmlns:a16="http://schemas.microsoft.com/office/drawing/2014/main" id="{BC65C775-894E-4A3F-A85D-F0D698929B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0629" y="4108245"/>
                        <a:ext cx="1451893" cy="929212"/>
                      </a:xfrm>
                      <a:prstGeom prst="rect">
                        <a:avLst/>
                      </a:prstGeom>
                      <a:noFill/>
                      <a:ln>
                        <a:noFill/>
                      </a:ln>
                      <a:effectLst/>
                      <a:extLst/>
                    </p:spPr>
                  </p:pic>
                </p:oleObj>
              </mc:Fallback>
            </mc:AlternateContent>
          </a:graphicData>
        </a:graphic>
      </p:graphicFrame>
      <p:graphicFrame>
        <p:nvGraphicFramePr>
          <p:cNvPr id="99336" name="Object 8">
            <a:extLst>
              <a:ext uri="{FF2B5EF4-FFF2-40B4-BE49-F238E27FC236}">
                <a16:creationId xmlns:a16="http://schemas.microsoft.com/office/drawing/2014/main" id="{E5A184D3-85AF-4B84-9924-D6F0B2BB1007}"/>
              </a:ext>
            </a:extLst>
          </p:cNvPr>
          <p:cNvGraphicFramePr>
            <a:graphicFrameLocks noChangeAspect="1"/>
          </p:cNvGraphicFramePr>
          <p:nvPr>
            <p:extLst>
              <p:ext uri="{D42A27DB-BD31-4B8C-83A1-F6EECF244321}">
                <p14:modId xmlns:p14="http://schemas.microsoft.com/office/powerpoint/2010/main" val="1589310052"/>
              </p:ext>
            </p:extLst>
          </p:nvPr>
        </p:nvGraphicFramePr>
        <p:xfrm>
          <a:off x="3802570" y="4108245"/>
          <a:ext cx="3031743" cy="866936"/>
        </p:xfrm>
        <a:graphic>
          <a:graphicData uri="http://schemas.openxmlformats.org/presentationml/2006/ole">
            <mc:AlternateContent xmlns:mc="http://schemas.openxmlformats.org/markup-compatibility/2006">
              <mc:Choice xmlns:v="urn:schemas-microsoft-com:vml" Requires="v">
                <p:oleObj spid="_x0000_s105827" name="Equation" r:id="rId9" imgW="1422360" imgH="406080" progId="Equation.DSMT4">
                  <p:embed/>
                </p:oleObj>
              </mc:Choice>
              <mc:Fallback>
                <p:oleObj name="Equation" r:id="rId9" imgW="1422360" imgH="406080" progId="Equation.DSMT4">
                  <p:embed/>
                  <p:pic>
                    <p:nvPicPr>
                      <p:cNvPr id="99336" name="Object 8">
                        <a:extLst>
                          <a:ext uri="{FF2B5EF4-FFF2-40B4-BE49-F238E27FC236}">
                            <a16:creationId xmlns:a16="http://schemas.microsoft.com/office/drawing/2014/main" id="{E5A184D3-85AF-4B84-9924-D6F0B2BB10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2570" y="4108245"/>
                        <a:ext cx="3031743" cy="866936"/>
                      </a:xfrm>
                      <a:prstGeom prst="rect">
                        <a:avLst/>
                      </a:prstGeom>
                      <a:noFill/>
                      <a:ln>
                        <a:noFill/>
                      </a:ln>
                      <a:effectLst/>
                      <a:extLst/>
                    </p:spPr>
                  </p:pic>
                </p:oleObj>
              </mc:Fallback>
            </mc:AlternateContent>
          </a:graphicData>
        </a:graphic>
      </p:graphicFrame>
      <p:grpSp>
        <p:nvGrpSpPr>
          <p:cNvPr id="99380" name="Group 52">
            <a:extLst>
              <a:ext uri="{FF2B5EF4-FFF2-40B4-BE49-F238E27FC236}">
                <a16:creationId xmlns:a16="http://schemas.microsoft.com/office/drawing/2014/main" id="{A47236EC-35CF-4679-B317-41E65C74AE29}"/>
              </a:ext>
            </a:extLst>
          </p:cNvPr>
          <p:cNvGrpSpPr>
            <a:grpSpLocks/>
          </p:cNvGrpSpPr>
          <p:nvPr/>
        </p:nvGrpSpPr>
        <p:grpSpPr bwMode="auto">
          <a:xfrm>
            <a:off x="343848" y="5380977"/>
            <a:ext cx="3022601" cy="890588"/>
            <a:chOff x="3346" y="2256"/>
            <a:chExt cx="1904" cy="561"/>
          </a:xfrm>
        </p:grpSpPr>
        <p:sp>
          <p:nvSpPr>
            <p:cNvPr id="99338" name="Rectangle 10">
              <a:extLst>
                <a:ext uri="{FF2B5EF4-FFF2-40B4-BE49-F238E27FC236}">
                  <a16:creationId xmlns:a16="http://schemas.microsoft.com/office/drawing/2014/main" id="{B7BC0E91-080D-47ED-912F-FB51EBCBC009}"/>
                </a:ext>
              </a:extLst>
            </p:cNvPr>
            <p:cNvSpPr>
              <a:spLocks noChangeArrowheads="1"/>
            </p:cNvSpPr>
            <p:nvPr/>
          </p:nvSpPr>
          <p:spPr bwMode="auto">
            <a:xfrm>
              <a:off x="3346" y="2371"/>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FF"/>
                  </a:solidFill>
                </a:rPr>
                <a:t>取</a:t>
              </a:r>
            </a:p>
          </p:txBody>
        </p:sp>
        <p:graphicFrame>
          <p:nvGraphicFramePr>
            <p:cNvPr id="99339" name="Object 11">
              <a:extLst>
                <a:ext uri="{FF2B5EF4-FFF2-40B4-BE49-F238E27FC236}">
                  <a16:creationId xmlns:a16="http://schemas.microsoft.com/office/drawing/2014/main" id="{0C820491-40CE-40CD-862F-5DCE92CA8E02}"/>
                </a:ext>
              </a:extLst>
            </p:cNvPr>
            <p:cNvGraphicFramePr>
              <a:graphicFrameLocks noChangeAspect="1"/>
            </p:cNvGraphicFramePr>
            <p:nvPr>
              <p:extLst>
                <p:ext uri="{D42A27DB-BD31-4B8C-83A1-F6EECF244321}">
                  <p14:modId xmlns:p14="http://schemas.microsoft.com/office/powerpoint/2010/main" val="2172313102"/>
                </p:ext>
              </p:extLst>
            </p:nvPr>
          </p:nvGraphicFramePr>
          <p:xfrm>
            <a:off x="3696" y="2256"/>
            <a:ext cx="1554" cy="561"/>
          </p:xfrm>
          <a:graphic>
            <a:graphicData uri="http://schemas.openxmlformats.org/presentationml/2006/ole">
              <mc:AlternateContent xmlns:mc="http://schemas.openxmlformats.org/markup-compatibility/2006">
                <mc:Choice xmlns:v="urn:schemas-microsoft-com:vml" Requires="v">
                  <p:oleObj spid="_x0000_s105828" name="Equation" r:id="rId11" imgW="1231560" imgH="444240" progId="Equation.DSMT4">
                    <p:embed/>
                  </p:oleObj>
                </mc:Choice>
                <mc:Fallback>
                  <p:oleObj name="Equation" r:id="rId11" imgW="1231560" imgH="444240" progId="Equation.DSMT4">
                    <p:embed/>
                    <p:pic>
                      <p:nvPicPr>
                        <p:cNvPr id="99339" name="Object 11">
                          <a:extLst>
                            <a:ext uri="{FF2B5EF4-FFF2-40B4-BE49-F238E27FC236}">
                              <a16:creationId xmlns:a16="http://schemas.microsoft.com/office/drawing/2014/main" id="{0C820491-40CE-40CD-862F-5DCE92CA8E0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2256"/>
                          <a:ext cx="1554" cy="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9379" name="Object 51">
            <a:extLst>
              <a:ext uri="{FF2B5EF4-FFF2-40B4-BE49-F238E27FC236}">
                <a16:creationId xmlns:a16="http://schemas.microsoft.com/office/drawing/2014/main" id="{1C706EB4-5B3F-4F2C-A2B3-1734951CEE9E}"/>
              </a:ext>
            </a:extLst>
          </p:cNvPr>
          <p:cNvGraphicFramePr>
            <a:graphicFrameLocks noChangeAspect="1"/>
          </p:cNvGraphicFramePr>
          <p:nvPr>
            <p:extLst>
              <p:ext uri="{D42A27DB-BD31-4B8C-83A1-F6EECF244321}">
                <p14:modId xmlns:p14="http://schemas.microsoft.com/office/powerpoint/2010/main" val="3810757541"/>
              </p:ext>
            </p:extLst>
          </p:nvPr>
        </p:nvGraphicFramePr>
        <p:xfrm>
          <a:off x="4399470" y="2302145"/>
          <a:ext cx="990600" cy="812800"/>
        </p:xfrm>
        <a:graphic>
          <a:graphicData uri="http://schemas.openxmlformats.org/presentationml/2006/ole">
            <mc:AlternateContent xmlns:mc="http://schemas.openxmlformats.org/markup-compatibility/2006">
              <mc:Choice xmlns:v="urn:schemas-microsoft-com:vml" Requires="v">
                <p:oleObj spid="_x0000_s105829" name="Equation" r:id="rId13" imgW="495000" imgH="406080" progId="Equation.DSMT4">
                  <p:embed/>
                </p:oleObj>
              </mc:Choice>
              <mc:Fallback>
                <p:oleObj name="Equation" r:id="rId13" imgW="495000" imgH="406080" progId="Equation.DSMT4">
                  <p:embed/>
                  <p:pic>
                    <p:nvPicPr>
                      <p:cNvPr id="99379" name="Object 51">
                        <a:extLst>
                          <a:ext uri="{FF2B5EF4-FFF2-40B4-BE49-F238E27FC236}">
                            <a16:creationId xmlns:a16="http://schemas.microsoft.com/office/drawing/2014/main" id="{1C706EB4-5B3F-4F2C-A2B3-1734951CEE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9470" y="2302145"/>
                        <a:ext cx="9906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460153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blinds(horizontal)">
                                      <p:cBhvr>
                                        <p:cTn id="7" dur="500"/>
                                        <p:tgtEl>
                                          <p:spTgt spid="99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9332"/>
                                        </p:tgtEl>
                                        <p:attrNameLst>
                                          <p:attrName>style.visibility</p:attrName>
                                        </p:attrNameLst>
                                      </p:cBhvr>
                                      <p:to>
                                        <p:strVal val="visible"/>
                                      </p:to>
                                    </p:set>
                                    <p:animEffect transition="in" filter="wipe(left)">
                                      <p:cBhvr>
                                        <p:cTn id="12" dur="500"/>
                                        <p:tgtEl>
                                          <p:spTgt spid="993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9333"/>
                                        </p:tgtEl>
                                        <p:attrNameLst>
                                          <p:attrName>style.visibility</p:attrName>
                                        </p:attrNameLst>
                                      </p:cBhvr>
                                      <p:to>
                                        <p:strVal val="visible"/>
                                      </p:to>
                                    </p:set>
                                    <p:animEffect transition="in" filter="wipe(left)">
                                      <p:cBhvr>
                                        <p:cTn id="17" dur="500"/>
                                        <p:tgtEl>
                                          <p:spTgt spid="993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9379"/>
                                        </p:tgtEl>
                                        <p:attrNameLst>
                                          <p:attrName>style.visibility</p:attrName>
                                        </p:attrNameLst>
                                      </p:cBhvr>
                                      <p:to>
                                        <p:strVal val="visible"/>
                                      </p:to>
                                    </p:set>
                                    <p:animEffect transition="in" filter="wipe(left)">
                                      <p:cBhvr>
                                        <p:cTn id="22" dur="500"/>
                                        <p:tgtEl>
                                          <p:spTgt spid="993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334"/>
                                        </p:tgtEl>
                                        <p:attrNameLst>
                                          <p:attrName>style.visibility</p:attrName>
                                        </p:attrNameLst>
                                      </p:cBhvr>
                                      <p:to>
                                        <p:strVal val="visible"/>
                                      </p:to>
                                    </p:set>
                                    <p:animEffect transition="in" filter="wipe(left)">
                                      <p:cBhvr>
                                        <p:cTn id="27" dur="500"/>
                                        <p:tgtEl>
                                          <p:spTgt spid="993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99335"/>
                                        </p:tgtEl>
                                        <p:attrNameLst>
                                          <p:attrName>style.visibility</p:attrName>
                                        </p:attrNameLst>
                                      </p:cBhvr>
                                      <p:to>
                                        <p:strVal val="visible"/>
                                      </p:to>
                                    </p:set>
                                    <p:animEffect transition="in" filter="slide(fromBottom)">
                                      <p:cBhvr>
                                        <p:cTn id="32" dur="500"/>
                                        <p:tgtEl>
                                          <p:spTgt spid="99335"/>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99336"/>
                                        </p:tgtEl>
                                        <p:attrNameLst>
                                          <p:attrName>style.visibility</p:attrName>
                                        </p:attrNameLst>
                                      </p:cBhvr>
                                      <p:to>
                                        <p:strVal val="visible"/>
                                      </p:to>
                                    </p:set>
                                    <p:animEffect transition="in" filter="wipe(left)">
                                      <p:cBhvr>
                                        <p:cTn id="36" dur="500"/>
                                        <p:tgtEl>
                                          <p:spTgt spid="993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9380"/>
                                        </p:tgtEl>
                                        <p:attrNameLst>
                                          <p:attrName>style.visibility</p:attrName>
                                        </p:attrNameLst>
                                      </p:cBhvr>
                                      <p:to>
                                        <p:strVal val="visible"/>
                                      </p:to>
                                    </p:set>
                                    <p:animEffect transition="in" filter="wipe(left)">
                                      <p:cBhvr>
                                        <p:cTn id="41" dur="500"/>
                                        <p:tgtEl>
                                          <p:spTgt spid="9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9933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27427718-79EF-4956-A14F-AAC8958462A2}"/>
              </a:ext>
            </a:extLst>
          </p:cNvPr>
          <p:cNvSpPr>
            <a:spLocks noGrp="1" noChangeArrowheads="1"/>
          </p:cNvSpPr>
          <p:nvPr>
            <p:ph type="title"/>
          </p:nvPr>
        </p:nvSpPr>
        <p:spPr>
          <a:xfrm>
            <a:off x="165274" y="132433"/>
            <a:ext cx="7575376" cy="709772"/>
          </a:xfrm>
        </p:spPr>
        <p:txBody>
          <a:bodyPr>
            <a:normAutofit/>
          </a:bodyPr>
          <a:lstStyle/>
          <a:p>
            <a:r>
              <a:rPr lang="zh-CN" altLang="en-US" sz="3200" dirty="0">
                <a:latin typeface="+mn-ea"/>
                <a:ea typeface="+mn-ea"/>
              </a:rPr>
              <a:t>例</a:t>
            </a:r>
            <a:r>
              <a:rPr lang="en-US" altLang="zh-CN" sz="3200" dirty="0">
                <a:latin typeface="+mn-ea"/>
                <a:ea typeface="+mn-ea"/>
              </a:rPr>
              <a:t>2.4</a:t>
            </a:r>
            <a:r>
              <a:rPr lang="zh-CN" altLang="en-US" sz="3200" dirty="0">
                <a:latin typeface="+mn-ea"/>
                <a:ea typeface="+mn-ea"/>
              </a:rPr>
              <a:t> 求 </a:t>
            </a:r>
            <a:r>
              <a:rPr lang="en-US" altLang="zh-CN" sz="3200" i="1" dirty="0">
                <a:latin typeface="+mn-ea"/>
                <a:ea typeface="+mn-ea"/>
              </a:rPr>
              <a:t>x</a:t>
            </a:r>
            <a:r>
              <a:rPr lang="en-US" altLang="zh-CN" sz="3200" baseline="30000" dirty="0">
                <a:latin typeface="+mn-ea"/>
                <a:ea typeface="+mn-ea"/>
              </a:rPr>
              <a:t>3</a:t>
            </a:r>
            <a:r>
              <a:rPr lang="en-US" altLang="zh-CN" sz="3200" dirty="0">
                <a:latin typeface="+mn-ea"/>
                <a:ea typeface="+mn-ea"/>
                <a:sym typeface="Symbol" panose="05050102010706020507" pitchFamily="18" charset="2"/>
              </a:rPr>
              <a:t>3</a:t>
            </a:r>
            <a:r>
              <a:rPr lang="en-US" altLang="zh-CN" sz="3200" i="1" dirty="0">
                <a:latin typeface="+mn-ea"/>
                <a:ea typeface="+mn-ea"/>
              </a:rPr>
              <a:t>x</a:t>
            </a:r>
            <a:r>
              <a:rPr lang="en-US" altLang="zh-CN" sz="3200" dirty="0">
                <a:latin typeface="+mn-ea"/>
                <a:ea typeface="+mn-ea"/>
                <a:sym typeface="Symbol" panose="05050102010706020507" pitchFamily="18" charset="2"/>
              </a:rPr>
              <a:t></a:t>
            </a:r>
            <a:r>
              <a:rPr lang="en-US" altLang="zh-CN" sz="3200" dirty="0">
                <a:latin typeface="+mn-ea"/>
                <a:ea typeface="+mn-ea"/>
              </a:rPr>
              <a:t>1 = 0</a:t>
            </a:r>
            <a:r>
              <a:rPr lang="zh-CN" altLang="en-US" sz="3200" dirty="0">
                <a:latin typeface="+mn-ea"/>
                <a:ea typeface="+mn-ea"/>
              </a:rPr>
              <a:t>在 </a:t>
            </a:r>
            <a:r>
              <a:rPr lang="en-US" altLang="zh-CN" sz="3200" dirty="0">
                <a:latin typeface="+mn-ea"/>
                <a:ea typeface="+mn-ea"/>
              </a:rPr>
              <a:t>[1,2]</a:t>
            </a:r>
            <a:r>
              <a:rPr lang="zh-CN" altLang="en-US" sz="3200" dirty="0">
                <a:latin typeface="+mn-ea"/>
                <a:ea typeface="+mn-ea"/>
              </a:rPr>
              <a:t>内的根</a:t>
            </a:r>
          </a:p>
        </p:txBody>
      </p:sp>
      <p:sp>
        <p:nvSpPr>
          <p:cNvPr id="121859" name="Rectangle 3">
            <a:extLst>
              <a:ext uri="{FF2B5EF4-FFF2-40B4-BE49-F238E27FC236}">
                <a16:creationId xmlns:a16="http://schemas.microsoft.com/office/drawing/2014/main" id="{48E2E6BD-FD7F-43B3-9640-C0503BCFF741}"/>
              </a:ext>
            </a:extLst>
          </p:cNvPr>
          <p:cNvSpPr>
            <a:spLocks noGrp="1" noChangeArrowheads="1"/>
          </p:cNvSpPr>
          <p:nvPr>
            <p:ph type="body" idx="1"/>
          </p:nvPr>
        </p:nvSpPr>
        <p:spPr>
          <a:xfrm>
            <a:off x="308670" y="1419126"/>
            <a:ext cx="8496300" cy="5181600"/>
          </a:xfrm>
        </p:spPr>
        <p:txBody>
          <a:bodyPr/>
          <a:lstStyle/>
          <a:p>
            <a:endParaRPr lang="zh-CN" altLang="zh-CN"/>
          </a:p>
        </p:txBody>
      </p:sp>
      <p:pic>
        <p:nvPicPr>
          <p:cNvPr id="121860" name="Picture 4">
            <a:extLst>
              <a:ext uri="{FF2B5EF4-FFF2-40B4-BE49-F238E27FC236}">
                <a16:creationId xmlns:a16="http://schemas.microsoft.com/office/drawing/2014/main" id="{BC0C9407-10E5-4B9E-80B5-1BC49F464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12776"/>
            <a:ext cx="8569325"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1" name="Line 5">
            <a:extLst>
              <a:ext uri="{FF2B5EF4-FFF2-40B4-BE49-F238E27FC236}">
                <a16:creationId xmlns:a16="http://schemas.microsoft.com/office/drawing/2014/main" id="{9743FBF9-0725-4892-A89B-CA6047F805A0}"/>
              </a:ext>
            </a:extLst>
          </p:cNvPr>
          <p:cNvSpPr>
            <a:spLocks noChangeShapeType="1"/>
          </p:cNvSpPr>
          <p:nvPr/>
        </p:nvSpPr>
        <p:spPr bwMode="auto">
          <a:xfrm>
            <a:off x="1331020" y="2925663"/>
            <a:ext cx="66976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2" name="Line 6">
            <a:extLst>
              <a:ext uri="{FF2B5EF4-FFF2-40B4-BE49-F238E27FC236}">
                <a16:creationId xmlns:a16="http://schemas.microsoft.com/office/drawing/2014/main" id="{93B97E0F-0ED2-4459-AE3D-81B2BB29CABC}"/>
              </a:ext>
            </a:extLst>
          </p:cNvPr>
          <p:cNvSpPr>
            <a:spLocks noChangeShapeType="1"/>
          </p:cNvSpPr>
          <p:nvPr/>
        </p:nvSpPr>
        <p:spPr bwMode="auto">
          <a:xfrm>
            <a:off x="1404045" y="2925663"/>
            <a:ext cx="0" cy="32400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3" name="Line 7">
            <a:extLst>
              <a:ext uri="{FF2B5EF4-FFF2-40B4-BE49-F238E27FC236}">
                <a16:creationId xmlns:a16="http://schemas.microsoft.com/office/drawing/2014/main" id="{9ACE023D-93E5-4817-B064-96A818344C85}"/>
              </a:ext>
            </a:extLst>
          </p:cNvPr>
          <p:cNvSpPr>
            <a:spLocks noChangeShapeType="1"/>
          </p:cNvSpPr>
          <p:nvPr/>
        </p:nvSpPr>
        <p:spPr bwMode="auto">
          <a:xfrm>
            <a:off x="8028683" y="1846163"/>
            <a:ext cx="0" cy="10810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4" name="Line 8">
            <a:extLst>
              <a:ext uri="{FF2B5EF4-FFF2-40B4-BE49-F238E27FC236}">
                <a16:creationId xmlns:a16="http://schemas.microsoft.com/office/drawing/2014/main" id="{E77EF110-53BD-4348-BF0A-57CF7B67474C}"/>
              </a:ext>
            </a:extLst>
          </p:cNvPr>
          <p:cNvSpPr>
            <a:spLocks noChangeShapeType="1"/>
          </p:cNvSpPr>
          <p:nvPr/>
        </p:nvSpPr>
        <p:spPr bwMode="auto">
          <a:xfrm>
            <a:off x="4715570" y="2925663"/>
            <a:ext cx="0" cy="230346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5" name="Line 9">
            <a:extLst>
              <a:ext uri="{FF2B5EF4-FFF2-40B4-BE49-F238E27FC236}">
                <a16:creationId xmlns:a16="http://schemas.microsoft.com/office/drawing/2014/main" id="{7616ACED-4A82-4216-BF44-B2C84743E649}"/>
              </a:ext>
            </a:extLst>
          </p:cNvPr>
          <p:cNvSpPr>
            <a:spLocks noChangeShapeType="1"/>
          </p:cNvSpPr>
          <p:nvPr/>
        </p:nvSpPr>
        <p:spPr bwMode="auto">
          <a:xfrm>
            <a:off x="6371333" y="2925663"/>
            <a:ext cx="0" cy="9366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6" name="Line 10">
            <a:extLst>
              <a:ext uri="{FF2B5EF4-FFF2-40B4-BE49-F238E27FC236}">
                <a16:creationId xmlns:a16="http://schemas.microsoft.com/office/drawing/2014/main" id="{97449837-5CBD-49C0-A335-BCD342A0C980}"/>
              </a:ext>
            </a:extLst>
          </p:cNvPr>
          <p:cNvSpPr>
            <a:spLocks noChangeShapeType="1"/>
          </p:cNvSpPr>
          <p:nvPr/>
        </p:nvSpPr>
        <p:spPr bwMode="auto">
          <a:xfrm>
            <a:off x="7092058" y="2925663"/>
            <a:ext cx="0" cy="14446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7" name="Line 11">
            <a:extLst>
              <a:ext uri="{FF2B5EF4-FFF2-40B4-BE49-F238E27FC236}">
                <a16:creationId xmlns:a16="http://schemas.microsoft.com/office/drawing/2014/main" id="{8728418D-23BC-4626-9252-D94C25557EE5}"/>
              </a:ext>
            </a:extLst>
          </p:cNvPr>
          <p:cNvSpPr>
            <a:spLocks noChangeShapeType="1"/>
          </p:cNvSpPr>
          <p:nvPr/>
        </p:nvSpPr>
        <p:spPr bwMode="auto">
          <a:xfrm>
            <a:off x="7668320" y="2349401"/>
            <a:ext cx="0" cy="57626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8" name="Line 12">
            <a:extLst>
              <a:ext uri="{FF2B5EF4-FFF2-40B4-BE49-F238E27FC236}">
                <a16:creationId xmlns:a16="http://schemas.microsoft.com/office/drawing/2014/main" id="{44ACA03D-C983-4A94-B780-EADA92764277}"/>
              </a:ext>
            </a:extLst>
          </p:cNvPr>
          <p:cNvSpPr>
            <a:spLocks noChangeShapeType="1"/>
          </p:cNvSpPr>
          <p:nvPr/>
        </p:nvSpPr>
        <p:spPr bwMode="auto">
          <a:xfrm>
            <a:off x="7379395" y="2638326"/>
            <a:ext cx="0" cy="3587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9" name="Oval 13">
            <a:extLst>
              <a:ext uri="{FF2B5EF4-FFF2-40B4-BE49-F238E27FC236}">
                <a16:creationId xmlns:a16="http://schemas.microsoft.com/office/drawing/2014/main" id="{0DCF26D6-7C76-497C-9608-9F7C32CD7D71}"/>
              </a:ext>
            </a:extLst>
          </p:cNvPr>
          <p:cNvSpPr>
            <a:spLocks noChangeArrowheads="1"/>
          </p:cNvSpPr>
          <p:nvPr/>
        </p:nvSpPr>
        <p:spPr bwMode="auto">
          <a:xfrm>
            <a:off x="7090470" y="2798663"/>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0" name="Text Box 14">
            <a:extLst>
              <a:ext uri="{FF2B5EF4-FFF2-40B4-BE49-F238E27FC236}">
                <a16:creationId xmlns:a16="http://schemas.microsoft.com/office/drawing/2014/main" id="{6FC41F3C-979F-408E-A3E2-3E4D9892AFCC}"/>
              </a:ext>
            </a:extLst>
          </p:cNvPr>
          <p:cNvSpPr txBox="1">
            <a:spLocks noChangeArrowheads="1"/>
          </p:cNvSpPr>
          <p:nvPr/>
        </p:nvSpPr>
        <p:spPr bwMode="auto">
          <a:xfrm>
            <a:off x="165274" y="849175"/>
            <a:ext cx="83789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dirty="0">
                <a:solidFill>
                  <a:schemeClr val="tx1">
                    <a:lumMod val="95000"/>
                    <a:lumOff val="5000"/>
                  </a:schemeClr>
                </a:solidFill>
                <a:latin typeface="+mn-ea"/>
                <a:ea typeface="+mn-ea"/>
              </a:rPr>
              <a:t>两位有效数字                                        </a:t>
            </a:r>
            <a:r>
              <a:rPr lang="zh-CN" altLang="en-US" sz="2800" b="0" dirty="0">
                <a:solidFill>
                  <a:schemeClr val="tx1">
                    <a:lumMod val="95000"/>
                    <a:lumOff val="5000"/>
                  </a:schemeClr>
                </a:solidFill>
                <a:latin typeface="+mn-ea"/>
                <a:ea typeface="+mn-ea"/>
                <a:sym typeface="Symbol" panose="05050102010706020507" pitchFamily="18" charset="2"/>
              </a:rPr>
              <a:t>取</a:t>
            </a:r>
            <a:r>
              <a:rPr lang="en-US" altLang="zh-CN" sz="2800" b="0" i="1" dirty="0">
                <a:solidFill>
                  <a:schemeClr val="tx1">
                    <a:lumMod val="95000"/>
                    <a:lumOff val="5000"/>
                  </a:schemeClr>
                </a:solidFill>
                <a:latin typeface="+mn-ea"/>
                <a:ea typeface="+mn-ea"/>
                <a:sym typeface="Symbol" panose="05050102010706020507" pitchFamily="18" charset="2"/>
              </a:rPr>
              <a:t>k</a:t>
            </a:r>
            <a:r>
              <a:rPr lang="en-US" altLang="zh-CN" sz="2800" b="0" dirty="0">
                <a:solidFill>
                  <a:schemeClr val="tx1">
                    <a:lumMod val="95000"/>
                    <a:lumOff val="5000"/>
                  </a:schemeClr>
                </a:solidFill>
                <a:latin typeface="+mn-ea"/>
                <a:ea typeface="+mn-ea"/>
                <a:sym typeface="Symbol" panose="05050102010706020507" pitchFamily="18" charset="2"/>
              </a:rPr>
              <a:t>=4</a:t>
            </a:r>
          </a:p>
        </p:txBody>
      </p:sp>
      <p:pic>
        <p:nvPicPr>
          <p:cNvPr id="5" name="图片 4">
            <a:extLst>
              <a:ext uri="{FF2B5EF4-FFF2-40B4-BE49-F238E27FC236}">
                <a16:creationId xmlns:a16="http://schemas.microsoft.com/office/drawing/2014/main" id="{4DA53522-A03C-4353-83EC-4191F14ECEF3}"/>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275856" y="908720"/>
            <a:ext cx="3418027" cy="437388"/>
          </a:xfrm>
          <a:prstGeom prst="rect">
            <a:avLst/>
          </a:prstGeom>
        </p:spPr>
      </p:pic>
    </p:spTree>
    <p:extLst>
      <p:ext uri="{BB962C8B-B14F-4D97-AF65-F5344CB8AC3E}">
        <p14:creationId xmlns:p14="http://schemas.microsoft.com/office/powerpoint/2010/main" val="3806210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1864"/>
                                        </p:tgtEl>
                                        <p:attrNameLst>
                                          <p:attrName>style.visibility</p:attrName>
                                        </p:attrNameLst>
                                      </p:cBhvr>
                                      <p:to>
                                        <p:strVal val="visible"/>
                                      </p:to>
                                    </p:set>
                                    <p:anim calcmode="lin" valueType="num">
                                      <p:cBhvr additive="base">
                                        <p:cTn id="7" dur="500" fill="hold"/>
                                        <p:tgtEl>
                                          <p:spTgt spid="121864"/>
                                        </p:tgtEl>
                                        <p:attrNameLst>
                                          <p:attrName>ppt_x</p:attrName>
                                        </p:attrNameLst>
                                      </p:cBhvr>
                                      <p:tavLst>
                                        <p:tav tm="0">
                                          <p:val>
                                            <p:strVal val="#ppt_x"/>
                                          </p:val>
                                        </p:tav>
                                        <p:tav tm="100000">
                                          <p:val>
                                            <p:strVal val="#ppt_x"/>
                                          </p:val>
                                        </p:tav>
                                      </p:tavLst>
                                    </p:anim>
                                    <p:anim calcmode="lin" valueType="num">
                                      <p:cBhvr additive="base">
                                        <p:cTn id="8" dur="500" fill="hold"/>
                                        <p:tgtEl>
                                          <p:spTgt spid="1218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1865"/>
                                        </p:tgtEl>
                                        <p:attrNameLst>
                                          <p:attrName>style.visibility</p:attrName>
                                        </p:attrNameLst>
                                      </p:cBhvr>
                                      <p:to>
                                        <p:strVal val="visible"/>
                                      </p:to>
                                    </p:set>
                                    <p:anim calcmode="lin" valueType="num">
                                      <p:cBhvr additive="base">
                                        <p:cTn id="13" dur="500" fill="hold"/>
                                        <p:tgtEl>
                                          <p:spTgt spid="121865"/>
                                        </p:tgtEl>
                                        <p:attrNameLst>
                                          <p:attrName>ppt_x</p:attrName>
                                        </p:attrNameLst>
                                      </p:cBhvr>
                                      <p:tavLst>
                                        <p:tav tm="0">
                                          <p:val>
                                            <p:strVal val="#ppt_x"/>
                                          </p:val>
                                        </p:tav>
                                        <p:tav tm="100000">
                                          <p:val>
                                            <p:strVal val="#ppt_x"/>
                                          </p:val>
                                        </p:tav>
                                      </p:tavLst>
                                    </p:anim>
                                    <p:anim calcmode="lin" valueType="num">
                                      <p:cBhvr additive="base">
                                        <p:cTn id="14" dur="500" fill="hold"/>
                                        <p:tgtEl>
                                          <p:spTgt spid="12186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1866"/>
                                        </p:tgtEl>
                                        <p:attrNameLst>
                                          <p:attrName>style.visibility</p:attrName>
                                        </p:attrNameLst>
                                      </p:cBhvr>
                                      <p:to>
                                        <p:strVal val="visible"/>
                                      </p:to>
                                    </p:set>
                                    <p:anim calcmode="lin" valueType="num">
                                      <p:cBhvr additive="base">
                                        <p:cTn id="19" dur="500" fill="hold"/>
                                        <p:tgtEl>
                                          <p:spTgt spid="121866"/>
                                        </p:tgtEl>
                                        <p:attrNameLst>
                                          <p:attrName>ppt_x</p:attrName>
                                        </p:attrNameLst>
                                      </p:cBhvr>
                                      <p:tavLst>
                                        <p:tav tm="0">
                                          <p:val>
                                            <p:strVal val="#ppt_x"/>
                                          </p:val>
                                        </p:tav>
                                        <p:tav tm="100000">
                                          <p:val>
                                            <p:strVal val="#ppt_x"/>
                                          </p:val>
                                        </p:tav>
                                      </p:tavLst>
                                    </p:anim>
                                    <p:anim calcmode="lin" valueType="num">
                                      <p:cBhvr additive="base">
                                        <p:cTn id="20" dur="500" fill="hold"/>
                                        <p:tgtEl>
                                          <p:spTgt spid="1218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1867"/>
                                        </p:tgtEl>
                                        <p:attrNameLst>
                                          <p:attrName>style.visibility</p:attrName>
                                        </p:attrNameLst>
                                      </p:cBhvr>
                                      <p:to>
                                        <p:strVal val="visible"/>
                                      </p:to>
                                    </p:set>
                                    <p:anim calcmode="lin" valueType="num">
                                      <p:cBhvr additive="base">
                                        <p:cTn id="25" dur="500" fill="hold"/>
                                        <p:tgtEl>
                                          <p:spTgt spid="121867"/>
                                        </p:tgtEl>
                                        <p:attrNameLst>
                                          <p:attrName>ppt_x</p:attrName>
                                        </p:attrNameLst>
                                      </p:cBhvr>
                                      <p:tavLst>
                                        <p:tav tm="0">
                                          <p:val>
                                            <p:strVal val="#ppt_x"/>
                                          </p:val>
                                        </p:tav>
                                        <p:tav tm="100000">
                                          <p:val>
                                            <p:strVal val="#ppt_x"/>
                                          </p:val>
                                        </p:tav>
                                      </p:tavLst>
                                    </p:anim>
                                    <p:anim calcmode="lin" valueType="num">
                                      <p:cBhvr additive="base">
                                        <p:cTn id="26" dur="500" fill="hold"/>
                                        <p:tgtEl>
                                          <p:spTgt spid="12186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1868"/>
                                        </p:tgtEl>
                                        <p:attrNameLst>
                                          <p:attrName>style.visibility</p:attrName>
                                        </p:attrNameLst>
                                      </p:cBhvr>
                                      <p:to>
                                        <p:strVal val="visible"/>
                                      </p:to>
                                    </p:set>
                                    <p:anim calcmode="lin" valueType="num">
                                      <p:cBhvr additive="base">
                                        <p:cTn id="31" dur="500" fill="hold"/>
                                        <p:tgtEl>
                                          <p:spTgt spid="121868"/>
                                        </p:tgtEl>
                                        <p:attrNameLst>
                                          <p:attrName>ppt_x</p:attrName>
                                        </p:attrNameLst>
                                      </p:cBhvr>
                                      <p:tavLst>
                                        <p:tav tm="0">
                                          <p:val>
                                            <p:strVal val="#ppt_x"/>
                                          </p:val>
                                        </p:tav>
                                        <p:tav tm="100000">
                                          <p:val>
                                            <p:strVal val="#ppt_x"/>
                                          </p:val>
                                        </p:tav>
                                      </p:tavLst>
                                    </p:anim>
                                    <p:anim calcmode="lin" valueType="num">
                                      <p:cBhvr additive="base">
                                        <p:cTn id="32" dur="500" fill="hold"/>
                                        <p:tgtEl>
                                          <p:spTgt spid="12186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121869"/>
                                        </p:tgtEl>
                                        <p:attrNameLst>
                                          <p:attrName>style.visibility</p:attrName>
                                        </p:attrNameLst>
                                      </p:cBhvr>
                                      <p:to>
                                        <p:strVal val="visible"/>
                                      </p:to>
                                    </p:set>
                                    <p:animEffect transition="in" filter="diamond(in)">
                                      <p:cBhvr>
                                        <p:cTn id="37" dur="2000"/>
                                        <p:tgtEl>
                                          <p:spTgt spid="12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4" name="Text Box 54">
            <a:extLst>
              <a:ext uri="{FF2B5EF4-FFF2-40B4-BE49-F238E27FC236}">
                <a16:creationId xmlns:a16="http://schemas.microsoft.com/office/drawing/2014/main" id="{31880960-B095-4B04-AFA5-0E60E3A183AB}"/>
              </a:ext>
            </a:extLst>
          </p:cNvPr>
          <p:cNvSpPr txBox="1">
            <a:spLocks noChangeArrowheads="1"/>
          </p:cNvSpPr>
          <p:nvPr/>
        </p:nvSpPr>
        <p:spPr bwMode="auto">
          <a:xfrm>
            <a:off x="1905000" y="533400"/>
            <a:ext cx="57912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en-US" altLang="zh-CN" sz="2800" dirty="0">
                <a:solidFill>
                  <a:srgbClr val="FF0000"/>
                </a:solidFill>
                <a:ea typeface="楷体_GB2312" pitchFamily="49" charset="-122"/>
              </a:rPr>
              <a:t>①</a:t>
            </a: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简单易用</a:t>
            </a:r>
            <a:r>
              <a:rPr lang="en-US" altLang="zh-CN" sz="2800" dirty="0">
                <a:solidFill>
                  <a:srgbClr val="0000FF"/>
                </a:solidFill>
                <a:ea typeface="楷体_GB2312" pitchFamily="49" charset="-122"/>
              </a:rPr>
              <a:t>;  </a:t>
            </a:r>
          </a:p>
          <a:p>
            <a:pPr algn="l">
              <a:lnSpc>
                <a:spcPct val="90000"/>
              </a:lnSpc>
            </a:pPr>
            <a:r>
              <a:rPr lang="en-US" altLang="zh-CN" sz="2800" dirty="0">
                <a:solidFill>
                  <a:srgbClr val="FF0000"/>
                </a:solidFill>
                <a:ea typeface="楷体_GB2312" pitchFamily="49" charset="-122"/>
              </a:rPr>
              <a:t>②</a:t>
            </a:r>
            <a:r>
              <a:rPr lang="en-US" altLang="zh-CN" sz="2800" dirty="0">
                <a:ea typeface="楷体_GB2312" pitchFamily="49" charset="-122"/>
              </a:rPr>
              <a:t> </a:t>
            </a:r>
            <a:r>
              <a:rPr lang="zh-CN" altLang="en-US" sz="2800" dirty="0">
                <a:solidFill>
                  <a:srgbClr val="0000FF"/>
                </a:solidFill>
                <a:ea typeface="楷体_GB2312" pitchFamily="49" charset="-122"/>
              </a:rPr>
              <a:t>对</a:t>
            </a:r>
            <a:r>
              <a:rPr lang="en-US" altLang="zh-CN" sz="2800" i="1" dirty="0">
                <a:solidFill>
                  <a:srgbClr val="0000FF"/>
                </a:solidFill>
                <a:ea typeface="楷体_GB2312" pitchFamily="49" charset="-122"/>
              </a:rPr>
              <a:t>f </a:t>
            </a:r>
            <a:r>
              <a:rPr lang="en-US" altLang="zh-CN" sz="2800" dirty="0">
                <a:solidFill>
                  <a:srgbClr val="0000FF"/>
                </a:solidFill>
                <a:ea typeface="楷体_GB2312" pitchFamily="49" charset="-122"/>
              </a:rPr>
              <a:t>(</a:t>
            </a:r>
            <a:r>
              <a:rPr lang="en-US" altLang="zh-CN" sz="2800" i="1" dirty="0">
                <a:solidFill>
                  <a:srgbClr val="0000FF"/>
                </a:solidFill>
                <a:ea typeface="楷体_GB2312" pitchFamily="49" charset="-122"/>
              </a:rPr>
              <a:t>x</a:t>
            </a:r>
            <a:r>
              <a:rPr lang="en-US" altLang="zh-CN" sz="2800" dirty="0">
                <a:solidFill>
                  <a:srgbClr val="0000FF"/>
                </a:solidFill>
                <a:ea typeface="楷体_GB2312" pitchFamily="49" charset="-122"/>
              </a:rPr>
              <a:t>)</a:t>
            </a:r>
            <a:r>
              <a:rPr lang="en-US" altLang="zh-CN" sz="2800" i="1" dirty="0">
                <a:solidFill>
                  <a:srgbClr val="0000FF"/>
                </a:solidFill>
                <a:ea typeface="楷体_GB2312" pitchFamily="49" charset="-122"/>
              </a:rPr>
              <a:t> </a:t>
            </a:r>
            <a:r>
              <a:rPr lang="zh-CN" altLang="en-US" sz="2800" dirty="0">
                <a:solidFill>
                  <a:srgbClr val="0000FF"/>
                </a:solidFill>
                <a:ea typeface="楷体_GB2312" pitchFamily="49" charset="-122"/>
              </a:rPr>
              <a:t>要求不高</a:t>
            </a:r>
            <a:r>
              <a:rPr lang="en-US" altLang="zh-CN" sz="2800" dirty="0">
                <a:solidFill>
                  <a:srgbClr val="0000FF"/>
                </a:solidFill>
                <a:ea typeface="楷体_GB2312" pitchFamily="49" charset="-122"/>
              </a:rPr>
              <a:t>(</a:t>
            </a:r>
            <a:r>
              <a:rPr lang="zh-CN" altLang="en-US" sz="2800" dirty="0">
                <a:solidFill>
                  <a:srgbClr val="0000FF"/>
                </a:solidFill>
                <a:ea typeface="楷体_GB2312" pitchFamily="49" charset="-122"/>
              </a:rPr>
              <a:t>只要连续即可</a:t>
            </a:r>
            <a:r>
              <a:rPr lang="en-US" altLang="zh-CN" sz="2800" dirty="0">
                <a:solidFill>
                  <a:srgbClr val="0000FF"/>
                </a:solidFill>
                <a:ea typeface="楷体_GB2312" pitchFamily="49" charset="-122"/>
              </a:rPr>
              <a:t>) .</a:t>
            </a:r>
          </a:p>
        </p:txBody>
      </p:sp>
      <p:sp>
        <p:nvSpPr>
          <p:cNvPr id="46135" name="Text Box 55">
            <a:extLst>
              <a:ext uri="{FF2B5EF4-FFF2-40B4-BE49-F238E27FC236}">
                <a16:creationId xmlns:a16="http://schemas.microsoft.com/office/drawing/2014/main" id="{0B24CF7A-3280-401D-9C52-69F095F34826}"/>
              </a:ext>
            </a:extLst>
          </p:cNvPr>
          <p:cNvSpPr txBox="1">
            <a:spLocks noChangeArrowheads="1"/>
          </p:cNvSpPr>
          <p:nvPr/>
        </p:nvSpPr>
        <p:spPr bwMode="auto">
          <a:xfrm>
            <a:off x="1905000" y="2057400"/>
            <a:ext cx="38862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en-US" altLang="zh-CN" sz="2800" dirty="0">
                <a:solidFill>
                  <a:srgbClr val="FF0000"/>
                </a:solidFill>
                <a:latin typeface="楷体_GB2312" pitchFamily="49" charset="-122"/>
                <a:ea typeface="楷体_GB2312" pitchFamily="49" charset="-122"/>
              </a:rPr>
              <a:t>①</a:t>
            </a:r>
            <a:r>
              <a:rPr lang="zh-CN" altLang="en-US" sz="2800" dirty="0">
                <a:solidFill>
                  <a:srgbClr val="0000FF"/>
                </a:solidFill>
                <a:latin typeface="楷体_GB2312" pitchFamily="49" charset="-122"/>
                <a:ea typeface="楷体_GB2312" pitchFamily="49" charset="-122"/>
              </a:rPr>
              <a:t>无法求复根及</a:t>
            </a:r>
            <a:r>
              <a:rPr lang="zh-CN" altLang="en-US" sz="2800" dirty="0">
                <a:solidFill>
                  <a:srgbClr val="FF0000"/>
                </a:solidFill>
                <a:latin typeface="楷体_GB2312" pitchFamily="49" charset="-122"/>
                <a:ea typeface="楷体_GB2312" pitchFamily="49" charset="-122"/>
              </a:rPr>
              <a:t>偶重根</a:t>
            </a:r>
            <a:endParaRPr lang="zh-CN" altLang="en-US" sz="2800" dirty="0">
              <a:latin typeface="楷体_GB2312" pitchFamily="49" charset="-122"/>
              <a:ea typeface="楷体_GB2312" pitchFamily="49" charset="-122"/>
            </a:endParaRPr>
          </a:p>
          <a:p>
            <a:pPr algn="l">
              <a:lnSpc>
                <a:spcPct val="90000"/>
              </a:lnSpc>
            </a:pPr>
            <a:r>
              <a:rPr lang="zh-CN" altLang="en-US" sz="2800" dirty="0">
                <a:solidFill>
                  <a:srgbClr val="FF0000"/>
                </a:solidFill>
                <a:latin typeface="楷体_GB2312" pitchFamily="49" charset="-122"/>
                <a:ea typeface="楷体_GB2312" pitchFamily="49" charset="-122"/>
              </a:rPr>
              <a:t>②</a:t>
            </a:r>
            <a:r>
              <a:rPr lang="zh-CN" altLang="en-US" sz="2800" dirty="0">
                <a:solidFill>
                  <a:srgbClr val="0000FF"/>
                </a:solidFill>
                <a:latin typeface="楷体_GB2312" pitchFamily="49" charset="-122"/>
                <a:ea typeface="楷体_GB2312" pitchFamily="49" charset="-122"/>
              </a:rPr>
              <a:t>收敛慢</a:t>
            </a:r>
            <a:r>
              <a:rPr lang="zh-CN" altLang="en-US" sz="2800" dirty="0">
                <a:latin typeface="楷体_GB2312" pitchFamily="49" charset="-122"/>
                <a:ea typeface="楷体_GB2312" pitchFamily="49" charset="-122"/>
              </a:rPr>
              <a:t>  </a:t>
            </a:r>
          </a:p>
        </p:txBody>
      </p:sp>
      <p:sp>
        <p:nvSpPr>
          <p:cNvPr id="46136" name="AutoShape 56" descr="再生纸">
            <a:extLst>
              <a:ext uri="{FF2B5EF4-FFF2-40B4-BE49-F238E27FC236}">
                <a16:creationId xmlns:a16="http://schemas.microsoft.com/office/drawing/2014/main" id="{040E0A37-F80C-4655-97B0-35E486CFF460}"/>
              </a:ext>
            </a:extLst>
          </p:cNvPr>
          <p:cNvSpPr>
            <a:spLocks noChangeArrowheads="1"/>
          </p:cNvSpPr>
          <p:nvPr/>
        </p:nvSpPr>
        <p:spPr bwMode="auto">
          <a:xfrm>
            <a:off x="276064" y="3747669"/>
            <a:ext cx="8591872" cy="2569376"/>
          </a:xfrm>
          <a:prstGeom prst="roundRect">
            <a:avLst>
              <a:gd name="adj" fmla="val 16667"/>
            </a:avLst>
          </a:prstGeom>
          <a:blipFill dpi="0" rotWithShape="0">
            <a:blip r:embed="rId2"/>
            <a:srcRect/>
            <a:tile tx="0" ty="0" sx="100000" sy="100000" flip="none" algn="tl"/>
          </a:blipFill>
          <a:ln>
            <a:noFill/>
          </a:ln>
          <a:effectLst>
            <a:prstShdw prst="shdw17" dist="17961" dir="2700000">
              <a:srgbClr val="FFFFFF">
                <a:gamma/>
                <a:shade val="60000"/>
                <a:invGamma/>
              </a:srgbClr>
            </a:prstShdw>
          </a:effectLst>
          <a:extLst>
            <a:ext uri="{91240B29-F687-4F45-9708-019B960494DF}">
              <a14:hiddenLine xmlns:a14="http://schemas.microsoft.com/office/drawing/2010/main" w="9525">
                <a:solidFill>
                  <a:srgbClr val="993300"/>
                </a:solidFill>
                <a:round/>
                <a:headEnd/>
                <a:tailEnd/>
              </a14:hiddenLine>
            </a:ext>
          </a:extLst>
        </p:spPr>
        <p:txBody>
          <a:bodyPr wrap="square" anchor="ctr">
            <a:spAutoFit/>
          </a:bodyPr>
          <a:lstStyle/>
          <a:p>
            <a:pPr algn="l"/>
            <a:r>
              <a:rPr lang="zh-CN" altLang="en-US" sz="2800" dirty="0">
                <a:solidFill>
                  <a:srgbClr val="FF0000"/>
                </a:solidFill>
                <a:effectLst>
                  <a:outerShdw blurRad="38100" dist="38100" dir="2700000" algn="tl">
                    <a:srgbClr val="C0C0C0"/>
                  </a:outerShdw>
                </a:effectLst>
                <a:latin typeface="+mn-ea"/>
                <a:ea typeface="+mn-ea"/>
              </a:rPr>
              <a:t>注：</a:t>
            </a:r>
            <a:r>
              <a:rPr lang="zh-CN" altLang="en-US" sz="2800" dirty="0">
                <a:solidFill>
                  <a:schemeClr val="tx1"/>
                </a:solidFill>
                <a:latin typeface="+mn-ea"/>
                <a:ea typeface="+mn-ea"/>
              </a:rPr>
              <a:t>用二分法求根，最好先给出 </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a:solidFill>
                  <a:schemeClr val="tx1"/>
                </a:solidFill>
                <a:latin typeface="+mn-ea"/>
                <a:ea typeface="+mn-ea"/>
              </a:rPr>
              <a:t>x</a:t>
            </a:r>
            <a:r>
              <a:rPr lang="en-US" altLang="zh-CN" sz="2800" dirty="0">
                <a:solidFill>
                  <a:schemeClr val="tx1"/>
                </a:solidFill>
                <a:latin typeface="+mn-ea"/>
                <a:ea typeface="+mn-ea"/>
              </a:rPr>
              <a:t>)</a:t>
            </a:r>
            <a:r>
              <a:rPr lang="en-US" altLang="zh-CN" sz="2800" i="1" dirty="0">
                <a:solidFill>
                  <a:schemeClr val="tx1"/>
                </a:solidFill>
                <a:latin typeface="+mn-ea"/>
                <a:ea typeface="+mn-ea"/>
              </a:rPr>
              <a:t> </a:t>
            </a:r>
            <a:r>
              <a:rPr lang="zh-CN" altLang="en-US" sz="2800" dirty="0">
                <a:solidFill>
                  <a:schemeClr val="tx1"/>
                </a:solidFill>
                <a:latin typeface="+mn-ea"/>
                <a:ea typeface="+mn-ea"/>
              </a:rPr>
              <a:t>草图以确定根的大概位置。</a:t>
            </a:r>
            <a:endParaRPr lang="en-US" altLang="zh-CN" sz="2800" dirty="0">
              <a:solidFill>
                <a:schemeClr val="tx1"/>
              </a:solidFill>
              <a:latin typeface="+mn-ea"/>
              <a:ea typeface="+mn-ea"/>
            </a:endParaRPr>
          </a:p>
          <a:p>
            <a:pPr algn="l"/>
            <a:r>
              <a:rPr lang="zh-CN" altLang="en-US" sz="2800" dirty="0">
                <a:solidFill>
                  <a:srgbClr val="0000FF"/>
                </a:solidFill>
                <a:latin typeface="+mn-ea"/>
                <a:ea typeface="+mn-ea"/>
              </a:rPr>
              <a:t>或用搜索程序，</a:t>
            </a:r>
            <a:r>
              <a:rPr lang="zh-CN" altLang="en-US" sz="2800" dirty="0">
                <a:solidFill>
                  <a:schemeClr val="tx1"/>
                </a:solidFill>
                <a:latin typeface="+mn-ea"/>
                <a:ea typeface="+mn-ea"/>
              </a:rPr>
              <a:t>将</a:t>
            </a:r>
            <a:r>
              <a:rPr lang="en-US" altLang="zh-CN" sz="2800" dirty="0">
                <a:solidFill>
                  <a:schemeClr val="tx1"/>
                </a:solidFill>
                <a:latin typeface="+mn-ea"/>
                <a:ea typeface="+mn-ea"/>
              </a:rPr>
              <a:t>[</a:t>
            </a:r>
            <a:r>
              <a:rPr lang="en-US" altLang="zh-CN" sz="2800" i="1" dirty="0">
                <a:solidFill>
                  <a:schemeClr val="tx1"/>
                </a:solidFill>
                <a:latin typeface="+mn-ea"/>
                <a:ea typeface="+mn-ea"/>
              </a:rPr>
              <a:t>a</a:t>
            </a:r>
            <a:r>
              <a:rPr lang="en-US" altLang="zh-CN" sz="2800" dirty="0">
                <a:solidFill>
                  <a:schemeClr val="tx1"/>
                </a:solidFill>
                <a:latin typeface="+mn-ea"/>
                <a:ea typeface="+mn-ea"/>
              </a:rPr>
              <a:t>, </a:t>
            </a:r>
            <a:r>
              <a:rPr lang="en-US" altLang="zh-CN" sz="2800" i="1" dirty="0">
                <a:solidFill>
                  <a:schemeClr val="tx1"/>
                </a:solidFill>
                <a:latin typeface="+mn-ea"/>
                <a:ea typeface="+mn-ea"/>
              </a:rPr>
              <a:t>b</a:t>
            </a:r>
            <a:r>
              <a:rPr lang="en-US" altLang="zh-CN" sz="2800" dirty="0">
                <a:solidFill>
                  <a:schemeClr val="tx1"/>
                </a:solidFill>
                <a:latin typeface="+mn-ea"/>
                <a:ea typeface="+mn-ea"/>
              </a:rPr>
              <a:t>]</a:t>
            </a:r>
            <a:r>
              <a:rPr lang="zh-CN" altLang="en-US" sz="2800" dirty="0">
                <a:solidFill>
                  <a:schemeClr val="tx1"/>
                </a:solidFill>
                <a:latin typeface="+mn-ea"/>
                <a:ea typeface="+mn-ea"/>
              </a:rPr>
              <a:t>分为若干小区间，对每一个满足 </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err="1">
                <a:solidFill>
                  <a:schemeClr val="tx1"/>
                </a:solidFill>
                <a:latin typeface="+mn-ea"/>
                <a:ea typeface="+mn-ea"/>
              </a:rPr>
              <a:t>a</a:t>
            </a:r>
            <a:r>
              <a:rPr lang="en-US" altLang="zh-CN" sz="2800" i="1" baseline="-25000" dirty="0" err="1">
                <a:solidFill>
                  <a:schemeClr val="tx1"/>
                </a:solidFill>
                <a:latin typeface="+mn-ea"/>
                <a:ea typeface="+mn-ea"/>
              </a:rPr>
              <a:t>k</a:t>
            </a:r>
            <a:r>
              <a:rPr lang="en-US" altLang="zh-CN" sz="2800" dirty="0">
                <a:solidFill>
                  <a:schemeClr val="tx1"/>
                </a:solidFill>
                <a:latin typeface="+mn-ea"/>
                <a:ea typeface="+mn-ea"/>
              </a:rPr>
              <a:t>)·</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err="1">
                <a:solidFill>
                  <a:schemeClr val="tx1"/>
                </a:solidFill>
                <a:latin typeface="+mn-ea"/>
                <a:ea typeface="+mn-ea"/>
              </a:rPr>
              <a:t>b</a:t>
            </a:r>
            <a:r>
              <a:rPr lang="en-US" altLang="zh-CN" sz="2800" i="1" baseline="-25000" dirty="0" err="1">
                <a:solidFill>
                  <a:schemeClr val="tx1"/>
                </a:solidFill>
                <a:latin typeface="+mn-ea"/>
                <a:ea typeface="+mn-ea"/>
              </a:rPr>
              <a:t>k</a:t>
            </a:r>
            <a:r>
              <a:rPr lang="en-US" altLang="zh-CN" sz="2800" dirty="0">
                <a:solidFill>
                  <a:schemeClr val="tx1"/>
                </a:solidFill>
                <a:latin typeface="+mn-ea"/>
                <a:ea typeface="+mn-ea"/>
              </a:rPr>
              <a:t>) &lt; 0 </a:t>
            </a:r>
            <a:r>
              <a:rPr lang="zh-CN" altLang="en-US" sz="2800" dirty="0">
                <a:solidFill>
                  <a:schemeClr val="tx1"/>
                </a:solidFill>
                <a:latin typeface="+mn-ea"/>
                <a:ea typeface="+mn-ea"/>
              </a:rPr>
              <a:t>的区间调用二分法程序，可找出区间</a:t>
            </a:r>
            <a:r>
              <a:rPr lang="en-US" altLang="zh-CN" sz="2800" dirty="0">
                <a:solidFill>
                  <a:schemeClr val="tx1"/>
                </a:solidFill>
                <a:latin typeface="+mn-ea"/>
                <a:ea typeface="+mn-ea"/>
              </a:rPr>
              <a:t>[</a:t>
            </a:r>
            <a:r>
              <a:rPr lang="en-US" altLang="zh-CN" sz="2800" i="1" dirty="0">
                <a:solidFill>
                  <a:schemeClr val="tx1"/>
                </a:solidFill>
                <a:latin typeface="+mn-ea"/>
                <a:ea typeface="+mn-ea"/>
              </a:rPr>
              <a:t>a</a:t>
            </a:r>
            <a:r>
              <a:rPr lang="en-US" altLang="zh-CN" sz="2800" dirty="0">
                <a:solidFill>
                  <a:schemeClr val="tx1"/>
                </a:solidFill>
                <a:latin typeface="+mn-ea"/>
                <a:ea typeface="+mn-ea"/>
              </a:rPr>
              <a:t>, </a:t>
            </a:r>
            <a:r>
              <a:rPr lang="en-US" altLang="zh-CN" sz="2800" i="1" dirty="0">
                <a:solidFill>
                  <a:schemeClr val="tx1"/>
                </a:solidFill>
                <a:latin typeface="+mn-ea"/>
                <a:ea typeface="+mn-ea"/>
              </a:rPr>
              <a:t>b</a:t>
            </a:r>
            <a:r>
              <a:rPr lang="en-US" altLang="zh-CN" sz="2800" dirty="0">
                <a:solidFill>
                  <a:schemeClr val="tx1"/>
                </a:solidFill>
                <a:latin typeface="+mn-ea"/>
                <a:ea typeface="+mn-ea"/>
              </a:rPr>
              <a:t>]</a:t>
            </a:r>
            <a:r>
              <a:rPr lang="zh-CN" altLang="en-US" sz="2800" dirty="0">
                <a:solidFill>
                  <a:schemeClr val="tx1"/>
                </a:solidFill>
                <a:latin typeface="+mn-ea"/>
                <a:ea typeface="+mn-ea"/>
              </a:rPr>
              <a:t>内的多个根，且不必要求 </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a:solidFill>
                  <a:schemeClr val="tx1"/>
                </a:solidFill>
                <a:latin typeface="+mn-ea"/>
                <a:ea typeface="+mn-ea"/>
              </a:rPr>
              <a:t>a</a:t>
            </a:r>
            <a:r>
              <a:rPr lang="en-US" altLang="zh-CN" sz="2800" dirty="0">
                <a:solidFill>
                  <a:schemeClr val="tx1"/>
                </a:solidFill>
                <a:latin typeface="+mn-ea"/>
                <a:ea typeface="+mn-ea"/>
              </a:rPr>
              <a:t>)·</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a:solidFill>
                  <a:schemeClr val="tx1"/>
                </a:solidFill>
                <a:latin typeface="+mn-ea"/>
                <a:ea typeface="+mn-ea"/>
              </a:rPr>
              <a:t>b</a:t>
            </a:r>
            <a:r>
              <a:rPr lang="en-US" altLang="zh-CN" sz="2800" dirty="0">
                <a:solidFill>
                  <a:schemeClr val="tx1"/>
                </a:solidFill>
                <a:latin typeface="+mn-ea"/>
                <a:ea typeface="+mn-ea"/>
              </a:rPr>
              <a:t>) &lt; 0 </a:t>
            </a:r>
            <a:r>
              <a:rPr lang="zh-CN" altLang="en-US" sz="2800" dirty="0">
                <a:solidFill>
                  <a:schemeClr val="tx1"/>
                </a:solidFill>
                <a:latin typeface="+mn-ea"/>
                <a:ea typeface="+mn-ea"/>
              </a:rPr>
              <a:t>。</a:t>
            </a:r>
          </a:p>
        </p:txBody>
      </p:sp>
      <p:grpSp>
        <p:nvGrpSpPr>
          <p:cNvPr id="46140" name="Group 60">
            <a:extLst>
              <a:ext uri="{FF2B5EF4-FFF2-40B4-BE49-F238E27FC236}">
                <a16:creationId xmlns:a16="http://schemas.microsoft.com/office/drawing/2014/main" id="{897C5C4A-35E0-4435-AEE9-0E659F5462F8}"/>
              </a:ext>
            </a:extLst>
          </p:cNvPr>
          <p:cNvGrpSpPr>
            <a:grpSpLocks/>
          </p:cNvGrpSpPr>
          <p:nvPr/>
        </p:nvGrpSpPr>
        <p:grpSpPr bwMode="auto">
          <a:xfrm>
            <a:off x="381000" y="152399"/>
            <a:ext cx="1143000" cy="1429859"/>
            <a:chOff x="240" y="96"/>
            <a:chExt cx="720" cy="864"/>
          </a:xfrm>
        </p:grpSpPr>
        <p:grpSp>
          <p:nvGrpSpPr>
            <p:cNvPr id="46110" name="Group 30">
              <a:extLst>
                <a:ext uri="{FF2B5EF4-FFF2-40B4-BE49-F238E27FC236}">
                  <a16:creationId xmlns:a16="http://schemas.microsoft.com/office/drawing/2014/main" id="{C9F431D3-58B2-4E5C-AA21-865E14459EEA}"/>
                </a:ext>
              </a:extLst>
            </p:cNvPr>
            <p:cNvGrpSpPr>
              <a:grpSpLocks/>
            </p:cNvGrpSpPr>
            <p:nvPr/>
          </p:nvGrpSpPr>
          <p:grpSpPr bwMode="auto">
            <a:xfrm flipV="1">
              <a:off x="240" y="96"/>
              <a:ext cx="720" cy="864"/>
              <a:chOff x="2355" y="3183"/>
              <a:chExt cx="649" cy="841"/>
            </a:xfrm>
          </p:grpSpPr>
          <p:sp>
            <p:nvSpPr>
              <p:cNvPr id="46096" name="Freeform 16">
                <a:extLst>
                  <a:ext uri="{FF2B5EF4-FFF2-40B4-BE49-F238E27FC236}">
                    <a16:creationId xmlns:a16="http://schemas.microsoft.com/office/drawing/2014/main" id="{8FB6D5A3-F98E-4349-B97D-C4621D4A9132}"/>
                  </a:ext>
                </a:extLst>
              </p:cNvPr>
              <p:cNvSpPr>
                <a:spLocks/>
              </p:cNvSpPr>
              <p:nvPr/>
            </p:nvSpPr>
            <p:spPr bwMode="auto">
              <a:xfrm>
                <a:off x="2355" y="3183"/>
                <a:ext cx="649" cy="841"/>
              </a:xfrm>
              <a:custGeom>
                <a:avLst/>
                <a:gdLst>
                  <a:gd name="T0" fmla="*/ 150 w 649"/>
                  <a:gd name="T1" fmla="*/ 6 h 841"/>
                  <a:gd name="T2" fmla="*/ 204 w 649"/>
                  <a:gd name="T3" fmla="*/ 6 h 841"/>
                  <a:gd name="T4" fmla="*/ 282 w 649"/>
                  <a:gd name="T5" fmla="*/ 18 h 841"/>
                  <a:gd name="T6" fmla="*/ 385 w 649"/>
                  <a:gd name="T7" fmla="*/ 54 h 841"/>
                  <a:gd name="T8" fmla="*/ 529 w 649"/>
                  <a:gd name="T9" fmla="*/ 114 h 841"/>
                  <a:gd name="T10" fmla="*/ 565 w 649"/>
                  <a:gd name="T11" fmla="*/ 144 h 841"/>
                  <a:gd name="T12" fmla="*/ 619 w 649"/>
                  <a:gd name="T13" fmla="*/ 240 h 841"/>
                  <a:gd name="T14" fmla="*/ 649 w 649"/>
                  <a:gd name="T15" fmla="*/ 300 h 841"/>
                  <a:gd name="T16" fmla="*/ 619 w 649"/>
                  <a:gd name="T17" fmla="*/ 342 h 841"/>
                  <a:gd name="T18" fmla="*/ 619 w 649"/>
                  <a:gd name="T19" fmla="*/ 372 h 841"/>
                  <a:gd name="T20" fmla="*/ 643 w 649"/>
                  <a:gd name="T21" fmla="*/ 420 h 841"/>
                  <a:gd name="T22" fmla="*/ 637 w 649"/>
                  <a:gd name="T23" fmla="*/ 462 h 841"/>
                  <a:gd name="T24" fmla="*/ 595 w 649"/>
                  <a:gd name="T25" fmla="*/ 492 h 841"/>
                  <a:gd name="T26" fmla="*/ 607 w 649"/>
                  <a:gd name="T27" fmla="*/ 528 h 841"/>
                  <a:gd name="T28" fmla="*/ 589 w 649"/>
                  <a:gd name="T29" fmla="*/ 577 h 841"/>
                  <a:gd name="T30" fmla="*/ 529 w 649"/>
                  <a:gd name="T31" fmla="*/ 595 h 841"/>
                  <a:gd name="T32" fmla="*/ 505 w 649"/>
                  <a:gd name="T33" fmla="*/ 631 h 841"/>
                  <a:gd name="T34" fmla="*/ 457 w 649"/>
                  <a:gd name="T35" fmla="*/ 649 h 841"/>
                  <a:gd name="T36" fmla="*/ 360 w 649"/>
                  <a:gd name="T37" fmla="*/ 655 h 841"/>
                  <a:gd name="T38" fmla="*/ 300 w 649"/>
                  <a:gd name="T39" fmla="*/ 637 h 841"/>
                  <a:gd name="T40" fmla="*/ 258 w 649"/>
                  <a:gd name="T41" fmla="*/ 589 h 841"/>
                  <a:gd name="T42" fmla="*/ 222 w 649"/>
                  <a:gd name="T43" fmla="*/ 528 h 841"/>
                  <a:gd name="T44" fmla="*/ 240 w 649"/>
                  <a:gd name="T45" fmla="*/ 504 h 841"/>
                  <a:gd name="T46" fmla="*/ 276 w 649"/>
                  <a:gd name="T47" fmla="*/ 498 h 841"/>
                  <a:gd name="T48" fmla="*/ 306 w 649"/>
                  <a:gd name="T49" fmla="*/ 522 h 841"/>
                  <a:gd name="T50" fmla="*/ 282 w 649"/>
                  <a:gd name="T51" fmla="*/ 498 h 841"/>
                  <a:gd name="T52" fmla="*/ 270 w 649"/>
                  <a:gd name="T53" fmla="*/ 492 h 841"/>
                  <a:gd name="T54" fmla="*/ 246 w 649"/>
                  <a:gd name="T55" fmla="*/ 474 h 841"/>
                  <a:gd name="T56" fmla="*/ 204 w 649"/>
                  <a:gd name="T57" fmla="*/ 486 h 841"/>
                  <a:gd name="T58" fmla="*/ 198 w 649"/>
                  <a:gd name="T59" fmla="*/ 516 h 841"/>
                  <a:gd name="T60" fmla="*/ 204 w 649"/>
                  <a:gd name="T61" fmla="*/ 607 h 841"/>
                  <a:gd name="T62" fmla="*/ 228 w 649"/>
                  <a:gd name="T63" fmla="*/ 703 h 841"/>
                  <a:gd name="T64" fmla="*/ 228 w 649"/>
                  <a:gd name="T65" fmla="*/ 793 h 841"/>
                  <a:gd name="T66" fmla="*/ 204 w 649"/>
                  <a:gd name="T67" fmla="*/ 829 h 841"/>
                  <a:gd name="T68" fmla="*/ 150 w 649"/>
                  <a:gd name="T69" fmla="*/ 835 h 841"/>
                  <a:gd name="T70" fmla="*/ 132 w 649"/>
                  <a:gd name="T71" fmla="*/ 775 h 841"/>
                  <a:gd name="T72" fmla="*/ 108 w 649"/>
                  <a:gd name="T73" fmla="*/ 709 h 841"/>
                  <a:gd name="T74" fmla="*/ 96 w 649"/>
                  <a:gd name="T75" fmla="*/ 685 h 841"/>
                  <a:gd name="T76" fmla="*/ 84 w 649"/>
                  <a:gd name="T77" fmla="*/ 655 h 841"/>
                  <a:gd name="T78" fmla="*/ 48 w 649"/>
                  <a:gd name="T79" fmla="*/ 522 h 841"/>
                  <a:gd name="T80" fmla="*/ 18 w 649"/>
                  <a:gd name="T81" fmla="*/ 366 h 841"/>
                  <a:gd name="T82" fmla="*/ 0 w 649"/>
                  <a:gd name="T83" fmla="*/ 27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9" h="841">
                    <a:moveTo>
                      <a:pt x="108" y="0"/>
                    </a:moveTo>
                    <a:lnTo>
                      <a:pt x="132" y="6"/>
                    </a:lnTo>
                    <a:lnTo>
                      <a:pt x="150" y="6"/>
                    </a:lnTo>
                    <a:lnTo>
                      <a:pt x="168" y="12"/>
                    </a:lnTo>
                    <a:lnTo>
                      <a:pt x="180" y="12"/>
                    </a:lnTo>
                    <a:lnTo>
                      <a:pt x="204" y="6"/>
                    </a:lnTo>
                    <a:lnTo>
                      <a:pt x="228" y="6"/>
                    </a:lnTo>
                    <a:lnTo>
                      <a:pt x="252" y="12"/>
                    </a:lnTo>
                    <a:lnTo>
                      <a:pt x="282" y="18"/>
                    </a:lnTo>
                    <a:lnTo>
                      <a:pt x="312" y="24"/>
                    </a:lnTo>
                    <a:lnTo>
                      <a:pt x="342" y="36"/>
                    </a:lnTo>
                    <a:lnTo>
                      <a:pt x="385" y="54"/>
                    </a:lnTo>
                    <a:lnTo>
                      <a:pt x="427" y="72"/>
                    </a:lnTo>
                    <a:lnTo>
                      <a:pt x="481" y="96"/>
                    </a:lnTo>
                    <a:lnTo>
                      <a:pt x="529" y="114"/>
                    </a:lnTo>
                    <a:lnTo>
                      <a:pt x="547" y="120"/>
                    </a:lnTo>
                    <a:lnTo>
                      <a:pt x="559" y="132"/>
                    </a:lnTo>
                    <a:lnTo>
                      <a:pt x="565" y="144"/>
                    </a:lnTo>
                    <a:lnTo>
                      <a:pt x="577" y="162"/>
                    </a:lnTo>
                    <a:lnTo>
                      <a:pt x="595" y="192"/>
                    </a:lnTo>
                    <a:lnTo>
                      <a:pt x="619" y="240"/>
                    </a:lnTo>
                    <a:lnTo>
                      <a:pt x="637" y="264"/>
                    </a:lnTo>
                    <a:lnTo>
                      <a:pt x="643" y="288"/>
                    </a:lnTo>
                    <a:lnTo>
                      <a:pt x="649" y="300"/>
                    </a:lnTo>
                    <a:lnTo>
                      <a:pt x="643" y="318"/>
                    </a:lnTo>
                    <a:lnTo>
                      <a:pt x="631" y="336"/>
                    </a:lnTo>
                    <a:lnTo>
                      <a:pt x="619" y="342"/>
                    </a:lnTo>
                    <a:lnTo>
                      <a:pt x="613" y="348"/>
                    </a:lnTo>
                    <a:lnTo>
                      <a:pt x="613" y="360"/>
                    </a:lnTo>
                    <a:lnTo>
                      <a:pt x="619" y="372"/>
                    </a:lnTo>
                    <a:lnTo>
                      <a:pt x="625" y="384"/>
                    </a:lnTo>
                    <a:lnTo>
                      <a:pt x="637" y="402"/>
                    </a:lnTo>
                    <a:lnTo>
                      <a:pt x="643" y="420"/>
                    </a:lnTo>
                    <a:lnTo>
                      <a:pt x="643" y="432"/>
                    </a:lnTo>
                    <a:lnTo>
                      <a:pt x="643" y="450"/>
                    </a:lnTo>
                    <a:lnTo>
                      <a:pt x="637" y="462"/>
                    </a:lnTo>
                    <a:lnTo>
                      <a:pt x="625" y="474"/>
                    </a:lnTo>
                    <a:lnTo>
                      <a:pt x="607" y="486"/>
                    </a:lnTo>
                    <a:lnTo>
                      <a:pt x="595" y="492"/>
                    </a:lnTo>
                    <a:lnTo>
                      <a:pt x="595" y="504"/>
                    </a:lnTo>
                    <a:lnTo>
                      <a:pt x="601" y="516"/>
                    </a:lnTo>
                    <a:lnTo>
                      <a:pt x="607" y="528"/>
                    </a:lnTo>
                    <a:lnTo>
                      <a:pt x="601" y="546"/>
                    </a:lnTo>
                    <a:lnTo>
                      <a:pt x="601" y="565"/>
                    </a:lnTo>
                    <a:lnTo>
                      <a:pt x="589" y="577"/>
                    </a:lnTo>
                    <a:lnTo>
                      <a:pt x="577" y="583"/>
                    </a:lnTo>
                    <a:lnTo>
                      <a:pt x="553" y="589"/>
                    </a:lnTo>
                    <a:lnTo>
                      <a:pt x="529" y="595"/>
                    </a:lnTo>
                    <a:lnTo>
                      <a:pt x="517" y="595"/>
                    </a:lnTo>
                    <a:lnTo>
                      <a:pt x="511" y="619"/>
                    </a:lnTo>
                    <a:lnTo>
                      <a:pt x="505" y="631"/>
                    </a:lnTo>
                    <a:lnTo>
                      <a:pt x="493" y="643"/>
                    </a:lnTo>
                    <a:lnTo>
                      <a:pt x="475" y="649"/>
                    </a:lnTo>
                    <a:lnTo>
                      <a:pt x="457" y="649"/>
                    </a:lnTo>
                    <a:lnTo>
                      <a:pt x="433" y="649"/>
                    </a:lnTo>
                    <a:lnTo>
                      <a:pt x="403" y="655"/>
                    </a:lnTo>
                    <a:lnTo>
                      <a:pt x="360" y="655"/>
                    </a:lnTo>
                    <a:lnTo>
                      <a:pt x="342" y="655"/>
                    </a:lnTo>
                    <a:lnTo>
                      <a:pt x="324" y="649"/>
                    </a:lnTo>
                    <a:lnTo>
                      <a:pt x="300" y="637"/>
                    </a:lnTo>
                    <a:lnTo>
                      <a:pt x="282" y="625"/>
                    </a:lnTo>
                    <a:lnTo>
                      <a:pt x="270" y="607"/>
                    </a:lnTo>
                    <a:lnTo>
                      <a:pt x="258" y="589"/>
                    </a:lnTo>
                    <a:lnTo>
                      <a:pt x="240" y="565"/>
                    </a:lnTo>
                    <a:lnTo>
                      <a:pt x="228" y="540"/>
                    </a:lnTo>
                    <a:lnTo>
                      <a:pt x="222" y="528"/>
                    </a:lnTo>
                    <a:lnTo>
                      <a:pt x="228" y="522"/>
                    </a:lnTo>
                    <a:lnTo>
                      <a:pt x="234" y="510"/>
                    </a:lnTo>
                    <a:lnTo>
                      <a:pt x="240" y="504"/>
                    </a:lnTo>
                    <a:lnTo>
                      <a:pt x="252" y="498"/>
                    </a:lnTo>
                    <a:lnTo>
                      <a:pt x="264" y="498"/>
                    </a:lnTo>
                    <a:lnTo>
                      <a:pt x="276" y="498"/>
                    </a:lnTo>
                    <a:lnTo>
                      <a:pt x="288" y="510"/>
                    </a:lnTo>
                    <a:lnTo>
                      <a:pt x="300" y="516"/>
                    </a:lnTo>
                    <a:lnTo>
                      <a:pt x="306" y="522"/>
                    </a:lnTo>
                    <a:lnTo>
                      <a:pt x="318" y="528"/>
                    </a:lnTo>
                    <a:lnTo>
                      <a:pt x="306" y="516"/>
                    </a:lnTo>
                    <a:lnTo>
                      <a:pt x="282" y="498"/>
                    </a:lnTo>
                    <a:lnTo>
                      <a:pt x="288" y="492"/>
                    </a:lnTo>
                    <a:lnTo>
                      <a:pt x="282" y="492"/>
                    </a:lnTo>
                    <a:lnTo>
                      <a:pt x="270" y="492"/>
                    </a:lnTo>
                    <a:lnTo>
                      <a:pt x="264" y="486"/>
                    </a:lnTo>
                    <a:lnTo>
                      <a:pt x="252" y="480"/>
                    </a:lnTo>
                    <a:lnTo>
                      <a:pt x="246" y="474"/>
                    </a:lnTo>
                    <a:lnTo>
                      <a:pt x="228" y="474"/>
                    </a:lnTo>
                    <a:lnTo>
                      <a:pt x="216" y="474"/>
                    </a:lnTo>
                    <a:lnTo>
                      <a:pt x="204" y="486"/>
                    </a:lnTo>
                    <a:lnTo>
                      <a:pt x="198" y="492"/>
                    </a:lnTo>
                    <a:lnTo>
                      <a:pt x="198" y="504"/>
                    </a:lnTo>
                    <a:lnTo>
                      <a:pt x="198" y="516"/>
                    </a:lnTo>
                    <a:lnTo>
                      <a:pt x="198" y="546"/>
                    </a:lnTo>
                    <a:lnTo>
                      <a:pt x="198" y="577"/>
                    </a:lnTo>
                    <a:lnTo>
                      <a:pt x="204" y="607"/>
                    </a:lnTo>
                    <a:lnTo>
                      <a:pt x="204" y="637"/>
                    </a:lnTo>
                    <a:lnTo>
                      <a:pt x="216" y="679"/>
                    </a:lnTo>
                    <a:lnTo>
                      <a:pt x="228" y="703"/>
                    </a:lnTo>
                    <a:lnTo>
                      <a:pt x="234" y="721"/>
                    </a:lnTo>
                    <a:lnTo>
                      <a:pt x="234" y="763"/>
                    </a:lnTo>
                    <a:lnTo>
                      <a:pt x="228" y="793"/>
                    </a:lnTo>
                    <a:lnTo>
                      <a:pt x="222" y="811"/>
                    </a:lnTo>
                    <a:lnTo>
                      <a:pt x="216" y="823"/>
                    </a:lnTo>
                    <a:lnTo>
                      <a:pt x="204" y="829"/>
                    </a:lnTo>
                    <a:lnTo>
                      <a:pt x="186" y="835"/>
                    </a:lnTo>
                    <a:lnTo>
                      <a:pt x="168" y="841"/>
                    </a:lnTo>
                    <a:lnTo>
                      <a:pt x="150" y="835"/>
                    </a:lnTo>
                    <a:lnTo>
                      <a:pt x="144" y="829"/>
                    </a:lnTo>
                    <a:lnTo>
                      <a:pt x="138" y="787"/>
                    </a:lnTo>
                    <a:lnTo>
                      <a:pt x="132" y="775"/>
                    </a:lnTo>
                    <a:lnTo>
                      <a:pt x="132" y="769"/>
                    </a:lnTo>
                    <a:lnTo>
                      <a:pt x="126" y="745"/>
                    </a:lnTo>
                    <a:lnTo>
                      <a:pt x="108" y="709"/>
                    </a:lnTo>
                    <a:lnTo>
                      <a:pt x="102" y="697"/>
                    </a:lnTo>
                    <a:lnTo>
                      <a:pt x="102" y="685"/>
                    </a:lnTo>
                    <a:lnTo>
                      <a:pt x="96" y="685"/>
                    </a:lnTo>
                    <a:lnTo>
                      <a:pt x="96" y="679"/>
                    </a:lnTo>
                    <a:lnTo>
                      <a:pt x="96" y="673"/>
                    </a:lnTo>
                    <a:lnTo>
                      <a:pt x="84" y="655"/>
                    </a:lnTo>
                    <a:lnTo>
                      <a:pt x="78" y="613"/>
                    </a:lnTo>
                    <a:lnTo>
                      <a:pt x="60" y="571"/>
                    </a:lnTo>
                    <a:lnTo>
                      <a:pt x="48" y="522"/>
                    </a:lnTo>
                    <a:lnTo>
                      <a:pt x="30" y="468"/>
                    </a:lnTo>
                    <a:lnTo>
                      <a:pt x="24" y="426"/>
                    </a:lnTo>
                    <a:lnTo>
                      <a:pt x="18" y="366"/>
                    </a:lnTo>
                    <a:lnTo>
                      <a:pt x="18" y="306"/>
                    </a:lnTo>
                    <a:lnTo>
                      <a:pt x="18" y="300"/>
                    </a:lnTo>
                    <a:lnTo>
                      <a:pt x="0" y="270"/>
                    </a:lnTo>
                    <a:lnTo>
                      <a:pt x="72" y="204"/>
                    </a:lnTo>
                    <a:lnTo>
                      <a:pt x="108"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7" name="Freeform 17">
                <a:extLst>
                  <a:ext uri="{FF2B5EF4-FFF2-40B4-BE49-F238E27FC236}">
                    <a16:creationId xmlns:a16="http://schemas.microsoft.com/office/drawing/2014/main" id="{9B749D74-D889-4D7F-82F4-97F475994963}"/>
                  </a:ext>
                </a:extLst>
              </p:cNvPr>
              <p:cNvSpPr>
                <a:spLocks/>
              </p:cNvSpPr>
              <p:nvPr/>
            </p:nvSpPr>
            <p:spPr bwMode="auto">
              <a:xfrm>
                <a:off x="2457" y="3183"/>
                <a:ext cx="445" cy="132"/>
              </a:xfrm>
              <a:custGeom>
                <a:avLst/>
                <a:gdLst>
                  <a:gd name="T0" fmla="*/ 24 w 445"/>
                  <a:gd name="T1" fmla="*/ 0 h 132"/>
                  <a:gd name="T2" fmla="*/ 42 w 445"/>
                  <a:gd name="T3" fmla="*/ 6 h 132"/>
                  <a:gd name="T4" fmla="*/ 60 w 445"/>
                  <a:gd name="T5" fmla="*/ 6 h 132"/>
                  <a:gd name="T6" fmla="*/ 72 w 445"/>
                  <a:gd name="T7" fmla="*/ 12 h 132"/>
                  <a:gd name="T8" fmla="*/ 90 w 445"/>
                  <a:gd name="T9" fmla="*/ 6 h 132"/>
                  <a:gd name="T10" fmla="*/ 102 w 445"/>
                  <a:gd name="T11" fmla="*/ 6 h 132"/>
                  <a:gd name="T12" fmla="*/ 120 w 445"/>
                  <a:gd name="T13" fmla="*/ 6 h 132"/>
                  <a:gd name="T14" fmla="*/ 144 w 445"/>
                  <a:gd name="T15" fmla="*/ 6 h 132"/>
                  <a:gd name="T16" fmla="*/ 174 w 445"/>
                  <a:gd name="T17" fmla="*/ 18 h 132"/>
                  <a:gd name="T18" fmla="*/ 210 w 445"/>
                  <a:gd name="T19" fmla="*/ 24 h 132"/>
                  <a:gd name="T20" fmla="*/ 246 w 445"/>
                  <a:gd name="T21" fmla="*/ 36 h 132"/>
                  <a:gd name="T22" fmla="*/ 289 w 445"/>
                  <a:gd name="T23" fmla="*/ 54 h 132"/>
                  <a:gd name="T24" fmla="*/ 337 w 445"/>
                  <a:gd name="T25" fmla="*/ 72 h 132"/>
                  <a:gd name="T26" fmla="*/ 379 w 445"/>
                  <a:gd name="T27" fmla="*/ 96 h 132"/>
                  <a:gd name="T28" fmla="*/ 409 w 445"/>
                  <a:gd name="T29" fmla="*/ 108 h 132"/>
                  <a:gd name="T30" fmla="*/ 427 w 445"/>
                  <a:gd name="T31" fmla="*/ 114 h 132"/>
                  <a:gd name="T32" fmla="*/ 445 w 445"/>
                  <a:gd name="T33" fmla="*/ 126 h 132"/>
                  <a:gd name="T34" fmla="*/ 433 w 445"/>
                  <a:gd name="T35" fmla="*/ 120 h 132"/>
                  <a:gd name="T36" fmla="*/ 421 w 445"/>
                  <a:gd name="T37" fmla="*/ 120 h 132"/>
                  <a:gd name="T38" fmla="*/ 409 w 445"/>
                  <a:gd name="T39" fmla="*/ 126 h 132"/>
                  <a:gd name="T40" fmla="*/ 403 w 445"/>
                  <a:gd name="T41" fmla="*/ 126 h 132"/>
                  <a:gd name="T42" fmla="*/ 385 w 445"/>
                  <a:gd name="T43" fmla="*/ 120 h 132"/>
                  <a:gd name="T44" fmla="*/ 367 w 445"/>
                  <a:gd name="T45" fmla="*/ 108 h 132"/>
                  <a:gd name="T46" fmla="*/ 349 w 445"/>
                  <a:gd name="T47" fmla="*/ 96 h 132"/>
                  <a:gd name="T48" fmla="*/ 325 w 445"/>
                  <a:gd name="T49" fmla="*/ 84 h 132"/>
                  <a:gd name="T50" fmla="*/ 301 w 445"/>
                  <a:gd name="T51" fmla="*/ 72 h 132"/>
                  <a:gd name="T52" fmla="*/ 271 w 445"/>
                  <a:gd name="T53" fmla="*/ 60 h 132"/>
                  <a:gd name="T54" fmla="*/ 246 w 445"/>
                  <a:gd name="T55" fmla="*/ 54 h 132"/>
                  <a:gd name="T56" fmla="*/ 222 w 445"/>
                  <a:gd name="T57" fmla="*/ 42 h 132"/>
                  <a:gd name="T58" fmla="*/ 204 w 445"/>
                  <a:gd name="T59" fmla="*/ 36 h 132"/>
                  <a:gd name="T60" fmla="*/ 186 w 445"/>
                  <a:gd name="T61" fmla="*/ 36 h 132"/>
                  <a:gd name="T62" fmla="*/ 174 w 445"/>
                  <a:gd name="T63" fmla="*/ 30 h 132"/>
                  <a:gd name="T64" fmla="*/ 150 w 445"/>
                  <a:gd name="T65" fmla="*/ 30 h 132"/>
                  <a:gd name="T66" fmla="*/ 126 w 445"/>
                  <a:gd name="T67" fmla="*/ 30 h 132"/>
                  <a:gd name="T68" fmla="*/ 102 w 445"/>
                  <a:gd name="T69" fmla="*/ 30 h 132"/>
                  <a:gd name="T70" fmla="*/ 84 w 445"/>
                  <a:gd name="T71" fmla="*/ 36 h 132"/>
                  <a:gd name="T72" fmla="*/ 66 w 445"/>
                  <a:gd name="T73" fmla="*/ 42 h 132"/>
                  <a:gd name="T74" fmla="*/ 54 w 445"/>
                  <a:gd name="T75" fmla="*/ 60 h 132"/>
                  <a:gd name="T76" fmla="*/ 42 w 445"/>
                  <a:gd name="T77" fmla="*/ 72 h 132"/>
                  <a:gd name="T78" fmla="*/ 30 w 445"/>
                  <a:gd name="T79" fmla="*/ 90 h 132"/>
                  <a:gd name="T80" fmla="*/ 18 w 445"/>
                  <a:gd name="T81" fmla="*/ 108 h 132"/>
                  <a:gd name="T82" fmla="*/ 12 w 445"/>
                  <a:gd name="T83" fmla="*/ 120 h 132"/>
                  <a:gd name="T84" fmla="*/ 0 w 445"/>
                  <a:gd name="T85" fmla="*/ 132 h 132"/>
                  <a:gd name="T86" fmla="*/ 24 w 445"/>
                  <a:gd name="T8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5" h="132">
                    <a:moveTo>
                      <a:pt x="24" y="0"/>
                    </a:moveTo>
                    <a:lnTo>
                      <a:pt x="42" y="6"/>
                    </a:lnTo>
                    <a:lnTo>
                      <a:pt x="60" y="6"/>
                    </a:lnTo>
                    <a:lnTo>
                      <a:pt x="72" y="12"/>
                    </a:lnTo>
                    <a:lnTo>
                      <a:pt x="90" y="6"/>
                    </a:lnTo>
                    <a:lnTo>
                      <a:pt x="102" y="6"/>
                    </a:lnTo>
                    <a:lnTo>
                      <a:pt x="120" y="6"/>
                    </a:lnTo>
                    <a:lnTo>
                      <a:pt x="144" y="6"/>
                    </a:lnTo>
                    <a:lnTo>
                      <a:pt x="174" y="18"/>
                    </a:lnTo>
                    <a:lnTo>
                      <a:pt x="210" y="24"/>
                    </a:lnTo>
                    <a:lnTo>
                      <a:pt x="246" y="36"/>
                    </a:lnTo>
                    <a:lnTo>
                      <a:pt x="289" y="54"/>
                    </a:lnTo>
                    <a:lnTo>
                      <a:pt x="337" y="72"/>
                    </a:lnTo>
                    <a:lnTo>
                      <a:pt x="379" y="96"/>
                    </a:lnTo>
                    <a:lnTo>
                      <a:pt x="409" y="108"/>
                    </a:lnTo>
                    <a:lnTo>
                      <a:pt x="427" y="114"/>
                    </a:lnTo>
                    <a:lnTo>
                      <a:pt x="445" y="126"/>
                    </a:lnTo>
                    <a:lnTo>
                      <a:pt x="433" y="120"/>
                    </a:lnTo>
                    <a:lnTo>
                      <a:pt x="421" y="120"/>
                    </a:lnTo>
                    <a:lnTo>
                      <a:pt x="409" y="126"/>
                    </a:lnTo>
                    <a:lnTo>
                      <a:pt x="403" y="126"/>
                    </a:lnTo>
                    <a:lnTo>
                      <a:pt x="385" y="120"/>
                    </a:lnTo>
                    <a:lnTo>
                      <a:pt x="367" y="108"/>
                    </a:lnTo>
                    <a:lnTo>
                      <a:pt x="349" y="96"/>
                    </a:lnTo>
                    <a:lnTo>
                      <a:pt x="325" y="84"/>
                    </a:lnTo>
                    <a:lnTo>
                      <a:pt x="301" y="72"/>
                    </a:lnTo>
                    <a:lnTo>
                      <a:pt x="271" y="60"/>
                    </a:lnTo>
                    <a:lnTo>
                      <a:pt x="246" y="54"/>
                    </a:lnTo>
                    <a:lnTo>
                      <a:pt x="222" y="42"/>
                    </a:lnTo>
                    <a:lnTo>
                      <a:pt x="204" y="36"/>
                    </a:lnTo>
                    <a:lnTo>
                      <a:pt x="186" y="36"/>
                    </a:lnTo>
                    <a:lnTo>
                      <a:pt x="174" y="30"/>
                    </a:lnTo>
                    <a:lnTo>
                      <a:pt x="150" y="30"/>
                    </a:lnTo>
                    <a:lnTo>
                      <a:pt x="126" y="30"/>
                    </a:lnTo>
                    <a:lnTo>
                      <a:pt x="102" y="30"/>
                    </a:lnTo>
                    <a:lnTo>
                      <a:pt x="84" y="36"/>
                    </a:lnTo>
                    <a:lnTo>
                      <a:pt x="66" y="42"/>
                    </a:lnTo>
                    <a:lnTo>
                      <a:pt x="54" y="60"/>
                    </a:lnTo>
                    <a:lnTo>
                      <a:pt x="42" y="72"/>
                    </a:lnTo>
                    <a:lnTo>
                      <a:pt x="30" y="90"/>
                    </a:lnTo>
                    <a:lnTo>
                      <a:pt x="18" y="108"/>
                    </a:lnTo>
                    <a:lnTo>
                      <a:pt x="12" y="120"/>
                    </a:lnTo>
                    <a:lnTo>
                      <a:pt x="0" y="132"/>
                    </a:lnTo>
                    <a:lnTo>
                      <a:pt x="24"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8" name="Freeform 18">
                <a:extLst>
                  <a:ext uri="{FF2B5EF4-FFF2-40B4-BE49-F238E27FC236}">
                    <a16:creationId xmlns:a16="http://schemas.microsoft.com/office/drawing/2014/main" id="{42BA99FA-2FE1-4FF2-A56B-AFC0EEEB9A9D}"/>
                  </a:ext>
                </a:extLst>
              </p:cNvPr>
              <p:cNvSpPr>
                <a:spLocks/>
              </p:cNvSpPr>
              <p:nvPr/>
            </p:nvSpPr>
            <p:spPr bwMode="auto">
              <a:xfrm>
                <a:off x="2884" y="3417"/>
                <a:ext cx="96" cy="114"/>
              </a:xfrm>
              <a:custGeom>
                <a:avLst/>
                <a:gdLst>
                  <a:gd name="T0" fmla="*/ 90 w 96"/>
                  <a:gd name="T1" fmla="*/ 108 h 114"/>
                  <a:gd name="T2" fmla="*/ 96 w 96"/>
                  <a:gd name="T3" fmla="*/ 96 h 114"/>
                  <a:gd name="T4" fmla="*/ 96 w 96"/>
                  <a:gd name="T5" fmla="*/ 84 h 114"/>
                  <a:gd name="T6" fmla="*/ 90 w 96"/>
                  <a:gd name="T7" fmla="*/ 66 h 114"/>
                  <a:gd name="T8" fmla="*/ 78 w 96"/>
                  <a:gd name="T9" fmla="*/ 54 h 114"/>
                  <a:gd name="T10" fmla="*/ 66 w 96"/>
                  <a:gd name="T11" fmla="*/ 36 h 114"/>
                  <a:gd name="T12" fmla="*/ 42 w 96"/>
                  <a:gd name="T13" fmla="*/ 24 h 114"/>
                  <a:gd name="T14" fmla="*/ 24 w 96"/>
                  <a:gd name="T15" fmla="*/ 12 h 114"/>
                  <a:gd name="T16" fmla="*/ 0 w 96"/>
                  <a:gd name="T17" fmla="*/ 0 h 114"/>
                  <a:gd name="T18" fmla="*/ 24 w 96"/>
                  <a:gd name="T19" fmla="*/ 18 h 114"/>
                  <a:gd name="T20" fmla="*/ 30 w 96"/>
                  <a:gd name="T21" fmla="*/ 24 h 114"/>
                  <a:gd name="T22" fmla="*/ 42 w 96"/>
                  <a:gd name="T23" fmla="*/ 30 h 114"/>
                  <a:gd name="T24" fmla="*/ 54 w 96"/>
                  <a:gd name="T25" fmla="*/ 42 h 114"/>
                  <a:gd name="T26" fmla="*/ 60 w 96"/>
                  <a:gd name="T27" fmla="*/ 48 h 114"/>
                  <a:gd name="T28" fmla="*/ 72 w 96"/>
                  <a:gd name="T29" fmla="*/ 60 h 114"/>
                  <a:gd name="T30" fmla="*/ 78 w 96"/>
                  <a:gd name="T31" fmla="*/ 72 h 114"/>
                  <a:gd name="T32" fmla="*/ 84 w 96"/>
                  <a:gd name="T33" fmla="*/ 90 h 114"/>
                  <a:gd name="T34" fmla="*/ 84 w 96"/>
                  <a:gd name="T35" fmla="*/ 102 h 114"/>
                  <a:gd name="T36" fmla="*/ 84 w 96"/>
                  <a:gd name="T37" fmla="*/ 114 h 114"/>
                  <a:gd name="T38" fmla="*/ 90 w 96"/>
                  <a:gd name="T3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14">
                    <a:moveTo>
                      <a:pt x="90" y="108"/>
                    </a:moveTo>
                    <a:lnTo>
                      <a:pt x="96" y="96"/>
                    </a:lnTo>
                    <a:lnTo>
                      <a:pt x="96" y="84"/>
                    </a:lnTo>
                    <a:lnTo>
                      <a:pt x="90" y="66"/>
                    </a:lnTo>
                    <a:lnTo>
                      <a:pt x="78" y="54"/>
                    </a:lnTo>
                    <a:lnTo>
                      <a:pt x="66" y="36"/>
                    </a:lnTo>
                    <a:lnTo>
                      <a:pt x="42" y="24"/>
                    </a:lnTo>
                    <a:lnTo>
                      <a:pt x="24" y="12"/>
                    </a:lnTo>
                    <a:lnTo>
                      <a:pt x="0" y="0"/>
                    </a:lnTo>
                    <a:lnTo>
                      <a:pt x="24" y="18"/>
                    </a:lnTo>
                    <a:lnTo>
                      <a:pt x="30" y="24"/>
                    </a:lnTo>
                    <a:lnTo>
                      <a:pt x="42" y="30"/>
                    </a:lnTo>
                    <a:lnTo>
                      <a:pt x="54" y="42"/>
                    </a:lnTo>
                    <a:lnTo>
                      <a:pt x="60" y="48"/>
                    </a:lnTo>
                    <a:lnTo>
                      <a:pt x="72" y="60"/>
                    </a:lnTo>
                    <a:lnTo>
                      <a:pt x="78" y="72"/>
                    </a:lnTo>
                    <a:lnTo>
                      <a:pt x="84" y="90"/>
                    </a:lnTo>
                    <a:lnTo>
                      <a:pt x="84" y="102"/>
                    </a:lnTo>
                    <a:lnTo>
                      <a:pt x="84" y="114"/>
                    </a:lnTo>
                    <a:lnTo>
                      <a:pt x="90" y="108"/>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9" name="Freeform 19">
                <a:extLst>
                  <a:ext uri="{FF2B5EF4-FFF2-40B4-BE49-F238E27FC236}">
                    <a16:creationId xmlns:a16="http://schemas.microsoft.com/office/drawing/2014/main" id="{B25CED31-A9E3-4608-A4A2-E7F4E8C2F133}"/>
                  </a:ext>
                </a:extLst>
              </p:cNvPr>
              <p:cNvSpPr>
                <a:spLocks/>
              </p:cNvSpPr>
              <p:nvPr/>
            </p:nvSpPr>
            <p:spPr bwMode="auto">
              <a:xfrm>
                <a:off x="2848" y="3537"/>
                <a:ext cx="114" cy="138"/>
              </a:xfrm>
              <a:custGeom>
                <a:avLst/>
                <a:gdLst>
                  <a:gd name="T0" fmla="*/ 108 w 114"/>
                  <a:gd name="T1" fmla="*/ 132 h 138"/>
                  <a:gd name="T2" fmla="*/ 114 w 114"/>
                  <a:gd name="T3" fmla="*/ 114 h 138"/>
                  <a:gd name="T4" fmla="*/ 108 w 114"/>
                  <a:gd name="T5" fmla="*/ 96 h 138"/>
                  <a:gd name="T6" fmla="*/ 108 w 114"/>
                  <a:gd name="T7" fmla="*/ 84 h 138"/>
                  <a:gd name="T8" fmla="*/ 96 w 114"/>
                  <a:gd name="T9" fmla="*/ 66 h 138"/>
                  <a:gd name="T10" fmla="*/ 90 w 114"/>
                  <a:gd name="T11" fmla="*/ 54 h 138"/>
                  <a:gd name="T12" fmla="*/ 72 w 114"/>
                  <a:gd name="T13" fmla="*/ 42 h 138"/>
                  <a:gd name="T14" fmla="*/ 54 w 114"/>
                  <a:gd name="T15" fmla="*/ 30 h 138"/>
                  <a:gd name="T16" fmla="*/ 30 w 114"/>
                  <a:gd name="T17" fmla="*/ 18 h 138"/>
                  <a:gd name="T18" fmla="*/ 0 w 114"/>
                  <a:gd name="T19" fmla="*/ 0 h 138"/>
                  <a:gd name="T20" fmla="*/ 18 w 114"/>
                  <a:gd name="T21" fmla="*/ 12 h 138"/>
                  <a:gd name="T22" fmla="*/ 30 w 114"/>
                  <a:gd name="T23" fmla="*/ 24 h 138"/>
                  <a:gd name="T24" fmla="*/ 48 w 114"/>
                  <a:gd name="T25" fmla="*/ 36 h 138"/>
                  <a:gd name="T26" fmla="*/ 60 w 114"/>
                  <a:gd name="T27" fmla="*/ 48 h 138"/>
                  <a:gd name="T28" fmla="*/ 72 w 114"/>
                  <a:gd name="T29" fmla="*/ 60 h 138"/>
                  <a:gd name="T30" fmla="*/ 84 w 114"/>
                  <a:gd name="T31" fmla="*/ 78 h 138"/>
                  <a:gd name="T32" fmla="*/ 90 w 114"/>
                  <a:gd name="T33" fmla="*/ 96 h 138"/>
                  <a:gd name="T34" fmla="*/ 96 w 114"/>
                  <a:gd name="T35" fmla="*/ 120 h 138"/>
                  <a:gd name="T36" fmla="*/ 102 w 114"/>
                  <a:gd name="T37" fmla="*/ 138 h 138"/>
                  <a:gd name="T38" fmla="*/ 108 w 114"/>
                  <a:gd name="T39" fmla="*/ 1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38">
                    <a:moveTo>
                      <a:pt x="108" y="132"/>
                    </a:moveTo>
                    <a:lnTo>
                      <a:pt x="114" y="114"/>
                    </a:lnTo>
                    <a:lnTo>
                      <a:pt x="108" y="96"/>
                    </a:lnTo>
                    <a:lnTo>
                      <a:pt x="108" y="84"/>
                    </a:lnTo>
                    <a:lnTo>
                      <a:pt x="96" y="66"/>
                    </a:lnTo>
                    <a:lnTo>
                      <a:pt x="90" y="54"/>
                    </a:lnTo>
                    <a:lnTo>
                      <a:pt x="72" y="42"/>
                    </a:lnTo>
                    <a:lnTo>
                      <a:pt x="54" y="30"/>
                    </a:lnTo>
                    <a:lnTo>
                      <a:pt x="30" y="18"/>
                    </a:lnTo>
                    <a:lnTo>
                      <a:pt x="0" y="0"/>
                    </a:lnTo>
                    <a:lnTo>
                      <a:pt x="18" y="12"/>
                    </a:lnTo>
                    <a:lnTo>
                      <a:pt x="30" y="24"/>
                    </a:lnTo>
                    <a:lnTo>
                      <a:pt x="48" y="36"/>
                    </a:lnTo>
                    <a:lnTo>
                      <a:pt x="60" y="48"/>
                    </a:lnTo>
                    <a:lnTo>
                      <a:pt x="72" y="60"/>
                    </a:lnTo>
                    <a:lnTo>
                      <a:pt x="84" y="78"/>
                    </a:lnTo>
                    <a:lnTo>
                      <a:pt x="90" y="96"/>
                    </a:lnTo>
                    <a:lnTo>
                      <a:pt x="96" y="120"/>
                    </a:lnTo>
                    <a:lnTo>
                      <a:pt x="102" y="138"/>
                    </a:lnTo>
                    <a:lnTo>
                      <a:pt x="108" y="13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0" name="Freeform 20">
                <a:extLst>
                  <a:ext uri="{FF2B5EF4-FFF2-40B4-BE49-F238E27FC236}">
                    <a16:creationId xmlns:a16="http://schemas.microsoft.com/office/drawing/2014/main" id="{D1DBB458-D69A-4282-991C-03AA450DB443}"/>
                  </a:ext>
                </a:extLst>
              </p:cNvPr>
              <p:cNvSpPr>
                <a:spLocks/>
              </p:cNvSpPr>
              <p:nvPr/>
            </p:nvSpPr>
            <p:spPr bwMode="auto">
              <a:xfrm>
                <a:off x="2794" y="3675"/>
                <a:ext cx="90" cy="103"/>
              </a:xfrm>
              <a:custGeom>
                <a:avLst/>
                <a:gdLst>
                  <a:gd name="T0" fmla="*/ 0 w 90"/>
                  <a:gd name="T1" fmla="*/ 0 h 103"/>
                  <a:gd name="T2" fmla="*/ 24 w 90"/>
                  <a:gd name="T3" fmla="*/ 12 h 103"/>
                  <a:gd name="T4" fmla="*/ 48 w 90"/>
                  <a:gd name="T5" fmla="*/ 24 h 103"/>
                  <a:gd name="T6" fmla="*/ 66 w 90"/>
                  <a:gd name="T7" fmla="*/ 36 h 103"/>
                  <a:gd name="T8" fmla="*/ 78 w 90"/>
                  <a:gd name="T9" fmla="*/ 48 h 103"/>
                  <a:gd name="T10" fmla="*/ 84 w 90"/>
                  <a:gd name="T11" fmla="*/ 67 h 103"/>
                  <a:gd name="T12" fmla="*/ 90 w 90"/>
                  <a:gd name="T13" fmla="*/ 85 h 103"/>
                  <a:gd name="T14" fmla="*/ 90 w 90"/>
                  <a:gd name="T15" fmla="*/ 103 h 103"/>
                  <a:gd name="T16" fmla="*/ 84 w 90"/>
                  <a:gd name="T17" fmla="*/ 103 h 103"/>
                  <a:gd name="T18" fmla="*/ 72 w 90"/>
                  <a:gd name="T19" fmla="*/ 103 h 103"/>
                  <a:gd name="T20" fmla="*/ 72 w 90"/>
                  <a:gd name="T21" fmla="*/ 91 h 103"/>
                  <a:gd name="T22" fmla="*/ 66 w 90"/>
                  <a:gd name="T23" fmla="*/ 73 h 103"/>
                  <a:gd name="T24" fmla="*/ 60 w 90"/>
                  <a:gd name="T25" fmla="*/ 54 h 103"/>
                  <a:gd name="T26" fmla="*/ 48 w 90"/>
                  <a:gd name="T27" fmla="*/ 36 h 103"/>
                  <a:gd name="T28" fmla="*/ 30 w 90"/>
                  <a:gd name="T29" fmla="*/ 24 h 103"/>
                  <a:gd name="T30" fmla="*/ 18 w 90"/>
                  <a:gd name="T31" fmla="*/ 12 h 103"/>
                  <a:gd name="T32" fmla="*/ 0 w 90"/>
                  <a:gd name="T3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03">
                    <a:moveTo>
                      <a:pt x="0" y="0"/>
                    </a:moveTo>
                    <a:lnTo>
                      <a:pt x="24" y="12"/>
                    </a:lnTo>
                    <a:lnTo>
                      <a:pt x="48" y="24"/>
                    </a:lnTo>
                    <a:lnTo>
                      <a:pt x="66" y="36"/>
                    </a:lnTo>
                    <a:lnTo>
                      <a:pt x="78" y="48"/>
                    </a:lnTo>
                    <a:lnTo>
                      <a:pt x="84" y="67"/>
                    </a:lnTo>
                    <a:lnTo>
                      <a:pt x="90" y="85"/>
                    </a:lnTo>
                    <a:lnTo>
                      <a:pt x="90" y="103"/>
                    </a:lnTo>
                    <a:lnTo>
                      <a:pt x="84" y="103"/>
                    </a:lnTo>
                    <a:lnTo>
                      <a:pt x="72" y="103"/>
                    </a:lnTo>
                    <a:lnTo>
                      <a:pt x="72" y="91"/>
                    </a:lnTo>
                    <a:lnTo>
                      <a:pt x="66" y="73"/>
                    </a:lnTo>
                    <a:lnTo>
                      <a:pt x="60" y="54"/>
                    </a:lnTo>
                    <a:lnTo>
                      <a:pt x="48" y="36"/>
                    </a:lnTo>
                    <a:lnTo>
                      <a:pt x="30" y="24"/>
                    </a:lnTo>
                    <a:lnTo>
                      <a:pt x="18" y="12"/>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1" name="Freeform 21">
                <a:extLst>
                  <a:ext uri="{FF2B5EF4-FFF2-40B4-BE49-F238E27FC236}">
                    <a16:creationId xmlns:a16="http://schemas.microsoft.com/office/drawing/2014/main" id="{4D479EDE-3CDF-4260-8426-7AD18A3EB3F7}"/>
                  </a:ext>
                </a:extLst>
              </p:cNvPr>
              <p:cNvSpPr>
                <a:spLocks/>
              </p:cNvSpPr>
              <p:nvPr/>
            </p:nvSpPr>
            <p:spPr bwMode="auto">
              <a:xfrm>
                <a:off x="2577" y="3681"/>
                <a:ext cx="235" cy="151"/>
              </a:xfrm>
              <a:custGeom>
                <a:avLst/>
                <a:gdLst>
                  <a:gd name="T0" fmla="*/ 84 w 235"/>
                  <a:gd name="T1" fmla="*/ 24 h 151"/>
                  <a:gd name="T2" fmla="*/ 120 w 235"/>
                  <a:gd name="T3" fmla="*/ 30 h 151"/>
                  <a:gd name="T4" fmla="*/ 157 w 235"/>
                  <a:gd name="T5" fmla="*/ 42 h 151"/>
                  <a:gd name="T6" fmla="*/ 175 w 235"/>
                  <a:gd name="T7" fmla="*/ 54 h 151"/>
                  <a:gd name="T8" fmla="*/ 199 w 235"/>
                  <a:gd name="T9" fmla="*/ 73 h 151"/>
                  <a:gd name="T10" fmla="*/ 217 w 235"/>
                  <a:gd name="T11" fmla="*/ 91 h 151"/>
                  <a:gd name="T12" fmla="*/ 235 w 235"/>
                  <a:gd name="T13" fmla="*/ 109 h 151"/>
                  <a:gd name="T14" fmla="*/ 205 w 235"/>
                  <a:gd name="T15" fmla="*/ 85 h 151"/>
                  <a:gd name="T16" fmla="*/ 175 w 235"/>
                  <a:gd name="T17" fmla="*/ 67 h 151"/>
                  <a:gd name="T18" fmla="*/ 157 w 235"/>
                  <a:gd name="T19" fmla="*/ 48 h 151"/>
                  <a:gd name="T20" fmla="*/ 132 w 235"/>
                  <a:gd name="T21" fmla="*/ 48 h 151"/>
                  <a:gd name="T22" fmla="*/ 114 w 235"/>
                  <a:gd name="T23" fmla="*/ 42 h 151"/>
                  <a:gd name="T24" fmla="*/ 102 w 235"/>
                  <a:gd name="T25" fmla="*/ 36 h 151"/>
                  <a:gd name="T26" fmla="*/ 108 w 235"/>
                  <a:gd name="T27" fmla="*/ 54 h 151"/>
                  <a:gd name="T28" fmla="*/ 108 w 235"/>
                  <a:gd name="T29" fmla="*/ 73 h 151"/>
                  <a:gd name="T30" fmla="*/ 114 w 235"/>
                  <a:gd name="T31" fmla="*/ 91 h 151"/>
                  <a:gd name="T32" fmla="*/ 120 w 235"/>
                  <a:gd name="T33" fmla="*/ 109 h 151"/>
                  <a:gd name="T34" fmla="*/ 126 w 235"/>
                  <a:gd name="T35" fmla="*/ 127 h 151"/>
                  <a:gd name="T36" fmla="*/ 132 w 235"/>
                  <a:gd name="T37" fmla="*/ 133 h 151"/>
                  <a:gd name="T38" fmla="*/ 138 w 235"/>
                  <a:gd name="T39" fmla="*/ 151 h 151"/>
                  <a:gd name="T40" fmla="*/ 126 w 235"/>
                  <a:gd name="T41" fmla="*/ 133 h 151"/>
                  <a:gd name="T42" fmla="*/ 120 w 235"/>
                  <a:gd name="T43" fmla="*/ 115 h 151"/>
                  <a:gd name="T44" fmla="*/ 108 w 235"/>
                  <a:gd name="T45" fmla="*/ 97 h 151"/>
                  <a:gd name="T46" fmla="*/ 102 w 235"/>
                  <a:gd name="T47" fmla="*/ 85 h 151"/>
                  <a:gd name="T48" fmla="*/ 96 w 235"/>
                  <a:gd name="T49" fmla="*/ 67 h 151"/>
                  <a:gd name="T50" fmla="*/ 96 w 235"/>
                  <a:gd name="T51" fmla="*/ 54 h 151"/>
                  <a:gd name="T52" fmla="*/ 84 w 235"/>
                  <a:gd name="T53" fmla="*/ 42 h 151"/>
                  <a:gd name="T54" fmla="*/ 78 w 235"/>
                  <a:gd name="T55" fmla="*/ 30 h 151"/>
                  <a:gd name="T56" fmla="*/ 66 w 235"/>
                  <a:gd name="T57" fmla="*/ 18 h 151"/>
                  <a:gd name="T58" fmla="*/ 54 w 235"/>
                  <a:gd name="T59" fmla="*/ 12 h 151"/>
                  <a:gd name="T60" fmla="*/ 36 w 235"/>
                  <a:gd name="T61" fmla="*/ 12 h 151"/>
                  <a:gd name="T62" fmla="*/ 18 w 235"/>
                  <a:gd name="T63" fmla="*/ 18 h 151"/>
                  <a:gd name="T64" fmla="*/ 12 w 235"/>
                  <a:gd name="T65" fmla="*/ 30 h 151"/>
                  <a:gd name="T66" fmla="*/ 30 w 235"/>
                  <a:gd name="T67" fmla="*/ 42 h 151"/>
                  <a:gd name="T68" fmla="*/ 36 w 235"/>
                  <a:gd name="T69" fmla="*/ 54 h 151"/>
                  <a:gd name="T70" fmla="*/ 42 w 235"/>
                  <a:gd name="T71" fmla="*/ 79 h 151"/>
                  <a:gd name="T72" fmla="*/ 42 w 235"/>
                  <a:gd name="T73" fmla="*/ 91 h 151"/>
                  <a:gd name="T74" fmla="*/ 42 w 235"/>
                  <a:gd name="T75" fmla="*/ 79 h 151"/>
                  <a:gd name="T76" fmla="*/ 36 w 235"/>
                  <a:gd name="T77" fmla="*/ 67 h 151"/>
                  <a:gd name="T78" fmla="*/ 30 w 235"/>
                  <a:gd name="T79" fmla="*/ 54 h 151"/>
                  <a:gd name="T80" fmla="*/ 24 w 235"/>
                  <a:gd name="T81" fmla="*/ 42 h 151"/>
                  <a:gd name="T82" fmla="*/ 12 w 235"/>
                  <a:gd name="T83" fmla="*/ 36 h 151"/>
                  <a:gd name="T84" fmla="*/ 0 w 235"/>
                  <a:gd name="T85" fmla="*/ 36 h 151"/>
                  <a:gd name="T86" fmla="*/ 6 w 235"/>
                  <a:gd name="T87" fmla="*/ 24 h 151"/>
                  <a:gd name="T88" fmla="*/ 6 w 235"/>
                  <a:gd name="T89" fmla="*/ 18 h 151"/>
                  <a:gd name="T90" fmla="*/ 12 w 235"/>
                  <a:gd name="T91" fmla="*/ 6 h 151"/>
                  <a:gd name="T92" fmla="*/ 24 w 235"/>
                  <a:gd name="T93" fmla="*/ 6 h 151"/>
                  <a:gd name="T94" fmla="*/ 36 w 235"/>
                  <a:gd name="T95" fmla="*/ 0 h 151"/>
                  <a:gd name="T96" fmla="*/ 54 w 235"/>
                  <a:gd name="T97" fmla="*/ 0 h 151"/>
                  <a:gd name="T98" fmla="*/ 72 w 235"/>
                  <a:gd name="T99" fmla="*/ 12 h 151"/>
                  <a:gd name="T100" fmla="*/ 84 w 235"/>
                  <a:gd name="T101" fmla="*/ 2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5" h="151">
                    <a:moveTo>
                      <a:pt x="84" y="24"/>
                    </a:moveTo>
                    <a:lnTo>
                      <a:pt x="120" y="30"/>
                    </a:lnTo>
                    <a:lnTo>
                      <a:pt x="157" y="42"/>
                    </a:lnTo>
                    <a:lnTo>
                      <a:pt x="175" y="54"/>
                    </a:lnTo>
                    <a:lnTo>
                      <a:pt x="199" y="73"/>
                    </a:lnTo>
                    <a:lnTo>
                      <a:pt x="217" y="91"/>
                    </a:lnTo>
                    <a:lnTo>
                      <a:pt x="235" y="109"/>
                    </a:lnTo>
                    <a:lnTo>
                      <a:pt x="205" y="85"/>
                    </a:lnTo>
                    <a:lnTo>
                      <a:pt x="175" y="67"/>
                    </a:lnTo>
                    <a:lnTo>
                      <a:pt x="157" y="48"/>
                    </a:lnTo>
                    <a:lnTo>
                      <a:pt x="132" y="48"/>
                    </a:lnTo>
                    <a:lnTo>
                      <a:pt x="114" y="42"/>
                    </a:lnTo>
                    <a:lnTo>
                      <a:pt x="102" y="36"/>
                    </a:lnTo>
                    <a:lnTo>
                      <a:pt x="108" y="54"/>
                    </a:lnTo>
                    <a:lnTo>
                      <a:pt x="108" y="73"/>
                    </a:lnTo>
                    <a:lnTo>
                      <a:pt x="114" y="91"/>
                    </a:lnTo>
                    <a:lnTo>
                      <a:pt x="120" y="109"/>
                    </a:lnTo>
                    <a:lnTo>
                      <a:pt x="126" y="127"/>
                    </a:lnTo>
                    <a:lnTo>
                      <a:pt x="132" y="133"/>
                    </a:lnTo>
                    <a:lnTo>
                      <a:pt x="138" y="151"/>
                    </a:lnTo>
                    <a:lnTo>
                      <a:pt x="126" y="133"/>
                    </a:lnTo>
                    <a:lnTo>
                      <a:pt x="120" y="115"/>
                    </a:lnTo>
                    <a:lnTo>
                      <a:pt x="108" y="97"/>
                    </a:lnTo>
                    <a:lnTo>
                      <a:pt x="102" y="85"/>
                    </a:lnTo>
                    <a:lnTo>
                      <a:pt x="96" y="67"/>
                    </a:lnTo>
                    <a:lnTo>
                      <a:pt x="96" y="54"/>
                    </a:lnTo>
                    <a:lnTo>
                      <a:pt x="84" y="42"/>
                    </a:lnTo>
                    <a:lnTo>
                      <a:pt x="78" y="30"/>
                    </a:lnTo>
                    <a:lnTo>
                      <a:pt x="66" y="18"/>
                    </a:lnTo>
                    <a:lnTo>
                      <a:pt x="54" y="12"/>
                    </a:lnTo>
                    <a:lnTo>
                      <a:pt x="36" y="12"/>
                    </a:lnTo>
                    <a:lnTo>
                      <a:pt x="18" y="18"/>
                    </a:lnTo>
                    <a:lnTo>
                      <a:pt x="12" y="30"/>
                    </a:lnTo>
                    <a:lnTo>
                      <a:pt x="30" y="42"/>
                    </a:lnTo>
                    <a:lnTo>
                      <a:pt x="36" y="54"/>
                    </a:lnTo>
                    <a:lnTo>
                      <a:pt x="42" y="79"/>
                    </a:lnTo>
                    <a:lnTo>
                      <a:pt x="42" y="91"/>
                    </a:lnTo>
                    <a:lnTo>
                      <a:pt x="42" y="79"/>
                    </a:lnTo>
                    <a:lnTo>
                      <a:pt x="36" y="67"/>
                    </a:lnTo>
                    <a:lnTo>
                      <a:pt x="30" y="54"/>
                    </a:lnTo>
                    <a:lnTo>
                      <a:pt x="24" y="42"/>
                    </a:lnTo>
                    <a:lnTo>
                      <a:pt x="12" y="36"/>
                    </a:lnTo>
                    <a:lnTo>
                      <a:pt x="0" y="36"/>
                    </a:lnTo>
                    <a:lnTo>
                      <a:pt x="6" y="24"/>
                    </a:lnTo>
                    <a:lnTo>
                      <a:pt x="6" y="18"/>
                    </a:lnTo>
                    <a:lnTo>
                      <a:pt x="12" y="6"/>
                    </a:lnTo>
                    <a:lnTo>
                      <a:pt x="24" y="6"/>
                    </a:lnTo>
                    <a:lnTo>
                      <a:pt x="36" y="0"/>
                    </a:lnTo>
                    <a:lnTo>
                      <a:pt x="54" y="0"/>
                    </a:lnTo>
                    <a:lnTo>
                      <a:pt x="72" y="12"/>
                    </a:lnTo>
                    <a:lnTo>
                      <a:pt x="84" y="24"/>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2" name="Freeform 22">
                <a:extLst>
                  <a:ext uri="{FF2B5EF4-FFF2-40B4-BE49-F238E27FC236}">
                    <a16:creationId xmlns:a16="http://schemas.microsoft.com/office/drawing/2014/main" id="{530E5E0F-7204-4539-909E-E1BE4E76853B}"/>
                  </a:ext>
                </a:extLst>
              </p:cNvPr>
              <p:cNvSpPr>
                <a:spLocks/>
              </p:cNvSpPr>
              <p:nvPr/>
            </p:nvSpPr>
            <p:spPr bwMode="auto">
              <a:xfrm>
                <a:off x="2643" y="3651"/>
                <a:ext cx="48" cy="42"/>
              </a:xfrm>
              <a:custGeom>
                <a:avLst/>
                <a:gdLst>
                  <a:gd name="T0" fmla="*/ 6 w 48"/>
                  <a:gd name="T1" fmla="*/ 42 h 42"/>
                  <a:gd name="T2" fmla="*/ 12 w 48"/>
                  <a:gd name="T3" fmla="*/ 30 h 42"/>
                  <a:gd name="T4" fmla="*/ 12 w 48"/>
                  <a:gd name="T5" fmla="*/ 18 h 42"/>
                  <a:gd name="T6" fmla="*/ 24 w 48"/>
                  <a:gd name="T7" fmla="*/ 12 h 42"/>
                  <a:gd name="T8" fmla="*/ 30 w 48"/>
                  <a:gd name="T9" fmla="*/ 6 h 42"/>
                  <a:gd name="T10" fmla="*/ 48 w 48"/>
                  <a:gd name="T11" fmla="*/ 0 h 42"/>
                  <a:gd name="T12" fmla="*/ 36 w 48"/>
                  <a:gd name="T13" fmla="*/ 0 h 42"/>
                  <a:gd name="T14" fmla="*/ 18 w 48"/>
                  <a:gd name="T15" fmla="*/ 6 h 42"/>
                  <a:gd name="T16" fmla="*/ 6 w 48"/>
                  <a:gd name="T17" fmla="*/ 18 h 42"/>
                  <a:gd name="T18" fmla="*/ 0 w 48"/>
                  <a:gd name="T19" fmla="*/ 30 h 42"/>
                  <a:gd name="T20" fmla="*/ 6 w 48"/>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2">
                    <a:moveTo>
                      <a:pt x="6" y="42"/>
                    </a:moveTo>
                    <a:lnTo>
                      <a:pt x="12" y="30"/>
                    </a:lnTo>
                    <a:lnTo>
                      <a:pt x="12" y="18"/>
                    </a:lnTo>
                    <a:lnTo>
                      <a:pt x="24" y="12"/>
                    </a:lnTo>
                    <a:lnTo>
                      <a:pt x="30" y="6"/>
                    </a:lnTo>
                    <a:lnTo>
                      <a:pt x="48" y="0"/>
                    </a:lnTo>
                    <a:lnTo>
                      <a:pt x="36" y="0"/>
                    </a:lnTo>
                    <a:lnTo>
                      <a:pt x="18" y="6"/>
                    </a:lnTo>
                    <a:lnTo>
                      <a:pt x="6" y="18"/>
                    </a:lnTo>
                    <a:lnTo>
                      <a:pt x="0" y="30"/>
                    </a:lnTo>
                    <a:lnTo>
                      <a:pt x="6" y="4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3" name="Freeform 23">
                <a:extLst>
                  <a:ext uri="{FF2B5EF4-FFF2-40B4-BE49-F238E27FC236}">
                    <a16:creationId xmlns:a16="http://schemas.microsoft.com/office/drawing/2014/main" id="{EE0FD94E-DAA3-417D-AD20-5D7DC799E7E5}"/>
                  </a:ext>
                </a:extLst>
              </p:cNvPr>
              <p:cNvSpPr>
                <a:spLocks/>
              </p:cNvSpPr>
              <p:nvPr/>
            </p:nvSpPr>
            <p:spPr bwMode="auto">
              <a:xfrm>
                <a:off x="2619" y="3621"/>
                <a:ext cx="18" cy="48"/>
              </a:xfrm>
              <a:custGeom>
                <a:avLst/>
                <a:gdLst>
                  <a:gd name="T0" fmla="*/ 0 w 18"/>
                  <a:gd name="T1" fmla="*/ 48 h 48"/>
                  <a:gd name="T2" fmla="*/ 0 w 18"/>
                  <a:gd name="T3" fmla="*/ 36 h 48"/>
                  <a:gd name="T4" fmla="*/ 0 w 18"/>
                  <a:gd name="T5" fmla="*/ 24 h 48"/>
                  <a:gd name="T6" fmla="*/ 12 w 18"/>
                  <a:gd name="T7" fmla="*/ 18 h 48"/>
                  <a:gd name="T8" fmla="*/ 18 w 18"/>
                  <a:gd name="T9" fmla="*/ 6 h 48"/>
                  <a:gd name="T10" fmla="*/ 12 w 18"/>
                  <a:gd name="T11" fmla="*/ 0 h 48"/>
                  <a:gd name="T12" fmla="*/ 0 w 1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8" h="48">
                    <a:moveTo>
                      <a:pt x="0" y="48"/>
                    </a:moveTo>
                    <a:lnTo>
                      <a:pt x="0" y="36"/>
                    </a:lnTo>
                    <a:lnTo>
                      <a:pt x="0" y="24"/>
                    </a:lnTo>
                    <a:lnTo>
                      <a:pt x="12" y="18"/>
                    </a:lnTo>
                    <a:lnTo>
                      <a:pt x="18" y="6"/>
                    </a:lnTo>
                    <a:lnTo>
                      <a:pt x="12" y="0"/>
                    </a:lnTo>
                    <a:lnTo>
                      <a:pt x="0" y="48"/>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4" name="Freeform 24">
                <a:extLst>
                  <a:ext uri="{FF2B5EF4-FFF2-40B4-BE49-F238E27FC236}">
                    <a16:creationId xmlns:a16="http://schemas.microsoft.com/office/drawing/2014/main" id="{A32BD6D6-405C-4BDC-83EB-35A246B1D762}"/>
                  </a:ext>
                </a:extLst>
              </p:cNvPr>
              <p:cNvSpPr>
                <a:spLocks/>
              </p:cNvSpPr>
              <p:nvPr/>
            </p:nvSpPr>
            <p:spPr bwMode="auto">
              <a:xfrm>
                <a:off x="2523" y="3627"/>
                <a:ext cx="72" cy="193"/>
              </a:xfrm>
              <a:custGeom>
                <a:avLst/>
                <a:gdLst>
                  <a:gd name="T0" fmla="*/ 30 w 72"/>
                  <a:gd name="T1" fmla="*/ 193 h 193"/>
                  <a:gd name="T2" fmla="*/ 36 w 72"/>
                  <a:gd name="T3" fmla="*/ 169 h 193"/>
                  <a:gd name="T4" fmla="*/ 30 w 72"/>
                  <a:gd name="T5" fmla="*/ 139 h 193"/>
                  <a:gd name="T6" fmla="*/ 30 w 72"/>
                  <a:gd name="T7" fmla="*/ 102 h 193"/>
                  <a:gd name="T8" fmla="*/ 30 w 72"/>
                  <a:gd name="T9" fmla="*/ 66 h 193"/>
                  <a:gd name="T10" fmla="*/ 30 w 72"/>
                  <a:gd name="T11" fmla="*/ 54 h 193"/>
                  <a:gd name="T12" fmla="*/ 36 w 72"/>
                  <a:gd name="T13" fmla="*/ 42 h 193"/>
                  <a:gd name="T14" fmla="*/ 48 w 72"/>
                  <a:gd name="T15" fmla="*/ 36 h 193"/>
                  <a:gd name="T16" fmla="*/ 60 w 72"/>
                  <a:gd name="T17" fmla="*/ 30 h 193"/>
                  <a:gd name="T18" fmla="*/ 66 w 72"/>
                  <a:gd name="T19" fmla="*/ 24 h 193"/>
                  <a:gd name="T20" fmla="*/ 66 w 72"/>
                  <a:gd name="T21" fmla="*/ 12 h 193"/>
                  <a:gd name="T22" fmla="*/ 72 w 72"/>
                  <a:gd name="T23" fmla="*/ 0 h 193"/>
                  <a:gd name="T24" fmla="*/ 60 w 72"/>
                  <a:gd name="T25" fmla="*/ 12 h 193"/>
                  <a:gd name="T26" fmla="*/ 60 w 72"/>
                  <a:gd name="T27" fmla="*/ 24 h 193"/>
                  <a:gd name="T28" fmla="*/ 48 w 72"/>
                  <a:gd name="T29" fmla="*/ 24 h 193"/>
                  <a:gd name="T30" fmla="*/ 36 w 72"/>
                  <a:gd name="T31" fmla="*/ 30 h 193"/>
                  <a:gd name="T32" fmla="*/ 30 w 72"/>
                  <a:gd name="T33" fmla="*/ 36 h 193"/>
                  <a:gd name="T34" fmla="*/ 24 w 72"/>
                  <a:gd name="T35" fmla="*/ 42 h 193"/>
                  <a:gd name="T36" fmla="*/ 12 w 72"/>
                  <a:gd name="T37" fmla="*/ 36 h 193"/>
                  <a:gd name="T38" fmla="*/ 6 w 72"/>
                  <a:gd name="T39" fmla="*/ 24 h 193"/>
                  <a:gd name="T40" fmla="*/ 6 w 72"/>
                  <a:gd name="T41" fmla="*/ 12 h 193"/>
                  <a:gd name="T42" fmla="*/ 0 w 72"/>
                  <a:gd name="T43" fmla="*/ 6 h 193"/>
                  <a:gd name="T44" fmla="*/ 0 w 72"/>
                  <a:gd name="T45" fmla="*/ 18 h 193"/>
                  <a:gd name="T46" fmla="*/ 0 w 72"/>
                  <a:gd name="T47" fmla="*/ 36 h 193"/>
                  <a:gd name="T48" fmla="*/ 0 w 72"/>
                  <a:gd name="T49" fmla="*/ 48 h 193"/>
                  <a:gd name="T50" fmla="*/ 6 w 72"/>
                  <a:gd name="T51" fmla="*/ 60 h 193"/>
                  <a:gd name="T52" fmla="*/ 0 w 72"/>
                  <a:gd name="T53" fmla="*/ 72 h 193"/>
                  <a:gd name="T54" fmla="*/ 6 w 72"/>
                  <a:gd name="T55" fmla="*/ 90 h 193"/>
                  <a:gd name="T56" fmla="*/ 12 w 72"/>
                  <a:gd name="T57" fmla="*/ 102 h 193"/>
                  <a:gd name="T58" fmla="*/ 12 w 72"/>
                  <a:gd name="T59" fmla="*/ 115 h 193"/>
                  <a:gd name="T60" fmla="*/ 18 w 72"/>
                  <a:gd name="T61" fmla="*/ 127 h 193"/>
                  <a:gd name="T62" fmla="*/ 18 w 72"/>
                  <a:gd name="T63" fmla="*/ 139 h 193"/>
                  <a:gd name="T64" fmla="*/ 12 w 72"/>
                  <a:gd name="T65" fmla="*/ 145 h 193"/>
                  <a:gd name="T66" fmla="*/ 0 w 72"/>
                  <a:gd name="T67" fmla="*/ 139 h 193"/>
                  <a:gd name="T68" fmla="*/ 6 w 72"/>
                  <a:gd name="T69" fmla="*/ 151 h 193"/>
                  <a:gd name="T70" fmla="*/ 12 w 72"/>
                  <a:gd name="T71" fmla="*/ 163 h 193"/>
                  <a:gd name="T72" fmla="*/ 12 w 72"/>
                  <a:gd name="T73" fmla="*/ 175 h 193"/>
                  <a:gd name="T74" fmla="*/ 18 w 72"/>
                  <a:gd name="T75" fmla="*/ 187 h 193"/>
                  <a:gd name="T76" fmla="*/ 30 w 72"/>
                  <a:gd name="T7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 h="193">
                    <a:moveTo>
                      <a:pt x="30" y="193"/>
                    </a:moveTo>
                    <a:lnTo>
                      <a:pt x="36" y="169"/>
                    </a:lnTo>
                    <a:lnTo>
                      <a:pt x="30" y="139"/>
                    </a:lnTo>
                    <a:lnTo>
                      <a:pt x="30" y="102"/>
                    </a:lnTo>
                    <a:lnTo>
                      <a:pt x="30" y="66"/>
                    </a:lnTo>
                    <a:lnTo>
                      <a:pt x="30" y="54"/>
                    </a:lnTo>
                    <a:lnTo>
                      <a:pt x="36" y="42"/>
                    </a:lnTo>
                    <a:lnTo>
                      <a:pt x="48" y="36"/>
                    </a:lnTo>
                    <a:lnTo>
                      <a:pt x="60" y="30"/>
                    </a:lnTo>
                    <a:lnTo>
                      <a:pt x="66" y="24"/>
                    </a:lnTo>
                    <a:lnTo>
                      <a:pt x="66" y="12"/>
                    </a:lnTo>
                    <a:lnTo>
                      <a:pt x="72" y="0"/>
                    </a:lnTo>
                    <a:lnTo>
                      <a:pt x="60" y="12"/>
                    </a:lnTo>
                    <a:lnTo>
                      <a:pt x="60" y="24"/>
                    </a:lnTo>
                    <a:lnTo>
                      <a:pt x="48" y="24"/>
                    </a:lnTo>
                    <a:lnTo>
                      <a:pt x="36" y="30"/>
                    </a:lnTo>
                    <a:lnTo>
                      <a:pt x="30" y="36"/>
                    </a:lnTo>
                    <a:lnTo>
                      <a:pt x="24" y="42"/>
                    </a:lnTo>
                    <a:lnTo>
                      <a:pt x="12" y="36"/>
                    </a:lnTo>
                    <a:lnTo>
                      <a:pt x="6" y="24"/>
                    </a:lnTo>
                    <a:lnTo>
                      <a:pt x="6" y="12"/>
                    </a:lnTo>
                    <a:lnTo>
                      <a:pt x="0" y="6"/>
                    </a:lnTo>
                    <a:lnTo>
                      <a:pt x="0" y="18"/>
                    </a:lnTo>
                    <a:lnTo>
                      <a:pt x="0" y="36"/>
                    </a:lnTo>
                    <a:lnTo>
                      <a:pt x="0" y="48"/>
                    </a:lnTo>
                    <a:lnTo>
                      <a:pt x="6" y="60"/>
                    </a:lnTo>
                    <a:lnTo>
                      <a:pt x="0" y="72"/>
                    </a:lnTo>
                    <a:lnTo>
                      <a:pt x="6" y="90"/>
                    </a:lnTo>
                    <a:lnTo>
                      <a:pt x="12" y="102"/>
                    </a:lnTo>
                    <a:lnTo>
                      <a:pt x="12" y="115"/>
                    </a:lnTo>
                    <a:lnTo>
                      <a:pt x="18" y="127"/>
                    </a:lnTo>
                    <a:lnTo>
                      <a:pt x="18" y="139"/>
                    </a:lnTo>
                    <a:lnTo>
                      <a:pt x="12" y="145"/>
                    </a:lnTo>
                    <a:lnTo>
                      <a:pt x="0" y="139"/>
                    </a:lnTo>
                    <a:lnTo>
                      <a:pt x="6" y="151"/>
                    </a:lnTo>
                    <a:lnTo>
                      <a:pt x="12" y="163"/>
                    </a:lnTo>
                    <a:lnTo>
                      <a:pt x="12" y="175"/>
                    </a:lnTo>
                    <a:lnTo>
                      <a:pt x="18" y="187"/>
                    </a:lnTo>
                    <a:lnTo>
                      <a:pt x="30" y="193"/>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5" name="Freeform 25">
                <a:extLst>
                  <a:ext uri="{FF2B5EF4-FFF2-40B4-BE49-F238E27FC236}">
                    <a16:creationId xmlns:a16="http://schemas.microsoft.com/office/drawing/2014/main" id="{20147D47-BE07-4899-802B-AE07F33B08E1}"/>
                  </a:ext>
                </a:extLst>
              </p:cNvPr>
              <p:cNvSpPr>
                <a:spLocks/>
              </p:cNvSpPr>
              <p:nvPr/>
            </p:nvSpPr>
            <p:spPr bwMode="auto">
              <a:xfrm>
                <a:off x="2421" y="3778"/>
                <a:ext cx="36" cy="36"/>
              </a:xfrm>
              <a:custGeom>
                <a:avLst/>
                <a:gdLst>
                  <a:gd name="T0" fmla="*/ 6 w 36"/>
                  <a:gd name="T1" fmla="*/ 12 h 36"/>
                  <a:gd name="T2" fmla="*/ 12 w 36"/>
                  <a:gd name="T3" fmla="*/ 12 h 36"/>
                  <a:gd name="T4" fmla="*/ 24 w 36"/>
                  <a:gd name="T5" fmla="*/ 12 h 36"/>
                  <a:gd name="T6" fmla="*/ 30 w 36"/>
                  <a:gd name="T7" fmla="*/ 18 h 36"/>
                  <a:gd name="T8" fmla="*/ 36 w 36"/>
                  <a:gd name="T9" fmla="*/ 36 h 36"/>
                  <a:gd name="T10" fmla="*/ 36 w 36"/>
                  <a:gd name="T11" fmla="*/ 24 h 36"/>
                  <a:gd name="T12" fmla="*/ 30 w 36"/>
                  <a:gd name="T13" fmla="*/ 12 h 36"/>
                  <a:gd name="T14" fmla="*/ 24 w 36"/>
                  <a:gd name="T15" fmla="*/ 6 h 36"/>
                  <a:gd name="T16" fmla="*/ 12 w 36"/>
                  <a:gd name="T17" fmla="*/ 0 h 36"/>
                  <a:gd name="T18" fmla="*/ 0 w 36"/>
                  <a:gd name="T19" fmla="*/ 0 h 36"/>
                  <a:gd name="T20" fmla="*/ 6 w 36"/>
                  <a:gd name="T21"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
                    <a:moveTo>
                      <a:pt x="6" y="12"/>
                    </a:moveTo>
                    <a:lnTo>
                      <a:pt x="12" y="12"/>
                    </a:lnTo>
                    <a:lnTo>
                      <a:pt x="24" y="12"/>
                    </a:lnTo>
                    <a:lnTo>
                      <a:pt x="30" y="18"/>
                    </a:lnTo>
                    <a:lnTo>
                      <a:pt x="36" y="36"/>
                    </a:lnTo>
                    <a:lnTo>
                      <a:pt x="36" y="24"/>
                    </a:lnTo>
                    <a:lnTo>
                      <a:pt x="30" y="12"/>
                    </a:lnTo>
                    <a:lnTo>
                      <a:pt x="24" y="6"/>
                    </a:lnTo>
                    <a:lnTo>
                      <a:pt x="12" y="0"/>
                    </a:lnTo>
                    <a:lnTo>
                      <a:pt x="0" y="0"/>
                    </a:lnTo>
                    <a:lnTo>
                      <a:pt x="6" y="1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6" name="Freeform 26">
                <a:extLst>
                  <a:ext uri="{FF2B5EF4-FFF2-40B4-BE49-F238E27FC236}">
                    <a16:creationId xmlns:a16="http://schemas.microsoft.com/office/drawing/2014/main" id="{D9B4AFCD-1120-48BB-8D37-82CE206A0A57}"/>
                  </a:ext>
                </a:extLst>
              </p:cNvPr>
              <p:cNvSpPr>
                <a:spLocks/>
              </p:cNvSpPr>
              <p:nvPr/>
            </p:nvSpPr>
            <p:spPr bwMode="auto">
              <a:xfrm>
                <a:off x="2355" y="3405"/>
                <a:ext cx="60" cy="108"/>
              </a:xfrm>
              <a:custGeom>
                <a:avLst/>
                <a:gdLst>
                  <a:gd name="T0" fmla="*/ 0 w 60"/>
                  <a:gd name="T1" fmla="*/ 42 h 108"/>
                  <a:gd name="T2" fmla="*/ 6 w 60"/>
                  <a:gd name="T3" fmla="*/ 54 h 108"/>
                  <a:gd name="T4" fmla="*/ 12 w 60"/>
                  <a:gd name="T5" fmla="*/ 66 h 108"/>
                  <a:gd name="T6" fmla="*/ 18 w 60"/>
                  <a:gd name="T7" fmla="*/ 72 h 108"/>
                  <a:gd name="T8" fmla="*/ 24 w 60"/>
                  <a:gd name="T9" fmla="*/ 78 h 108"/>
                  <a:gd name="T10" fmla="*/ 30 w 60"/>
                  <a:gd name="T11" fmla="*/ 96 h 108"/>
                  <a:gd name="T12" fmla="*/ 36 w 60"/>
                  <a:gd name="T13" fmla="*/ 108 h 108"/>
                  <a:gd name="T14" fmla="*/ 36 w 60"/>
                  <a:gd name="T15" fmla="*/ 90 h 108"/>
                  <a:gd name="T16" fmla="*/ 30 w 60"/>
                  <a:gd name="T17" fmla="*/ 78 h 108"/>
                  <a:gd name="T18" fmla="*/ 24 w 60"/>
                  <a:gd name="T19" fmla="*/ 66 h 108"/>
                  <a:gd name="T20" fmla="*/ 18 w 60"/>
                  <a:gd name="T21" fmla="*/ 54 h 108"/>
                  <a:gd name="T22" fmla="*/ 30 w 60"/>
                  <a:gd name="T23" fmla="*/ 48 h 108"/>
                  <a:gd name="T24" fmla="*/ 36 w 60"/>
                  <a:gd name="T25" fmla="*/ 42 h 108"/>
                  <a:gd name="T26" fmla="*/ 42 w 60"/>
                  <a:gd name="T27" fmla="*/ 36 h 108"/>
                  <a:gd name="T28" fmla="*/ 54 w 60"/>
                  <a:gd name="T29" fmla="*/ 18 h 108"/>
                  <a:gd name="T30" fmla="*/ 60 w 60"/>
                  <a:gd name="T31" fmla="*/ 0 h 108"/>
                  <a:gd name="T32" fmla="*/ 0 w 60"/>
                  <a:gd name="T33" fmla="*/ 4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108">
                    <a:moveTo>
                      <a:pt x="0" y="42"/>
                    </a:moveTo>
                    <a:lnTo>
                      <a:pt x="6" y="54"/>
                    </a:lnTo>
                    <a:lnTo>
                      <a:pt x="12" y="66"/>
                    </a:lnTo>
                    <a:lnTo>
                      <a:pt x="18" y="72"/>
                    </a:lnTo>
                    <a:lnTo>
                      <a:pt x="24" y="78"/>
                    </a:lnTo>
                    <a:lnTo>
                      <a:pt x="30" y="96"/>
                    </a:lnTo>
                    <a:lnTo>
                      <a:pt x="36" y="108"/>
                    </a:lnTo>
                    <a:lnTo>
                      <a:pt x="36" y="90"/>
                    </a:lnTo>
                    <a:lnTo>
                      <a:pt x="30" y="78"/>
                    </a:lnTo>
                    <a:lnTo>
                      <a:pt x="24" y="66"/>
                    </a:lnTo>
                    <a:lnTo>
                      <a:pt x="18" y="54"/>
                    </a:lnTo>
                    <a:lnTo>
                      <a:pt x="30" y="48"/>
                    </a:lnTo>
                    <a:lnTo>
                      <a:pt x="36" y="42"/>
                    </a:lnTo>
                    <a:lnTo>
                      <a:pt x="42" y="36"/>
                    </a:lnTo>
                    <a:lnTo>
                      <a:pt x="54" y="18"/>
                    </a:lnTo>
                    <a:lnTo>
                      <a:pt x="60" y="0"/>
                    </a:lnTo>
                    <a:lnTo>
                      <a:pt x="0" y="4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7" name="Freeform 27">
                <a:extLst>
                  <a:ext uri="{FF2B5EF4-FFF2-40B4-BE49-F238E27FC236}">
                    <a16:creationId xmlns:a16="http://schemas.microsoft.com/office/drawing/2014/main" id="{8235A7B7-7D54-49EA-8509-7623BF11A854}"/>
                  </a:ext>
                </a:extLst>
              </p:cNvPr>
              <p:cNvSpPr>
                <a:spLocks/>
              </p:cNvSpPr>
              <p:nvPr/>
            </p:nvSpPr>
            <p:spPr bwMode="auto">
              <a:xfrm>
                <a:off x="2487" y="3952"/>
                <a:ext cx="42" cy="72"/>
              </a:xfrm>
              <a:custGeom>
                <a:avLst/>
                <a:gdLst>
                  <a:gd name="T0" fmla="*/ 0 w 42"/>
                  <a:gd name="T1" fmla="*/ 6 h 72"/>
                  <a:gd name="T2" fmla="*/ 12 w 42"/>
                  <a:gd name="T3" fmla="*/ 0 h 72"/>
                  <a:gd name="T4" fmla="*/ 18 w 42"/>
                  <a:gd name="T5" fmla="*/ 0 h 72"/>
                  <a:gd name="T6" fmla="*/ 30 w 42"/>
                  <a:gd name="T7" fmla="*/ 0 h 72"/>
                  <a:gd name="T8" fmla="*/ 36 w 42"/>
                  <a:gd name="T9" fmla="*/ 6 h 72"/>
                  <a:gd name="T10" fmla="*/ 42 w 42"/>
                  <a:gd name="T11" fmla="*/ 12 h 72"/>
                  <a:gd name="T12" fmla="*/ 42 w 42"/>
                  <a:gd name="T13" fmla="*/ 24 h 72"/>
                  <a:gd name="T14" fmla="*/ 42 w 42"/>
                  <a:gd name="T15" fmla="*/ 42 h 72"/>
                  <a:gd name="T16" fmla="*/ 42 w 42"/>
                  <a:gd name="T17" fmla="*/ 54 h 72"/>
                  <a:gd name="T18" fmla="*/ 42 w 42"/>
                  <a:gd name="T19" fmla="*/ 60 h 72"/>
                  <a:gd name="T20" fmla="*/ 36 w 42"/>
                  <a:gd name="T21" fmla="*/ 72 h 72"/>
                  <a:gd name="T22" fmla="*/ 30 w 42"/>
                  <a:gd name="T23" fmla="*/ 72 h 72"/>
                  <a:gd name="T24" fmla="*/ 18 w 42"/>
                  <a:gd name="T25" fmla="*/ 72 h 72"/>
                  <a:gd name="T26" fmla="*/ 12 w 42"/>
                  <a:gd name="T27" fmla="*/ 66 h 72"/>
                  <a:gd name="T28" fmla="*/ 12 w 42"/>
                  <a:gd name="T29" fmla="*/ 60 h 72"/>
                  <a:gd name="T30" fmla="*/ 6 w 42"/>
                  <a:gd name="T31" fmla="*/ 42 h 72"/>
                  <a:gd name="T32" fmla="*/ 6 w 42"/>
                  <a:gd name="T33" fmla="*/ 36 h 72"/>
                  <a:gd name="T34" fmla="*/ 6 w 42"/>
                  <a:gd name="T35" fmla="*/ 18 h 72"/>
                  <a:gd name="T36" fmla="*/ 0 w 42"/>
                  <a:gd name="T37"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2">
                    <a:moveTo>
                      <a:pt x="0" y="6"/>
                    </a:moveTo>
                    <a:lnTo>
                      <a:pt x="12" y="0"/>
                    </a:lnTo>
                    <a:lnTo>
                      <a:pt x="18" y="0"/>
                    </a:lnTo>
                    <a:lnTo>
                      <a:pt x="30" y="0"/>
                    </a:lnTo>
                    <a:lnTo>
                      <a:pt x="36" y="6"/>
                    </a:lnTo>
                    <a:lnTo>
                      <a:pt x="42" y="12"/>
                    </a:lnTo>
                    <a:lnTo>
                      <a:pt x="42" y="24"/>
                    </a:lnTo>
                    <a:lnTo>
                      <a:pt x="42" y="42"/>
                    </a:lnTo>
                    <a:lnTo>
                      <a:pt x="42" y="54"/>
                    </a:lnTo>
                    <a:lnTo>
                      <a:pt x="42" y="60"/>
                    </a:lnTo>
                    <a:lnTo>
                      <a:pt x="36" y="72"/>
                    </a:lnTo>
                    <a:lnTo>
                      <a:pt x="30" y="72"/>
                    </a:lnTo>
                    <a:lnTo>
                      <a:pt x="18" y="72"/>
                    </a:lnTo>
                    <a:lnTo>
                      <a:pt x="12" y="66"/>
                    </a:lnTo>
                    <a:lnTo>
                      <a:pt x="12" y="60"/>
                    </a:lnTo>
                    <a:lnTo>
                      <a:pt x="6" y="42"/>
                    </a:lnTo>
                    <a:lnTo>
                      <a:pt x="6" y="36"/>
                    </a:lnTo>
                    <a:lnTo>
                      <a:pt x="6" y="18"/>
                    </a:lnTo>
                    <a:lnTo>
                      <a:pt x="0" y="6"/>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8" name="Freeform 28">
                <a:extLst>
                  <a:ext uri="{FF2B5EF4-FFF2-40B4-BE49-F238E27FC236}">
                    <a16:creationId xmlns:a16="http://schemas.microsoft.com/office/drawing/2014/main" id="{012D88A6-D7FE-4AB1-8334-F3154DDF8092}"/>
                  </a:ext>
                </a:extLst>
              </p:cNvPr>
              <p:cNvSpPr>
                <a:spLocks/>
              </p:cNvSpPr>
              <p:nvPr/>
            </p:nvSpPr>
            <p:spPr bwMode="auto">
              <a:xfrm>
                <a:off x="2439" y="3832"/>
                <a:ext cx="84" cy="60"/>
              </a:xfrm>
              <a:custGeom>
                <a:avLst/>
                <a:gdLst>
                  <a:gd name="T0" fmla="*/ 0 w 84"/>
                  <a:gd name="T1" fmla="*/ 0 h 60"/>
                  <a:gd name="T2" fmla="*/ 0 w 84"/>
                  <a:gd name="T3" fmla="*/ 12 h 60"/>
                  <a:gd name="T4" fmla="*/ 6 w 84"/>
                  <a:gd name="T5" fmla="*/ 18 h 60"/>
                  <a:gd name="T6" fmla="*/ 6 w 84"/>
                  <a:gd name="T7" fmla="*/ 24 h 60"/>
                  <a:gd name="T8" fmla="*/ 12 w 84"/>
                  <a:gd name="T9" fmla="*/ 24 h 60"/>
                  <a:gd name="T10" fmla="*/ 18 w 84"/>
                  <a:gd name="T11" fmla="*/ 30 h 60"/>
                  <a:gd name="T12" fmla="*/ 12 w 84"/>
                  <a:gd name="T13" fmla="*/ 30 h 60"/>
                  <a:gd name="T14" fmla="*/ 12 w 84"/>
                  <a:gd name="T15" fmla="*/ 36 h 60"/>
                  <a:gd name="T16" fmla="*/ 18 w 84"/>
                  <a:gd name="T17" fmla="*/ 42 h 60"/>
                  <a:gd name="T18" fmla="*/ 18 w 84"/>
                  <a:gd name="T19" fmla="*/ 48 h 60"/>
                  <a:gd name="T20" fmla="*/ 18 w 84"/>
                  <a:gd name="T21" fmla="*/ 54 h 60"/>
                  <a:gd name="T22" fmla="*/ 24 w 84"/>
                  <a:gd name="T23" fmla="*/ 60 h 60"/>
                  <a:gd name="T24" fmla="*/ 30 w 84"/>
                  <a:gd name="T25" fmla="*/ 54 h 60"/>
                  <a:gd name="T26" fmla="*/ 36 w 84"/>
                  <a:gd name="T27" fmla="*/ 48 h 60"/>
                  <a:gd name="T28" fmla="*/ 42 w 84"/>
                  <a:gd name="T29" fmla="*/ 42 h 60"/>
                  <a:gd name="T30" fmla="*/ 54 w 84"/>
                  <a:gd name="T31" fmla="*/ 42 h 60"/>
                  <a:gd name="T32" fmla="*/ 60 w 84"/>
                  <a:gd name="T33" fmla="*/ 42 h 60"/>
                  <a:gd name="T34" fmla="*/ 72 w 84"/>
                  <a:gd name="T35" fmla="*/ 48 h 60"/>
                  <a:gd name="T36" fmla="*/ 60 w 84"/>
                  <a:gd name="T37" fmla="*/ 42 h 60"/>
                  <a:gd name="T38" fmla="*/ 48 w 84"/>
                  <a:gd name="T39" fmla="*/ 36 h 60"/>
                  <a:gd name="T40" fmla="*/ 36 w 84"/>
                  <a:gd name="T41" fmla="*/ 36 h 60"/>
                  <a:gd name="T42" fmla="*/ 30 w 84"/>
                  <a:gd name="T43" fmla="*/ 42 h 60"/>
                  <a:gd name="T44" fmla="*/ 24 w 84"/>
                  <a:gd name="T45" fmla="*/ 48 h 60"/>
                  <a:gd name="T46" fmla="*/ 18 w 84"/>
                  <a:gd name="T47" fmla="*/ 42 h 60"/>
                  <a:gd name="T48" fmla="*/ 24 w 84"/>
                  <a:gd name="T49" fmla="*/ 36 h 60"/>
                  <a:gd name="T50" fmla="*/ 30 w 84"/>
                  <a:gd name="T51" fmla="*/ 30 h 60"/>
                  <a:gd name="T52" fmla="*/ 36 w 84"/>
                  <a:gd name="T53" fmla="*/ 30 h 60"/>
                  <a:gd name="T54" fmla="*/ 42 w 84"/>
                  <a:gd name="T55" fmla="*/ 30 h 60"/>
                  <a:gd name="T56" fmla="*/ 36 w 84"/>
                  <a:gd name="T57" fmla="*/ 24 h 60"/>
                  <a:gd name="T58" fmla="*/ 24 w 84"/>
                  <a:gd name="T59" fmla="*/ 24 h 60"/>
                  <a:gd name="T60" fmla="*/ 18 w 84"/>
                  <a:gd name="T61" fmla="*/ 30 h 60"/>
                  <a:gd name="T62" fmla="*/ 18 w 84"/>
                  <a:gd name="T63" fmla="*/ 24 h 60"/>
                  <a:gd name="T64" fmla="*/ 30 w 84"/>
                  <a:gd name="T65" fmla="*/ 18 h 60"/>
                  <a:gd name="T66" fmla="*/ 42 w 84"/>
                  <a:gd name="T67" fmla="*/ 18 h 60"/>
                  <a:gd name="T68" fmla="*/ 54 w 84"/>
                  <a:gd name="T69" fmla="*/ 18 h 60"/>
                  <a:gd name="T70" fmla="*/ 72 w 84"/>
                  <a:gd name="T71" fmla="*/ 18 h 60"/>
                  <a:gd name="T72" fmla="*/ 84 w 84"/>
                  <a:gd name="T73" fmla="*/ 24 h 60"/>
                  <a:gd name="T74" fmla="*/ 72 w 84"/>
                  <a:gd name="T75" fmla="*/ 18 h 60"/>
                  <a:gd name="T76" fmla="*/ 54 w 84"/>
                  <a:gd name="T77" fmla="*/ 12 h 60"/>
                  <a:gd name="T78" fmla="*/ 48 w 84"/>
                  <a:gd name="T79" fmla="*/ 12 h 60"/>
                  <a:gd name="T80" fmla="*/ 36 w 84"/>
                  <a:gd name="T81" fmla="*/ 12 h 60"/>
                  <a:gd name="T82" fmla="*/ 24 w 84"/>
                  <a:gd name="T83" fmla="*/ 12 h 60"/>
                  <a:gd name="T84" fmla="*/ 12 w 84"/>
                  <a:gd name="T85" fmla="*/ 12 h 60"/>
                  <a:gd name="T86" fmla="*/ 6 w 84"/>
                  <a:gd name="T87" fmla="*/ 6 h 60"/>
                  <a:gd name="T88" fmla="*/ 0 w 84"/>
                  <a:gd name="T8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60">
                    <a:moveTo>
                      <a:pt x="0" y="0"/>
                    </a:moveTo>
                    <a:lnTo>
                      <a:pt x="0" y="12"/>
                    </a:lnTo>
                    <a:lnTo>
                      <a:pt x="6" y="18"/>
                    </a:lnTo>
                    <a:lnTo>
                      <a:pt x="6" y="24"/>
                    </a:lnTo>
                    <a:lnTo>
                      <a:pt x="12" y="24"/>
                    </a:lnTo>
                    <a:lnTo>
                      <a:pt x="18" y="30"/>
                    </a:lnTo>
                    <a:lnTo>
                      <a:pt x="12" y="30"/>
                    </a:lnTo>
                    <a:lnTo>
                      <a:pt x="12" y="36"/>
                    </a:lnTo>
                    <a:lnTo>
                      <a:pt x="18" y="42"/>
                    </a:lnTo>
                    <a:lnTo>
                      <a:pt x="18" y="48"/>
                    </a:lnTo>
                    <a:lnTo>
                      <a:pt x="18" y="54"/>
                    </a:lnTo>
                    <a:lnTo>
                      <a:pt x="24" y="60"/>
                    </a:lnTo>
                    <a:lnTo>
                      <a:pt x="30" y="54"/>
                    </a:lnTo>
                    <a:lnTo>
                      <a:pt x="36" y="48"/>
                    </a:lnTo>
                    <a:lnTo>
                      <a:pt x="42" y="42"/>
                    </a:lnTo>
                    <a:lnTo>
                      <a:pt x="54" y="42"/>
                    </a:lnTo>
                    <a:lnTo>
                      <a:pt x="60" y="42"/>
                    </a:lnTo>
                    <a:lnTo>
                      <a:pt x="72" y="48"/>
                    </a:lnTo>
                    <a:lnTo>
                      <a:pt x="60" y="42"/>
                    </a:lnTo>
                    <a:lnTo>
                      <a:pt x="48" y="36"/>
                    </a:lnTo>
                    <a:lnTo>
                      <a:pt x="36" y="36"/>
                    </a:lnTo>
                    <a:lnTo>
                      <a:pt x="30" y="42"/>
                    </a:lnTo>
                    <a:lnTo>
                      <a:pt x="24" y="48"/>
                    </a:lnTo>
                    <a:lnTo>
                      <a:pt x="18" y="42"/>
                    </a:lnTo>
                    <a:lnTo>
                      <a:pt x="24" y="36"/>
                    </a:lnTo>
                    <a:lnTo>
                      <a:pt x="30" y="30"/>
                    </a:lnTo>
                    <a:lnTo>
                      <a:pt x="36" y="30"/>
                    </a:lnTo>
                    <a:lnTo>
                      <a:pt x="42" y="30"/>
                    </a:lnTo>
                    <a:lnTo>
                      <a:pt x="36" y="24"/>
                    </a:lnTo>
                    <a:lnTo>
                      <a:pt x="24" y="24"/>
                    </a:lnTo>
                    <a:lnTo>
                      <a:pt x="18" y="30"/>
                    </a:lnTo>
                    <a:lnTo>
                      <a:pt x="18" y="24"/>
                    </a:lnTo>
                    <a:lnTo>
                      <a:pt x="30" y="18"/>
                    </a:lnTo>
                    <a:lnTo>
                      <a:pt x="42" y="18"/>
                    </a:lnTo>
                    <a:lnTo>
                      <a:pt x="54" y="18"/>
                    </a:lnTo>
                    <a:lnTo>
                      <a:pt x="72" y="18"/>
                    </a:lnTo>
                    <a:lnTo>
                      <a:pt x="84" y="24"/>
                    </a:lnTo>
                    <a:lnTo>
                      <a:pt x="72" y="18"/>
                    </a:lnTo>
                    <a:lnTo>
                      <a:pt x="54" y="12"/>
                    </a:lnTo>
                    <a:lnTo>
                      <a:pt x="48" y="12"/>
                    </a:lnTo>
                    <a:lnTo>
                      <a:pt x="36" y="12"/>
                    </a:lnTo>
                    <a:lnTo>
                      <a:pt x="24" y="12"/>
                    </a:lnTo>
                    <a:lnTo>
                      <a:pt x="12" y="12"/>
                    </a:lnTo>
                    <a:lnTo>
                      <a:pt x="6" y="6"/>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9" name="Freeform 29">
                <a:extLst>
                  <a:ext uri="{FF2B5EF4-FFF2-40B4-BE49-F238E27FC236}">
                    <a16:creationId xmlns:a16="http://schemas.microsoft.com/office/drawing/2014/main" id="{694C7E89-976F-4ECA-8090-B6EEBF74CD1A}"/>
                  </a:ext>
                </a:extLst>
              </p:cNvPr>
              <p:cNvSpPr>
                <a:spLocks/>
              </p:cNvSpPr>
              <p:nvPr/>
            </p:nvSpPr>
            <p:spPr bwMode="auto">
              <a:xfrm>
                <a:off x="2475" y="3916"/>
                <a:ext cx="24" cy="18"/>
              </a:xfrm>
              <a:custGeom>
                <a:avLst/>
                <a:gdLst>
                  <a:gd name="T0" fmla="*/ 0 w 24"/>
                  <a:gd name="T1" fmla="*/ 0 h 18"/>
                  <a:gd name="T2" fmla="*/ 0 w 24"/>
                  <a:gd name="T3" fmla="*/ 6 h 18"/>
                  <a:gd name="T4" fmla="*/ 6 w 24"/>
                  <a:gd name="T5" fmla="*/ 12 h 18"/>
                  <a:gd name="T6" fmla="*/ 6 w 24"/>
                  <a:gd name="T7" fmla="*/ 18 h 18"/>
                  <a:gd name="T8" fmla="*/ 12 w 24"/>
                  <a:gd name="T9" fmla="*/ 18 h 18"/>
                  <a:gd name="T10" fmla="*/ 18 w 24"/>
                  <a:gd name="T11" fmla="*/ 12 h 18"/>
                  <a:gd name="T12" fmla="*/ 24 w 24"/>
                  <a:gd name="T13" fmla="*/ 12 h 18"/>
                  <a:gd name="T14" fmla="*/ 18 w 24"/>
                  <a:gd name="T15" fmla="*/ 12 h 18"/>
                  <a:gd name="T16" fmla="*/ 12 w 24"/>
                  <a:gd name="T17" fmla="*/ 12 h 18"/>
                  <a:gd name="T18" fmla="*/ 0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0" y="0"/>
                    </a:moveTo>
                    <a:lnTo>
                      <a:pt x="0" y="6"/>
                    </a:lnTo>
                    <a:lnTo>
                      <a:pt x="6" y="12"/>
                    </a:lnTo>
                    <a:lnTo>
                      <a:pt x="6" y="18"/>
                    </a:lnTo>
                    <a:lnTo>
                      <a:pt x="12" y="18"/>
                    </a:lnTo>
                    <a:lnTo>
                      <a:pt x="18" y="12"/>
                    </a:lnTo>
                    <a:lnTo>
                      <a:pt x="24" y="12"/>
                    </a:lnTo>
                    <a:lnTo>
                      <a:pt x="18" y="12"/>
                    </a:lnTo>
                    <a:lnTo>
                      <a:pt x="12" y="12"/>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6138" name="Text Box 58">
              <a:extLst>
                <a:ext uri="{FF2B5EF4-FFF2-40B4-BE49-F238E27FC236}">
                  <a16:creationId xmlns:a16="http://schemas.microsoft.com/office/drawing/2014/main" id="{29B885CF-F4DC-4730-8D58-847A76C729B4}"/>
                </a:ext>
              </a:extLst>
            </p:cNvPr>
            <p:cNvSpPr txBox="1">
              <a:spLocks noChangeArrowheads="1"/>
            </p:cNvSpPr>
            <p:nvPr/>
          </p:nvSpPr>
          <p:spPr bwMode="auto">
            <a:xfrm>
              <a:off x="312" y="440"/>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0000FF"/>
                  </a:solidFill>
                  <a:ea typeface="楷体_GB2312" pitchFamily="49" charset="-122"/>
                </a:rPr>
                <a:t>优点</a:t>
              </a:r>
            </a:p>
          </p:txBody>
        </p:sp>
      </p:grpSp>
      <p:grpSp>
        <p:nvGrpSpPr>
          <p:cNvPr id="46141" name="Group 61">
            <a:extLst>
              <a:ext uri="{FF2B5EF4-FFF2-40B4-BE49-F238E27FC236}">
                <a16:creationId xmlns:a16="http://schemas.microsoft.com/office/drawing/2014/main" id="{14105FE9-16C8-4D92-ACD0-704B921D529D}"/>
              </a:ext>
            </a:extLst>
          </p:cNvPr>
          <p:cNvGrpSpPr>
            <a:grpSpLocks/>
          </p:cNvGrpSpPr>
          <p:nvPr/>
        </p:nvGrpSpPr>
        <p:grpSpPr bwMode="auto">
          <a:xfrm>
            <a:off x="381000" y="1981200"/>
            <a:ext cx="1143000" cy="1295400"/>
            <a:chOff x="288" y="1008"/>
            <a:chExt cx="720" cy="816"/>
          </a:xfrm>
        </p:grpSpPr>
        <p:grpSp>
          <p:nvGrpSpPr>
            <p:cNvPr id="46119" name="Group 39">
              <a:extLst>
                <a:ext uri="{FF2B5EF4-FFF2-40B4-BE49-F238E27FC236}">
                  <a16:creationId xmlns:a16="http://schemas.microsoft.com/office/drawing/2014/main" id="{B881453A-8DDE-4022-9E18-D7EE0E65DD98}"/>
                </a:ext>
              </a:extLst>
            </p:cNvPr>
            <p:cNvGrpSpPr>
              <a:grpSpLocks/>
            </p:cNvGrpSpPr>
            <p:nvPr/>
          </p:nvGrpSpPr>
          <p:grpSpPr bwMode="auto">
            <a:xfrm>
              <a:off x="288" y="1008"/>
              <a:ext cx="720" cy="816"/>
              <a:chOff x="2355" y="3183"/>
              <a:chExt cx="649" cy="841"/>
            </a:xfrm>
          </p:grpSpPr>
          <p:sp>
            <p:nvSpPr>
              <p:cNvPr id="46120" name="Freeform 40">
                <a:extLst>
                  <a:ext uri="{FF2B5EF4-FFF2-40B4-BE49-F238E27FC236}">
                    <a16:creationId xmlns:a16="http://schemas.microsoft.com/office/drawing/2014/main" id="{D10D16BA-0011-4FFE-BD87-0A129DB5256E}"/>
                  </a:ext>
                </a:extLst>
              </p:cNvPr>
              <p:cNvSpPr>
                <a:spLocks/>
              </p:cNvSpPr>
              <p:nvPr/>
            </p:nvSpPr>
            <p:spPr bwMode="auto">
              <a:xfrm>
                <a:off x="2355" y="3183"/>
                <a:ext cx="649" cy="841"/>
              </a:xfrm>
              <a:custGeom>
                <a:avLst/>
                <a:gdLst>
                  <a:gd name="T0" fmla="*/ 150 w 649"/>
                  <a:gd name="T1" fmla="*/ 6 h 841"/>
                  <a:gd name="T2" fmla="*/ 204 w 649"/>
                  <a:gd name="T3" fmla="*/ 6 h 841"/>
                  <a:gd name="T4" fmla="*/ 282 w 649"/>
                  <a:gd name="T5" fmla="*/ 18 h 841"/>
                  <a:gd name="T6" fmla="*/ 385 w 649"/>
                  <a:gd name="T7" fmla="*/ 54 h 841"/>
                  <a:gd name="T8" fmla="*/ 529 w 649"/>
                  <a:gd name="T9" fmla="*/ 114 h 841"/>
                  <a:gd name="T10" fmla="*/ 565 w 649"/>
                  <a:gd name="T11" fmla="*/ 144 h 841"/>
                  <a:gd name="T12" fmla="*/ 619 w 649"/>
                  <a:gd name="T13" fmla="*/ 240 h 841"/>
                  <a:gd name="T14" fmla="*/ 649 w 649"/>
                  <a:gd name="T15" fmla="*/ 300 h 841"/>
                  <a:gd name="T16" fmla="*/ 619 w 649"/>
                  <a:gd name="T17" fmla="*/ 342 h 841"/>
                  <a:gd name="T18" fmla="*/ 619 w 649"/>
                  <a:gd name="T19" fmla="*/ 372 h 841"/>
                  <a:gd name="T20" fmla="*/ 643 w 649"/>
                  <a:gd name="T21" fmla="*/ 420 h 841"/>
                  <a:gd name="T22" fmla="*/ 637 w 649"/>
                  <a:gd name="T23" fmla="*/ 462 h 841"/>
                  <a:gd name="T24" fmla="*/ 595 w 649"/>
                  <a:gd name="T25" fmla="*/ 492 h 841"/>
                  <a:gd name="T26" fmla="*/ 607 w 649"/>
                  <a:gd name="T27" fmla="*/ 528 h 841"/>
                  <a:gd name="T28" fmla="*/ 589 w 649"/>
                  <a:gd name="T29" fmla="*/ 577 h 841"/>
                  <a:gd name="T30" fmla="*/ 529 w 649"/>
                  <a:gd name="T31" fmla="*/ 595 h 841"/>
                  <a:gd name="T32" fmla="*/ 505 w 649"/>
                  <a:gd name="T33" fmla="*/ 631 h 841"/>
                  <a:gd name="T34" fmla="*/ 457 w 649"/>
                  <a:gd name="T35" fmla="*/ 649 h 841"/>
                  <a:gd name="T36" fmla="*/ 360 w 649"/>
                  <a:gd name="T37" fmla="*/ 655 h 841"/>
                  <a:gd name="T38" fmla="*/ 300 w 649"/>
                  <a:gd name="T39" fmla="*/ 637 h 841"/>
                  <a:gd name="T40" fmla="*/ 258 w 649"/>
                  <a:gd name="T41" fmla="*/ 589 h 841"/>
                  <a:gd name="T42" fmla="*/ 222 w 649"/>
                  <a:gd name="T43" fmla="*/ 528 h 841"/>
                  <a:gd name="T44" fmla="*/ 240 w 649"/>
                  <a:gd name="T45" fmla="*/ 504 h 841"/>
                  <a:gd name="T46" fmla="*/ 276 w 649"/>
                  <a:gd name="T47" fmla="*/ 498 h 841"/>
                  <a:gd name="T48" fmla="*/ 306 w 649"/>
                  <a:gd name="T49" fmla="*/ 522 h 841"/>
                  <a:gd name="T50" fmla="*/ 282 w 649"/>
                  <a:gd name="T51" fmla="*/ 498 h 841"/>
                  <a:gd name="T52" fmla="*/ 270 w 649"/>
                  <a:gd name="T53" fmla="*/ 492 h 841"/>
                  <a:gd name="T54" fmla="*/ 246 w 649"/>
                  <a:gd name="T55" fmla="*/ 474 h 841"/>
                  <a:gd name="T56" fmla="*/ 204 w 649"/>
                  <a:gd name="T57" fmla="*/ 486 h 841"/>
                  <a:gd name="T58" fmla="*/ 198 w 649"/>
                  <a:gd name="T59" fmla="*/ 516 h 841"/>
                  <a:gd name="T60" fmla="*/ 204 w 649"/>
                  <a:gd name="T61" fmla="*/ 607 h 841"/>
                  <a:gd name="T62" fmla="*/ 228 w 649"/>
                  <a:gd name="T63" fmla="*/ 703 h 841"/>
                  <a:gd name="T64" fmla="*/ 228 w 649"/>
                  <a:gd name="T65" fmla="*/ 793 h 841"/>
                  <a:gd name="T66" fmla="*/ 204 w 649"/>
                  <a:gd name="T67" fmla="*/ 829 h 841"/>
                  <a:gd name="T68" fmla="*/ 150 w 649"/>
                  <a:gd name="T69" fmla="*/ 835 h 841"/>
                  <a:gd name="T70" fmla="*/ 132 w 649"/>
                  <a:gd name="T71" fmla="*/ 775 h 841"/>
                  <a:gd name="T72" fmla="*/ 108 w 649"/>
                  <a:gd name="T73" fmla="*/ 709 h 841"/>
                  <a:gd name="T74" fmla="*/ 96 w 649"/>
                  <a:gd name="T75" fmla="*/ 685 h 841"/>
                  <a:gd name="T76" fmla="*/ 84 w 649"/>
                  <a:gd name="T77" fmla="*/ 655 h 841"/>
                  <a:gd name="T78" fmla="*/ 48 w 649"/>
                  <a:gd name="T79" fmla="*/ 522 h 841"/>
                  <a:gd name="T80" fmla="*/ 18 w 649"/>
                  <a:gd name="T81" fmla="*/ 366 h 841"/>
                  <a:gd name="T82" fmla="*/ 0 w 649"/>
                  <a:gd name="T83" fmla="*/ 27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9" h="841">
                    <a:moveTo>
                      <a:pt x="108" y="0"/>
                    </a:moveTo>
                    <a:lnTo>
                      <a:pt x="132" y="6"/>
                    </a:lnTo>
                    <a:lnTo>
                      <a:pt x="150" y="6"/>
                    </a:lnTo>
                    <a:lnTo>
                      <a:pt x="168" y="12"/>
                    </a:lnTo>
                    <a:lnTo>
                      <a:pt x="180" y="12"/>
                    </a:lnTo>
                    <a:lnTo>
                      <a:pt x="204" y="6"/>
                    </a:lnTo>
                    <a:lnTo>
                      <a:pt x="228" y="6"/>
                    </a:lnTo>
                    <a:lnTo>
                      <a:pt x="252" y="12"/>
                    </a:lnTo>
                    <a:lnTo>
                      <a:pt x="282" y="18"/>
                    </a:lnTo>
                    <a:lnTo>
                      <a:pt x="312" y="24"/>
                    </a:lnTo>
                    <a:lnTo>
                      <a:pt x="342" y="36"/>
                    </a:lnTo>
                    <a:lnTo>
                      <a:pt x="385" y="54"/>
                    </a:lnTo>
                    <a:lnTo>
                      <a:pt x="427" y="72"/>
                    </a:lnTo>
                    <a:lnTo>
                      <a:pt x="481" y="96"/>
                    </a:lnTo>
                    <a:lnTo>
                      <a:pt x="529" y="114"/>
                    </a:lnTo>
                    <a:lnTo>
                      <a:pt x="547" y="120"/>
                    </a:lnTo>
                    <a:lnTo>
                      <a:pt x="559" y="132"/>
                    </a:lnTo>
                    <a:lnTo>
                      <a:pt x="565" y="144"/>
                    </a:lnTo>
                    <a:lnTo>
                      <a:pt x="577" y="162"/>
                    </a:lnTo>
                    <a:lnTo>
                      <a:pt x="595" y="192"/>
                    </a:lnTo>
                    <a:lnTo>
                      <a:pt x="619" y="240"/>
                    </a:lnTo>
                    <a:lnTo>
                      <a:pt x="637" y="264"/>
                    </a:lnTo>
                    <a:lnTo>
                      <a:pt x="643" y="288"/>
                    </a:lnTo>
                    <a:lnTo>
                      <a:pt x="649" y="300"/>
                    </a:lnTo>
                    <a:lnTo>
                      <a:pt x="643" y="318"/>
                    </a:lnTo>
                    <a:lnTo>
                      <a:pt x="631" y="336"/>
                    </a:lnTo>
                    <a:lnTo>
                      <a:pt x="619" y="342"/>
                    </a:lnTo>
                    <a:lnTo>
                      <a:pt x="613" y="348"/>
                    </a:lnTo>
                    <a:lnTo>
                      <a:pt x="613" y="360"/>
                    </a:lnTo>
                    <a:lnTo>
                      <a:pt x="619" y="372"/>
                    </a:lnTo>
                    <a:lnTo>
                      <a:pt x="625" y="384"/>
                    </a:lnTo>
                    <a:lnTo>
                      <a:pt x="637" y="402"/>
                    </a:lnTo>
                    <a:lnTo>
                      <a:pt x="643" y="420"/>
                    </a:lnTo>
                    <a:lnTo>
                      <a:pt x="643" y="432"/>
                    </a:lnTo>
                    <a:lnTo>
                      <a:pt x="643" y="450"/>
                    </a:lnTo>
                    <a:lnTo>
                      <a:pt x="637" y="462"/>
                    </a:lnTo>
                    <a:lnTo>
                      <a:pt x="625" y="474"/>
                    </a:lnTo>
                    <a:lnTo>
                      <a:pt x="607" y="486"/>
                    </a:lnTo>
                    <a:lnTo>
                      <a:pt x="595" y="492"/>
                    </a:lnTo>
                    <a:lnTo>
                      <a:pt x="595" y="504"/>
                    </a:lnTo>
                    <a:lnTo>
                      <a:pt x="601" y="516"/>
                    </a:lnTo>
                    <a:lnTo>
                      <a:pt x="607" y="528"/>
                    </a:lnTo>
                    <a:lnTo>
                      <a:pt x="601" y="546"/>
                    </a:lnTo>
                    <a:lnTo>
                      <a:pt x="601" y="565"/>
                    </a:lnTo>
                    <a:lnTo>
                      <a:pt x="589" y="577"/>
                    </a:lnTo>
                    <a:lnTo>
                      <a:pt x="577" y="583"/>
                    </a:lnTo>
                    <a:lnTo>
                      <a:pt x="553" y="589"/>
                    </a:lnTo>
                    <a:lnTo>
                      <a:pt x="529" y="595"/>
                    </a:lnTo>
                    <a:lnTo>
                      <a:pt x="517" y="595"/>
                    </a:lnTo>
                    <a:lnTo>
                      <a:pt x="511" y="619"/>
                    </a:lnTo>
                    <a:lnTo>
                      <a:pt x="505" y="631"/>
                    </a:lnTo>
                    <a:lnTo>
                      <a:pt x="493" y="643"/>
                    </a:lnTo>
                    <a:lnTo>
                      <a:pt x="475" y="649"/>
                    </a:lnTo>
                    <a:lnTo>
                      <a:pt x="457" y="649"/>
                    </a:lnTo>
                    <a:lnTo>
                      <a:pt x="433" y="649"/>
                    </a:lnTo>
                    <a:lnTo>
                      <a:pt x="403" y="655"/>
                    </a:lnTo>
                    <a:lnTo>
                      <a:pt x="360" y="655"/>
                    </a:lnTo>
                    <a:lnTo>
                      <a:pt x="342" y="655"/>
                    </a:lnTo>
                    <a:lnTo>
                      <a:pt x="324" y="649"/>
                    </a:lnTo>
                    <a:lnTo>
                      <a:pt x="300" y="637"/>
                    </a:lnTo>
                    <a:lnTo>
                      <a:pt x="282" y="625"/>
                    </a:lnTo>
                    <a:lnTo>
                      <a:pt x="270" y="607"/>
                    </a:lnTo>
                    <a:lnTo>
                      <a:pt x="258" y="589"/>
                    </a:lnTo>
                    <a:lnTo>
                      <a:pt x="240" y="565"/>
                    </a:lnTo>
                    <a:lnTo>
                      <a:pt x="228" y="540"/>
                    </a:lnTo>
                    <a:lnTo>
                      <a:pt x="222" y="528"/>
                    </a:lnTo>
                    <a:lnTo>
                      <a:pt x="228" y="522"/>
                    </a:lnTo>
                    <a:lnTo>
                      <a:pt x="234" y="510"/>
                    </a:lnTo>
                    <a:lnTo>
                      <a:pt x="240" y="504"/>
                    </a:lnTo>
                    <a:lnTo>
                      <a:pt x="252" y="498"/>
                    </a:lnTo>
                    <a:lnTo>
                      <a:pt x="264" y="498"/>
                    </a:lnTo>
                    <a:lnTo>
                      <a:pt x="276" y="498"/>
                    </a:lnTo>
                    <a:lnTo>
                      <a:pt x="288" y="510"/>
                    </a:lnTo>
                    <a:lnTo>
                      <a:pt x="300" y="516"/>
                    </a:lnTo>
                    <a:lnTo>
                      <a:pt x="306" y="522"/>
                    </a:lnTo>
                    <a:lnTo>
                      <a:pt x="318" y="528"/>
                    </a:lnTo>
                    <a:lnTo>
                      <a:pt x="306" y="516"/>
                    </a:lnTo>
                    <a:lnTo>
                      <a:pt x="282" y="498"/>
                    </a:lnTo>
                    <a:lnTo>
                      <a:pt x="288" y="492"/>
                    </a:lnTo>
                    <a:lnTo>
                      <a:pt x="282" y="492"/>
                    </a:lnTo>
                    <a:lnTo>
                      <a:pt x="270" y="492"/>
                    </a:lnTo>
                    <a:lnTo>
                      <a:pt x="264" y="486"/>
                    </a:lnTo>
                    <a:lnTo>
                      <a:pt x="252" y="480"/>
                    </a:lnTo>
                    <a:lnTo>
                      <a:pt x="246" y="474"/>
                    </a:lnTo>
                    <a:lnTo>
                      <a:pt x="228" y="474"/>
                    </a:lnTo>
                    <a:lnTo>
                      <a:pt x="216" y="474"/>
                    </a:lnTo>
                    <a:lnTo>
                      <a:pt x="204" y="486"/>
                    </a:lnTo>
                    <a:lnTo>
                      <a:pt x="198" y="492"/>
                    </a:lnTo>
                    <a:lnTo>
                      <a:pt x="198" y="504"/>
                    </a:lnTo>
                    <a:lnTo>
                      <a:pt x="198" y="516"/>
                    </a:lnTo>
                    <a:lnTo>
                      <a:pt x="198" y="546"/>
                    </a:lnTo>
                    <a:lnTo>
                      <a:pt x="198" y="577"/>
                    </a:lnTo>
                    <a:lnTo>
                      <a:pt x="204" y="607"/>
                    </a:lnTo>
                    <a:lnTo>
                      <a:pt x="204" y="637"/>
                    </a:lnTo>
                    <a:lnTo>
                      <a:pt x="216" y="679"/>
                    </a:lnTo>
                    <a:lnTo>
                      <a:pt x="228" y="703"/>
                    </a:lnTo>
                    <a:lnTo>
                      <a:pt x="234" y="721"/>
                    </a:lnTo>
                    <a:lnTo>
                      <a:pt x="234" y="763"/>
                    </a:lnTo>
                    <a:lnTo>
                      <a:pt x="228" y="793"/>
                    </a:lnTo>
                    <a:lnTo>
                      <a:pt x="222" y="811"/>
                    </a:lnTo>
                    <a:lnTo>
                      <a:pt x="216" y="823"/>
                    </a:lnTo>
                    <a:lnTo>
                      <a:pt x="204" y="829"/>
                    </a:lnTo>
                    <a:lnTo>
                      <a:pt x="186" y="835"/>
                    </a:lnTo>
                    <a:lnTo>
                      <a:pt x="168" y="841"/>
                    </a:lnTo>
                    <a:lnTo>
                      <a:pt x="150" y="835"/>
                    </a:lnTo>
                    <a:lnTo>
                      <a:pt x="144" y="829"/>
                    </a:lnTo>
                    <a:lnTo>
                      <a:pt x="138" y="787"/>
                    </a:lnTo>
                    <a:lnTo>
                      <a:pt x="132" y="775"/>
                    </a:lnTo>
                    <a:lnTo>
                      <a:pt x="132" y="769"/>
                    </a:lnTo>
                    <a:lnTo>
                      <a:pt x="126" y="745"/>
                    </a:lnTo>
                    <a:lnTo>
                      <a:pt x="108" y="709"/>
                    </a:lnTo>
                    <a:lnTo>
                      <a:pt x="102" y="697"/>
                    </a:lnTo>
                    <a:lnTo>
                      <a:pt x="102" y="685"/>
                    </a:lnTo>
                    <a:lnTo>
                      <a:pt x="96" y="685"/>
                    </a:lnTo>
                    <a:lnTo>
                      <a:pt x="96" y="679"/>
                    </a:lnTo>
                    <a:lnTo>
                      <a:pt x="96" y="673"/>
                    </a:lnTo>
                    <a:lnTo>
                      <a:pt x="84" y="655"/>
                    </a:lnTo>
                    <a:lnTo>
                      <a:pt x="78" y="613"/>
                    </a:lnTo>
                    <a:lnTo>
                      <a:pt x="60" y="571"/>
                    </a:lnTo>
                    <a:lnTo>
                      <a:pt x="48" y="522"/>
                    </a:lnTo>
                    <a:lnTo>
                      <a:pt x="30" y="468"/>
                    </a:lnTo>
                    <a:lnTo>
                      <a:pt x="24" y="426"/>
                    </a:lnTo>
                    <a:lnTo>
                      <a:pt x="18" y="366"/>
                    </a:lnTo>
                    <a:lnTo>
                      <a:pt x="18" y="306"/>
                    </a:lnTo>
                    <a:lnTo>
                      <a:pt x="18" y="300"/>
                    </a:lnTo>
                    <a:lnTo>
                      <a:pt x="0" y="270"/>
                    </a:lnTo>
                    <a:lnTo>
                      <a:pt x="72" y="204"/>
                    </a:lnTo>
                    <a:lnTo>
                      <a:pt x="108"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1" name="Freeform 41">
                <a:extLst>
                  <a:ext uri="{FF2B5EF4-FFF2-40B4-BE49-F238E27FC236}">
                    <a16:creationId xmlns:a16="http://schemas.microsoft.com/office/drawing/2014/main" id="{CEDDE739-22F1-4B0E-8D87-E239B9810F6C}"/>
                  </a:ext>
                </a:extLst>
              </p:cNvPr>
              <p:cNvSpPr>
                <a:spLocks/>
              </p:cNvSpPr>
              <p:nvPr/>
            </p:nvSpPr>
            <p:spPr bwMode="auto">
              <a:xfrm>
                <a:off x="2457" y="3183"/>
                <a:ext cx="445" cy="132"/>
              </a:xfrm>
              <a:custGeom>
                <a:avLst/>
                <a:gdLst>
                  <a:gd name="T0" fmla="*/ 24 w 445"/>
                  <a:gd name="T1" fmla="*/ 0 h 132"/>
                  <a:gd name="T2" fmla="*/ 42 w 445"/>
                  <a:gd name="T3" fmla="*/ 6 h 132"/>
                  <a:gd name="T4" fmla="*/ 60 w 445"/>
                  <a:gd name="T5" fmla="*/ 6 h 132"/>
                  <a:gd name="T6" fmla="*/ 72 w 445"/>
                  <a:gd name="T7" fmla="*/ 12 h 132"/>
                  <a:gd name="T8" fmla="*/ 90 w 445"/>
                  <a:gd name="T9" fmla="*/ 6 h 132"/>
                  <a:gd name="T10" fmla="*/ 102 w 445"/>
                  <a:gd name="T11" fmla="*/ 6 h 132"/>
                  <a:gd name="T12" fmla="*/ 120 w 445"/>
                  <a:gd name="T13" fmla="*/ 6 h 132"/>
                  <a:gd name="T14" fmla="*/ 144 w 445"/>
                  <a:gd name="T15" fmla="*/ 6 h 132"/>
                  <a:gd name="T16" fmla="*/ 174 w 445"/>
                  <a:gd name="T17" fmla="*/ 18 h 132"/>
                  <a:gd name="T18" fmla="*/ 210 w 445"/>
                  <a:gd name="T19" fmla="*/ 24 h 132"/>
                  <a:gd name="T20" fmla="*/ 246 w 445"/>
                  <a:gd name="T21" fmla="*/ 36 h 132"/>
                  <a:gd name="T22" fmla="*/ 289 w 445"/>
                  <a:gd name="T23" fmla="*/ 54 h 132"/>
                  <a:gd name="T24" fmla="*/ 337 w 445"/>
                  <a:gd name="T25" fmla="*/ 72 h 132"/>
                  <a:gd name="T26" fmla="*/ 379 w 445"/>
                  <a:gd name="T27" fmla="*/ 96 h 132"/>
                  <a:gd name="T28" fmla="*/ 409 w 445"/>
                  <a:gd name="T29" fmla="*/ 108 h 132"/>
                  <a:gd name="T30" fmla="*/ 427 w 445"/>
                  <a:gd name="T31" fmla="*/ 114 h 132"/>
                  <a:gd name="T32" fmla="*/ 445 w 445"/>
                  <a:gd name="T33" fmla="*/ 126 h 132"/>
                  <a:gd name="T34" fmla="*/ 433 w 445"/>
                  <a:gd name="T35" fmla="*/ 120 h 132"/>
                  <a:gd name="T36" fmla="*/ 421 w 445"/>
                  <a:gd name="T37" fmla="*/ 120 h 132"/>
                  <a:gd name="T38" fmla="*/ 409 w 445"/>
                  <a:gd name="T39" fmla="*/ 126 h 132"/>
                  <a:gd name="T40" fmla="*/ 403 w 445"/>
                  <a:gd name="T41" fmla="*/ 126 h 132"/>
                  <a:gd name="T42" fmla="*/ 385 w 445"/>
                  <a:gd name="T43" fmla="*/ 120 h 132"/>
                  <a:gd name="T44" fmla="*/ 367 w 445"/>
                  <a:gd name="T45" fmla="*/ 108 h 132"/>
                  <a:gd name="T46" fmla="*/ 349 w 445"/>
                  <a:gd name="T47" fmla="*/ 96 h 132"/>
                  <a:gd name="T48" fmla="*/ 325 w 445"/>
                  <a:gd name="T49" fmla="*/ 84 h 132"/>
                  <a:gd name="T50" fmla="*/ 301 w 445"/>
                  <a:gd name="T51" fmla="*/ 72 h 132"/>
                  <a:gd name="T52" fmla="*/ 271 w 445"/>
                  <a:gd name="T53" fmla="*/ 60 h 132"/>
                  <a:gd name="T54" fmla="*/ 246 w 445"/>
                  <a:gd name="T55" fmla="*/ 54 h 132"/>
                  <a:gd name="T56" fmla="*/ 222 w 445"/>
                  <a:gd name="T57" fmla="*/ 42 h 132"/>
                  <a:gd name="T58" fmla="*/ 204 w 445"/>
                  <a:gd name="T59" fmla="*/ 36 h 132"/>
                  <a:gd name="T60" fmla="*/ 186 w 445"/>
                  <a:gd name="T61" fmla="*/ 36 h 132"/>
                  <a:gd name="T62" fmla="*/ 174 w 445"/>
                  <a:gd name="T63" fmla="*/ 30 h 132"/>
                  <a:gd name="T64" fmla="*/ 150 w 445"/>
                  <a:gd name="T65" fmla="*/ 30 h 132"/>
                  <a:gd name="T66" fmla="*/ 126 w 445"/>
                  <a:gd name="T67" fmla="*/ 30 h 132"/>
                  <a:gd name="T68" fmla="*/ 102 w 445"/>
                  <a:gd name="T69" fmla="*/ 30 h 132"/>
                  <a:gd name="T70" fmla="*/ 84 w 445"/>
                  <a:gd name="T71" fmla="*/ 36 h 132"/>
                  <a:gd name="T72" fmla="*/ 66 w 445"/>
                  <a:gd name="T73" fmla="*/ 42 h 132"/>
                  <a:gd name="T74" fmla="*/ 54 w 445"/>
                  <a:gd name="T75" fmla="*/ 60 h 132"/>
                  <a:gd name="T76" fmla="*/ 42 w 445"/>
                  <a:gd name="T77" fmla="*/ 72 h 132"/>
                  <a:gd name="T78" fmla="*/ 30 w 445"/>
                  <a:gd name="T79" fmla="*/ 90 h 132"/>
                  <a:gd name="T80" fmla="*/ 18 w 445"/>
                  <a:gd name="T81" fmla="*/ 108 h 132"/>
                  <a:gd name="T82" fmla="*/ 12 w 445"/>
                  <a:gd name="T83" fmla="*/ 120 h 132"/>
                  <a:gd name="T84" fmla="*/ 0 w 445"/>
                  <a:gd name="T85" fmla="*/ 132 h 132"/>
                  <a:gd name="T86" fmla="*/ 24 w 445"/>
                  <a:gd name="T8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5" h="132">
                    <a:moveTo>
                      <a:pt x="24" y="0"/>
                    </a:moveTo>
                    <a:lnTo>
                      <a:pt x="42" y="6"/>
                    </a:lnTo>
                    <a:lnTo>
                      <a:pt x="60" y="6"/>
                    </a:lnTo>
                    <a:lnTo>
                      <a:pt x="72" y="12"/>
                    </a:lnTo>
                    <a:lnTo>
                      <a:pt x="90" y="6"/>
                    </a:lnTo>
                    <a:lnTo>
                      <a:pt x="102" y="6"/>
                    </a:lnTo>
                    <a:lnTo>
                      <a:pt x="120" y="6"/>
                    </a:lnTo>
                    <a:lnTo>
                      <a:pt x="144" y="6"/>
                    </a:lnTo>
                    <a:lnTo>
                      <a:pt x="174" y="18"/>
                    </a:lnTo>
                    <a:lnTo>
                      <a:pt x="210" y="24"/>
                    </a:lnTo>
                    <a:lnTo>
                      <a:pt x="246" y="36"/>
                    </a:lnTo>
                    <a:lnTo>
                      <a:pt x="289" y="54"/>
                    </a:lnTo>
                    <a:lnTo>
                      <a:pt x="337" y="72"/>
                    </a:lnTo>
                    <a:lnTo>
                      <a:pt x="379" y="96"/>
                    </a:lnTo>
                    <a:lnTo>
                      <a:pt x="409" y="108"/>
                    </a:lnTo>
                    <a:lnTo>
                      <a:pt x="427" y="114"/>
                    </a:lnTo>
                    <a:lnTo>
                      <a:pt x="445" y="126"/>
                    </a:lnTo>
                    <a:lnTo>
                      <a:pt x="433" y="120"/>
                    </a:lnTo>
                    <a:lnTo>
                      <a:pt x="421" y="120"/>
                    </a:lnTo>
                    <a:lnTo>
                      <a:pt x="409" y="126"/>
                    </a:lnTo>
                    <a:lnTo>
                      <a:pt x="403" y="126"/>
                    </a:lnTo>
                    <a:lnTo>
                      <a:pt x="385" y="120"/>
                    </a:lnTo>
                    <a:lnTo>
                      <a:pt x="367" y="108"/>
                    </a:lnTo>
                    <a:lnTo>
                      <a:pt x="349" y="96"/>
                    </a:lnTo>
                    <a:lnTo>
                      <a:pt x="325" y="84"/>
                    </a:lnTo>
                    <a:lnTo>
                      <a:pt x="301" y="72"/>
                    </a:lnTo>
                    <a:lnTo>
                      <a:pt x="271" y="60"/>
                    </a:lnTo>
                    <a:lnTo>
                      <a:pt x="246" y="54"/>
                    </a:lnTo>
                    <a:lnTo>
                      <a:pt x="222" y="42"/>
                    </a:lnTo>
                    <a:lnTo>
                      <a:pt x="204" y="36"/>
                    </a:lnTo>
                    <a:lnTo>
                      <a:pt x="186" y="36"/>
                    </a:lnTo>
                    <a:lnTo>
                      <a:pt x="174" y="30"/>
                    </a:lnTo>
                    <a:lnTo>
                      <a:pt x="150" y="30"/>
                    </a:lnTo>
                    <a:lnTo>
                      <a:pt x="126" y="30"/>
                    </a:lnTo>
                    <a:lnTo>
                      <a:pt x="102" y="30"/>
                    </a:lnTo>
                    <a:lnTo>
                      <a:pt x="84" y="36"/>
                    </a:lnTo>
                    <a:lnTo>
                      <a:pt x="66" y="42"/>
                    </a:lnTo>
                    <a:lnTo>
                      <a:pt x="54" y="60"/>
                    </a:lnTo>
                    <a:lnTo>
                      <a:pt x="42" y="72"/>
                    </a:lnTo>
                    <a:lnTo>
                      <a:pt x="30" y="90"/>
                    </a:lnTo>
                    <a:lnTo>
                      <a:pt x="18" y="108"/>
                    </a:lnTo>
                    <a:lnTo>
                      <a:pt x="12" y="120"/>
                    </a:lnTo>
                    <a:lnTo>
                      <a:pt x="0" y="132"/>
                    </a:lnTo>
                    <a:lnTo>
                      <a:pt x="24"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2" name="Freeform 42">
                <a:extLst>
                  <a:ext uri="{FF2B5EF4-FFF2-40B4-BE49-F238E27FC236}">
                    <a16:creationId xmlns:a16="http://schemas.microsoft.com/office/drawing/2014/main" id="{3110DF68-0ADA-46F9-BC0C-5A05A1DE4D28}"/>
                  </a:ext>
                </a:extLst>
              </p:cNvPr>
              <p:cNvSpPr>
                <a:spLocks/>
              </p:cNvSpPr>
              <p:nvPr/>
            </p:nvSpPr>
            <p:spPr bwMode="auto">
              <a:xfrm>
                <a:off x="2884" y="3417"/>
                <a:ext cx="96" cy="114"/>
              </a:xfrm>
              <a:custGeom>
                <a:avLst/>
                <a:gdLst>
                  <a:gd name="T0" fmla="*/ 90 w 96"/>
                  <a:gd name="T1" fmla="*/ 108 h 114"/>
                  <a:gd name="T2" fmla="*/ 96 w 96"/>
                  <a:gd name="T3" fmla="*/ 96 h 114"/>
                  <a:gd name="T4" fmla="*/ 96 w 96"/>
                  <a:gd name="T5" fmla="*/ 84 h 114"/>
                  <a:gd name="T6" fmla="*/ 90 w 96"/>
                  <a:gd name="T7" fmla="*/ 66 h 114"/>
                  <a:gd name="T8" fmla="*/ 78 w 96"/>
                  <a:gd name="T9" fmla="*/ 54 h 114"/>
                  <a:gd name="T10" fmla="*/ 66 w 96"/>
                  <a:gd name="T11" fmla="*/ 36 h 114"/>
                  <a:gd name="T12" fmla="*/ 42 w 96"/>
                  <a:gd name="T13" fmla="*/ 24 h 114"/>
                  <a:gd name="T14" fmla="*/ 24 w 96"/>
                  <a:gd name="T15" fmla="*/ 12 h 114"/>
                  <a:gd name="T16" fmla="*/ 0 w 96"/>
                  <a:gd name="T17" fmla="*/ 0 h 114"/>
                  <a:gd name="T18" fmla="*/ 24 w 96"/>
                  <a:gd name="T19" fmla="*/ 18 h 114"/>
                  <a:gd name="T20" fmla="*/ 30 w 96"/>
                  <a:gd name="T21" fmla="*/ 24 h 114"/>
                  <a:gd name="T22" fmla="*/ 42 w 96"/>
                  <a:gd name="T23" fmla="*/ 30 h 114"/>
                  <a:gd name="T24" fmla="*/ 54 w 96"/>
                  <a:gd name="T25" fmla="*/ 42 h 114"/>
                  <a:gd name="T26" fmla="*/ 60 w 96"/>
                  <a:gd name="T27" fmla="*/ 48 h 114"/>
                  <a:gd name="T28" fmla="*/ 72 w 96"/>
                  <a:gd name="T29" fmla="*/ 60 h 114"/>
                  <a:gd name="T30" fmla="*/ 78 w 96"/>
                  <a:gd name="T31" fmla="*/ 72 h 114"/>
                  <a:gd name="T32" fmla="*/ 84 w 96"/>
                  <a:gd name="T33" fmla="*/ 90 h 114"/>
                  <a:gd name="T34" fmla="*/ 84 w 96"/>
                  <a:gd name="T35" fmla="*/ 102 h 114"/>
                  <a:gd name="T36" fmla="*/ 84 w 96"/>
                  <a:gd name="T37" fmla="*/ 114 h 114"/>
                  <a:gd name="T38" fmla="*/ 90 w 96"/>
                  <a:gd name="T3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14">
                    <a:moveTo>
                      <a:pt x="90" y="108"/>
                    </a:moveTo>
                    <a:lnTo>
                      <a:pt x="96" y="96"/>
                    </a:lnTo>
                    <a:lnTo>
                      <a:pt x="96" y="84"/>
                    </a:lnTo>
                    <a:lnTo>
                      <a:pt x="90" y="66"/>
                    </a:lnTo>
                    <a:lnTo>
                      <a:pt x="78" y="54"/>
                    </a:lnTo>
                    <a:lnTo>
                      <a:pt x="66" y="36"/>
                    </a:lnTo>
                    <a:lnTo>
                      <a:pt x="42" y="24"/>
                    </a:lnTo>
                    <a:lnTo>
                      <a:pt x="24" y="12"/>
                    </a:lnTo>
                    <a:lnTo>
                      <a:pt x="0" y="0"/>
                    </a:lnTo>
                    <a:lnTo>
                      <a:pt x="24" y="18"/>
                    </a:lnTo>
                    <a:lnTo>
                      <a:pt x="30" y="24"/>
                    </a:lnTo>
                    <a:lnTo>
                      <a:pt x="42" y="30"/>
                    </a:lnTo>
                    <a:lnTo>
                      <a:pt x="54" y="42"/>
                    </a:lnTo>
                    <a:lnTo>
                      <a:pt x="60" y="48"/>
                    </a:lnTo>
                    <a:lnTo>
                      <a:pt x="72" y="60"/>
                    </a:lnTo>
                    <a:lnTo>
                      <a:pt x="78" y="72"/>
                    </a:lnTo>
                    <a:lnTo>
                      <a:pt x="84" y="90"/>
                    </a:lnTo>
                    <a:lnTo>
                      <a:pt x="84" y="102"/>
                    </a:lnTo>
                    <a:lnTo>
                      <a:pt x="84" y="114"/>
                    </a:lnTo>
                    <a:lnTo>
                      <a:pt x="90" y="108"/>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3" name="Freeform 43">
                <a:extLst>
                  <a:ext uri="{FF2B5EF4-FFF2-40B4-BE49-F238E27FC236}">
                    <a16:creationId xmlns:a16="http://schemas.microsoft.com/office/drawing/2014/main" id="{08F53629-B869-4557-B38A-403D61CC2719}"/>
                  </a:ext>
                </a:extLst>
              </p:cNvPr>
              <p:cNvSpPr>
                <a:spLocks/>
              </p:cNvSpPr>
              <p:nvPr/>
            </p:nvSpPr>
            <p:spPr bwMode="auto">
              <a:xfrm>
                <a:off x="2848" y="3537"/>
                <a:ext cx="114" cy="138"/>
              </a:xfrm>
              <a:custGeom>
                <a:avLst/>
                <a:gdLst>
                  <a:gd name="T0" fmla="*/ 108 w 114"/>
                  <a:gd name="T1" fmla="*/ 132 h 138"/>
                  <a:gd name="T2" fmla="*/ 114 w 114"/>
                  <a:gd name="T3" fmla="*/ 114 h 138"/>
                  <a:gd name="T4" fmla="*/ 108 w 114"/>
                  <a:gd name="T5" fmla="*/ 96 h 138"/>
                  <a:gd name="T6" fmla="*/ 108 w 114"/>
                  <a:gd name="T7" fmla="*/ 84 h 138"/>
                  <a:gd name="T8" fmla="*/ 96 w 114"/>
                  <a:gd name="T9" fmla="*/ 66 h 138"/>
                  <a:gd name="T10" fmla="*/ 90 w 114"/>
                  <a:gd name="T11" fmla="*/ 54 h 138"/>
                  <a:gd name="T12" fmla="*/ 72 w 114"/>
                  <a:gd name="T13" fmla="*/ 42 h 138"/>
                  <a:gd name="T14" fmla="*/ 54 w 114"/>
                  <a:gd name="T15" fmla="*/ 30 h 138"/>
                  <a:gd name="T16" fmla="*/ 30 w 114"/>
                  <a:gd name="T17" fmla="*/ 18 h 138"/>
                  <a:gd name="T18" fmla="*/ 0 w 114"/>
                  <a:gd name="T19" fmla="*/ 0 h 138"/>
                  <a:gd name="T20" fmla="*/ 18 w 114"/>
                  <a:gd name="T21" fmla="*/ 12 h 138"/>
                  <a:gd name="T22" fmla="*/ 30 w 114"/>
                  <a:gd name="T23" fmla="*/ 24 h 138"/>
                  <a:gd name="T24" fmla="*/ 48 w 114"/>
                  <a:gd name="T25" fmla="*/ 36 h 138"/>
                  <a:gd name="T26" fmla="*/ 60 w 114"/>
                  <a:gd name="T27" fmla="*/ 48 h 138"/>
                  <a:gd name="T28" fmla="*/ 72 w 114"/>
                  <a:gd name="T29" fmla="*/ 60 h 138"/>
                  <a:gd name="T30" fmla="*/ 84 w 114"/>
                  <a:gd name="T31" fmla="*/ 78 h 138"/>
                  <a:gd name="T32" fmla="*/ 90 w 114"/>
                  <a:gd name="T33" fmla="*/ 96 h 138"/>
                  <a:gd name="T34" fmla="*/ 96 w 114"/>
                  <a:gd name="T35" fmla="*/ 120 h 138"/>
                  <a:gd name="T36" fmla="*/ 102 w 114"/>
                  <a:gd name="T37" fmla="*/ 138 h 138"/>
                  <a:gd name="T38" fmla="*/ 108 w 114"/>
                  <a:gd name="T39" fmla="*/ 1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38">
                    <a:moveTo>
                      <a:pt x="108" y="132"/>
                    </a:moveTo>
                    <a:lnTo>
                      <a:pt x="114" y="114"/>
                    </a:lnTo>
                    <a:lnTo>
                      <a:pt x="108" y="96"/>
                    </a:lnTo>
                    <a:lnTo>
                      <a:pt x="108" y="84"/>
                    </a:lnTo>
                    <a:lnTo>
                      <a:pt x="96" y="66"/>
                    </a:lnTo>
                    <a:lnTo>
                      <a:pt x="90" y="54"/>
                    </a:lnTo>
                    <a:lnTo>
                      <a:pt x="72" y="42"/>
                    </a:lnTo>
                    <a:lnTo>
                      <a:pt x="54" y="30"/>
                    </a:lnTo>
                    <a:lnTo>
                      <a:pt x="30" y="18"/>
                    </a:lnTo>
                    <a:lnTo>
                      <a:pt x="0" y="0"/>
                    </a:lnTo>
                    <a:lnTo>
                      <a:pt x="18" y="12"/>
                    </a:lnTo>
                    <a:lnTo>
                      <a:pt x="30" y="24"/>
                    </a:lnTo>
                    <a:lnTo>
                      <a:pt x="48" y="36"/>
                    </a:lnTo>
                    <a:lnTo>
                      <a:pt x="60" y="48"/>
                    </a:lnTo>
                    <a:lnTo>
                      <a:pt x="72" y="60"/>
                    </a:lnTo>
                    <a:lnTo>
                      <a:pt x="84" y="78"/>
                    </a:lnTo>
                    <a:lnTo>
                      <a:pt x="90" y="96"/>
                    </a:lnTo>
                    <a:lnTo>
                      <a:pt x="96" y="120"/>
                    </a:lnTo>
                    <a:lnTo>
                      <a:pt x="102" y="138"/>
                    </a:lnTo>
                    <a:lnTo>
                      <a:pt x="108" y="13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4" name="Freeform 44">
                <a:extLst>
                  <a:ext uri="{FF2B5EF4-FFF2-40B4-BE49-F238E27FC236}">
                    <a16:creationId xmlns:a16="http://schemas.microsoft.com/office/drawing/2014/main" id="{26EB053F-A837-4C30-BEC0-308D25839ECA}"/>
                  </a:ext>
                </a:extLst>
              </p:cNvPr>
              <p:cNvSpPr>
                <a:spLocks/>
              </p:cNvSpPr>
              <p:nvPr/>
            </p:nvSpPr>
            <p:spPr bwMode="auto">
              <a:xfrm>
                <a:off x="2794" y="3675"/>
                <a:ext cx="90" cy="103"/>
              </a:xfrm>
              <a:custGeom>
                <a:avLst/>
                <a:gdLst>
                  <a:gd name="T0" fmla="*/ 0 w 90"/>
                  <a:gd name="T1" fmla="*/ 0 h 103"/>
                  <a:gd name="T2" fmla="*/ 24 w 90"/>
                  <a:gd name="T3" fmla="*/ 12 h 103"/>
                  <a:gd name="T4" fmla="*/ 48 w 90"/>
                  <a:gd name="T5" fmla="*/ 24 h 103"/>
                  <a:gd name="T6" fmla="*/ 66 w 90"/>
                  <a:gd name="T7" fmla="*/ 36 h 103"/>
                  <a:gd name="T8" fmla="*/ 78 w 90"/>
                  <a:gd name="T9" fmla="*/ 48 h 103"/>
                  <a:gd name="T10" fmla="*/ 84 w 90"/>
                  <a:gd name="T11" fmla="*/ 67 h 103"/>
                  <a:gd name="T12" fmla="*/ 90 w 90"/>
                  <a:gd name="T13" fmla="*/ 85 h 103"/>
                  <a:gd name="T14" fmla="*/ 90 w 90"/>
                  <a:gd name="T15" fmla="*/ 103 h 103"/>
                  <a:gd name="T16" fmla="*/ 84 w 90"/>
                  <a:gd name="T17" fmla="*/ 103 h 103"/>
                  <a:gd name="T18" fmla="*/ 72 w 90"/>
                  <a:gd name="T19" fmla="*/ 103 h 103"/>
                  <a:gd name="T20" fmla="*/ 72 w 90"/>
                  <a:gd name="T21" fmla="*/ 91 h 103"/>
                  <a:gd name="T22" fmla="*/ 66 w 90"/>
                  <a:gd name="T23" fmla="*/ 73 h 103"/>
                  <a:gd name="T24" fmla="*/ 60 w 90"/>
                  <a:gd name="T25" fmla="*/ 54 h 103"/>
                  <a:gd name="T26" fmla="*/ 48 w 90"/>
                  <a:gd name="T27" fmla="*/ 36 h 103"/>
                  <a:gd name="T28" fmla="*/ 30 w 90"/>
                  <a:gd name="T29" fmla="*/ 24 h 103"/>
                  <a:gd name="T30" fmla="*/ 18 w 90"/>
                  <a:gd name="T31" fmla="*/ 12 h 103"/>
                  <a:gd name="T32" fmla="*/ 0 w 90"/>
                  <a:gd name="T3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03">
                    <a:moveTo>
                      <a:pt x="0" y="0"/>
                    </a:moveTo>
                    <a:lnTo>
                      <a:pt x="24" y="12"/>
                    </a:lnTo>
                    <a:lnTo>
                      <a:pt x="48" y="24"/>
                    </a:lnTo>
                    <a:lnTo>
                      <a:pt x="66" y="36"/>
                    </a:lnTo>
                    <a:lnTo>
                      <a:pt x="78" y="48"/>
                    </a:lnTo>
                    <a:lnTo>
                      <a:pt x="84" y="67"/>
                    </a:lnTo>
                    <a:lnTo>
                      <a:pt x="90" y="85"/>
                    </a:lnTo>
                    <a:lnTo>
                      <a:pt x="90" y="103"/>
                    </a:lnTo>
                    <a:lnTo>
                      <a:pt x="84" y="103"/>
                    </a:lnTo>
                    <a:lnTo>
                      <a:pt x="72" y="103"/>
                    </a:lnTo>
                    <a:lnTo>
                      <a:pt x="72" y="91"/>
                    </a:lnTo>
                    <a:lnTo>
                      <a:pt x="66" y="73"/>
                    </a:lnTo>
                    <a:lnTo>
                      <a:pt x="60" y="54"/>
                    </a:lnTo>
                    <a:lnTo>
                      <a:pt x="48" y="36"/>
                    </a:lnTo>
                    <a:lnTo>
                      <a:pt x="30" y="24"/>
                    </a:lnTo>
                    <a:lnTo>
                      <a:pt x="18" y="12"/>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5" name="Freeform 45">
                <a:extLst>
                  <a:ext uri="{FF2B5EF4-FFF2-40B4-BE49-F238E27FC236}">
                    <a16:creationId xmlns:a16="http://schemas.microsoft.com/office/drawing/2014/main" id="{232E48BE-F19A-4ADA-9FF4-41E7E287A295}"/>
                  </a:ext>
                </a:extLst>
              </p:cNvPr>
              <p:cNvSpPr>
                <a:spLocks/>
              </p:cNvSpPr>
              <p:nvPr/>
            </p:nvSpPr>
            <p:spPr bwMode="auto">
              <a:xfrm>
                <a:off x="2577" y="3681"/>
                <a:ext cx="235" cy="151"/>
              </a:xfrm>
              <a:custGeom>
                <a:avLst/>
                <a:gdLst>
                  <a:gd name="T0" fmla="*/ 84 w 235"/>
                  <a:gd name="T1" fmla="*/ 24 h 151"/>
                  <a:gd name="T2" fmla="*/ 120 w 235"/>
                  <a:gd name="T3" fmla="*/ 30 h 151"/>
                  <a:gd name="T4" fmla="*/ 157 w 235"/>
                  <a:gd name="T5" fmla="*/ 42 h 151"/>
                  <a:gd name="T6" fmla="*/ 175 w 235"/>
                  <a:gd name="T7" fmla="*/ 54 h 151"/>
                  <a:gd name="T8" fmla="*/ 199 w 235"/>
                  <a:gd name="T9" fmla="*/ 73 h 151"/>
                  <a:gd name="T10" fmla="*/ 217 w 235"/>
                  <a:gd name="T11" fmla="*/ 91 h 151"/>
                  <a:gd name="T12" fmla="*/ 235 w 235"/>
                  <a:gd name="T13" fmla="*/ 109 h 151"/>
                  <a:gd name="T14" fmla="*/ 205 w 235"/>
                  <a:gd name="T15" fmla="*/ 85 h 151"/>
                  <a:gd name="T16" fmla="*/ 175 w 235"/>
                  <a:gd name="T17" fmla="*/ 67 h 151"/>
                  <a:gd name="T18" fmla="*/ 157 w 235"/>
                  <a:gd name="T19" fmla="*/ 48 h 151"/>
                  <a:gd name="T20" fmla="*/ 132 w 235"/>
                  <a:gd name="T21" fmla="*/ 48 h 151"/>
                  <a:gd name="T22" fmla="*/ 114 w 235"/>
                  <a:gd name="T23" fmla="*/ 42 h 151"/>
                  <a:gd name="T24" fmla="*/ 102 w 235"/>
                  <a:gd name="T25" fmla="*/ 36 h 151"/>
                  <a:gd name="T26" fmla="*/ 108 w 235"/>
                  <a:gd name="T27" fmla="*/ 54 h 151"/>
                  <a:gd name="T28" fmla="*/ 108 w 235"/>
                  <a:gd name="T29" fmla="*/ 73 h 151"/>
                  <a:gd name="T30" fmla="*/ 114 w 235"/>
                  <a:gd name="T31" fmla="*/ 91 h 151"/>
                  <a:gd name="T32" fmla="*/ 120 w 235"/>
                  <a:gd name="T33" fmla="*/ 109 h 151"/>
                  <a:gd name="T34" fmla="*/ 126 w 235"/>
                  <a:gd name="T35" fmla="*/ 127 h 151"/>
                  <a:gd name="T36" fmla="*/ 132 w 235"/>
                  <a:gd name="T37" fmla="*/ 133 h 151"/>
                  <a:gd name="T38" fmla="*/ 138 w 235"/>
                  <a:gd name="T39" fmla="*/ 151 h 151"/>
                  <a:gd name="T40" fmla="*/ 126 w 235"/>
                  <a:gd name="T41" fmla="*/ 133 h 151"/>
                  <a:gd name="T42" fmla="*/ 120 w 235"/>
                  <a:gd name="T43" fmla="*/ 115 h 151"/>
                  <a:gd name="T44" fmla="*/ 108 w 235"/>
                  <a:gd name="T45" fmla="*/ 97 h 151"/>
                  <a:gd name="T46" fmla="*/ 102 w 235"/>
                  <a:gd name="T47" fmla="*/ 85 h 151"/>
                  <a:gd name="T48" fmla="*/ 96 w 235"/>
                  <a:gd name="T49" fmla="*/ 67 h 151"/>
                  <a:gd name="T50" fmla="*/ 96 w 235"/>
                  <a:gd name="T51" fmla="*/ 54 h 151"/>
                  <a:gd name="T52" fmla="*/ 84 w 235"/>
                  <a:gd name="T53" fmla="*/ 42 h 151"/>
                  <a:gd name="T54" fmla="*/ 78 w 235"/>
                  <a:gd name="T55" fmla="*/ 30 h 151"/>
                  <a:gd name="T56" fmla="*/ 66 w 235"/>
                  <a:gd name="T57" fmla="*/ 18 h 151"/>
                  <a:gd name="T58" fmla="*/ 54 w 235"/>
                  <a:gd name="T59" fmla="*/ 12 h 151"/>
                  <a:gd name="T60" fmla="*/ 36 w 235"/>
                  <a:gd name="T61" fmla="*/ 12 h 151"/>
                  <a:gd name="T62" fmla="*/ 18 w 235"/>
                  <a:gd name="T63" fmla="*/ 18 h 151"/>
                  <a:gd name="T64" fmla="*/ 12 w 235"/>
                  <a:gd name="T65" fmla="*/ 30 h 151"/>
                  <a:gd name="T66" fmla="*/ 30 w 235"/>
                  <a:gd name="T67" fmla="*/ 42 h 151"/>
                  <a:gd name="T68" fmla="*/ 36 w 235"/>
                  <a:gd name="T69" fmla="*/ 54 h 151"/>
                  <a:gd name="T70" fmla="*/ 42 w 235"/>
                  <a:gd name="T71" fmla="*/ 79 h 151"/>
                  <a:gd name="T72" fmla="*/ 42 w 235"/>
                  <a:gd name="T73" fmla="*/ 91 h 151"/>
                  <a:gd name="T74" fmla="*/ 42 w 235"/>
                  <a:gd name="T75" fmla="*/ 79 h 151"/>
                  <a:gd name="T76" fmla="*/ 36 w 235"/>
                  <a:gd name="T77" fmla="*/ 67 h 151"/>
                  <a:gd name="T78" fmla="*/ 30 w 235"/>
                  <a:gd name="T79" fmla="*/ 54 h 151"/>
                  <a:gd name="T80" fmla="*/ 24 w 235"/>
                  <a:gd name="T81" fmla="*/ 42 h 151"/>
                  <a:gd name="T82" fmla="*/ 12 w 235"/>
                  <a:gd name="T83" fmla="*/ 36 h 151"/>
                  <a:gd name="T84" fmla="*/ 0 w 235"/>
                  <a:gd name="T85" fmla="*/ 36 h 151"/>
                  <a:gd name="T86" fmla="*/ 6 w 235"/>
                  <a:gd name="T87" fmla="*/ 24 h 151"/>
                  <a:gd name="T88" fmla="*/ 6 w 235"/>
                  <a:gd name="T89" fmla="*/ 18 h 151"/>
                  <a:gd name="T90" fmla="*/ 12 w 235"/>
                  <a:gd name="T91" fmla="*/ 6 h 151"/>
                  <a:gd name="T92" fmla="*/ 24 w 235"/>
                  <a:gd name="T93" fmla="*/ 6 h 151"/>
                  <a:gd name="T94" fmla="*/ 36 w 235"/>
                  <a:gd name="T95" fmla="*/ 0 h 151"/>
                  <a:gd name="T96" fmla="*/ 54 w 235"/>
                  <a:gd name="T97" fmla="*/ 0 h 151"/>
                  <a:gd name="T98" fmla="*/ 72 w 235"/>
                  <a:gd name="T99" fmla="*/ 12 h 151"/>
                  <a:gd name="T100" fmla="*/ 84 w 235"/>
                  <a:gd name="T101" fmla="*/ 2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5" h="151">
                    <a:moveTo>
                      <a:pt x="84" y="24"/>
                    </a:moveTo>
                    <a:lnTo>
                      <a:pt x="120" y="30"/>
                    </a:lnTo>
                    <a:lnTo>
                      <a:pt x="157" y="42"/>
                    </a:lnTo>
                    <a:lnTo>
                      <a:pt x="175" y="54"/>
                    </a:lnTo>
                    <a:lnTo>
                      <a:pt x="199" y="73"/>
                    </a:lnTo>
                    <a:lnTo>
                      <a:pt x="217" y="91"/>
                    </a:lnTo>
                    <a:lnTo>
                      <a:pt x="235" y="109"/>
                    </a:lnTo>
                    <a:lnTo>
                      <a:pt x="205" y="85"/>
                    </a:lnTo>
                    <a:lnTo>
                      <a:pt x="175" y="67"/>
                    </a:lnTo>
                    <a:lnTo>
                      <a:pt x="157" y="48"/>
                    </a:lnTo>
                    <a:lnTo>
                      <a:pt x="132" y="48"/>
                    </a:lnTo>
                    <a:lnTo>
                      <a:pt x="114" y="42"/>
                    </a:lnTo>
                    <a:lnTo>
                      <a:pt x="102" y="36"/>
                    </a:lnTo>
                    <a:lnTo>
                      <a:pt x="108" y="54"/>
                    </a:lnTo>
                    <a:lnTo>
                      <a:pt x="108" y="73"/>
                    </a:lnTo>
                    <a:lnTo>
                      <a:pt x="114" y="91"/>
                    </a:lnTo>
                    <a:lnTo>
                      <a:pt x="120" y="109"/>
                    </a:lnTo>
                    <a:lnTo>
                      <a:pt x="126" y="127"/>
                    </a:lnTo>
                    <a:lnTo>
                      <a:pt x="132" y="133"/>
                    </a:lnTo>
                    <a:lnTo>
                      <a:pt x="138" y="151"/>
                    </a:lnTo>
                    <a:lnTo>
                      <a:pt x="126" y="133"/>
                    </a:lnTo>
                    <a:lnTo>
                      <a:pt x="120" y="115"/>
                    </a:lnTo>
                    <a:lnTo>
                      <a:pt x="108" y="97"/>
                    </a:lnTo>
                    <a:lnTo>
                      <a:pt x="102" y="85"/>
                    </a:lnTo>
                    <a:lnTo>
                      <a:pt x="96" y="67"/>
                    </a:lnTo>
                    <a:lnTo>
                      <a:pt x="96" y="54"/>
                    </a:lnTo>
                    <a:lnTo>
                      <a:pt x="84" y="42"/>
                    </a:lnTo>
                    <a:lnTo>
                      <a:pt x="78" y="30"/>
                    </a:lnTo>
                    <a:lnTo>
                      <a:pt x="66" y="18"/>
                    </a:lnTo>
                    <a:lnTo>
                      <a:pt x="54" y="12"/>
                    </a:lnTo>
                    <a:lnTo>
                      <a:pt x="36" y="12"/>
                    </a:lnTo>
                    <a:lnTo>
                      <a:pt x="18" y="18"/>
                    </a:lnTo>
                    <a:lnTo>
                      <a:pt x="12" y="30"/>
                    </a:lnTo>
                    <a:lnTo>
                      <a:pt x="30" y="42"/>
                    </a:lnTo>
                    <a:lnTo>
                      <a:pt x="36" y="54"/>
                    </a:lnTo>
                    <a:lnTo>
                      <a:pt x="42" y="79"/>
                    </a:lnTo>
                    <a:lnTo>
                      <a:pt x="42" y="91"/>
                    </a:lnTo>
                    <a:lnTo>
                      <a:pt x="42" y="79"/>
                    </a:lnTo>
                    <a:lnTo>
                      <a:pt x="36" y="67"/>
                    </a:lnTo>
                    <a:lnTo>
                      <a:pt x="30" y="54"/>
                    </a:lnTo>
                    <a:lnTo>
                      <a:pt x="24" y="42"/>
                    </a:lnTo>
                    <a:lnTo>
                      <a:pt x="12" y="36"/>
                    </a:lnTo>
                    <a:lnTo>
                      <a:pt x="0" y="36"/>
                    </a:lnTo>
                    <a:lnTo>
                      <a:pt x="6" y="24"/>
                    </a:lnTo>
                    <a:lnTo>
                      <a:pt x="6" y="18"/>
                    </a:lnTo>
                    <a:lnTo>
                      <a:pt x="12" y="6"/>
                    </a:lnTo>
                    <a:lnTo>
                      <a:pt x="24" y="6"/>
                    </a:lnTo>
                    <a:lnTo>
                      <a:pt x="36" y="0"/>
                    </a:lnTo>
                    <a:lnTo>
                      <a:pt x="54" y="0"/>
                    </a:lnTo>
                    <a:lnTo>
                      <a:pt x="72" y="12"/>
                    </a:lnTo>
                    <a:lnTo>
                      <a:pt x="84" y="24"/>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6" name="Freeform 46">
                <a:extLst>
                  <a:ext uri="{FF2B5EF4-FFF2-40B4-BE49-F238E27FC236}">
                    <a16:creationId xmlns:a16="http://schemas.microsoft.com/office/drawing/2014/main" id="{B56A787E-8297-4D86-9925-9971869C4E76}"/>
                  </a:ext>
                </a:extLst>
              </p:cNvPr>
              <p:cNvSpPr>
                <a:spLocks/>
              </p:cNvSpPr>
              <p:nvPr/>
            </p:nvSpPr>
            <p:spPr bwMode="auto">
              <a:xfrm>
                <a:off x="2643" y="3651"/>
                <a:ext cx="48" cy="42"/>
              </a:xfrm>
              <a:custGeom>
                <a:avLst/>
                <a:gdLst>
                  <a:gd name="T0" fmla="*/ 6 w 48"/>
                  <a:gd name="T1" fmla="*/ 42 h 42"/>
                  <a:gd name="T2" fmla="*/ 12 w 48"/>
                  <a:gd name="T3" fmla="*/ 30 h 42"/>
                  <a:gd name="T4" fmla="*/ 12 w 48"/>
                  <a:gd name="T5" fmla="*/ 18 h 42"/>
                  <a:gd name="T6" fmla="*/ 24 w 48"/>
                  <a:gd name="T7" fmla="*/ 12 h 42"/>
                  <a:gd name="T8" fmla="*/ 30 w 48"/>
                  <a:gd name="T9" fmla="*/ 6 h 42"/>
                  <a:gd name="T10" fmla="*/ 48 w 48"/>
                  <a:gd name="T11" fmla="*/ 0 h 42"/>
                  <a:gd name="T12" fmla="*/ 36 w 48"/>
                  <a:gd name="T13" fmla="*/ 0 h 42"/>
                  <a:gd name="T14" fmla="*/ 18 w 48"/>
                  <a:gd name="T15" fmla="*/ 6 h 42"/>
                  <a:gd name="T16" fmla="*/ 6 w 48"/>
                  <a:gd name="T17" fmla="*/ 18 h 42"/>
                  <a:gd name="T18" fmla="*/ 0 w 48"/>
                  <a:gd name="T19" fmla="*/ 30 h 42"/>
                  <a:gd name="T20" fmla="*/ 6 w 48"/>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2">
                    <a:moveTo>
                      <a:pt x="6" y="42"/>
                    </a:moveTo>
                    <a:lnTo>
                      <a:pt x="12" y="30"/>
                    </a:lnTo>
                    <a:lnTo>
                      <a:pt x="12" y="18"/>
                    </a:lnTo>
                    <a:lnTo>
                      <a:pt x="24" y="12"/>
                    </a:lnTo>
                    <a:lnTo>
                      <a:pt x="30" y="6"/>
                    </a:lnTo>
                    <a:lnTo>
                      <a:pt x="48" y="0"/>
                    </a:lnTo>
                    <a:lnTo>
                      <a:pt x="36" y="0"/>
                    </a:lnTo>
                    <a:lnTo>
                      <a:pt x="18" y="6"/>
                    </a:lnTo>
                    <a:lnTo>
                      <a:pt x="6" y="18"/>
                    </a:lnTo>
                    <a:lnTo>
                      <a:pt x="0" y="30"/>
                    </a:lnTo>
                    <a:lnTo>
                      <a:pt x="6" y="4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7" name="Freeform 47">
                <a:extLst>
                  <a:ext uri="{FF2B5EF4-FFF2-40B4-BE49-F238E27FC236}">
                    <a16:creationId xmlns:a16="http://schemas.microsoft.com/office/drawing/2014/main" id="{B6F9597A-6FAA-4830-92FE-85F856C9BE6B}"/>
                  </a:ext>
                </a:extLst>
              </p:cNvPr>
              <p:cNvSpPr>
                <a:spLocks/>
              </p:cNvSpPr>
              <p:nvPr/>
            </p:nvSpPr>
            <p:spPr bwMode="auto">
              <a:xfrm>
                <a:off x="2619" y="3621"/>
                <a:ext cx="18" cy="48"/>
              </a:xfrm>
              <a:custGeom>
                <a:avLst/>
                <a:gdLst>
                  <a:gd name="T0" fmla="*/ 0 w 18"/>
                  <a:gd name="T1" fmla="*/ 48 h 48"/>
                  <a:gd name="T2" fmla="*/ 0 w 18"/>
                  <a:gd name="T3" fmla="*/ 36 h 48"/>
                  <a:gd name="T4" fmla="*/ 0 w 18"/>
                  <a:gd name="T5" fmla="*/ 24 h 48"/>
                  <a:gd name="T6" fmla="*/ 12 w 18"/>
                  <a:gd name="T7" fmla="*/ 18 h 48"/>
                  <a:gd name="T8" fmla="*/ 18 w 18"/>
                  <a:gd name="T9" fmla="*/ 6 h 48"/>
                  <a:gd name="T10" fmla="*/ 12 w 18"/>
                  <a:gd name="T11" fmla="*/ 0 h 48"/>
                  <a:gd name="T12" fmla="*/ 0 w 1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8" h="48">
                    <a:moveTo>
                      <a:pt x="0" y="48"/>
                    </a:moveTo>
                    <a:lnTo>
                      <a:pt x="0" y="36"/>
                    </a:lnTo>
                    <a:lnTo>
                      <a:pt x="0" y="24"/>
                    </a:lnTo>
                    <a:lnTo>
                      <a:pt x="12" y="18"/>
                    </a:lnTo>
                    <a:lnTo>
                      <a:pt x="18" y="6"/>
                    </a:lnTo>
                    <a:lnTo>
                      <a:pt x="12" y="0"/>
                    </a:lnTo>
                    <a:lnTo>
                      <a:pt x="0" y="48"/>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8" name="Freeform 48">
                <a:extLst>
                  <a:ext uri="{FF2B5EF4-FFF2-40B4-BE49-F238E27FC236}">
                    <a16:creationId xmlns:a16="http://schemas.microsoft.com/office/drawing/2014/main" id="{3B71378F-D59E-4462-A655-90188AACF0DD}"/>
                  </a:ext>
                </a:extLst>
              </p:cNvPr>
              <p:cNvSpPr>
                <a:spLocks/>
              </p:cNvSpPr>
              <p:nvPr/>
            </p:nvSpPr>
            <p:spPr bwMode="auto">
              <a:xfrm>
                <a:off x="2523" y="3627"/>
                <a:ext cx="72" cy="193"/>
              </a:xfrm>
              <a:custGeom>
                <a:avLst/>
                <a:gdLst>
                  <a:gd name="T0" fmla="*/ 30 w 72"/>
                  <a:gd name="T1" fmla="*/ 193 h 193"/>
                  <a:gd name="T2" fmla="*/ 36 w 72"/>
                  <a:gd name="T3" fmla="*/ 169 h 193"/>
                  <a:gd name="T4" fmla="*/ 30 w 72"/>
                  <a:gd name="T5" fmla="*/ 139 h 193"/>
                  <a:gd name="T6" fmla="*/ 30 w 72"/>
                  <a:gd name="T7" fmla="*/ 102 h 193"/>
                  <a:gd name="T8" fmla="*/ 30 w 72"/>
                  <a:gd name="T9" fmla="*/ 66 h 193"/>
                  <a:gd name="T10" fmla="*/ 30 w 72"/>
                  <a:gd name="T11" fmla="*/ 54 h 193"/>
                  <a:gd name="T12" fmla="*/ 36 w 72"/>
                  <a:gd name="T13" fmla="*/ 42 h 193"/>
                  <a:gd name="T14" fmla="*/ 48 w 72"/>
                  <a:gd name="T15" fmla="*/ 36 h 193"/>
                  <a:gd name="T16" fmla="*/ 60 w 72"/>
                  <a:gd name="T17" fmla="*/ 30 h 193"/>
                  <a:gd name="T18" fmla="*/ 66 w 72"/>
                  <a:gd name="T19" fmla="*/ 24 h 193"/>
                  <a:gd name="T20" fmla="*/ 66 w 72"/>
                  <a:gd name="T21" fmla="*/ 12 h 193"/>
                  <a:gd name="T22" fmla="*/ 72 w 72"/>
                  <a:gd name="T23" fmla="*/ 0 h 193"/>
                  <a:gd name="T24" fmla="*/ 60 w 72"/>
                  <a:gd name="T25" fmla="*/ 12 h 193"/>
                  <a:gd name="T26" fmla="*/ 60 w 72"/>
                  <a:gd name="T27" fmla="*/ 24 h 193"/>
                  <a:gd name="T28" fmla="*/ 48 w 72"/>
                  <a:gd name="T29" fmla="*/ 24 h 193"/>
                  <a:gd name="T30" fmla="*/ 36 w 72"/>
                  <a:gd name="T31" fmla="*/ 30 h 193"/>
                  <a:gd name="T32" fmla="*/ 30 w 72"/>
                  <a:gd name="T33" fmla="*/ 36 h 193"/>
                  <a:gd name="T34" fmla="*/ 24 w 72"/>
                  <a:gd name="T35" fmla="*/ 42 h 193"/>
                  <a:gd name="T36" fmla="*/ 12 w 72"/>
                  <a:gd name="T37" fmla="*/ 36 h 193"/>
                  <a:gd name="T38" fmla="*/ 6 w 72"/>
                  <a:gd name="T39" fmla="*/ 24 h 193"/>
                  <a:gd name="T40" fmla="*/ 6 w 72"/>
                  <a:gd name="T41" fmla="*/ 12 h 193"/>
                  <a:gd name="T42" fmla="*/ 0 w 72"/>
                  <a:gd name="T43" fmla="*/ 6 h 193"/>
                  <a:gd name="T44" fmla="*/ 0 w 72"/>
                  <a:gd name="T45" fmla="*/ 18 h 193"/>
                  <a:gd name="T46" fmla="*/ 0 w 72"/>
                  <a:gd name="T47" fmla="*/ 36 h 193"/>
                  <a:gd name="T48" fmla="*/ 0 w 72"/>
                  <a:gd name="T49" fmla="*/ 48 h 193"/>
                  <a:gd name="T50" fmla="*/ 6 w 72"/>
                  <a:gd name="T51" fmla="*/ 60 h 193"/>
                  <a:gd name="T52" fmla="*/ 0 w 72"/>
                  <a:gd name="T53" fmla="*/ 72 h 193"/>
                  <a:gd name="T54" fmla="*/ 6 w 72"/>
                  <a:gd name="T55" fmla="*/ 90 h 193"/>
                  <a:gd name="T56" fmla="*/ 12 w 72"/>
                  <a:gd name="T57" fmla="*/ 102 h 193"/>
                  <a:gd name="T58" fmla="*/ 12 w 72"/>
                  <a:gd name="T59" fmla="*/ 115 h 193"/>
                  <a:gd name="T60" fmla="*/ 18 w 72"/>
                  <a:gd name="T61" fmla="*/ 127 h 193"/>
                  <a:gd name="T62" fmla="*/ 18 w 72"/>
                  <a:gd name="T63" fmla="*/ 139 h 193"/>
                  <a:gd name="T64" fmla="*/ 12 w 72"/>
                  <a:gd name="T65" fmla="*/ 145 h 193"/>
                  <a:gd name="T66" fmla="*/ 0 w 72"/>
                  <a:gd name="T67" fmla="*/ 139 h 193"/>
                  <a:gd name="T68" fmla="*/ 6 w 72"/>
                  <a:gd name="T69" fmla="*/ 151 h 193"/>
                  <a:gd name="T70" fmla="*/ 12 w 72"/>
                  <a:gd name="T71" fmla="*/ 163 h 193"/>
                  <a:gd name="T72" fmla="*/ 12 w 72"/>
                  <a:gd name="T73" fmla="*/ 175 h 193"/>
                  <a:gd name="T74" fmla="*/ 18 w 72"/>
                  <a:gd name="T75" fmla="*/ 187 h 193"/>
                  <a:gd name="T76" fmla="*/ 30 w 72"/>
                  <a:gd name="T7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 h="193">
                    <a:moveTo>
                      <a:pt x="30" y="193"/>
                    </a:moveTo>
                    <a:lnTo>
                      <a:pt x="36" y="169"/>
                    </a:lnTo>
                    <a:lnTo>
                      <a:pt x="30" y="139"/>
                    </a:lnTo>
                    <a:lnTo>
                      <a:pt x="30" y="102"/>
                    </a:lnTo>
                    <a:lnTo>
                      <a:pt x="30" y="66"/>
                    </a:lnTo>
                    <a:lnTo>
                      <a:pt x="30" y="54"/>
                    </a:lnTo>
                    <a:lnTo>
                      <a:pt x="36" y="42"/>
                    </a:lnTo>
                    <a:lnTo>
                      <a:pt x="48" y="36"/>
                    </a:lnTo>
                    <a:lnTo>
                      <a:pt x="60" y="30"/>
                    </a:lnTo>
                    <a:lnTo>
                      <a:pt x="66" y="24"/>
                    </a:lnTo>
                    <a:lnTo>
                      <a:pt x="66" y="12"/>
                    </a:lnTo>
                    <a:lnTo>
                      <a:pt x="72" y="0"/>
                    </a:lnTo>
                    <a:lnTo>
                      <a:pt x="60" y="12"/>
                    </a:lnTo>
                    <a:lnTo>
                      <a:pt x="60" y="24"/>
                    </a:lnTo>
                    <a:lnTo>
                      <a:pt x="48" y="24"/>
                    </a:lnTo>
                    <a:lnTo>
                      <a:pt x="36" y="30"/>
                    </a:lnTo>
                    <a:lnTo>
                      <a:pt x="30" y="36"/>
                    </a:lnTo>
                    <a:lnTo>
                      <a:pt x="24" y="42"/>
                    </a:lnTo>
                    <a:lnTo>
                      <a:pt x="12" y="36"/>
                    </a:lnTo>
                    <a:lnTo>
                      <a:pt x="6" y="24"/>
                    </a:lnTo>
                    <a:lnTo>
                      <a:pt x="6" y="12"/>
                    </a:lnTo>
                    <a:lnTo>
                      <a:pt x="0" y="6"/>
                    </a:lnTo>
                    <a:lnTo>
                      <a:pt x="0" y="18"/>
                    </a:lnTo>
                    <a:lnTo>
                      <a:pt x="0" y="36"/>
                    </a:lnTo>
                    <a:lnTo>
                      <a:pt x="0" y="48"/>
                    </a:lnTo>
                    <a:lnTo>
                      <a:pt x="6" y="60"/>
                    </a:lnTo>
                    <a:lnTo>
                      <a:pt x="0" y="72"/>
                    </a:lnTo>
                    <a:lnTo>
                      <a:pt x="6" y="90"/>
                    </a:lnTo>
                    <a:lnTo>
                      <a:pt x="12" y="102"/>
                    </a:lnTo>
                    <a:lnTo>
                      <a:pt x="12" y="115"/>
                    </a:lnTo>
                    <a:lnTo>
                      <a:pt x="18" y="127"/>
                    </a:lnTo>
                    <a:lnTo>
                      <a:pt x="18" y="139"/>
                    </a:lnTo>
                    <a:lnTo>
                      <a:pt x="12" y="145"/>
                    </a:lnTo>
                    <a:lnTo>
                      <a:pt x="0" y="139"/>
                    </a:lnTo>
                    <a:lnTo>
                      <a:pt x="6" y="151"/>
                    </a:lnTo>
                    <a:lnTo>
                      <a:pt x="12" y="163"/>
                    </a:lnTo>
                    <a:lnTo>
                      <a:pt x="12" y="175"/>
                    </a:lnTo>
                    <a:lnTo>
                      <a:pt x="18" y="187"/>
                    </a:lnTo>
                    <a:lnTo>
                      <a:pt x="30" y="193"/>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9" name="Freeform 49">
                <a:extLst>
                  <a:ext uri="{FF2B5EF4-FFF2-40B4-BE49-F238E27FC236}">
                    <a16:creationId xmlns:a16="http://schemas.microsoft.com/office/drawing/2014/main" id="{5D311451-2936-4A95-B21C-539981BD1B2E}"/>
                  </a:ext>
                </a:extLst>
              </p:cNvPr>
              <p:cNvSpPr>
                <a:spLocks/>
              </p:cNvSpPr>
              <p:nvPr/>
            </p:nvSpPr>
            <p:spPr bwMode="auto">
              <a:xfrm>
                <a:off x="2421" y="3778"/>
                <a:ext cx="36" cy="36"/>
              </a:xfrm>
              <a:custGeom>
                <a:avLst/>
                <a:gdLst>
                  <a:gd name="T0" fmla="*/ 6 w 36"/>
                  <a:gd name="T1" fmla="*/ 12 h 36"/>
                  <a:gd name="T2" fmla="*/ 12 w 36"/>
                  <a:gd name="T3" fmla="*/ 12 h 36"/>
                  <a:gd name="T4" fmla="*/ 24 w 36"/>
                  <a:gd name="T5" fmla="*/ 12 h 36"/>
                  <a:gd name="T6" fmla="*/ 30 w 36"/>
                  <a:gd name="T7" fmla="*/ 18 h 36"/>
                  <a:gd name="T8" fmla="*/ 36 w 36"/>
                  <a:gd name="T9" fmla="*/ 36 h 36"/>
                  <a:gd name="T10" fmla="*/ 36 w 36"/>
                  <a:gd name="T11" fmla="*/ 24 h 36"/>
                  <a:gd name="T12" fmla="*/ 30 w 36"/>
                  <a:gd name="T13" fmla="*/ 12 h 36"/>
                  <a:gd name="T14" fmla="*/ 24 w 36"/>
                  <a:gd name="T15" fmla="*/ 6 h 36"/>
                  <a:gd name="T16" fmla="*/ 12 w 36"/>
                  <a:gd name="T17" fmla="*/ 0 h 36"/>
                  <a:gd name="T18" fmla="*/ 0 w 36"/>
                  <a:gd name="T19" fmla="*/ 0 h 36"/>
                  <a:gd name="T20" fmla="*/ 6 w 36"/>
                  <a:gd name="T21"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
                    <a:moveTo>
                      <a:pt x="6" y="12"/>
                    </a:moveTo>
                    <a:lnTo>
                      <a:pt x="12" y="12"/>
                    </a:lnTo>
                    <a:lnTo>
                      <a:pt x="24" y="12"/>
                    </a:lnTo>
                    <a:lnTo>
                      <a:pt x="30" y="18"/>
                    </a:lnTo>
                    <a:lnTo>
                      <a:pt x="36" y="36"/>
                    </a:lnTo>
                    <a:lnTo>
                      <a:pt x="36" y="24"/>
                    </a:lnTo>
                    <a:lnTo>
                      <a:pt x="30" y="12"/>
                    </a:lnTo>
                    <a:lnTo>
                      <a:pt x="24" y="6"/>
                    </a:lnTo>
                    <a:lnTo>
                      <a:pt x="12" y="0"/>
                    </a:lnTo>
                    <a:lnTo>
                      <a:pt x="0" y="0"/>
                    </a:lnTo>
                    <a:lnTo>
                      <a:pt x="6" y="1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0" name="Freeform 50">
                <a:extLst>
                  <a:ext uri="{FF2B5EF4-FFF2-40B4-BE49-F238E27FC236}">
                    <a16:creationId xmlns:a16="http://schemas.microsoft.com/office/drawing/2014/main" id="{E161D7C5-C84D-4982-A1D2-38112360A55A}"/>
                  </a:ext>
                </a:extLst>
              </p:cNvPr>
              <p:cNvSpPr>
                <a:spLocks/>
              </p:cNvSpPr>
              <p:nvPr/>
            </p:nvSpPr>
            <p:spPr bwMode="auto">
              <a:xfrm>
                <a:off x="2355" y="3405"/>
                <a:ext cx="60" cy="108"/>
              </a:xfrm>
              <a:custGeom>
                <a:avLst/>
                <a:gdLst>
                  <a:gd name="T0" fmla="*/ 0 w 60"/>
                  <a:gd name="T1" fmla="*/ 42 h 108"/>
                  <a:gd name="T2" fmla="*/ 6 w 60"/>
                  <a:gd name="T3" fmla="*/ 54 h 108"/>
                  <a:gd name="T4" fmla="*/ 12 w 60"/>
                  <a:gd name="T5" fmla="*/ 66 h 108"/>
                  <a:gd name="T6" fmla="*/ 18 w 60"/>
                  <a:gd name="T7" fmla="*/ 72 h 108"/>
                  <a:gd name="T8" fmla="*/ 24 w 60"/>
                  <a:gd name="T9" fmla="*/ 78 h 108"/>
                  <a:gd name="T10" fmla="*/ 30 w 60"/>
                  <a:gd name="T11" fmla="*/ 96 h 108"/>
                  <a:gd name="T12" fmla="*/ 36 w 60"/>
                  <a:gd name="T13" fmla="*/ 108 h 108"/>
                  <a:gd name="T14" fmla="*/ 36 w 60"/>
                  <a:gd name="T15" fmla="*/ 90 h 108"/>
                  <a:gd name="T16" fmla="*/ 30 w 60"/>
                  <a:gd name="T17" fmla="*/ 78 h 108"/>
                  <a:gd name="T18" fmla="*/ 24 w 60"/>
                  <a:gd name="T19" fmla="*/ 66 h 108"/>
                  <a:gd name="T20" fmla="*/ 18 w 60"/>
                  <a:gd name="T21" fmla="*/ 54 h 108"/>
                  <a:gd name="T22" fmla="*/ 30 w 60"/>
                  <a:gd name="T23" fmla="*/ 48 h 108"/>
                  <a:gd name="T24" fmla="*/ 36 w 60"/>
                  <a:gd name="T25" fmla="*/ 42 h 108"/>
                  <a:gd name="T26" fmla="*/ 42 w 60"/>
                  <a:gd name="T27" fmla="*/ 36 h 108"/>
                  <a:gd name="T28" fmla="*/ 54 w 60"/>
                  <a:gd name="T29" fmla="*/ 18 h 108"/>
                  <a:gd name="T30" fmla="*/ 60 w 60"/>
                  <a:gd name="T31" fmla="*/ 0 h 108"/>
                  <a:gd name="T32" fmla="*/ 0 w 60"/>
                  <a:gd name="T33" fmla="*/ 4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108">
                    <a:moveTo>
                      <a:pt x="0" y="42"/>
                    </a:moveTo>
                    <a:lnTo>
                      <a:pt x="6" y="54"/>
                    </a:lnTo>
                    <a:lnTo>
                      <a:pt x="12" y="66"/>
                    </a:lnTo>
                    <a:lnTo>
                      <a:pt x="18" y="72"/>
                    </a:lnTo>
                    <a:lnTo>
                      <a:pt x="24" y="78"/>
                    </a:lnTo>
                    <a:lnTo>
                      <a:pt x="30" y="96"/>
                    </a:lnTo>
                    <a:lnTo>
                      <a:pt x="36" y="108"/>
                    </a:lnTo>
                    <a:lnTo>
                      <a:pt x="36" y="90"/>
                    </a:lnTo>
                    <a:lnTo>
                      <a:pt x="30" y="78"/>
                    </a:lnTo>
                    <a:lnTo>
                      <a:pt x="24" y="66"/>
                    </a:lnTo>
                    <a:lnTo>
                      <a:pt x="18" y="54"/>
                    </a:lnTo>
                    <a:lnTo>
                      <a:pt x="30" y="48"/>
                    </a:lnTo>
                    <a:lnTo>
                      <a:pt x="36" y="42"/>
                    </a:lnTo>
                    <a:lnTo>
                      <a:pt x="42" y="36"/>
                    </a:lnTo>
                    <a:lnTo>
                      <a:pt x="54" y="18"/>
                    </a:lnTo>
                    <a:lnTo>
                      <a:pt x="60" y="0"/>
                    </a:lnTo>
                    <a:lnTo>
                      <a:pt x="0" y="4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1" name="Freeform 51">
                <a:extLst>
                  <a:ext uri="{FF2B5EF4-FFF2-40B4-BE49-F238E27FC236}">
                    <a16:creationId xmlns:a16="http://schemas.microsoft.com/office/drawing/2014/main" id="{D5B4AD99-BC8D-473A-9C70-2D5B82808192}"/>
                  </a:ext>
                </a:extLst>
              </p:cNvPr>
              <p:cNvSpPr>
                <a:spLocks/>
              </p:cNvSpPr>
              <p:nvPr/>
            </p:nvSpPr>
            <p:spPr bwMode="auto">
              <a:xfrm>
                <a:off x="2487" y="3952"/>
                <a:ext cx="42" cy="72"/>
              </a:xfrm>
              <a:custGeom>
                <a:avLst/>
                <a:gdLst>
                  <a:gd name="T0" fmla="*/ 0 w 42"/>
                  <a:gd name="T1" fmla="*/ 6 h 72"/>
                  <a:gd name="T2" fmla="*/ 12 w 42"/>
                  <a:gd name="T3" fmla="*/ 0 h 72"/>
                  <a:gd name="T4" fmla="*/ 18 w 42"/>
                  <a:gd name="T5" fmla="*/ 0 h 72"/>
                  <a:gd name="T6" fmla="*/ 30 w 42"/>
                  <a:gd name="T7" fmla="*/ 0 h 72"/>
                  <a:gd name="T8" fmla="*/ 36 w 42"/>
                  <a:gd name="T9" fmla="*/ 6 h 72"/>
                  <a:gd name="T10" fmla="*/ 42 w 42"/>
                  <a:gd name="T11" fmla="*/ 12 h 72"/>
                  <a:gd name="T12" fmla="*/ 42 w 42"/>
                  <a:gd name="T13" fmla="*/ 24 h 72"/>
                  <a:gd name="T14" fmla="*/ 42 w 42"/>
                  <a:gd name="T15" fmla="*/ 42 h 72"/>
                  <a:gd name="T16" fmla="*/ 42 w 42"/>
                  <a:gd name="T17" fmla="*/ 54 h 72"/>
                  <a:gd name="T18" fmla="*/ 42 w 42"/>
                  <a:gd name="T19" fmla="*/ 60 h 72"/>
                  <a:gd name="T20" fmla="*/ 36 w 42"/>
                  <a:gd name="T21" fmla="*/ 72 h 72"/>
                  <a:gd name="T22" fmla="*/ 30 w 42"/>
                  <a:gd name="T23" fmla="*/ 72 h 72"/>
                  <a:gd name="T24" fmla="*/ 18 w 42"/>
                  <a:gd name="T25" fmla="*/ 72 h 72"/>
                  <a:gd name="T26" fmla="*/ 12 w 42"/>
                  <a:gd name="T27" fmla="*/ 66 h 72"/>
                  <a:gd name="T28" fmla="*/ 12 w 42"/>
                  <a:gd name="T29" fmla="*/ 60 h 72"/>
                  <a:gd name="T30" fmla="*/ 6 w 42"/>
                  <a:gd name="T31" fmla="*/ 42 h 72"/>
                  <a:gd name="T32" fmla="*/ 6 w 42"/>
                  <a:gd name="T33" fmla="*/ 36 h 72"/>
                  <a:gd name="T34" fmla="*/ 6 w 42"/>
                  <a:gd name="T35" fmla="*/ 18 h 72"/>
                  <a:gd name="T36" fmla="*/ 0 w 42"/>
                  <a:gd name="T37"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2">
                    <a:moveTo>
                      <a:pt x="0" y="6"/>
                    </a:moveTo>
                    <a:lnTo>
                      <a:pt x="12" y="0"/>
                    </a:lnTo>
                    <a:lnTo>
                      <a:pt x="18" y="0"/>
                    </a:lnTo>
                    <a:lnTo>
                      <a:pt x="30" y="0"/>
                    </a:lnTo>
                    <a:lnTo>
                      <a:pt x="36" y="6"/>
                    </a:lnTo>
                    <a:lnTo>
                      <a:pt x="42" y="12"/>
                    </a:lnTo>
                    <a:lnTo>
                      <a:pt x="42" y="24"/>
                    </a:lnTo>
                    <a:lnTo>
                      <a:pt x="42" y="42"/>
                    </a:lnTo>
                    <a:lnTo>
                      <a:pt x="42" y="54"/>
                    </a:lnTo>
                    <a:lnTo>
                      <a:pt x="42" y="60"/>
                    </a:lnTo>
                    <a:lnTo>
                      <a:pt x="36" y="72"/>
                    </a:lnTo>
                    <a:lnTo>
                      <a:pt x="30" y="72"/>
                    </a:lnTo>
                    <a:lnTo>
                      <a:pt x="18" y="72"/>
                    </a:lnTo>
                    <a:lnTo>
                      <a:pt x="12" y="66"/>
                    </a:lnTo>
                    <a:lnTo>
                      <a:pt x="12" y="60"/>
                    </a:lnTo>
                    <a:lnTo>
                      <a:pt x="6" y="42"/>
                    </a:lnTo>
                    <a:lnTo>
                      <a:pt x="6" y="36"/>
                    </a:lnTo>
                    <a:lnTo>
                      <a:pt x="6" y="18"/>
                    </a:lnTo>
                    <a:lnTo>
                      <a:pt x="0" y="6"/>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2" name="Freeform 52">
                <a:extLst>
                  <a:ext uri="{FF2B5EF4-FFF2-40B4-BE49-F238E27FC236}">
                    <a16:creationId xmlns:a16="http://schemas.microsoft.com/office/drawing/2014/main" id="{D7A80652-AD0F-4E8F-B2E0-BADA16B542D4}"/>
                  </a:ext>
                </a:extLst>
              </p:cNvPr>
              <p:cNvSpPr>
                <a:spLocks/>
              </p:cNvSpPr>
              <p:nvPr/>
            </p:nvSpPr>
            <p:spPr bwMode="auto">
              <a:xfrm>
                <a:off x="2439" y="3832"/>
                <a:ext cx="84" cy="60"/>
              </a:xfrm>
              <a:custGeom>
                <a:avLst/>
                <a:gdLst>
                  <a:gd name="T0" fmla="*/ 0 w 84"/>
                  <a:gd name="T1" fmla="*/ 0 h 60"/>
                  <a:gd name="T2" fmla="*/ 0 w 84"/>
                  <a:gd name="T3" fmla="*/ 12 h 60"/>
                  <a:gd name="T4" fmla="*/ 6 w 84"/>
                  <a:gd name="T5" fmla="*/ 18 h 60"/>
                  <a:gd name="T6" fmla="*/ 6 w 84"/>
                  <a:gd name="T7" fmla="*/ 24 h 60"/>
                  <a:gd name="T8" fmla="*/ 12 w 84"/>
                  <a:gd name="T9" fmla="*/ 24 h 60"/>
                  <a:gd name="T10" fmla="*/ 18 w 84"/>
                  <a:gd name="T11" fmla="*/ 30 h 60"/>
                  <a:gd name="T12" fmla="*/ 12 w 84"/>
                  <a:gd name="T13" fmla="*/ 30 h 60"/>
                  <a:gd name="T14" fmla="*/ 12 w 84"/>
                  <a:gd name="T15" fmla="*/ 36 h 60"/>
                  <a:gd name="T16" fmla="*/ 18 w 84"/>
                  <a:gd name="T17" fmla="*/ 42 h 60"/>
                  <a:gd name="T18" fmla="*/ 18 w 84"/>
                  <a:gd name="T19" fmla="*/ 48 h 60"/>
                  <a:gd name="T20" fmla="*/ 18 w 84"/>
                  <a:gd name="T21" fmla="*/ 54 h 60"/>
                  <a:gd name="T22" fmla="*/ 24 w 84"/>
                  <a:gd name="T23" fmla="*/ 60 h 60"/>
                  <a:gd name="T24" fmla="*/ 30 w 84"/>
                  <a:gd name="T25" fmla="*/ 54 h 60"/>
                  <a:gd name="T26" fmla="*/ 36 w 84"/>
                  <a:gd name="T27" fmla="*/ 48 h 60"/>
                  <a:gd name="T28" fmla="*/ 42 w 84"/>
                  <a:gd name="T29" fmla="*/ 42 h 60"/>
                  <a:gd name="T30" fmla="*/ 54 w 84"/>
                  <a:gd name="T31" fmla="*/ 42 h 60"/>
                  <a:gd name="T32" fmla="*/ 60 w 84"/>
                  <a:gd name="T33" fmla="*/ 42 h 60"/>
                  <a:gd name="T34" fmla="*/ 72 w 84"/>
                  <a:gd name="T35" fmla="*/ 48 h 60"/>
                  <a:gd name="T36" fmla="*/ 60 w 84"/>
                  <a:gd name="T37" fmla="*/ 42 h 60"/>
                  <a:gd name="T38" fmla="*/ 48 w 84"/>
                  <a:gd name="T39" fmla="*/ 36 h 60"/>
                  <a:gd name="T40" fmla="*/ 36 w 84"/>
                  <a:gd name="T41" fmla="*/ 36 h 60"/>
                  <a:gd name="T42" fmla="*/ 30 w 84"/>
                  <a:gd name="T43" fmla="*/ 42 h 60"/>
                  <a:gd name="T44" fmla="*/ 24 w 84"/>
                  <a:gd name="T45" fmla="*/ 48 h 60"/>
                  <a:gd name="T46" fmla="*/ 18 w 84"/>
                  <a:gd name="T47" fmla="*/ 42 h 60"/>
                  <a:gd name="T48" fmla="*/ 24 w 84"/>
                  <a:gd name="T49" fmla="*/ 36 h 60"/>
                  <a:gd name="T50" fmla="*/ 30 w 84"/>
                  <a:gd name="T51" fmla="*/ 30 h 60"/>
                  <a:gd name="T52" fmla="*/ 36 w 84"/>
                  <a:gd name="T53" fmla="*/ 30 h 60"/>
                  <a:gd name="T54" fmla="*/ 42 w 84"/>
                  <a:gd name="T55" fmla="*/ 30 h 60"/>
                  <a:gd name="T56" fmla="*/ 36 w 84"/>
                  <a:gd name="T57" fmla="*/ 24 h 60"/>
                  <a:gd name="T58" fmla="*/ 24 w 84"/>
                  <a:gd name="T59" fmla="*/ 24 h 60"/>
                  <a:gd name="T60" fmla="*/ 18 w 84"/>
                  <a:gd name="T61" fmla="*/ 30 h 60"/>
                  <a:gd name="T62" fmla="*/ 18 w 84"/>
                  <a:gd name="T63" fmla="*/ 24 h 60"/>
                  <a:gd name="T64" fmla="*/ 30 w 84"/>
                  <a:gd name="T65" fmla="*/ 18 h 60"/>
                  <a:gd name="T66" fmla="*/ 42 w 84"/>
                  <a:gd name="T67" fmla="*/ 18 h 60"/>
                  <a:gd name="T68" fmla="*/ 54 w 84"/>
                  <a:gd name="T69" fmla="*/ 18 h 60"/>
                  <a:gd name="T70" fmla="*/ 72 w 84"/>
                  <a:gd name="T71" fmla="*/ 18 h 60"/>
                  <a:gd name="T72" fmla="*/ 84 w 84"/>
                  <a:gd name="T73" fmla="*/ 24 h 60"/>
                  <a:gd name="T74" fmla="*/ 72 w 84"/>
                  <a:gd name="T75" fmla="*/ 18 h 60"/>
                  <a:gd name="T76" fmla="*/ 54 w 84"/>
                  <a:gd name="T77" fmla="*/ 12 h 60"/>
                  <a:gd name="T78" fmla="*/ 48 w 84"/>
                  <a:gd name="T79" fmla="*/ 12 h 60"/>
                  <a:gd name="T80" fmla="*/ 36 w 84"/>
                  <a:gd name="T81" fmla="*/ 12 h 60"/>
                  <a:gd name="T82" fmla="*/ 24 w 84"/>
                  <a:gd name="T83" fmla="*/ 12 h 60"/>
                  <a:gd name="T84" fmla="*/ 12 w 84"/>
                  <a:gd name="T85" fmla="*/ 12 h 60"/>
                  <a:gd name="T86" fmla="*/ 6 w 84"/>
                  <a:gd name="T87" fmla="*/ 6 h 60"/>
                  <a:gd name="T88" fmla="*/ 0 w 84"/>
                  <a:gd name="T8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60">
                    <a:moveTo>
                      <a:pt x="0" y="0"/>
                    </a:moveTo>
                    <a:lnTo>
                      <a:pt x="0" y="12"/>
                    </a:lnTo>
                    <a:lnTo>
                      <a:pt x="6" y="18"/>
                    </a:lnTo>
                    <a:lnTo>
                      <a:pt x="6" y="24"/>
                    </a:lnTo>
                    <a:lnTo>
                      <a:pt x="12" y="24"/>
                    </a:lnTo>
                    <a:lnTo>
                      <a:pt x="18" y="30"/>
                    </a:lnTo>
                    <a:lnTo>
                      <a:pt x="12" y="30"/>
                    </a:lnTo>
                    <a:lnTo>
                      <a:pt x="12" y="36"/>
                    </a:lnTo>
                    <a:lnTo>
                      <a:pt x="18" y="42"/>
                    </a:lnTo>
                    <a:lnTo>
                      <a:pt x="18" y="48"/>
                    </a:lnTo>
                    <a:lnTo>
                      <a:pt x="18" y="54"/>
                    </a:lnTo>
                    <a:lnTo>
                      <a:pt x="24" y="60"/>
                    </a:lnTo>
                    <a:lnTo>
                      <a:pt x="30" y="54"/>
                    </a:lnTo>
                    <a:lnTo>
                      <a:pt x="36" y="48"/>
                    </a:lnTo>
                    <a:lnTo>
                      <a:pt x="42" y="42"/>
                    </a:lnTo>
                    <a:lnTo>
                      <a:pt x="54" y="42"/>
                    </a:lnTo>
                    <a:lnTo>
                      <a:pt x="60" y="42"/>
                    </a:lnTo>
                    <a:lnTo>
                      <a:pt x="72" y="48"/>
                    </a:lnTo>
                    <a:lnTo>
                      <a:pt x="60" y="42"/>
                    </a:lnTo>
                    <a:lnTo>
                      <a:pt x="48" y="36"/>
                    </a:lnTo>
                    <a:lnTo>
                      <a:pt x="36" y="36"/>
                    </a:lnTo>
                    <a:lnTo>
                      <a:pt x="30" y="42"/>
                    </a:lnTo>
                    <a:lnTo>
                      <a:pt x="24" y="48"/>
                    </a:lnTo>
                    <a:lnTo>
                      <a:pt x="18" y="42"/>
                    </a:lnTo>
                    <a:lnTo>
                      <a:pt x="24" y="36"/>
                    </a:lnTo>
                    <a:lnTo>
                      <a:pt x="30" y="30"/>
                    </a:lnTo>
                    <a:lnTo>
                      <a:pt x="36" y="30"/>
                    </a:lnTo>
                    <a:lnTo>
                      <a:pt x="42" y="30"/>
                    </a:lnTo>
                    <a:lnTo>
                      <a:pt x="36" y="24"/>
                    </a:lnTo>
                    <a:lnTo>
                      <a:pt x="24" y="24"/>
                    </a:lnTo>
                    <a:lnTo>
                      <a:pt x="18" y="30"/>
                    </a:lnTo>
                    <a:lnTo>
                      <a:pt x="18" y="24"/>
                    </a:lnTo>
                    <a:lnTo>
                      <a:pt x="30" y="18"/>
                    </a:lnTo>
                    <a:lnTo>
                      <a:pt x="42" y="18"/>
                    </a:lnTo>
                    <a:lnTo>
                      <a:pt x="54" y="18"/>
                    </a:lnTo>
                    <a:lnTo>
                      <a:pt x="72" y="18"/>
                    </a:lnTo>
                    <a:lnTo>
                      <a:pt x="84" y="24"/>
                    </a:lnTo>
                    <a:lnTo>
                      <a:pt x="72" y="18"/>
                    </a:lnTo>
                    <a:lnTo>
                      <a:pt x="54" y="12"/>
                    </a:lnTo>
                    <a:lnTo>
                      <a:pt x="48" y="12"/>
                    </a:lnTo>
                    <a:lnTo>
                      <a:pt x="36" y="12"/>
                    </a:lnTo>
                    <a:lnTo>
                      <a:pt x="24" y="12"/>
                    </a:lnTo>
                    <a:lnTo>
                      <a:pt x="12" y="12"/>
                    </a:lnTo>
                    <a:lnTo>
                      <a:pt x="6" y="6"/>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3" name="Freeform 53">
                <a:extLst>
                  <a:ext uri="{FF2B5EF4-FFF2-40B4-BE49-F238E27FC236}">
                    <a16:creationId xmlns:a16="http://schemas.microsoft.com/office/drawing/2014/main" id="{D98DE254-5EDB-4D72-9B39-C78DB2C07CC3}"/>
                  </a:ext>
                </a:extLst>
              </p:cNvPr>
              <p:cNvSpPr>
                <a:spLocks/>
              </p:cNvSpPr>
              <p:nvPr/>
            </p:nvSpPr>
            <p:spPr bwMode="auto">
              <a:xfrm>
                <a:off x="2475" y="3916"/>
                <a:ext cx="24" cy="18"/>
              </a:xfrm>
              <a:custGeom>
                <a:avLst/>
                <a:gdLst>
                  <a:gd name="T0" fmla="*/ 0 w 24"/>
                  <a:gd name="T1" fmla="*/ 0 h 18"/>
                  <a:gd name="T2" fmla="*/ 0 w 24"/>
                  <a:gd name="T3" fmla="*/ 6 h 18"/>
                  <a:gd name="T4" fmla="*/ 6 w 24"/>
                  <a:gd name="T5" fmla="*/ 12 h 18"/>
                  <a:gd name="T6" fmla="*/ 6 w 24"/>
                  <a:gd name="T7" fmla="*/ 18 h 18"/>
                  <a:gd name="T8" fmla="*/ 12 w 24"/>
                  <a:gd name="T9" fmla="*/ 18 h 18"/>
                  <a:gd name="T10" fmla="*/ 18 w 24"/>
                  <a:gd name="T11" fmla="*/ 12 h 18"/>
                  <a:gd name="T12" fmla="*/ 24 w 24"/>
                  <a:gd name="T13" fmla="*/ 12 h 18"/>
                  <a:gd name="T14" fmla="*/ 18 w 24"/>
                  <a:gd name="T15" fmla="*/ 12 h 18"/>
                  <a:gd name="T16" fmla="*/ 12 w 24"/>
                  <a:gd name="T17" fmla="*/ 12 h 18"/>
                  <a:gd name="T18" fmla="*/ 0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0" y="0"/>
                    </a:moveTo>
                    <a:lnTo>
                      <a:pt x="0" y="6"/>
                    </a:lnTo>
                    <a:lnTo>
                      <a:pt x="6" y="12"/>
                    </a:lnTo>
                    <a:lnTo>
                      <a:pt x="6" y="18"/>
                    </a:lnTo>
                    <a:lnTo>
                      <a:pt x="12" y="18"/>
                    </a:lnTo>
                    <a:lnTo>
                      <a:pt x="18" y="12"/>
                    </a:lnTo>
                    <a:lnTo>
                      <a:pt x="24" y="12"/>
                    </a:lnTo>
                    <a:lnTo>
                      <a:pt x="18" y="12"/>
                    </a:lnTo>
                    <a:lnTo>
                      <a:pt x="12" y="12"/>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6139" name="Text Box 59">
              <a:extLst>
                <a:ext uri="{FF2B5EF4-FFF2-40B4-BE49-F238E27FC236}">
                  <a16:creationId xmlns:a16="http://schemas.microsoft.com/office/drawing/2014/main" id="{3F8B0284-AC71-4B50-98E2-39D72A583A3A}"/>
                </a:ext>
              </a:extLst>
            </p:cNvPr>
            <p:cNvSpPr txBox="1">
              <a:spLocks noChangeArrowheads="1"/>
            </p:cNvSpPr>
            <p:nvPr/>
          </p:nvSpPr>
          <p:spPr bwMode="auto">
            <a:xfrm>
              <a:off x="352" y="115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0000FF"/>
                  </a:solidFill>
                  <a:ea typeface="楷体_GB2312" pitchFamily="49" charset="-122"/>
                </a:rPr>
                <a:t>缺点</a:t>
              </a:r>
            </a:p>
          </p:txBody>
        </p:sp>
      </p:grpSp>
    </p:spTree>
    <p:extLst>
      <p:ext uri="{BB962C8B-B14F-4D97-AF65-F5344CB8AC3E}">
        <p14:creationId xmlns:p14="http://schemas.microsoft.com/office/powerpoint/2010/main" val="163029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2AFCA5-97ED-4C10-A608-33D28FCB7AD6}"/>
              </a:ext>
            </a:extLst>
          </p:cNvPr>
          <p:cNvSpPr txBox="1"/>
          <p:nvPr/>
        </p:nvSpPr>
        <p:spPr>
          <a:xfrm>
            <a:off x="-180528" y="31856"/>
            <a:ext cx="5904656"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a:t>
            </a:r>
            <a:r>
              <a:rPr lang="en-US" altLang="zh-CN" sz="2800" dirty="0">
                <a:solidFill>
                  <a:schemeClr val="tx1">
                    <a:lumMod val="95000"/>
                    <a:lumOff val="5000"/>
                  </a:schemeClr>
                </a:solidFill>
                <a:latin typeface="+mn-ea"/>
                <a:ea typeface="+mn-ea"/>
              </a:rPr>
              <a:t>2</a:t>
            </a:r>
            <a:r>
              <a:rPr lang="zh-CN" altLang="en-US" sz="2800" dirty="0">
                <a:solidFill>
                  <a:schemeClr val="tx1">
                    <a:lumMod val="95000"/>
                    <a:lumOff val="5000"/>
                  </a:schemeClr>
                </a:solidFill>
                <a:latin typeface="+mn-ea"/>
                <a:ea typeface="+mn-ea"/>
              </a:rPr>
              <a:t>）</a:t>
            </a:r>
            <a:r>
              <a:rPr lang="zh-CN" altLang="en-US" sz="2800" dirty="0">
                <a:solidFill>
                  <a:schemeClr val="bg2">
                    <a:lumMod val="10000"/>
                  </a:schemeClr>
                </a:solidFill>
                <a:latin typeface="仿宋" panose="02010609060101010101" pitchFamily="49" charset="-122"/>
                <a:ea typeface="仿宋" panose="02010609060101010101" pitchFamily="49" charset="-122"/>
              </a:rPr>
              <a:t>试值法（又称试位法）</a:t>
            </a:r>
            <a:endParaRPr lang="zh-CN" altLang="en-US" sz="280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8FCC6921-2BEC-470D-9200-6C905433BD2F}"/>
              </a:ext>
            </a:extLst>
          </p:cNvPr>
          <p:cNvSpPr txBox="1"/>
          <p:nvPr/>
        </p:nvSpPr>
        <p:spPr>
          <a:xfrm>
            <a:off x="197456" y="618499"/>
            <a:ext cx="8460432" cy="461665"/>
          </a:xfrm>
          <a:prstGeom prst="rect">
            <a:avLst/>
          </a:prstGeom>
          <a:noFill/>
        </p:spPr>
        <p:txBody>
          <a:bodyPr wrap="square" rtlCol="0">
            <a:spAutoFit/>
          </a:bodyPr>
          <a:lstStyle/>
          <a:p>
            <a:pPr algn="l"/>
            <a:r>
              <a:rPr lang="zh-CN" altLang="en-US" sz="2400" dirty="0">
                <a:solidFill>
                  <a:srgbClr val="0000FF"/>
                </a:solidFill>
                <a:latin typeface="+mn-ea"/>
                <a:ea typeface="+mn-ea"/>
              </a:rPr>
              <a:t>由于二分法收敛速度相对较慢，因此试值法对他进行了改进。</a:t>
            </a:r>
          </a:p>
        </p:txBody>
      </p:sp>
      <p:sp>
        <p:nvSpPr>
          <p:cNvPr id="6" name="文本框 5">
            <a:extLst>
              <a:ext uri="{FF2B5EF4-FFF2-40B4-BE49-F238E27FC236}">
                <a16:creationId xmlns:a16="http://schemas.microsoft.com/office/drawing/2014/main" id="{503AB6A7-2DE2-4142-9478-1966849AB15E}"/>
              </a:ext>
            </a:extLst>
          </p:cNvPr>
          <p:cNvSpPr txBox="1"/>
          <p:nvPr/>
        </p:nvSpPr>
        <p:spPr>
          <a:xfrm>
            <a:off x="166768" y="980728"/>
            <a:ext cx="8491120" cy="1701556"/>
          </a:xfrm>
          <a:prstGeom prst="rect">
            <a:avLst/>
          </a:prstGeom>
          <a:noFill/>
        </p:spPr>
        <p:txBody>
          <a:bodyPr wrap="square" rtlCol="0">
            <a:spAutoFit/>
          </a:bodyPr>
          <a:lstStyle/>
          <a:p>
            <a:pPr algn="l">
              <a:lnSpc>
                <a:spcPct val="150000"/>
              </a:lnSpc>
            </a:pPr>
            <a:r>
              <a:rPr lang="zh-CN" altLang="en-US" sz="2400" dirty="0">
                <a:solidFill>
                  <a:schemeClr val="tx1">
                    <a:lumMod val="95000"/>
                    <a:lumOff val="5000"/>
                  </a:schemeClr>
                </a:solidFill>
                <a:latin typeface="+mn-ea"/>
                <a:ea typeface="+mn-ea"/>
              </a:rPr>
              <a:t>        与上述条件一样，假设</a:t>
            </a:r>
            <a:r>
              <a:rPr lang="en-US" altLang="zh-CN" sz="2400" dirty="0">
                <a:solidFill>
                  <a:schemeClr val="tx1">
                    <a:lumMod val="95000"/>
                    <a:lumOff val="5000"/>
                  </a:schemeClr>
                </a:solidFill>
                <a:latin typeface="+mn-ea"/>
                <a:ea typeface="+mn-ea"/>
              </a:rPr>
              <a:t>f(a)</a:t>
            </a:r>
            <a:r>
              <a:rPr lang="zh-CN" altLang="en-US" sz="2400" dirty="0">
                <a:solidFill>
                  <a:schemeClr val="tx1">
                    <a:lumMod val="95000"/>
                    <a:lumOff val="5000"/>
                  </a:schemeClr>
                </a:solidFill>
                <a:latin typeface="+mn-ea"/>
                <a:ea typeface="+mn-ea"/>
              </a:rPr>
              <a:t>和</a:t>
            </a:r>
            <a:r>
              <a:rPr lang="en-US" altLang="zh-CN" sz="2400" dirty="0">
                <a:solidFill>
                  <a:schemeClr val="tx1">
                    <a:lumMod val="95000"/>
                    <a:lumOff val="5000"/>
                  </a:schemeClr>
                </a:solidFill>
                <a:latin typeface="+mn-ea"/>
                <a:ea typeface="+mn-ea"/>
              </a:rPr>
              <a:t>f(b)</a:t>
            </a:r>
            <a:r>
              <a:rPr lang="zh-CN" altLang="en-US" sz="2400" dirty="0">
                <a:solidFill>
                  <a:schemeClr val="tx1">
                    <a:lumMod val="95000"/>
                    <a:lumOff val="5000"/>
                  </a:schemeClr>
                </a:solidFill>
                <a:latin typeface="+mn-ea"/>
                <a:ea typeface="+mn-ea"/>
              </a:rPr>
              <a:t>符号相反。而</a:t>
            </a:r>
            <a:r>
              <a:rPr lang="zh-CN" altLang="en-US" sz="2400" dirty="0">
                <a:solidFill>
                  <a:schemeClr val="bg2">
                    <a:lumMod val="10000"/>
                  </a:schemeClr>
                </a:solidFill>
                <a:latin typeface="仿宋" panose="02010609060101010101" pitchFamily="49" charset="-122"/>
                <a:ea typeface="仿宋" panose="02010609060101010101" pitchFamily="49" charset="-122"/>
              </a:rPr>
              <a:t>试值法则考虑</a:t>
            </a:r>
            <a:r>
              <a:rPr lang="zh-CN" altLang="en-US" sz="2400" dirty="0">
                <a:solidFill>
                  <a:schemeClr val="tx1">
                    <a:lumMod val="95000"/>
                    <a:lumOff val="5000"/>
                  </a:schemeClr>
                </a:solidFill>
                <a:latin typeface="+mn-ea"/>
                <a:ea typeface="+mn-ea"/>
              </a:rPr>
              <a:t>经过点</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(a, f(a))</a:t>
            </a:r>
            <a:r>
              <a:rPr lang="zh-CN" altLang="en-US" sz="2400" dirty="0">
                <a:solidFill>
                  <a:schemeClr val="tx1">
                    <a:lumMod val="95000"/>
                    <a:lumOff val="5000"/>
                  </a:schemeClr>
                </a:solidFill>
                <a:latin typeface="+mn-ea"/>
                <a:ea typeface="+mn-ea"/>
              </a:rPr>
              <a:t>和</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(b, f(b))</a:t>
            </a:r>
            <a:r>
              <a:rPr lang="zh-CN" altLang="en-US" sz="2400" dirty="0">
                <a:solidFill>
                  <a:schemeClr val="tx1">
                    <a:lumMod val="95000"/>
                    <a:lumOff val="5000"/>
                  </a:schemeClr>
                </a:solidFill>
                <a:latin typeface="+mn-ea"/>
                <a:ea typeface="+mn-ea"/>
              </a:rPr>
              <a:t>的割线</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L</a:t>
            </a:r>
            <a:r>
              <a:rPr lang="zh-CN" altLang="en-US" sz="2400" dirty="0">
                <a:solidFill>
                  <a:schemeClr val="tx1">
                    <a:lumMod val="95000"/>
                    <a:lumOff val="5000"/>
                  </a:schemeClr>
                </a:solidFill>
                <a:latin typeface="+mn-ea"/>
                <a:ea typeface="+mn-ea"/>
              </a:rPr>
              <a:t>与</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x</a:t>
            </a:r>
            <a:r>
              <a:rPr lang="zh-CN" altLang="en-US" sz="2400" dirty="0">
                <a:solidFill>
                  <a:schemeClr val="tx1">
                    <a:lumMod val="95000"/>
                    <a:lumOff val="5000"/>
                  </a:schemeClr>
                </a:solidFill>
                <a:latin typeface="+mn-ea"/>
                <a:ea typeface="+mn-ea"/>
              </a:rPr>
              <a:t>轴的交点</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(c,0)</a:t>
            </a:r>
            <a:r>
              <a:rPr lang="en-US" altLang="zh-CN" sz="2400" dirty="0">
                <a:solidFill>
                  <a:schemeClr val="tx1">
                    <a:lumMod val="95000"/>
                    <a:lumOff val="5000"/>
                  </a:schemeClr>
                </a:solidFill>
                <a:latin typeface="+mn-ea"/>
                <a:ea typeface="+mn-ea"/>
              </a:rPr>
              <a:t>, </a:t>
            </a:r>
            <a:r>
              <a:rPr lang="zh-CN" altLang="en-US" sz="2400" dirty="0">
                <a:solidFill>
                  <a:schemeClr val="tx1">
                    <a:lumMod val="95000"/>
                    <a:lumOff val="5000"/>
                  </a:schemeClr>
                </a:solidFill>
                <a:latin typeface="+mn-ea"/>
                <a:ea typeface="+mn-ea"/>
              </a:rPr>
              <a:t>以得到一个更好的近似值。</a:t>
            </a:r>
          </a:p>
        </p:txBody>
      </p:sp>
      <p:sp>
        <p:nvSpPr>
          <p:cNvPr id="7" name="文本框 6">
            <a:extLst>
              <a:ext uri="{FF2B5EF4-FFF2-40B4-BE49-F238E27FC236}">
                <a16:creationId xmlns:a16="http://schemas.microsoft.com/office/drawing/2014/main" id="{18505F76-616B-4ED9-AA26-5D114EA60AA3}"/>
              </a:ext>
            </a:extLst>
          </p:cNvPr>
          <p:cNvSpPr txBox="1"/>
          <p:nvPr/>
        </p:nvSpPr>
        <p:spPr>
          <a:xfrm>
            <a:off x="182464" y="6191337"/>
            <a:ext cx="7163712" cy="523220"/>
          </a:xfrm>
          <a:prstGeom prst="rect">
            <a:avLst/>
          </a:prstGeom>
          <a:noFill/>
        </p:spPr>
        <p:txBody>
          <a:bodyPr wrap="square" rtlCol="0">
            <a:spAutoFit/>
          </a:bodyPr>
          <a:lstStyle/>
          <a:p>
            <a:pPr algn="l"/>
            <a:r>
              <a:rPr lang="zh-CN" altLang="en-US" sz="2800" dirty="0">
                <a:solidFill>
                  <a:srgbClr val="0000FF"/>
                </a:solidFill>
                <a:latin typeface="+mn-ea"/>
                <a:ea typeface="+mn-ea"/>
              </a:rPr>
              <a:t>回顾切线、直线的点斜式、两点式。</a:t>
            </a:r>
          </a:p>
        </p:txBody>
      </p:sp>
      <p:pic>
        <p:nvPicPr>
          <p:cNvPr id="8" name="图片 7">
            <a:extLst>
              <a:ext uri="{FF2B5EF4-FFF2-40B4-BE49-F238E27FC236}">
                <a16:creationId xmlns:a16="http://schemas.microsoft.com/office/drawing/2014/main" id="{22DD3955-1B95-4178-A8C0-1789A46D3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60" y="2682284"/>
            <a:ext cx="7869324" cy="3394780"/>
          </a:xfrm>
          <a:prstGeom prst="rect">
            <a:avLst/>
          </a:prstGeom>
        </p:spPr>
      </p:pic>
    </p:spTree>
    <p:extLst>
      <p:ext uri="{BB962C8B-B14F-4D97-AF65-F5344CB8AC3E}">
        <p14:creationId xmlns:p14="http://schemas.microsoft.com/office/powerpoint/2010/main" val="381698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5618DC-BA96-42E4-A389-D424EF8051BF}"/>
              </a:ext>
            </a:extLst>
          </p:cNvPr>
          <p:cNvSpPr txBox="1"/>
          <p:nvPr/>
        </p:nvSpPr>
        <p:spPr>
          <a:xfrm>
            <a:off x="221365" y="392021"/>
            <a:ext cx="6264696"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经过点</a:t>
            </a:r>
            <a:r>
              <a:rPr lang="en-US" altLang="zh-CN" sz="2800" b="0" dirty="0">
                <a:solidFill>
                  <a:schemeClr val="tx1">
                    <a:lumMod val="95000"/>
                    <a:lumOff val="5000"/>
                  </a:schemeClr>
                </a:solidFill>
                <a:latin typeface="Times New Roman" panose="02020603050405020304" pitchFamily="18" charset="0"/>
                <a:cs typeface="Times New Roman" panose="02020603050405020304" pitchFamily="18" charset="0"/>
              </a:rPr>
              <a:t>(a, f(a))</a:t>
            </a:r>
            <a:r>
              <a:rPr lang="zh-CN" altLang="en-US" sz="2800" dirty="0">
                <a:solidFill>
                  <a:schemeClr val="tx1">
                    <a:lumMod val="95000"/>
                    <a:lumOff val="5000"/>
                  </a:schemeClr>
                </a:solidFill>
                <a:latin typeface="+mn-ea"/>
              </a:rPr>
              <a:t>和</a:t>
            </a:r>
            <a:r>
              <a:rPr lang="en-US" altLang="zh-CN" sz="2800" b="0" dirty="0">
                <a:solidFill>
                  <a:schemeClr val="tx1">
                    <a:lumMod val="95000"/>
                    <a:lumOff val="5000"/>
                  </a:schemeClr>
                </a:solidFill>
                <a:latin typeface="Times New Roman" panose="02020603050405020304" pitchFamily="18" charset="0"/>
                <a:cs typeface="Times New Roman" panose="02020603050405020304" pitchFamily="18" charset="0"/>
              </a:rPr>
              <a:t>(b, f(b))</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cs typeface="Times New Roman" panose="02020603050405020304" pitchFamily="18" charset="0"/>
              </a:rPr>
              <a:t>的直线表达式</a:t>
            </a:r>
            <a:endPar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9B679D7F-5A20-4C94-8D2B-847D350A3FFE}"/>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396387" y="1176851"/>
            <a:ext cx="4109314" cy="484327"/>
          </a:xfrm>
          <a:prstGeom prst="rect">
            <a:avLst/>
          </a:prstGeom>
        </p:spPr>
      </p:pic>
      <p:sp>
        <p:nvSpPr>
          <p:cNvPr id="5" name="文本框 4">
            <a:extLst>
              <a:ext uri="{FF2B5EF4-FFF2-40B4-BE49-F238E27FC236}">
                <a16:creationId xmlns:a16="http://schemas.microsoft.com/office/drawing/2014/main" id="{C731E6F3-EF02-417F-9E6A-DFB07A17491A}"/>
              </a:ext>
            </a:extLst>
          </p:cNvPr>
          <p:cNvSpPr txBox="1"/>
          <p:nvPr/>
        </p:nvSpPr>
        <p:spPr>
          <a:xfrm>
            <a:off x="281400" y="1876042"/>
            <a:ext cx="3168352"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令</a:t>
            </a:r>
            <a:r>
              <a:rPr lang="en-US" altLang="zh-CN" sz="2800" dirty="0">
                <a:solidFill>
                  <a:schemeClr val="tx1">
                    <a:lumMod val="95000"/>
                    <a:lumOff val="5000"/>
                  </a:schemeClr>
                </a:solidFill>
                <a:latin typeface="+mn-ea"/>
                <a:ea typeface="+mn-ea"/>
              </a:rPr>
              <a:t>y=0, </a:t>
            </a:r>
            <a:r>
              <a:rPr lang="zh-CN" altLang="en-US" sz="2800" dirty="0">
                <a:solidFill>
                  <a:schemeClr val="tx1">
                    <a:lumMod val="95000"/>
                    <a:lumOff val="5000"/>
                  </a:schemeClr>
                </a:solidFill>
                <a:latin typeface="+mn-ea"/>
                <a:ea typeface="+mn-ea"/>
              </a:rPr>
              <a:t>则有</a:t>
            </a:r>
          </a:p>
        </p:txBody>
      </p:sp>
      <p:pic>
        <p:nvPicPr>
          <p:cNvPr id="12" name="图片 11">
            <a:extLst>
              <a:ext uri="{FF2B5EF4-FFF2-40B4-BE49-F238E27FC236}">
                <a16:creationId xmlns:a16="http://schemas.microsoft.com/office/drawing/2014/main" id="{54370E36-7F36-4B4B-8CBC-BC8A442907B9}"/>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398972" y="2399262"/>
            <a:ext cx="2568855" cy="544068"/>
          </a:xfrm>
          <a:prstGeom prst="rect">
            <a:avLst/>
          </a:prstGeom>
        </p:spPr>
      </p:pic>
      <p:sp>
        <p:nvSpPr>
          <p:cNvPr id="13" name="文本框 12">
            <a:extLst>
              <a:ext uri="{FF2B5EF4-FFF2-40B4-BE49-F238E27FC236}">
                <a16:creationId xmlns:a16="http://schemas.microsoft.com/office/drawing/2014/main" id="{2959D807-DB1A-46C7-86DF-7E01B339A168}"/>
              </a:ext>
            </a:extLst>
          </p:cNvPr>
          <p:cNvSpPr txBox="1"/>
          <p:nvPr/>
        </p:nvSpPr>
        <p:spPr>
          <a:xfrm>
            <a:off x="6033725" y="2392798"/>
            <a:ext cx="471976" cy="523220"/>
          </a:xfrm>
          <a:prstGeom prst="rect">
            <a:avLst/>
          </a:prstGeom>
          <a:noFill/>
        </p:spPr>
        <p:txBody>
          <a:bodyPr wrap="square" rtlCol="0">
            <a:spAutoFit/>
          </a:bodyPr>
          <a:lstStyle/>
          <a:p>
            <a:pPr algn="l"/>
            <a:r>
              <a:rPr lang="en-US" altLang="zh-CN" sz="2800" dirty="0">
                <a:solidFill>
                  <a:schemeClr val="tx1">
                    <a:lumMod val="95000"/>
                    <a:lumOff val="5000"/>
                  </a:schemeClr>
                </a:solidFill>
                <a:latin typeface="华文仿宋" panose="02010600040101010101" pitchFamily="2" charset="-122"/>
                <a:ea typeface="华文仿宋" panose="02010600040101010101" pitchFamily="2" charset="-122"/>
              </a:rPr>
              <a:t>c</a:t>
            </a:r>
            <a:endPar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endParaRPr>
          </a:p>
        </p:txBody>
      </p:sp>
      <p:sp>
        <p:nvSpPr>
          <p:cNvPr id="14" name="等号 13">
            <a:extLst>
              <a:ext uri="{FF2B5EF4-FFF2-40B4-BE49-F238E27FC236}">
                <a16:creationId xmlns:a16="http://schemas.microsoft.com/office/drawing/2014/main" id="{90C11E78-7E8D-4DA8-A609-07D83ED3722B}"/>
              </a:ext>
            </a:extLst>
          </p:cNvPr>
          <p:cNvSpPr/>
          <p:nvPr/>
        </p:nvSpPr>
        <p:spPr>
          <a:xfrm>
            <a:off x="5169629" y="2553983"/>
            <a:ext cx="864096" cy="272034"/>
          </a:xfrm>
          <a:prstGeom prst="mathEqua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8" name="文本框 17">
            <a:extLst>
              <a:ext uri="{FF2B5EF4-FFF2-40B4-BE49-F238E27FC236}">
                <a16:creationId xmlns:a16="http://schemas.microsoft.com/office/drawing/2014/main" id="{5A3F6BF4-B3B3-4647-886F-A01C4FB4131A}"/>
              </a:ext>
            </a:extLst>
          </p:cNvPr>
          <p:cNvSpPr txBox="1"/>
          <p:nvPr/>
        </p:nvSpPr>
        <p:spPr>
          <a:xfrm>
            <a:off x="251520" y="3573016"/>
            <a:ext cx="8640960" cy="1969770"/>
          </a:xfrm>
          <a:prstGeom prst="rect">
            <a:avLst/>
          </a:prstGeom>
          <a:noFill/>
        </p:spPr>
        <p:txBody>
          <a:bodyPr wrap="square" rtlCol="0">
            <a:spAutoFit/>
          </a:bodyPr>
          <a:lstStyle/>
          <a:p>
            <a:pPr marL="457200" indent="-457200" algn="l">
              <a:lnSpc>
                <a:spcPct val="150000"/>
              </a:lnSpc>
              <a:buFont typeface="Wingdings" panose="05000000000000000000" pitchFamily="2" charset="2"/>
              <a:buChar char="ü"/>
            </a:pPr>
            <a:r>
              <a:rPr lang="zh-CN" altLang="en-US" sz="2800" dirty="0">
                <a:solidFill>
                  <a:srgbClr val="0000FF"/>
                </a:solidFill>
                <a:latin typeface="+mn-ea"/>
                <a:ea typeface="+mn-ea"/>
              </a:rPr>
              <a:t>如果</a:t>
            </a:r>
            <a:r>
              <a:rPr lang="en-US" altLang="zh-CN" sz="2800" dirty="0">
                <a:solidFill>
                  <a:srgbClr val="0000FF"/>
                </a:solidFill>
                <a:latin typeface="+mn-ea"/>
                <a:ea typeface="+mn-ea"/>
              </a:rPr>
              <a:t>f(a)</a:t>
            </a:r>
            <a:r>
              <a:rPr lang="zh-CN" altLang="en-US" sz="2800" dirty="0">
                <a:solidFill>
                  <a:srgbClr val="0000FF"/>
                </a:solidFill>
                <a:latin typeface="+mn-ea"/>
                <a:ea typeface="+mn-ea"/>
              </a:rPr>
              <a:t>和</a:t>
            </a:r>
            <a:r>
              <a:rPr lang="en-US" altLang="zh-CN" sz="2800" dirty="0">
                <a:solidFill>
                  <a:srgbClr val="0000FF"/>
                </a:solidFill>
                <a:latin typeface="+mn-ea"/>
                <a:ea typeface="+mn-ea"/>
              </a:rPr>
              <a:t>f(c)</a:t>
            </a:r>
            <a:r>
              <a:rPr lang="zh-CN" altLang="en-US" sz="2800" dirty="0">
                <a:solidFill>
                  <a:srgbClr val="0000FF"/>
                </a:solidFill>
                <a:latin typeface="+mn-ea"/>
                <a:ea typeface="+mn-ea"/>
              </a:rPr>
              <a:t>的符号相反，则在</a:t>
            </a:r>
            <a:r>
              <a:rPr lang="en-US" altLang="zh-CN" sz="2800" dirty="0">
                <a:solidFill>
                  <a:srgbClr val="0000FF"/>
                </a:solidFill>
                <a:latin typeface="+mn-ea"/>
                <a:ea typeface="+mn-ea"/>
              </a:rPr>
              <a:t>[</a:t>
            </a:r>
            <a:r>
              <a:rPr lang="en-US" altLang="zh-CN" sz="2800" dirty="0" err="1">
                <a:solidFill>
                  <a:srgbClr val="0000FF"/>
                </a:solidFill>
                <a:latin typeface="+mn-ea"/>
                <a:ea typeface="+mn-ea"/>
              </a:rPr>
              <a:t>a,c</a:t>
            </a:r>
            <a:r>
              <a:rPr lang="en-US" altLang="zh-CN" sz="2800" dirty="0">
                <a:solidFill>
                  <a:srgbClr val="0000FF"/>
                </a:solidFill>
                <a:latin typeface="+mn-ea"/>
                <a:ea typeface="+mn-ea"/>
              </a:rPr>
              <a:t>]</a:t>
            </a:r>
            <a:r>
              <a:rPr lang="zh-CN" altLang="en-US" sz="2800" dirty="0">
                <a:solidFill>
                  <a:srgbClr val="0000FF"/>
                </a:solidFill>
                <a:latin typeface="+mn-ea"/>
                <a:ea typeface="+mn-ea"/>
              </a:rPr>
              <a:t>内有一个零点；</a:t>
            </a:r>
            <a:endParaRPr lang="en-US" altLang="zh-CN" sz="2800" dirty="0">
              <a:solidFill>
                <a:srgbClr val="0000FF"/>
              </a:solidFill>
              <a:latin typeface="+mn-ea"/>
              <a:ea typeface="+mn-ea"/>
            </a:endParaRPr>
          </a:p>
          <a:p>
            <a:pPr marL="457200" indent="-457200" algn="l">
              <a:lnSpc>
                <a:spcPct val="150000"/>
              </a:lnSpc>
              <a:buFont typeface="Wingdings" panose="05000000000000000000" pitchFamily="2" charset="2"/>
              <a:buChar char="ü"/>
            </a:pPr>
            <a:r>
              <a:rPr lang="zh-CN" altLang="en-US" sz="2800" dirty="0">
                <a:solidFill>
                  <a:srgbClr val="0000FF"/>
                </a:solidFill>
                <a:latin typeface="+mn-ea"/>
                <a:ea typeface="+mn-ea"/>
              </a:rPr>
              <a:t>如果</a:t>
            </a:r>
            <a:r>
              <a:rPr lang="en-US" altLang="zh-CN" sz="2800" dirty="0">
                <a:solidFill>
                  <a:srgbClr val="0000FF"/>
                </a:solidFill>
                <a:latin typeface="+mn-ea"/>
                <a:ea typeface="+mn-ea"/>
              </a:rPr>
              <a:t>f(b)</a:t>
            </a:r>
            <a:r>
              <a:rPr lang="zh-CN" altLang="en-US" sz="2800" dirty="0">
                <a:solidFill>
                  <a:srgbClr val="0000FF"/>
                </a:solidFill>
                <a:latin typeface="+mn-ea"/>
                <a:ea typeface="+mn-ea"/>
              </a:rPr>
              <a:t>和</a:t>
            </a:r>
            <a:r>
              <a:rPr lang="en-US" altLang="zh-CN" sz="2800" dirty="0">
                <a:solidFill>
                  <a:srgbClr val="0000FF"/>
                </a:solidFill>
                <a:latin typeface="+mn-ea"/>
                <a:ea typeface="+mn-ea"/>
              </a:rPr>
              <a:t>f(c)</a:t>
            </a:r>
            <a:r>
              <a:rPr lang="zh-CN" altLang="en-US" sz="2800" dirty="0">
                <a:solidFill>
                  <a:srgbClr val="0000FF"/>
                </a:solidFill>
                <a:latin typeface="+mn-ea"/>
                <a:ea typeface="+mn-ea"/>
              </a:rPr>
              <a:t>的符号相反，则在</a:t>
            </a:r>
            <a:r>
              <a:rPr lang="en-US" altLang="zh-CN" sz="2800" dirty="0">
                <a:solidFill>
                  <a:srgbClr val="0000FF"/>
                </a:solidFill>
                <a:latin typeface="+mn-ea"/>
                <a:ea typeface="+mn-ea"/>
              </a:rPr>
              <a:t>[</a:t>
            </a:r>
            <a:r>
              <a:rPr lang="en-US" altLang="zh-CN" sz="2800" dirty="0" err="1">
                <a:solidFill>
                  <a:srgbClr val="0000FF"/>
                </a:solidFill>
                <a:latin typeface="+mn-ea"/>
                <a:ea typeface="+mn-ea"/>
              </a:rPr>
              <a:t>c,b</a:t>
            </a:r>
            <a:r>
              <a:rPr lang="en-US" altLang="zh-CN" sz="2800" dirty="0">
                <a:solidFill>
                  <a:srgbClr val="0000FF"/>
                </a:solidFill>
                <a:latin typeface="+mn-ea"/>
                <a:ea typeface="+mn-ea"/>
              </a:rPr>
              <a:t>]</a:t>
            </a:r>
            <a:r>
              <a:rPr lang="zh-CN" altLang="en-US" sz="2800" dirty="0">
                <a:solidFill>
                  <a:srgbClr val="0000FF"/>
                </a:solidFill>
                <a:latin typeface="+mn-ea"/>
                <a:ea typeface="+mn-ea"/>
              </a:rPr>
              <a:t>内有一个零点；</a:t>
            </a:r>
            <a:endParaRPr lang="en-US" altLang="zh-CN" sz="2800" dirty="0">
              <a:solidFill>
                <a:srgbClr val="0000FF"/>
              </a:solidFill>
              <a:latin typeface="+mn-ea"/>
              <a:ea typeface="+mn-ea"/>
            </a:endParaRPr>
          </a:p>
          <a:p>
            <a:pPr marL="457200" indent="-457200" algn="l">
              <a:lnSpc>
                <a:spcPct val="150000"/>
              </a:lnSpc>
              <a:buFont typeface="Wingdings" panose="05000000000000000000" pitchFamily="2" charset="2"/>
              <a:buChar char="ü"/>
            </a:pPr>
            <a:r>
              <a:rPr lang="zh-CN" altLang="en-US" sz="2800" dirty="0">
                <a:solidFill>
                  <a:srgbClr val="0000FF"/>
                </a:solidFill>
                <a:latin typeface="+mn-ea"/>
                <a:ea typeface="+mn-ea"/>
              </a:rPr>
              <a:t>如果</a:t>
            </a:r>
            <a:r>
              <a:rPr lang="en-US" altLang="zh-CN" sz="2800" dirty="0">
                <a:solidFill>
                  <a:srgbClr val="0000FF"/>
                </a:solidFill>
                <a:latin typeface="+mn-ea"/>
                <a:ea typeface="+mn-ea"/>
              </a:rPr>
              <a:t>f(c)=0</a:t>
            </a:r>
            <a:r>
              <a:rPr lang="zh-CN" altLang="en-US" sz="2800" dirty="0">
                <a:solidFill>
                  <a:srgbClr val="0000FF"/>
                </a:solidFill>
                <a:latin typeface="+mn-ea"/>
                <a:ea typeface="+mn-ea"/>
              </a:rPr>
              <a:t>，则</a:t>
            </a:r>
            <a:r>
              <a:rPr lang="en-US" altLang="zh-CN" sz="2800" dirty="0">
                <a:solidFill>
                  <a:srgbClr val="0000FF"/>
                </a:solidFill>
                <a:latin typeface="+mn-ea"/>
                <a:ea typeface="+mn-ea"/>
              </a:rPr>
              <a:t>c</a:t>
            </a:r>
            <a:r>
              <a:rPr lang="zh-CN" altLang="en-US" sz="2800" dirty="0">
                <a:solidFill>
                  <a:srgbClr val="0000FF"/>
                </a:solidFill>
                <a:latin typeface="+mn-ea"/>
                <a:ea typeface="+mn-ea"/>
              </a:rPr>
              <a:t>是零点。</a:t>
            </a:r>
          </a:p>
        </p:txBody>
      </p:sp>
    </p:spTree>
    <p:extLst>
      <p:ext uri="{BB962C8B-B14F-4D97-AF65-F5344CB8AC3E}">
        <p14:creationId xmlns:p14="http://schemas.microsoft.com/office/powerpoint/2010/main" val="3124592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02888C-D570-4731-AA96-60DB8ED171A1}"/>
              </a:ext>
            </a:extLst>
          </p:cNvPr>
          <p:cNvSpPr txBox="1"/>
          <p:nvPr/>
        </p:nvSpPr>
        <p:spPr>
          <a:xfrm>
            <a:off x="-35808" y="260648"/>
            <a:ext cx="5904656"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a:t>
            </a:r>
            <a:r>
              <a:rPr lang="en-US" altLang="zh-CN" sz="2800" dirty="0">
                <a:solidFill>
                  <a:schemeClr val="tx1">
                    <a:lumMod val="95000"/>
                    <a:lumOff val="5000"/>
                  </a:schemeClr>
                </a:solidFill>
                <a:latin typeface="+mn-ea"/>
                <a:ea typeface="+mn-ea"/>
              </a:rPr>
              <a:t>2</a:t>
            </a:r>
            <a:r>
              <a:rPr lang="zh-CN" altLang="en-US" sz="2800" dirty="0">
                <a:solidFill>
                  <a:schemeClr val="tx1">
                    <a:lumMod val="95000"/>
                    <a:lumOff val="5000"/>
                  </a:schemeClr>
                </a:solidFill>
                <a:latin typeface="+mn-ea"/>
                <a:ea typeface="+mn-ea"/>
              </a:rPr>
              <a:t>）</a:t>
            </a:r>
            <a:r>
              <a:rPr lang="zh-CN" altLang="en-US" sz="2800" dirty="0">
                <a:solidFill>
                  <a:schemeClr val="bg2">
                    <a:lumMod val="10000"/>
                  </a:schemeClr>
                </a:solidFill>
                <a:latin typeface="仿宋" panose="02010609060101010101" pitchFamily="49" charset="-122"/>
                <a:ea typeface="仿宋" panose="02010609060101010101" pitchFamily="49" charset="-122"/>
              </a:rPr>
              <a:t>试值法的收敛性</a:t>
            </a:r>
            <a:endParaRPr lang="zh-CN" altLang="en-US" sz="280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92350C23-5523-4E42-8228-531915362578}"/>
              </a:ext>
            </a:extLst>
          </p:cNvPr>
          <p:cNvSpPr txBox="1"/>
          <p:nvPr/>
        </p:nvSpPr>
        <p:spPr>
          <a:xfrm>
            <a:off x="323528" y="980729"/>
            <a:ext cx="8496944" cy="954107"/>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由上可知，可构造                 区间集合，其中的每个序列包含零点。在每一步中，零点</a:t>
            </a:r>
            <a:r>
              <a:rPr lang="en-US" altLang="zh-CN" sz="2800" dirty="0">
                <a:solidFill>
                  <a:schemeClr val="tx1">
                    <a:lumMod val="95000"/>
                    <a:lumOff val="5000"/>
                  </a:schemeClr>
                </a:solidFill>
                <a:latin typeface="+mn-ea"/>
                <a:ea typeface="+mn-ea"/>
              </a:rPr>
              <a:t>r</a:t>
            </a:r>
            <a:r>
              <a:rPr lang="zh-CN" altLang="en-US" sz="2800" dirty="0">
                <a:solidFill>
                  <a:schemeClr val="tx1">
                    <a:lumMod val="95000"/>
                    <a:lumOff val="5000"/>
                  </a:schemeClr>
                </a:solidFill>
                <a:latin typeface="+mn-ea"/>
                <a:ea typeface="+mn-ea"/>
              </a:rPr>
              <a:t>的近似值为</a:t>
            </a:r>
          </a:p>
        </p:txBody>
      </p:sp>
      <p:pic>
        <p:nvPicPr>
          <p:cNvPr id="5" name="图片 4">
            <a:extLst>
              <a:ext uri="{FF2B5EF4-FFF2-40B4-BE49-F238E27FC236}">
                <a16:creationId xmlns:a16="http://schemas.microsoft.com/office/drawing/2014/main" id="{43024C89-0F9E-448B-92A3-7DF7D67AB00C}"/>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347864" y="1124744"/>
            <a:ext cx="1384706" cy="354178"/>
          </a:xfrm>
          <a:prstGeom prst="rect">
            <a:avLst/>
          </a:prstGeom>
        </p:spPr>
      </p:pic>
      <p:pic>
        <p:nvPicPr>
          <p:cNvPr id="8" name="图片 7">
            <a:extLst>
              <a:ext uri="{FF2B5EF4-FFF2-40B4-BE49-F238E27FC236}">
                <a16:creationId xmlns:a16="http://schemas.microsoft.com/office/drawing/2014/main" id="{FE8BFF3B-CB63-4242-A108-77D61B595303}"/>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658052" y="2110849"/>
            <a:ext cx="3379623" cy="544068"/>
          </a:xfrm>
          <a:prstGeom prst="rect">
            <a:avLst/>
          </a:prstGeom>
        </p:spPr>
      </p:pic>
      <p:pic>
        <p:nvPicPr>
          <p:cNvPr id="12" name="图片 11">
            <a:extLst>
              <a:ext uri="{FF2B5EF4-FFF2-40B4-BE49-F238E27FC236}">
                <a16:creationId xmlns:a16="http://schemas.microsoft.com/office/drawing/2014/main" id="{ADA66E53-22A1-475F-8176-4D50191AF7E5}"/>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724128" y="2274892"/>
            <a:ext cx="1041197" cy="236830"/>
          </a:xfrm>
          <a:prstGeom prst="rect">
            <a:avLst/>
          </a:prstGeom>
        </p:spPr>
      </p:pic>
      <p:sp>
        <p:nvSpPr>
          <p:cNvPr id="10" name="文本框 9">
            <a:extLst>
              <a:ext uri="{FF2B5EF4-FFF2-40B4-BE49-F238E27FC236}">
                <a16:creationId xmlns:a16="http://schemas.microsoft.com/office/drawing/2014/main" id="{C5929C49-DDC3-4051-985A-A152F9B226D7}"/>
              </a:ext>
            </a:extLst>
          </p:cNvPr>
          <p:cNvSpPr txBox="1"/>
          <p:nvPr/>
        </p:nvSpPr>
        <p:spPr>
          <a:xfrm>
            <a:off x="5070427" y="2131697"/>
            <a:ext cx="432048"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且</a:t>
            </a:r>
          </a:p>
        </p:txBody>
      </p:sp>
      <p:sp>
        <p:nvSpPr>
          <p:cNvPr id="13" name="文本框 12">
            <a:extLst>
              <a:ext uri="{FF2B5EF4-FFF2-40B4-BE49-F238E27FC236}">
                <a16:creationId xmlns:a16="http://schemas.microsoft.com/office/drawing/2014/main" id="{20C8C1DF-AB72-41B3-A7F0-AAA0FC031BA2}"/>
              </a:ext>
            </a:extLst>
          </p:cNvPr>
          <p:cNvSpPr txBox="1"/>
          <p:nvPr/>
        </p:nvSpPr>
        <p:spPr>
          <a:xfrm>
            <a:off x="467544" y="2924944"/>
            <a:ext cx="8496944" cy="954107"/>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注意，尽管区间宽度              越来越小，但它可能不趋近于零。</a:t>
            </a:r>
          </a:p>
        </p:txBody>
      </p:sp>
      <p:pic>
        <p:nvPicPr>
          <p:cNvPr id="16" name="图片 15">
            <a:extLst>
              <a:ext uri="{FF2B5EF4-FFF2-40B4-BE49-F238E27FC236}">
                <a16:creationId xmlns:a16="http://schemas.microsoft.com/office/drawing/2014/main" id="{39A5FB47-9529-4BCF-AB1A-E0A472E5383A}"/>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779912" y="3019888"/>
            <a:ext cx="1115872" cy="337103"/>
          </a:xfrm>
          <a:prstGeom prst="rect">
            <a:avLst/>
          </a:prstGeom>
        </p:spPr>
      </p:pic>
      <p:sp>
        <p:nvSpPr>
          <p:cNvPr id="17" name="Rectangle 8">
            <a:extLst>
              <a:ext uri="{FF2B5EF4-FFF2-40B4-BE49-F238E27FC236}">
                <a16:creationId xmlns:a16="http://schemas.microsoft.com/office/drawing/2014/main" id="{7A7668EA-A1E2-48D3-B349-73A84DB0BE8A}"/>
              </a:ext>
            </a:extLst>
          </p:cNvPr>
          <p:cNvSpPr>
            <a:spLocks noChangeArrowheads="1"/>
          </p:cNvSpPr>
          <p:nvPr/>
        </p:nvSpPr>
        <p:spPr bwMode="auto">
          <a:xfrm>
            <a:off x="461667" y="4374054"/>
            <a:ext cx="48247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err="1">
                <a:solidFill>
                  <a:srgbClr val="0000FF"/>
                </a:solidFill>
                <a:latin typeface="+mn-ea"/>
                <a:ea typeface="+mn-ea"/>
              </a:rPr>
              <a:t>Matlab</a:t>
            </a:r>
            <a:r>
              <a:rPr lang="zh-CN" altLang="en-US" sz="3200" b="1" dirty="0">
                <a:solidFill>
                  <a:srgbClr val="0000FF"/>
                </a:solidFill>
                <a:latin typeface="+mn-ea"/>
                <a:ea typeface="+mn-ea"/>
              </a:rPr>
              <a:t>源程序：</a:t>
            </a:r>
            <a:r>
              <a:rPr lang="en-US" altLang="zh-CN" sz="3200" dirty="0">
                <a:solidFill>
                  <a:srgbClr val="006600"/>
                </a:solidFill>
                <a:latin typeface="+mn-ea"/>
                <a:ea typeface="+mn-ea"/>
              </a:rPr>
              <a:t> </a:t>
            </a:r>
            <a:r>
              <a:rPr lang="en-US" altLang="zh-CN" sz="3200" dirty="0" err="1">
                <a:solidFill>
                  <a:srgbClr val="006600"/>
                </a:solidFill>
                <a:latin typeface="+mn-ea"/>
                <a:ea typeface="+mn-ea"/>
              </a:rPr>
              <a:t>Shizhifa</a:t>
            </a:r>
            <a:r>
              <a:rPr lang="en-US" altLang="zh-CN" sz="3200" b="1" dirty="0" err="1">
                <a:solidFill>
                  <a:srgbClr val="006600"/>
                </a:solidFill>
                <a:latin typeface="+mn-ea"/>
                <a:ea typeface="+mn-ea"/>
              </a:rPr>
              <a:t>.m</a:t>
            </a:r>
            <a:endParaRPr lang="en-US" altLang="zh-CN" sz="3200" b="1" dirty="0">
              <a:solidFill>
                <a:srgbClr val="006600"/>
              </a:solidFill>
              <a:latin typeface="+mn-ea"/>
              <a:ea typeface="+mn-ea"/>
            </a:endParaRPr>
          </a:p>
        </p:txBody>
      </p:sp>
    </p:spTree>
    <p:extLst>
      <p:ext uri="{BB962C8B-B14F-4D97-AF65-F5344CB8AC3E}">
        <p14:creationId xmlns:p14="http://schemas.microsoft.com/office/powerpoint/2010/main" val="2788543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B73282-3634-4CBE-AD1F-7CD703D1BD69}"/>
              </a:ext>
            </a:extLst>
          </p:cNvPr>
          <p:cNvSpPr txBox="1"/>
          <p:nvPr/>
        </p:nvSpPr>
        <p:spPr>
          <a:xfrm>
            <a:off x="179512" y="836712"/>
            <a:ext cx="5330760" cy="5909310"/>
          </a:xfrm>
          <a:prstGeom prst="rect">
            <a:avLst/>
          </a:prstGeom>
          <a:noFill/>
        </p:spPr>
        <p:txBody>
          <a:bodyPr wrap="square" rtlCol="0">
            <a:spAutoFit/>
          </a:bodyPr>
          <a:lstStyle/>
          <a:p>
            <a:pPr algn="l"/>
            <a:r>
              <a:rPr lang="en-US" altLang="zh-CN" b="0" dirty="0">
                <a:solidFill>
                  <a:schemeClr val="tx1"/>
                </a:solidFill>
                <a:latin typeface="Times New Roman" panose="02020603050405020304" pitchFamily="18" charset="0"/>
                <a:cs typeface="Times New Roman" panose="02020603050405020304" pitchFamily="18" charset="0"/>
              </a:rPr>
              <a:t>function [</a:t>
            </a:r>
            <a:r>
              <a:rPr lang="en-US" altLang="zh-CN" b="0" dirty="0" err="1">
                <a:solidFill>
                  <a:schemeClr val="tx1"/>
                </a:solidFill>
                <a:latin typeface="Times New Roman" panose="02020603050405020304" pitchFamily="18" charset="0"/>
                <a:cs typeface="Times New Roman" panose="02020603050405020304" pitchFamily="18" charset="0"/>
              </a:rPr>
              <a:t>c,err,yc</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Shizhifa</a:t>
            </a:r>
            <a:r>
              <a:rPr lang="en-US" altLang="zh-CN" b="0" dirty="0">
                <a:solidFill>
                  <a:schemeClr val="tx1"/>
                </a:solidFill>
                <a:latin typeface="Times New Roman" panose="02020603050405020304" pitchFamily="18" charset="0"/>
                <a:cs typeface="Times New Roman" panose="02020603050405020304" pitchFamily="18" charset="0"/>
              </a:rPr>
              <a:t>(f,a,b,delta,epsilon,max1)</a:t>
            </a:r>
          </a:p>
          <a:p>
            <a:pPr algn="l"/>
            <a:r>
              <a:rPr lang="zh-CN" altLang="en-US" b="0" dirty="0">
                <a:solidFill>
                  <a:schemeClr val="tx1"/>
                </a:solidFill>
                <a:latin typeface="Times New Roman" panose="02020603050405020304" pitchFamily="18" charset="0"/>
                <a:cs typeface="Times New Roman" panose="02020603050405020304" pitchFamily="18" charset="0"/>
              </a:rPr>
              <a:t> </a:t>
            </a:r>
          </a:p>
          <a:p>
            <a:pPr algn="l"/>
            <a:r>
              <a:rPr lang="en-US" altLang="zh-CN" b="0" dirty="0">
                <a:solidFill>
                  <a:schemeClr val="tx1"/>
                </a:solidFill>
                <a:latin typeface="Times New Roman" panose="02020603050405020304" pitchFamily="18" charset="0"/>
                <a:cs typeface="Times New Roman" panose="02020603050405020304" pitchFamily="18" charset="0"/>
              </a:rPr>
              <a:t>%Input    - f is the function </a:t>
            </a:r>
          </a:p>
          <a:p>
            <a:pPr algn="l"/>
            <a:r>
              <a:rPr lang="en-US" altLang="zh-CN" b="0" dirty="0">
                <a:solidFill>
                  <a:schemeClr val="tx1"/>
                </a:solidFill>
                <a:latin typeface="Times New Roman" panose="02020603050405020304" pitchFamily="18" charset="0"/>
                <a:cs typeface="Times New Roman" panose="02020603050405020304" pitchFamily="18" charset="0"/>
              </a:rPr>
              <a:t>%            - a and b are the left and right endpoints</a:t>
            </a:r>
          </a:p>
          <a:p>
            <a:pPr algn="l"/>
            <a:r>
              <a:rPr lang="en-US" altLang="zh-CN" b="0" dirty="0">
                <a:solidFill>
                  <a:schemeClr val="tx1"/>
                </a:solidFill>
                <a:latin typeface="Times New Roman" panose="02020603050405020304" pitchFamily="18" charset="0"/>
                <a:cs typeface="Times New Roman" panose="02020603050405020304" pitchFamily="18" charset="0"/>
              </a:rPr>
              <a:t>%            - delta is the tolerance for the zero</a:t>
            </a:r>
          </a:p>
          <a:p>
            <a:pPr algn="l"/>
            <a:r>
              <a:rPr lang="en-US" altLang="zh-CN" b="0" dirty="0">
                <a:solidFill>
                  <a:schemeClr val="tx1"/>
                </a:solidFill>
                <a:latin typeface="Times New Roman" panose="02020603050405020304" pitchFamily="18" charset="0"/>
                <a:cs typeface="Times New Roman" panose="02020603050405020304" pitchFamily="18" charset="0"/>
              </a:rPr>
              <a:t>%            - epsilon is the tolerance for the value of f at the zero</a:t>
            </a:r>
          </a:p>
          <a:p>
            <a:pPr algn="l"/>
            <a:r>
              <a:rPr lang="en-US" altLang="zh-CN" b="0" dirty="0">
                <a:solidFill>
                  <a:schemeClr val="tx1"/>
                </a:solidFill>
                <a:latin typeface="Times New Roman" panose="02020603050405020304" pitchFamily="18" charset="0"/>
                <a:cs typeface="Times New Roman" panose="02020603050405020304" pitchFamily="18" charset="0"/>
              </a:rPr>
              <a:t>%            - max1 is the maximum number of iterations</a:t>
            </a:r>
          </a:p>
          <a:p>
            <a:pPr algn="l"/>
            <a:r>
              <a:rPr lang="en-US" altLang="zh-CN" b="0" dirty="0">
                <a:solidFill>
                  <a:schemeClr val="tx1"/>
                </a:solidFill>
                <a:latin typeface="Times New Roman" panose="02020603050405020304" pitchFamily="18" charset="0"/>
                <a:cs typeface="Times New Roman" panose="02020603050405020304" pitchFamily="18" charset="0"/>
              </a:rPr>
              <a:t>%Output - c is the zero</a:t>
            </a:r>
          </a:p>
          <a:p>
            <a:pPr algn="l"/>
            <a:r>
              <a:rPr lang="en-US" altLang="zh-CN" b="0" dirty="0">
                <a:solidFill>
                  <a:schemeClr val="tx1"/>
                </a:solidFill>
                <a:latin typeface="Times New Roman" panose="02020603050405020304" pitchFamily="18" charset="0"/>
                <a:cs typeface="Times New Roman" panose="02020603050405020304" pitchFamily="18" charset="0"/>
              </a:rPr>
              <a:t>%            - </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=f(c)</a:t>
            </a:r>
          </a:p>
          <a:p>
            <a:pPr algn="l"/>
            <a:r>
              <a:rPr lang="en-US" altLang="zh-CN" b="0" dirty="0">
                <a:solidFill>
                  <a:schemeClr val="tx1"/>
                </a:solidFill>
                <a:latin typeface="Times New Roman" panose="02020603050405020304" pitchFamily="18" charset="0"/>
                <a:cs typeface="Times New Roman" panose="02020603050405020304" pitchFamily="18" charset="0"/>
              </a:rPr>
              <a:t>%            - err is the error estimate for c</a:t>
            </a:r>
            <a:endParaRPr lang="zh-CN" altLang="en-US" b="0" dirty="0">
              <a:solidFill>
                <a:schemeClr val="tx1"/>
              </a:solidFill>
              <a:latin typeface="Times New Roman" panose="02020603050405020304" pitchFamily="18" charset="0"/>
              <a:cs typeface="Times New Roman" panose="02020603050405020304" pitchFamily="18" charset="0"/>
            </a:endParaRPr>
          </a:p>
          <a:p>
            <a:pPr algn="l"/>
            <a:r>
              <a:rPr lang="en-US" altLang="zh-CN" b="0" dirty="0">
                <a:solidFill>
                  <a:schemeClr val="tx1"/>
                </a:solidFill>
                <a:latin typeface="Times New Roman" panose="02020603050405020304" pitchFamily="18" charset="0"/>
                <a:cs typeface="Times New Roman" panose="02020603050405020304" pitchFamily="18" charset="0"/>
              </a:rPr>
              <a:t>%Example</a:t>
            </a:r>
          </a:p>
          <a:p>
            <a:pPr algn="l"/>
            <a:r>
              <a:rPr lang="en-US" altLang="zh-CN" b="0" dirty="0">
                <a:solidFill>
                  <a:schemeClr val="tx1"/>
                </a:solidFill>
                <a:latin typeface="Times New Roman" panose="02020603050405020304" pitchFamily="18" charset="0"/>
                <a:cs typeface="Times New Roman" panose="02020603050405020304" pitchFamily="18" charset="0"/>
              </a:rPr>
              <a:t>% f=@(x)  10.*sin(x)-exp(x);</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Shizhifa</a:t>
            </a:r>
            <a:r>
              <a:rPr lang="en-US" altLang="zh-CN" b="0" dirty="0">
                <a:solidFill>
                  <a:schemeClr val="tx1"/>
                </a:solidFill>
                <a:latin typeface="Times New Roman" panose="02020603050405020304" pitchFamily="18" charset="0"/>
                <a:cs typeface="Times New Roman" panose="02020603050405020304" pitchFamily="18" charset="0"/>
              </a:rPr>
              <a:t>(f, 0, 1, 0.01, 0.01, 30)</a:t>
            </a:r>
            <a:r>
              <a:rPr lang="zh-CN" altLang="en-US" b="0" dirty="0">
                <a:solidFill>
                  <a:schemeClr val="tx1"/>
                </a:solidFill>
                <a:latin typeface="Times New Roman" panose="02020603050405020304" pitchFamily="18" charset="0"/>
                <a:cs typeface="Times New Roman" panose="02020603050405020304" pitchFamily="18" charset="0"/>
              </a:rPr>
              <a:t> </a:t>
            </a:r>
          </a:p>
          <a:p>
            <a:pPr algn="l"/>
            <a:r>
              <a:rPr lang="en-US" altLang="zh-CN" b="0" dirty="0" err="1">
                <a:solidFill>
                  <a:schemeClr val="tx1"/>
                </a:solidFill>
                <a:latin typeface="Times New Roman" panose="02020603050405020304" pitchFamily="18" charset="0"/>
                <a:cs typeface="Times New Roman" panose="02020603050405020304" pitchFamily="18" charset="0"/>
              </a:rPr>
              <a:t>ya</a:t>
            </a:r>
            <a:r>
              <a:rPr lang="en-US" altLang="zh-CN" b="0" dirty="0">
                <a:solidFill>
                  <a:schemeClr val="tx1"/>
                </a:solidFill>
                <a:latin typeface="Times New Roman" panose="02020603050405020304" pitchFamily="18" charset="0"/>
                <a:cs typeface="Times New Roman" panose="02020603050405020304" pitchFamily="18" charset="0"/>
              </a:rPr>
              <a:t>=f(a);</a:t>
            </a:r>
          </a:p>
          <a:p>
            <a:pPr algn="l"/>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=f(b);</a:t>
            </a:r>
          </a:p>
          <a:p>
            <a:pPr algn="l"/>
            <a:r>
              <a:rPr lang="zh-CN" altLang="en-US" b="0" dirty="0">
                <a:solidFill>
                  <a:schemeClr val="tx1"/>
                </a:solidFill>
                <a:latin typeface="Times New Roman" panose="02020603050405020304" pitchFamily="18" charset="0"/>
                <a:cs typeface="Times New Roman" panose="02020603050405020304" pitchFamily="18" charset="0"/>
              </a:rPr>
              <a:t> </a:t>
            </a:r>
          </a:p>
          <a:p>
            <a:pPr algn="l"/>
            <a:r>
              <a:rPr lang="en-US" altLang="zh-CN" b="0" dirty="0">
                <a:solidFill>
                  <a:schemeClr val="tx1"/>
                </a:solidFill>
                <a:latin typeface="Times New Roman" panose="02020603050405020304" pitchFamily="18" charset="0"/>
                <a:cs typeface="Times New Roman" panose="02020603050405020304" pitchFamily="18" charset="0"/>
              </a:rPr>
              <a:t>if </a:t>
            </a:r>
            <a:r>
              <a:rPr lang="en-US" altLang="zh-CN" b="0" dirty="0" err="1">
                <a:solidFill>
                  <a:schemeClr val="tx1"/>
                </a:solidFill>
                <a:latin typeface="Times New Roman" panose="02020603050405020304" pitchFamily="18" charset="0"/>
                <a:cs typeface="Times New Roman" panose="02020603050405020304" pitchFamily="18" charset="0"/>
              </a:rPr>
              <a:t>ya</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&gt;0</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disp</a:t>
            </a:r>
            <a:r>
              <a:rPr lang="en-US" altLang="zh-CN" b="0" dirty="0">
                <a:solidFill>
                  <a:schemeClr val="tx1"/>
                </a:solidFill>
                <a:latin typeface="Times New Roman" panose="02020603050405020304" pitchFamily="18" charset="0"/>
                <a:cs typeface="Times New Roman" panose="02020603050405020304" pitchFamily="18" charset="0"/>
              </a:rPr>
              <a:t>('Note: f(a)*f(b) &gt;0'),</a:t>
            </a:r>
          </a:p>
          <a:p>
            <a:pPr algn="l"/>
            <a:r>
              <a:rPr lang="en-US" altLang="zh-CN" b="0" dirty="0">
                <a:solidFill>
                  <a:schemeClr val="tx1"/>
                </a:solidFill>
                <a:latin typeface="Times New Roman" panose="02020603050405020304" pitchFamily="18" charset="0"/>
                <a:cs typeface="Times New Roman" panose="02020603050405020304" pitchFamily="18" charset="0"/>
              </a:rPr>
              <a:t>    return,</a:t>
            </a:r>
          </a:p>
          <a:p>
            <a:pPr algn="l"/>
            <a:r>
              <a:rPr lang="en-US" altLang="zh-CN" b="0" dirty="0">
                <a:solidFill>
                  <a:schemeClr val="tx1"/>
                </a:solidFill>
                <a:latin typeface="Times New Roman" panose="02020603050405020304" pitchFamily="18" charset="0"/>
                <a:cs typeface="Times New Roman" panose="02020603050405020304" pitchFamily="18" charset="0"/>
              </a:rPr>
              <a:t>end</a:t>
            </a:r>
          </a:p>
        </p:txBody>
      </p:sp>
      <p:sp>
        <p:nvSpPr>
          <p:cNvPr id="3" name="文本框 2">
            <a:extLst>
              <a:ext uri="{FF2B5EF4-FFF2-40B4-BE49-F238E27FC236}">
                <a16:creationId xmlns:a16="http://schemas.microsoft.com/office/drawing/2014/main" id="{643F325F-9C4F-45DF-B835-77D548D00CAD}"/>
              </a:ext>
            </a:extLst>
          </p:cNvPr>
          <p:cNvSpPr txBox="1"/>
          <p:nvPr/>
        </p:nvSpPr>
        <p:spPr>
          <a:xfrm>
            <a:off x="5654288" y="188640"/>
            <a:ext cx="3489712" cy="6186309"/>
          </a:xfrm>
          <a:prstGeom prst="rect">
            <a:avLst/>
          </a:prstGeom>
          <a:noFill/>
        </p:spPr>
        <p:txBody>
          <a:bodyPr wrap="square" rtlCol="0">
            <a:spAutoFit/>
          </a:bodyPr>
          <a:lstStyle/>
          <a:p>
            <a:pPr algn="l"/>
            <a:endParaRPr lang="zh-CN" altLang="en-US" sz="2000" b="0" dirty="0">
              <a:solidFill>
                <a:schemeClr val="tx1"/>
              </a:solidFill>
              <a:latin typeface="Times New Roman" panose="02020603050405020304" pitchFamily="18" charset="0"/>
              <a:cs typeface="Times New Roman" panose="02020603050405020304" pitchFamily="18" charset="0"/>
            </a:endParaRPr>
          </a:p>
          <a:p>
            <a:pPr algn="l"/>
            <a:r>
              <a:rPr lang="en-US" altLang="zh-CN" b="0" dirty="0">
                <a:solidFill>
                  <a:schemeClr val="tx1"/>
                </a:solidFill>
                <a:latin typeface="Times New Roman" panose="02020603050405020304" pitchFamily="18" charset="0"/>
                <a:cs typeface="Times New Roman" panose="02020603050405020304" pitchFamily="18" charset="0"/>
              </a:rPr>
              <a:t>for k=1:max1</a:t>
            </a:r>
          </a:p>
          <a:p>
            <a:pPr algn="l"/>
            <a:r>
              <a:rPr lang="en-US" altLang="zh-CN" b="0" dirty="0">
                <a:solidFill>
                  <a:schemeClr val="tx1"/>
                </a:solidFill>
                <a:latin typeface="Times New Roman" panose="02020603050405020304" pitchFamily="18" charset="0"/>
                <a:cs typeface="Times New Roman" panose="02020603050405020304" pitchFamily="18" charset="0"/>
              </a:rPr>
              <a:t>    dx=</a:t>
            </a:r>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*(b-a)/(</a:t>
            </a:r>
            <a:r>
              <a:rPr lang="en-US" altLang="zh-CN" b="0" dirty="0" err="1">
                <a:solidFill>
                  <a:schemeClr val="tx1"/>
                </a:solidFill>
                <a:latin typeface="Times New Roman" panose="02020603050405020304" pitchFamily="18" charset="0"/>
                <a:cs typeface="Times New Roman" panose="02020603050405020304" pitchFamily="18" charset="0"/>
              </a:rPr>
              <a:t>yb-ya</a:t>
            </a:r>
            <a:r>
              <a:rPr lang="en-US" altLang="zh-CN" b="0" dirty="0">
                <a:solidFill>
                  <a:schemeClr val="tx1"/>
                </a:solidFill>
                <a:latin typeface="Times New Roman" panose="02020603050405020304" pitchFamily="18" charset="0"/>
                <a:cs typeface="Times New Roman" panose="02020603050405020304" pitchFamily="18" charset="0"/>
              </a:rPr>
              <a:t>);</a:t>
            </a:r>
          </a:p>
          <a:p>
            <a:pPr algn="l"/>
            <a:r>
              <a:rPr lang="en-US" altLang="zh-CN" b="0" dirty="0">
                <a:solidFill>
                  <a:schemeClr val="tx1"/>
                </a:solidFill>
                <a:latin typeface="Times New Roman" panose="02020603050405020304" pitchFamily="18" charset="0"/>
                <a:cs typeface="Times New Roman" panose="02020603050405020304" pitchFamily="18" charset="0"/>
              </a:rPr>
              <a:t>    c=b-dx;</a:t>
            </a:r>
          </a:p>
          <a:p>
            <a:pPr algn="l"/>
            <a:r>
              <a:rPr lang="en-US" altLang="zh-CN" b="0" dirty="0">
                <a:solidFill>
                  <a:schemeClr val="tx1"/>
                </a:solidFill>
                <a:latin typeface="Times New Roman" panose="02020603050405020304" pitchFamily="18" charset="0"/>
                <a:cs typeface="Times New Roman" panose="02020603050405020304" pitchFamily="18" charset="0"/>
              </a:rPr>
              <a:t>    ac=c-a;</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=f(c);</a:t>
            </a:r>
          </a:p>
          <a:p>
            <a:pPr algn="l"/>
            <a:r>
              <a:rPr lang="en-US" altLang="zh-CN" b="0" dirty="0">
                <a:solidFill>
                  <a:schemeClr val="tx1"/>
                </a:solidFill>
                <a:latin typeface="Times New Roman" panose="02020603050405020304" pitchFamily="18" charset="0"/>
                <a:cs typeface="Times New Roman" panose="02020603050405020304" pitchFamily="18" charset="0"/>
              </a:rPr>
              <a:t>    if </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==0,break;</a:t>
            </a:r>
          </a:p>
          <a:p>
            <a:pPr algn="l"/>
            <a:r>
              <a:rPr lang="en-US" altLang="zh-CN" b="0" dirty="0">
                <a:solidFill>
                  <a:schemeClr val="tx1"/>
                </a:solidFill>
                <a:latin typeface="Times New Roman" panose="02020603050405020304" pitchFamily="18" charset="0"/>
                <a:cs typeface="Times New Roman" panose="02020603050405020304" pitchFamily="18" charset="0"/>
              </a:rPr>
              <a:t>    elseif </a:t>
            </a:r>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&gt;0</a:t>
            </a:r>
          </a:p>
          <a:p>
            <a:pPr algn="l"/>
            <a:r>
              <a:rPr lang="en-US" altLang="zh-CN" b="0" dirty="0">
                <a:solidFill>
                  <a:schemeClr val="tx1"/>
                </a:solidFill>
                <a:latin typeface="Times New Roman" panose="02020603050405020304" pitchFamily="18" charset="0"/>
                <a:cs typeface="Times New Roman" panose="02020603050405020304" pitchFamily="18" charset="0"/>
              </a:rPr>
              <a:t>        b=c;</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a:t>
            </a:r>
          </a:p>
          <a:p>
            <a:pPr algn="l"/>
            <a:r>
              <a:rPr lang="en-US" altLang="zh-CN" b="0" dirty="0">
                <a:solidFill>
                  <a:schemeClr val="tx1"/>
                </a:solidFill>
                <a:latin typeface="Times New Roman" panose="02020603050405020304" pitchFamily="18" charset="0"/>
                <a:cs typeface="Times New Roman" panose="02020603050405020304" pitchFamily="18" charset="0"/>
              </a:rPr>
              <a:t>    else</a:t>
            </a:r>
          </a:p>
          <a:p>
            <a:pPr algn="l"/>
            <a:r>
              <a:rPr lang="en-US" altLang="zh-CN" b="0" dirty="0">
                <a:solidFill>
                  <a:schemeClr val="tx1"/>
                </a:solidFill>
                <a:latin typeface="Times New Roman" panose="02020603050405020304" pitchFamily="18" charset="0"/>
                <a:cs typeface="Times New Roman" panose="02020603050405020304" pitchFamily="18" charset="0"/>
              </a:rPr>
              <a:t>        a=c;</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ya</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a:t>
            </a:r>
          </a:p>
          <a:p>
            <a:pPr algn="l"/>
            <a:r>
              <a:rPr lang="en-US" altLang="zh-CN" b="0" dirty="0">
                <a:solidFill>
                  <a:schemeClr val="tx1"/>
                </a:solidFill>
                <a:latin typeface="Times New Roman" panose="02020603050405020304" pitchFamily="18" charset="0"/>
                <a:cs typeface="Times New Roman" panose="02020603050405020304" pitchFamily="18" charset="0"/>
              </a:rPr>
              <a:t>    end</a:t>
            </a:r>
          </a:p>
          <a:p>
            <a:pPr algn="l"/>
            <a:r>
              <a:rPr lang="sv-SE" altLang="zh-CN" b="0" dirty="0">
                <a:solidFill>
                  <a:schemeClr val="tx1"/>
                </a:solidFill>
                <a:latin typeface="Times New Roman" panose="02020603050405020304" pitchFamily="18" charset="0"/>
                <a:cs typeface="Times New Roman" panose="02020603050405020304" pitchFamily="18" charset="0"/>
              </a:rPr>
              <a:t>    dx=min(abs(dx),ac);</a:t>
            </a:r>
          </a:p>
          <a:p>
            <a:pPr algn="l"/>
            <a:r>
              <a:rPr lang="en-US" altLang="zh-CN" b="0" dirty="0">
                <a:solidFill>
                  <a:schemeClr val="tx1"/>
                </a:solidFill>
                <a:latin typeface="Times New Roman" panose="02020603050405020304" pitchFamily="18" charset="0"/>
                <a:cs typeface="Times New Roman" panose="02020603050405020304" pitchFamily="18" charset="0"/>
              </a:rPr>
              <a:t>    if abs(dx)&lt;</a:t>
            </a:r>
            <a:r>
              <a:rPr lang="en-US" altLang="zh-CN" b="0" dirty="0" err="1">
                <a:solidFill>
                  <a:schemeClr val="tx1"/>
                </a:solidFill>
                <a:latin typeface="Times New Roman" panose="02020603050405020304" pitchFamily="18" charset="0"/>
                <a:cs typeface="Times New Roman" panose="02020603050405020304" pitchFamily="18" charset="0"/>
              </a:rPr>
              <a:t>delta,break,end</a:t>
            </a:r>
            <a:endParaRPr lang="en-US" altLang="zh-CN" b="0" dirty="0">
              <a:solidFill>
                <a:schemeClr val="tx1"/>
              </a:solidFill>
              <a:latin typeface="Times New Roman" panose="02020603050405020304" pitchFamily="18" charset="0"/>
              <a:cs typeface="Times New Roman" panose="02020603050405020304" pitchFamily="18" charset="0"/>
            </a:endParaRPr>
          </a:p>
          <a:p>
            <a:pPr algn="l"/>
            <a:r>
              <a:rPr lang="en-US" altLang="zh-CN" b="0" dirty="0">
                <a:solidFill>
                  <a:schemeClr val="tx1"/>
                </a:solidFill>
                <a:latin typeface="Times New Roman" panose="02020603050405020304" pitchFamily="18" charset="0"/>
                <a:cs typeface="Times New Roman" panose="02020603050405020304" pitchFamily="18" charset="0"/>
              </a:rPr>
              <a:t>    if abs(</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)&lt;epsilon, </a:t>
            </a:r>
            <a:r>
              <a:rPr lang="en-US" altLang="zh-CN" b="0" dirty="0" err="1">
                <a:solidFill>
                  <a:schemeClr val="tx1"/>
                </a:solidFill>
                <a:latin typeface="Times New Roman" panose="02020603050405020304" pitchFamily="18" charset="0"/>
                <a:cs typeface="Times New Roman" panose="02020603050405020304" pitchFamily="18" charset="0"/>
              </a:rPr>
              <a:t>break,end</a:t>
            </a:r>
            <a:endParaRPr lang="en-US" altLang="zh-CN" b="0" dirty="0">
              <a:solidFill>
                <a:schemeClr val="tx1"/>
              </a:solidFill>
              <a:latin typeface="Times New Roman" panose="02020603050405020304" pitchFamily="18" charset="0"/>
              <a:cs typeface="Times New Roman" panose="02020603050405020304" pitchFamily="18" charset="0"/>
            </a:endParaRPr>
          </a:p>
          <a:p>
            <a:pPr algn="l"/>
            <a:r>
              <a:rPr lang="en-US" altLang="zh-CN" b="0" dirty="0">
                <a:solidFill>
                  <a:schemeClr val="tx1"/>
                </a:solidFill>
                <a:latin typeface="Times New Roman" panose="02020603050405020304" pitchFamily="18" charset="0"/>
                <a:cs typeface="Times New Roman" panose="02020603050405020304" pitchFamily="18" charset="0"/>
              </a:rPr>
              <a:t>end</a:t>
            </a:r>
          </a:p>
          <a:p>
            <a:pPr algn="l"/>
            <a:r>
              <a:rPr lang="zh-CN" altLang="en-US" b="0" dirty="0">
                <a:solidFill>
                  <a:schemeClr val="tx1"/>
                </a:solidFill>
                <a:latin typeface="Times New Roman" panose="02020603050405020304" pitchFamily="18" charset="0"/>
                <a:cs typeface="Times New Roman" panose="02020603050405020304" pitchFamily="18" charset="0"/>
              </a:rPr>
              <a:t> </a:t>
            </a:r>
          </a:p>
          <a:p>
            <a:pPr algn="l"/>
            <a:r>
              <a:rPr lang="en-US" altLang="zh-CN" b="0" dirty="0">
                <a:solidFill>
                  <a:schemeClr val="tx1"/>
                </a:solidFill>
                <a:latin typeface="Times New Roman" panose="02020603050405020304" pitchFamily="18" charset="0"/>
                <a:cs typeface="Times New Roman" panose="02020603050405020304" pitchFamily="18" charset="0"/>
              </a:rPr>
              <a:t>c;</a:t>
            </a:r>
          </a:p>
          <a:p>
            <a:pPr algn="l"/>
            <a:r>
              <a:rPr lang="en-US" altLang="zh-CN" b="0" dirty="0">
                <a:solidFill>
                  <a:schemeClr val="tx1"/>
                </a:solidFill>
                <a:latin typeface="Times New Roman" panose="02020603050405020304" pitchFamily="18" charset="0"/>
                <a:cs typeface="Times New Roman" panose="02020603050405020304" pitchFamily="18" charset="0"/>
              </a:rPr>
              <a:t>err=abs(b-a)/2;</a:t>
            </a:r>
          </a:p>
          <a:p>
            <a:pPr algn="l"/>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=f(c);</a:t>
            </a:r>
          </a:p>
        </p:txBody>
      </p:sp>
      <p:sp>
        <p:nvSpPr>
          <p:cNvPr id="4" name="文本框 3">
            <a:extLst>
              <a:ext uri="{FF2B5EF4-FFF2-40B4-BE49-F238E27FC236}">
                <a16:creationId xmlns:a16="http://schemas.microsoft.com/office/drawing/2014/main" id="{A6B5CC37-1BB5-4674-AB91-27140F517A37}"/>
              </a:ext>
            </a:extLst>
          </p:cNvPr>
          <p:cNvSpPr txBox="1"/>
          <p:nvPr/>
        </p:nvSpPr>
        <p:spPr>
          <a:xfrm>
            <a:off x="32936" y="156210"/>
            <a:ext cx="5904656"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a:t>
            </a:r>
            <a:r>
              <a:rPr lang="en-US" altLang="zh-CN" sz="2800" dirty="0">
                <a:solidFill>
                  <a:schemeClr val="tx1">
                    <a:lumMod val="95000"/>
                    <a:lumOff val="5000"/>
                  </a:schemeClr>
                </a:solidFill>
                <a:latin typeface="+mn-ea"/>
                <a:ea typeface="+mn-ea"/>
              </a:rPr>
              <a:t>2</a:t>
            </a:r>
            <a:r>
              <a:rPr lang="zh-CN" altLang="en-US" sz="2800" dirty="0">
                <a:solidFill>
                  <a:schemeClr val="tx1">
                    <a:lumMod val="95000"/>
                    <a:lumOff val="5000"/>
                  </a:schemeClr>
                </a:solidFill>
                <a:latin typeface="+mn-ea"/>
                <a:ea typeface="+mn-ea"/>
              </a:rPr>
              <a:t>）</a:t>
            </a:r>
            <a:r>
              <a:rPr lang="zh-CN" altLang="en-US" sz="2800" dirty="0">
                <a:solidFill>
                  <a:schemeClr val="bg2">
                    <a:lumMod val="10000"/>
                  </a:schemeClr>
                </a:solidFill>
                <a:latin typeface="仿宋" panose="02010609060101010101" pitchFamily="49" charset="-122"/>
                <a:ea typeface="仿宋" panose="02010609060101010101" pitchFamily="49" charset="-122"/>
              </a:rPr>
              <a:t>试值法的收敛性</a:t>
            </a:r>
            <a:endParaRPr lang="zh-CN" altLang="en-US" sz="280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84133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611560" y="985137"/>
            <a:ext cx="8064896" cy="524924"/>
          </a:xfrm>
        </p:spPr>
        <p:txBody>
          <a:bodyPr>
            <a:normAutofit fontScale="25000" lnSpcReduction="20000"/>
          </a:bodyPr>
          <a:lstStyle/>
          <a:p>
            <a:pPr marL="0" indent="0">
              <a:buNone/>
            </a:pPr>
            <a:r>
              <a:rPr lang="zh-CN" altLang="en-US" sz="14400" b="1" dirty="0">
                <a:latin typeface="仿宋" panose="02010609060101010101" pitchFamily="49" charset="-122"/>
                <a:ea typeface="仿宋" panose="02010609060101010101" pitchFamily="49" charset="-122"/>
              </a:rPr>
              <a:t>第二章 非线性方程        的解法</a:t>
            </a:r>
            <a:endParaRPr lang="en-US" altLang="zh-CN" sz="14400" b="1" dirty="0">
              <a:latin typeface="仿宋" panose="02010609060101010101" pitchFamily="49" charset="-122"/>
              <a:ea typeface="仿宋" panose="02010609060101010101" pitchFamily="49" charset="-122"/>
            </a:endParaRPr>
          </a:p>
          <a:p>
            <a:pPr marL="0" indent="0">
              <a:buNone/>
            </a:pPr>
            <a:r>
              <a:rPr lang="zh-CN" altLang="en-US"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1691680" y="1646349"/>
            <a:ext cx="6984776" cy="4247317"/>
          </a:xfrm>
          <a:prstGeom prst="rect">
            <a:avLst/>
          </a:prstGeom>
          <a:noFill/>
        </p:spPr>
        <p:txBody>
          <a:bodyPr wrap="square" rtlCol="0">
            <a:spAutoFit/>
          </a:bodyPr>
          <a:lstStyle/>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2.2 </a:t>
            </a:r>
            <a:r>
              <a:rPr lang="zh-CN" altLang="en-US" sz="2800" b="0" dirty="0">
                <a:solidFill>
                  <a:schemeClr val="bg2">
                    <a:lumMod val="10000"/>
                  </a:schemeClr>
                </a:solidFill>
                <a:latin typeface="仿宋" panose="02010609060101010101" pitchFamily="49" charset="-122"/>
                <a:ea typeface="仿宋" panose="02010609060101010101" pitchFamily="49" charset="-122"/>
              </a:rPr>
              <a:t>二分法与试值法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2.3 </a:t>
            </a:r>
            <a:r>
              <a:rPr lang="zh-CN" altLang="en-US" sz="2800" b="0" dirty="0">
                <a:solidFill>
                  <a:schemeClr val="bg2">
                    <a:lumMod val="10000"/>
                  </a:schemeClr>
                </a:solidFill>
                <a:latin typeface="仿宋" panose="02010609060101010101" pitchFamily="49" charset="-122"/>
                <a:ea typeface="仿宋" panose="02010609060101010101" pitchFamily="49" charset="-122"/>
              </a:rPr>
              <a:t>不动点迭代法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2.4 </a:t>
            </a:r>
            <a:r>
              <a:rPr lang="zh-CN" altLang="en-US" sz="2800" b="0" dirty="0">
                <a:solidFill>
                  <a:schemeClr val="bg2">
                    <a:lumMod val="10000"/>
                  </a:schemeClr>
                </a:solidFill>
                <a:latin typeface="仿宋" panose="02010609060101010101" pitchFamily="49" charset="-122"/>
                <a:ea typeface="仿宋" panose="02010609060101010101" pitchFamily="49" charset="-122"/>
              </a:rPr>
              <a:t>牛顿</a:t>
            </a:r>
            <a:r>
              <a:rPr lang="en-US" altLang="zh-CN" sz="2800" b="0" dirty="0">
                <a:solidFill>
                  <a:schemeClr val="bg2">
                    <a:lumMod val="10000"/>
                  </a:schemeClr>
                </a:solidFill>
                <a:latin typeface="仿宋" panose="02010609060101010101" pitchFamily="49" charset="-122"/>
                <a:ea typeface="仿宋" panose="02010609060101010101" pitchFamily="49" charset="-122"/>
              </a:rPr>
              <a:t>-</a:t>
            </a:r>
            <a:r>
              <a:rPr lang="zh-CN" altLang="en-US" sz="2800" b="0" dirty="0">
                <a:solidFill>
                  <a:schemeClr val="bg2">
                    <a:lumMod val="10000"/>
                  </a:schemeClr>
                </a:solidFill>
                <a:latin typeface="仿宋" panose="02010609060101010101" pitchFamily="49" charset="-122"/>
                <a:ea typeface="仿宋" panose="02010609060101010101" pitchFamily="49" charset="-122"/>
              </a:rPr>
              <a:t>拉夫森法（简称：牛顿迭代法）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2.5 </a:t>
            </a:r>
            <a:r>
              <a:rPr lang="zh-CN" altLang="en-US" sz="2800" b="0" dirty="0">
                <a:solidFill>
                  <a:schemeClr val="bg2">
                    <a:lumMod val="10000"/>
                  </a:schemeClr>
                </a:solidFill>
                <a:latin typeface="仿宋" panose="02010609060101010101" pitchFamily="49" charset="-122"/>
                <a:ea typeface="仿宋" panose="02010609060101010101" pitchFamily="49" charset="-122"/>
              </a:rPr>
              <a:t>割线法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2.6 </a:t>
            </a:r>
            <a:r>
              <a:rPr lang="zh-CN" altLang="en-US" sz="2800" b="0" dirty="0">
                <a:solidFill>
                  <a:schemeClr val="bg2">
                    <a:lumMod val="10000"/>
                  </a:schemeClr>
                </a:solidFill>
                <a:latin typeface="仿宋" panose="02010609060101010101" pitchFamily="49" charset="-122"/>
                <a:ea typeface="仿宋" panose="02010609060101010101" pitchFamily="49" charset="-122"/>
              </a:rPr>
              <a:t>迭代收敛的加速办法</a:t>
            </a:r>
            <a:r>
              <a:rPr lang="en-US" altLang="zh-CN" sz="2800" b="0" dirty="0">
                <a:solidFill>
                  <a:schemeClr val="bg2">
                    <a:lumMod val="10000"/>
                  </a:schemeClr>
                </a:solidFill>
                <a:latin typeface="仿宋" panose="02010609060101010101" pitchFamily="49" charset="-122"/>
                <a:ea typeface="仿宋" panose="02010609060101010101" pitchFamily="49" charset="-122"/>
              </a:rPr>
              <a:t>(</a:t>
            </a:r>
            <a:r>
              <a:rPr lang="zh-CN" altLang="en-US" sz="2800" b="0" dirty="0">
                <a:solidFill>
                  <a:schemeClr val="bg2">
                    <a:lumMod val="10000"/>
                  </a:schemeClr>
                </a:solidFill>
                <a:latin typeface="仿宋" panose="02010609060101010101" pitchFamily="49" charset="-122"/>
                <a:ea typeface="仿宋" panose="02010609060101010101" pitchFamily="49" charset="-122"/>
              </a:rPr>
              <a:t>选讲）</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endParaRPr lang="zh-CN" altLang="en-US" dirty="0"/>
          </a:p>
        </p:txBody>
      </p:sp>
      <p:pic>
        <p:nvPicPr>
          <p:cNvPr id="5" name="图片 4">
            <a:extLst>
              <a:ext uri="{FF2B5EF4-FFF2-40B4-BE49-F238E27FC236}">
                <a16:creationId xmlns:a16="http://schemas.microsoft.com/office/drawing/2014/main" id="{21080569-25A0-4F2B-B823-2DC90D334859}"/>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788024" y="964767"/>
            <a:ext cx="1598057" cy="432048"/>
          </a:xfrm>
          <a:prstGeom prst="rect">
            <a:avLst/>
          </a:prstGeom>
        </p:spPr>
      </p:pic>
    </p:spTree>
    <p:extLst>
      <p:ext uri="{BB962C8B-B14F-4D97-AF65-F5344CB8AC3E}">
        <p14:creationId xmlns:p14="http://schemas.microsoft.com/office/powerpoint/2010/main" val="18272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D9E79A-4814-4972-A0DA-646EE1D6ED50}"/>
              </a:ext>
            </a:extLst>
          </p:cNvPr>
          <p:cNvSpPr txBox="1"/>
          <p:nvPr/>
        </p:nvSpPr>
        <p:spPr>
          <a:xfrm>
            <a:off x="3653898" y="676939"/>
            <a:ext cx="1656184" cy="523220"/>
          </a:xfrm>
          <a:prstGeom prst="rect">
            <a:avLst/>
          </a:prstGeom>
          <a:noFill/>
        </p:spPr>
        <p:txBody>
          <a:bodyPr wrap="square" rtlCol="0">
            <a:spAutoFit/>
          </a:bodyPr>
          <a:lstStyle/>
          <a:p>
            <a:pPr algn="l"/>
            <a:r>
              <a:rPr lang="zh-CN" altLang="en-US" sz="2800" dirty="0">
                <a:solidFill>
                  <a:srgbClr val="FF0000"/>
                </a:solidFill>
                <a:latin typeface="+mn-ea"/>
                <a:ea typeface="+mn-ea"/>
              </a:rPr>
              <a:t>作业 </a:t>
            </a:r>
            <a:r>
              <a:rPr lang="en-US" altLang="zh-CN" sz="2800" dirty="0">
                <a:solidFill>
                  <a:srgbClr val="FF0000"/>
                </a:solidFill>
                <a:latin typeface="+mn-ea"/>
                <a:ea typeface="+mn-ea"/>
              </a:rPr>
              <a:t>2.1</a:t>
            </a:r>
            <a:endParaRPr lang="zh-CN" altLang="en-US" sz="2800" dirty="0">
              <a:solidFill>
                <a:srgbClr val="FF0000"/>
              </a:solidFill>
              <a:latin typeface="+mn-ea"/>
              <a:ea typeface="+mn-ea"/>
            </a:endParaRPr>
          </a:p>
        </p:txBody>
      </p:sp>
      <p:sp>
        <p:nvSpPr>
          <p:cNvPr id="3" name="文本框 2">
            <a:extLst>
              <a:ext uri="{FF2B5EF4-FFF2-40B4-BE49-F238E27FC236}">
                <a16:creationId xmlns:a16="http://schemas.microsoft.com/office/drawing/2014/main" id="{9C3A0072-9C7A-4B77-9490-4F628908524A}"/>
              </a:ext>
            </a:extLst>
          </p:cNvPr>
          <p:cNvSpPr txBox="1"/>
          <p:nvPr/>
        </p:nvSpPr>
        <p:spPr>
          <a:xfrm>
            <a:off x="755576" y="1628800"/>
            <a:ext cx="8964996" cy="1323439"/>
          </a:xfrm>
          <a:prstGeom prst="rect">
            <a:avLst/>
          </a:prstGeom>
          <a:noFill/>
        </p:spPr>
        <p:txBody>
          <a:bodyPr wrap="square" rtlCol="0">
            <a:spAutoFit/>
          </a:bodyPr>
          <a:lstStyle/>
          <a:p>
            <a:pPr marL="514350" indent="-514350" algn="l">
              <a:lnSpc>
                <a:spcPct val="150000"/>
              </a:lnSpc>
              <a:buAutoNum type="arabicParenBoth"/>
            </a:pPr>
            <a:r>
              <a:rPr lang="zh-CN" altLang="en-US" sz="2800" dirty="0">
                <a:solidFill>
                  <a:schemeClr val="tx1">
                    <a:lumMod val="95000"/>
                    <a:lumOff val="5000"/>
                  </a:schemeClr>
                </a:solidFill>
                <a:latin typeface="+mn-ea"/>
                <a:ea typeface="+mn-ea"/>
              </a:rPr>
              <a:t>分别运用</a:t>
            </a:r>
            <a:r>
              <a:rPr lang="zh-CN" altLang="en-US" sz="2800" dirty="0">
                <a:solidFill>
                  <a:srgbClr val="FF0000"/>
                </a:solidFill>
                <a:latin typeface="+mn-ea"/>
                <a:ea typeface="+mn-ea"/>
              </a:rPr>
              <a:t>二分法和试值法</a:t>
            </a:r>
            <a:r>
              <a:rPr lang="zh-CN" altLang="en-US" sz="2800" dirty="0">
                <a:solidFill>
                  <a:schemeClr val="tx1">
                    <a:lumMod val="95000"/>
                    <a:lumOff val="5000"/>
                  </a:schemeClr>
                </a:solidFill>
                <a:latin typeface="+mn-ea"/>
                <a:ea typeface="+mn-ea"/>
              </a:rPr>
              <a:t>求解函数                         </a:t>
            </a:r>
            <a:endParaRPr lang="en-US" altLang="zh-CN" sz="2800" dirty="0">
              <a:solidFill>
                <a:schemeClr val="tx1">
                  <a:lumMod val="95000"/>
                  <a:lumOff val="5000"/>
                </a:schemeClr>
              </a:solidFill>
              <a:latin typeface="+mn-ea"/>
              <a:ea typeface="+mn-ea"/>
            </a:endParaRPr>
          </a:p>
          <a:p>
            <a:pPr algn="l">
              <a:lnSpc>
                <a:spcPct val="150000"/>
              </a:lnSpc>
            </a:pPr>
            <a:r>
              <a:rPr lang="en-US" altLang="zh-CN" sz="2800" dirty="0">
                <a:solidFill>
                  <a:schemeClr val="tx1">
                    <a:lumMod val="95000"/>
                    <a:lumOff val="5000"/>
                  </a:schemeClr>
                </a:solidFill>
                <a:latin typeface="+mn-ea"/>
                <a:ea typeface="+mn-ea"/>
              </a:rPr>
              <a:t>                                       </a:t>
            </a:r>
            <a:r>
              <a:rPr lang="zh-CN" altLang="en-US" sz="2800" dirty="0">
                <a:solidFill>
                  <a:schemeClr val="tx1">
                    <a:lumMod val="95000"/>
                    <a:lumOff val="5000"/>
                  </a:schemeClr>
                </a:solidFill>
                <a:latin typeface="+mn-ea"/>
                <a:ea typeface="+mn-ea"/>
              </a:rPr>
              <a:t>在区间</a:t>
            </a:r>
            <a:r>
              <a:rPr lang="en-US" altLang="zh-CN" sz="2800" dirty="0">
                <a:solidFill>
                  <a:schemeClr val="tx1">
                    <a:lumMod val="95000"/>
                    <a:lumOff val="5000"/>
                  </a:schemeClr>
                </a:solidFill>
                <a:latin typeface="+mn-ea"/>
                <a:ea typeface="+mn-ea"/>
              </a:rPr>
              <a:t>[6, 7]</a:t>
            </a:r>
            <a:r>
              <a:rPr lang="zh-CN" altLang="en-US" sz="2800" dirty="0">
                <a:solidFill>
                  <a:schemeClr val="tx1">
                    <a:lumMod val="95000"/>
                    <a:lumOff val="5000"/>
                  </a:schemeClr>
                </a:solidFill>
                <a:latin typeface="+mn-ea"/>
                <a:ea typeface="+mn-ea"/>
              </a:rPr>
              <a:t>的零点。</a:t>
            </a:r>
          </a:p>
        </p:txBody>
      </p:sp>
      <p:pic>
        <p:nvPicPr>
          <p:cNvPr id="5" name="图片 4">
            <a:extLst>
              <a:ext uri="{FF2B5EF4-FFF2-40B4-BE49-F238E27FC236}">
                <a16:creationId xmlns:a16="http://schemas.microsoft.com/office/drawing/2014/main" id="{B6C92734-6B85-475E-B7F4-403537A70309}"/>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71600" y="2492896"/>
            <a:ext cx="3268676" cy="381915"/>
          </a:xfrm>
          <a:prstGeom prst="rect">
            <a:avLst/>
          </a:prstGeom>
        </p:spPr>
      </p:pic>
    </p:spTree>
    <p:extLst>
      <p:ext uri="{BB962C8B-B14F-4D97-AF65-F5344CB8AC3E}">
        <p14:creationId xmlns:p14="http://schemas.microsoft.com/office/powerpoint/2010/main" val="344009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C82907F4-FA4F-4442-B7A5-6860353C4B56}"/>
              </a:ext>
            </a:extLst>
          </p:cNvPr>
          <p:cNvSpPr>
            <a:spLocks noGrp="1" noChangeArrowheads="1"/>
          </p:cNvSpPr>
          <p:nvPr>
            <p:ph type="title"/>
          </p:nvPr>
        </p:nvSpPr>
        <p:spPr>
          <a:xfrm>
            <a:off x="2346513" y="246020"/>
            <a:ext cx="4450973" cy="683273"/>
          </a:xfrm>
        </p:spPr>
        <p:txBody>
          <a:bodyPr/>
          <a:lstStyle/>
          <a:p>
            <a:r>
              <a:rPr lang="en-US" altLang="zh-CN" dirty="0"/>
              <a:t>§</a:t>
            </a:r>
            <a:r>
              <a:rPr lang="en-US" altLang="zh-CN" sz="3600" dirty="0">
                <a:solidFill>
                  <a:schemeClr val="bg2">
                    <a:lumMod val="10000"/>
                  </a:schemeClr>
                </a:solidFill>
                <a:latin typeface="仿宋" panose="02010609060101010101" pitchFamily="49" charset="-122"/>
                <a:ea typeface="仿宋" panose="02010609060101010101" pitchFamily="49" charset="-122"/>
              </a:rPr>
              <a:t>2.3 </a:t>
            </a:r>
            <a:r>
              <a:rPr lang="zh-CN" altLang="en-US" sz="3600" dirty="0">
                <a:solidFill>
                  <a:schemeClr val="bg2">
                    <a:lumMod val="10000"/>
                  </a:schemeClr>
                </a:solidFill>
                <a:latin typeface="仿宋" panose="02010609060101010101" pitchFamily="49" charset="-122"/>
                <a:ea typeface="仿宋" panose="02010609060101010101" pitchFamily="49" charset="-122"/>
              </a:rPr>
              <a:t>不动点迭代法</a:t>
            </a:r>
            <a:endParaRPr lang="zh-CN" altLang="en-US" dirty="0"/>
          </a:p>
        </p:txBody>
      </p:sp>
      <p:sp>
        <p:nvSpPr>
          <p:cNvPr id="118787" name="Rectangle 3">
            <a:extLst>
              <a:ext uri="{FF2B5EF4-FFF2-40B4-BE49-F238E27FC236}">
                <a16:creationId xmlns:a16="http://schemas.microsoft.com/office/drawing/2014/main" id="{557487F1-DC0A-43AC-86E8-906B2BEDA2B5}"/>
              </a:ext>
            </a:extLst>
          </p:cNvPr>
          <p:cNvSpPr>
            <a:spLocks noGrp="1" noChangeArrowheads="1"/>
          </p:cNvSpPr>
          <p:nvPr>
            <p:ph type="body" idx="1"/>
          </p:nvPr>
        </p:nvSpPr>
        <p:spPr>
          <a:xfrm>
            <a:off x="2195736" y="3600589"/>
            <a:ext cx="5836047" cy="2726635"/>
          </a:xfrm>
        </p:spPr>
        <p:txBody>
          <a:bodyPr>
            <a:noAutofit/>
          </a:bodyPr>
          <a:lstStyle/>
          <a:p>
            <a:pPr>
              <a:lnSpc>
                <a:spcPct val="150000"/>
              </a:lnSpc>
              <a:spcBef>
                <a:spcPts val="0"/>
              </a:spcBef>
            </a:pPr>
            <a:r>
              <a:rPr lang="en-US" altLang="zh-CN" sz="2800" b="1" dirty="0">
                <a:solidFill>
                  <a:srgbClr val="0000FF"/>
                </a:solidFill>
                <a:latin typeface="+mn-ea"/>
              </a:rPr>
              <a:t>2.3.1 </a:t>
            </a:r>
            <a:r>
              <a:rPr lang="zh-CN" altLang="en-US" sz="2800" b="1" dirty="0">
                <a:solidFill>
                  <a:srgbClr val="0000FF"/>
                </a:solidFill>
                <a:latin typeface="+mn-ea"/>
              </a:rPr>
              <a:t>不动点迭代法的基本思想</a:t>
            </a:r>
            <a:endParaRPr lang="en-US" altLang="zh-CN" sz="2800" b="1" dirty="0">
              <a:solidFill>
                <a:srgbClr val="0000FF"/>
              </a:solidFill>
              <a:latin typeface="+mn-ea"/>
            </a:endParaRPr>
          </a:p>
          <a:p>
            <a:pPr>
              <a:lnSpc>
                <a:spcPct val="150000"/>
              </a:lnSpc>
              <a:spcBef>
                <a:spcPts val="0"/>
              </a:spcBef>
            </a:pPr>
            <a:r>
              <a:rPr lang="en-US" altLang="zh-CN" sz="2800" b="1" dirty="0">
                <a:solidFill>
                  <a:srgbClr val="0000FF"/>
                </a:solidFill>
                <a:latin typeface="+mn-ea"/>
              </a:rPr>
              <a:t>2.3.2 </a:t>
            </a:r>
            <a:r>
              <a:rPr lang="zh-CN" altLang="en-US" sz="2800" b="1" dirty="0">
                <a:solidFill>
                  <a:srgbClr val="0000FF"/>
                </a:solidFill>
                <a:latin typeface="+mn-ea"/>
              </a:rPr>
              <a:t>不动点迭代法的几何解释</a:t>
            </a:r>
            <a:endParaRPr lang="en-US" altLang="zh-CN" sz="2800" b="1" dirty="0">
              <a:solidFill>
                <a:srgbClr val="0000FF"/>
              </a:solidFill>
              <a:latin typeface="+mn-ea"/>
            </a:endParaRPr>
          </a:p>
          <a:p>
            <a:pPr>
              <a:lnSpc>
                <a:spcPct val="150000"/>
              </a:lnSpc>
              <a:spcBef>
                <a:spcPts val="0"/>
              </a:spcBef>
            </a:pPr>
            <a:r>
              <a:rPr lang="en-US" altLang="zh-CN" sz="2800" b="1" dirty="0">
                <a:solidFill>
                  <a:srgbClr val="0000FF"/>
                </a:solidFill>
                <a:latin typeface="+mn-ea"/>
              </a:rPr>
              <a:t>2.3.3 </a:t>
            </a:r>
            <a:r>
              <a:rPr lang="zh-CN" altLang="en-US" sz="2800" b="1" dirty="0">
                <a:solidFill>
                  <a:srgbClr val="0000FF"/>
                </a:solidFill>
                <a:latin typeface="+mn-ea"/>
              </a:rPr>
              <a:t>不动点迭代法的收敛性分析</a:t>
            </a:r>
          </a:p>
          <a:p>
            <a:pPr>
              <a:lnSpc>
                <a:spcPct val="150000"/>
              </a:lnSpc>
              <a:spcBef>
                <a:spcPts val="0"/>
              </a:spcBef>
            </a:pPr>
            <a:r>
              <a:rPr lang="en-US" altLang="zh-CN" sz="2800" b="1" dirty="0">
                <a:solidFill>
                  <a:srgbClr val="0000FF"/>
                </a:solidFill>
                <a:latin typeface="+mn-ea"/>
              </a:rPr>
              <a:t>2.3.4 </a:t>
            </a:r>
            <a:r>
              <a:rPr lang="zh-CN" altLang="en-US" sz="2800" b="1" dirty="0">
                <a:solidFill>
                  <a:srgbClr val="0000FF"/>
                </a:solidFill>
                <a:latin typeface="+mn-ea"/>
              </a:rPr>
              <a:t>不动点迭代法的算法实现</a:t>
            </a:r>
          </a:p>
        </p:txBody>
      </p:sp>
      <p:sp>
        <p:nvSpPr>
          <p:cNvPr id="2" name="文本框 1">
            <a:extLst>
              <a:ext uri="{FF2B5EF4-FFF2-40B4-BE49-F238E27FC236}">
                <a16:creationId xmlns:a16="http://schemas.microsoft.com/office/drawing/2014/main" id="{910D17DA-5CB3-42F8-BE22-A3F21CD3AF88}"/>
              </a:ext>
            </a:extLst>
          </p:cNvPr>
          <p:cNvSpPr txBox="1"/>
          <p:nvPr/>
        </p:nvSpPr>
        <p:spPr>
          <a:xfrm>
            <a:off x="251518" y="922933"/>
            <a:ext cx="8784977" cy="2677656"/>
          </a:xfrm>
          <a:prstGeom prst="rect">
            <a:avLst/>
          </a:prstGeom>
          <a:noFill/>
        </p:spPr>
        <p:txBody>
          <a:bodyPr wrap="square" rtlCol="0">
            <a:spAutoFit/>
          </a:bodyPr>
          <a:lstStyle/>
          <a:p>
            <a:pPr algn="l" fontAlgn="auto">
              <a:spcAft>
                <a:spcPts val="0"/>
              </a:spcAft>
              <a:buClr>
                <a:schemeClr val="hlink"/>
              </a:buClr>
              <a:buSzPct val="110000"/>
              <a:buFont typeface="Wingdings" panose="05000000000000000000" pitchFamily="2" charset="2"/>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    计算机科学中的一个基本要素就是</a:t>
            </a:r>
            <a:r>
              <a:rPr lang="zh-CN" altLang="en-US" sz="2400" dirty="0">
                <a:solidFill>
                  <a:srgbClr val="FF0000"/>
                </a:solidFill>
                <a:latin typeface="仿宋" panose="02010609060101010101" pitchFamily="49" charset="-122"/>
                <a:ea typeface="仿宋" panose="02010609060101010101" pitchFamily="49" charset="-122"/>
              </a:rPr>
              <a:t>迭代</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iteration).</a:t>
            </a:r>
            <a:r>
              <a:rPr lang="zh-CN" altLang="en-US" sz="2400" dirty="0">
                <a:solidFill>
                  <a:schemeClr val="tx1"/>
                </a:solidFill>
                <a:latin typeface="仿宋" panose="02010609060101010101" pitchFamily="49" charset="-122"/>
                <a:ea typeface="仿宋" panose="02010609060101010101" pitchFamily="49" charset="-122"/>
              </a:rPr>
              <a:t>正如其名字所表示的含义，</a:t>
            </a:r>
            <a:r>
              <a:rPr lang="zh-CN" altLang="en-US" sz="2400" dirty="0">
                <a:solidFill>
                  <a:srgbClr val="FF0000"/>
                </a:solidFill>
                <a:latin typeface="仿宋" panose="02010609060101010101" pitchFamily="49" charset="-122"/>
                <a:ea typeface="仿宋" panose="02010609060101010101" pitchFamily="49" charset="-122"/>
              </a:rPr>
              <a:t>迭代是指一种重复执行一个计算过程，逐次逼近答案的方法。</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这种方法使用某个固定公式</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迭代公式</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反复校正根的近似值，使之逐步精确化，最后得到满足精度要求的结果。</a:t>
            </a:r>
            <a:endParaRPr lang="en-US" altLang="zh-CN" sz="2400" dirty="0">
              <a:solidFill>
                <a:schemeClr val="tx1">
                  <a:lumMod val="95000"/>
                  <a:lumOff val="5000"/>
                </a:schemeClr>
              </a:solidFill>
              <a:latin typeface="仿宋" panose="02010609060101010101" pitchFamily="49" charset="-122"/>
              <a:ea typeface="仿宋" panose="02010609060101010101" pitchFamily="49" charset="-122"/>
            </a:endParaRPr>
          </a:p>
          <a:p>
            <a:pPr algn="l" fontAlgn="auto">
              <a:spcAft>
                <a:spcPts val="0"/>
              </a:spcAft>
              <a:buClr>
                <a:schemeClr val="hlink"/>
              </a:buClr>
              <a:buSzPct val="110000"/>
              <a:buFont typeface="Wingdings" panose="05000000000000000000" pitchFamily="2" charset="2"/>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    </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它是解代数方程、超越方程、微分方程等的一种基本而重要的数值方法。</a:t>
            </a:r>
          </a:p>
        </p:txBody>
      </p:sp>
    </p:spTree>
    <p:extLst>
      <p:ext uri="{BB962C8B-B14F-4D97-AF65-F5344CB8AC3E}">
        <p14:creationId xmlns:p14="http://schemas.microsoft.com/office/powerpoint/2010/main" val="18012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8749AD18-81E9-488D-8EB4-0A78BABC0BD4}"/>
              </a:ext>
            </a:extLst>
          </p:cNvPr>
          <p:cNvSpPr txBox="1">
            <a:spLocks noChangeArrowheads="1"/>
          </p:cNvSpPr>
          <p:nvPr/>
        </p:nvSpPr>
        <p:spPr bwMode="auto">
          <a:xfrm>
            <a:off x="2035400" y="124355"/>
            <a:ext cx="4677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a:solidFill>
                  <a:schemeClr val="tx1"/>
                </a:solidFill>
                <a:latin typeface="+mn-ea"/>
                <a:ea typeface="+mn-ea"/>
              </a:rPr>
              <a:t>§2.3.1   </a:t>
            </a:r>
            <a:r>
              <a:rPr lang="zh-CN" altLang="en-US" sz="2400" dirty="0">
                <a:solidFill>
                  <a:schemeClr val="tx1"/>
                </a:solidFill>
                <a:latin typeface="+mn-ea"/>
                <a:ea typeface="+mn-ea"/>
              </a:rPr>
              <a:t>不动点迭代法的基本思想</a:t>
            </a:r>
            <a:endParaRPr lang="en-US" altLang="zh-CN" sz="2000" dirty="0">
              <a:solidFill>
                <a:schemeClr val="tx1"/>
              </a:solidFill>
              <a:latin typeface="+mn-ea"/>
              <a:ea typeface="+mn-ea"/>
            </a:endParaRPr>
          </a:p>
        </p:txBody>
      </p:sp>
      <p:sp>
        <p:nvSpPr>
          <p:cNvPr id="49156" name="Text Box 4">
            <a:extLst>
              <a:ext uri="{FF2B5EF4-FFF2-40B4-BE49-F238E27FC236}">
                <a16:creationId xmlns:a16="http://schemas.microsoft.com/office/drawing/2014/main" id="{732A45EB-DDCC-4984-82DA-A02F6FFFFC17}"/>
              </a:ext>
            </a:extLst>
          </p:cNvPr>
          <p:cNvSpPr txBox="1">
            <a:spLocks noChangeArrowheads="1"/>
          </p:cNvSpPr>
          <p:nvPr/>
        </p:nvSpPr>
        <p:spPr bwMode="auto">
          <a:xfrm>
            <a:off x="1443121" y="1002091"/>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2400" i="1" dirty="0">
                <a:solidFill>
                  <a:schemeClr val="tx1"/>
                </a:solidFill>
              </a:rPr>
              <a:t>f</a:t>
            </a:r>
            <a:r>
              <a:rPr kumimoji="0" lang="en-US" altLang="zh-CN" sz="2400" dirty="0">
                <a:solidFill>
                  <a:schemeClr val="tx1"/>
                </a:solidFill>
              </a:rPr>
              <a:t> (</a:t>
            </a:r>
            <a:r>
              <a:rPr kumimoji="0" lang="en-US" altLang="zh-CN" sz="2400" i="1" dirty="0">
                <a:solidFill>
                  <a:schemeClr val="tx1"/>
                </a:solidFill>
              </a:rPr>
              <a:t>x</a:t>
            </a:r>
            <a:r>
              <a:rPr kumimoji="0" lang="en-US" altLang="zh-CN" sz="2400" dirty="0">
                <a:solidFill>
                  <a:schemeClr val="tx1"/>
                </a:solidFill>
              </a:rPr>
              <a:t>) = 0</a:t>
            </a:r>
            <a:endParaRPr kumimoji="0" lang="en-US" altLang="zh-CN" sz="2400" i="1" dirty="0">
              <a:solidFill>
                <a:schemeClr val="tx1"/>
              </a:solidFill>
            </a:endParaRPr>
          </a:p>
        </p:txBody>
      </p:sp>
      <p:sp>
        <p:nvSpPr>
          <p:cNvPr id="49157" name="Text Box 5">
            <a:extLst>
              <a:ext uri="{FF2B5EF4-FFF2-40B4-BE49-F238E27FC236}">
                <a16:creationId xmlns:a16="http://schemas.microsoft.com/office/drawing/2014/main" id="{628335AD-D464-456C-8273-D9ACB0E09ACB}"/>
              </a:ext>
            </a:extLst>
          </p:cNvPr>
          <p:cNvSpPr txBox="1">
            <a:spLocks noChangeArrowheads="1"/>
          </p:cNvSpPr>
          <p:nvPr/>
        </p:nvSpPr>
        <p:spPr bwMode="auto">
          <a:xfrm>
            <a:off x="4186321" y="994804"/>
            <a:ext cx="320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2400" i="1" dirty="0">
                <a:solidFill>
                  <a:schemeClr val="tx1"/>
                </a:solidFill>
                <a:latin typeface="Times New Roman" panose="02020603050405020304" pitchFamily="18" charset="0"/>
                <a:cs typeface="Times New Roman" panose="02020603050405020304" pitchFamily="18" charset="0"/>
              </a:rPr>
              <a:t>x</a:t>
            </a:r>
            <a:r>
              <a:rPr kumimoji="0" lang="en-US" altLang="zh-CN" sz="2400" dirty="0">
                <a:solidFill>
                  <a:schemeClr val="tx1"/>
                </a:solidFill>
                <a:latin typeface="Times New Roman" panose="02020603050405020304" pitchFamily="18" charset="0"/>
                <a:cs typeface="Times New Roman" panose="02020603050405020304" pitchFamily="18" charset="0"/>
              </a:rPr>
              <a:t> = </a:t>
            </a:r>
            <a:r>
              <a:rPr kumimoji="0" lang="en-US" altLang="zh-CN" sz="2400" i="1" dirty="0">
                <a:solidFill>
                  <a:schemeClr val="tx1"/>
                </a:solidFill>
                <a:latin typeface="Times New Roman" panose="02020603050405020304" pitchFamily="18" charset="0"/>
                <a:cs typeface="Times New Roman" panose="02020603050405020304" pitchFamily="18" charset="0"/>
              </a:rPr>
              <a:t>g</a:t>
            </a:r>
            <a:r>
              <a:rPr kumimoji="0" lang="en-US" altLang="zh-CN" sz="2400" dirty="0">
                <a:solidFill>
                  <a:schemeClr val="tx1"/>
                </a:solidFill>
                <a:latin typeface="Times New Roman" panose="02020603050405020304" pitchFamily="18" charset="0"/>
                <a:cs typeface="Times New Roman" panose="02020603050405020304" pitchFamily="18" charset="0"/>
              </a:rPr>
              <a:t> (</a:t>
            </a:r>
            <a:r>
              <a:rPr kumimoji="0" lang="en-US" altLang="zh-CN" sz="2400" i="1" dirty="0">
                <a:solidFill>
                  <a:schemeClr val="tx1"/>
                </a:solidFill>
                <a:latin typeface="Times New Roman" panose="02020603050405020304" pitchFamily="18" charset="0"/>
                <a:cs typeface="Times New Roman" panose="02020603050405020304" pitchFamily="18" charset="0"/>
              </a:rPr>
              <a:t>x</a:t>
            </a:r>
            <a:r>
              <a:rPr kumimoji="0" lang="en-US" altLang="zh-CN" sz="2400" dirty="0">
                <a:solidFill>
                  <a:schemeClr val="tx1"/>
                </a:solidFill>
                <a:latin typeface="Times New Roman" panose="02020603050405020304" pitchFamily="18" charset="0"/>
                <a:cs typeface="Times New Roman" panose="02020603050405020304" pitchFamily="18" charset="0"/>
              </a:rPr>
              <a:t>)</a:t>
            </a:r>
            <a:r>
              <a:rPr kumimoji="0"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（迭代函数）</a:t>
            </a:r>
            <a:endParaRPr kumimoji="0" lang="zh-CN" altLang="en-US" sz="2400" i="1" dirty="0">
              <a:solidFill>
                <a:schemeClr val="tx1"/>
              </a:solidFill>
              <a:latin typeface="Times New Roman" panose="02020603050405020304" pitchFamily="18" charset="0"/>
              <a:ea typeface="楷体_GB2312" pitchFamily="49" charset="-122"/>
              <a:cs typeface="Times New Roman" panose="02020603050405020304" pitchFamily="18" charset="0"/>
            </a:endParaRPr>
          </a:p>
        </p:txBody>
      </p:sp>
      <p:grpSp>
        <p:nvGrpSpPr>
          <p:cNvPr id="49160" name="Group 8">
            <a:extLst>
              <a:ext uri="{FF2B5EF4-FFF2-40B4-BE49-F238E27FC236}">
                <a16:creationId xmlns:a16="http://schemas.microsoft.com/office/drawing/2014/main" id="{3BBD27FC-99BC-4086-877F-10046EC146EC}"/>
              </a:ext>
            </a:extLst>
          </p:cNvPr>
          <p:cNvGrpSpPr>
            <a:grpSpLocks/>
          </p:cNvGrpSpPr>
          <p:nvPr/>
        </p:nvGrpSpPr>
        <p:grpSpPr bwMode="auto">
          <a:xfrm>
            <a:off x="2738521" y="789007"/>
            <a:ext cx="1447800" cy="533400"/>
            <a:chOff x="1680" y="720"/>
            <a:chExt cx="912" cy="336"/>
          </a:xfrm>
        </p:grpSpPr>
        <p:sp>
          <p:nvSpPr>
            <p:cNvPr id="49158" name="AutoShape 6">
              <a:extLst>
                <a:ext uri="{FF2B5EF4-FFF2-40B4-BE49-F238E27FC236}">
                  <a16:creationId xmlns:a16="http://schemas.microsoft.com/office/drawing/2014/main" id="{4C0435BB-8B7B-4783-B4E4-550DC1977FF2}"/>
                </a:ext>
              </a:extLst>
            </p:cNvPr>
            <p:cNvSpPr>
              <a:spLocks noChangeArrowheads="1"/>
            </p:cNvSpPr>
            <p:nvPr/>
          </p:nvSpPr>
          <p:spPr bwMode="auto">
            <a:xfrm>
              <a:off x="1680" y="960"/>
              <a:ext cx="912" cy="96"/>
            </a:xfrm>
            <a:prstGeom prst="leftRightArrow">
              <a:avLst>
                <a:gd name="adj1" fmla="val 50000"/>
                <a:gd name="adj2" fmla="val 19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9" name="Text Box 7">
              <a:extLst>
                <a:ext uri="{FF2B5EF4-FFF2-40B4-BE49-F238E27FC236}">
                  <a16:creationId xmlns:a16="http://schemas.microsoft.com/office/drawing/2014/main" id="{BD089A16-D74C-46CA-898F-A9DD8F771B8D}"/>
                </a:ext>
              </a:extLst>
            </p:cNvPr>
            <p:cNvSpPr txBox="1">
              <a:spLocks noChangeArrowheads="1"/>
            </p:cNvSpPr>
            <p:nvPr/>
          </p:nvSpPr>
          <p:spPr bwMode="auto">
            <a:xfrm>
              <a:off x="1680" y="72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2000">
                  <a:solidFill>
                    <a:srgbClr val="0000FF"/>
                  </a:solidFill>
                  <a:ea typeface="楷体_GB2312" pitchFamily="49" charset="-122"/>
                </a:rPr>
                <a:t>等价变换</a:t>
              </a:r>
            </a:p>
          </p:txBody>
        </p:sp>
      </p:grpSp>
      <p:sp>
        <p:nvSpPr>
          <p:cNvPr id="49163" name="AutoShape 11">
            <a:extLst>
              <a:ext uri="{FF2B5EF4-FFF2-40B4-BE49-F238E27FC236}">
                <a16:creationId xmlns:a16="http://schemas.microsoft.com/office/drawing/2014/main" id="{AD54A164-010B-4B23-A6A3-398244616346}"/>
              </a:ext>
            </a:extLst>
          </p:cNvPr>
          <p:cNvSpPr>
            <a:spLocks noChangeArrowheads="1"/>
          </p:cNvSpPr>
          <p:nvPr/>
        </p:nvSpPr>
        <p:spPr bwMode="auto">
          <a:xfrm>
            <a:off x="3129722" y="1876067"/>
            <a:ext cx="1187238" cy="228600"/>
          </a:xfrm>
          <a:prstGeom prst="leftRightArrow">
            <a:avLst>
              <a:gd name="adj1" fmla="val 50000"/>
              <a:gd name="adj2" fmla="val 8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166" name="Group 14">
            <a:extLst>
              <a:ext uri="{FF2B5EF4-FFF2-40B4-BE49-F238E27FC236}">
                <a16:creationId xmlns:a16="http://schemas.microsoft.com/office/drawing/2014/main" id="{A613BA76-BB5C-469E-A771-1C1D08F69C11}"/>
              </a:ext>
            </a:extLst>
          </p:cNvPr>
          <p:cNvGrpSpPr>
            <a:grpSpLocks/>
          </p:cNvGrpSpPr>
          <p:nvPr/>
        </p:nvGrpSpPr>
        <p:grpSpPr bwMode="auto">
          <a:xfrm>
            <a:off x="25282" y="3318405"/>
            <a:ext cx="1143000" cy="1011238"/>
            <a:chOff x="384" y="1968"/>
            <a:chExt cx="720" cy="637"/>
          </a:xfrm>
        </p:grpSpPr>
        <p:pic>
          <p:nvPicPr>
            <p:cNvPr id="49164" name="Picture 12" descr="LIGHT">
              <a:extLst>
                <a:ext uri="{FF2B5EF4-FFF2-40B4-BE49-F238E27FC236}">
                  <a16:creationId xmlns:a16="http://schemas.microsoft.com/office/drawing/2014/main" id="{A954DB21-D793-4315-AD9C-AA3DB89F375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 y="1968"/>
              <a:ext cx="381" cy="637"/>
            </a:xfrm>
            <a:prstGeom prst="rect">
              <a:avLst/>
            </a:prstGeom>
            <a:noFill/>
            <a:extLst>
              <a:ext uri="{909E8E84-426E-40DD-AFC4-6F175D3DCCD1}">
                <a14:hiddenFill xmlns:a14="http://schemas.microsoft.com/office/drawing/2010/main">
                  <a:solidFill>
                    <a:srgbClr val="FFFFFF"/>
                  </a:solidFill>
                </a14:hiddenFill>
              </a:ext>
            </a:extLst>
          </p:spPr>
        </p:pic>
        <p:sp>
          <p:nvSpPr>
            <p:cNvPr id="49165" name="Text Box 13">
              <a:extLst>
                <a:ext uri="{FF2B5EF4-FFF2-40B4-BE49-F238E27FC236}">
                  <a16:creationId xmlns:a16="http://schemas.microsoft.com/office/drawing/2014/main" id="{86512D31-40DE-4D0F-BBA9-03E27166171D}"/>
                </a:ext>
              </a:extLst>
            </p:cNvPr>
            <p:cNvSpPr txBox="1">
              <a:spLocks noChangeArrowheads="1"/>
            </p:cNvSpPr>
            <p:nvPr/>
          </p:nvSpPr>
          <p:spPr bwMode="auto">
            <a:xfrm>
              <a:off x="768" y="2064"/>
              <a:ext cx="33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dirty="0">
                  <a:solidFill>
                    <a:srgbClr val="0000FF"/>
                  </a:solidFill>
                  <a:ea typeface="楷体_GB2312" pitchFamily="49" charset="-122"/>
                </a:rPr>
                <a:t>思路</a:t>
              </a:r>
            </a:p>
          </p:txBody>
        </p:sp>
      </p:grpSp>
      <p:grpSp>
        <p:nvGrpSpPr>
          <p:cNvPr id="49171" name="Group 19">
            <a:extLst>
              <a:ext uri="{FF2B5EF4-FFF2-40B4-BE49-F238E27FC236}">
                <a16:creationId xmlns:a16="http://schemas.microsoft.com/office/drawing/2014/main" id="{D1E5E840-BB08-4B41-9952-6AA48EAA87A7}"/>
              </a:ext>
            </a:extLst>
          </p:cNvPr>
          <p:cNvGrpSpPr>
            <a:grpSpLocks/>
          </p:cNvGrpSpPr>
          <p:nvPr/>
        </p:nvGrpSpPr>
        <p:grpSpPr bwMode="auto">
          <a:xfrm>
            <a:off x="1203202" y="3261114"/>
            <a:ext cx="7703386" cy="1717168"/>
            <a:chOff x="1064" y="1920"/>
            <a:chExt cx="4414" cy="926"/>
          </a:xfrm>
        </p:grpSpPr>
        <p:sp>
          <p:nvSpPr>
            <p:cNvPr id="49167" name="Text Box 15">
              <a:extLst>
                <a:ext uri="{FF2B5EF4-FFF2-40B4-BE49-F238E27FC236}">
                  <a16:creationId xmlns:a16="http://schemas.microsoft.com/office/drawing/2014/main" id="{E9080824-C24F-4F7E-ADEF-91156BA08D53}"/>
                </a:ext>
              </a:extLst>
            </p:cNvPr>
            <p:cNvSpPr txBox="1">
              <a:spLocks noChangeArrowheads="1"/>
            </p:cNvSpPr>
            <p:nvPr/>
          </p:nvSpPr>
          <p:spPr bwMode="auto">
            <a:xfrm>
              <a:off x="1064" y="1920"/>
              <a:ext cx="4414" cy="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pPr>
              <a:r>
                <a:rPr lang="zh-CN" altLang="en-US" sz="2400" dirty="0">
                  <a:solidFill>
                    <a:schemeClr val="tx1"/>
                  </a:solidFill>
                  <a:latin typeface="+mn-ea"/>
                  <a:ea typeface="+mn-ea"/>
                </a:rPr>
                <a:t>从一个初值 </a:t>
              </a:r>
              <a:r>
                <a:rPr kumimoji="0" lang="en-US" altLang="zh-CN" sz="2400" i="1" dirty="0">
                  <a:solidFill>
                    <a:schemeClr val="tx1"/>
                  </a:solidFill>
                  <a:latin typeface="+mn-ea"/>
                  <a:ea typeface="+mn-ea"/>
                </a:rPr>
                <a:t>x</a:t>
              </a:r>
              <a:r>
                <a:rPr kumimoji="0" lang="en-US" altLang="zh-CN" sz="2400" baseline="-25000" dirty="0">
                  <a:solidFill>
                    <a:schemeClr val="tx1"/>
                  </a:solidFill>
                  <a:latin typeface="+mn-ea"/>
                  <a:ea typeface="+mn-ea"/>
                </a:rPr>
                <a:t>0 </a:t>
              </a:r>
              <a:r>
                <a:rPr lang="zh-CN" altLang="en-US" sz="2400" dirty="0">
                  <a:solidFill>
                    <a:schemeClr val="tx1"/>
                  </a:solidFill>
                  <a:latin typeface="+mn-ea"/>
                  <a:ea typeface="+mn-ea"/>
                </a:rPr>
                <a:t>出发，计算 </a:t>
              </a:r>
              <a:r>
                <a:rPr lang="en-US" altLang="zh-CN" sz="2400" i="1" dirty="0">
                  <a:solidFill>
                    <a:schemeClr val="tx1"/>
                  </a:solidFill>
                  <a:latin typeface="+mn-ea"/>
                  <a:ea typeface="+mn-ea"/>
                </a:rPr>
                <a:t>x</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 = </a:t>
              </a:r>
              <a:r>
                <a:rPr lang="en-US" altLang="zh-CN" sz="2400" i="1" dirty="0">
                  <a:solidFill>
                    <a:schemeClr val="tx1"/>
                  </a:solidFill>
                  <a:latin typeface="+mn-ea"/>
                  <a:ea typeface="+mn-ea"/>
                </a:rPr>
                <a:t>g</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  </a:t>
              </a:r>
              <a:r>
                <a:rPr lang="en-US" altLang="zh-CN" sz="2400" i="1" dirty="0">
                  <a:solidFill>
                    <a:schemeClr val="tx1"/>
                  </a:solidFill>
                  <a:latin typeface="+mn-ea"/>
                  <a:ea typeface="+mn-ea"/>
                </a:rPr>
                <a:t>x</a:t>
              </a:r>
              <a:r>
                <a:rPr lang="en-US" altLang="zh-CN" sz="2400" baseline="-25000" dirty="0">
                  <a:solidFill>
                    <a:schemeClr val="tx1"/>
                  </a:solidFill>
                  <a:latin typeface="+mn-ea"/>
                  <a:ea typeface="+mn-ea"/>
                </a:rPr>
                <a:t>2</a:t>
              </a:r>
              <a:r>
                <a:rPr lang="en-US" altLang="zh-CN" sz="2400" dirty="0">
                  <a:solidFill>
                    <a:schemeClr val="tx1"/>
                  </a:solidFill>
                  <a:latin typeface="+mn-ea"/>
                  <a:ea typeface="+mn-ea"/>
                </a:rPr>
                <a:t> = </a:t>
              </a:r>
              <a:r>
                <a:rPr lang="en-US" altLang="zh-CN" sz="2400" i="1" dirty="0">
                  <a:solidFill>
                    <a:schemeClr val="tx1"/>
                  </a:solidFill>
                  <a:latin typeface="+mn-ea"/>
                  <a:ea typeface="+mn-ea"/>
                </a:rPr>
                <a:t>g</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 …, </a:t>
              </a:r>
              <a:r>
                <a:rPr lang="en-US" altLang="zh-CN" sz="2400" i="1" dirty="0">
                  <a:solidFill>
                    <a:schemeClr val="tx1"/>
                  </a:solidFill>
                  <a:latin typeface="+mn-ea"/>
                  <a:ea typeface="+mn-ea"/>
                </a:rPr>
                <a:t>x</a:t>
              </a:r>
              <a:r>
                <a:rPr lang="en-US" altLang="zh-CN" sz="2400" i="1" baseline="-25000" dirty="0">
                  <a:solidFill>
                    <a:schemeClr val="tx1"/>
                  </a:solidFill>
                  <a:latin typeface="+mn-ea"/>
                  <a:ea typeface="+mn-ea"/>
                </a:rPr>
                <a:t>k</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 = </a:t>
              </a:r>
              <a:r>
                <a:rPr lang="en-US" altLang="zh-CN" sz="2400" i="1" dirty="0">
                  <a:solidFill>
                    <a:schemeClr val="tx1"/>
                  </a:solidFill>
                  <a:latin typeface="+mn-ea"/>
                  <a:ea typeface="+mn-ea"/>
                </a:rPr>
                <a:t>g</a:t>
              </a:r>
              <a:r>
                <a:rPr lang="en-US" altLang="zh-CN" sz="2400" dirty="0">
                  <a:solidFill>
                    <a:schemeClr val="tx1"/>
                  </a:solidFill>
                  <a:latin typeface="+mn-ea"/>
                  <a:ea typeface="+mn-ea"/>
                </a:rPr>
                <a:t>(</a:t>
              </a:r>
              <a:r>
                <a:rPr lang="en-US" altLang="zh-CN" sz="2400" i="1" dirty="0" err="1">
                  <a:solidFill>
                    <a:schemeClr val="tx1"/>
                  </a:solidFill>
                  <a:latin typeface="+mn-ea"/>
                  <a:ea typeface="+mn-ea"/>
                </a:rPr>
                <a:t>x</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 … </a:t>
              </a:r>
              <a:r>
                <a:rPr lang="zh-CN" altLang="en-US" sz="2400" dirty="0">
                  <a:solidFill>
                    <a:schemeClr val="tx1"/>
                  </a:solidFill>
                  <a:latin typeface="+mn-ea"/>
                  <a:ea typeface="+mn-ea"/>
                </a:rPr>
                <a:t>若           收敛，即存在 </a:t>
              </a:r>
              <a:r>
                <a:rPr lang="en-US" altLang="zh-CN" sz="2400" i="1" dirty="0">
                  <a:solidFill>
                    <a:schemeClr val="tx1"/>
                  </a:solidFill>
                  <a:latin typeface="+mn-ea"/>
                  <a:ea typeface="+mn-ea"/>
                </a:rPr>
                <a:t>x</a:t>
              </a:r>
              <a:r>
                <a:rPr lang="en-US" altLang="zh-CN" sz="2400" dirty="0">
                  <a:solidFill>
                    <a:schemeClr val="tx1"/>
                  </a:solidFill>
                  <a:latin typeface="+mn-ea"/>
                  <a:ea typeface="+mn-ea"/>
                </a:rPr>
                <a:t>* </a:t>
              </a:r>
              <a:r>
                <a:rPr lang="zh-CN" altLang="en-US" sz="2400" dirty="0">
                  <a:solidFill>
                    <a:schemeClr val="tx1"/>
                  </a:solidFill>
                  <a:latin typeface="+mn-ea"/>
                  <a:ea typeface="+mn-ea"/>
                </a:rPr>
                <a:t>使得                  ，且 </a:t>
              </a:r>
              <a:r>
                <a:rPr lang="en-US" altLang="zh-CN" sz="2400" i="1" dirty="0">
                  <a:solidFill>
                    <a:schemeClr val="tx1"/>
                  </a:solidFill>
                  <a:latin typeface="+mn-ea"/>
                  <a:ea typeface="+mn-ea"/>
                </a:rPr>
                <a:t>g </a:t>
              </a:r>
              <a:r>
                <a:rPr lang="zh-CN" altLang="en-US" sz="2400" dirty="0">
                  <a:solidFill>
                    <a:schemeClr val="tx1"/>
                  </a:solidFill>
                  <a:latin typeface="+mn-ea"/>
                  <a:ea typeface="+mn-ea"/>
                </a:rPr>
                <a:t>连续，则由                                 可知 </a:t>
              </a:r>
              <a:r>
                <a:rPr lang="en-US" altLang="zh-CN" sz="2400" i="1" dirty="0">
                  <a:solidFill>
                    <a:schemeClr val="tx1"/>
                  </a:solidFill>
                  <a:latin typeface="+mn-ea"/>
                  <a:ea typeface="+mn-ea"/>
                </a:rPr>
                <a:t>x</a:t>
              </a:r>
              <a:r>
                <a:rPr lang="en-US" altLang="zh-CN" sz="2400" dirty="0">
                  <a:solidFill>
                    <a:schemeClr val="tx1"/>
                  </a:solidFill>
                  <a:latin typeface="+mn-ea"/>
                  <a:ea typeface="+mn-ea"/>
                </a:rPr>
                <a:t>* = </a:t>
              </a:r>
              <a:r>
                <a:rPr lang="en-US" altLang="zh-CN" sz="2400" i="1" dirty="0">
                  <a:solidFill>
                    <a:schemeClr val="tx1"/>
                  </a:solidFill>
                  <a:latin typeface="+mn-ea"/>
                  <a:ea typeface="+mn-ea"/>
                </a:rPr>
                <a:t>g</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 )</a:t>
              </a:r>
              <a:r>
                <a:rPr lang="zh-CN" altLang="en-US" sz="2400" dirty="0">
                  <a:solidFill>
                    <a:schemeClr val="tx1"/>
                  </a:solidFill>
                  <a:latin typeface="+mn-ea"/>
                  <a:ea typeface="+mn-ea"/>
                </a:rPr>
                <a:t>，即</a:t>
              </a:r>
              <a:r>
                <a:rPr lang="en-US" altLang="zh-CN" sz="2400" i="1" dirty="0">
                  <a:solidFill>
                    <a:schemeClr val="tx1"/>
                  </a:solidFill>
                  <a:latin typeface="+mn-ea"/>
                  <a:ea typeface="+mn-ea"/>
                </a:rPr>
                <a:t>x</a:t>
              </a:r>
              <a:r>
                <a:rPr lang="en-US" altLang="zh-CN" sz="2400" dirty="0">
                  <a:solidFill>
                    <a:schemeClr val="tx1"/>
                  </a:solidFill>
                  <a:latin typeface="+mn-ea"/>
                  <a:ea typeface="+mn-ea"/>
                </a:rPr>
                <a:t>* </a:t>
              </a:r>
              <a:r>
                <a:rPr lang="zh-CN" altLang="en-US" sz="2400" dirty="0">
                  <a:solidFill>
                    <a:schemeClr val="tx1"/>
                  </a:solidFill>
                  <a:latin typeface="+mn-ea"/>
                  <a:ea typeface="+mn-ea"/>
                </a:rPr>
                <a:t>是 </a:t>
              </a:r>
              <a:r>
                <a:rPr lang="en-US" altLang="zh-CN" sz="2400" i="1" dirty="0">
                  <a:solidFill>
                    <a:schemeClr val="tx1"/>
                  </a:solidFill>
                  <a:latin typeface="+mn-ea"/>
                  <a:ea typeface="+mn-ea"/>
                </a:rPr>
                <a:t>g </a:t>
              </a:r>
              <a:r>
                <a:rPr lang="zh-CN" altLang="en-US" sz="2400" dirty="0">
                  <a:solidFill>
                    <a:schemeClr val="tx1"/>
                  </a:solidFill>
                  <a:latin typeface="+mn-ea"/>
                  <a:ea typeface="+mn-ea"/>
                </a:rPr>
                <a:t>的不动点，也就是</a:t>
              </a:r>
              <a:r>
                <a:rPr lang="en-US" altLang="zh-CN" sz="2400" i="1" dirty="0">
                  <a:solidFill>
                    <a:schemeClr val="tx1"/>
                  </a:solidFill>
                  <a:latin typeface="+mn-ea"/>
                  <a:ea typeface="+mn-ea"/>
                </a:rPr>
                <a:t>f</a:t>
              </a:r>
              <a:r>
                <a:rPr lang="en-US" altLang="zh-CN" sz="2400" dirty="0">
                  <a:solidFill>
                    <a:schemeClr val="tx1"/>
                  </a:solidFill>
                  <a:latin typeface="+mn-ea"/>
                  <a:ea typeface="+mn-ea"/>
                </a:rPr>
                <a:t> </a:t>
              </a:r>
              <a:r>
                <a:rPr lang="zh-CN" altLang="en-US" sz="2400" dirty="0">
                  <a:solidFill>
                    <a:schemeClr val="tx1"/>
                  </a:solidFill>
                  <a:latin typeface="+mn-ea"/>
                  <a:ea typeface="+mn-ea"/>
                </a:rPr>
                <a:t>的根。</a:t>
              </a:r>
              <a:endParaRPr lang="zh-CN" altLang="en-US" sz="2400" i="1" dirty="0">
                <a:solidFill>
                  <a:schemeClr val="tx1"/>
                </a:solidFill>
                <a:latin typeface="+mn-ea"/>
                <a:ea typeface="+mn-ea"/>
              </a:endParaRPr>
            </a:p>
          </p:txBody>
        </p:sp>
        <p:graphicFrame>
          <p:nvGraphicFramePr>
            <p:cNvPr id="49168" name="Object 16">
              <a:extLst>
                <a:ext uri="{FF2B5EF4-FFF2-40B4-BE49-F238E27FC236}">
                  <a16:creationId xmlns:a16="http://schemas.microsoft.com/office/drawing/2014/main" id="{FC64F0E7-C000-4238-A385-D5BD513C5045}"/>
                </a:ext>
              </a:extLst>
            </p:cNvPr>
            <p:cNvGraphicFramePr>
              <a:graphicFrameLocks noChangeAspect="1"/>
            </p:cNvGraphicFramePr>
            <p:nvPr>
              <p:extLst>
                <p:ext uri="{D42A27DB-BD31-4B8C-83A1-F6EECF244321}">
                  <p14:modId xmlns:p14="http://schemas.microsoft.com/office/powerpoint/2010/main" val="3452757917"/>
                </p:ext>
              </p:extLst>
            </p:nvPr>
          </p:nvGraphicFramePr>
          <p:xfrm>
            <a:off x="1898" y="2132"/>
            <a:ext cx="466" cy="277"/>
          </p:xfrm>
          <a:graphic>
            <a:graphicData uri="http://schemas.openxmlformats.org/presentationml/2006/ole">
              <mc:AlternateContent xmlns:mc="http://schemas.openxmlformats.org/markup-compatibility/2006">
                <mc:Choice xmlns:v="urn:schemas-microsoft-com:vml" Requires="v">
                  <p:oleObj spid="_x0000_s108746" name="Equation" r:id="rId8" imgW="558720" imgH="279360" progId="Equation.3">
                    <p:embed/>
                  </p:oleObj>
                </mc:Choice>
                <mc:Fallback>
                  <p:oleObj name="Equation" r:id="rId8" imgW="558720" imgH="279360" progId="Equation.3">
                    <p:embed/>
                    <p:pic>
                      <p:nvPicPr>
                        <p:cNvPr id="49168" name="Object 16">
                          <a:extLst>
                            <a:ext uri="{FF2B5EF4-FFF2-40B4-BE49-F238E27FC236}">
                              <a16:creationId xmlns:a16="http://schemas.microsoft.com/office/drawing/2014/main" id="{FC64F0E7-C000-4238-A385-D5BD513C50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8" y="2132"/>
                          <a:ext cx="466" cy="277"/>
                        </a:xfrm>
                        <a:prstGeom prst="rect">
                          <a:avLst/>
                        </a:prstGeom>
                        <a:noFill/>
                        <a:ln>
                          <a:noFill/>
                        </a:ln>
                        <a:effectLst/>
                      </p:spPr>
                    </p:pic>
                  </p:oleObj>
                </mc:Fallback>
              </mc:AlternateContent>
            </a:graphicData>
          </a:graphic>
        </p:graphicFrame>
        <p:graphicFrame>
          <p:nvGraphicFramePr>
            <p:cNvPr id="49169" name="Object 17">
              <a:extLst>
                <a:ext uri="{FF2B5EF4-FFF2-40B4-BE49-F238E27FC236}">
                  <a16:creationId xmlns:a16="http://schemas.microsoft.com/office/drawing/2014/main" id="{5A070C9C-5CBC-4204-A837-12B7442C0F2F}"/>
                </a:ext>
              </a:extLst>
            </p:cNvPr>
            <p:cNvGraphicFramePr>
              <a:graphicFrameLocks noChangeAspect="1"/>
            </p:cNvGraphicFramePr>
            <p:nvPr>
              <p:extLst>
                <p:ext uri="{D42A27DB-BD31-4B8C-83A1-F6EECF244321}">
                  <p14:modId xmlns:p14="http://schemas.microsoft.com/office/powerpoint/2010/main" val="1874036422"/>
                </p:ext>
              </p:extLst>
            </p:nvPr>
          </p:nvGraphicFramePr>
          <p:xfrm>
            <a:off x="4013" y="2134"/>
            <a:ext cx="817" cy="284"/>
          </p:xfrm>
          <a:graphic>
            <a:graphicData uri="http://schemas.openxmlformats.org/presentationml/2006/ole">
              <mc:AlternateContent xmlns:mc="http://schemas.openxmlformats.org/markup-compatibility/2006">
                <mc:Choice xmlns:v="urn:schemas-microsoft-com:vml" Requires="v">
                  <p:oleObj spid="_x0000_s108747" name="Equation" r:id="rId10" imgW="787320" imgH="279360" progId="Equation.3">
                    <p:embed/>
                  </p:oleObj>
                </mc:Choice>
                <mc:Fallback>
                  <p:oleObj name="Equation" r:id="rId10" imgW="787320" imgH="279360" progId="Equation.3">
                    <p:embed/>
                    <p:pic>
                      <p:nvPicPr>
                        <p:cNvPr id="49169" name="Object 17">
                          <a:extLst>
                            <a:ext uri="{FF2B5EF4-FFF2-40B4-BE49-F238E27FC236}">
                              <a16:creationId xmlns:a16="http://schemas.microsoft.com/office/drawing/2014/main" id="{5A070C9C-5CBC-4204-A837-12B7442C0F2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3" y="2134"/>
                          <a:ext cx="817" cy="284"/>
                        </a:xfrm>
                        <a:prstGeom prst="rect">
                          <a:avLst/>
                        </a:prstGeom>
                        <a:noFill/>
                        <a:ln>
                          <a:noFill/>
                        </a:ln>
                        <a:effectLst/>
                      </p:spPr>
                    </p:pic>
                  </p:oleObj>
                </mc:Fallback>
              </mc:AlternateContent>
            </a:graphicData>
          </a:graphic>
        </p:graphicFrame>
        <p:graphicFrame>
          <p:nvGraphicFramePr>
            <p:cNvPr id="49170" name="Object 18">
              <a:extLst>
                <a:ext uri="{FF2B5EF4-FFF2-40B4-BE49-F238E27FC236}">
                  <a16:creationId xmlns:a16="http://schemas.microsoft.com/office/drawing/2014/main" id="{DCD8A450-6132-4B2C-A80D-40106D937E39}"/>
                </a:ext>
              </a:extLst>
            </p:cNvPr>
            <p:cNvGraphicFramePr>
              <a:graphicFrameLocks noChangeAspect="1"/>
            </p:cNvGraphicFramePr>
            <p:nvPr>
              <p:extLst>
                <p:ext uri="{D42A27DB-BD31-4B8C-83A1-F6EECF244321}">
                  <p14:modId xmlns:p14="http://schemas.microsoft.com/office/powerpoint/2010/main" val="852440625"/>
                </p:ext>
              </p:extLst>
            </p:nvPr>
          </p:nvGraphicFramePr>
          <p:xfrm>
            <a:off x="2057" y="2381"/>
            <a:ext cx="1350" cy="261"/>
          </p:xfrm>
          <a:graphic>
            <a:graphicData uri="http://schemas.openxmlformats.org/presentationml/2006/ole">
              <mc:AlternateContent xmlns:mc="http://schemas.openxmlformats.org/markup-compatibility/2006">
                <mc:Choice xmlns:v="urn:schemas-microsoft-com:vml" Requires="v">
                  <p:oleObj spid="_x0000_s108748" name="Equation" r:id="rId12" imgW="1282680" imgH="279360" progId="Equation.3">
                    <p:embed/>
                  </p:oleObj>
                </mc:Choice>
                <mc:Fallback>
                  <p:oleObj name="Equation" r:id="rId12" imgW="1282680" imgH="279360" progId="Equation.3">
                    <p:embed/>
                    <p:pic>
                      <p:nvPicPr>
                        <p:cNvPr id="49170" name="Object 18">
                          <a:extLst>
                            <a:ext uri="{FF2B5EF4-FFF2-40B4-BE49-F238E27FC236}">
                              <a16:creationId xmlns:a16="http://schemas.microsoft.com/office/drawing/2014/main" id="{DCD8A450-6132-4B2C-A80D-40106D937E3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 y="2381"/>
                          <a:ext cx="1350" cy="261"/>
                        </a:xfrm>
                        <a:prstGeom prst="rect">
                          <a:avLst/>
                        </a:prstGeom>
                        <a:noFill/>
                        <a:ln>
                          <a:noFill/>
                        </a:ln>
                        <a:effectLst/>
                      </p:spPr>
                    </p:pic>
                  </p:oleObj>
                </mc:Fallback>
              </mc:AlternateContent>
            </a:graphicData>
          </a:graphic>
        </p:graphicFrame>
      </p:grpSp>
      <p:grpSp>
        <p:nvGrpSpPr>
          <p:cNvPr id="49172" name="Group 20">
            <a:extLst>
              <a:ext uri="{FF2B5EF4-FFF2-40B4-BE49-F238E27FC236}">
                <a16:creationId xmlns:a16="http://schemas.microsoft.com/office/drawing/2014/main" id="{D72E19E4-52A7-496D-8B4B-02B34D3BD5B8}"/>
              </a:ext>
            </a:extLst>
          </p:cNvPr>
          <p:cNvGrpSpPr>
            <a:grpSpLocks/>
          </p:cNvGrpSpPr>
          <p:nvPr/>
        </p:nvGrpSpPr>
        <p:grpSpPr bwMode="auto">
          <a:xfrm>
            <a:off x="163028" y="5329265"/>
            <a:ext cx="1274369" cy="1427475"/>
            <a:chOff x="2051" y="1696"/>
            <a:chExt cx="1004" cy="1028"/>
          </a:xfrm>
        </p:grpSpPr>
        <p:sp>
          <p:nvSpPr>
            <p:cNvPr id="49173" name="Freeform 21">
              <a:extLst>
                <a:ext uri="{FF2B5EF4-FFF2-40B4-BE49-F238E27FC236}">
                  <a16:creationId xmlns:a16="http://schemas.microsoft.com/office/drawing/2014/main" id="{9C94023D-B03D-4101-ABF8-111D46AA32DD}"/>
                </a:ext>
              </a:extLst>
            </p:cNvPr>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49174" name="Group 22">
              <a:extLst>
                <a:ext uri="{FF2B5EF4-FFF2-40B4-BE49-F238E27FC236}">
                  <a16:creationId xmlns:a16="http://schemas.microsoft.com/office/drawing/2014/main" id="{3D0B6537-FA22-4234-9D45-29FA99C1D93B}"/>
                </a:ext>
              </a:extLst>
            </p:cNvPr>
            <p:cNvGrpSpPr>
              <a:grpSpLocks/>
            </p:cNvGrpSpPr>
            <p:nvPr/>
          </p:nvGrpSpPr>
          <p:grpSpPr bwMode="auto">
            <a:xfrm rot="1123344">
              <a:off x="2441" y="2029"/>
              <a:ext cx="511" cy="637"/>
              <a:chOff x="2308" y="1206"/>
              <a:chExt cx="710" cy="940"/>
            </a:xfrm>
          </p:grpSpPr>
          <p:sp>
            <p:nvSpPr>
              <p:cNvPr id="49175" name="Freeform 23">
                <a:extLst>
                  <a:ext uri="{FF2B5EF4-FFF2-40B4-BE49-F238E27FC236}">
                    <a16:creationId xmlns:a16="http://schemas.microsoft.com/office/drawing/2014/main" id="{0F30636D-8948-4D11-9FB4-32B38BE65DB6}"/>
                  </a:ext>
                </a:extLst>
              </p:cNvPr>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49176" name="Freeform 24">
                <a:extLst>
                  <a:ext uri="{FF2B5EF4-FFF2-40B4-BE49-F238E27FC236}">
                    <a16:creationId xmlns:a16="http://schemas.microsoft.com/office/drawing/2014/main" id="{794891CE-3EBC-434E-9F3C-4A822AFC3637}"/>
                  </a:ext>
                </a:extLst>
              </p:cNvPr>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177" name="Freeform 25">
              <a:extLst>
                <a:ext uri="{FF2B5EF4-FFF2-40B4-BE49-F238E27FC236}">
                  <a16:creationId xmlns:a16="http://schemas.microsoft.com/office/drawing/2014/main" id="{15A45697-DC70-4863-95DD-5135241D2C9A}"/>
                </a:ext>
              </a:extLst>
            </p:cNvPr>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49178" name="Group 26">
              <a:extLst>
                <a:ext uri="{FF2B5EF4-FFF2-40B4-BE49-F238E27FC236}">
                  <a16:creationId xmlns:a16="http://schemas.microsoft.com/office/drawing/2014/main" id="{87BABC70-F023-49F1-951B-3A51D0165723}"/>
                </a:ext>
              </a:extLst>
            </p:cNvPr>
            <p:cNvGrpSpPr>
              <a:grpSpLocks/>
            </p:cNvGrpSpPr>
            <p:nvPr/>
          </p:nvGrpSpPr>
          <p:grpSpPr bwMode="auto">
            <a:xfrm rot="1123344">
              <a:off x="2051" y="1977"/>
              <a:ext cx="454" cy="747"/>
              <a:chOff x="1799" y="1328"/>
              <a:chExt cx="630" cy="1101"/>
            </a:xfrm>
          </p:grpSpPr>
          <p:grpSp>
            <p:nvGrpSpPr>
              <p:cNvPr id="49179" name="Group 27">
                <a:extLst>
                  <a:ext uri="{FF2B5EF4-FFF2-40B4-BE49-F238E27FC236}">
                    <a16:creationId xmlns:a16="http://schemas.microsoft.com/office/drawing/2014/main" id="{22A3774D-0430-46A7-9E28-3DFE24E074C9}"/>
                  </a:ext>
                </a:extLst>
              </p:cNvPr>
              <p:cNvGrpSpPr>
                <a:grpSpLocks/>
              </p:cNvGrpSpPr>
              <p:nvPr/>
            </p:nvGrpSpPr>
            <p:grpSpPr bwMode="auto">
              <a:xfrm>
                <a:off x="1968" y="1328"/>
                <a:ext cx="461" cy="1101"/>
                <a:chOff x="1968" y="1328"/>
                <a:chExt cx="461" cy="1101"/>
              </a:xfrm>
            </p:grpSpPr>
            <p:sp>
              <p:nvSpPr>
                <p:cNvPr id="49180" name="Freeform 28">
                  <a:extLst>
                    <a:ext uri="{FF2B5EF4-FFF2-40B4-BE49-F238E27FC236}">
                      <a16:creationId xmlns:a16="http://schemas.microsoft.com/office/drawing/2014/main" id="{5FDC9E1F-FF3E-45ED-9CE5-BADBE72FA9E6}"/>
                    </a:ext>
                  </a:extLst>
                </p:cNvPr>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49181" name="Freeform 29">
                  <a:extLst>
                    <a:ext uri="{FF2B5EF4-FFF2-40B4-BE49-F238E27FC236}">
                      <a16:creationId xmlns:a16="http://schemas.microsoft.com/office/drawing/2014/main" id="{B99186D7-88C2-4AC2-8DCD-57D124778B1E}"/>
                    </a:ext>
                  </a:extLst>
                </p:cNvPr>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9182" name="Group 30">
                <a:extLst>
                  <a:ext uri="{FF2B5EF4-FFF2-40B4-BE49-F238E27FC236}">
                    <a16:creationId xmlns:a16="http://schemas.microsoft.com/office/drawing/2014/main" id="{2AA96ADB-5AF9-4662-9B00-BBC34D39D696}"/>
                  </a:ext>
                </a:extLst>
              </p:cNvPr>
              <p:cNvGrpSpPr>
                <a:grpSpLocks/>
              </p:cNvGrpSpPr>
              <p:nvPr/>
            </p:nvGrpSpPr>
            <p:grpSpPr bwMode="auto">
              <a:xfrm>
                <a:off x="1799" y="1444"/>
                <a:ext cx="549" cy="922"/>
                <a:chOff x="1799" y="1444"/>
                <a:chExt cx="549" cy="922"/>
              </a:xfrm>
            </p:grpSpPr>
            <p:sp>
              <p:nvSpPr>
                <p:cNvPr id="49183" name="Freeform 31">
                  <a:extLst>
                    <a:ext uri="{FF2B5EF4-FFF2-40B4-BE49-F238E27FC236}">
                      <a16:creationId xmlns:a16="http://schemas.microsoft.com/office/drawing/2014/main" id="{6CCC8DDB-DEC1-4107-A92F-0011CFF5C5D4}"/>
                    </a:ext>
                  </a:extLst>
                </p:cNvPr>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49184" name="Freeform 32">
                  <a:extLst>
                    <a:ext uri="{FF2B5EF4-FFF2-40B4-BE49-F238E27FC236}">
                      <a16:creationId xmlns:a16="http://schemas.microsoft.com/office/drawing/2014/main" id="{A97AC335-305E-45AB-95AA-CF88BFE30743}"/>
                    </a:ext>
                  </a:extLst>
                </p:cNvPr>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49185" name="Freeform 33">
                  <a:extLst>
                    <a:ext uri="{FF2B5EF4-FFF2-40B4-BE49-F238E27FC236}">
                      <a16:creationId xmlns:a16="http://schemas.microsoft.com/office/drawing/2014/main" id="{75001251-E812-418E-9BE9-3B45087C3E58}"/>
                    </a:ext>
                  </a:extLst>
                </p:cNvPr>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49186" name="Group 34">
              <a:extLst>
                <a:ext uri="{FF2B5EF4-FFF2-40B4-BE49-F238E27FC236}">
                  <a16:creationId xmlns:a16="http://schemas.microsoft.com/office/drawing/2014/main" id="{ECCD7D8A-3314-44ED-9CEF-D20693884854}"/>
                </a:ext>
              </a:extLst>
            </p:cNvPr>
            <p:cNvGrpSpPr>
              <a:grpSpLocks/>
            </p:cNvGrpSpPr>
            <p:nvPr/>
          </p:nvGrpSpPr>
          <p:grpSpPr bwMode="auto">
            <a:xfrm rot="1123344">
              <a:off x="2327" y="1696"/>
              <a:ext cx="255" cy="314"/>
              <a:chOff x="1947" y="869"/>
              <a:chExt cx="355" cy="463"/>
            </a:xfrm>
          </p:grpSpPr>
          <p:grpSp>
            <p:nvGrpSpPr>
              <p:cNvPr id="49187" name="Group 35">
                <a:extLst>
                  <a:ext uri="{FF2B5EF4-FFF2-40B4-BE49-F238E27FC236}">
                    <a16:creationId xmlns:a16="http://schemas.microsoft.com/office/drawing/2014/main" id="{D111F6D4-ADF5-4062-BDBA-CFE69A2455C8}"/>
                  </a:ext>
                </a:extLst>
              </p:cNvPr>
              <p:cNvGrpSpPr>
                <a:grpSpLocks/>
              </p:cNvGrpSpPr>
              <p:nvPr/>
            </p:nvGrpSpPr>
            <p:grpSpPr bwMode="auto">
              <a:xfrm>
                <a:off x="1982" y="1005"/>
                <a:ext cx="305" cy="220"/>
                <a:chOff x="1982" y="1005"/>
                <a:chExt cx="305" cy="220"/>
              </a:xfrm>
            </p:grpSpPr>
            <p:sp>
              <p:nvSpPr>
                <p:cNvPr id="49188" name="Freeform 36">
                  <a:extLst>
                    <a:ext uri="{FF2B5EF4-FFF2-40B4-BE49-F238E27FC236}">
                      <a16:creationId xmlns:a16="http://schemas.microsoft.com/office/drawing/2014/main" id="{97D38ECC-C789-4816-9BE2-95BBC16AF853}"/>
                    </a:ext>
                  </a:extLst>
                </p:cNvPr>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49189" name="Freeform 37">
                  <a:extLst>
                    <a:ext uri="{FF2B5EF4-FFF2-40B4-BE49-F238E27FC236}">
                      <a16:creationId xmlns:a16="http://schemas.microsoft.com/office/drawing/2014/main" id="{5F404EB8-0C05-4D73-A4D7-51E5DAA2495D}"/>
                    </a:ext>
                  </a:extLst>
                </p:cNvPr>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49190" name="Freeform 38">
                <a:extLst>
                  <a:ext uri="{FF2B5EF4-FFF2-40B4-BE49-F238E27FC236}">
                    <a16:creationId xmlns:a16="http://schemas.microsoft.com/office/drawing/2014/main" id="{E8FF304B-4C84-42FD-A8DA-90B87BB7B256}"/>
                  </a:ext>
                </a:extLst>
              </p:cNvPr>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49191" name="Group 39">
                <a:extLst>
                  <a:ext uri="{FF2B5EF4-FFF2-40B4-BE49-F238E27FC236}">
                    <a16:creationId xmlns:a16="http://schemas.microsoft.com/office/drawing/2014/main" id="{52F7405B-2B00-4223-A2D0-310E14E8487D}"/>
                  </a:ext>
                </a:extLst>
              </p:cNvPr>
              <p:cNvGrpSpPr>
                <a:grpSpLocks/>
              </p:cNvGrpSpPr>
              <p:nvPr/>
            </p:nvGrpSpPr>
            <p:grpSpPr bwMode="auto">
              <a:xfrm>
                <a:off x="1997" y="1009"/>
                <a:ext cx="257" cy="143"/>
                <a:chOff x="1997" y="1009"/>
                <a:chExt cx="257" cy="143"/>
              </a:xfrm>
            </p:grpSpPr>
            <p:sp>
              <p:nvSpPr>
                <p:cNvPr id="49192" name="Freeform 40">
                  <a:extLst>
                    <a:ext uri="{FF2B5EF4-FFF2-40B4-BE49-F238E27FC236}">
                      <a16:creationId xmlns:a16="http://schemas.microsoft.com/office/drawing/2014/main" id="{90B43550-6E16-4B28-9C1B-B758294B632E}"/>
                    </a:ext>
                  </a:extLst>
                </p:cNvPr>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49193" name="Freeform 41">
                  <a:extLst>
                    <a:ext uri="{FF2B5EF4-FFF2-40B4-BE49-F238E27FC236}">
                      <a16:creationId xmlns:a16="http://schemas.microsoft.com/office/drawing/2014/main" id="{C6034B84-5032-41FD-8066-BEF8BE34BED2}"/>
                    </a:ext>
                  </a:extLst>
                </p:cNvPr>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49194" name="Freeform 42">
                  <a:extLst>
                    <a:ext uri="{FF2B5EF4-FFF2-40B4-BE49-F238E27FC236}">
                      <a16:creationId xmlns:a16="http://schemas.microsoft.com/office/drawing/2014/main" id="{DAAB1A66-0BBF-4C0D-BC82-2E25A83F786F}"/>
                    </a:ext>
                  </a:extLst>
                </p:cNvPr>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49195" name="Group 43">
                <a:extLst>
                  <a:ext uri="{FF2B5EF4-FFF2-40B4-BE49-F238E27FC236}">
                    <a16:creationId xmlns:a16="http://schemas.microsoft.com/office/drawing/2014/main" id="{5CEF08C8-409B-48B7-A3CA-AA3B0D9E66D2}"/>
                  </a:ext>
                </a:extLst>
              </p:cNvPr>
              <p:cNvGrpSpPr>
                <a:grpSpLocks/>
              </p:cNvGrpSpPr>
              <p:nvPr/>
            </p:nvGrpSpPr>
            <p:grpSpPr bwMode="auto">
              <a:xfrm>
                <a:off x="2027" y="1019"/>
                <a:ext cx="218" cy="158"/>
                <a:chOff x="2027" y="1019"/>
                <a:chExt cx="218" cy="158"/>
              </a:xfrm>
            </p:grpSpPr>
            <p:sp>
              <p:nvSpPr>
                <p:cNvPr id="49196" name="Freeform 44">
                  <a:extLst>
                    <a:ext uri="{FF2B5EF4-FFF2-40B4-BE49-F238E27FC236}">
                      <a16:creationId xmlns:a16="http://schemas.microsoft.com/office/drawing/2014/main" id="{BA5E2B25-837B-4DA4-A3BC-73E1262A7696}"/>
                    </a:ext>
                  </a:extLst>
                </p:cNvPr>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49197" name="Oval 45">
                  <a:extLst>
                    <a:ext uri="{FF2B5EF4-FFF2-40B4-BE49-F238E27FC236}">
                      <a16:creationId xmlns:a16="http://schemas.microsoft.com/office/drawing/2014/main" id="{B2327875-D0A2-4914-BBEF-1115A6B2746B}"/>
                    </a:ext>
                  </a:extLst>
                </p:cNvPr>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49198" name="Freeform 46">
                  <a:extLst>
                    <a:ext uri="{FF2B5EF4-FFF2-40B4-BE49-F238E27FC236}">
                      <a16:creationId xmlns:a16="http://schemas.microsoft.com/office/drawing/2014/main" id="{75A6CAB5-1FFE-4B5B-AEA6-B1FF9B050C6D}"/>
                    </a:ext>
                  </a:extLst>
                </p:cNvPr>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49199" name="Oval 47">
                  <a:extLst>
                    <a:ext uri="{FF2B5EF4-FFF2-40B4-BE49-F238E27FC236}">
                      <a16:creationId xmlns:a16="http://schemas.microsoft.com/office/drawing/2014/main" id="{C8126E8B-2D81-4BE3-8272-4A7829E25C91}"/>
                    </a:ext>
                  </a:extLst>
                </p:cNvPr>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49200" name="Freeform 48">
                <a:extLst>
                  <a:ext uri="{FF2B5EF4-FFF2-40B4-BE49-F238E27FC236}">
                    <a16:creationId xmlns:a16="http://schemas.microsoft.com/office/drawing/2014/main" id="{F92B399C-D6E5-4932-B98C-B0CBCA1287B7}"/>
                  </a:ext>
                </a:extLst>
              </p:cNvPr>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49201" name="Freeform 49">
                <a:extLst>
                  <a:ext uri="{FF2B5EF4-FFF2-40B4-BE49-F238E27FC236}">
                    <a16:creationId xmlns:a16="http://schemas.microsoft.com/office/drawing/2014/main" id="{B15D2CFA-BFEE-4C69-88DF-CF84FB8B0697}"/>
                  </a:ext>
                </a:extLst>
              </p:cNvPr>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2" name="Freeform 50">
                <a:extLst>
                  <a:ext uri="{FF2B5EF4-FFF2-40B4-BE49-F238E27FC236}">
                    <a16:creationId xmlns:a16="http://schemas.microsoft.com/office/drawing/2014/main" id="{5F177256-D33F-45D4-B574-600C27CBC98B}"/>
                  </a:ext>
                </a:extLst>
              </p:cNvPr>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49203" name="Freeform 51">
              <a:extLst>
                <a:ext uri="{FF2B5EF4-FFF2-40B4-BE49-F238E27FC236}">
                  <a16:creationId xmlns:a16="http://schemas.microsoft.com/office/drawing/2014/main" id="{432EFC8F-17A8-4271-923E-FD0DD6C0027C}"/>
                </a:ext>
              </a:extLst>
            </p:cNvPr>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49204" name="Group 52">
              <a:extLst>
                <a:ext uri="{FF2B5EF4-FFF2-40B4-BE49-F238E27FC236}">
                  <a16:creationId xmlns:a16="http://schemas.microsoft.com/office/drawing/2014/main" id="{F72D6919-EA55-4257-AC53-D144CC0171D8}"/>
                </a:ext>
              </a:extLst>
            </p:cNvPr>
            <p:cNvGrpSpPr>
              <a:grpSpLocks/>
            </p:cNvGrpSpPr>
            <p:nvPr/>
          </p:nvGrpSpPr>
          <p:grpSpPr bwMode="auto">
            <a:xfrm rot="1123344">
              <a:off x="2928" y="1942"/>
              <a:ext cx="127" cy="227"/>
              <a:chOff x="2833" y="962"/>
              <a:chExt cx="176" cy="334"/>
            </a:xfrm>
          </p:grpSpPr>
          <p:sp>
            <p:nvSpPr>
              <p:cNvPr id="49205" name="Freeform 53">
                <a:extLst>
                  <a:ext uri="{FF2B5EF4-FFF2-40B4-BE49-F238E27FC236}">
                    <a16:creationId xmlns:a16="http://schemas.microsoft.com/office/drawing/2014/main" id="{6D6FC800-B075-410E-B111-E7D125B5CAAE}"/>
                  </a:ext>
                </a:extLst>
              </p:cNvPr>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06" name="Freeform 54">
                <a:extLst>
                  <a:ext uri="{FF2B5EF4-FFF2-40B4-BE49-F238E27FC236}">
                    <a16:creationId xmlns:a16="http://schemas.microsoft.com/office/drawing/2014/main" id="{3CCA6CB0-DB4B-4AC6-BE34-2496F5D3F750}"/>
                  </a:ext>
                </a:extLst>
              </p:cNvPr>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49207" name="Freeform 55">
                <a:extLst>
                  <a:ext uri="{FF2B5EF4-FFF2-40B4-BE49-F238E27FC236}">
                    <a16:creationId xmlns:a16="http://schemas.microsoft.com/office/drawing/2014/main" id="{C66A9DEE-3B27-49E5-B004-307C9C8F48A1}"/>
                  </a:ext>
                </a:extLst>
              </p:cNvPr>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49208" name="Freeform 56">
                <a:extLst>
                  <a:ext uri="{FF2B5EF4-FFF2-40B4-BE49-F238E27FC236}">
                    <a16:creationId xmlns:a16="http://schemas.microsoft.com/office/drawing/2014/main" id="{EE24C251-A99B-46DB-BEF0-962BE6FE5AA0}"/>
                  </a:ext>
                </a:extLst>
              </p:cNvPr>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9209" name="Freeform 57">
                <a:extLst>
                  <a:ext uri="{FF2B5EF4-FFF2-40B4-BE49-F238E27FC236}">
                    <a16:creationId xmlns:a16="http://schemas.microsoft.com/office/drawing/2014/main" id="{755C81E4-1E12-4816-AA87-72808FD6317C}"/>
                  </a:ext>
                </a:extLst>
              </p:cNvPr>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9210" name="Freeform 58">
                <a:extLst>
                  <a:ext uri="{FF2B5EF4-FFF2-40B4-BE49-F238E27FC236}">
                    <a16:creationId xmlns:a16="http://schemas.microsoft.com/office/drawing/2014/main" id="{837923F8-1FF2-44B0-8066-EB7C23C7BAB8}"/>
                  </a:ext>
                </a:extLst>
              </p:cNvPr>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1" name="Freeform 59">
                <a:extLst>
                  <a:ext uri="{FF2B5EF4-FFF2-40B4-BE49-F238E27FC236}">
                    <a16:creationId xmlns:a16="http://schemas.microsoft.com/office/drawing/2014/main" id="{55B4F341-762E-449D-8514-B2443963A564}"/>
                  </a:ext>
                </a:extLst>
              </p:cNvPr>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49212" name="Freeform 60">
                <a:extLst>
                  <a:ext uri="{FF2B5EF4-FFF2-40B4-BE49-F238E27FC236}">
                    <a16:creationId xmlns:a16="http://schemas.microsoft.com/office/drawing/2014/main" id="{82098E13-1ED4-4674-8A19-5DBDFFABC0C0}"/>
                  </a:ext>
                </a:extLst>
              </p:cNvPr>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49213" name="Freeform 61">
                <a:extLst>
                  <a:ext uri="{FF2B5EF4-FFF2-40B4-BE49-F238E27FC236}">
                    <a16:creationId xmlns:a16="http://schemas.microsoft.com/office/drawing/2014/main" id="{8DD8DD0F-D13D-4DA6-B2A0-9DA9A3C648B3}"/>
                  </a:ext>
                </a:extLst>
              </p:cNvPr>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4" name="Freeform 62">
                <a:extLst>
                  <a:ext uri="{FF2B5EF4-FFF2-40B4-BE49-F238E27FC236}">
                    <a16:creationId xmlns:a16="http://schemas.microsoft.com/office/drawing/2014/main" id="{2FE1F898-A3A7-4830-932E-9E9AFA8C3922}"/>
                  </a:ext>
                </a:extLst>
              </p:cNvPr>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9215" name="Freeform 63">
                <a:extLst>
                  <a:ext uri="{FF2B5EF4-FFF2-40B4-BE49-F238E27FC236}">
                    <a16:creationId xmlns:a16="http://schemas.microsoft.com/office/drawing/2014/main" id="{3224D31A-E35E-4300-AF4F-EE7338FD1325}"/>
                  </a:ext>
                </a:extLst>
              </p:cNvPr>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6" name="Freeform 64">
                <a:extLst>
                  <a:ext uri="{FF2B5EF4-FFF2-40B4-BE49-F238E27FC236}">
                    <a16:creationId xmlns:a16="http://schemas.microsoft.com/office/drawing/2014/main" id="{A43706C8-13E0-43BA-A432-1B1E839E31F2}"/>
                  </a:ext>
                </a:extLst>
              </p:cNvPr>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9217" name="Freeform 65">
                <a:extLst>
                  <a:ext uri="{FF2B5EF4-FFF2-40B4-BE49-F238E27FC236}">
                    <a16:creationId xmlns:a16="http://schemas.microsoft.com/office/drawing/2014/main" id="{8BC4F6B9-E8C0-43B4-98FC-51792A6E8763}"/>
                  </a:ext>
                </a:extLst>
              </p:cNvPr>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8" name="Freeform 66">
                <a:extLst>
                  <a:ext uri="{FF2B5EF4-FFF2-40B4-BE49-F238E27FC236}">
                    <a16:creationId xmlns:a16="http://schemas.microsoft.com/office/drawing/2014/main" id="{82536D89-C294-4956-9106-5A6338D40B0E}"/>
                  </a:ext>
                </a:extLst>
              </p:cNvPr>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9" name="Freeform 67">
                <a:extLst>
                  <a:ext uri="{FF2B5EF4-FFF2-40B4-BE49-F238E27FC236}">
                    <a16:creationId xmlns:a16="http://schemas.microsoft.com/office/drawing/2014/main" id="{B3FE235C-AE3E-49FF-A3BE-645478B97A3B}"/>
                  </a:ext>
                </a:extLst>
              </p:cNvPr>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49220" name="AutoShape 68">
            <a:extLst>
              <a:ext uri="{FF2B5EF4-FFF2-40B4-BE49-F238E27FC236}">
                <a16:creationId xmlns:a16="http://schemas.microsoft.com/office/drawing/2014/main" id="{FBF96D3A-25DC-4BF2-AA86-962F2BBFF174}"/>
              </a:ext>
            </a:extLst>
          </p:cNvPr>
          <p:cNvSpPr>
            <a:spLocks noChangeArrowheads="1"/>
          </p:cNvSpPr>
          <p:nvPr/>
        </p:nvSpPr>
        <p:spPr bwMode="auto">
          <a:xfrm>
            <a:off x="1741976" y="5011554"/>
            <a:ext cx="2553093" cy="1749634"/>
          </a:xfrm>
          <a:prstGeom prst="cloudCallout">
            <a:avLst>
              <a:gd name="adj1" fmla="val -77907"/>
              <a:gd name="adj2" fmla="val -24130"/>
            </a:avLst>
          </a:prstGeom>
          <a:gradFill rotWithShape="0">
            <a:gsLst>
              <a:gs pos="0">
                <a:schemeClr val="bg1"/>
              </a:gs>
              <a:gs pos="100000">
                <a:srgbClr val="CCFFCC"/>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dirty="0">
                <a:solidFill>
                  <a:srgbClr val="0000FF"/>
                </a:solidFill>
                <a:ea typeface="楷体_GB2312" pitchFamily="49" charset="-122"/>
              </a:rPr>
              <a:t>看起来很简单，令人有点不相信，那么问题是什么呢？</a:t>
            </a:r>
          </a:p>
        </p:txBody>
      </p:sp>
      <p:grpSp>
        <p:nvGrpSpPr>
          <p:cNvPr id="49221" name="Group 69">
            <a:extLst>
              <a:ext uri="{FF2B5EF4-FFF2-40B4-BE49-F238E27FC236}">
                <a16:creationId xmlns:a16="http://schemas.microsoft.com/office/drawing/2014/main" id="{E186E2D5-6633-46B7-B0AB-37C9B8161D0C}"/>
              </a:ext>
            </a:extLst>
          </p:cNvPr>
          <p:cNvGrpSpPr>
            <a:grpSpLocks/>
          </p:cNvGrpSpPr>
          <p:nvPr/>
        </p:nvGrpSpPr>
        <p:grpSpPr bwMode="auto">
          <a:xfrm>
            <a:off x="6636787" y="5105064"/>
            <a:ext cx="2384425" cy="1543050"/>
            <a:chOff x="1303" y="1686"/>
            <a:chExt cx="2573" cy="1669"/>
          </a:xfrm>
        </p:grpSpPr>
        <p:grpSp>
          <p:nvGrpSpPr>
            <p:cNvPr id="49222" name="Group 70">
              <a:extLst>
                <a:ext uri="{FF2B5EF4-FFF2-40B4-BE49-F238E27FC236}">
                  <a16:creationId xmlns:a16="http://schemas.microsoft.com/office/drawing/2014/main" id="{1CA9159B-538E-456D-857D-D5BBCFCDFCE0}"/>
                </a:ext>
              </a:extLst>
            </p:cNvPr>
            <p:cNvGrpSpPr>
              <a:grpSpLocks/>
            </p:cNvGrpSpPr>
            <p:nvPr/>
          </p:nvGrpSpPr>
          <p:grpSpPr bwMode="auto">
            <a:xfrm>
              <a:off x="1303" y="2760"/>
              <a:ext cx="2573" cy="595"/>
              <a:chOff x="1303" y="2760"/>
              <a:chExt cx="2573" cy="595"/>
            </a:xfrm>
          </p:grpSpPr>
          <p:sp>
            <p:nvSpPr>
              <p:cNvPr id="49223" name="Freeform 71">
                <a:extLst>
                  <a:ext uri="{FF2B5EF4-FFF2-40B4-BE49-F238E27FC236}">
                    <a16:creationId xmlns:a16="http://schemas.microsoft.com/office/drawing/2014/main" id="{2C4DEF16-7373-445A-892F-A2146D272397}"/>
                  </a:ext>
                </a:extLst>
              </p:cNvPr>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49224" name="Rectangle 72">
                <a:extLst>
                  <a:ext uri="{FF2B5EF4-FFF2-40B4-BE49-F238E27FC236}">
                    <a16:creationId xmlns:a16="http://schemas.microsoft.com/office/drawing/2014/main" id="{6EE3AC93-4CFD-49AF-9C9E-D3222AC0331C}"/>
                  </a:ext>
                </a:extLst>
              </p:cNvPr>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49225" name="Freeform 73">
                <a:extLst>
                  <a:ext uri="{FF2B5EF4-FFF2-40B4-BE49-F238E27FC236}">
                    <a16:creationId xmlns:a16="http://schemas.microsoft.com/office/drawing/2014/main" id="{07E34992-E499-4839-B53D-EC191D3650FE}"/>
                  </a:ext>
                </a:extLst>
              </p:cNvPr>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49226" name="Freeform 74">
              <a:extLst>
                <a:ext uri="{FF2B5EF4-FFF2-40B4-BE49-F238E27FC236}">
                  <a16:creationId xmlns:a16="http://schemas.microsoft.com/office/drawing/2014/main" id="{FA1BEACB-3FA9-4A1C-8C68-BF54B3E89991}"/>
                </a:ext>
              </a:extLst>
            </p:cNvPr>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49227" name="Group 75">
              <a:extLst>
                <a:ext uri="{FF2B5EF4-FFF2-40B4-BE49-F238E27FC236}">
                  <a16:creationId xmlns:a16="http://schemas.microsoft.com/office/drawing/2014/main" id="{69C5A0BD-CFBD-421C-B324-CE182E4E4302}"/>
                </a:ext>
              </a:extLst>
            </p:cNvPr>
            <p:cNvGrpSpPr>
              <a:grpSpLocks/>
            </p:cNvGrpSpPr>
            <p:nvPr/>
          </p:nvGrpSpPr>
          <p:grpSpPr bwMode="auto">
            <a:xfrm>
              <a:off x="2801" y="1975"/>
              <a:ext cx="67" cy="57"/>
              <a:chOff x="2801" y="1975"/>
              <a:chExt cx="67" cy="57"/>
            </a:xfrm>
          </p:grpSpPr>
          <p:sp>
            <p:nvSpPr>
              <p:cNvPr id="49228" name="Oval 76">
                <a:extLst>
                  <a:ext uri="{FF2B5EF4-FFF2-40B4-BE49-F238E27FC236}">
                    <a16:creationId xmlns:a16="http://schemas.microsoft.com/office/drawing/2014/main" id="{C54D77E3-9AA9-401E-92C2-74941A5475B7}"/>
                  </a:ext>
                </a:extLst>
              </p:cNvPr>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49229" name="Oval 77">
                <a:extLst>
                  <a:ext uri="{FF2B5EF4-FFF2-40B4-BE49-F238E27FC236}">
                    <a16:creationId xmlns:a16="http://schemas.microsoft.com/office/drawing/2014/main" id="{20D39D3E-A30C-436D-B156-8F2181B0A477}"/>
                  </a:ext>
                </a:extLst>
              </p:cNvPr>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49230" name="Group 78">
              <a:extLst>
                <a:ext uri="{FF2B5EF4-FFF2-40B4-BE49-F238E27FC236}">
                  <a16:creationId xmlns:a16="http://schemas.microsoft.com/office/drawing/2014/main" id="{6942A0A2-B84D-4E36-B04B-AAFBAEDEE6D8}"/>
                </a:ext>
              </a:extLst>
            </p:cNvPr>
            <p:cNvGrpSpPr>
              <a:grpSpLocks/>
            </p:cNvGrpSpPr>
            <p:nvPr/>
          </p:nvGrpSpPr>
          <p:grpSpPr bwMode="auto">
            <a:xfrm>
              <a:off x="2973" y="1980"/>
              <a:ext cx="67" cy="57"/>
              <a:chOff x="2973" y="1980"/>
              <a:chExt cx="67" cy="57"/>
            </a:xfrm>
          </p:grpSpPr>
          <p:sp>
            <p:nvSpPr>
              <p:cNvPr id="49231" name="Oval 79">
                <a:extLst>
                  <a:ext uri="{FF2B5EF4-FFF2-40B4-BE49-F238E27FC236}">
                    <a16:creationId xmlns:a16="http://schemas.microsoft.com/office/drawing/2014/main" id="{119CF641-45F7-45A9-AB0E-E0CF19B374B6}"/>
                  </a:ext>
                </a:extLst>
              </p:cNvPr>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49232" name="Oval 80">
                <a:extLst>
                  <a:ext uri="{FF2B5EF4-FFF2-40B4-BE49-F238E27FC236}">
                    <a16:creationId xmlns:a16="http://schemas.microsoft.com/office/drawing/2014/main" id="{779EE514-F178-42CC-9974-5BE3509E2DE7}"/>
                  </a:ext>
                </a:extLst>
              </p:cNvPr>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49233" name="Group 81">
              <a:extLst>
                <a:ext uri="{FF2B5EF4-FFF2-40B4-BE49-F238E27FC236}">
                  <a16:creationId xmlns:a16="http://schemas.microsoft.com/office/drawing/2014/main" id="{604B75D0-A4ED-46D2-B65B-AEF5AAA7ED54}"/>
                </a:ext>
              </a:extLst>
            </p:cNvPr>
            <p:cNvGrpSpPr>
              <a:grpSpLocks/>
            </p:cNvGrpSpPr>
            <p:nvPr/>
          </p:nvGrpSpPr>
          <p:grpSpPr bwMode="auto">
            <a:xfrm>
              <a:off x="2169" y="1686"/>
              <a:ext cx="1380" cy="1387"/>
              <a:chOff x="2169" y="1686"/>
              <a:chExt cx="1380" cy="1387"/>
            </a:xfrm>
          </p:grpSpPr>
          <p:grpSp>
            <p:nvGrpSpPr>
              <p:cNvPr id="49234" name="Group 82">
                <a:extLst>
                  <a:ext uri="{FF2B5EF4-FFF2-40B4-BE49-F238E27FC236}">
                    <a16:creationId xmlns:a16="http://schemas.microsoft.com/office/drawing/2014/main" id="{1B0563A5-458E-49D6-B7CA-8375935306A1}"/>
                  </a:ext>
                </a:extLst>
              </p:cNvPr>
              <p:cNvGrpSpPr>
                <a:grpSpLocks/>
              </p:cNvGrpSpPr>
              <p:nvPr/>
            </p:nvGrpSpPr>
            <p:grpSpPr bwMode="auto">
              <a:xfrm>
                <a:off x="2169" y="1686"/>
                <a:ext cx="1236" cy="1387"/>
                <a:chOff x="2169" y="1686"/>
                <a:chExt cx="1236" cy="1387"/>
              </a:xfrm>
            </p:grpSpPr>
            <p:sp>
              <p:nvSpPr>
                <p:cNvPr id="49235" name="Freeform 83">
                  <a:extLst>
                    <a:ext uri="{FF2B5EF4-FFF2-40B4-BE49-F238E27FC236}">
                      <a16:creationId xmlns:a16="http://schemas.microsoft.com/office/drawing/2014/main" id="{23CECC32-28E7-465B-BE4B-D27D87A2CCDE}"/>
                    </a:ext>
                  </a:extLst>
                </p:cNvPr>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49236" name="Freeform 84">
                  <a:extLst>
                    <a:ext uri="{FF2B5EF4-FFF2-40B4-BE49-F238E27FC236}">
                      <a16:creationId xmlns:a16="http://schemas.microsoft.com/office/drawing/2014/main" id="{34B153C7-42FD-49A4-90FC-605D442732B2}"/>
                    </a:ext>
                  </a:extLst>
                </p:cNvPr>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49237" name="Group 85">
                  <a:extLst>
                    <a:ext uri="{FF2B5EF4-FFF2-40B4-BE49-F238E27FC236}">
                      <a16:creationId xmlns:a16="http://schemas.microsoft.com/office/drawing/2014/main" id="{66651EB6-5E73-4EBE-916D-5D4CFDCAEEA4}"/>
                    </a:ext>
                  </a:extLst>
                </p:cNvPr>
                <p:cNvGrpSpPr>
                  <a:grpSpLocks/>
                </p:cNvGrpSpPr>
                <p:nvPr/>
              </p:nvGrpSpPr>
              <p:grpSpPr bwMode="auto">
                <a:xfrm>
                  <a:off x="2169" y="2067"/>
                  <a:ext cx="1236" cy="1006"/>
                  <a:chOff x="2169" y="2067"/>
                  <a:chExt cx="1236" cy="1006"/>
                </a:xfrm>
              </p:grpSpPr>
              <p:sp>
                <p:nvSpPr>
                  <p:cNvPr id="49238" name="Freeform 86">
                    <a:extLst>
                      <a:ext uri="{FF2B5EF4-FFF2-40B4-BE49-F238E27FC236}">
                        <a16:creationId xmlns:a16="http://schemas.microsoft.com/office/drawing/2014/main" id="{B1B3250B-9037-4912-B626-57846DB88173}"/>
                      </a:ext>
                    </a:extLst>
                  </p:cNvPr>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49239" name="Group 87">
                    <a:extLst>
                      <a:ext uri="{FF2B5EF4-FFF2-40B4-BE49-F238E27FC236}">
                        <a16:creationId xmlns:a16="http://schemas.microsoft.com/office/drawing/2014/main" id="{B30FAA71-B2AD-412B-BD8B-D73EBA3D2EA5}"/>
                      </a:ext>
                    </a:extLst>
                  </p:cNvPr>
                  <p:cNvGrpSpPr>
                    <a:grpSpLocks/>
                  </p:cNvGrpSpPr>
                  <p:nvPr/>
                </p:nvGrpSpPr>
                <p:grpSpPr bwMode="auto">
                  <a:xfrm>
                    <a:off x="2681" y="2067"/>
                    <a:ext cx="449" cy="1006"/>
                    <a:chOff x="2681" y="2067"/>
                    <a:chExt cx="449" cy="1006"/>
                  </a:xfrm>
                </p:grpSpPr>
                <p:sp>
                  <p:nvSpPr>
                    <p:cNvPr id="49240" name="Freeform 88">
                      <a:extLst>
                        <a:ext uri="{FF2B5EF4-FFF2-40B4-BE49-F238E27FC236}">
                          <a16:creationId xmlns:a16="http://schemas.microsoft.com/office/drawing/2014/main" id="{9B3416C5-D583-4F4E-8C7F-B688C4A19F6D}"/>
                        </a:ext>
                      </a:extLst>
                    </p:cNvPr>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49241" name="Freeform 89">
                      <a:extLst>
                        <a:ext uri="{FF2B5EF4-FFF2-40B4-BE49-F238E27FC236}">
                          <a16:creationId xmlns:a16="http://schemas.microsoft.com/office/drawing/2014/main" id="{A9560C51-F796-4E9A-A611-1D2FD4BD01FE}"/>
                        </a:ext>
                      </a:extLst>
                    </p:cNvPr>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49242" name="Freeform 90">
                  <a:extLst>
                    <a:ext uri="{FF2B5EF4-FFF2-40B4-BE49-F238E27FC236}">
                      <a16:creationId xmlns:a16="http://schemas.microsoft.com/office/drawing/2014/main" id="{A0AFBDC0-4DF9-4A26-9D32-AD3863A81DD7}"/>
                    </a:ext>
                  </a:extLst>
                </p:cNvPr>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49243" name="Freeform 91">
                  <a:extLst>
                    <a:ext uri="{FF2B5EF4-FFF2-40B4-BE49-F238E27FC236}">
                      <a16:creationId xmlns:a16="http://schemas.microsoft.com/office/drawing/2014/main" id="{373885A3-308D-40BA-A254-F0D3414D4A74}"/>
                    </a:ext>
                  </a:extLst>
                </p:cNvPr>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49244" name="Group 92">
                  <a:extLst>
                    <a:ext uri="{FF2B5EF4-FFF2-40B4-BE49-F238E27FC236}">
                      <a16:creationId xmlns:a16="http://schemas.microsoft.com/office/drawing/2014/main" id="{DFE65DA6-7F29-4E94-BA2A-15F51D7EF792}"/>
                    </a:ext>
                  </a:extLst>
                </p:cNvPr>
                <p:cNvGrpSpPr>
                  <a:grpSpLocks/>
                </p:cNvGrpSpPr>
                <p:nvPr/>
              </p:nvGrpSpPr>
              <p:grpSpPr bwMode="auto">
                <a:xfrm>
                  <a:off x="2802" y="2002"/>
                  <a:ext cx="216" cy="233"/>
                  <a:chOff x="2802" y="2002"/>
                  <a:chExt cx="216" cy="233"/>
                </a:xfrm>
              </p:grpSpPr>
              <p:sp>
                <p:nvSpPr>
                  <p:cNvPr id="49245" name="Freeform 93">
                    <a:extLst>
                      <a:ext uri="{FF2B5EF4-FFF2-40B4-BE49-F238E27FC236}">
                        <a16:creationId xmlns:a16="http://schemas.microsoft.com/office/drawing/2014/main" id="{1A084621-A0D1-4FCF-B8C8-5FB2E4DC8CE1}"/>
                      </a:ext>
                    </a:extLst>
                  </p:cNvPr>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46" name="Freeform 94">
                    <a:extLst>
                      <a:ext uri="{FF2B5EF4-FFF2-40B4-BE49-F238E27FC236}">
                        <a16:creationId xmlns:a16="http://schemas.microsoft.com/office/drawing/2014/main" id="{225BBA7D-279E-409F-8333-A43288246506}"/>
                      </a:ext>
                    </a:extLst>
                  </p:cNvPr>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47" name="Freeform 95">
                    <a:extLst>
                      <a:ext uri="{FF2B5EF4-FFF2-40B4-BE49-F238E27FC236}">
                        <a16:creationId xmlns:a16="http://schemas.microsoft.com/office/drawing/2014/main" id="{60CEE2F3-E98A-4264-8F92-882AC8F4B2BA}"/>
                      </a:ext>
                    </a:extLst>
                  </p:cNvPr>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9248" name="Group 96">
                  <a:extLst>
                    <a:ext uri="{FF2B5EF4-FFF2-40B4-BE49-F238E27FC236}">
                      <a16:creationId xmlns:a16="http://schemas.microsoft.com/office/drawing/2014/main" id="{75BDA9E0-D134-4432-A7C4-2D4EC118E8F7}"/>
                    </a:ext>
                  </a:extLst>
                </p:cNvPr>
                <p:cNvGrpSpPr>
                  <a:grpSpLocks/>
                </p:cNvGrpSpPr>
                <p:nvPr/>
              </p:nvGrpSpPr>
              <p:grpSpPr bwMode="auto">
                <a:xfrm>
                  <a:off x="2780" y="1904"/>
                  <a:ext cx="287" cy="26"/>
                  <a:chOff x="2780" y="1904"/>
                  <a:chExt cx="287" cy="26"/>
                </a:xfrm>
              </p:grpSpPr>
              <p:sp>
                <p:nvSpPr>
                  <p:cNvPr id="49249" name="Freeform 97">
                    <a:extLst>
                      <a:ext uri="{FF2B5EF4-FFF2-40B4-BE49-F238E27FC236}">
                        <a16:creationId xmlns:a16="http://schemas.microsoft.com/office/drawing/2014/main" id="{CFDC0A91-8345-4E58-829C-1A11701622C6}"/>
                      </a:ext>
                    </a:extLst>
                  </p:cNvPr>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49250" name="Freeform 98">
                    <a:extLst>
                      <a:ext uri="{FF2B5EF4-FFF2-40B4-BE49-F238E27FC236}">
                        <a16:creationId xmlns:a16="http://schemas.microsoft.com/office/drawing/2014/main" id="{6524ED90-EFD5-4356-8DFA-9DF406B0DDDF}"/>
                      </a:ext>
                    </a:extLst>
                  </p:cNvPr>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49251" name="Freeform 99">
                  <a:extLst>
                    <a:ext uri="{FF2B5EF4-FFF2-40B4-BE49-F238E27FC236}">
                      <a16:creationId xmlns:a16="http://schemas.microsoft.com/office/drawing/2014/main" id="{F83E3283-3E04-472E-AF5B-318ABC10A7D7}"/>
                    </a:ext>
                  </a:extLst>
                </p:cNvPr>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49252" name="Freeform 100">
                <a:extLst>
                  <a:ext uri="{FF2B5EF4-FFF2-40B4-BE49-F238E27FC236}">
                    <a16:creationId xmlns:a16="http://schemas.microsoft.com/office/drawing/2014/main" id="{5B0AD44D-BB0D-4B9A-88C6-C2FC5DD183DD}"/>
                  </a:ext>
                </a:extLst>
              </p:cNvPr>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49253" name="Freeform 101">
                <a:extLst>
                  <a:ext uri="{FF2B5EF4-FFF2-40B4-BE49-F238E27FC236}">
                    <a16:creationId xmlns:a16="http://schemas.microsoft.com/office/drawing/2014/main" id="{E80C56F8-A015-4DEF-9212-02A34BF1C95D}"/>
                  </a:ext>
                </a:extLst>
              </p:cNvPr>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49254" name="Group 102">
              <a:extLst>
                <a:ext uri="{FF2B5EF4-FFF2-40B4-BE49-F238E27FC236}">
                  <a16:creationId xmlns:a16="http://schemas.microsoft.com/office/drawing/2014/main" id="{C2DABE18-BE80-4E7C-A55E-02258ECB8315}"/>
                </a:ext>
              </a:extLst>
            </p:cNvPr>
            <p:cNvGrpSpPr>
              <a:grpSpLocks/>
            </p:cNvGrpSpPr>
            <p:nvPr/>
          </p:nvGrpSpPr>
          <p:grpSpPr bwMode="auto">
            <a:xfrm>
              <a:off x="2692" y="1940"/>
              <a:ext cx="431" cy="125"/>
              <a:chOff x="2692" y="1940"/>
              <a:chExt cx="431" cy="125"/>
            </a:xfrm>
          </p:grpSpPr>
          <p:grpSp>
            <p:nvGrpSpPr>
              <p:cNvPr id="49255" name="Group 103">
                <a:extLst>
                  <a:ext uri="{FF2B5EF4-FFF2-40B4-BE49-F238E27FC236}">
                    <a16:creationId xmlns:a16="http://schemas.microsoft.com/office/drawing/2014/main" id="{09F40089-BECF-4EA2-94BE-C638DF409004}"/>
                  </a:ext>
                </a:extLst>
              </p:cNvPr>
              <p:cNvGrpSpPr>
                <a:grpSpLocks/>
              </p:cNvGrpSpPr>
              <p:nvPr/>
            </p:nvGrpSpPr>
            <p:grpSpPr bwMode="auto">
              <a:xfrm>
                <a:off x="2692" y="1940"/>
                <a:ext cx="431" cy="125"/>
                <a:chOff x="2692" y="1940"/>
                <a:chExt cx="431" cy="125"/>
              </a:xfrm>
            </p:grpSpPr>
            <p:sp>
              <p:nvSpPr>
                <p:cNvPr id="49256" name="Freeform 104">
                  <a:extLst>
                    <a:ext uri="{FF2B5EF4-FFF2-40B4-BE49-F238E27FC236}">
                      <a16:creationId xmlns:a16="http://schemas.microsoft.com/office/drawing/2014/main" id="{445BEAD5-CC33-4713-B169-3656740FACA4}"/>
                    </a:ext>
                  </a:extLst>
                </p:cNvPr>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49257" name="Freeform 105">
                  <a:extLst>
                    <a:ext uri="{FF2B5EF4-FFF2-40B4-BE49-F238E27FC236}">
                      <a16:creationId xmlns:a16="http://schemas.microsoft.com/office/drawing/2014/main" id="{3EA9508D-1CC7-4FFB-90D4-9DCF410D565F}"/>
                    </a:ext>
                  </a:extLst>
                </p:cNvPr>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49258" name="Freeform 106">
                  <a:extLst>
                    <a:ext uri="{FF2B5EF4-FFF2-40B4-BE49-F238E27FC236}">
                      <a16:creationId xmlns:a16="http://schemas.microsoft.com/office/drawing/2014/main" id="{F6860B96-15B6-4A15-B09B-B6EE7F782366}"/>
                    </a:ext>
                  </a:extLst>
                </p:cNvPr>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49259" name="Freeform 107">
                  <a:extLst>
                    <a:ext uri="{FF2B5EF4-FFF2-40B4-BE49-F238E27FC236}">
                      <a16:creationId xmlns:a16="http://schemas.microsoft.com/office/drawing/2014/main" id="{D52C9742-9F4D-486F-99BA-9559C083216F}"/>
                    </a:ext>
                  </a:extLst>
                </p:cNvPr>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49260" name="Freeform 108">
                  <a:extLst>
                    <a:ext uri="{FF2B5EF4-FFF2-40B4-BE49-F238E27FC236}">
                      <a16:creationId xmlns:a16="http://schemas.microsoft.com/office/drawing/2014/main" id="{5E6452BB-FA15-48B2-B6F0-1C021E1E805F}"/>
                    </a:ext>
                  </a:extLst>
                </p:cNvPr>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49261" name="Group 109">
                <a:extLst>
                  <a:ext uri="{FF2B5EF4-FFF2-40B4-BE49-F238E27FC236}">
                    <a16:creationId xmlns:a16="http://schemas.microsoft.com/office/drawing/2014/main" id="{A7CB7EA2-7E4B-4FDD-A588-9D04EAD55378}"/>
                  </a:ext>
                </a:extLst>
              </p:cNvPr>
              <p:cNvGrpSpPr>
                <a:grpSpLocks/>
              </p:cNvGrpSpPr>
              <p:nvPr/>
            </p:nvGrpSpPr>
            <p:grpSpPr bwMode="auto">
              <a:xfrm>
                <a:off x="2803" y="1970"/>
                <a:ext cx="67" cy="57"/>
                <a:chOff x="2803" y="1970"/>
                <a:chExt cx="67" cy="57"/>
              </a:xfrm>
            </p:grpSpPr>
            <p:sp>
              <p:nvSpPr>
                <p:cNvPr id="49262" name="Oval 110">
                  <a:extLst>
                    <a:ext uri="{FF2B5EF4-FFF2-40B4-BE49-F238E27FC236}">
                      <a16:creationId xmlns:a16="http://schemas.microsoft.com/office/drawing/2014/main" id="{5497D7C0-8448-4D3F-B695-4B0590109E5C}"/>
                    </a:ext>
                  </a:extLst>
                </p:cNvPr>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49263" name="Oval 111">
                  <a:extLst>
                    <a:ext uri="{FF2B5EF4-FFF2-40B4-BE49-F238E27FC236}">
                      <a16:creationId xmlns:a16="http://schemas.microsoft.com/office/drawing/2014/main" id="{C17A3085-F081-4F00-899C-13131364CDCC}"/>
                    </a:ext>
                  </a:extLst>
                </p:cNvPr>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49264" name="Group 112">
                <a:extLst>
                  <a:ext uri="{FF2B5EF4-FFF2-40B4-BE49-F238E27FC236}">
                    <a16:creationId xmlns:a16="http://schemas.microsoft.com/office/drawing/2014/main" id="{A56C1A26-4917-4776-B18A-7EE921B5E018}"/>
                  </a:ext>
                </a:extLst>
              </p:cNvPr>
              <p:cNvGrpSpPr>
                <a:grpSpLocks/>
              </p:cNvGrpSpPr>
              <p:nvPr/>
            </p:nvGrpSpPr>
            <p:grpSpPr bwMode="auto">
              <a:xfrm>
                <a:off x="2975" y="1975"/>
                <a:ext cx="67" cy="57"/>
                <a:chOff x="2975" y="1975"/>
                <a:chExt cx="67" cy="57"/>
              </a:xfrm>
            </p:grpSpPr>
            <p:sp>
              <p:nvSpPr>
                <p:cNvPr id="49265" name="Oval 113">
                  <a:extLst>
                    <a:ext uri="{FF2B5EF4-FFF2-40B4-BE49-F238E27FC236}">
                      <a16:creationId xmlns:a16="http://schemas.microsoft.com/office/drawing/2014/main" id="{CEFD3834-B05F-4216-8363-29DCD806F3A0}"/>
                    </a:ext>
                  </a:extLst>
                </p:cNvPr>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49266" name="Oval 114">
                  <a:extLst>
                    <a:ext uri="{FF2B5EF4-FFF2-40B4-BE49-F238E27FC236}">
                      <a16:creationId xmlns:a16="http://schemas.microsoft.com/office/drawing/2014/main" id="{591807D4-1FD8-4EF8-880B-B475237EF04A}"/>
                    </a:ext>
                  </a:extLst>
                </p:cNvPr>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49267" name="Freeform 115">
              <a:extLst>
                <a:ext uri="{FF2B5EF4-FFF2-40B4-BE49-F238E27FC236}">
                  <a16:creationId xmlns:a16="http://schemas.microsoft.com/office/drawing/2014/main" id="{EE7AEE2D-7D43-4D45-99AE-9D0F54D2E1A4}"/>
                </a:ext>
              </a:extLst>
            </p:cNvPr>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49268" name="Group 116">
              <a:extLst>
                <a:ext uri="{FF2B5EF4-FFF2-40B4-BE49-F238E27FC236}">
                  <a16:creationId xmlns:a16="http://schemas.microsoft.com/office/drawing/2014/main" id="{03D975E9-1FD5-4D83-87D6-35547D6211F4}"/>
                </a:ext>
              </a:extLst>
            </p:cNvPr>
            <p:cNvGrpSpPr>
              <a:grpSpLocks/>
            </p:cNvGrpSpPr>
            <p:nvPr/>
          </p:nvGrpSpPr>
          <p:grpSpPr bwMode="auto">
            <a:xfrm rot="16200000" flipV="1">
              <a:off x="2006" y="1788"/>
              <a:ext cx="442" cy="322"/>
              <a:chOff x="4363" y="2585"/>
              <a:chExt cx="1104" cy="808"/>
            </a:xfrm>
          </p:grpSpPr>
          <p:sp>
            <p:nvSpPr>
              <p:cNvPr id="49269" name="Freeform 117">
                <a:extLst>
                  <a:ext uri="{FF2B5EF4-FFF2-40B4-BE49-F238E27FC236}">
                    <a16:creationId xmlns:a16="http://schemas.microsoft.com/office/drawing/2014/main" id="{E54B1119-622D-4A8C-B4C1-3EADD3E5E026}"/>
                  </a:ext>
                </a:extLst>
              </p:cNvPr>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49270" name="Freeform 118">
                <a:extLst>
                  <a:ext uri="{FF2B5EF4-FFF2-40B4-BE49-F238E27FC236}">
                    <a16:creationId xmlns:a16="http://schemas.microsoft.com/office/drawing/2014/main" id="{C2B52968-7223-4CDB-AAB7-FFA7B86613C7}"/>
                  </a:ext>
                </a:extLst>
              </p:cNvPr>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1" name="Freeform 119">
                <a:extLst>
                  <a:ext uri="{FF2B5EF4-FFF2-40B4-BE49-F238E27FC236}">
                    <a16:creationId xmlns:a16="http://schemas.microsoft.com/office/drawing/2014/main" id="{77F9FF73-C77B-4106-A95D-0A7451EF1D26}"/>
                  </a:ext>
                </a:extLst>
              </p:cNvPr>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2" name="Freeform 120">
                <a:extLst>
                  <a:ext uri="{FF2B5EF4-FFF2-40B4-BE49-F238E27FC236}">
                    <a16:creationId xmlns:a16="http://schemas.microsoft.com/office/drawing/2014/main" id="{EFA32130-6DE6-4E08-955C-CC1D06523D93}"/>
                  </a:ext>
                </a:extLst>
              </p:cNvPr>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3" name="Freeform 121">
                <a:extLst>
                  <a:ext uri="{FF2B5EF4-FFF2-40B4-BE49-F238E27FC236}">
                    <a16:creationId xmlns:a16="http://schemas.microsoft.com/office/drawing/2014/main" id="{73AE6AE5-30D1-4752-A131-3EB570FC3BFC}"/>
                  </a:ext>
                </a:extLst>
              </p:cNvPr>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4" name="Freeform 122">
                <a:extLst>
                  <a:ext uri="{FF2B5EF4-FFF2-40B4-BE49-F238E27FC236}">
                    <a16:creationId xmlns:a16="http://schemas.microsoft.com/office/drawing/2014/main" id="{D54A4031-43B0-4998-BDA2-00F9C53292EE}"/>
                  </a:ext>
                </a:extLst>
              </p:cNvPr>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5" name="Freeform 123">
                <a:extLst>
                  <a:ext uri="{FF2B5EF4-FFF2-40B4-BE49-F238E27FC236}">
                    <a16:creationId xmlns:a16="http://schemas.microsoft.com/office/drawing/2014/main" id="{8ADC0029-1596-4C27-9F2D-CF875737DFC7}"/>
                  </a:ext>
                </a:extLst>
              </p:cNvPr>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6" name="Freeform 124">
                <a:extLst>
                  <a:ext uri="{FF2B5EF4-FFF2-40B4-BE49-F238E27FC236}">
                    <a16:creationId xmlns:a16="http://schemas.microsoft.com/office/drawing/2014/main" id="{7F42A573-9D5B-43E4-9E5A-0F045A39C3BD}"/>
                  </a:ext>
                </a:extLst>
              </p:cNvPr>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7" name="Freeform 125">
                <a:extLst>
                  <a:ext uri="{FF2B5EF4-FFF2-40B4-BE49-F238E27FC236}">
                    <a16:creationId xmlns:a16="http://schemas.microsoft.com/office/drawing/2014/main" id="{F00186E5-E8E8-4A4E-8F03-FAD89312283A}"/>
                  </a:ext>
                </a:extLst>
              </p:cNvPr>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8" name="Freeform 126">
                <a:extLst>
                  <a:ext uri="{FF2B5EF4-FFF2-40B4-BE49-F238E27FC236}">
                    <a16:creationId xmlns:a16="http://schemas.microsoft.com/office/drawing/2014/main" id="{70A4E408-3E90-4C58-AB51-63FF739601E7}"/>
                  </a:ext>
                </a:extLst>
              </p:cNvPr>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9" name="Freeform 127">
                <a:extLst>
                  <a:ext uri="{FF2B5EF4-FFF2-40B4-BE49-F238E27FC236}">
                    <a16:creationId xmlns:a16="http://schemas.microsoft.com/office/drawing/2014/main" id="{FAD05C59-D1FF-43A3-BC45-82A045C1A1F0}"/>
                  </a:ext>
                </a:extLst>
              </p:cNvPr>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0" name="Freeform 128">
                <a:extLst>
                  <a:ext uri="{FF2B5EF4-FFF2-40B4-BE49-F238E27FC236}">
                    <a16:creationId xmlns:a16="http://schemas.microsoft.com/office/drawing/2014/main" id="{B9CE43AF-C9A3-4ED1-8BE9-14EB3670D3D5}"/>
                  </a:ext>
                </a:extLst>
              </p:cNvPr>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1" name="Freeform 129">
                <a:extLst>
                  <a:ext uri="{FF2B5EF4-FFF2-40B4-BE49-F238E27FC236}">
                    <a16:creationId xmlns:a16="http://schemas.microsoft.com/office/drawing/2014/main" id="{9EFBA797-60F7-4F3B-A702-847489435685}"/>
                  </a:ext>
                </a:extLst>
              </p:cNvPr>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2" name="Freeform 130">
                <a:extLst>
                  <a:ext uri="{FF2B5EF4-FFF2-40B4-BE49-F238E27FC236}">
                    <a16:creationId xmlns:a16="http://schemas.microsoft.com/office/drawing/2014/main" id="{F0CCFC7D-2455-4BE6-94AD-93F03FA266EC}"/>
                  </a:ext>
                </a:extLst>
              </p:cNvPr>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3" name="Freeform 131">
                <a:extLst>
                  <a:ext uri="{FF2B5EF4-FFF2-40B4-BE49-F238E27FC236}">
                    <a16:creationId xmlns:a16="http://schemas.microsoft.com/office/drawing/2014/main" id="{87382268-61E3-484C-9A13-EFAD0707C8E8}"/>
                  </a:ext>
                </a:extLst>
              </p:cNvPr>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4" name="Freeform 132">
                <a:extLst>
                  <a:ext uri="{FF2B5EF4-FFF2-40B4-BE49-F238E27FC236}">
                    <a16:creationId xmlns:a16="http://schemas.microsoft.com/office/drawing/2014/main" id="{15D2129C-6B5C-4816-A4F3-D15B717D6302}"/>
                  </a:ext>
                </a:extLst>
              </p:cNvPr>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5" name="Freeform 133">
                <a:extLst>
                  <a:ext uri="{FF2B5EF4-FFF2-40B4-BE49-F238E27FC236}">
                    <a16:creationId xmlns:a16="http://schemas.microsoft.com/office/drawing/2014/main" id="{E8BE789C-A93E-495D-BD91-DC1B308B37DF}"/>
                  </a:ext>
                </a:extLst>
              </p:cNvPr>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6" name="Freeform 134">
                <a:extLst>
                  <a:ext uri="{FF2B5EF4-FFF2-40B4-BE49-F238E27FC236}">
                    <a16:creationId xmlns:a16="http://schemas.microsoft.com/office/drawing/2014/main" id="{791E7BD0-77D9-4F70-A62F-16D1EC7C4E1D}"/>
                  </a:ext>
                </a:extLst>
              </p:cNvPr>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7" name="Freeform 135">
                <a:extLst>
                  <a:ext uri="{FF2B5EF4-FFF2-40B4-BE49-F238E27FC236}">
                    <a16:creationId xmlns:a16="http://schemas.microsoft.com/office/drawing/2014/main" id="{A5F16B3C-FAE7-4F62-8C42-96EB3922AA5E}"/>
                  </a:ext>
                </a:extLst>
              </p:cNvPr>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8" name="Freeform 136">
                <a:extLst>
                  <a:ext uri="{FF2B5EF4-FFF2-40B4-BE49-F238E27FC236}">
                    <a16:creationId xmlns:a16="http://schemas.microsoft.com/office/drawing/2014/main" id="{917301E6-4435-47BF-9C92-A71B5A8B7053}"/>
                  </a:ext>
                </a:extLst>
              </p:cNvPr>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9" name="Freeform 137">
                <a:extLst>
                  <a:ext uri="{FF2B5EF4-FFF2-40B4-BE49-F238E27FC236}">
                    <a16:creationId xmlns:a16="http://schemas.microsoft.com/office/drawing/2014/main" id="{1BF3447D-90F7-4D32-932E-8C53BB265640}"/>
                  </a:ext>
                </a:extLst>
              </p:cNvPr>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90" name="Freeform 138">
                <a:extLst>
                  <a:ext uri="{FF2B5EF4-FFF2-40B4-BE49-F238E27FC236}">
                    <a16:creationId xmlns:a16="http://schemas.microsoft.com/office/drawing/2014/main" id="{EE843035-BD73-4C57-BAD8-E557F6CD5205}"/>
                  </a:ext>
                </a:extLst>
              </p:cNvPr>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sp>
        <p:nvSpPr>
          <p:cNvPr id="49291" name="AutoShape 139">
            <a:extLst>
              <a:ext uri="{FF2B5EF4-FFF2-40B4-BE49-F238E27FC236}">
                <a16:creationId xmlns:a16="http://schemas.microsoft.com/office/drawing/2014/main" id="{F6491DD9-41ED-4197-BDE9-8E59953A8B14}"/>
              </a:ext>
            </a:extLst>
          </p:cNvPr>
          <p:cNvSpPr>
            <a:spLocks noChangeArrowheads="1"/>
          </p:cNvSpPr>
          <p:nvPr/>
        </p:nvSpPr>
        <p:spPr bwMode="auto">
          <a:xfrm>
            <a:off x="4386692" y="5184825"/>
            <a:ext cx="2484709" cy="1447800"/>
          </a:xfrm>
          <a:prstGeom prst="cloudCallout">
            <a:avLst>
              <a:gd name="adj1" fmla="val 83856"/>
              <a:gd name="adj2" fmla="val -16995"/>
            </a:avLst>
          </a:prstGeom>
          <a:gradFill rotWithShape="0">
            <a:gsLst>
              <a:gs pos="0">
                <a:srgbClr val="CCFFFF"/>
              </a:gs>
              <a:gs pos="100000">
                <a:schemeClr val="bg1"/>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2000" dirty="0">
                <a:solidFill>
                  <a:srgbClr val="0000FF"/>
                </a:solidFill>
                <a:ea typeface="楷体_GB2312" pitchFamily="49" charset="-122"/>
              </a:rPr>
              <a:t>如何判定这种方法是收敛的呢？</a:t>
            </a:r>
          </a:p>
        </p:txBody>
      </p:sp>
      <p:grpSp>
        <p:nvGrpSpPr>
          <p:cNvPr id="49295" name="Group 143">
            <a:extLst>
              <a:ext uri="{FF2B5EF4-FFF2-40B4-BE49-F238E27FC236}">
                <a16:creationId xmlns:a16="http://schemas.microsoft.com/office/drawing/2014/main" id="{4EFD5B6C-EBCC-4DCB-8F73-D68211084C04}"/>
              </a:ext>
            </a:extLst>
          </p:cNvPr>
          <p:cNvGrpSpPr>
            <a:grpSpLocks/>
          </p:cNvGrpSpPr>
          <p:nvPr/>
        </p:nvGrpSpPr>
        <p:grpSpPr bwMode="auto">
          <a:xfrm>
            <a:off x="1136255" y="1698142"/>
            <a:ext cx="1887341" cy="577494"/>
            <a:chOff x="768" y="1195"/>
            <a:chExt cx="1291" cy="448"/>
          </a:xfrm>
        </p:grpSpPr>
        <p:sp>
          <p:nvSpPr>
            <p:cNvPr id="49161" name="AutoShape 9">
              <a:extLst>
                <a:ext uri="{FF2B5EF4-FFF2-40B4-BE49-F238E27FC236}">
                  <a16:creationId xmlns:a16="http://schemas.microsoft.com/office/drawing/2014/main" id="{41E220CF-A557-43EE-B7BB-829A0432609B}"/>
                </a:ext>
              </a:extLst>
            </p:cNvPr>
            <p:cNvSpPr>
              <a:spLocks noChangeArrowheads="1"/>
            </p:cNvSpPr>
            <p:nvPr/>
          </p:nvSpPr>
          <p:spPr bwMode="auto">
            <a:xfrm>
              <a:off x="768" y="1195"/>
              <a:ext cx="1291" cy="448"/>
            </a:xfrm>
            <a:prstGeom prst="wedgeEllipseCallout">
              <a:avLst>
                <a:gd name="adj1" fmla="val -11993"/>
                <a:gd name="adj2" fmla="val -102980"/>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3">
              <a:schemeClr val="accent4"/>
            </a:fillRef>
            <a:effectRef idx="2">
              <a:schemeClr val="accent4"/>
            </a:effectRef>
            <a:fontRef idx="minor">
              <a:schemeClr val="lt1"/>
            </a:fontRef>
          </p:style>
          <p:txBody>
            <a:bodyPr/>
            <a:lstStyle/>
            <a:p>
              <a:pPr algn="ctr"/>
              <a:r>
                <a:rPr kumimoji="0" lang="en-US" altLang="zh-CN" i="1" dirty="0">
                  <a:solidFill>
                    <a:schemeClr val="tx1"/>
                  </a:solidFill>
                </a:rPr>
                <a:t>f </a:t>
              </a:r>
              <a:r>
                <a:rPr kumimoji="0" lang="en-US" altLang="zh-CN" dirty="0">
                  <a:solidFill>
                    <a:schemeClr val="tx1"/>
                  </a:solidFill>
                </a:rPr>
                <a:t>(</a:t>
              </a:r>
              <a:r>
                <a:rPr kumimoji="0" lang="en-US" altLang="zh-CN" i="1" dirty="0">
                  <a:solidFill>
                    <a:schemeClr val="tx1"/>
                  </a:solidFill>
                </a:rPr>
                <a:t>x</a:t>
              </a:r>
              <a:r>
                <a:rPr kumimoji="0" lang="en-US" altLang="zh-CN" dirty="0">
                  <a:solidFill>
                    <a:schemeClr val="tx1"/>
                  </a:solidFill>
                </a:rPr>
                <a:t>) </a:t>
              </a:r>
              <a:r>
                <a:rPr kumimoji="0" lang="zh-CN" altLang="en-US" dirty="0">
                  <a:solidFill>
                    <a:schemeClr val="tx1"/>
                  </a:solidFill>
                  <a:ea typeface="楷体_GB2312" pitchFamily="49" charset="-122"/>
                </a:rPr>
                <a:t>的根</a:t>
              </a:r>
            </a:p>
          </p:txBody>
        </p:sp>
        <p:graphicFrame>
          <p:nvGraphicFramePr>
            <p:cNvPr id="49292" name="Object 140">
              <a:extLst>
                <a:ext uri="{FF2B5EF4-FFF2-40B4-BE49-F238E27FC236}">
                  <a16:creationId xmlns:a16="http://schemas.microsoft.com/office/drawing/2014/main" id="{97E8E4C8-EEF5-4B86-BAEC-B690348E2201}"/>
                </a:ext>
              </a:extLst>
            </p:cNvPr>
            <p:cNvGraphicFramePr>
              <a:graphicFrameLocks noChangeAspect="1"/>
            </p:cNvGraphicFramePr>
            <p:nvPr>
              <p:extLst>
                <p:ext uri="{D42A27DB-BD31-4B8C-83A1-F6EECF244321}">
                  <p14:modId xmlns:p14="http://schemas.microsoft.com/office/powerpoint/2010/main" val="4053487826"/>
                </p:ext>
              </p:extLst>
            </p:nvPr>
          </p:nvGraphicFramePr>
          <p:xfrm>
            <a:off x="1705" y="1246"/>
            <a:ext cx="270" cy="288"/>
          </p:xfrm>
          <a:graphic>
            <a:graphicData uri="http://schemas.openxmlformats.org/presentationml/2006/ole">
              <mc:AlternateContent xmlns:mc="http://schemas.openxmlformats.org/markup-compatibility/2006">
                <mc:Choice xmlns:v="urn:schemas-microsoft-com:vml" Requires="v">
                  <p:oleObj spid="_x0000_s108749" name="Equation" r:id="rId14" imgW="190440" imgH="203040" progId="Equation.DSMT4">
                    <p:embed/>
                  </p:oleObj>
                </mc:Choice>
                <mc:Fallback>
                  <p:oleObj name="Equation" r:id="rId14" imgW="190440" imgH="203040" progId="Equation.DSMT4">
                    <p:embed/>
                    <p:pic>
                      <p:nvPicPr>
                        <p:cNvPr id="49292" name="Object 140">
                          <a:extLst>
                            <a:ext uri="{FF2B5EF4-FFF2-40B4-BE49-F238E27FC236}">
                              <a16:creationId xmlns:a16="http://schemas.microsoft.com/office/drawing/2014/main" id="{97E8E4C8-EEF5-4B86-BAEC-B690348E220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5" y="1246"/>
                          <a:ext cx="2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294" name="Group 142">
            <a:extLst>
              <a:ext uri="{FF2B5EF4-FFF2-40B4-BE49-F238E27FC236}">
                <a16:creationId xmlns:a16="http://schemas.microsoft.com/office/drawing/2014/main" id="{10C86913-1C3F-476D-83A0-0C0BBB21690B}"/>
              </a:ext>
            </a:extLst>
          </p:cNvPr>
          <p:cNvGrpSpPr>
            <a:grpSpLocks/>
          </p:cNvGrpSpPr>
          <p:nvPr/>
        </p:nvGrpSpPr>
        <p:grpSpPr bwMode="auto">
          <a:xfrm>
            <a:off x="4391844" y="1715079"/>
            <a:ext cx="2526716" cy="573088"/>
            <a:chOff x="2414" y="1173"/>
            <a:chExt cx="1665" cy="361"/>
          </a:xfrm>
        </p:grpSpPr>
        <p:sp>
          <p:nvSpPr>
            <p:cNvPr id="49162" name="AutoShape 10">
              <a:extLst>
                <a:ext uri="{FF2B5EF4-FFF2-40B4-BE49-F238E27FC236}">
                  <a16:creationId xmlns:a16="http://schemas.microsoft.com/office/drawing/2014/main" id="{5819F592-2437-4F8E-9F34-D3D4E2F492F8}"/>
                </a:ext>
              </a:extLst>
            </p:cNvPr>
            <p:cNvSpPr>
              <a:spLocks noChangeArrowheads="1"/>
            </p:cNvSpPr>
            <p:nvPr/>
          </p:nvSpPr>
          <p:spPr bwMode="auto">
            <a:xfrm>
              <a:off x="2414" y="1173"/>
              <a:ext cx="1665" cy="361"/>
            </a:xfrm>
            <a:prstGeom prst="wedgeEllipseCallout">
              <a:avLst>
                <a:gd name="adj1" fmla="val -27366"/>
                <a:gd name="adj2" fmla="val -97735"/>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a:lstStyle/>
            <a:p>
              <a:pPr algn="ctr"/>
              <a:r>
                <a:rPr kumimoji="0" lang="en-US" altLang="zh-CN" sz="2000" i="1" dirty="0">
                  <a:solidFill>
                    <a:schemeClr val="tx1"/>
                  </a:solidFill>
                  <a:latin typeface="Times New Roman" panose="02020603050405020304" pitchFamily="18" charset="0"/>
                  <a:cs typeface="Times New Roman" panose="02020603050405020304" pitchFamily="18" charset="0"/>
                </a:rPr>
                <a:t>g </a:t>
              </a:r>
              <a:r>
                <a:rPr kumimoji="0" lang="en-US" altLang="zh-CN" sz="2000" dirty="0">
                  <a:solidFill>
                    <a:schemeClr val="tx1"/>
                  </a:solidFill>
                  <a:latin typeface="Times New Roman" panose="02020603050405020304" pitchFamily="18" charset="0"/>
                  <a:cs typeface="Times New Roman" panose="02020603050405020304" pitchFamily="18" charset="0"/>
                </a:rPr>
                <a:t>(</a:t>
              </a:r>
              <a:r>
                <a:rPr kumimoji="0" lang="en-US" altLang="zh-CN" sz="2000" i="1" dirty="0">
                  <a:solidFill>
                    <a:schemeClr val="tx1"/>
                  </a:solidFill>
                  <a:latin typeface="Times New Roman" panose="02020603050405020304" pitchFamily="18" charset="0"/>
                  <a:cs typeface="Times New Roman" panose="02020603050405020304" pitchFamily="18" charset="0"/>
                </a:rPr>
                <a:t>x</a:t>
              </a:r>
              <a:r>
                <a:rPr kumimoji="0" lang="en-US" altLang="zh-CN" sz="2000" dirty="0">
                  <a:solidFill>
                    <a:schemeClr val="tx1"/>
                  </a:solidFill>
                  <a:latin typeface="Times New Roman" panose="02020603050405020304" pitchFamily="18" charset="0"/>
                  <a:cs typeface="Times New Roman" panose="02020603050405020304" pitchFamily="18" charset="0"/>
                </a:rPr>
                <a:t>) </a:t>
              </a:r>
              <a:r>
                <a:rPr kumimoji="0" lang="zh-CN" altLang="en-US" sz="2000" dirty="0">
                  <a:solidFill>
                    <a:schemeClr val="tx1"/>
                  </a:solidFill>
                  <a:latin typeface="Times New Roman" panose="02020603050405020304" pitchFamily="18" charset="0"/>
                  <a:cs typeface="Times New Roman" panose="02020603050405020304" pitchFamily="18" charset="0"/>
                </a:rPr>
                <a:t>的不动点</a:t>
              </a:r>
            </a:p>
          </p:txBody>
        </p:sp>
        <p:graphicFrame>
          <p:nvGraphicFramePr>
            <p:cNvPr id="49293" name="Object 141">
              <a:extLst>
                <a:ext uri="{FF2B5EF4-FFF2-40B4-BE49-F238E27FC236}">
                  <a16:creationId xmlns:a16="http://schemas.microsoft.com/office/drawing/2014/main" id="{AF5B2845-932B-461C-A24B-CA06DDFDFD88}"/>
                </a:ext>
              </a:extLst>
            </p:cNvPr>
            <p:cNvGraphicFramePr>
              <a:graphicFrameLocks noChangeAspect="1"/>
            </p:cNvGraphicFramePr>
            <p:nvPr>
              <p:extLst>
                <p:ext uri="{D42A27DB-BD31-4B8C-83A1-F6EECF244321}">
                  <p14:modId xmlns:p14="http://schemas.microsoft.com/office/powerpoint/2010/main" val="2836941350"/>
                </p:ext>
              </p:extLst>
            </p:nvPr>
          </p:nvGraphicFramePr>
          <p:xfrm>
            <a:off x="3724" y="1187"/>
            <a:ext cx="270" cy="288"/>
          </p:xfrm>
          <a:graphic>
            <a:graphicData uri="http://schemas.openxmlformats.org/presentationml/2006/ole">
              <mc:AlternateContent xmlns:mc="http://schemas.openxmlformats.org/markup-compatibility/2006">
                <mc:Choice xmlns:v="urn:schemas-microsoft-com:vml" Requires="v">
                  <p:oleObj spid="_x0000_s108750" name="Equation" r:id="rId16" imgW="190440" imgH="203040" progId="Equation.DSMT4">
                    <p:embed/>
                  </p:oleObj>
                </mc:Choice>
                <mc:Fallback>
                  <p:oleObj name="Equation" r:id="rId16" imgW="190440" imgH="203040" progId="Equation.DSMT4">
                    <p:embed/>
                    <p:pic>
                      <p:nvPicPr>
                        <p:cNvPr id="49293" name="Object 141">
                          <a:extLst>
                            <a:ext uri="{FF2B5EF4-FFF2-40B4-BE49-F238E27FC236}">
                              <a16:creationId xmlns:a16="http://schemas.microsoft.com/office/drawing/2014/main" id="{AF5B2845-932B-461C-A24B-CA06DDFDFD8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24" y="1187"/>
                          <a:ext cx="2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9296" name="Object 144">
            <a:extLst>
              <a:ext uri="{FF2B5EF4-FFF2-40B4-BE49-F238E27FC236}">
                <a16:creationId xmlns:a16="http://schemas.microsoft.com/office/drawing/2014/main" id="{03689A6F-B9FA-45AF-AC2E-73E088F65EC7}"/>
              </a:ext>
            </a:extLst>
          </p:cNvPr>
          <p:cNvGraphicFramePr>
            <a:graphicFrameLocks noChangeAspect="1"/>
          </p:cNvGraphicFramePr>
          <p:nvPr>
            <p:extLst>
              <p:ext uri="{D42A27DB-BD31-4B8C-83A1-F6EECF244321}">
                <p14:modId xmlns:p14="http://schemas.microsoft.com/office/powerpoint/2010/main" val="2628734626"/>
              </p:ext>
            </p:extLst>
          </p:nvPr>
        </p:nvGraphicFramePr>
        <p:xfrm>
          <a:off x="2079925" y="2577643"/>
          <a:ext cx="5581269" cy="577494"/>
        </p:xfrm>
        <a:graphic>
          <a:graphicData uri="http://schemas.openxmlformats.org/presentationml/2006/ole">
            <mc:AlternateContent xmlns:mc="http://schemas.openxmlformats.org/markup-compatibility/2006">
              <mc:Choice xmlns:v="urn:schemas-microsoft-com:vml" Requires="v">
                <p:oleObj spid="_x0000_s108751" name="Equation" r:id="rId17" imgW="2209680" imgH="228600" progId="Equation.DSMT4">
                  <p:embed/>
                </p:oleObj>
              </mc:Choice>
              <mc:Fallback>
                <p:oleObj name="Equation" r:id="rId17" imgW="2209680" imgH="228600" progId="Equation.DSMT4">
                  <p:embed/>
                  <p:pic>
                    <p:nvPicPr>
                      <p:cNvPr id="49296" name="Object 144">
                        <a:extLst>
                          <a:ext uri="{FF2B5EF4-FFF2-40B4-BE49-F238E27FC236}">
                            <a16:creationId xmlns:a16="http://schemas.microsoft.com/office/drawing/2014/main" id="{03689A6F-B9FA-45AF-AC2E-73E088F65EC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79925" y="2577643"/>
                        <a:ext cx="5581269" cy="57749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34286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wipe(up)">
                                      <p:cBhvr>
                                        <p:cTn id="7" dur="1000"/>
                                        <p:tgtEl>
                                          <p:spTgt spid="49157"/>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barn(outVertical)">
                                      <p:cBhvr>
                                        <p:cTn id="12" dur="1000"/>
                                        <p:tgtEl>
                                          <p:spTgt spid="49160"/>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295"/>
                                        </p:tgtEl>
                                        <p:attrNameLst>
                                          <p:attrName>style.visibility</p:attrName>
                                        </p:attrNameLst>
                                      </p:cBhvr>
                                      <p:to>
                                        <p:strVal val="visible"/>
                                      </p:to>
                                    </p:set>
                                    <p:animEffect transition="in" filter="wipe(left)">
                                      <p:cBhvr>
                                        <p:cTn id="17" dur="1000"/>
                                        <p:tgtEl>
                                          <p:spTgt spid="49295"/>
                                        </p:tgtEl>
                                      </p:cBhvr>
                                    </p:animEffect>
                                  </p:childTnLst>
                                  <p:subTnLst>
                                    <p:audio>
                                      <p:cMediaNode>
                                        <p:cTn display="0" masterRel="sameClick">
                                          <p:stCondLst>
                                            <p:cond evt="begin" delay="0">
                                              <p:tn val="15"/>
                                            </p:cond>
                                          </p:stCondLst>
                                          <p:endCondLst>
                                            <p:cond evt="onStopAudio" delay="0">
                                              <p:tgtEl>
                                                <p:sldTgt/>
                                              </p:tgtEl>
                                            </p:cond>
                                          </p:endCondLst>
                                        </p:cTn>
                                        <p:tgtEl>
                                          <p:sndTgt r:embed="rId5" name="whoosh.wav"/>
                                        </p:tgtEl>
                                      </p:cMediaNode>
                                    </p:audio>
                                  </p:subTnLst>
                                </p:cTn>
                              </p:par>
                            </p:childTnLst>
                          </p:cTn>
                        </p:par>
                        <p:par>
                          <p:cTn id="18" fill="hold" nodeType="with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49294"/>
                                        </p:tgtEl>
                                        <p:attrNameLst>
                                          <p:attrName>style.visibility</p:attrName>
                                        </p:attrNameLst>
                                      </p:cBhvr>
                                      <p:to>
                                        <p:strVal val="visible"/>
                                      </p:to>
                                    </p:set>
                                    <p:animEffect transition="in" filter="wipe(left)">
                                      <p:cBhvr>
                                        <p:cTn id="21" dur="1000"/>
                                        <p:tgtEl>
                                          <p:spTgt spid="49294"/>
                                        </p:tgtEl>
                                      </p:cBhvr>
                                    </p:animEffect>
                                  </p:childTnLst>
                                  <p:subTnLst>
                                    <p:audio>
                                      <p:cMediaNode>
                                        <p:cTn display="0" masterRel="sameClick">
                                          <p:stCondLst>
                                            <p:cond evt="begin" delay="0">
                                              <p:tn val="19"/>
                                            </p:cond>
                                          </p:stCondLst>
                                          <p:endCondLst>
                                            <p:cond evt="onStopAudio" delay="0">
                                              <p:tgtEl>
                                                <p:sldTgt/>
                                              </p:tgtEl>
                                            </p:cond>
                                          </p:endCondLst>
                                        </p:cTn>
                                        <p:tgtEl>
                                          <p:sndTgt r:embed="rId5" name="whoosh.wav"/>
                                        </p:tgtEl>
                                      </p:cMediaNode>
                                    </p:audio>
                                  </p:subTnLst>
                                </p:cTn>
                              </p:par>
                            </p:childTnLst>
                          </p:cTn>
                        </p:par>
                        <p:par>
                          <p:cTn id="22" fill="hold" nodeType="withGroup">
                            <p:stCondLst>
                              <p:cond delay="2000"/>
                            </p:stCondLst>
                            <p:childTnLst>
                              <p:par>
                                <p:cTn id="23" presetID="16" presetClass="entr" presetSubtype="37" fill="hold" nodeType="afterEffect">
                                  <p:stCondLst>
                                    <p:cond delay="0"/>
                                  </p:stCondLst>
                                  <p:childTnLst>
                                    <p:set>
                                      <p:cBhvr>
                                        <p:cTn id="24" dur="1" fill="hold">
                                          <p:stCondLst>
                                            <p:cond delay="0"/>
                                          </p:stCondLst>
                                        </p:cTn>
                                        <p:tgtEl>
                                          <p:spTgt spid="49163"/>
                                        </p:tgtEl>
                                        <p:attrNameLst>
                                          <p:attrName>style.visibility</p:attrName>
                                        </p:attrNameLst>
                                      </p:cBhvr>
                                      <p:to>
                                        <p:strVal val="visible"/>
                                      </p:to>
                                    </p:set>
                                    <p:animEffect transition="in" filter="barn(outVertical)">
                                      <p:cBhvr>
                                        <p:cTn id="25" dur="1000"/>
                                        <p:tgtEl>
                                          <p:spTgt spid="49163"/>
                                        </p:tgtEl>
                                      </p:cBhvr>
                                    </p:animEffect>
                                  </p:childTnLst>
                                  <p:subTnLst>
                                    <p:audio>
                                      <p:cMediaNode>
                                        <p:cTn display="0" masterRel="sameClick">
                                          <p:stCondLst>
                                            <p:cond evt="begin" delay="0">
                                              <p:tn val="23"/>
                                            </p:cond>
                                          </p:stCondLst>
                                          <p:endCondLst>
                                            <p:cond evt="onStopAudio" delay="0">
                                              <p:tgtEl>
                                                <p:sldTgt/>
                                              </p:tgtEl>
                                            </p:cond>
                                          </p:endCondLst>
                                        </p:cTn>
                                        <p:tgtEl>
                                          <p:sndTgt r:embed="rId4"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nodeType="clickEffect">
                                  <p:stCondLst>
                                    <p:cond delay="0"/>
                                  </p:stCondLst>
                                  <p:childTnLst>
                                    <p:set>
                                      <p:cBhvr>
                                        <p:cTn id="29" dur="1" fill="hold">
                                          <p:stCondLst>
                                            <p:cond delay="0"/>
                                          </p:stCondLst>
                                        </p:cTn>
                                        <p:tgtEl>
                                          <p:spTgt spid="49296"/>
                                        </p:tgtEl>
                                        <p:attrNameLst>
                                          <p:attrName>style.visibility</p:attrName>
                                        </p:attrNameLst>
                                      </p:cBhvr>
                                      <p:to>
                                        <p:strVal val="visible"/>
                                      </p:to>
                                    </p:set>
                                    <p:animEffect transition="in" filter="barn(outVertical)">
                                      <p:cBhvr>
                                        <p:cTn id="30" dur="1000"/>
                                        <p:tgtEl>
                                          <p:spTgt spid="49296"/>
                                        </p:tgtEl>
                                      </p:cBhvr>
                                    </p:animEffect>
                                  </p:childTnLst>
                                  <p:subTnLst>
                                    <p:audio>
                                      <p:cMediaNode>
                                        <p:cTn display="0" masterRel="sameClick">
                                          <p:stCondLst>
                                            <p:cond evt="begin" delay="0">
                                              <p:tn val="28"/>
                                            </p:cond>
                                          </p:stCondLst>
                                          <p:endCondLst>
                                            <p:cond evt="onStopAudio" delay="0">
                                              <p:tgtEl>
                                                <p:sldTgt/>
                                              </p:tgtEl>
                                            </p:cond>
                                          </p:endCondLst>
                                        </p:cTn>
                                        <p:tgtEl>
                                          <p:sndTgt r:embed="rId3" name="type.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4" fill="hold" nodeType="clickEffect">
                                  <p:stCondLst>
                                    <p:cond delay="0"/>
                                  </p:stCondLst>
                                  <p:childTnLst>
                                    <p:set>
                                      <p:cBhvr>
                                        <p:cTn id="34" dur="1" fill="hold">
                                          <p:stCondLst>
                                            <p:cond delay="0"/>
                                          </p:stCondLst>
                                        </p:cTn>
                                        <p:tgtEl>
                                          <p:spTgt spid="49166"/>
                                        </p:tgtEl>
                                        <p:attrNameLst>
                                          <p:attrName>style.visibility</p:attrName>
                                        </p:attrNameLst>
                                      </p:cBhvr>
                                      <p:to>
                                        <p:strVal val="visible"/>
                                      </p:to>
                                    </p:set>
                                    <p:anim calcmode="lin" valueType="num">
                                      <p:cBhvr>
                                        <p:cTn id="35" dur="1000" fill="hold"/>
                                        <p:tgtEl>
                                          <p:spTgt spid="49166"/>
                                        </p:tgtEl>
                                        <p:attrNameLst>
                                          <p:attrName>ppt_x</p:attrName>
                                        </p:attrNameLst>
                                      </p:cBhvr>
                                      <p:tavLst>
                                        <p:tav tm="0">
                                          <p:val>
                                            <p:strVal val="#ppt_x"/>
                                          </p:val>
                                        </p:tav>
                                        <p:tav tm="100000">
                                          <p:val>
                                            <p:strVal val="#ppt_x"/>
                                          </p:val>
                                        </p:tav>
                                      </p:tavLst>
                                    </p:anim>
                                    <p:anim calcmode="lin" valueType="num">
                                      <p:cBhvr>
                                        <p:cTn id="36" dur="1000" fill="hold"/>
                                        <p:tgtEl>
                                          <p:spTgt spid="49166"/>
                                        </p:tgtEl>
                                        <p:attrNameLst>
                                          <p:attrName>ppt_y</p:attrName>
                                        </p:attrNameLst>
                                      </p:cBhvr>
                                      <p:tavLst>
                                        <p:tav tm="0">
                                          <p:val>
                                            <p:strVal val="#ppt_y+#ppt_h/2"/>
                                          </p:val>
                                        </p:tav>
                                        <p:tav tm="100000">
                                          <p:val>
                                            <p:strVal val="#ppt_y"/>
                                          </p:val>
                                        </p:tav>
                                      </p:tavLst>
                                    </p:anim>
                                    <p:anim calcmode="lin" valueType="num">
                                      <p:cBhvr>
                                        <p:cTn id="37" dur="1000" fill="hold"/>
                                        <p:tgtEl>
                                          <p:spTgt spid="49166"/>
                                        </p:tgtEl>
                                        <p:attrNameLst>
                                          <p:attrName>ppt_w</p:attrName>
                                        </p:attrNameLst>
                                      </p:cBhvr>
                                      <p:tavLst>
                                        <p:tav tm="0">
                                          <p:val>
                                            <p:strVal val="#ppt_w"/>
                                          </p:val>
                                        </p:tav>
                                        <p:tav tm="100000">
                                          <p:val>
                                            <p:strVal val="#ppt_w"/>
                                          </p:val>
                                        </p:tav>
                                      </p:tavLst>
                                    </p:anim>
                                    <p:anim calcmode="lin" valueType="num">
                                      <p:cBhvr>
                                        <p:cTn id="38" dur="1000" fill="hold"/>
                                        <p:tgtEl>
                                          <p:spTgt spid="491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6" name="laser.wav"/>
                                        </p:tgtEl>
                                      </p:cMediaNode>
                                    </p:audio>
                                  </p:subTnLst>
                                </p:cTn>
                              </p:par>
                            </p:childTnLst>
                          </p:cTn>
                        </p:par>
                        <p:par>
                          <p:cTn id="39" fill="hold">
                            <p:stCondLst>
                              <p:cond delay="1000"/>
                            </p:stCondLst>
                            <p:childTnLst>
                              <p:par>
                                <p:cTn id="40" presetID="18" presetClass="entr" presetSubtype="6" fill="hold" nodeType="afterEffect">
                                  <p:stCondLst>
                                    <p:cond delay="0"/>
                                  </p:stCondLst>
                                  <p:childTnLst>
                                    <p:set>
                                      <p:cBhvr>
                                        <p:cTn id="41" dur="1" fill="hold">
                                          <p:stCondLst>
                                            <p:cond delay="0"/>
                                          </p:stCondLst>
                                        </p:cTn>
                                        <p:tgtEl>
                                          <p:spTgt spid="49171"/>
                                        </p:tgtEl>
                                        <p:attrNameLst>
                                          <p:attrName>style.visibility</p:attrName>
                                        </p:attrNameLst>
                                      </p:cBhvr>
                                      <p:to>
                                        <p:strVal val="visible"/>
                                      </p:to>
                                    </p:set>
                                    <p:animEffect transition="in" filter="strips(downRight)">
                                      <p:cBhvr>
                                        <p:cTn id="42" dur="1000"/>
                                        <p:tgtEl>
                                          <p:spTgt spid="49171"/>
                                        </p:tgtEl>
                                      </p:cBhvr>
                                    </p:animEffect>
                                  </p:childTnLst>
                                  <p:subTnLst>
                                    <p:audio>
                                      <p:cMediaNode>
                                        <p:cTn display="0" masterRel="sameClick">
                                          <p:stCondLst>
                                            <p:cond evt="begin" delay="0">
                                              <p:tn val="40"/>
                                            </p:cond>
                                          </p:stCondLst>
                                          <p:endCondLst>
                                            <p:cond evt="onStopAudio" delay="0">
                                              <p:tgtEl>
                                                <p:sldTgt/>
                                              </p:tgtEl>
                                            </p:cond>
                                          </p:endCondLst>
                                        </p:cTn>
                                        <p:tgtEl>
                                          <p:sndTgt r:embed="rId3" name="type.wav"/>
                                        </p:tgtEl>
                                      </p:cMediaNode>
                                    </p:audio>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1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2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2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utoUpdateAnimBg="0"/>
      <p:bldP spid="49220" grpId="0" animBg="1"/>
      <p:bldP spid="4929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a:extLst>
              <a:ext uri="{FF2B5EF4-FFF2-40B4-BE49-F238E27FC236}">
                <a16:creationId xmlns:a16="http://schemas.microsoft.com/office/drawing/2014/main" id="{1828E96A-19C4-4ACF-8DCE-5B767EBA44C2}"/>
              </a:ext>
            </a:extLst>
          </p:cNvPr>
          <p:cNvGrpSpPr>
            <a:grpSpLocks/>
          </p:cNvGrpSpPr>
          <p:nvPr/>
        </p:nvGrpSpPr>
        <p:grpSpPr bwMode="auto">
          <a:xfrm>
            <a:off x="533400" y="304800"/>
            <a:ext cx="3505200" cy="2971800"/>
            <a:chOff x="1296" y="1056"/>
            <a:chExt cx="2208" cy="1872"/>
          </a:xfrm>
        </p:grpSpPr>
        <p:sp>
          <p:nvSpPr>
            <p:cNvPr id="112643" name="Line 3">
              <a:extLst>
                <a:ext uri="{FF2B5EF4-FFF2-40B4-BE49-F238E27FC236}">
                  <a16:creationId xmlns:a16="http://schemas.microsoft.com/office/drawing/2014/main" id="{5700DEDC-BB77-42F3-A8A2-ABA7B00FA13D}"/>
                </a:ext>
              </a:extLst>
            </p:cNvPr>
            <p:cNvSpPr>
              <a:spLocks noChangeShapeType="1"/>
            </p:cNvSpPr>
            <p:nvPr/>
          </p:nvSpPr>
          <p:spPr bwMode="auto">
            <a:xfrm>
              <a:off x="1296" y="2784"/>
              <a:ext cx="2208"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4" name="Line 4">
              <a:extLst>
                <a:ext uri="{FF2B5EF4-FFF2-40B4-BE49-F238E27FC236}">
                  <a16:creationId xmlns:a16="http://schemas.microsoft.com/office/drawing/2014/main" id="{4AC648E5-C2BE-4A96-BBF2-87A3E264907C}"/>
                </a:ext>
              </a:extLst>
            </p:cNvPr>
            <p:cNvSpPr>
              <a:spLocks noChangeShapeType="1"/>
            </p:cNvSpPr>
            <p:nvPr/>
          </p:nvSpPr>
          <p:spPr bwMode="auto">
            <a:xfrm flipV="1">
              <a:off x="1344" y="1104"/>
              <a:ext cx="0" cy="182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5" name="Text Box 5">
              <a:extLst>
                <a:ext uri="{FF2B5EF4-FFF2-40B4-BE49-F238E27FC236}">
                  <a16:creationId xmlns:a16="http://schemas.microsoft.com/office/drawing/2014/main" id="{96D35D58-A86F-483D-8A5A-3516A9DB7358}"/>
                </a:ext>
              </a:extLst>
            </p:cNvPr>
            <p:cNvSpPr txBox="1">
              <a:spLocks noChangeArrowheads="1"/>
            </p:cNvSpPr>
            <p:nvPr/>
          </p:nvSpPr>
          <p:spPr bwMode="auto">
            <a:xfrm>
              <a:off x="3312" y="259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t>x</a:t>
              </a:r>
            </a:p>
          </p:txBody>
        </p:sp>
        <p:sp>
          <p:nvSpPr>
            <p:cNvPr id="112646" name="Text Box 6">
              <a:extLst>
                <a:ext uri="{FF2B5EF4-FFF2-40B4-BE49-F238E27FC236}">
                  <a16:creationId xmlns:a16="http://schemas.microsoft.com/office/drawing/2014/main" id="{43D88EB0-7E94-484C-834D-2F33C213D1F9}"/>
                </a:ext>
              </a:extLst>
            </p:cNvPr>
            <p:cNvSpPr txBox="1">
              <a:spLocks noChangeArrowheads="1"/>
            </p:cNvSpPr>
            <p:nvPr/>
          </p:nvSpPr>
          <p:spPr bwMode="auto">
            <a:xfrm>
              <a:off x="1344" y="105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t>y</a:t>
              </a:r>
            </a:p>
          </p:txBody>
        </p:sp>
        <p:sp>
          <p:nvSpPr>
            <p:cNvPr id="112647" name="Line 7">
              <a:extLst>
                <a:ext uri="{FF2B5EF4-FFF2-40B4-BE49-F238E27FC236}">
                  <a16:creationId xmlns:a16="http://schemas.microsoft.com/office/drawing/2014/main" id="{23AC9D67-8ED9-4499-A5C0-7235E79361CA}"/>
                </a:ext>
              </a:extLst>
            </p:cNvPr>
            <p:cNvSpPr>
              <a:spLocks noChangeShapeType="1"/>
            </p:cNvSpPr>
            <p:nvPr/>
          </p:nvSpPr>
          <p:spPr bwMode="auto">
            <a:xfrm flipV="1">
              <a:off x="1344" y="1296"/>
              <a:ext cx="1488" cy="14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8" name="Text Box 8">
              <a:extLst>
                <a:ext uri="{FF2B5EF4-FFF2-40B4-BE49-F238E27FC236}">
                  <a16:creationId xmlns:a16="http://schemas.microsoft.com/office/drawing/2014/main" id="{B760B8B5-2C5A-4943-BC06-108988F49F3A}"/>
                </a:ext>
              </a:extLst>
            </p:cNvPr>
            <p:cNvSpPr txBox="1">
              <a:spLocks noChangeArrowheads="1"/>
            </p:cNvSpPr>
            <p:nvPr/>
          </p:nvSpPr>
          <p:spPr bwMode="auto">
            <a:xfrm>
              <a:off x="2832" y="110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t>y = x</a:t>
              </a:r>
            </a:p>
          </p:txBody>
        </p:sp>
      </p:grpSp>
      <p:grpSp>
        <p:nvGrpSpPr>
          <p:cNvPr id="112649" name="Group 9">
            <a:extLst>
              <a:ext uri="{FF2B5EF4-FFF2-40B4-BE49-F238E27FC236}">
                <a16:creationId xmlns:a16="http://schemas.microsoft.com/office/drawing/2014/main" id="{7E5CF4CA-53E3-404B-BF43-0A4F5A5DA22A}"/>
              </a:ext>
            </a:extLst>
          </p:cNvPr>
          <p:cNvGrpSpPr>
            <a:grpSpLocks/>
          </p:cNvGrpSpPr>
          <p:nvPr/>
        </p:nvGrpSpPr>
        <p:grpSpPr bwMode="auto">
          <a:xfrm>
            <a:off x="5334000" y="3593783"/>
            <a:ext cx="3276600" cy="2959411"/>
            <a:chOff x="1296" y="1056"/>
            <a:chExt cx="2208" cy="1872"/>
          </a:xfrm>
        </p:grpSpPr>
        <p:sp>
          <p:nvSpPr>
            <p:cNvPr id="112650" name="Line 10">
              <a:extLst>
                <a:ext uri="{FF2B5EF4-FFF2-40B4-BE49-F238E27FC236}">
                  <a16:creationId xmlns:a16="http://schemas.microsoft.com/office/drawing/2014/main" id="{E5BD1D4E-9C05-4A96-BB94-5932031A9CC5}"/>
                </a:ext>
              </a:extLst>
            </p:cNvPr>
            <p:cNvSpPr>
              <a:spLocks noChangeShapeType="1"/>
            </p:cNvSpPr>
            <p:nvPr/>
          </p:nvSpPr>
          <p:spPr bwMode="auto">
            <a:xfrm>
              <a:off x="1296" y="2784"/>
              <a:ext cx="2208"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51" name="Line 11">
              <a:extLst>
                <a:ext uri="{FF2B5EF4-FFF2-40B4-BE49-F238E27FC236}">
                  <a16:creationId xmlns:a16="http://schemas.microsoft.com/office/drawing/2014/main" id="{63513FD3-5CFC-4DEC-A078-6C3814AD5973}"/>
                </a:ext>
              </a:extLst>
            </p:cNvPr>
            <p:cNvSpPr>
              <a:spLocks noChangeShapeType="1"/>
            </p:cNvSpPr>
            <p:nvPr/>
          </p:nvSpPr>
          <p:spPr bwMode="auto">
            <a:xfrm flipV="1">
              <a:off x="1344" y="1104"/>
              <a:ext cx="0" cy="182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52" name="Text Box 12">
              <a:extLst>
                <a:ext uri="{FF2B5EF4-FFF2-40B4-BE49-F238E27FC236}">
                  <a16:creationId xmlns:a16="http://schemas.microsoft.com/office/drawing/2014/main" id="{D67ADF33-2AA5-41AF-A369-D39618849C49}"/>
                </a:ext>
              </a:extLst>
            </p:cNvPr>
            <p:cNvSpPr txBox="1">
              <a:spLocks noChangeArrowheads="1"/>
            </p:cNvSpPr>
            <p:nvPr/>
          </p:nvSpPr>
          <p:spPr bwMode="auto">
            <a:xfrm>
              <a:off x="3312" y="2592"/>
              <a:ext cx="19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solidFill>
                    <a:schemeClr val="tx1"/>
                  </a:solidFill>
                </a:rPr>
                <a:t>x</a:t>
              </a:r>
            </a:p>
          </p:txBody>
        </p:sp>
        <p:sp>
          <p:nvSpPr>
            <p:cNvPr id="112653" name="Text Box 13">
              <a:extLst>
                <a:ext uri="{FF2B5EF4-FFF2-40B4-BE49-F238E27FC236}">
                  <a16:creationId xmlns:a16="http://schemas.microsoft.com/office/drawing/2014/main" id="{3AB95048-319A-4109-83FC-DBD187B48EED}"/>
                </a:ext>
              </a:extLst>
            </p:cNvPr>
            <p:cNvSpPr txBox="1">
              <a:spLocks noChangeArrowheads="1"/>
            </p:cNvSpPr>
            <p:nvPr/>
          </p:nvSpPr>
          <p:spPr bwMode="auto">
            <a:xfrm>
              <a:off x="1344" y="1056"/>
              <a:ext cx="19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solidFill>
                    <a:schemeClr val="tx1"/>
                  </a:solidFill>
                </a:rPr>
                <a:t>y</a:t>
              </a:r>
            </a:p>
          </p:txBody>
        </p:sp>
        <p:sp>
          <p:nvSpPr>
            <p:cNvPr id="112654" name="Line 14">
              <a:extLst>
                <a:ext uri="{FF2B5EF4-FFF2-40B4-BE49-F238E27FC236}">
                  <a16:creationId xmlns:a16="http://schemas.microsoft.com/office/drawing/2014/main" id="{1D39D31C-E59D-4CAC-8DE9-5E3FD91DC5E3}"/>
                </a:ext>
              </a:extLst>
            </p:cNvPr>
            <p:cNvSpPr>
              <a:spLocks noChangeShapeType="1"/>
            </p:cNvSpPr>
            <p:nvPr/>
          </p:nvSpPr>
          <p:spPr bwMode="auto">
            <a:xfrm flipV="1">
              <a:off x="1344" y="1296"/>
              <a:ext cx="1488" cy="14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55" name="Text Box 15">
              <a:extLst>
                <a:ext uri="{FF2B5EF4-FFF2-40B4-BE49-F238E27FC236}">
                  <a16:creationId xmlns:a16="http://schemas.microsoft.com/office/drawing/2014/main" id="{B2881482-9E21-4CC7-9E75-079C0BD64944}"/>
                </a:ext>
              </a:extLst>
            </p:cNvPr>
            <p:cNvSpPr txBox="1">
              <a:spLocks noChangeArrowheads="1"/>
            </p:cNvSpPr>
            <p:nvPr/>
          </p:nvSpPr>
          <p:spPr bwMode="auto">
            <a:xfrm>
              <a:off x="2832" y="1104"/>
              <a:ext cx="62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 x</a:t>
              </a:r>
            </a:p>
          </p:txBody>
        </p:sp>
      </p:grpSp>
      <p:grpSp>
        <p:nvGrpSpPr>
          <p:cNvPr id="112656" name="Group 16">
            <a:extLst>
              <a:ext uri="{FF2B5EF4-FFF2-40B4-BE49-F238E27FC236}">
                <a16:creationId xmlns:a16="http://schemas.microsoft.com/office/drawing/2014/main" id="{99824D62-B5BB-4B86-9FF6-3EB0A18433BA}"/>
              </a:ext>
            </a:extLst>
          </p:cNvPr>
          <p:cNvGrpSpPr>
            <a:grpSpLocks/>
          </p:cNvGrpSpPr>
          <p:nvPr/>
        </p:nvGrpSpPr>
        <p:grpSpPr bwMode="auto">
          <a:xfrm>
            <a:off x="5105400" y="304800"/>
            <a:ext cx="3505200" cy="2971800"/>
            <a:chOff x="1296" y="1056"/>
            <a:chExt cx="2208" cy="1872"/>
          </a:xfrm>
        </p:grpSpPr>
        <p:sp>
          <p:nvSpPr>
            <p:cNvPr id="112657" name="Line 17">
              <a:extLst>
                <a:ext uri="{FF2B5EF4-FFF2-40B4-BE49-F238E27FC236}">
                  <a16:creationId xmlns:a16="http://schemas.microsoft.com/office/drawing/2014/main" id="{F322F6BF-F4EE-41B6-BD87-0D5954E9BFE0}"/>
                </a:ext>
              </a:extLst>
            </p:cNvPr>
            <p:cNvSpPr>
              <a:spLocks noChangeShapeType="1"/>
            </p:cNvSpPr>
            <p:nvPr/>
          </p:nvSpPr>
          <p:spPr bwMode="auto">
            <a:xfrm>
              <a:off x="1296" y="2784"/>
              <a:ext cx="2208"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8" name="Line 18">
              <a:extLst>
                <a:ext uri="{FF2B5EF4-FFF2-40B4-BE49-F238E27FC236}">
                  <a16:creationId xmlns:a16="http://schemas.microsoft.com/office/drawing/2014/main" id="{B1AA9B5B-D9F3-49D0-B9FF-0CFF321BC451}"/>
                </a:ext>
              </a:extLst>
            </p:cNvPr>
            <p:cNvSpPr>
              <a:spLocks noChangeShapeType="1"/>
            </p:cNvSpPr>
            <p:nvPr/>
          </p:nvSpPr>
          <p:spPr bwMode="auto">
            <a:xfrm flipV="1">
              <a:off x="1344" y="1104"/>
              <a:ext cx="0" cy="182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9" name="Text Box 19">
              <a:extLst>
                <a:ext uri="{FF2B5EF4-FFF2-40B4-BE49-F238E27FC236}">
                  <a16:creationId xmlns:a16="http://schemas.microsoft.com/office/drawing/2014/main" id="{76C1DFF7-595C-4393-B9BF-93CD22B3B767}"/>
                </a:ext>
              </a:extLst>
            </p:cNvPr>
            <p:cNvSpPr txBox="1">
              <a:spLocks noChangeArrowheads="1"/>
            </p:cNvSpPr>
            <p:nvPr/>
          </p:nvSpPr>
          <p:spPr bwMode="auto">
            <a:xfrm>
              <a:off x="3312" y="259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t>x</a:t>
              </a:r>
            </a:p>
          </p:txBody>
        </p:sp>
        <p:sp>
          <p:nvSpPr>
            <p:cNvPr id="112660" name="Text Box 20">
              <a:extLst>
                <a:ext uri="{FF2B5EF4-FFF2-40B4-BE49-F238E27FC236}">
                  <a16:creationId xmlns:a16="http://schemas.microsoft.com/office/drawing/2014/main" id="{A40F5BDA-660C-457F-92AF-1A659CE0E930}"/>
                </a:ext>
              </a:extLst>
            </p:cNvPr>
            <p:cNvSpPr txBox="1">
              <a:spLocks noChangeArrowheads="1"/>
            </p:cNvSpPr>
            <p:nvPr/>
          </p:nvSpPr>
          <p:spPr bwMode="auto">
            <a:xfrm>
              <a:off x="1344" y="105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t>y</a:t>
              </a:r>
            </a:p>
          </p:txBody>
        </p:sp>
        <p:sp>
          <p:nvSpPr>
            <p:cNvPr id="112661" name="Line 21">
              <a:extLst>
                <a:ext uri="{FF2B5EF4-FFF2-40B4-BE49-F238E27FC236}">
                  <a16:creationId xmlns:a16="http://schemas.microsoft.com/office/drawing/2014/main" id="{478FB190-69AA-47BC-9E74-3BADB571598A}"/>
                </a:ext>
              </a:extLst>
            </p:cNvPr>
            <p:cNvSpPr>
              <a:spLocks noChangeShapeType="1"/>
            </p:cNvSpPr>
            <p:nvPr/>
          </p:nvSpPr>
          <p:spPr bwMode="auto">
            <a:xfrm flipV="1">
              <a:off x="1344" y="1296"/>
              <a:ext cx="1488" cy="14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2" name="Text Box 22">
              <a:extLst>
                <a:ext uri="{FF2B5EF4-FFF2-40B4-BE49-F238E27FC236}">
                  <a16:creationId xmlns:a16="http://schemas.microsoft.com/office/drawing/2014/main" id="{1D3EC7E1-CF44-4A2A-84EC-78B790888690}"/>
                </a:ext>
              </a:extLst>
            </p:cNvPr>
            <p:cNvSpPr txBox="1">
              <a:spLocks noChangeArrowheads="1"/>
            </p:cNvSpPr>
            <p:nvPr/>
          </p:nvSpPr>
          <p:spPr bwMode="auto">
            <a:xfrm>
              <a:off x="2832" y="110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t>y = x</a:t>
              </a:r>
            </a:p>
          </p:txBody>
        </p:sp>
      </p:grpSp>
      <p:grpSp>
        <p:nvGrpSpPr>
          <p:cNvPr id="112663" name="Group 23">
            <a:extLst>
              <a:ext uri="{FF2B5EF4-FFF2-40B4-BE49-F238E27FC236}">
                <a16:creationId xmlns:a16="http://schemas.microsoft.com/office/drawing/2014/main" id="{B6E0B744-5D49-449F-A3EB-5BF9EF9B5850}"/>
              </a:ext>
            </a:extLst>
          </p:cNvPr>
          <p:cNvGrpSpPr>
            <a:grpSpLocks/>
          </p:cNvGrpSpPr>
          <p:nvPr/>
        </p:nvGrpSpPr>
        <p:grpSpPr bwMode="auto">
          <a:xfrm>
            <a:off x="533400" y="3581400"/>
            <a:ext cx="3505200" cy="2971800"/>
            <a:chOff x="1296" y="1056"/>
            <a:chExt cx="2208" cy="1872"/>
          </a:xfrm>
        </p:grpSpPr>
        <p:sp>
          <p:nvSpPr>
            <p:cNvPr id="112664" name="Line 24">
              <a:extLst>
                <a:ext uri="{FF2B5EF4-FFF2-40B4-BE49-F238E27FC236}">
                  <a16:creationId xmlns:a16="http://schemas.microsoft.com/office/drawing/2014/main" id="{76388030-4587-43C0-ACA8-84C4A6C16B48}"/>
                </a:ext>
              </a:extLst>
            </p:cNvPr>
            <p:cNvSpPr>
              <a:spLocks noChangeShapeType="1"/>
            </p:cNvSpPr>
            <p:nvPr/>
          </p:nvSpPr>
          <p:spPr bwMode="auto">
            <a:xfrm>
              <a:off x="1296" y="2784"/>
              <a:ext cx="2208"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65" name="Line 25">
              <a:extLst>
                <a:ext uri="{FF2B5EF4-FFF2-40B4-BE49-F238E27FC236}">
                  <a16:creationId xmlns:a16="http://schemas.microsoft.com/office/drawing/2014/main" id="{32AB3C7F-8305-4C1B-A904-BEA71846D680}"/>
                </a:ext>
              </a:extLst>
            </p:cNvPr>
            <p:cNvSpPr>
              <a:spLocks noChangeShapeType="1"/>
            </p:cNvSpPr>
            <p:nvPr/>
          </p:nvSpPr>
          <p:spPr bwMode="auto">
            <a:xfrm flipV="1">
              <a:off x="1344" y="1104"/>
              <a:ext cx="0" cy="182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66" name="Text Box 26">
              <a:extLst>
                <a:ext uri="{FF2B5EF4-FFF2-40B4-BE49-F238E27FC236}">
                  <a16:creationId xmlns:a16="http://schemas.microsoft.com/office/drawing/2014/main" id="{80E519EA-E70C-4E21-9EE1-987F8B48A556}"/>
                </a:ext>
              </a:extLst>
            </p:cNvPr>
            <p:cNvSpPr txBox="1">
              <a:spLocks noChangeArrowheads="1"/>
            </p:cNvSpPr>
            <p:nvPr/>
          </p:nvSpPr>
          <p:spPr bwMode="auto">
            <a:xfrm>
              <a:off x="3312" y="259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solidFill>
                    <a:schemeClr val="tx1"/>
                  </a:solidFill>
                </a:rPr>
                <a:t>x</a:t>
              </a:r>
            </a:p>
          </p:txBody>
        </p:sp>
        <p:sp>
          <p:nvSpPr>
            <p:cNvPr id="112667" name="Text Box 27">
              <a:extLst>
                <a:ext uri="{FF2B5EF4-FFF2-40B4-BE49-F238E27FC236}">
                  <a16:creationId xmlns:a16="http://schemas.microsoft.com/office/drawing/2014/main" id="{52133CEE-545F-4293-B999-B5AF6CD55E07}"/>
                </a:ext>
              </a:extLst>
            </p:cNvPr>
            <p:cNvSpPr txBox="1">
              <a:spLocks noChangeArrowheads="1"/>
            </p:cNvSpPr>
            <p:nvPr/>
          </p:nvSpPr>
          <p:spPr bwMode="auto">
            <a:xfrm>
              <a:off x="1344" y="105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solidFill>
                    <a:schemeClr val="tx1"/>
                  </a:solidFill>
                </a:rPr>
                <a:t>y</a:t>
              </a:r>
            </a:p>
          </p:txBody>
        </p:sp>
        <p:sp>
          <p:nvSpPr>
            <p:cNvPr id="112668" name="Line 28">
              <a:extLst>
                <a:ext uri="{FF2B5EF4-FFF2-40B4-BE49-F238E27FC236}">
                  <a16:creationId xmlns:a16="http://schemas.microsoft.com/office/drawing/2014/main" id="{6135E645-5519-4FFD-AE2B-A38FC9DB1BF5}"/>
                </a:ext>
              </a:extLst>
            </p:cNvPr>
            <p:cNvSpPr>
              <a:spLocks noChangeShapeType="1"/>
            </p:cNvSpPr>
            <p:nvPr/>
          </p:nvSpPr>
          <p:spPr bwMode="auto">
            <a:xfrm flipV="1">
              <a:off x="1344" y="1296"/>
              <a:ext cx="1488" cy="14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69" name="Text Box 29">
              <a:extLst>
                <a:ext uri="{FF2B5EF4-FFF2-40B4-BE49-F238E27FC236}">
                  <a16:creationId xmlns:a16="http://schemas.microsoft.com/office/drawing/2014/main" id="{02BBAE79-8803-4619-84B2-C434AA896CFF}"/>
                </a:ext>
              </a:extLst>
            </p:cNvPr>
            <p:cNvSpPr txBox="1">
              <a:spLocks noChangeArrowheads="1"/>
            </p:cNvSpPr>
            <p:nvPr/>
          </p:nvSpPr>
          <p:spPr bwMode="auto">
            <a:xfrm>
              <a:off x="2832" y="1104"/>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 x</a:t>
              </a:r>
            </a:p>
          </p:txBody>
        </p:sp>
      </p:grpSp>
      <p:grpSp>
        <p:nvGrpSpPr>
          <p:cNvPr id="112670" name="Group 30">
            <a:extLst>
              <a:ext uri="{FF2B5EF4-FFF2-40B4-BE49-F238E27FC236}">
                <a16:creationId xmlns:a16="http://schemas.microsoft.com/office/drawing/2014/main" id="{85BCB187-3A68-43F9-9A75-D210C10BE600}"/>
              </a:ext>
            </a:extLst>
          </p:cNvPr>
          <p:cNvGrpSpPr>
            <a:grpSpLocks/>
          </p:cNvGrpSpPr>
          <p:nvPr/>
        </p:nvGrpSpPr>
        <p:grpSpPr bwMode="auto">
          <a:xfrm>
            <a:off x="2438400" y="990600"/>
            <a:ext cx="533400" cy="2347913"/>
            <a:chOff x="1536" y="624"/>
            <a:chExt cx="336" cy="1479"/>
          </a:xfrm>
        </p:grpSpPr>
        <p:sp>
          <p:nvSpPr>
            <p:cNvPr id="112671" name="Line 31">
              <a:extLst>
                <a:ext uri="{FF2B5EF4-FFF2-40B4-BE49-F238E27FC236}">
                  <a16:creationId xmlns:a16="http://schemas.microsoft.com/office/drawing/2014/main" id="{8F72F4E3-B777-4758-AE33-5AD58159B660}"/>
                </a:ext>
              </a:extLst>
            </p:cNvPr>
            <p:cNvSpPr>
              <a:spLocks noChangeShapeType="1"/>
            </p:cNvSpPr>
            <p:nvPr/>
          </p:nvSpPr>
          <p:spPr bwMode="auto">
            <a:xfrm>
              <a:off x="1680" y="624"/>
              <a:ext cx="0" cy="1296"/>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72" name="Text Box 32">
              <a:extLst>
                <a:ext uri="{FF2B5EF4-FFF2-40B4-BE49-F238E27FC236}">
                  <a16:creationId xmlns:a16="http://schemas.microsoft.com/office/drawing/2014/main" id="{AF1FA9FD-CF0F-49E9-938F-B57643F1400C}"/>
                </a:ext>
              </a:extLst>
            </p:cNvPr>
            <p:cNvSpPr txBox="1">
              <a:spLocks noChangeArrowheads="1"/>
            </p:cNvSpPr>
            <p:nvPr/>
          </p:nvSpPr>
          <p:spPr bwMode="auto">
            <a:xfrm>
              <a:off x="1536"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x*</a:t>
              </a:r>
            </a:p>
          </p:txBody>
        </p:sp>
      </p:grpSp>
      <p:grpSp>
        <p:nvGrpSpPr>
          <p:cNvPr id="112673" name="Group 33">
            <a:extLst>
              <a:ext uri="{FF2B5EF4-FFF2-40B4-BE49-F238E27FC236}">
                <a16:creationId xmlns:a16="http://schemas.microsoft.com/office/drawing/2014/main" id="{80931BC1-7363-4CA3-8B95-833387E3847B}"/>
              </a:ext>
            </a:extLst>
          </p:cNvPr>
          <p:cNvGrpSpPr>
            <a:grpSpLocks/>
          </p:cNvGrpSpPr>
          <p:nvPr/>
        </p:nvGrpSpPr>
        <p:grpSpPr bwMode="auto">
          <a:xfrm>
            <a:off x="6172200" y="1828800"/>
            <a:ext cx="533400" cy="1509713"/>
            <a:chOff x="3888" y="1152"/>
            <a:chExt cx="336" cy="951"/>
          </a:xfrm>
        </p:grpSpPr>
        <p:sp>
          <p:nvSpPr>
            <p:cNvPr id="112674" name="Line 34">
              <a:extLst>
                <a:ext uri="{FF2B5EF4-FFF2-40B4-BE49-F238E27FC236}">
                  <a16:creationId xmlns:a16="http://schemas.microsoft.com/office/drawing/2014/main" id="{A44F8630-BC3D-4D7B-9DFC-DB6F2D226DEC}"/>
                </a:ext>
              </a:extLst>
            </p:cNvPr>
            <p:cNvSpPr>
              <a:spLocks noChangeShapeType="1"/>
            </p:cNvSpPr>
            <p:nvPr/>
          </p:nvSpPr>
          <p:spPr bwMode="auto">
            <a:xfrm>
              <a:off x="4055" y="1152"/>
              <a:ext cx="0" cy="768"/>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75" name="Text Box 35">
              <a:extLst>
                <a:ext uri="{FF2B5EF4-FFF2-40B4-BE49-F238E27FC236}">
                  <a16:creationId xmlns:a16="http://schemas.microsoft.com/office/drawing/2014/main" id="{B479EC57-F53C-4960-9A30-6B72231279A9}"/>
                </a:ext>
              </a:extLst>
            </p:cNvPr>
            <p:cNvSpPr txBox="1">
              <a:spLocks noChangeArrowheads="1"/>
            </p:cNvSpPr>
            <p:nvPr/>
          </p:nvSpPr>
          <p:spPr bwMode="auto">
            <a:xfrm>
              <a:off x="3888"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dirty="0">
                  <a:solidFill>
                    <a:schemeClr val="tx1"/>
                  </a:solidFill>
                </a:rPr>
                <a:t>x*</a:t>
              </a:r>
            </a:p>
          </p:txBody>
        </p:sp>
      </p:grpSp>
      <p:grpSp>
        <p:nvGrpSpPr>
          <p:cNvPr id="112676" name="Group 36">
            <a:extLst>
              <a:ext uri="{FF2B5EF4-FFF2-40B4-BE49-F238E27FC236}">
                <a16:creationId xmlns:a16="http://schemas.microsoft.com/office/drawing/2014/main" id="{D258C435-F49F-4FB3-AB53-6E3E5A2FECC8}"/>
              </a:ext>
            </a:extLst>
          </p:cNvPr>
          <p:cNvGrpSpPr>
            <a:grpSpLocks/>
          </p:cNvGrpSpPr>
          <p:nvPr/>
        </p:nvGrpSpPr>
        <p:grpSpPr bwMode="auto">
          <a:xfrm>
            <a:off x="2403475" y="4267200"/>
            <a:ext cx="533400" cy="2347913"/>
            <a:chOff x="1536" y="624"/>
            <a:chExt cx="336" cy="1479"/>
          </a:xfrm>
        </p:grpSpPr>
        <p:sp>
          <p:nvSpPr>
            <p:cNvPr id="112677" name="Line 37">
              <a:extLst>
                <a:ext uri="{FF2B5EF4-FFF2-40B4-BE49-F238E27FC236}">
                  <a16:creationId xmlns:a16="http://schemas.microsoft.com/office/drawing/2014/main" id="{AC1DABC6-85B1-4735-B539-286AB92C1F13}"/>
                </a:ext>
              </a:extLst>
            </p:cNvPr>
            <p:cNvSpPr>
              <a:spLocks noChangeShapeType="1"/>
            </p:cNvSpPr>
            <p:nvPr/>
          </p:nvSpPr>
          <p:spPr bwMode="auto">
            <a:xfrm>
              <a:off x="1680" y="624"/>
              <a:ext cx="0" cy="1296"/>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78" name="Text Box 38">
              <a:extLst>
                <a:ext uri="{FF2B5EF4-FFF2-40B4-BE49-F238E27FC236}">
                  <a16:creationId xmlns:a16="http://schemas.microsoft.com/office/drawing/2014/main" id="{AB771032-9CB1-47E3-AB30-F4601229A86B}"/>
                </a:ext>
              </a:extLst>
            </p:cNvPr>
            <p:cNvSpPr txBox="1">
              <a:spLocks noChangeArrowheads="1"/>
            </p:cNvSpPr>
            <p:nvPr/>
          </p:nvSpPr>
          <p:spPr bwMode="auto">
            <a:xfrm>
              <a:off x="1536"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x*</a:t>
              </a:r>
            </a:p>
          </p:txBody>
        </p:sp>
      </p:grpSp>
      <p:grpSp>
        <p:nvGrpSpPr>
          <p:cNvPr id="112679" name="Group 39">
            <a:extLst>
              <a:ext uri="{FF2B5EF4-FFF2-40B4-BE49-F238E27FC236}">
                <a16:creationId xmlns:a16="http://schemas.microsoft.com/office/drawing/2014/main" id="{3245F96B-5A11-4DD6-BEDE-85E982EC462F}"/>
              </a:ext>
            </a:extLst>
          </p:cNvPr>
          <p:cNvGrpSpPr>
            <a:grpSpLocks/>
          </p:cNvGrpSpPr>
          <p:nvPr/>
        </p:nvGrpSpPr>
        <p:grpSpPr bwMode="auto">
          <a:xfrm>
            <a:off x="6324600" y="5029200"/>
            <a:ext cx="533400" cy="1585913"/>
            <a:chOff x="3984" y="3168"/>
            <a:chExt cx="336" cy="999"/>
          </a:xfrm>
        </p:grpSpPr>
        <p:sp>
          <p:nvSpPr>
            <p:cNvPr id="112680" name="Line 40">
              <a:extLst>
                <a:ext uri="{FF2B5EF4-FFF2-40B4-BE49-F238E27FC236}">
                  <a16:creationId xmlns:a16="http://schemas.microsoft.com/office/drawing/2014/main" id="{8DE6EC8B-D580-4A24-BEE6-3C0CEDE6B82D}"/>
                </a:ext>
              </a:extLst>
            </p:cNvPr>
            <p:cNvSpPr>
              <a:spLocks noChangeShapeType="1"/>
            </p:cNvSpPr>
            <p:nvPr/>
          </p:nvSpPr>
          <p:spPr bwMode="auto">
            <a:xfrm>
              <a:off x="4128" y="3168"/>
              <a:ext cx="0" cy="816"/>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81" name="Text Box 41">
              <a:extLst>
                <a:ext uri="{FF2B5EF4-FFF2-40B4-BE49-F238E27FC236}">
                  <a16:creationId xmlns:a16="http://schemas.microsoft.com/office/drawing/2014/main" id="{463029CB-1EF1-4B76-B203-F5AA29925FA6}"/>
                </a:ext>
              </a:extLst>
            </p:cNvPr>
            <p:cNvSpPr txBox="1">
              <a:spLocks noChangeArrowheads="1"/>
            </p:cNvSpPr>
            <p:nvPr/>
          </p:nvSpPr>
          <p:spPr bwMode="auto">
            <a:xfrm>
              <a:off x="3984" y="393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x*</a:t>
              </a:r>
            </a:p>
          </p:txBody>
        </p:sp>
      </p:grpSp>
      <p:grpSp>
        <p:nvGrpSpPr>
          <p:cNvPr id="112682" name="Group 42">
            <a:extLst>
              <a:ext uri="{FF2B5EF4-FFF2-40B4-BE49-F238E27FC236}">
                <a16:creationId xmlns:a16="http://schemas.microsoft.com/office/drawing/2014/main" id="{FCDA681D-5330-4E3D-8960-23E59AE9B033}"/>
              </a:ext>
            </a:extLst>
          </p:cNvPr>
          <p:cNvGrpSpPr>
            <a:grpSpLocks/>
          </p:cNvGrpSpPr>
          <p:nvPr/>
        </p:nvGrpSpPr>
        <p:grpSpPr bwMode="auto">
          <a:xfrm>
            <a:off x="381000" y="977900"/>
            <a:ext cx="3660775" cy="1079500"/>
            <a:chOff x="240" y="616"/>
            <a:chExt cx="2306" cy="680"/>
          </a:xfrm>
        </p:grpSpPr>
        <p:sp>
          <p:nvSpPr>
            <p:cNvPr id="112683" name="Freeform 43">
              <a:extLst>
                <a:ext uri="{FF2B5EF4-FFF2-40B4-BE49-F238E27FC236}">
                  <a16:creationId xmlns:a16="http://schemas.microsoft.com/office/drawing/2014/main" id="{2BC75E62-C750-413E-9A6F-ABB4BF07E626}"/>
                </a:ext>
              </a:extLst>
            </p:cNvPr>
            <p:cNvSpPr>
              <a:spLocks/>
            </p:cNvSpPr>
            <p:nvPr/>
          </p:nvSpPr>
          <p:spPr bwMode="auto">
            <a:xfrm>
              <a:off x="240" y="616"/>
              <a:ext cx="2016" cy="680"/>
            </a:xfrm>
            <a:custGeom>
              <a:avLst/>
              <a:gdLst>
                <a:gd name="T0" fmla="*/ 0 w 2016"/>
                <a:gd name="T1" fmla="*/ 680 h 680"/>
                <a:gd name="T2" fmla="*/ 336 w 2016"/>
                <a:gd name="T3" fmla="*/ 392 h 680"/>
                <a:gd name="T4" fmla="*/ 720 w 2016"/>
                <a:gd name="T5" fmla="*/ 200 h 680"/>
                <a:gd name="T6" fmla="*/ 1200 w 2016"/>
                <a:gd name="T7" fmla="*/ 56 h 680"/>
                <a:gd name="T8" fmla="*/ 1584 w 2016"/>
                <a:gd name="T9" fmla="*/ 8 h 680"/>
                <a:gd name="T10" fmla="*/ 2016 w 2016"/>
                <a:gd name="T11" fmla="*/ 8 h 680"/>
              </a:gdLst>
              <a:ahLst/>
              <a:cxnLst>
                <a:cxn ang="0">
                  <a:pos x="T0" y="T1"/>
                </a:cxn>
                <a:cxn ang="0">
                  <a:pos x="T2" y="T3"/>
                </a:cxn>
                <a:cxn ang="0">
                  <a:pos x="T4" y="T5"/>
                </a:cxn>
                <a:cxn ang="0">
                  <a:pos x="T6" y="T7"/>
                </a:cxn>
                <a:cxn ang="0">
                  <a:pos x="T8" y="T9"/>
                </a:cxn>
                <a:cxn ang="0">
                  <a:pos x="T10" y="T11"/>
                </a:cxn>
              </a:cxnLst>
              <a:rect l="0" t="0" r="r" b="b"/>
              <a:pathLst>
                <a:path w="2016" h="680">
                  <a:moveTo>
                    <a:pt x="0" y="680"/>
                  </a:moveTo>
                  <a:cubicBezTo>
                    <a:pt x="108" y="576"/>
                    <a:pt x="216" y="472"/>
                    <a:pt x="336" y="392"/>
                  </a:cubicBezTo>
                  <a:cubicBezTo>
                    <a:pt x="456" y="312"/>
                    <a:pt x="576" y="256"/>
                    <a:pt x="720" y="200"/>
                  </a:cubicBezTo>
                  <a:cubicBezTo>
                    <a:pt x="864" y="144"/>
                    <a:pt x="1056" y="88"/>
                    <a:pt x="1200" y="56"/>
                  </a:cubicBezTo>
                  <a:cubicBezTo>
                    <a:pt x="1344" y="24"/>
                    <a:pt x="1448" y="16"/>
                    <a:pt x="1584" y="8"/>
                  </a:cubicBezTo>
                  <a:cubicBezTo>
                    <a:pt x="1720" y="0"/>
                    <a:pt x="1868" y="4"/>
                    <a:pt x="2016" y="8"/>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84" name="Text Box 44">
              <a:extLst>
                <a:ext uri="{FF2B5EF4-FFF2-40B4-BE49-F238E27FC236}">
                  <a16:creationId xmlns:a16="http://schemas.microsoft.com/office/drawing/2014/main" id="{2683E077-FF65-47CD-AADE-7B9416696195}"/>
                </a:ext>
              </a:extLst>
            </p:cNvPr>
            <p:cNvSpPr txBox="1">
              <a:spLocks noChangeArrowheads="1"/>
            </p:cNvSpPr>
            <p:nvPr/>
          </p:nvSpPr>
          <p:spPr bwMode="auto">
            <a:xfrm>
              <a:off x="1753" y="699"/>
              <a:ext cx="7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a:t>
              </a:r>
              <a:r>
                <a:rPr kumimoji="0" lang="en-US" altLang="zh-CN" sz="2000" b="1" i="1" dirty="0">
                  <a:solidFill>
                    <a:schemeClr val="tx1"/>
                  </a:solidFill>
                  <a:sym typeface="Symbol" panose="05050102010706020507" pitchFamily="18" charset="2"/>
                </a:rPr>
                <a:t>g</a:t>
              </a:r>
              <a:r>
                <a:rPr kumimoji="0" lang="en-US" altLang="zh-CN" sz="1800" b="1" dirty="0">
                  <a:solidFill>
                    <a:schemeClr val="tx1"/>
                  </a:solidFill>
                </a:rPr>
                <a:t>(</a:t>
              </a:r>
              <a:r>
                <a:rPr kumimoji="0" lang="en-US" altLang="zh-CN" sz="1800" b="1" i="1" dirty="0">
                  <a:solidFill>
                    <a:schemeClr val="tx1"/>
                  </a:solidFill>
                </a:rPr>
                <a:t>x</a:t>
              </a:r>
              <a:r>
                <a:rPr kumimoji="0" lang="en-US" altLang="zh-CN" sz="1800" b="1" dirty="0">
                  <a:solidFill>
                    <a:schemeClr val="tx1"/>
                  </a:solidFill>
                </a:rPr>
                <a:t>)</a:t>
              </a:r>
            </a:p>
          </p:txBody>
        </p:sp>
      </p:grpSp>
      <p:grpSp>
        <p:nvGrpSpPr>
          <p:cNvPr id="112685" name="Group 45">
            <a:extLst>
              <a:ext uri="{FF2B5EF4-FFF2-40B4-BE49-F238E27FC236}">
                <a16:creationId xmlns:a16="http://schemas.microsoft.com/office/drawing/2014/main" id="{F84461EF-C75A-4E34-888D-AFC8C5F72CB6}"/>
              </a:ext>
            </a:extLst>
          </p:cNvPr>
          <p:cNvGrpSpPr>
            <a:grpSpLocks/>
          </p:cNvGrpSpPr>
          <p:nvPr/>
        </p:nvGrpSpPr>
        <p:grpSpPr bwMode="auto">
          <a:xfrm>
            <a:off x="5562601" y="914400"/>
            <a:ext cx="3576638" cy="1251857"/>
            <a:chOff x="3504" y="624"/>
            <a:chExt cx="2253" cy="720"/>
          </a:xfrm>
        </p:grpSpPr>
        <p:sp>
          <p:nvSpPr>
            <p:cNvPr id="112686" name="Freeform 46">
              <a:extLst>
                <a:ext uri="{FF2B5EF4-FFF2-40B4-BE49-F238E27FC236}">
                  <a16:creationId xmlns:a16="http://schemas.microsoft.com/office/drawing/2014/main" id="{49EB352A-F9D2-46E6-B288-9111E051AFFB}"/>
                </a:ext>
              </a:extLst>
            </p:cNvPr>
            <p:cNvSpPr>
              <a:spLocks/>
            </p:cNvSpPr>
            <p:nvPr/>
          </p:nvSpPr>
          <p:spPr bwMode="auto">
            <a:xfrm>
              <a:off x="3504" y="624"/>
              <a:ext cx="1632" cy="720"/>
            </a:xfrm>
            <a:custGeom>
              <a:avLst/>
              <a:gdLst>
                <a:gd name="T0" fmla="*/ 0 w 1632"/>
                <a:gd name="T1" fmla="*/ 0 h 720"/>
                <a:gd name="T2" fmla="*/ 144 w 1632"/>
                <a:gd name="T3" fmla="*/ 240 h 720"/>
                <a:gd name="T4" fmla="*/ 384 w 1632"/>
                <a:gd name="T5" fmla="*/ 432 h 720"/>
                <a:gd name="T6" fmla="*/ 720 w 1632"/>
                <a:gd name="T7" fmla="*/ 576 h 720"/>
                <a:gd name="T8" fmla="*/ 1104 w 1632"/>
                <a:gd name="T9" fmla="*/ 672 h 720"/>
                <a:gd name="T10" fmla="*/ 1632 w 1632"/>
                <a:gd name="T11" fmla="*/ 720 h 720"/>
              </a:gdLst>
              <a:ahLst/>
              <a:cxnLst>
                <a:cxn ang="0">
                  <a:pos x="T0" y="T1"/>
                </a:cxn>
                <a:cxn ang="0">
                  <a:pos x="T2" y="T3"/>
                </a:cxn>
                <a:cxn ang="0">
                  <a:pos x="T4" y="T5"/>
                </a:cxn>
                <a:cxn ang="0">
                  <a:pos x="T6" y="T7"/>
                </a:cxn>
                <a:cxn ang="0">
                  <a:pos x="T8" y="T9"/>
                </a:cxn>
                <a:cxn ang="0">
                  <a:pos x="T10" y="T11"/>
                </a:cxn>
              </a:cxnLst>
              <a:rect l="0" t="0" r="r" b="b"/>
              <a:pathLst>
                <a:path w="1632" h="720">
                  <a:moveTo>
                    <a:pt x="0" y="0"/>
                  </a:moveTo>
                  <a:cubicBezTo>
                    <a:pt x="40" y="84"/>
                    <a:pt x="80" y="168"/>
                    <a:pt x="144" y="240"/>
                  </a:cubicBezTo>
                  <a:cubicBezTo>
                    <a:pt x="208" y="312"/>
                    <a:pt x="288" y="376"/>
                    <a:pt x="384" y="432"/>
                  </a:cubicBezTo>
                  <a:cubicBezTo>
                    <a:pt x="480" y="488"/>
                    <a:pt x="600" y="536"/>
                    <a:pt x="720" y="576"/>
                  </a:cubicBezTo>
                  <a:cubicBezTo>
                    <a:pt x="840" y="616"/>
                    <a:pt x="952" y="648"/>
                    <a:pt x="1104" y="672"/>
                  </a:cubicBezTo>
                  <a:cubicBezTo>
                    <a:pt x="1256" y="696"/>
                    <a:pt x="1444" y="708"/>
                    <a:pt x="1632" y="72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87" name="Text Box 47">
              <a:extLst>
                <a:ext uri="{FF2B5EF4-FFF2-40B4-BE49-F238E27FC236}">
                  <a16:creationId xmlns:a16="http://schemas.microsoft.com/office/drawing/2014/main" id="{CBF65FA5-FE0C-430E-815F-D5FFF9A822E7}"/>
                </a:ext>
              </a:extLst>
            </p:cNvPr>
            <p:cNvSpPr txBox="1">
              <a:spLocks noChangeArrowheads="1"/>
            </p:cNvSpPr>
            <p:nvPr/>
          </p:nvSpPr>
          <p:spPr bwMode="auto">
            <a:xfrm>
              <a:off x="4845" y="1104"/>
              <a:ext cx="91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a:t>
              </a:r>
              <a:r>
                <a:rPr kumimoji="0" lang="en-US" altLang="zh-CN" sz="2000" b="1" i="1" dirty="0">
                  <a:solidFill>
                    <a:schemeClr val="tx1"/>
                  </a:solidFill>
                  <a:sym typeface="Symbol" panose="05050102010706020507" pitchFamily="18" charset="2"/>
                </a:rPr>
                <a:t>g</a:t>
              </a:r>
              <a:r>
                <a:rPr kumimoji="0" lang="en-US" altLang="zh-CN" sz="1800" b="1" dirty="0">
                  <a:solidFill>
                    <a:schemeClr val="tx1"/>
                  </a:solidFill>
                </a:rPr>
                <a:t>(</a:t>
              </a:r>
              <a:r>
                <a:rPr kumimoji="0" lang="en-US" altLang="zh-CN" sz="1800" b="1" i="1" dirty="0">
                  <a:solidFill>
                    <a:schemeClr val="tx1"/>
                  </a:solidFill>
                </a:rPr>
                <a:t>x</a:t>
              </a:r>
              <a:r>
                <a:rPr kumimoji="0" lang="en-US" altLang="zh-CN" sz="1800" b="1" dirty="0">
                  <a:solidFill>
                    <a:schemeClr val="tx1"/>
                  </a:solidFill>
                </a:rPr>
                <a:t>)</a:t>
              </a:r>
            </a:p>
          </p:txBody>
        </p:sp>
      </p:grpSp>
      <p:grpSp>
        <p:nvGrpSpPr>
          <p:cNvPr id="112688" name="Group 48">
            <a:extLst>
              <a:ext uri="{FF2B5EF4-FFF2-40B4-BE49-F238E27FC236}">
                <a16:creationId xmlns:a16="http://schemas.microsoft.com/office/drawing/2014/main" id="{E6CB1BAD-B2C1-40C1-BD2B-549748170ADF}"/>
              </a:ext>
            </a:extLst>
          </p:cNvPr>
          <p:cNvGrpSpPr>
            <a:grpSpLocks/>
          </p:cNvGrpSpPr>
          <p:nvPr/>
        </p:nvGrpSpPr>
        <p:grpSpPr bwMode="auto">
          <a:xfrm>
            <a:off x="609600" y="3810000"/>
            <a:ext cx="2209800" cy="2743200"/>
            <a:chOff x="384" y="2400"/>
            <a:chExt cx="1392" cy="1728"/>
          </a:xfrm>
        </p:grpSpPr>
        <p:sp>
          <p:nvSpPr>
            <p:cNvPr id="112689" name="Freeform 49">
              <a:extLst>
                <a:ext uri="{FF2B5EF4-FFF2-40B4-BE49-F238E27FC236}">
                  <a16:creationId xmlns:a16="http://schemas.microsoft.com/office/drawing/2014/main" id="{013F9910-8C11-4FB7-A017-3B5313FF95BE}"/>
                </a:ext>
              </a:extLst>
            </p:cNvPr>
            <p:cNvSpPr>
              <a:spLocks/>
            </p:cNvSpPr>
            <p:nvPr/>
          </p:nvSpPr>
          <p:spPr bwMode="auto">
            <a:xfrm>
              <a:off x="384" y="2400"/>
              <a:ext cx="1392" cy="1728"/>
            </a:xfrm>
            <a:custGeom>
              <a:avLst/>
              <a:gdLst>
                <a:gd name="T0" fmla="*/ 0 w 1392"/>
                <a:gd name="T1" fmla="*/ 1728 h 1728"/>
                <a:gd name="T2" fmla="*/ 432 w 1392"/>
                <a:gd name="T3" fmla="*/ 1536 h 1728"/>
                <a:gd name="T4" fmla="*/ 816 w 1392"/>
                <a:gd name="T5" fmla="*/ 1104 h 1728"/>
                <a:gd name="T6" fmla="*/ 1152 w 1392"/>
                <a:gd name="T7" fmla="*/ 576 h 1728"/>
                <a:gd name="T8" fmla="*/ 1392 w 1392"/>
                <a:gd name="T9" fmla="*/ 0 h 1728"/>
              </a:gdLst>
              <a:ahLst/>
              <a:cxnLst>
                <a:cxn ang="0">
                  <a:pos x="T0" y="T1"/>
                </a:cxn>
                <a:cxn ang="0">
                  <a:pos x="T2" y="T3"/>
                </a:cxn>
                <a:cxn ang="0">
                  <a:pos x="T4" y="T5"/>
                </a:cxn>
                <a:cxn ang="0">
                  <a:pos x="T6" y="T7"/>
                </a:cxn>
                <a:cxn ang="0">
                  <a:pos x="T8" y="T9"/>
                </a:cxn>
              </a:cxnLst>
              <a:rect l="0" t="0" r="r" b="b"/>
              <a:pathLst>
                <a:path w="1392" h="1728">
                  <a:moveTo>
                    <a:pt x="0" y="1728"/>
                  </a:moveTo>
                  <a:cubicBezTo>
                    <a:pt x="148" y="1684"/>
                    <a:pt x="296" y="1640"/>
                    <a:pt x="432" y="1536"/>
                  </a:cubicBezTo>
                  <a:cubicBezTo>
                    <a:pt x="568" y="1432"/>
                    <a:pt x="696" y="1264"/>
                    <a:pt x="816" y="1104"/>
                  </a:cubicBezTo>
                  <a:cubicBezTo>
                    <a:pt x="936" y="944"/>
                    <a:pt x="1056" y="760"/>
                    <a:pt x="1152" y="576"/>
                  </a:cubicBezTo>
                  <a:cubicBezTo>
                    <a:pt x="1248" y="392"/>
                    <a:pt x="1320" y="196"/>
                    <a:pt x="1392" y="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90" name="Text Box 50">
              <a:extLst>
                <a:ext uri="{FF2B5EF4-FFF2-40B4-BE49-F238E27FC236}">
                  <a16:creationId xmlns:a16="http://schemas.microsoft.com/office/drawing/2014/main" id="{A559AC43-FF06-42A9-A458-48C9D199E770}"/>
                </a:ext>
              </a:extLst>
            </p:cNvPr>
            <p:cNvSpPr txBox="1">
              <a:spLocks noChangeArrowheads="1"/>
            </p:cNvSpPr>
            <p:nvPr/>
          </p:nvSpPr>
          <p:spPr bwMode="auto">
            <a:xfrm>
              <a:off x="606" y="2426"/>
              <a:ext cx="11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a:t>
              </a:r>
              <a:r>
                <a:rPr kumimoji="0" lang="en-US" altLang="zh-CN" sz="2000" b="1" i="1" dirty="0">
                  <a:solidFill>
                    <a:schemeClr val="tx1"/>
                  </a:solidFill>
                  <a:sym typeface="Symbol" panose="05050102010706020507" pitchFamily="18" charset="2"/>
                </a:rPr>
                <a:t>g</a:t>
              </a:r>
              <a:r>
                <a:rPr kumimoji="0" lang="en-US" altLang="zh-CN" sz="1800" b="1" dirty="0">
                  <a:solidFill>
                    <a:schemeClr val="tx1"/>
                  </a:solidFill>
                </a:rPr>
                <a:t>(</a:t>
              </a:r>
              <a:r>
                <a:rPr kumimoji="0" lang="en-US" altLang="zh-CN" sz="1800" b="1" i="1" dirty="0">
                  <a:solidFill>
                    <a:schemeClr val="tx1"/>
                  </a:solidFill>
                </a:rPr>
                <a:t>x</a:t>
              </a:r>
              <a:r>
                <a:rPr kumimoji="0" lang="en-US" altLang="zh-CN" sz="1800" b="1" dirty="0">
                  <a:solidFill>
                    <a:schemeClr val="tx1"/>
                  </a:solidFill>
                </a:rPr>
                <a:t>)</a:t>
              </a:r>
            </a:p>
          </p:txBody>
        </p:sp>
      </p:grpSp>
      <p:grpSp>
        <p:nvGrpSpPr>
          <p:cNvPr id="112691" name="Group 51">
            <a:extLst>
              <a:ext uri="{FF2B5EF4-FFF2-40B4-BE49-F238E27FC236}">
                <a16:creationId xmlns:a16="http://schemas.microsoft.com/office/drawing/2014/main" id="{9A902D0D-36E8-4B95-A945-32DD26B09CF7}"/>
              </a:ext>
            </a:extLst>
          </p:cNvPr>
          <p:cNvGrpSpPr>
            <a:grpSpLocks/>
          </p:cNvGrpSpPr>
          <p:nvPr/>
        </p:nvGrpSpPr>
        <p:grpSpPr bwMode="auto">
          <a:xfrm>
            <a:off x="5430839" y="3810000"/>
            <a:ext cx="2493963" cy="2057400"/>
            <a:chOff x="3421" y="2400"/>
            <a:chExt cx="1571" cy="1296"/>
          </a:xfrm>
        </p:grpSpPr>
        <p:sp>
          <p:nvSpPr>
            <p:cNvPr id="112692" name="Freeform 52">
              <a:extLst>
                <a:ext uri="{FF2B5EF4-FFF2-40B4-BE49-F238E27FC236}">
                  <a16:creationId xmlns:a16="http://schemas.microsoft.com/office/drawing/2014/main" id="{7FE176ED-62B5-4C97-8077-441D979B2EF5}"/>
                </a:ext>
              </a:extLst>
            </p:cNvPr>
            <p:cNvSpPr>
              <a:spLocks/>
            </p:cNvSpPr>
            <p:nvPr/>
          </p:nvSpPr>
          <p:spPr bwMode="auto">
            <a:xfrm>
              <a:off x="3888" y="2400"/>
              <a:ext cx="1104" cy="1296"/>
            </a:xfrm>
            <a:custGeom>
              <a:avLst/>
              <a:gdLst>
                <a:gd name="T0" fmla="*/ 0 w 1104"/>
                <a:gd name="T1" fmla="*/ 0 h 1296"/>
                <a:gd name="T2" fmla="*/ 96 w 1104"/>
                <a:gd name="T3" fmla="*/ 528 h 1296"/>
                <a:gd name="T4" fmla="*/ 336 w 1104"/>
                <a:gd name="T5" fmla="*/ 864 h 1296"/>
                <a:gd name="T6" fmla="*/ 672 w 1104"/>
                <a:gd name="T7" fmla="*/ 1152 h 1296"/>
                <a:gd name="T8" fmla="*/ 1104 w 1104"/>
                <a:gd name="T9" fmla="*/ 1296 h 1296"/>
              </a:gdLst>
              <a:ahLst/>
              <a:cxnLst>
                <a:cxn ang="0">
                  <a:pos x="T0" y="T1"/>
                </a:cxn>
                <a:cxn ang="0">
                  <a:pos x="T2" y="T3"/>
                </a:cxn>
                <a:cxn ang="0">
                  <a:pos x="T4" y="T5"/>
                </a:cxn>
                <a:cxn ang="0">
                  <a:pos x="T6" y="T7"/>
                </a:cxn>
                <a:cxn ang="0">
                  <a:pos x="T8" y="T9"/>
                </a:cxn>
              </a:cxnLst>
              <a:rect l="0" t="0" r="r" b="b"/>
              <a:pathLst>
                <a:path w="1104" h="1296">
                  <a:moveTo>
                    <a:pt x="0" y="0"/>
                  </a:moveTo>
                  <a:cubicBezTo>
                    <a:pt x="20" y="192"/>
                    <a:pt x="40" y="384"/>
                    <a:pt x="96" y="528"/>
                  </a:cubicBezTo>
                  <a:cubicBezTo>
                    <a:pt x="152" y="672"/>
                    <a:pt x="240" y="760"/>
                    <a:pt x="336" y="864"/>
                  </a:cubicBezTo>
                  <a:cubicBezTo>
                    <a:pt x="432" y="968"/>
                    <a:pt x="544" y="1080"/>
                    <a:pt x="672" y="1152"/>
                  </a:cubicBezTo>
                  <a:cubicBezTo>
                    <a:pt x="800" y="1224"/>
                    <a:pt x="952" y="1260"/>
                    <a:pt x="1104" y="1296"/>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93" name="Text Box 53">
              <a:extLst>
                <a:ext uri="{FF2B5EF4-FFF2-40B4-BE49-F238E27FC236}">
                  <a16:creationId xmlns:a16="http://schemas.microsoft.com/office/drawing/2014/main" id="{C08B0EFF-91A2-449A-BCF2-959B35F94B62}"/>
                </a:ext>
              </a:extLst>
            </p:cNvPr>
            <p:cNvSpPr txBox="1">
              <a:spLocks noChangeArrowheads="1"/>
            </p:cNvSpPr>
            <p:nvPr/>
          </p:nvSpPr>
          <p:spPr bwMode="auto">
            <a:xfrm>
              <a:off x="3421" y="245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dirty="0">
                  <a:solidFill>
                    <a:schemeClr val="tx1"/>
                  </a:solidFill>
                </a:rPr>
                <a:t>y=</a:t>
              </a:r>
              <a:r>
                <a:rPr kumimoji="0" lang="en-US" altLang="zh-CN" sz="1800" b="1" i="1" dirty="0">
                  <a:solidFill>
                    <a:schemeClr val="tx1"/>
                  </a:solidFill>
                  <a:sym typeface="Symbol" panose="05050102010706020507" pitchFamily="18" charset="2"/>
                </a:rPr>
                <a:t>g</a:t>
              </a:r>
              <a:r>
                <a:rPr kumimoji="0" lang="en-US" altLang="zh-CN" sz="1800" b="1" dirty="0">
                  <a:solidFill>
                    <a:schemeClr val="tx1"/>
                  </a:solidFill>
                </a:rPr>
                <a:t>(</a:t>
              </a:r>
              <a:r>
                <a:rPr kumimoji="0" lang="en-US" altLang="zh-CN" sz="1800" b="1" i="1" dirty="0">
                  <a:solidFill>
                    <a:schemeClr val="tx1"/>
                  </a:solidFill>
                </a:rPr>
                <a:t>x</a:t>
              </a:r>
              <a:r>
                <a:rPr kumimoji="0" lang="en-US" altLang="zh-CN" sz="1800" b="1" dirty="0">
                  <a:solidFill>
                    <a:schemeClr val="tx1"/>
                  </a:solidFill>
                </a:rPr>
                <a:t>)</a:t>
              </a:r>
            </a:p>
          </p:txBody>
        </p:sp>
      </p:grpSp>
      <p:grpSp>
        <p:nvGrpSpPr>
          <p:cNvPr id="112694" name="Group 54">
            <a:extLst>
              <a:ext uri="{FF2B5EF4-FFF2-40B4-BE49-F238E27FC236}">
                <a16:creationId xmlns:a16="http://schemas.microsoft.com/office/drawing/2014/main" id="{28635BFE-EC0E-48C6-AD26-F2C0AEE8E0CE}"/>
              </a:ext>
            </a:extLst>
          </p:cNvPr>
          <p:cNvGrpSpPr>
            <a:grpSpLocks/>
          </p:cNvGrpSpPr>
          <p:nvPr/>
        </p:nvGrpSpPr>
        <p:grpSpPr bwMode="auto">
          <a:xfrm>
            <a:off x="685802" y="1219200"/>
            <a:ext cx="533401" cy="2122488"/>
            <a:chOff x="432" y="768"/>
            <a:chExt cx="336" cy="1337"/>
          </a:xfrm>
        </p:grpSpPr>
        <p:sp>
          <p:nvSpPr>
            <p:cNvPr id="112695" name="Line 55">
              <a:extLst>
                <a:ext uri="{FF2B5EF4-FFF2-40B4-BE49-F238E27FC236}">
                  <a16:creationId xmlns:a16="http://schemas.microsoft.com/office/drawing/2014/main" id="{E9E2D05B-32E9-47EC-832B-9FDAED15A050}"/>
                </a:ext>
              </a:extLst>
            </p:cNvPr>
            <p:cNvSpPr>
              <a:spLocks noChangeShapeType="1"/>
            </p:cNvSpPr>
            <p:nvPr/>
          </p:nvSpPr>
          <p:spPr bwMode="auto">
            <a:xfrm>
              <a:off x="576" y="1008"/>
              <a:ext cx="0" cy="9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96" name="Text Box 56">
              <a:extLst>
                <a:ext uri="{FF2B5EF4-FFF2-40B4-BE49-F238E27FC236}">
                  <a16:creationId xmlns:a16="http://schemas.microsoft.com/office/drawing/2014/main" id="{5F2367C0-6A44-4500-84D2-A66EA67755A6}"/>
                </a:ext>
              </a:extLst>
            </p:cNvPr>
            <p:cNvSpPr txBox="1">
              <a:spLocks noChangeArrowheads="1"/>
            </p:cNvSpPr>
            <p:nvPr/>
          </p:nvSpPr>
          <p:spPr bwMode="auto">
            <a:xfrm>
              <a:off x="480" y="1872"/>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0</a:t>
              </a:r>
              <a:endParaRPr kumimoji="0" lang="en-US" altLang="zh-CN" sz="1800" b="1" i="1" dirty="0">
                <a:solidFill>
                  <a:schemeClr val="tx1"/>
                </a:solidFill>
              </a:endParaRPr>
            </a:p>
          </p:txBody>
        </p:sp>
        <p:sp>
          <p:nvSpPr>
            <p:cNvPr id="112697" name="Text Box 57">
              <a:extLst>
                <a:ext uri="{FF2B5EF4-FFF2-40B4-BE49-F238E27FC236}">
                  <a16:creationId xmlns:a16="http://schemas.microsoft.com/office/drawing/2014/main" id="{B2B8F1BF-1C70-4FA0-8F45-37D16804FF41}"/>
                </a:ext>
              </a:extLst>
            </p:cNvPr>
            <p:cNvSpPr txBox="1">
              <a:spLocks noChangeArrowheads="1"/>
            </p:cNvSpPr>
            <p:nvPr/>
          </p:nvSpPr>
          <p:spPr bwMode="auto">
            <a:xfrm>
              <a:off x="432" y="76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p</a:t>
              </a:r>
              <a:r>
                <a:rPr kumimoji="0" lang="en-US" altLang="zh-CN" sz="1800" b="1" baseline="-25000" dirty="0">
                  <a:solidFill>
                    <a:schemeClr val="tx1"/>
                  </a:solidFill>
                </a:rPr>
                <a:t>0</a:t>
              </a:r>
              <a:endParaRPr kumimoji="0" lang="en-US" altLang="zh-CN" sz="1800" b="1" i="1" dirty="0">
                <a:solidFill>
                  <a:schemeClr val="tx1"/>
                </a:solidFill>
              </a:endParaRPr>
            </a:p>
          </p:txBody>
        </p:sp>
      </p:grpSp>
      <p:grpSp>
        <p:nvGrpSpPr>
          <p:cNvPr id="112698" name="Group 58">
            <a:extLst>
              <a:ext uri="{FF2B5EF4-FFF2-40B4-BE49-F238E27FC236}">
                <a16:creationId xmlns:a16="http://schemas.microsoft.com/office/drawing/2014/main" id="{1F007FC3-E322-451F-9738-10E6DEEF9884}"/>
              </a:ext>
            </a:extLst>
          </p:cNvPr>
          <p:cNvGrpSpPr>
            <a:grpSpLocks/>
          </p:cNvGrpSpPr>
          <p:nvPr/>
        </p:nvGrpSpPr>
        <p:grpSpPr bwMode="auto">
          <a:xfrm>
            <a:off x="914400" y="1600200"/>
            <a:ext cx="1389063" cy="1741488"/>
            <a:chOff x="576" y="1008"/>
            <a:chExt cx="875" cy="1097"/>
          </a:xfrm>
        </p:grpSpPr>
        <p:sp>
          <p:nvSpPr>
            <p:cNvPr id="112699" name="Line 59">
              <a:extLst>
                <a:ext uri="{FF2B5EF4-FFF2-40B4-BE49-F238E27FC236}">
                  <a16:creationId xmlns:a16="http://schemas.microsoft.com/office/drawing/2014/main" id="{AAF1BEF2-BF51-4984-8B84-616884EBDC89}"/>
                </a:ext>
              </a:extLst>
            </p:cNvPr>
            <p:cNvSpPr>
              <a:spLocks noChangeShapeType="1"/>
            </p:cNvSpPr>
            <p:nvPr/>
          </p:nvSpPr>
          <p:spPr bwMode="auto">
            <a:xfrm>
              <a:off x="576" y="1008"/>
              <a:ext cx="72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00" name="Line 60">
              <a:extLst>
                <a:ext uri="{FF2B5EF4-FFF2-40B4-BE49-F238E27FC236}">
                  <a16:creationId xmlns:a16="http://schemas.microsoft.com/office/drawing/2014/main" id="{928B2A62-451B-4B1D-A2D1-3EB9B1854F80}"/>
                </a:ext>
              </a:extLst>
            </p:cNvPr>
            <p:cNvSpPr>
              <a:spLocks noChangeShapeType="1"/>
            </p:cNvSpPr>
            <p:nvPr/>
          </p:nvSpPr>
          <p:spPr bwMode="auto">
            <a:xfrm>
              <a:off x="1296" y="1008"/>
              <a:ext cx="0" cy="9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01" name="Text Box 61">
              <a:extLst>
                <a:ext uri="{FF2B5EF4-FFF2-40B4-BE49-F238E27FC236}">
                  <a16:creationId xmlns:a16="http://schemas.microsoft.com/office/drawing/2014/main" id="{D3C2E23B-AAC9-4F4C-992A-FF78A4AD904A}"/>
                </a:ext>
              </a:extLst>
            </p:cNvPr>
            <p:cNvSpPr txBox="1">
              <a:spLocks noChangeArrowheads="1"/>
            </p:cNvSpPr>
            <p:nvPr/>
          </p:nvSpPr>
          <p:spPr bwMode="auto">
            <a:xfrm>
              <a:off x="1200" y="1872"/>
              <a:ext cx="2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1</a:t>
              </a:r>
              <a:endParaRPr kumimoji="0" lang="en-US" altLang="zh-CN" sz="1800" b="1" i="1" dirty="0">
                <a:solidFill>
                  <a:schemeClr val="tx1"/>
                </a:solidFill>
              </a:endParaRPr>
            </a:p>
          </p:txBody>
        </p:sp>
      </p:grpSp>
      <p:grpSp>
        <p:nvGrpSpPr>
          <p:cNvPr id="112702" name="Group 62">
            <a:extLst>
              <a:ext uri="{FF2B5EF4-FFF2-40B4-BE49-F238E27FC236}">
                <a16:creationId xmlns:a16="http://schemas.microsoft.com/office/drawing/2014/main" id="{2081B3F5-64F0-43E0-8324-922C8078D97F}"/>
              </a:ext>
            </a:extLst>
          </p:cNvPr>
          <p:cNvGrpSpPr>
            <a:grpSpLocks/>
          </p:cNvGrpSpPr>
          <p:nvPr/>
        </p:nvGrpSpPr>
        <p:grpSpPr bwMode="auto">
          <a:xfrm>
            <a:off x="1752600" y="731838"/>
            <a:ext cx="533400" cy="868363"/>
            <a:chOff x="1104" y="461"/>
            <a:chExt cx="336" cy="547"/>
          </a:xfrm>
        </p:grpSpPr>
        <p:sp>
          <p:nvSpPr>
            <p:cNvPr id="112703" name="Text Box 63">
              <a:extLst>
                <a:ext uri="{FF2B5EF4-FFF2-40B4-BE49-F238E27FC236}">
                  <a16:creationId xmlns:a16="http://schemas.microsoft.com/office/drawing/2014/main" id="{BAB32583-50B5-4DEB-87A0-5FAAD760AB7E}"/>
                </a:ext>
              </a:extLst>
            </p:cNvPr>
            <p:cNvSpPr txBox="1">
              <a:spLocks noChangeArrowheads="1"/>
            </p:cNvSpPr>
            <p:nvPr/>
          </p:nvSpPr>
          <p:spPr bwMode="auto">
            <a:xfrm>
              <a:off x="1104" y="461"/>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p</a:t>
              </a:r>
              <a:r>
                <a:rPr kumimoji="0" lang="en-US" altLang="zh-CN" sz="1800" b="1" baseline="-25000" dirty="0">
                  <a:solidFill>
                    <a:schemeClr val="tx1"/>
                  </a:solidFill>
                </a:rPr>
                <a:t>1</a:t>
              </a:r>
              <a:endParaRPr kumimoji="0" lang="en-US" altLang="zh-CN" sz="1800" b="1" i="1" dirty="0">
                <a:solidFill>
                  <a:schemeClr val="tx1"/>
                </a:solidFill>
              </a:endParaRPr>
            </a:p>
          </p:txBody>
        </p:sp>
        <p:sp>
          <p:nvSpPr>
            <p:cNvPr id="112704" name="Line 64">
              <a:extLst>
                <a:ext uri="{FF2B5EF4-FFF2-40B4-BE49-F238E27FC236}">
                  <a16:creationId xmlns:a16="http://schemas.microsoft.com/office/drawing/2014/main" id="{EE85FFE2-6184-4216-945B-5717D48E3630}"/>
                </a:ext>
              </a:extLst>
            </p:cNvPr>
            <p:cNvSpPr>
              <a:spLocks noChangeShapeType="1"/>
            </p:cNvSpPr>
            <p:nvPr/>
          </p:nvSpPr>
          <p:spPr bwMode="auto">
            <a:xfrm flipV="1">
              <a:off x="1296" y="7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112705" name="Group 65">
            <a:extLst>
              <a:ext uri="{FF2B5EF4-FFF2-40B4-BE49-F238E27FC236}">
                <a16:creationId xmlns:a16="http://schemas.microsoft.com/office/drawing/2014/main" id="{D08E6FC4-049B-421E-B600-E314D714BF46}"/>
              </a:ext>
            </a:extLst>
          </p:cNvPr>
          <p:cNvGrpSpPr>
            <a:grpSpLocks/>
          </p:cNvGrpSpPr>
          <p:nvPr/>
        </p:nvGrpSpPr>
        <p:grpSpPr bwMode="auto">
          <a:xfrm>
            <a:off x="2057400" y="1143000"/>
            <a:ext cx="457200" cy="1905000"/>
            <a:chOff x="1296" y="720"/>
            <a:chExt cx="288" cy="1200"/>
          </a:xfrm>
        </p:grpSpPr>
        <p:sp>
          <p:nvSpPr>
            <p:cNvPr id="112706" name="Line 66">
              <a:extLst>
                <a:ext uri="{FF2B5EF4-FFF2-40B4-BE49-F238E27FC236}">
                  <a16:creationId xmlns:a16="http://schemas.microsoft.com/office/drawing/2014/main" id="{4A7CA743-B598-42A5-B108-B7B6B8E6774D}"/>
                </a:ext>
              </a:extLst>
            </p:cNvPr>
            <p:cNvSpPr>
              <a:spLocks noChangeShapeType="1"/>
            </p:cNvSpPr>
            <p:nvPr/>
          </p:nvSpPr>
          <p:spPr bwMode="auto">
            <a:xfrm>
              <a:off x="1296" y="720"/>
              <a:ext cx="288"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07" name="Line 67">
              <a:extLst>
                <a:ext uri="{FF2B5EF4-FFF2-40B4-BE49-F238E27FC236}">
                  <a16:creationId xmlns:a16="http://schemas.microsoft.com/office/drawing/2014/main" id="{F6DBF256-6E62-4D08-9097-65F93F5649BE}"/>
                </a:ext>
              </a:extLst>
            </p:cNvPr>
            <p:cNvSpPr>
              <a:spLocks noChangeShapeType="1"/>
            </p:cNvSpPr>
            <p:nvPr/>
          </p:nvSpPr>
          <p:spPr bwMode="auto">
            <a:xfrm>
              <a:off x="1584" y="720"/>
              <a:ext cx="0" cy="12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112708" name="Group 68">
            <a:extLst>
              <a:ext uri="{FF2B5EF4-FFF2-40B4-BE49-F238E27FC236}">
                <a16:creationId xmlns:a16="http://schemas.microsoft.com/office/drawing/2014/main" id="{14F2464F-8CB9-49B6-A347-8311823AF3EA}"/>
              </a:ext>
            </a:extLst>
          </p:cNvPr>
          <p:cNvGrpSpPr>
            <a:grpSpLocks/>
          </p:cNvGrpSpPr>
          <p:nvPr/>
        </p:nvGrpSpPr>
        <p:grpSpPr bwMode="auto">
          <a:xfrm>
            <a:off x="5446596" y="685800"/>
            <a:ext cx="630472" cy="2907036"/>
            <a:chOff x="3456" y="432"/>
            <a:chExt cx="288" cy="1847"/>
          </a:xfrm>
        </p:grpSpPr>
        <p:sp>
          <p:nvSpPr>
            <p:cNvPr id="112709" name="Line 69">
              <a:extLst>
                <a:ext uri="{FF2B5EF4-FFF2-40B4-BE49-F238E27FC236}">
                  <a16:creationId xmlns:a16="http://schemas.microsoft.com/office/drawing/2014/main" id="{5825115F-C013-4FE1-9829-595812E8152B}"/>
                </a:ext>
              </a:extLst>
            </p:cNvPr>
            <p:cNvSpPr>
              <a:spLocks noChangeShapeType="1"/>
            </p:cNvSpPr>
            <p:nvPr/>
          </p:nvSpPr>
          <p:spPr bwMode="auto">
            <a:xfrm>
              <a:off x="3552" y="672"/>
              <a:ext cx="0" cy="124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10" name="Text Box 70">
              <a:extLst>
                <a:ext uri="{FF2B5EF4-FFF2-40B4-BE49-F238E27FC236}">
                  <a16:creationId xmlns:a16="http://schemas.microsoft.com/office/drawing/2014/main" id="{12743847-7EB6-4DC0-882A-A281B7528F29}"/>
                </a:ext>
              </a:extLst>
            </p:cNvPr>
            <p:cNvSpPr txBox="1">
              <a:spLocks noChangeArrowheads="1"/>
            </p:cNvSpPr>
            <p:nvPr/>
          </p:nvSpPr>
          <p:spPr bwMode="auto">
            <a:xfrm>
              <a:off x="3456" y="187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x</a:t>
              </a:r>
              <a:r>
                <a:rPr kumimoji="0" lang="en-US" altLang="zh-CN" sz="1800" b="1" baseline="-25000">
                  <a:solidFill>
                    <a:schemeClr val="tx1"/>
                  </a:solidFill>
                </a:rPr>
                <a:t>0</a:t>
              </a:r>
              <a:endParaRPr kumimoji="0" lang="en-US" altLang="zh-CN" sz="1800" b="1" i="1">
                <a:solidFill>
                  <a:schemeClr val="tx1"/>
                </a:solidFill>
              </a:endParaRPr>
            </a:p>
          </p:txBody>
        </p:sp>
        <p:sp>
          <p:nvSpPr>
            <p:cNvPr id="112711" name="Text Box 71">
              <a:extLst>
                <a:ext uri="{FF2B5EF4-FFF2-40B4-BE49-F238E27FC236}">
                  <a16:creationId xmlns:a16="http://schemas.microsoft.com/office/drawing/2014/main" id="{FBFA8FC3-3394-4F36-B442-8E6D08D8FFDD}"/>
                </a:ext>
              </a:extLst>
            </p:cNvPr>
            <p:cNvSpPr txBox="1">
              <a:spLocks noChangeArrowheads="1"/>
            </p:cNvSpPr>
            <p:nvPr/>
          </p:nvSpPr>
          <p:spPr bwMode="auto">
            <a:xfrm>
              <a:off x="3504" y="43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p</a:t>
              </a:r>
              <a:r>
                <a:rPr kumimoji="0" lang="en-US" altLang="zh-CN" sz="1800" b="1" baseline="-25000">
                  <a:solidFill>
                    <a:schemeClr val="tx1"/>
                  </a:solidFill>
                </a:rPr>
                <a:t>0</a:t>
              </a:r>
              <a:endParaRPr kumimoji="0" lang="en-US" altLang="zh-CN" sz="1800" b="1" i="1">
                <a:solidFill>
                  <a:schemeClr val="tx1"/>
                </a:solidFill>
              </a:endParaRPr>
            </a:p>
          </p:txBody>
        </p:sp>
      </p:grpSp>
      <p:sp>
        <p:nvSpPr>
          <p:cNvPr id="112712" name="Line 72">
            <a:extLst>
              <a:ext uri="{FF2B5EF4-FFF2-40B4-BE49-F238E27FC236}">
                <a16:creationId xmlns:a16="http://schemas.microsoft.com/office/drawing/2014/main" id="{FEFC4038-6749-480B-9DEC-34382D9B2F75}"/>
              </a:ext>
            </a:extLst>
          </p:cNvPr>
          <p:cNvSpPr>
            <a:spLocks noChangeShapeType="1"/>
          </p:cNvSpPr>
          <p:nvPr/>
        </p:nvSpPr>
        <p:spPr bwMode="auto">
          <a:xfrm>
            <a:off x="5638800" y="1066800"/>
            <a:ext cx="1524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112713" name="Group 73">
            <a:extLst>
              <a:ext uri="{FF2B5EF4-FFF2-40B4-BE49-F238E27FC236}">
                <a16:creationId xmlns:a16="http://schemas.microsoft.com/office/drawing/2014/main" id="{5BB9E9A0-92C1-41DC-8820-8C90BA036B94}"/>
              </a:ext>
            </a:extLst>
          </p:cNvPr>
          <p:cNvGrpSpPr>
            <a:grpSpLocks/>
          </p:cNvGrpSpPr>
          <p:nvPr/>
        </p:nvGrpSpPr>
        <p:grpSpPr bwMode="auto">
          <a:xfrm>
            <a:off x="6932619" y="1066800"/>
            <a:ext cx="525463" cy="2336801"/>
            <a:chOff x="4367" y="672"/>
            <a:chExt cx="331" cy="1472"/>
          </a:xfrm>
        </p:grpSpPr>
        <p:sp>
          <p:nvSpPr>
            <p:cNvPr id="112714" name="Line 74">
              <a:extLst>
                <a:ext uri="{FF2B5EF4-FFF2-40B4-BE49-F238E27FC236}">
                  <a16:creationId xmlns:a16="http://schemas.microsoft.com/office/drawing/2014/main" id="{F7EAFD31-EE3F-458C-AC91-B4E7CB66524C}"/>
                </a:ext>
              </a:extLst>
            </p:cNvPr>
            <p:cNvSpPr>
              <a:spLocks noChangeShapeType="1"/>
            </p:cNvSpPr>
            <p:nvPr/>
          </p:nvSpPr>
          <p:spPr bwMode="auto">
            <a:xfrm>
              <a:off x="4512" y="672"/>
              <a:ext cx="0" cy="124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15" name="Text Box 75">
              <a:extLst>
                <a:ext uri="{FF2B5EF4-FFF2-40B4-BE49-F238E27FC236}">
                  <a16:creationId xmlns:a16="http://schemas.microsoft.com/office/drawing/2014/main" id="{C5771DE7-4827-44FB-94E9-FFE9FB7D2174}"/>
                </a:ext>
              </a:extLst>
            </p:cNvPr>
            <p:cNvSpPr txBox="1">
              <a:spLocks noChangeArrowheads="1"/>
            </p:cNvSpPr>
            <p:nvPr/>
          </p:nvSpPr>
          <p:spPr bwMode="auto">
            <a:xfrm>
              <a:off x="4367" y="1911"/>
              <a:ext cx="3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1</a:t>
              </a:r>
              <a:endParaRPr kumimoji="0" lang="en-US" altLang="zh-CN" sz="1800" b="1" i="1" dirty="0">
                <a:solidFill>
                  <a:schemeClr val="tx1"/>
                </a:solidFill>
              </a:endParaRPr>
            </a:p>
          </p:txBody>
        </p:sp>
      </p:grpSp>
      <p:grpSp>
        <p:nvGrpSpPr>
          <p:cNvPr id="112716" name="Group 76">
            <a:extLst>
              <a:ext uri="{FF2B5EF4-FFF2-40B4-BE49-F238E27FC236}">
                <a16:creationId xmlns:a16="http://schemas.microsoft.com/office/drawing/2014/main" id="{07D5B035-D35E-4B46-B0A4-454941334DB3}"/>
              </a:ext>
            </a:extLst>
          </p:cNvPr>
          <p:cNvGrpSpPr>
            <a:grpSpLocks/>
          </p:cNvGrpSpPr>
          <p:nvPr/>
        </p:nvGrpSpPr>
        <p:grpSpPr bwMode="auto">
          <a:xfrm>
            <a:off x="6172202" y="2003425"/>
            <a:ext cx="1471613" cy="1044575"/>
            <a:chOff x="3888" y="1262"/>
            <a:chExt cx="927" cy="658"/>
          </a:xfrm>
        </p:grpSpPr>
        <p:sp>
          <p:nvSpPr>
            <p:cNvPr id="112717" name="Text Box 77">
              <a:extLst>
                <a:ext uri="{FF2B5EF4-FFF2-40B4-BE49-F238E27FC236}">
                  <a16:creationId xmlns:a16="http://schemas.microsoft.com/office/drawing/2014/main" id="{2E74CFD3-0668-48CD-A7B9-9C15E1BCD5B6}"/>
                </a:ext>
              </a:extLst>
            </p:cNvPr>
            <p:cNvSpPr txBox="1">
              <a:spLocks noChangeArrowheads="1"/>
            </p:cNvSpPr>
            <p:nvPr/>
          </p:nvSpPr>
          <p:spPr bwMode="auto">
            <a:xfrm>
              <a:off x="4474" y="1262"/>
              <a:ext cx="34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p</a:t>
              </a:r>
              <a:r>
                <a:rPr kumimoji="0" lang="en-US" altLang="zh-CN" sz="1800" b="1" baseline="-25000">
                  <a:solidFill>
                    <a:schemeClr val="tx1"/>
                  </a:solidFill>
                </a:rPr>
                <a:t>1</a:t>
              </a:r>
              <a:endParaRPr kumimoji="0" lang="en-US" altLang="zh-CN" sz="1800" b="1" i="1">
                <a:solidFill>
                  <a:schemeClr val="tx1"/>
                </a:solidFill>
              </a:endParaRPr>
            </a:p>
          </p:txBody>
        </p:sp>
        <p:sp>
          <p:nvSpPr>
            <p:cNvPr id="112718" name="Line 78">
              <a:extLst>
                <a:ext uri="{FF2B5EF4-FFF2-40B4-BE49-F238E27FC236}">
                  <a16:creationId xmlns:a16="http://schemas.microsoft.com/office/drawing/2014/main" id="{254333F7-E8B1-47FC-B505-3D867AC23898}"/>
                </a:ext>
              </a:extLst>
            </p:cNvPr>
            <p:cNvSpPr>
              <a:spLocks noChangeShapeType="1"/>
            </p:cNvSpPr>
            <p:nvPr/>
          </p:nvSpPr>
          <p:spPr bwMode="auto">
            <a:xfrm flipH="1">
              <a:off x="3888" y="1296"/>
              <a:ext cx="62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19" name="Line 79">
              <a:extLst>
                <a:ext uri="{FF2B5EF4-FFF2-40B4-BE49-F238E27FC236}">
                  <a16:creationId xmlns:a16="http://schemas.microsoft.com/office/drawing/2014/main" id="{762C76E2-1EC1-4F27-85E9-B5AE49999174}"/>
                </a:ext>
              </a:extLst>
            </p:cNvPr>
            <p:cNvSpPr>
              <a:spLocks noChangeShapeType="1"/>
            </p:cNvSpPr>
            <p:nvPr/>
          </p:nvSpPr>
          <p:spPr bwMode="auto">
            <a:xfrm>
              <a:off x="3888" y="1296"/>
              <a:ext cx="0" cy="62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112720" name="Text Box 80">
            <a:extLst>
              <a:ext uri="{FF2B5EF4-FFF2-40B4-BE49-F238E27FC236}">
                <a16:creationId xmlns:a16="http://schemas.microsoft.com/office/drawing/2014/main" id="{A782F5C3-6415-4C36-B5C3-9C93905FB3E8}"/>
              </a:ext>
            </a:extLst>
          </p:cNvPr>
          <p:cNvSpPr txBox="1">
            <a:spLocks noChangeArrowheads="1"/>
          </p:cNvSpPr>
          <p:nvPr/>
        </p:nvSpPr>
        <p:spPr bwMode="auto">
          <a:xfrm>
            <a:off x="7526961" y="1061410"/>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800" b="1" dirty="0">
                <a:solidFill>
                  <a:srgbClr val="FF0000"/>
                </a:solidFill>
                <a:sym typeface="Wingdings" panose="05000000000000000000" pitchFamily="2" charset="2"/>
              </a:rPr>
              <a:t></a:t>
            </a:r>
            <a:endParaRPr kumimoji="0" lang="en-US" altLang="zh-CN" sz="4800" b="1" dirty="0">
              <a:solidFill>
                <a:srgbClr val="FF0000"/>
              </a:solidFill>
            </a:endParaRPr>
          </a:p>
        </p:txBody>
      </p:sp>
      <p:grpSp>
        <p:nvGrpSpPr>
          <p:cNvPr id="112721" name="Group 81">
            <a:extLst>
              <a:ext uri="{FF2B5EF4-FFF2-40B4-BE49-F238E27FC236}">
                <a16:creationId xmlns:a16="http://schemas.microsoft.com/office/drawing/2014/main" id="{A6BC02E1-9078-48F4-B169-A057F78AB1DE}"/>
              </a:ext>
            </a:extLst>
          </p:cNvPr>
          <p:cNvGrpSpPr>
            <a:grpSpLocks/>
          </p:cNvGrpSpPr>
          <p:nvPr/>
        </p:nvGrpSpPr>
        <p:grpSpPr bwMode="auto">
          <a:xfrm>
            <a:off x="2108070" y="4875212"/>
            <a:ext cx="573088" cy="1741488"/>
            <a:chOff x="1296" y="3072"/>
            <a:chExt cx="361" cy="1097"/>
          </a:xfrm>
        </p:grpSpPr>
        <p:sp>
          <p:nvSpPr>
            <p:cNvPr id="112722" name="Text Box 82">
              <a:extLst>
                <a:ext uri="{FF2B5EF4-FFF2-40B4-BE49-F238E27FC236}">
                  <a16:creationId xmlns:a16="http://schemas.microsoft.com/office/drawing/2014/main" id="{14799BF5-743F-4160-8EF2-EC86B049D5B6}"/>
                </a:ext>
              </a:extLst>
            </p:cNvPr>
            <p:cNvSpPr txBox="1">
              <a:spLocks noChangeArrowheads="1"/>
            </p:cNvSpPr>
            <p:nvPr/>
          </p:nvSpPr>
          <p:spPr bwMode="auto">
            <a:xfrm>
              <a:off x="1296" y="3936"/>
              <a:ext cx="2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x</a:t>
              </a:r>
              <a:r>
                <a:rPr kumimoji="0" lang="en-US" altLang="zh-CN" sz="1800" b="1" baseline="-25000">
                  <a:solidFill>
                    <a:schemeClr val="tx1"/>
                  </a:solidFill>
                </a:rPr>
                <a:t>0</a:t>
              </a:r>
              <a:endParaRPr kumimoji="0" lang="en-US" altLang="zh-CN" sz="1800" b="1" i="1">
                <a:solidFill>
                  <a:schemeClr val="tx1"/>
                </a:solidFill>
              </a:endParaRPr>
            </a:p>
          </p:txBody>
        </p:sp>
        <p:sp>
          <p:nvSpPr>
            <p:cNvPr id="112723" name="Line 83">
              <a:extLst>
                <a:ext uri="{FF2B5EF4-FFF2-40B4-BE49-F238E27FC236}">
                  <a16:creationId xmlns:a16="http://schemas.microsoft.com/office/drawing/2014/main" id="{D825FB58-E551-402B-9EA7-676F67CBC18D}"/>
                </a:ext>
              </a:extLst>
            </p:cNvPr>
            <p:cNvSpPr>
              <a:spLocks noChangeShapeType="1"/>
            </p:cNvSpPr>
            <p:nvPr/>
          </p:nvSpPr>
          <p:spPr bwMode="auto">
            <a:xfrm flipV="1">
              <a:off x="1392" y="3216"/>
              <a:ext cx="0" cy="7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24" name="Text Box 84">
              <a:extLst>
                <a:ext uri="{FF2B5EF4-FFF2-40B4-BE49-F238E27FC236}">
                  <a16:creationId xmlns:a16="http://schemas.microsoft.com/office/drawing/2014/main" id="{22687530-6500-4A20-9CCA-03CBB6C5F6CF}"/>
                </a:ext>
              </a:extLst>
            </p:cNvPr>
            <p:cNvSpPr txBox="1">
              <a:spLocks noChangeArrowheads="1"/>
            </p:cNvSpPr>
            <p:nvPr/>
          </p:nvSpPr>
          <p:spPr bwMode="auto">
            <a:xfrm>
              <a:off x="1392" y="3072"/>
              <a:ext cx="2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p</a:t>
              </a:r>
              <a:r>
                <a:rPr kumimoji="0" lang="en-US" altLang="zh-CN" sz="1800" b="1" baseline="-25000">
                  <a:solidFill>
                    <a:schemeClr val="tx1"/>
                  </a:solidFill>
                </a:rPr>
                <a:t>0</a:t>
              </a:r>
              <a:endParaRPr kumimoji="0" lang="en-US" altLang="zh-CN" sz="1800" b="1" i="1">
                <a:solidFill>
                  <a:schemeClr val="tx1"/>
                </a:solidFill>
              </a:endParaRPr>
            </a:p>
          </p:txBody>
        </p:sp>
      </p:grpSp>
      <p:grpSp>
        <p:nvGrpSpPr>
          <p:cNvPr id="112725" name="Group 85">
            <a:extLst>
              <a:ext uri="{FF2B5EF4-FFF2-40B4-BE49-F238E27FC236}">
                <a16:creationId xmlns:a16="http://schemas.microsoft.com/office/drawing/2014/main" id="{AA1B43A3-88DB-4C4A-8211-F2D0374913FE}"/>
              </a:ext>
            </a:extLst>
          </p:cNvPr>
          <p:cNvGrpSpPr>
            <a:grpSpLocks/>
          </p:cNvGrpSpPr>
          <p:nvPr/>
        </p:nvGrpSpPr>
        <p:grpSpPr bwMode="auto">
          <a:xfrm>
            <a:off x="1625976" y="5102227"/>
            <a:ext cx="573088" cy="1546226"/>
            <a:chOff x="1031" y="3216"/>
            <a:chExt cx="361" cy="974"/>
          </a:xfrm>
        </p:grpSpPr>
        <p:sp>
          <p:nvSpPr>
            <p:cNvPr id="112726" name="Line 86">
              <a:extLst>
                <a:ext uri="{FF2B5EF4-FFF2-40B4-BE49-F238E27FC236}">
                  <a16:creationId xmlns:a16="http://schemas.microsoft.com/office/drawing/2014/main" id="{B7A17757-F1D0-4B78-87A0-6DF4E2E7D1A2}"/>
                </a:ext>
              </a:extLst>
            </p:cNvPr>
            <p:cNvSpPr>
              <a:spLocks noChangeShapeType="1"/>
            </p:cNvSpPr>
            <p:nvPr/>
          </p:nvSpPr>
          <p:spPr bwMode="auto">
            <a:xfrm flipH="1">
              <a:off x="1152" y="3216"/>
              <a:ext cx="24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27" name="Line 87">
              <a:extLst>
                <a:ext uri="{FF2B5EF4-FFF2-40B4-BE49-F238E27FC236}">
                  <a16:creationId xmlns:a16="http://schemas.microsoft.com/office/drawing/2014/main" id="{45051BCA-F6D8-40DD-8FDF-6FD422496288}"/>
                </a:ext>
              </a:extLst>
            </p:cNvPr>
            <p:cNvSpPr>
              <a:spLocks noChangeShapeType="1"/>
            </p:cNvSpPr>
            <p:nvPr/>
          </p:nvSpPr>
          <p:spPr bwMode="auto">
            <a:xfrm>
              <a:off x="1152" y="3216"/>
              <a:ext cx="0" cy="7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28" name="Text Box 88">
              <a:extLst>
                <a:ext uri="{FF2B5EF4-FFF2-40B4-BE49-F238E27FC236}">
                  <a16:creationId xmlns:a16="http://schemas.microsoft.com/office/drawing/2014/main" id="{0B85EDAA-9602-48B0-B708-AE8A2BE33AF7}"/>
                </a:ext>
              </a:extLst>
            </p:cNvPr>
            <p:cNvSpPr txBox="1">
              <a:spLocks noChangeArrowheads="1"/>
            </p:cNvSpPr>
            <p:nvPr/>
          </p:nvSpPr>
          <p:spPr bwMode="auto">
            <a:xfrm>
              <a:off x="1031" y="3957"/>
              <a:ext cx="2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1</a:t>
              </a:r>
              <a:endParaRPr kumimoji="0" lang="en-US" altLang="zh-CN" sz="1800" b="1" i="1" dirty="0">
                <a:solidFill>
                  <a:schemeClr val="tx1"/>
                </a:solidFill>
              </a:endParaRPr>
            </a:p>
          </p:txBody>
        </p:sp>
      </p:grpSp>
      <p:grpSp>
        <p:nvGrpSpPr>
          <p:cNvPr id="112729" name="Group 89">
            <a:extLst>
              <a:ext uri="{FF2B5EF4-FFF2-40B4-BE49-F238E27FC236}">
                <a16:creationId xmlns:a16="http://schemas.microsoft.com/office/drawing/2014/main" id="{5A4118BD-0719-4B80-8CDB-0A84DFB81FF0}"/>
              </a:ext>
            </a:extLst>
          </p:cNvPr>
          <p:cNvGrpSpPr>
            <a:grpSpLocks/>
          </p:cNvGrpSpPr>
          <p:nvPr/>
        </p:nvGrpSpPr>
        <p:grpSpPr bwMode="auto">
          <a:xfrm>
            <a:off x="1295400" y="5495925"/>
            <a:ext cx="911225" cy="828675"/>
            <a:chOff x="816" y="3462"/>
            <a:chExt cx="574" cy="522"/>
          </a:xfrm>
        </p:grpSpPr>
        <p:sp>
          <p:nvSpPr>
            <p:cNvPr id="112730" name="Text Box 90">
              <a:extLst>
                <a:ext uri="{FF2B5EF4-FFF2-40B4-BE49-F238E27FC236}">
                  <a16:creationId xmlns:a16="http://schemas.microsoft.com/office/drawing/2014/main" id="{62458C21-7CD4-4DDB-A3A9-2B925DAEF0DE}"/>
                </a:ext>
              </a:extLst>
            </p:cNvPr>
            <p:cNvSpPr txBox="1">
              <a:spLocks noChangeArrowheads="1"/>
            </p:cNvSpPr>
            <p:nvPr/>
          </p:nvSpPr>
          <p:spPr bwMode="auto">
            <a:xfrm>
              <a:off x="1113" y="3462"/>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p</a:t>
              </a:r>
              <a:r>
                <a:rPr kumimoji="0" lang="en-US" altLang="zh-CN" sz="1800" b="1" baseline="-25000" dirty="0">
                  <a:solidFill>
                    <a:schemeClr val="tx1"/>
                  </a:solidFill>
                </a:rPr>
                <a:t>1</a:t>
              </a:r>
              <a:endParaRPr kumimoji="0" lang="en-US" altLang="zh-CN" sz="1800" b="1" i="1" dirty="0">
                <a:solidFill>
                  <a:schemeClr val="tx1"/>
                </a:solidFill>
              </a:endParaRPr>
            </a:p>
          </p:txBody>
        </p:sp>
        <p:sp>
          <p:nvSpPr>
            <p:cNvPr id="112731" name="Line 91">
              <a:extLst>
                <a:ext uri="{FF2B5EF4-FFF2-40B4-BE49-F238E27FC236}">
                  <a16:creationId xmlns:a16="http://schemas.microsoft.com/office/drawing/2014/main" id="{091AF92C-D99C-4720-B4BC-5DC22B96EA9A}"/>
                </a:ext>
              </a:extLst>
            </p:cNvPr>
            <p:cNvSpPr>
              <a:spLocks noChangeShapeType="1"/>
            </p:cNvSpPr>
            <p:nvPr/>
          </p:nvSpPr>
          <p:spPr bwMode="auto">
            <a:xfrm flipH="1">
              <a:off x="816" y="3552"/>
              <a:ext cx="33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32" name="Line 92">
              <a:extLst>
                <a:ext uri="{FF2B5EF4-FFF2-40B4-BE49-F238E27FC236}">
                  <a16:creationId xmlns:a16="http://schemas.microsoft.com/office/drawing/2014/main" id="{5E6B082B-7488-4404-B7BB-B30AE3E46CD1}"/>
                </a:ext>
              </a:extLst>
            </p:cNvPr>
            <p:cNvSpPr>
              <a:spLocks noChangeShapeType="1"/>
            </p:cNvSpPr>
            <p:nvPr/>
          </p:nvSpPr>
          <p:spPr bwMode="auto">
            <a:xfrm>
              <a:off x="816" y="3552"/>
              <a:ext cx="0" cy="4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112733" name="Text Box 93">
            <a:extLst>
              <a:ext uri="{FF2B5EF4-FFF2-40B4-BE49-F238E27FC236}">
                <a16:creationId xmlns:a16="http://schemas.microsoft.com/office/drawing/2014/main" id="{24887309-AC19-454E-A7CF-D4D140D23455}"/>
              </a:ext>
            </a:extLst>
          </p:cNvPr>
          <p:cNvSpPr txBox="1">
            <a:spLocks noChangeArrowheads="1"/>
          </p:cNvSpPr>
          <p:nvPr/>
        </p:nvSpPr>
        <p:spPr bwMode="auto">
          <a:xfrm>
            <a:off x="2971800" y="4724400"/>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800" dirty="0">
                <a:solidFill>
                  <a:srgbClr val="FF0000"/>
                </a:solidFill>
                <a:sym typeface="Webdings" panose="05030102010509060703" pitchFamily="18" charset="2"/>
              </a:rPr>
              <a:t></a:t>
            </a:r>
            <a:endParaRPr kumimoji="0" lang="en-US" altLang="zh-CN" sz="4800" dirty="0">
              <a:solidFill>
                <a:srgbClr val="FF0000"/>
              </a:solidFill>
            </a:endParaRPr>
          </a:p>
        </p:txBody>
      </p:sp>
      <p:sp>
        <p:nvSpPr>
          <p:cNvPr id="112734" name="Line 94">
            <a:extLst>
              <a:ext uri="{FF2B5EF4-FFF2-40B4-BE49-F238E27FC236}">
                <a16:creationId xmlns:a16="http://schemas.microsoft.com/office/drawing/2014/main" id="{2A92EA1A-12EA-4184-9998-31B51EE6A072}"/>
              </a:ext>
            </a:extLst>
          </p:cNvPr>
          <p:cNvSpPr>
            <a:spLocks noChangeShapeType="1"/>
          </p:cNvSpPr>
          <p:nvPr/>
        </p:nvSpPr>
        <p:spPr bwMode="auto">
          <a:xfrm>
            <a:off x="6248400" y="4419600"/>
            <a:ext cx="9144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112735" name="Group 95">
            <a:extLst>
              <a:ext uri="{FF2B5EF4-FFF2-40B4-BE49-F238E27FC236}">
                <a16:creationId xmlns:a16="http://schemas.microsoft.com/office/drawing/2014/main" id="{CECF6F5D-E968-4F7C-99CD-0DD7EECAD19E}"/>
              </a:ext>
            </a:extLst>
          </p:cNvPr>
          <p:cNvGrpSpPr>
            <a:grpSpLocks/>
          </p:cNvGrpSpPr>
          <p:nvPr/>
        </p:nvGrpSpPr>
        <p:grpSpPr bwMode="auto">
          <a:xfrm>
            <a:off x="5830607" y="4220256"/>
            <a:ext cx="736601" cy="2397125"/>
            <a:chOff x="3667" y="2659"/>
            <a:chExt cx="464" cy="1510"/>
          </a:xfrm>
        </p:grpSpPr>
        <p:sp>
          <p:nvSpPr>
            <p:cNvPr id="112736" name="Text Box 96">
              <a:extLst>
                <a:ext uri="{FF2B5EF4-FFF2-40B4-BE49-F238E27FC236}">
                  <a16:creationId xmlns:a16="http://schemas.microsoft.com/office/drawing/2014/main" id="{34922DAA-5CBE-49D4-8C37-209A51010AE7}"/>
                </a:ext>
              </a:extLst>
            </p:cNvPr>
            <p:cNvSpPr txBox="1">
              <a:spLocks noChangeArrowheads="1"/>
            </p:cNvSpPr>
            <p:nvPr/>
          </p:nvSpPr>
          <p:spPr bwMode="auto">
            <a:xfrm>
              <a:off x="3795" y="393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0</a:t>
              </a:r>
              <a:endParaRPr kumimoji="0" lang="en-US" altLang="zh-CN" sz="1800" b="1" i="1" dirty="0">
                <a:solidFill>
                  <a:schemeClr val="tx1"/>
                </a:solidFill>
              </a:endParaRPr>
            </a:p>
          </p:txBody>
        </p:sp>
        <p:sp>
          <p:nvSpPr>
            <p:cNvPr id="112737" name="Line 97">
              <a:extLst>
                <a:ext uri="{FF2B5EF4-FFF2-40B4-BE49-F238E27FC236}">
                  <a16:creationId xmlns:a16="http://schemas.microsoft.com/office/drawing/2014/main" id="{111138DB-7CAB-4137-8B85-6D6913FD48DA}"/>
                </a:ext>
              </a:extLst>
            </p:cNvPr>
            <p:cNvSpPr>
              <a:spLocks noChangeShapeType="1"/>
            </p:cNvSpPr>
            <p:nvPr/>
          </p:nvSpPr>
          <p:spPr bwMode="auto">
            <a:xfrm flipV="1">
              <a:off x="3936" y="2784"/>
              <a:ext cx="0" cy="12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38" name="Text Box 98">
              <a:extLst>
                <a:ext uri="{FF2B5EF4-FFF2-40B4-BE49-F238E27FC236}">
                  <a16:creationId xmlns:a16="http://schemas.microsoft.com/office/drawing/2014/main" id="{FBBAEA6F-F906-41F5-88C5-243A660945FB}"/>
                </a:ext>
              </a:extLst>
            </p:cNvPr>
            <p:cNvSpPr txBox="1">
              <a:spLocks noChangeArrowheads="1"/>
            </p:cNvSpPr>
            <p:nvPr/>
          </p:nvSpPr>
          <p:spPr bwMode="auto">
            <a:xfrm>
              <a:off x="3667" y="265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p</a:t>
              </a:r>
              <a:r>
                <a:rPr kumimoji="0" lang="en-US" altLang="zh-CN" sz="1800" b="1" baseline="-25000">
                  <a:solidFill>
                    <a:schemeClr val="tx1"/>
                  </a:solidFill>
                </a:rPr>
                <a:t>0</a:t>
              </a:r>
              <a:endParaRPr kumimoji="0" lang="en-US" altLang="zh-CN" sz="1800" b="1" i="1">
                <a:solidFill>
                  <a:schemeClr val="tx1"/>
                </a:solidFill>
              </a:endParaRPr>
            </a:p>
          </p:txBody>
        </p:sp>
      </p:grpSp>
      <p:grpSp>
        <p:nvGrpSpPr>
          <p:cNvPr id="112739" name="Group 99">
            <a:extLst>
              <a:ext uri="{FF2B5EF4-FFF2-40B4-BE49-F238E27FC236}">
                <a16:creationId xmlns:a16="http://schemas.microsoft.com/office/drawing/2014/main" id="{CFFC83BB-4155-4926-9D6F-B5E28787E4E2}"/>
              </a:ext>
            </a:extLst>
          </p:cNvPr>
          <p:cNvGrpSpPr>
            <a:grpSpLocks/>
          </p:cNvGrpSpPr>
          <p:nvPr/>
        </p:nvGrpSpPr>
        <p:grpSpPr bwMode="auto">
          <a:xfrm>
            <a:off x="6961194" y="4419601"/>
            <a:ext cx="477838" cy="2209801"/>
            <a:chOff x="4385" y="2784"/>
            <a:chExt cx="301" cy="1392"/>
          </a:xfrm>
        </p:grpSpPr>
        <p:sp>
          <p:nvSpPr>
            <p:cNvPr id="112740" name="Line 100">
              <a:extLst>
                <a:ext uri="{FF2B5EF4-FFF2-40B4-BE49-F238E27FC236}">
                  <a16:creationId xmlns:a16="http://schemas.microsoft.com/office/drawing/2014/main" id="{C8E0B8EB-1C83-41A9-887F-4DB1732DAA80}"/>
                </a:ext>
              </a:extLst>
            </p:cNvPr>
            <p:cNvSpPr>
              <a:spLocks noChangeShapeType="1"/>
            </p:cNvSpPr>
            <p:nvPr/>
          </p:nvSpPr>
          <p:spPr bwMode="auto">
            <a:xfrm>
              <a:off x="4512" y="2784"/>
              <a:ext cx="0" cy="12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41" name="Text Box 101">
              <a:extLst>
                <a:ext uri="{FF2B5EF4-FFF2-40B4-BE49-F238E27FC236}">
                  <a16:creationId xmlns:a16="http://schemas.microsoft.com/office/drawing/2014/main" id="{12116570-49ED-4E92-91D1-90934251F18A}"/>
                </a:ext>
              </a:extLst>
            </p:cNvPr>
            <p:cNvSpPr txBox="1">
              <a:spLocks noChangeArrowheads="1"/>
            </p:cNvSpPr>
            <p:nvPr/>
          </p:nvSpPr>
          <p:spPr bwMode="auto">
            <a:xfrm>
              <a:off x="4385" y="3943"/>
              <a:ext cx="3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1</a:t>
              </a:r>
              <a:endParaRPr kumimoji="0" lang="en-US" altLang="zh-CN" sz="1800" b="1" i="1" dirty="0">
                <a:solidFill>
                  <a:schemeClr val="tx1"/>
                </a:solidFill>
              </a:endParaRPr>
            </a:p>
          </p:txBody>
        </p:sp>
      </p:grpSp>
      <p:grpSp>
        <p:nvGrpSpPr>
          <p:cNvPr id="112742" name="Group 102">
            <a:extLst>
              <a:ext uri="{FF2B5EF4-FFF2-40B4-BE49-F238E27FC236}">
                <a16:creationId xmlns:a16="http://schemas.microsoft.com/office/drawing/2014/main" id="{9820737B-D8B0-4D05-AB01-2255F7B620D9}"/>
              </a:ext>
            </a:extLst>
          </p:cNvPr>
          <p:cNvGrpSpPr>
            <a:grpSpLocks/>
          </p:cNvGrpSpPr>
          <p:nvPr/>
        </p:nvGrpSpPr>
        <p:grpSpPr bwMode="auto">
          <a:xfrm>
            <a:off x="6019802" y="5299075"/>
            <a:ext cx="1643063" cy="1025525"/>
            <a:chOff x="3792" y="3338"/>
            <a:chExt cx="1035" cy="646"/>
          </a:xfrm>
        </p:grpSpPr>
        <p:sp>
          <p:nvSpPr>
            <p:cNvPr id="112743" name="Text Box 103">
              <a:extLst>
                <a:ext uri="{FF2B5EF4-FFF2-40B4-BE49-F238E27FC236}">
                  <a16:creationId xmlns:a16="http://schemas.microsoft.com/office/drawing/2014/main" id="{81AF7BA4-B80E-4438-AF78-CA037346F562}"/>
                </a:ext>
              </a:extLst>
            </p:cNvPr>
            <p:cNvSpPr txBox="1">
              <a:spLocks noChangeArrowheads="1"/>
            </p:cNvSpPr>
            <p:nvPr/>
          </p:nvSpPr>
          <p:spPr bwMode="auto">
            <a:xfrm>
              <a:off x="4462" y="3338"/>
              <a:ext cx="3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p</a:t>
              </a:r>
              <a:r>
                <a:rPr kumimoji="0" lang="en-US" altLang="zh-CN" sz="1800" b="1" baseline="-25000" dirty="0">
                  <a:solidFill>
                    <a:schemeClr val="tx1"/>
                  </a:solidFill>
                </a:rPr>
                <a:t>1</a:t>
              </a:r>
              <a:endParaRPr kumimoji="0" lang="en-US" altLang="zh-CN" sz="1800" b="1" i="1" dirty="0">
                <a:solidFill>
                  <a:schemeClr val="tx1"/>
                </a:solidFill>
              </a:endParaRPr>
            </a:p>
          </p:txBody>
        </p:sp>
        <p:sp>
          <p:nvSpPr>
            <p:cNvPr id="112744" name="Line 104">
              <a:extLst>
                <a:ext uri="{FF2B5EF4-FFF2-40B4-BE49-F238E27FC236}">
                  <a16:creationId xmlns:a16="http://schemas.microsoft.com/office/drawing/2014/main" id="{023B1FCF-98D3-422A-8A6B-762A3E11D0DF}"/>
                </a:ext>
              </a:extLst>
            </p:cNvPr>
            <p:cNvSpPr>
              <a:spLocks noChangeShapeType="1"/>
            </p:cNvSpPr>
            <p:nvPr/>
          </p:nvSpPr>
          <p:spPr bwMode="auto">
            <a:xfrm flipH="1">
              <a:off x="3792" y="3513"/>
              <a:ext cx="698"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45" name="Line 105">
              <a:extLst>
                <a:ext uri="{FF2B5EF4-FFF2-40B4-BE49-F238E27FC236}">
                  <a16:creationId xmlns:a16="http://schemas.microsoft.com/office/drawing/2014/main" id="{1D72A255-1DF8-4600-8816-E3C4F970DEC5}"/>
                </a:ext>
              </a:extLst>
            </p:cNvPr>
            <p:cNvSpPr>
              <a:spLocks noChangeShapeType="1"/>
            </p:cNvSpPr>
            <p:nvPr/>
          </p:nvSpPr>
          <p:spPr bwMode="auto">
            <a:xfrm>
              <a:off x="3792" y="3504"/>
              <a:ext cx="0" cy="48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112746" name="Text Box 106">
            <a:extLst>
              <a:ext uri="{FF2B5EF4-FFF2-40B4-BE49-F238E27FC236}">
                <a16:creationId xmlns:a16="http://schemas.microsoft.com/office/drawing/2014/main" id="{60E4970D-0126-43A4-8E26-5B8C1DEFD8EF}"/>
              </a:ext>
            </a:extLst>
          </p:cNvPr>
          <p:cNvSpPr txBox="1">
            <a:spLocks noChangeArrowheads="1"/>
          </p:cNvSpPr>
          <p:nvPr/>
        </p:nvSpPr>
        <p:spPr bwMode="auto">
          <a:xfrm>
            <a:off x="7543800" y="4648200"/>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800" dirty="0">
                <a:solidFill>
                  <a:srgbClr val="FF0000"/>
                </a:solidFill>
                <a:sym typeface="Webdings" panose="05030102010509060703" pitchFamily="18" charset="2"/>
              </a:rPr>
              <a:t></a:t>
            </a:r>
            <a:endParaRPr kumimoji="0" lang="en-US" altLang="zh-CN" sz="4800" dirty="0">
              <a:solidFill>
                <a:srgbClr val="FF0000"/>
              </a:solidFill>
            </a:endParaRPr>
          </a:p>
        </p:txBody>
      </p:sp>
      <p:sp>
        <p:nvSpPr>
          <p:cNvPr id="112747" name="Text Box 107">
            <a:extLst>
              <a:ext uri="{FF2B5EF4-FFF2-40B4-BE49-F238E27FC236}">
                <a16:creationId xmlns:a16="http://schemas.microsoft.com/office/drawing/2014/main" id="{69B78728-A20E-4ECE-B165-DE46AD3D7BCE}"/>
              </a:ext>
            </a:extLst>
          </p:cNvPr>
          <p:cNvSpPr txBox="1">
            <a:spLocks noChangeArrowheads="1"/>
          </p:cNvSpPr>
          <p:nvPr/>
        </p:nvSpPr>
        <p:spPr bwMode="auto">
          <a:xfrm>
            <a:off x="2268537" y="2997200"/>
            <a:ext cx="4571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x</a:t>
            </a:r>
            <a:r>
              <a:rPr kumimoji="0" lang="en-US" altLang="zh-CN" sz="1800" b="1" baseline="-25000">
                <a:solidFill>
                  <a:schemeClr val="tx1"/>
                </a:solidFill>
              </a:rPr>
              <a:t>2</a:t>
            </a:r>
            <a:endParaRPr kumimoji="0" lang="en-US" altLang="zh-CN" sz="1800" b="1" i="1">
              <a:solidFill>
                <a:schemeClr val="tx1"/>
              </a:solidFill>
            </a:endParaRPr>
          </a:p>
        </p:txBody>
      </p:sp>
      <p:sp>
        <p:nvSpPr>
          <p:cNvPr id="112748" name="Text Box 108">
            <a:extLst>
              <a:ext uri="{FF2B5EF4-FFF2-40B4-BE49-F238E27FC236}">
                <a16:creationId xmlns:a16="http://schemas.microsoft.com/office/drawing/2014/main" id="{3CA97EE9-BB86-4642-84FB-186053D58E3A}"/>
              </a:ext>
            </a:extLst>
          </p:cNvPr>
          <p:cNvSpPr txBox="1">
            <a:spLocks noChangeArrowheads="1"/>
          </p:cNvSpPr>
          <p:nvPr/>
        </p:nvSpPr>
        <p:spPr bwMode="auto">
          <a:xfrm>
            <a:off x="3352799" y="1416843"/>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800" b="1" dirty="0">
                <a:solidFill>
                  <a:srgbClr val="FF0000"/>
                </a:solidFill>
                <a:sym typeface="Wingdings" panose="05000000000000000000" pitchFamily="2" charset="2"/>
              </a:rPr>
              <a:t></a:t>
            </a:r>
            <a:endParaRPr kumimoji="0" lang="en-US" altLang="zh-CN" sz="4800" b="1" dirty="0">
              <a:solidFill>
                <a:srgbClr val="FF0000"/>
              </a:solidFill>
            </a:endParaRPr>
          </a:p>
        </p:txBody>
      </p:sp>
      <p:sp>
        <p:nvSpPr>
          <p:cNvPr id="109" name="Text Box 117">
            <a:extLst>
              <a:ext uri="{FF2B5EF4-FFF2-40B4-BE49-F238E27FC236}">
                <a16:creationId xmlns:a16="http://schemas.microsoft.com/office/drawing/2014/main" id="{ABA5E2D7-B6B4-40B4-BB33-CB5D3CD40F24}"/>
              </a:ext>
            </a:extLst>
          </p:cNvPr>
          <p:cNvSpPr txBox="1">
            <a:spLocks noChangeArrowheads="1"/>
          </p:cNvSpPr>
          <p:nvPr/>
        </p:nvSpPr>
        <p:spPr bwMode="auto">
          <a:xfrm>
            <a:off x="1460822" y="13809"/>
            <a:ext cx="56562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0000FF"/>
                </a:solidFill>
                <a:latin typeface="+mn-ea"/>
                <a:ea typeface="+mn-ea"/>
              </a:rPr>
              <a:t>2.3.2 </a:t>
            </a:r>
            <a:r>
              <a:rPr lang="zh-CN" altLang="en-US" sz="2800" dirty="0">
                <a:solidFill>
                  <a:srgbClr val="0000FF"/>
                </a:solidFill>
                <a:latin typeface="+mn-ea"/>
                <a:ea typeface="+mn-ea"/>
              </a:rPr>
              <a:t>不动点迭代法的</a:t>
            </a:r>
            <a:r>
              <a:rPr kumimoji="0" lang="zh-CN" altLang="en-US" sz="2800" dirty="0">
                <a:solidFill>
                  <a:srgbClr val="0000FF"/>
                </a:solidFill>
                <a:latin typeface="+mn-ea"/>
                <a:ea typeface="+mn-ea"/>
              </a:rPr>
              <a:t>几何解释</a:t>
            </a:r>
          </a:p>
        </p:txBody>
      </p:sp>
      <p:sp>
        <p:nvSpPr>
          <p:cNvPr id="116" name="Text Box 29">
            <a:extLst>
              <a:ext uri="{FF2B5EF4-FFF2-40B4-BE49-F238E27FC236}">
                <a16:creationId xmlns:a16="http://schemas.microsoft.com/office/drawing/2014/main" id="{2D691D6C-70CA-4942-82BA-9236CBBA2001}"/>
              </a:ext>
            </a:extLst>
          </p:cNvPr>
          <p:cNvSpPr txBox="1">
            <a:spLocks noChangeArrowheads="1"/>
          </p:cNvSpPr>
          <p:nvPr/>
        </p:nvSpPr>
        <p:spPr bwMode="auto">
          <a:xfrm>
            <a:off x="7574281" y="376871"/>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 x</a:t>
            </a:r>
          </a:p>
        </p:txBody>
      </p:sp>
      <p:sp>
        <p:nvSpPr>
          <p:cNvPr id="117" name="Text Box 29">
            <a:extLst>
              <a:ext uri="{FF2B5EF4-FFF2-40B4-BE49-F238E27FC236}">
                <a16:creationId xmlns:a16="http://schemas.microsoft.com/office/drawing/2014/main" id="{3EA9540C-C029-459D-98D0-65B46FD33B88}"/>
              </a:ext>
            </a:extLst>
          </p:cNvPr>
          <p:cNvSpPr txBox="1">
            <a:spLocks noChangeArrowheads="1"/>
          </p:cNvSpPr>
          <p:nvPr/>
        </p:nvSpPr>
        <p:spPr bwMode="auto">
          <a:xfrm>
            <a:off x="2096546" y="467838"/>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 x</a:t>
            </a:r>
          </a:p>
        </p:txBody>
      </p:sp>
    </p:spTree>
    <p:extLst>
      <p:ext uri="{BB962C8B-B14F-4D97-AF65-F5344CB8AC3E}">
        <p14:creationId xmlns:p14="http://schemas.microsoft.com/office/powerpoint/2010/main" val="1078342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strips(upRight)">
                                      <p:cBhvr>
                                        <p:cTn id="7" dur="500"/>
                                        <p:tgtEl>
                                          <p:spTgt spid="11264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82"/>
                                        </p:tgtEl>
                                        <p:attrNameLst>
                                          <p:attrName>style.visibility</p:attrName>
                                        </p:attrNameLst>
                                      </p:cBhvr>
                                      <p:to>
                                        <p:strVal val="visible"/>
                                      </p:to>
                                    </p:set>
                                    <p:animEffect transition="in" filter="wipe(left)">
                                      <p:cBhvr>
                                        <p:cTn id="11" dur="500"/>
                                        <p:tgtEl>
                                          <p:spTgt spid="1126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12670"/>
                                        </p:tgtEl>
                                        <p:attrNameLst>
                                          <p:attrName>style.visibility</p:attrName>
                                        </p:attrNameLst>
                                      </p:cBhvr>
                                      <p:to>
                                        <p:strVal val="visible"/>
                                      </p:to>
                                    </p:set>
                                    <p:animEffect transition="in" filter="wipe(up)">
                                      <p:cBhvr>
                                        <p:cTn id="16" dur="500"/>
                                        <p:tgtEl>
                                          <p:spTgt spid="1126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12694"/>
                                        </p:tgtEl>
                                        <p:attrNameLst>
                                          <p:attrName>style.visibility</p:attrName>
                                        </p:attrNameLst>
                                      </p:cBhvr>
                                      <p:to>
                                        <p:strVal val="visible"/>
                                      </p:to>
                                    </p:set>
                                    <p:animEffect transition="in" filter="wipe(down)">
                                      <p:cBhvr>
                                        <p:cTn id="21" dur="500"/>
                                        <p:tgtEl>
                                          <p:spTgt spid="1126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112698"/>
                                        </p:tgtEl>
                                        <p:attrNameLst>
                                          <p:attrName>style.visibility</p:attrName>
                                        </p:attrNameLst>
                                      </p:cBhvr>
                                      <p:to>
                                        <p:strVal val="visible"/>
                                      </p:to>
                                    </p:set>
                                    <p:animEffect transition="in" filter="strips(downRight)">
                                      <p:cBhvr>
                                        <p:cTn id="26" dur="500"/>
                                        <p:tgtEl>
                                          <p:spTgt spid="1126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12702"/>
                                        </p:tgtEl>
                                        <p:attrNameLst>
                                          <p:attrName>style.visibility</p:attrName>
                                        </p:attrNameLst>
                                      </p:cBhvr>
                                      <p:to>
                                        <p:strVal val="visible"/>
                                      </p:to>
                                    </p:set>
                                    <p:animEffect transition="in" filter="wipe(down)">
                                      <p:cBhvr>
                                        <p:cTn id="31" dur="500"/>
                                        <p:tgtEl>
                                          <p:spTgt spid="1127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112705"/>
                                        </p:tgtEl>
                                        <p:attrNameLst>
                                          <p:attrName>style.visibility</p:attrName>
                                        </p:attrNameLst>
                                      </p:cBhvr>
                                      <p:to>
                                        <p:strVal val="visible"/>
                                      </p:to>
                                    </p:set>
                                    <p:animEffect transition="in" filter="strips(downRight)">
                                      <p:cBhvr>
                                        <p:cTn id="36" dur="500"/>
                                        <p:tgtEl>
                                          <p:spTgt spid="112705"/>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12747"/>
                                        </p:tgtEl>
                                        <p:attrNameLst>
                                          <p:attrName>style.visibility</p:attrName>
                                        </p:attrNameLst>
                                      </p:cBhvr>
                                      <p:to>
                                        <p:strVal val="visible"/>
                                      </p:to>
                                    </p:set>
                                    <p:animEffect transition="in" filter="wipe(up)">
                                      <p:cBhvr>
                                        <p:cTn id="40" dur="500"/>
                                        <p:tgtEl>
                                          <p:spTgt spid="1127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2748"/>
                                        </p:tgtEl>
                                        <p:attrNameLst>
                                          <p:attrName>style.visibility</p:attrName>
                                        </p:attrNameLst>
                                      </p:cBhvr>
                                      <p:to>
                                        <p:strVal val="visible"/>
                                      </p:to>
                                    </p:set>
                                    <p:animEffect transition="in" filter="wipe(down)">
                                      <p:cBhvr>
                                        <p:cTn id="45" dur="500"/>
                                        <p:tgtEl>
                                          <p:spTgt spid="11274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3" fill="hold" nodeType="clickEffect">
                                  <p:stCondLst>
                                    <p:cond delay="0"/>
                                  </p:stCondLst>
                                  <p:childTnLst>
                                    <p:set>
                                      <p:cBhvr>
                                        <p:cTn id="49" dur="1" fill="hold">
                                          <p:stCondLst>
                                            <p:cond delay="0"/>
                                          </p:stCondLst>
                                        </p:cTn>
                                        <p:tgtEl>
                                          <p:spTgt spid="112656"/>
                                        </p:tgtEl>
                                        <p:attrNameLst>
                                          <p:attrName>style.visibility</p:attrName>
                                        </p:attrNameLst>
                                      </p:cBhvr>
                                      <p:to>
                                        <p:strVal val="visible"/>
                                      </p:to>
                                    </p:set>
                                    <p:animEffect transition="in" filter="strips(upRight)">
                                      <p:cBhvr>
                                        <p:cTn id="50" dur="500"/>
                                        <p:tgtEl>
                                          <p:spTgt spid="112656"/>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12685"/>
                                        </p:tgtEl>
                                        <p:attrNameLst>
                                          <p:attrName>style.visibility</p:attrName>
                                        </p:attrNameLst>
                                      </p:cBhvr>
                                      <p:to>
                                        <p:strVal val="visible"/>
                                      </p:to>
                                    </p:set>
                                    <p:animEffect transition="in" filter="wipe(left)">
                                      <p:cBhvr>
                                        <p:cTn id="54" dur="500"/>
                                        <p:tgtEl>
                                          <p:spTgt spid="11268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112673"/>
                                        </p:tgtEl>
                                        <p:attrNameLst>
                                          <p:attrName>style.visibility</p:attrName>
                                        </p:attrNameLst>
                                      </p:cBhvr>
                                      <p:to>
                                        <p:strVal val="visible"/>
                                      </p:to>
                                    </p:set>
                                    <p:animEffect transition="in" filter="wipe(up)">
                                      <p:cBhvr>
                                        <p:cTn id="59" dur="500"/>
                                        <p:tgtEl>
                                          <p:spTgt spid="11267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12708"/>
                                        </p:tgtEl>
                                        <p:attrNameLst>
                                          <p:attrName>style.visibility</p:attrName>
                                        </p:attrNameLst>
                                      </p:cBhvr>
                                      <p:to>
                                        <p:strVal val="visible"/>
                                      </p:to>
                                    </p:set>
                                    <p:animEffect transition="in" filter="wipe(down)">
                                      <p:cBhvr>
                                        <p:cTn id="64" dur="500"/>
                                        <p:tgtEl>
                                          <p:spTgt spid="11270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12712"/>
                                        </p:tgtEl>
                                        <p:attrNameLst>
                                          <p:attrName>style.visibility</p:attrName>
                                        </p:attrNameLst>
                                      </p:cBhvr>
                                      <p:to>
                                        <p:strVal val="visible"/>
                                      </p:to>
                                    </p:set>
                                    <p:animEffect transition="in" filter="wipe(left)">
                                      <p:cBhvr>
                                        <p:cTn id="69" dur="500"/>
                                        <p:tgtEl>
                                          <p:spTgt spid="112712"/>
                                        </p:tgtEl>
                                      </p:cBhvr>
                                    </p:animEffect>
                                  </p:childTnLst>
                                </p:cTn>
                              </p:par>
                            </p:childTnLst>
                          </p:cTn>
                        </p:par>
                        <p:par>
                          <p:cTn id="70" fill="hold" nodeType="afterGroup">
                            <p:stCondLst>
                              <p:cond delay="500"/>
                            </p:stCondLst>
                            <p:childTnLst>
                              <p:par>
                                <p:cTn id="71" presetID="22" presetClass="entr" presetSubtype="1" fill="hold" nodeType="afterEffect">
                                  <p:stCondLst>
                                    <p:cond delay="0"/>
                                  </p:stCondLst>
                                  <p:childTnLst>
                                    <p:set>
                                      <p:cBhvr>
                                        <p:cTn id="72" dur="1" fill="hold">
                                          <p:stCondLst>
                                            <p:cond delay="0"/>
                                          </p:stCondLst>
                                        </p:cTn>
                                        <p:tgtEl>
                                          <p:spTgt spid="112713"/>
                                        </p:tgtEl>
                                        <p:attrNameLst>
                                          <p:attrName>style.visibility</p:attrName>
                                        </p:attrNameLst>
                                      </p:cBhvr>
                                      <p:to>
                                        <p:strVal val="visible"/>
                                      </p:to>
                                    </p:set>
                                    <p:animEffect transition="in" filter="wipe(up)">
                                      <p:cBhvr>
                                        <p:cTn id="73" dur="500"/>
                                        <p:tgtEl>
                                          <p:spTgt spid="11271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12" fill="hold" nodeType="clickEffect">
                                  <p:stCondLst>
                                    <p:cond delay="0"/>
                                  </p:stCondLst>
                                  <p:childTnLst>
                                    <p:set>
                                      <p:cBhvr>
                                        <p:cTn id="77" dur="1" fill="hold">
                                          <p:stCondLst>
                                            <p:cond delay="0"/>
                                          </p:stCondLst>
                                        </p:cTn>
                                        <p:tgtEl>
                                          <p:spTgt spid="112716"/>
                                        </p:tgtEl>
                                        <p:attrNameLst>
                                          <p:attrName>style.visibility</p:attrName>
                                        </p:attrNameLst>
                                      </p:cBhvr>
                                      <p:to>
                                        <p:strVal val="visible"/>
                                      </p:to>
                                    </p:set>
                                    <p:animEffect transition="in" filter="strips(downLeft)">
                                      <p:cBhvr>
                                        <p:cTn id="78" dur="500"/>
                                        <p:tgtEl>
                                          <p:spTgt spid="11271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12720"/>
                                        </p:tgtEl>
                                        <p:attrNameLst>
                                          <p:attrName>style.visibility</p:attrName>
                                        </p:attrNameLst>
                                      </p:cBhvr>
                                      <p:to>
                                        <p:strVal val="visible"/>
                                      </p:to>
                                    </p:set>
                                    <p:animEffect transition="in" filter="wipe(down)">
                                      <p:cBhvr>
                                        <p:cTn id="83" dur="500"/>
                                        <p:tgtEl>
                                          <p:spTgt spid="11272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8" presetClass="entr" presetSubtype="3" fill="hold" nodeType="clickEffect">
                                  <p:stCondLst>
                                    <p:cond delay="0"/>
                                  </p:stCondLst>
                                  <p:childTnLst>
                                    <p:set>
                                      <p:cBhvr>
                                        <p:cTn id="87" dur="1" fill="hold">
                                          <p:stCondLst>
                                            <p:cond delay="0"/>
                                          </p:stCondLst>
                                        </p:cTn>
                                        <p:tgtEl>
                                          <p:spTgt spid="112663"/>
                                        </p:tgtEl>
                                        <p:attrNameLst>
                                          <p:attrName>style.visibility</p:attrName>
                                        </p:attrNameLst>
                                      </p:cBhvr>
                                      <p:to>
                                        <p:strVal val="visible"/>
                                      </p:to>
                                    </p:set>
                                    <p:animEffect transition="in" filter="strips(upRight)">
                                      <p:cBhvr>
                                        <p:cTn id="88" dur="500"/>
                                        <p:tgtEl>
                                          <p:spTgt spid="112663"/>
                                        </p:tgtEl>
                                      </p:cBhvr>
                                    </p:animEffect>
                                  </p:childTnLst>
                                </p:cTn>
                              </p:par>
                            </p:childTnLst>
                          </p:cTn>
                        </p:par>
                        <p:par>
                          <p:cTn id="89" fill="hold" nodeType="afterGroup">
                            <p:stCondLst>
                              <p:cond delay="500"/>
                            </p:stCondLst>
                            <p:childTnLst>
                              <p:par>
                                <p:cTn id="90" presetID="22" presetClass="entr" presetSubtype="8" fill="hold" nodeType="afterEffect">
                                  <p:stCondLst>
                                    <p:cond delay="0"/>
                                  </p:stCondLst>
                                  <p:childTnLst>
                                    <p:set>
                                      <p:cBhvr>
                                        <p:cTn id="91" dur="1" fill="hold">
                                          <p:stCondLst>
                                            <p:cond delay="0"/>
                                          </p:stCondLst>
                                        </p:cTn>
                                        <p:tgtEl>
                                          <p:spTgt spid="112688"/>
                                        </p:tgtEl>
                                        <p:attrNameLst>
                                          <p:attrName>style.visibility</p:attrName>
                                        </p:attrNameLst>
                                      </p:cBhvr>
                                      <p:to>
                                        <p:strVal val="visible"/>
                                      </p:to>
                                    </p:set>
                                    <p:animEffect transition="in" filter="wipe(left)">
                                      <p:cBhvr>
                                        <p:cTn id="92" dur="500"/>
                                        <p:tgtEl>
                                          <p:spTgt spid="11268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12676"/>
                                        </p:tgtEl>
                                        <p:attrNameLst>
                                          <p:attrName>style.visibility</p:attrName>
                                        </p:attrNameLst>
                                      </p:cBhvr>
                                      <p:to>
                                        <p:strVal val="visible"/>
                                      </p:to>
                                    </p:set>
                                    <p:animEffect transition="in" filter="wipe(up)">
                                      <p:cBhvr>
                                        <p:cTn id="97" dur="500"/>
                                        <p:tgtEl>
                                          <p:spTgt spid="11267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nodeType="clickEffect">
                                  <p:stCondLst>
                                    <p:cond delay="0"/>
                                  </p:stCondLst>
                                  <p:childTnLst>
                                    <p:set>
                                      <p:cBhvr>
                                        <p:cTn id="101" dur="1" fill="hold">
                                          <p:stCondLst>
                                            <p:cond delay="0"/>
                                          </p:stCondLst>
                                        </p:cTn>
                                        <p:tgtEl>
                                          <p:spTgt spid="112721"/>
                                        </p:tgtEl>
                                        <p:attrNameLst>
                                          <p:attrName>style.visibility</p:attrName>
                                        </p:attrNameLst>
                                      </p:cBhvr>
                                      <p:to>
                                        <p:strVal val="visible"/>
                                      </p:to>
                                    </p:set>
                                    <p:animEffect transition="in" filter="wipe(down)">
                                      <p:cBhvr>
                                        <p:cTn id="102" dur="500"/>
                                        <p:tgtEl>
                                          <p:spTgt spid="11272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12" fill="hold" nodeType="clickEffect">
                                  <p:stCondLst>
                                    <p:cond delay="0"/>
                                  </p:stCondLst>
                                  <p:childTnLst>
                                    <p:set>
                                      <p:cBhvr>
                                        <p:cTn id="106" dur="1" fill="hold">
                                          <p:stCondLst>
                                            <p:cond delay="0"/>
                                          </p:stCondLst>
                                        </p:cTn>
                                        <p:tgtEl>
                                          <p:spTgt spid="112725"/>
                                        </p:tgtEl>
                                        <p:attrNameLst>
                                          <p:attrName>style.visibility</p:attrName>
                                        </p:attrNameLst>
                                      </p:cBhvr>
                                      <p:to>
                                        <p:strVal val="visible"/>
                                      </p:to>
                                    </p:set>
                                    <p:animEffect transition="in" filter="strips(downLeft)">
                                      <p:cBhvr>
                                        <p:cTn id="107" dur="500"/>
                                        <p:tgtEl>
                                          <p:spTgt spid="11272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12" fill="hold" nodeType="clickEffect">
                                  <p:stCondLst>
                                    <p:cond delay="0"/>
                                  </p:stCondLst>
                                  <p:childTnLst>
                                    <p:set>
                                      <p:cBhvr>
                                        <p:cTn id="111" dur="1" fill="hold">
                                          <p:stCondLst>
                                            <p:cond delay="0"/>
                                          </p:stCondLst>
                                        </p:cTn>
                                        <p:tgtEl>
                                          <p:spTgt spid="112729"/>
                                        </p:tgtEl>
                                        <p:attrNameLst>
                                          <p:attrName>style.visibility</p:attrName>
                                        </p:attrNameLst>
                                      </p:cBhvr>
                                      <p:to>
                                        <p:strVal val="visible"/>
                                      </p:to>
                                    </p:set>
                                    <p:animEffect transition="in" filter="strips(downLeft)">
                                      <p:cBhvr>
                                        <p:cTn id="112" dur="500"/>
                                        <p:tgtEl>
                                          <p:spTgt spid="11272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288" fill="hold" grpId="0" nodeType="clickEffect">
                                  <p:stCondLst>
                                    <p:cond delay="0"/>
                                  </p:stCondLst>
                                  <p:childTnLst>
                                    <p:set>
                                      <p:cBhvr>
                                        <p:cTn id="116" dur="1" fill="hold">
                                          <p:stCondLst>
                                            <p:cond delay="0"/>
                                          </p:stCondLst>
                                        </p:cTn>
                                        <p:tgtEl>
                                          <p:spTgt spid="112733"/>
                                        </p:tgtEl>
                                        <p:attrNameLst>
                                          <p:attrName>style.visibility</p:attrName>
                                        </p:attrNameLst>
                                      </p:cBhvr>
                                      <p:to>
                                        <p:strVal val="visible"/>
                                      </p:to>
                                    </p:set>
                                    <p:anim calcmode="lin" valueType="num">
                                      <p:cBhvr>
                                        <p:cTn id="117" dur="500" fill="hold"/>
                                        <p:tgtEl>
                                          <p:spTgt spid="112733"/>
                                        </p:tgtEl>
                                        <p:attrNameLst>
                                          <p:attrName>ppt_w</p:attrName>
                                        </p:attrNameLst>
                                      </p:cBhvr>
                                      <p:tavLst>
                                        <p:tav tm="0">
                                          <p:val>
                                            <p:strVal val="4/3*#ppt_w"/>
                                          </p:val>
                                        </p:tav>
                                        <p:tav tm="100000">
                                          <p:val>
                                            <p:strVal val="#ppt_w"/>
                                          </p:val>
                                        </p:tav>
                                      </p:tavLst>
                                    </p:anim>
                                    <p:anim calcmode="lin" valueType="num">
                                      <p:cBhvr>
                                        <p:cTn id="118" dur="500" fill="hold"/>
                                        <p:tgtEl>
                                          <p:spTgt spid="112733"/>
                                        </p:tgtEl>
                                        <p:attrNameLst>
                                          <p:attrName>ppt_h</p:attrName>
                                        </p:attrNameLst>
                                      </p:cBhvr>
                                      <p:tavLst>
                                        <p:tav tm="0">
                                          <p:val>
                                            <p:strVal val="4/3*#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8" presetClass="entr" presetSubtype="3" fill="hold" nodeType="clickEffect">
                                  <p:stCondLst>
                                    <p:cond delay="0"/>
                                  </p:stCondLst>
                                  <p:childTnLst>
                                    <p:set>
                                      <p:cBhvr>
                                        <p:cTn id="122" dur="1" fill="hold">
                                          <p:stCondLst>
                                            <p:cond delay="0"/>
                                          </p:stCondLst>
                                        </p:cTn>
                                        <p:tgtEl>
                                          <p:spTgt spid="112649"/>
                                        </p:tgtEl>
                                        <p:attrNameLst>
                                          <p:attrName>style.visibility</p:attrName>
                                        </p:attrNameLst>
                                      </p:cBhvr>
                                      <p:to>
                                        <p:strVal val="visible"/>
                                      </p:to>
                                    </p:set>
                                    <p:animEffect transition="in" filter="strips(upRight)">
                                      <p:cBhvr>
                                        <p:cTn id="123" dur="500"/>
                                        <p:tgtEl>
                                          <p:spTgt spid="112649"/>
                                        </p:tgtEl>
                                      </p:cBhvr>
                                    </p:animEffect>
                                  </p:childTnLst>
                                </p:cTn>
                              </p:par>
                            </p:childTnLst>
                          </p:cTn>
                        </p:par>
                        <p:par>
                          <p:cTn id="124" fill="hold" nodeType="afterGroup">
                            <p:stCondLst>
                              <p:cond delay="500"/>
                            </p:stCondLst>
                            <p:childTnLst>
                              <p:par>
                                <p:cTn id="125" presetID="22" presetClass="entr" presetSubtype="8" fill="hold" nodeType="afterEffect">
                                  <p:stCondLst>
                                    <p:cond delay="0"/>
                                  </p:stCondLst>
                                  <p:childTnLst>
                                    <p:set>
                                      <p:cBhvr>
                                        <p:cTn id="126" dur="1" fill="hold">
                                          <p:stCondLst>
                                            <p:cond delay="0"/>
                                          </p:stCondLst>
                                        </p:cTn>
                                        <p:tgtEl>
                                          <p:spTgt spid="112691"/>
                                        </p:tgtEl>
                                        <p:attrNameLst>
                                          <p:attrName>style.visibility</p:attrName>
                                        </p:attrNameLst>
                                      </p:cBhvr>
                                      <p:to>
                                        <p:strVal val="visible"/>
                                      </p:to>
                                    </p:set>
                                    <p:animEffect transition="in" filter="wipe(left)">
                                      <p:cBhvr>
                                        <p:cTn id="127" dur="500"/>
                                        <p:tgtEl>
                                          <p:spTgt spid="11269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nodeType="clickEffect">
                                  <p:stCondLst>
                                    <p:cond delay="0"/>
                                  </p:stCondLst>
                                  <p:childTnLst>
                                    <p:set>
                                      <p:cBhvr>
                                        <p:cTn id="131" dur="1" fill="hold">
                                          <p:stCondLst>
                                            <p:cond delay="0"/>
                                          </p:stCondLst>
                                        </p:cTn>
                                        <p:tgtEl>
                                          <p:spTgt spid="112679"/>
                                        </p:tgtEl>
                                        <p:attrNameLst>
                                          <p:attrName>style.visibility</p:attrName>
                                        </p:attrNameLst>
                                      </p:cBhvr>
                                      <p:to>
                                        <p:strVal val="visible"/>
                                      </p:to>
                                    </p:set>
                                    <p:animEffect transition="in" filter="wipe(up)">
                                      <p:cBhvr>
                                        <p:cTn id="132" dur="500"/>
                                        <p:tgtEl>
                                          <p:spTgt spid="11267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112735"/>
                                        </p:tgtEl>
                                        <p:attrNameLst>
                                          <p:attrName>style.visibility</p:attrName>
                                        </p:attrNameLst>
                                      </p:cBhvr>
                                      <p:to>
                                        <p:strVal val="visible"/>
                                      </p:to>
                                    </p:set>
                                    <p:animEffect transition="in" filter="wipe(down)">
                                      <p:cBhvr>
                                        <p:cTn id="137" dur="500"/>
                                        <p:tgtEl>
                                          <p:spTgt spid="112735"/>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nodeType="clickEffect">
                                  <p:stCondLst>
                                    <p:cond delay="0"/>
                                  </p:stCondLst>
                                  <p:childTnLst>
                                    <p:set>
                                      <p:cBhvr>
                                        <p:cTn id="141" dur="1" fill="hold">
                                          <p:stCondLst>
                                            <p:cond delay="0"/>
                                          </p:stCondLst>
                                        </p:cTn>
                                        <p:tgtEl>
                                          <p:spTgt spid="112734"/>
                                        </p:tgtEl>
                                        <p:attrNameLst>
                                          <p:attrName>style.visibility</p:attrName>
                                        </p:attrNameLst>
                                      </p:cBhvr>
                                      <p:to>
                                        <p:strVal val="visible"/>
                                      </p:to>
                                    </p:set>
                                    <p:animEffect transition="in" filter="wipe(left)">
                                      <p:cBhvr>
                                        <p:cTn id="142" dur="500"/>
                                        <p:tgtEl>
                                          <p:spTgt spid="112734"/>
                                        </p:tgtEl>
                                      </p:cBhvr>
                                    </p:animEffect>
                                  </p:childTnLst>
                                </p:cTn>
                              </p:par>
                            </p:childTnLst>
                          </p:cTn>
                        </p:par>
                        <p:par>
                          <p:cTn id="143" fill="hold" nodeType="afterGroup">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12739"/>
                                        </p:tgtEl>
                                        <p:attrNameLst>
                                          <p:attrName>style.visibility</p:attrName>
                                        </p:attrNameLst>
                                      </p:cBhvr>
                                      <p:to>
                                        <p:strVal val="visible"/>
                                      </p:to>
                                    </p:set>
                                    <p:animEffect transition="in" filter="wipe(up)">
                                      <p:cBhvr>
                                        <p:cTn id="146" dur="500"/>
                                        <p:tgtEl>
                                          <p:spTgt spid="11273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8" presetClass="entr" presetSubtype="12" fill="hold" nodeType="clickEffect">
                                  <p:stCondLst>
                                    <p:cond delay="0"/>
                                  </p:stCondLst>
                                  <p:childTnLst>
                                    <p:set>
                                      <p:cBhvr>
                                        <p:cTn id="150" dur="1" fill="hold">
                                          <p:stCondLst>
                                            <p:cond delay="0"/>
                                          </p:stCondLst>
                                        </p:cTn>
                                        <p:tgtEl>
                                          <p:spTgt spid="112742"/>
                                        </p:tgtEl>
                                        <p:attrNameLst>
                                          <p:attrName>style.visibility</p:attrName>
                                        </p:attrNameLst>
                                      </p:cBhvr>
                                      <p:to>
                                        <p:strVal val="visible"/>
                                      </p:to>
                                    </p:set>
                                    <p:animEffect transition="in" filter="strips(downLeft)">
                                      <p:cBhvr>
                                        <p:cTn id="151" dur="500"/>
                                        <p:tgtEl>
                                          <p:spTgt spid="112742"/>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3" presetClass="entr" presetSubtype="288" fill="hold" grpId="0" nodeType="clickEffect">
                                  <p:stCondLst>
                                    <p:cond delay="0"/>
                                  </p:stCondLst>
                                  <p:childTnLst>
                                    <p:set>
                                      <p:cBhvr>
                                        <p:cTn id="155" dur="1" fill="hold">
                                          <p:stCondLst>
                                            <p:cond delay="0"/>
                                          </p:stCondLst>
                                        </p:cTn>
                                        <p:tgtEl>
                                          <p:spTgt spid="112746"/>
                                        </p:tgtEl>
                                        <p:attrNameLst>
                                          <p:attrName>style.visibility</p:attrName>
                                        </p:attrNameLst>
                                      </p:cBhvr>
                                      <p:to>
                                        <p:strVal val="visible"/>
                                      </p:to>
                                    </p:set>
                                    <p:anim calcmode="lin" valueType="num">
                                      <p:cBhvr>
                                        <p:cTn id="156" dur="500" fill="hold"/>
                                        <p:tgtEl>
                                          <p:spTgt spid="112746"/>
                                        </p:tgtEl>
                                        <p:attrNameLst>
                                          <p:attrName>ppt_w</p:attrName>
                                        </p:attrNameLst>
                                      </p:cBhvr>
                                      <p:tavLst>
                                        <p:tav tm="0">
                                          <p:val>
                                            <p:strVal val="4/3*#ppt_w"/>
                                          </p:val>
                                        </p:tav>
                                        <p:tav tm="100000">
                                          <p:val>
                                            <p:strVal val="#ppt_w"/>
                                          </p:val>
                                        </p:tav>
                                      </p:tavLst>
                                    </p:anim>
                                    <p:anim calcmode="lin" valueType="num">
                                      <p:cBhvr>
                                        <p:cTn id="157" dur="500" fill="hold"/>
                                        <p:tgtEl>
                                          <p:spTgt spid="11274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0" grpId="0" autoUpdateAnimBg="0"/>
      <p:bldP spid="112733" grpId="0" autoUpdateAnimBg="0"/>
      <p:bldP spid="112746" grpId="0" autoUpdateAnimBg="0"/>
      <p:bldP spid="112747" grpId="0"/>
      <p:bldP spid="11274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90AD482B-6554-45BE-B283-EDE565BFEC75}"/>
              </a:ext>
            </a:extLst>
          </p:cNvPr>
          <p:cNvSpPr>
            <a:spLocks noGrp="1" noChangeArrowheads="1"/>
          </p:cNvSpPr>
          <p:nvPr>
            <p:ph type="title"/>
          </p:nvPr>
        </p:nvSpPr>
        <p:spPr>
          <a:xfrm>
            <a:off x="181518" y="175419"/>
            <a:ext cx="7886700" cy="891382"/>
          </a:xfrm>
        </p:spPr>
        <p:txBody>
          <a:bodyPr>
            <a:normAutofit fontScale="90000"/>
          </a:bodyPr>
          <a:lstStyle/>
          <a:p>
            <a:r>
              <a:rPr lang="zh-CN" altLang="en-US" dirty="0"/>
              <a:t>例</a:t>
            </a:r>
            <a:r>
              <a:rPr lang="en-US" altLang="zh-CN" dirty="0"/>
              <a:t>2.5.</a:t>
            </a:r>
            <a:r>
              <a:rPr lang="zh-CN" altLang="en-US" dirty="0"/>
              <a:t>     </a:t>
            </a:r>
            <a:r>
              <a:rPr lang="en-US" altLang="zh-CN" sz="4400" i="1" dirty="0">
                <a:latin typeface="Times New Roman" panose="02020603050405020304" pitchFamily="18" charset="0"/>
              </a:rPr>
              <a:t>x</a:t>
            </a:r>
            <a:r>
              <a:rPr lang="en-US" altLang="zh-CN" sz="4400" baseline="30000" dirty="0"/>
              <a:t>3</a:t>
            </a:r>
            <a:r>
              <a:rPr lang="en-US" altLang="zh-CN" sz="4400" dirty="0">
                <a:sym typeface="Symbol" panose="05050102010706020507" pitchFamily="18" charset="2"/>
              </a:rPr>
              <a:t></a:t>
            </a:r>
            <a:r>
              <a:rPr lang="en-US" altLang="zh-CN" sz="4400" i="1" dirty="0">
                <a:latin typeface="Times New Roman" panose="02020603050405020304" pitchFamily="18" charset="0"/>
              </a:rPr>
              <a:t>x</a:t>
            </a:r>
            <a:r>
              <a:rPr lang="en-US" altLang="zh-CN" sz="4400" i="1" dirty="0">
                <a:latin typeface="Times New Roman" panose="02020603050405020304" pitchFamily="18" charset="0"/>
                <a:sym typeface="Symbol" panose="05050102010706020507" pitchFamily="18" charset="2"/>
              </a:rPr>
              <a:t></a:t>
            </a:r>
            <a:r>
              <a:rPr lang="en-US" altLang="zh-CN" sz="4400" dirty="0">
                <a:latin typeface="Times New Roman" panose="02020603050405020304" pitchFamily="18" charset="0"/>
              </a:rPr>
              <a:t>1</a:t>
            </a:r>
            <a:r>
              <a:rPr lang="en-US" altLang="zh-CN" sz="4400" i="1" dirty="0">
                <a:latin typeface="Times New Roman" panose="02020603050405020304" pitchFamily="18" charset="0"/>
              </a:rPr>
              <a:t> = </a:t>
            </a:r>
            <a:r>
              <a:rPr lang="en-US" altLang="zh-CN" sz="4400" dirty="0">
                <a:latin typeface="Times New Roman" panose="02020603050405020304" pitchFamily="18" charset="0"/>
              </a:rPr>
              <a:t>0</a:t>
            </a:r>
            <a:r>
              <a:rPr lang="en-US" altLang="zh-CN" sz="4400" dirty="0"/>
              <a:t>,  </a:t>
            </a:r>
            <a:r>
              <a:rPr lang="en-US" altLang="zh-CN" sz="4400" dirty="0">
                <a:latin typeface="Times New Roman" panose="02020603050405020304" pitchFamily="18" charset="0"/>
              </a:rPr>
              <a:t>[1,2], </a:t>
            </a:r>
            <a:r>
              <a:rPr lang="zh-CN" altLang="en-US" sz="3600" dirty="0">
                <a:latin typeface="Times New Roman" panose="02020603050405020304" pitchFamily="18" charset="0"/>
              </a:rPr>
              <a:t>取 </a:t>
            </a:r>
            <a:r>
              <a:rPr lang="en-US" altLang="zh-CN" sz="3600" i="1" dirty="0">
                <a:latin typeface="Times New Roman" panose="02020603050405020304" pitchFamily="18" charset="0"/>
              </a:rPr>
              <a:t>x</a:t>
            </a:r>
            <a:r>
              <a:rPr lang="en-US" altLang="zh-CN" sz="3600" baseline="-25000" dirty="0">
                <a:latin typeface="Times New Roman" panose="02020603050405020304" pitchFamily="18" charset="0"/>
              </a:rPr>
              <a:t>0</a:t>
            </a:r>
            <a:r>
              <a:rPr lang="en-US" altLang="zh-CN" sz="3600" dirty="0">
                <a:latin typeface="Times New Roman" panose="02020603050405020304" pitchFamily="18" charset="0"/>
              </a:rPr>
              <a:t>=1.5</a:t>
            </a:r>
          </a:p>
        </p:txBody>
      </p:sp>
      <p:sp>
        <p:nvSpPr>
          <p:cNvPr id="119811" name="Rectangle 3">
            <a:extLst>
              <a:ext uri="{FF2B5EF4-FFF2-40B4-BE49-F238E27FC236}">
                <a16:creationId xmlns:a16="http://schemas.microsoft.com/office/drawing/2014/main" id="{6D95D1AB-4B4E-4C27-A34F-8D32C34E8E10}"/>
              </a:ext>
            </a:extLst>
          </p:cNvPr>
          <p:cNvSpPr>
            <a:spLocks noGrp="1" noChangeArrowheads="1"/>
          </p:cNvSpPr>
          <p:nvPr>
            <p:ph type="body" idx="1"/>
          </p:nvPr>
        </p:nvSpPr>
        <p:spPr>
          <a:xfrm>
            <a:off x="107504" y="1296987"/>
            <a:ext cx="7886700" cy="4351338"/>
          </a:xfrm>
        </p:spPr>
        <p:txBody>
          <a:bodyPr/>
          <a:lstStyle/>
          <a:p>
            <a:r>
              <a:rPr lang="zh-CN" altLang="en-US" sz="2800" b="1" dirty="0">
                <a:latin typeface="+mn-ea"/>
              </a:rPr>
              <a:t>迭代公式</a:t>
            </a:r>
            <a:r>
              <a:rPr lang="en-US" altLang="zh-CN" sz="2800" b="1" dirty="0">
                <a:latin typeface="+mn-ea"/>
              </a:rPr>
              <a:t>1</a:t>
            </a:r>
            <a:r>
              <a:rPr lang="zh-CN" altLang="en-US" sz="2800" b="1" dirty="0">
                <a:latin typeface="+mn-ea"/>
              </a:rPr>
              <a:t>：</a:t>
            </a:r>
          </a:p>
          <a:p>
            <a:r>
              <a:rPr lang="zh-CN" altLang="en-US" sz="2800" b="1" dirty="0">
                <a:latin typeface="+mn-ea"/>
              </a:rPr>
              <a:t>迭代公式</a:t>
            </a:r>
            <a:r>
              <a:rPr lang="en-US" altLang="zh-CN" sz="2800" b="1" dirty="0">
                <a:latin typeface="+mn-ea"/>
              </a:rPr>
              <a:t>2</a:t>
            </a:r>
            <a:r>
              <a:rPr lang="zh-CN" altLang="en-US" sz="2800" b="1" dirty="0">
                <a:latin typeface="+mn-ea"/>
              </a:rPr>
              <a:t>：</a:t>
            </a:r>
            <a:endParaRPr lang="en-US" altLang="zh-CN" sz="2800" b="1" dirty="0">
              <a:latin typeface="+mn-ea"/>
              <a:sym typeface="Symbol" panose="05050102010706020507" pitchFamily="18" charset="2"/>
            </a:endParaRPr>
          </a:p>
          <a:p>
            <a:endParaRPr lang="zh-CN" altLang="en-US" sz="2800" dirty="0">
              <a:solidFill>
                <a:schemeClr val="accent2"/>
              </a:solidFill>
              <a:sym typeface="Symbol" panose="05050102010706020507" pitchFamily="18" charset="2"/>
            </a:endParaRPr>
          </a:p>
          <a:p>
            <a:r>
              <a:rPr lang="zh-CN" altLang="en-US" sz="2800" dirty="0">
                <a:solidFill>
                  <a:srgbClr val="0000FF"/>
                </a:solidFill>
                <a:latin typeface="+mn-ea"/>
                <a:sym typeface="Symbol" panose="05050102010706020507" pitchFamily="18" charset="2"/>
              </a:rPr>
              <a:t>计算结果：</a:t>
            </a:r>
          </a:p>
        </p:txBody>
      </p:sp>
      <p:sp>
        <p:nvSpPr>
          <p:cNvPr id="119812" name="Rectangle 4">
            <a:extLst>
              <a:ext uri="{FF2B5EF4-FFF2-40B4-BE49-F238E27FC236}">
                <a16:creationId xmlns:a16="http://schemas.microsoft.com/office/drawing/2014/main" id="{DA0592E9-F0B2-4E16-BBB0-46F7CCAB5F45}"/>
              </a:ext>
            </a:extLst>
          </p:cNvPr>
          <p:cNvSpPr>
            <a:spLocks noChangeArrowheads="1"/>
          </p:cNvSpPr>
          <p:nvPr/>
        </p:nvSpPr>
        <p:spPr bwMode="auto">
          <a:xfrm>
            <a:off x="2938463"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19823" name="Object 15">
            <a:extLst>
              <a:ext uri="{FF2B5EF4-FFF2-40B4-BE49-F238E27FC236}">
                <a16:creationId xmlns:a16="http://schemas.microsoft.com/office/drawing/2014/main" id="{4C6FDDEB-FA95-44F1-8265-A32D96A9F9FD}"/>
              </a:ext>
            </a:extLst>
          </p:cNvPr>
          <p:cNvGraphicFramePr>
            <a:graphicFrameLocks noChangeAspect="1"/>
          </p:cNvGraphicFramePr>
          <p:nvPr>
            <p:extLst>
              <p:ext uri="{D42A27DB-BD31-4B8C-83A1-F6EECF244321}">
                <p14:modId xmlns:p14="http://schemas.microsoft.com/office/powerpoint/2010/main" val="758031620"/>
              </p:ext>
            </p:extLst>
          </p:nvPr>
        </p:nvGraphicFramePr>
        <p:xfrm>
          <a:off x="2193122" y="1199358"/>
          <a:ext cx="2049462" cy="600075"/>
        </p:xfrm>
        <a:graphic>
          <a:graphicData uri="http://schemas.openxmlformats.org/presentationml/2006/ole">
            <mc:AlternateContent xmlns:mc="http://schemas.openxmlformats.org/markup-compatibility/2006">
              <mc:Choice xmlns:v="urn:schemas-microsoft-com:vml" Requires="v">
                <p:oleObj spid="_x0000_s50070" name="Equation" r:id="rId3" imgW="825480" imgH="241200" progId="Equation.DSMT4">
                  <p:embed/>
                </p:oleObj>
              </mc:Choice>
              <mc:Fallback>
                <p:oleObj name="Equation" r:id="rId3" imgW="825480" imgH="241200" progId="Equation.DSMT4">
                  <p:embed/>
                  <p:pic>
                    <p:nvPicPr>
                      <p:cNvPr id="119823" name="Object 15">
                        <a:extLst>
                          <a:ext uri="{FF2B5EF4-FFF2-40B4-BE49-F238E27FC236}">
                            <a16:creationId xmlns:a16="http://schemas.microsoft.com/office/drawing/2014/main" id="{4C6FDDEB-FA95-44F1-8265-A32D96A9F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122" y="1199358"/>
                        <a:ext cx="204946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24" name="Object 16">
            <a:extLst>
              <a:ext uri="{FF2B5EF4-FFF2-40B4-BE49-F238E27FC236}">
                <a16:creationId xmlns:a16="http://schemas.microsoft.com/office/drawing/2014/main" id="{D7FCFF5B-BA69-4A56-B096-0DAE51AF5460}"/>
              </a:ext>
            </a:extLst>
          </p:cNvPr>
          <p:cNvGraphicFramePr>
            <a:graphicFrameLocks noChangeAspect="1"/>
          </p:cNvGraphicFramePr>
          <p:nvPr>
            <p:extLst>
              <p:ext uri="{D42A27DB-BD31-4B8C-83A1-F6EECF244321}">
                <p14:modId xmlns:p14="http://schemas.microsoft.com/office/powerpoint/2010/main" val="1401404137"/>
              </p:ext>
            </p:extLst>
          </p:nvPr>
        </p:nvGraphicFramePr>
        <p:xfrm>
          <a:off x="2158837" y="1467981"/>
          <a:ext cx="2476301" cy="856119"/>
        </p:xfrm>
        <a:graphic>
          <a:graphicData uri="http://schemas.openxmlformats.org/presentationml/2006/ole">
            <mc:AlternateContent xmlns:mc="http://schemas.openxmlformats.org/markup-compatibility/2006">
              <mc:Choice xmlns:v="urn:schemas-microsoft-com:vml" Requires="v">
                <p:oleObj spid="_x0000_s50071" name="Equation" r:id="rId5" imgW="990360" imgH="342720" progId="Equation.DSMT4">
                  <p:embed/>
                </p:oleObj>
              </mc:Choice>
              <mc:Fallback>
                <p:oleObj name="Equation" r:id="rId5" imgW="990360" imgH="342720" progId="Equation.DSMT4">
                  <p:embed/>
                  <p:pic>
                    <p:nvPicPr>
                      <p:cNvPr id="119824" name="Object 16">
                        <a:extLst>
                          <a:ext uri="{FF2B5EF4-FFF2-40B4-BE49-F238E27FC236}">
                            <a16:creationId xmlns:a16="http://schemas.microsoft.com/office/drawing/2014/main" id="{D7FCFF5B-BA69-4A56-B096-0DAE51AF54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8837" y="1467981"/>
                        <a:ext cx="2476301" cy="856119"/>
                      </a:xfrm>
                      <a:prstGeom prst="rect">
                        <a:avLst/>
                      </a:prstGeom>
                      <a:noFill/>
                      <a:ln>
                        <a:noFill/>
                      </a:ln>
                      <a:effectLst/>
                      <a:extLst/>
                    </p:spPr>
                  </p:pic>
                </p:oleObj>
              </mc:Fallback>
            </mc:AlternateContent>
          </a:graphicData>
        </a:graphic>
      </p:graphicFrame>
      <p:grpSp>
        <p:nvGrpSpPr>
          <p:cNvPr id="119833" name="Group 25">
            <a:extLst>
              <a:ext uri="{FF2B5EF4-FFF2-40B4-BE49-F238E27FC236}">
                <a16:creationId xmlns:a16="http://schemas.microsoft.com/office/drawing/2014/main" id="{6D16D4FB-153C-4982-94C3-53364AA455C8}"/>
              </a:ext>
            </a:extLst>
          </p:cNvPr>
          <p:cNvGrpSpPr>
            <a:grpSpLocks/>
          </p:cNvGrpSpPr>
          <p:nvPr/>
        </p:nvGrpSpPr>
        <p:grpSpPr bwMode="auto">
          <a:xfrm>
            <a:off x="317574" y="3153147"/>
            <a:ext cx="3184525" cy="2743200"/>
            <a:chOff x="144" y="2064"/>
            <a:chExt cx="2006" cy="1728"/>
          </a:xfrm>
        </p:grpSpPr>
        <p:graphicFrame>
          <p:nvGraphicFramePr>
            <p:cNvPr id="119828" name="Object 20">
              <a:extLst>
                <a:ext uri="{FF2B5EF4-FFF2-40B4-BE49-F238E27FC236}">
                  <a16:creationId xmlns:a16="http://schemas.microsoft.com/office/drawing/2014/main" id="{CF1E6D13-960F-4C4A-929A-208D37959CC6}"/>
                </a:ext>
              </a:extLst>
            </p:cNvPr>
            <p:cNvGraphicFramePr>
              <a:graphicFrameLocks noChangeAspect="1"/>
            </p:cNvGraphicFramePr>
            <p:nvPr>
              <p:extLst>
                <p:ext uri="{D42A27DB-BD31-4B8C-83A1-F6EECF244321}">
                  <p14:modId xmlns:p14="http://schemas.microsoft.com/office/powerpoint/2010/main" val="1116583943"/>
                </p:ext>
              </p:extLst>
            </p:nvPr>
          </p:nvGraphicFramePr>
          <p:xfrm>
            <a:off x="1152" y="2064"/>
            <a:ext cx="998" cy="1728"/>
          </p:xfrm>
          <a:graphic>
            <a:graphicData uri="http://schemas.openxmlformats.org/presentationml/2006/ole">
              <mc:AlternateContent xmlns:mc="http://schemas.openxmlformats.org/markup-compatibility/2006">
                <mc:Choice xmlns:v="urn:schemas-microsoft-com:vml" Requires="v">
                  <p:oleObj spid="_x0000_s50072" name="Equation" r:id="rId7" imgW="660240" imgH="1143000" progId="Equation.DSMT4">
                    <p:embed/>
                  </p:oleObj>
                </mc:Choice>
                <mc:Fallback>
                  <p:oleObj name="Equation" r:id="rId7" imgW="660240" imgH="1143000" progId="Equation.DSMT4">
                    <p:embed/>
                    <p:pic>
                      <p:nvPicPr>
                        <p:cNvPr id="119828" name="Object 20">
                          <a:extLst>
                            <a:ext uri="{FF2B5EF4-FFF2-40B4-BE49-F238E27FC236}">
                              <a16:creationId xmlns:a16="http://schemas.microsoft.com/office/drawing/2014/main" id="{CF1E6D13-960F-4C4A-929A-208D37959C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064"/>
                          <a:ext cx="998" cy="1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31" name="Text Box 23">
              <a:extLst>
                <a:ext uri="{FF2B5EF4-FFF2-40B4-BE49-F238E27FC236}">
                  <a16:creationId xmlns:a16="http://schemas.microsoft.com/office/drawing/2014/main" id="{0E28F6F7-B96E-4C30-A217-07DEA179E10C}"/>
                </a:ext>
              </a:extLst>
            </p:cNvPr>
            <p:cNvSpPr txBox="1">
              <a:spLocks noChangeArrowheads="1"/>
            </p:cNvSpPr>
            <p:nvPr/>
          </p:nvSpPr>
          <p:spPr bwMode="auto">
            <a:xfrm>
              <a:off x="144" y="2160"/>
              <a:ext cx="9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hlink"/>
                  </a:solidFill>
                  <a:latin typeface="黑体" panose="02010609060101010101" pitchFamily="49" charset="-122"/>
                  <a:ea typeface="黑体" panose="02010609060101010101" pitchFamily="49" charset="-122"/>
                </a:rPr>
                <a:t>公式</a:t>
              </a:r>
              <a:r>
                <a:rPr lang="en-US" altLang="zh-CN" sz="2800" b="1" dirty="0">
                  <a:solidFill>
                    <a:schemeClr val="hlink"/>
                  </a:solidFill>
                  <a:latin typeface="黑体" panose="02010609060101010101" pitchFamily="49" charset="-122"/>
                  <a:ea typeface="黑体" panose="02010609060101010101" pitchFamily="49" charset="-122"/>
                </a:rPr>
                <a:t>1</a:t>
              </a:r>
              <a:r>
                <a:rPr lang="zh-CN" altLang="en-US" sz="2400" b="1" dirty="0">
                  <a:solidFill>
                    <a:schemeClr val="hlink"/>
                  </a:solidFill>
                  <a:latin typeface="黑体" panose="02010609060101010101" pitchFamily="49" charset="-122"/>
                  <a:ea typeface="黑体" panose="02010609060101010101" pitchFamily="49" charset="-122"/>
                </a:rPr>
                <a:t>：</a:t>
              </a:r>
            </a:p>
          </p:txBody>
        </p:sp>
      </p:grpSp>
      <p:grpSp>
        <p:nvGrpSpPr>
          <p:cNvPr id="119834" name="Group 26">
            <a:extLst>
              <a:ext uri="{FF2B5EF4-FFF2-40B4-BE49-F238E27FC236}">
                <a16:creationId xmlns:a16="http://schemas.microsoft.com/office/drawing/2014/main" id="{0864C3CD-E627-49B1-8F89-FB47A756F840}"/>
              </a:ext>
            </a:extLst>
          </p:cNvPr>
          <p:cNvGrpSpPr>
            <a:grpSpLocks/>
          </p:cNvGrpSpPr>
          <p:nvPr/>
        </p:nvGrpSpPr>
        <p:grpSpPr bwMode="auto">
          <a:xfrm>
            <a:off x="5414764" y="1814513"/>
            <a:ext cx="3514725" cy="4572000"/>
            <a:chOff x="2698" y="1248"/>
            <a:chExt cx="2214" cy="2880"/>
          </a:xfrm>
        </p:grpSpPr>
        <p:graphicFrame>
          <p:nvGraphicFramePr>
            <p:cNvPr id="119830" name="Object 22">
              <a:extLst>
                <a:ext uri="{FF2B5EF4-FFF2-40B4-BE49-F238E27FC236}">
                  <a16:creationId xmlns:a16="http://schemas.microsoft.com/office/drawing/2014/main" id="{67DDEC64-E84D-4C3C-8F3A-16200009AF45}"/>
                </a:ext>
              </a:extLst>
            </p:cNvPr>
            <p:cNvGraphicFramePr>
              <a:graphicFrameLocks noChangeAspect="1"/>
            </p:cNvGraphicFramePr>
            <p:nvPr>
              <p:extLst>
                <p:ext uri="{D42A27DB-BD31-4B8C-83A1-F6EECF244321}">
                  <p14:modId xmlns:p14="http://schemas.microsoft.com/office/powerpoint/2010/main" val="913943729"/>
                </p:ext>
              </p:extLst>
            </p:nvPr>
          </p:nvGraphicFramePr>
          <p:xfrm>
            <a:off x="3792" y="1248"/>
            <a:ext cx="1120" cy="2880"/>
          </p:xfrm>
          <a:graphic>
            <a:graphicData uri="http://schemas.openxmlformats.org/presentationml/2006/ole">
              <mc:AlternateContent xmlns:mc="http://schemas.openxmlformats.org/markup-compatibility/2006">
                <mc:Choice xmlns:v="urn:schemas-microsoft-com:vml" Requires="v">
                  <p:oleObj spid="_x0000_s50073" name="Equation" r:id="rId9" imgW="799920" imgH="2057400" progId="Equation.DSMT4">
                    <p:embed/>
                  </p:oleObj>
                </mc:Choice>
                <mc:Fallback>
                  <p:oleObj name="Equation" r:id="rId9" imgW="799920" imgH="2057400" progId="Equation.DSMT4">
                    <p:embed/>
                    <p:pic>
                      <p:nvPicPr>
                        <p:cNvPr id="119830" name="Object 22">
                          <a:extLst>
                            <a:ext uri="{FF2B5EF4-FFF2-40B4-BE49-F238E27FC236}">
                              <a16:creationId xmlns:a16="http://schemas.microsoft.com/office/drawing/2014/main" id="{67DDEC64-E84D-4C3C-8F3A-16200009AF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1248"/>
                          <a:ext cx="1120" cy="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32" name="Text Box 24">
              <a:extLst>
                <a:ext uri="{FF2B5EF4-FFF2-40B4-BE49-F238E27FC236}">
                  <a16:creationId xmlns:a16="http://schemas.microsoft.com/office/drawing/2014/main" id="{41390601-5707-4BC3-887A-0178C697D354}"/>
                </a:ext>
              </a:extLst>
            </p:cNvPr>
            <p:cNvSpPr txBox="1">
              <a:spLocks noChangeArrowheads="1"/>
            </p:cNvSpPr>
            <p:nvPr/>
          </p:nvSpPr>
          <p:spPr bwMode="auto">
            <a:xfrm>
              <a:off x="2698" y="2122"/>
              <a:ext cx="9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hlink"/>
                  </a:solidFill>
                  <a:latin typeface="黑体" panose="02010609060101010101" pitchFamily="49" charset="-122"/>
                  <a:ea typeface="黑体" panose="02010609060101010101" pitchFamily="49" charset="-122"/>
                </a:rPr>
                <a:t>公式</a:t>
              </a:r>
              <a:r>
                <a:rPr lang="en-US" altLang="zh-CN" sz="2800" b="1" dirty="0">
                  <a:solidFill>
                    <a:schemeClr val="hlink"/>
                  </a:solidFill>
                  <a:latin typeface="黑体" panose="02010609060101010101" pitchFamily="49" charset="-122"/>
                  <a:ea typeface="黑体" panose="02010609060101010101" pitchFamily="49" charset="-122"/>
                </a:rPr>
                <a:t>2</a:t>
              </a:r>
              <a:r>
                <a:rPr lang="zh-CN" altLang="en-US" sz="2800" b="1" dirty="0">
                  <a:solidFill>
                    <a:schemeClr val="hlink"/>
                  </a:solidFill>
                  <a:latin typeface="黑体" panose="02010609060101010101" pitchFamily="49" charset="-122"/>
                  <a:ea typeface="黑体" panose="02010609060101010101" pitchFamily="49" charset="-122"/>
                </a:rPr>
                <a:t>：</a:t>
              </a:r>
            </a:p>
          </p:txBody>
        </p:sp>
      </p:grpSp>
      <p:sp>
        <p:nvSpPr>
          <p:cNvPr id="119835" name="Text Box 27">
            <a:extLst>
              <a:ext uri="{FF2B5EF4-FFF2-40B4-BE49-F238E27FC236}">
                <a16:creationId xmlns:a16="http://schemas.microsoft.com/office/drawing/2014/main" id="{52D1B009-5DE0-4533-A88F-60032858560A}"/>
              </a:ext>
            </a:extLst>
          </p:cNvPr>
          <p:cNvSpPr txBox="1">
            <a:spLocks noChangeArrowheads="1"/>
          </p:cNvSpPr>
          <p:nvPr/>
        </p:nvSpPr>
        <p:spPr bwMode="auto">
          <a:xfrm>
            <a:off x="26184" y="6078908"/>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hlink"/>
                </a:solidFill>
                <a:ea typeface="黑体" panose="02010609060101010101" pitchFamily="49" charset="-122"/>
              </a:rPr>
              <a:t>怎么判断迭代公式收敛或发散呢？</a:t>
            </a:r>
          </a:p>
        </p:txBody>
      </p:sp>
      <p:sp>
        <p:nvSpPr>
          <p:cNvPr id="119836" name="Text Box 28">
            <a:extLst>
              <a:ext uri="{FF2B5EF4-FFF2-40B4-BE49-F238E27FC236}">
                <a16:creationId xmlns:a16="http://schemas.microsoft.com/office/drawing/2014/main" id="{E64EBAD1-9DC9-42BF-BBAA-7B88BCC5D109}"/>
              </a:ext>
            </a:extLst>
          </p:cNvPr>
          <p:cNvSpPr txBox="1">
            <a:spLocks noChangeArrowheads="1"/>
          </p:cNvSpPr>
          <p:nvPr/>
        </p:nvSpPr>
        <p:spPr bwMode="auto">
          <a:xfrm>
            <a:off x="3923928" y="4230241"/>
            <a:ext cx="1905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hlink"/>
                </a:solidFill>
              </a:rPr>
              <a:t>精确解</a:t>
            </a:r>
            <a:r>
              <a:rPr lang="en-US" altLang="zh-CN" sz="2400" b="1" i="1" dirty="0">
                <a:solidFill>
                  <a:schemeClr val="hlink"/>
                </a:solidFill>
              </a:rPr>
              <a:t>x</a:t>
            </a:r>
            <a:r>
              <a:rPr lang="en-US" altLang="zh-CN" sz="2400" b="1" baseline="30000" dirty="0">
                <a:solidFill>
                  <a:schemeClr val="hlink"/>
                </a:solidFill>
              </a:rPr>
              <a:t>* </a:t>
            </a:r>
            <a:r>
              <a:rPr lang="en-US" altLang="zh-CN" sz="2400" b="1" dirty="0">
                <a:solidFill>
                  <a:schemeClr val="hlink"/>
                </a:solidFill>
              </a:rPr>
              <a:t>=</a:t>
            </a:r>
          </a:p>
          <a:p>
            <a:pPr>
              <a:spcBef>
                <a:spcPct val="50000"/>
              </a:spcBef>
            </a:pPr>
            <a:r>
              <a:rPr lang="en-US" altLang="zh-CN" sz="2400" b="1" dirty="0">
                <a:solidFill>
                  <a:schemeClr val="hlink"/>
                </a:solidFill>
              </a:rPr>
              <a:t>1.3247179...</a:t>
            </a:r>
            <a:r>
              <a:rPr lang="en-US" altLang="zh-CN" sz="2400" dirty="0"/>
              <a:t> </a:t>
            </a:r>
          </a:p>
        </p:txBody>
      </p:sp>
    </p:spTree>
    <p:extLst>
      <p:ext uri="{BB962C8B-B14F-4D97-AF65-F5344CB8AC3E}">
        <p14:creationId xmlns:p14="http://schemas.microsoft.com/office/powerpoint/2010/main" val="2052857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wipe(left)">
                                      <p:cBhvr>
                                        <p:cTn id="7" dur="500"/>
                                        <p:tgtEl>
                                          <p:spTgt spid="11981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9823"/>
                                        </p:tgtEl>
                                        <p:attrNameLst>
                                          <p:attrName>style.visibility</p:attrName>
                                        </p:attrNameLst>
                                      </p:cBhvr>
                                      <p:to>
                                        <p:strVal val="visible"/>
                                      </p:to>
                                    </p:set>
                                    <p:animEffect transition="in" filter="wipe(left)">
                                      <p:cBhvr>
                                        <p:cTn id="10" dur="500"/>
                                        <p:tgtEl>
                                          <p:spTgt spid="1198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19811">
                                            <p:txEl>
                                              <p:pRg st="1" end="1"/>
                                            </p:txEl>
                                          </p:spTgt>
                                        </p:tgtEl>
                                        <p:attrNameLst>
                                          <p:attrName>style.visibility</p:attrName>
                                        </p:attrNameLst>
                                      </p:cBhvr>
                                      <p:to>
                                        <p:strVal val="visible"/>
                                      </p:to>
                                    </p:set>
                                    <p:animEffect transition="in" filter="wipe(left)">
                                      <p:cBhvr>
                                        <p:cTn id="15" dur="500"/>
                                        <p:tgtEl>
                                          <p:spTgt spid="119811">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19824"/>
                                        </p:tgtEl>
                                        <p:attrNameLst>
                                          <p:attrName>style.visibility</p:attrName>
                                        </p:attrNameLst>
                                      </p:cBhvr>
                                      <p:to>
                                        <p:strVal val="visible"/>
                                      </p:to>
                                    </p:set>
                                    <p:animEffect transition="in" filter="wipe(left)">
                                      <p:cBhvr>
                                        <p:cTn id="18" dur="500"/>
                                        <p:tgtEl>
                                          <p:spTgt spid="1198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9811">
                                            <p:txEl>
                                              <p:pRg st="3" end="3"/>
                                            </p:txEl>
                                          </p:spTgt>
                                        </p:tgtEl>
                                        <p:attrNameLst>
                                          <p:attrName>style.visibility</p:attrName>
                                        </p:attrNameLst>
                                      </p:cBhvr>
                                      <p:to>
                                        <p:strVal val="visible"/>
                                      </p:to>
                                    </p:set>
                                    <p:animEffect transition="in" filter="wipe(left)">
                                      <p:cBhvr>
                                        <p:cTn id="23" dur="500"/>
                                        <p:tgtEl>
                                          <p:spTgt spid="11981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19833"/>
                                        </p:tgtEl>
                                        <p:attrNameLst>
                                          <p:attrName>style.visibility</p:attrName>
                                        </p:attrNameLst>
                                      </p:cBhvr>
                                      <p:to>
                                        <p:strVal val="visible"/>
                                      </p:to>
                                    </p:set>
                                    <p:animEffect transition="in" filter="wipe(up)">
                                      <p:cBhvr>
                                        <p:cTn id="28" dur="500"/>
                                        <p:tgtEl>
                                          <p:spTgt spid="1198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19834"/>
                                        </p:tgtEl>
                                        <p:attrNameLst>
                                          <p:attrName>style.visibility</p:attrName>
                                        </p:attrNameLst>
                                      </p:cBhvr>
                                      <p:to>
                                        <p:strVal val="visible"/>
                                      </p:to>
                                    </p:set>
                                    <p:animEffect transition="in" filter="wipe(up)">
                                      <p:cBhvr>
                                        <p:cTn id="33" dur="500"/>
                                        <p:tgtEl>
                                          <p:spTgt spid="11983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9836"/>
                                        </p:tgtEl>
                                        <p:attrNameLst>
                                          <p:attrName>style.visibility</p:attrName>
                                        </p:attrNameLst>
                                      </p:cBhvr>
                                      <p:to>
                                        <p:strVal val="visible"/>
                                      </p:to>
                                    </p:set>
                                    <p:anim calcmode="lin" valueType="num">
                                      <p:cBhvr additive="base">
                                        <p:cTn id="38" dur="500" fill="hold"/>
                                        <p:tgtEl>
                                          <p:spTgt spid="119836"/>
                                        </p:tgtEl>
                                        <p:attrNameLst>
                                          <p:attrName>ppt_x</p:attrName>
                                        </p:attrNameLst>
                                      </p:cBhvr>
                                      <p:tavLst>
                                        <p:tav tm="0">
                                          <p:val>
                                            <p:strVal val="#ppt_x"/>
                                          </p:val>
                                        </p:tav>
                                        <p:tav tm="100000">
                                          <p:val>
                                            <p:strVal val="#ppt_x"/>
                                          </p:val>
                                        </p:tav>
                                      </p:tavLst>
                                    </p:anim>
                                    <p:anim calcmode="lin" valueType="num">
                                      <p:cBhvr additive="base">
                                        <p:cTn id="39" dur="500" fill="hold"/>
                                        <p:tgtEl>
                                          <p:spTgt spid="119836"/>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9835"/>
                                        </p:tgtEl>
                                        <p:attrNameLst>
                                          <p:attrName>style.visibility</p:attrName>
                                        </p:attrNameLst>
                                      </p:cBhvr>
                                      <p:to>
                                        <p:strVal val="visible"/>
                                      </p:to>
                                    </p:set>
                                    <p:anim calcmode="lin" valueType="num">
                                      <p:cBhvr additive="base">
                                        <p:cTn id="44" dur="500" fill="hold"/>
                                        <p:tgtEl>
                                          <p:spTgt spid="119835"/>
                                        </p:tgtEl>
                                        <p:attrNameLst>
                                          <p:attrName>ppt_x</p:attrName>
                                        </p:attrNameLst>
                                      </p:cBhvr>
                                      <p:tavLst>
                                        <p:tav tm="0">
                                          <p:val>
                                            <p:strVal val="#ppt_x"/>
                                          </p:val>
                                        </p:tav>
                                        <p:tav tm="100000">
                                          <p:val>
                                            <p:strVal val="#ppt_x"/>
                                          </p:val>
                                        </p:tav>
                                      </p:tavLst>
                                    </p:anim>
                                    <p:anim calcmode="lin" valueType="num">
                                      <p:cBhvr additive="base">
                                        <p:cTn id="45" dur="500" fill="hold"/>
                                        <p:tgtEl>
                                          <p:spTgt spid="119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5" grpId="0"/>
      <p:bldP spid="1198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84" name="Group 52">
            <a:extLst>
              <a:ext uri="{FF2B5EF4-FFF2-40B4-BE49-F238E27FC236}">
                <a16:creationId xmlns:a16="http://schemas.microsoft.com/office/drawing/2014/main" id="{8CD1F72C-06FB-4D75-9803-45A3CBB18A4D}"/>
              </a:ext>
            </a:extLst>
          </p:cNvPr>
          <p:cNvGrpSpPr>
            <a:grpSpLocks/>
          </p:cNvGrpSpPr>
          <p:nvPr/>
        </p:nvGrpSpPr>
        <p:grpSpPr bwMode="auto">
          <a:xfrm>
            <a:off x="-24368" y="132838"/>
            <a:ext cx="9873524" cy="1184433"/>
            <a:chOff x="27" y="147"/>
            <a:chExt cx="6045" cy="709"/>
          </a:xfrm>
        </p:grpSpPr>
        <p:sp>
          <p:nvSpPr>
            <p:cNvPr id="69634" name="Text Box 2">
              <a:extLst>
                <a:ext uri="{FF2B5EF4-FFF2-40B4-BE49-F238E27FC236}">
                  <a16:creationId xmlns:a16="http://schemas.microsoft.com/office/drawing/2014/main" id="{CFF48AE5-D527-49D9-AEE9-4EBF4AD2199B}"/>
                </a:ext>
              </a:extLst>
            </p:cNvPr>
            <p:cNvSpPr txBox="1">
              <a:spLocks noChangeArrowheads="1"/>
            </p:cNvSpPr>
            <p:nvPr/>
          </p:nvSpPr>
          <p:spPr bwMode="auto">
            <a:xfrm>
              <a:off x="27" y="165"/>
              <a:ext cx="95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2800" dirty="0">
                  <a:solidFill>
                    <a:schemeClr val="tx1"/>
                  </a:solidFill>
                  <a:ea typeface="楷体_GB2312" pitchFamily="49" charset="-122"/>
                </a:rPr>
                <a:t>例</a:t>
              </a:r>
              <a:r>
                <a:rPr kumimoji="0" lang="en-US" altLang="zh-CN" sz="2800" dirty="0">
                  <a:solidFill>
                    <a:schemeClr val="tx1"/>
                  </a:solidFill>
                  <a:ea typeface="楷体_GB2312" pitchFamily="49" charset="-122"/>
                </a:rPr>
                <a:t>2.6</a:t>
              </a:r>
              <a:r>
                <a:rPr kumimoji="0" lang="zh-CN" altLang="en-US" sz="2800" dirty="0">
                  <a:solidFill>
                    <a:schemeClr val="tx1"/>
                  </a:solidFill>
                  <a:ea typeface="楷体_GB2312" pitchFamily="49" charset="-122"/>
                </a:rPr>
                <a:t>：</a:t>
              </a:r>
            </a:p>
          </p:txBody>
        </p:sp>
        <p:grpSp>
          <p:nvGrpSpPr>
            <p:cNvPr id="69638" name="Group 6">
              <a:extLst>
                <a:ext uri="{FF2B5EF4-FFF2-40B4-BE49-F238E27FC236}">
                  <a16:creationId xmlns:a16="http://schemas.microsoft.com/office/drawing/2014/main" id="{FE6674DE-29B3-4F84-9E96-F3D3DAC5298E}"/>
                </a:ext>
              </a:extLst>
            </p:cNvPr>
            <p:cNvGrpSpPr>
              <a:grpSpLocks/>
            </p:cNvGrpSpPr>
            <p:nvPr/>
          </p:nvGrpSpPr>
          <p:grpSpPr bwMode="auto">
            <a:xfrm>
              <a:off x="792" y="147"/>
              <a:ext cx="5280" cy="709"/>
              <a:chOff x="504" y="627"/>
              <a:chExt cx="5280" cy="709"/>
            </a:xfrm>
          </p:grpSpPr>
          <p:sp>
            <p:nvSpPr>
              <p:cNvPr id="69635" name="Text Box 3">
                <a:extLst>
                  <a:ext uri="{FF2B5EF4-FFF2-40B4-BE49-F238E27FC236}">
                    <a16:creationId xmlns:a16="http://schemas.microsoft.com/office/drawing/2014/main" id="{AF8D1F3B-D616-42C1-AB96-A233173F3A7C}"/>
                  </a:ext>
                </a:extLst>
              </p:cNvPr>
              <p:cNvSpPr txBox="1">
                <a:spLocks noChangeArrowheads="1"/>
              </p:cNvSpPr>
              <p:nvPr/>
            </p:nvSpPr>
            <p:spPr bwMode="auto">
              <a:xfrm>
                <a:off x="504" y="636"/>
                <a:ext cx="5280" cy="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zh-CN" altLang="en-US" sz="2800" dirty="0">
                    <a:solidFill>
                      <a:schemeClr val="tx1"/>
                    </a:solidFill>
                    <a:ea typeface="楷体_GB2312" pitchFamily="49" charset="-122"/>
                  </a:rPr>
                  <a:t>已知方程                           在        上有一个根</a:t>
                </a:r>
                <a:endParaRPr kumimoji="0" lang="en-US" altLang="zh-CN" sz="2800" dirty="0">
                  <a:solidFill>
                    <a:schemeClr val="tx1"/>
                  </a:solidFill>
                  <a:ea typeface="楷体_GB2312" pitchFamily="49" charset="-122"/>
                </a:endParaRPr>
              </a:p>
              <a:p>
                <a:pPr algn="l">
                  <a:spcBef>
                    <a:spcPct val="50000"/>
                  </a:spcBef>
                </a:pPr>
                <a:r>
                  <a:rPr kumimoji="0" lang="en-US" altLang="zh-CN" sz="2800" dirty="0">
                    <a:solidFill>
                      <a:schemeClr val="tx1"/>
                    </a:solidFill>
                    <a:ea typeface="楷体_GB2312" pitchFamily="49" charset="-122"/>
                  </a:rPr>
                  <a:t>(</a:t>
                </a:r>
                <a:r>
                  <a:rPr kumimoji="0" lang="zh-CN" altLang="en-US" sz="2800" dirty="0">
                    <a:solidFill>
                      <a:schemeClr val="tx1"/>
                    </a:solidFill>
                    <a:ea typeface="楷体_GB2312" pitchFamily="49" charset="-122"/>
                  </a:rPr>
                  <a:t>正根）</a:t>
                </a:r>
              </a:p>
            </p:txBody>
          </p:sp>
          <p:graphicFrame>
            <p:nvGraphicFramePr>
              <p:cNvPr id="69636" name="Object 4">
                <a:extLst>
                  <a:ext uri="{FF2B5EF4-FFF2-40B4-BE49-F238E27FC236}">
                    <a16:creationId xmlns:a16="http://schemas.microsoft.com/office/drawing/2014/main" id="{016C078F-30AF-46C8-903D-F35AF7032146}"/>
                  </a:ext>
                </a:extLst>
              </p:cNvPr>
              <p:cNvGraphicFramePr>
                <a:graphicFrameLocks noChangeAspect="1"/>
              </p:cNvGraphicFramePr>
              <p:nvPr>
                <p:extLst>
                  <p:ext uri="{D42A27DB-BD31-4B8C-83A1-F6EECF244321}">
                    <p14:modId xmlns:p14="http://schemas.microsoft.com/office/powerpoint/2010/main" val="792259091"/>
                  </p:ext>
                </p:extLst>
              </p:nvPr>
            </p:nvGraphicFramePr>
            <p:xfrm>
              <a:off x="1405" y="627"/>
              <a:ext cx="1636" cy="308"/>
            </p:xfrm>
            <a:graphic>
              <a:graphicData uri="http://schemas.openxmlformats.org/presentationml/2006/ole">
                <mc:AlternateContent xmlns:mc="http://schemas.openxmlformats.org/markup-compatibility/2006">
                  <mc:Choice xmlns:v="urn:schemas-microsoft-com:vml" Requires="v">
                    <p:oleObj spid="_x0000_s107236" name="Equation" r:id="rId7" imgW="1079280" imgH="203040" progId="Equation.DSMT4">
                      <p:embed/>
                    </p:oleObj>
                  </mc:Choice>
                  <mc:Fallback>
                    <p:oleObj name="Equation" r:id="rId7" imgW="1079280" imgH="203040" progId="Equation.DSMT4">
                      <p:embed/>
                      <p:pic>
                        <p:nvPicPr>
                          <p:cNvPr id="69636" name="Object 4">
                            <a:extLst>
                              <a:ext uri="{FF2B5EF4-FFF2-40B4-BE49-F238E27FC236}">
                                <a16:creationId xmlns:a16="http://schemas.microsoft.com/office/drawing/2014/main" id="{016C078F-30AF-46C8-903D-F35AF70321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5" y="627"/>
                            <a:ext cx="163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5">
                <a:extLst>
                  <a:ext uri="{FF2B5EF4-FFF2-40B4-BE49-F238E27FC236}">
                    <a16:creationId xmlns:a16="http://schemas.microsoft.com/office/drawing/2014/main" id="{1FEE37D5-C63B-40B3-B5EE-9B128FAAFDF3}"/>
                  </a:ext>
                </a:extLst>
              </p:cNvPr>
              <p:cNvGraphicFramePr>
                <a:graphicFrameLocks noChangeAspect="1"/>
              </p:cNvGraphicFramePr>
              <p:nvPr>
                <p:extLst>
                  <p:ext uri="{D42A27DB-BD31-4B8C-83A1-F6EECF244321}">
                    <p14:modId xmlns:p14="http://schemas.microsoft.com/office/powerpoint/2010/main" val="2875504624"/>
                  </p:ext>
                </p:extLst>
              </p:nvPr>
            </p:nvGraphicFramePr>
            <p:xfrm>
              <a:off x="3298" y="679"/>
              <a:ext cx="432" cy="277"/>
            </p:xfrm>
            <a:graphic>
              <a:graphicData uri="http://schemas.openxmlformats.org/presentationml/2006/ole">
                <mc:AlternateContent xmlns:mc="http://schemas.openxmlformats.org/markup-compatibility/2006">
                  <mc:Choice xmlns:v="urn:schemas-microsoft-com:vml" Requires="v">
                    <p:oleObj spid="_x0000_s107237" name="Equation" r:id="rId9" imgW="317160" imgH="203040" progId="Equation.DSMT4">
                      <p:embed/>
                    </p:oleObj>
                  </mc:Choice>
                  <mc:Fallback>
                    <p:oleObj name="Equation" r:id="rId9" imgW="317160" imgH="203040" progId="Equation.DSMT4">
                      <p:embed/>
                      <p:pic>
                        <p:nvPicPr>
                          <p:cNvPr id="69637" name="Object 5">
                            <a:extLst>
                              <a:ext uri="{FF2B5EF4-FFF2-40B4-BE49-F238E27FC236}">
                                <a16:creationId xmlns:a16="http://schemas.microsoft.com/office/drawing/2014/main" id="{1FEE37D5-C63B-40B3-B5EE-9B128FAAFD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8" y="679"/>
                            <a:ext cx="432"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9640" name="Text Box 8">
            <a:extLst>
              <a:ext uri="{FF2B5EF4-FFF2-40B4-BE49-F238E27FC236}">
                <a16:creationId xmlns:a16="http://schemas.microsoft.com/office/drawing/2014/main" id="{BF14838C-6725-4F75-B2F2-7EBEEF664B00}"/>
              </a:ext>
            </a:extLst>
          </p:cNvPr>
          <p:cNvSpPr txBox="1">
            <a:spLocks noChangeArrowheads="1"/>
          </p:cNvSpPr>
          <p:nvPr/>
        </p:nvSpPr>
        <p:spPr bwMode="auto">
          <a:xfrm>
            <a:off x="2317750" y="821374"/>
            <a:ext cx="4135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chemeClr val="tx1"/>
                </a:solidFill>
                <a:latin typeface="楷体_GB2312" pitchFamily="49" charset="-122"/>
                <a:ea typeface="楷体_GB2312" pitchFamily="49" charset="-122"/>
              </a:rPr>
              <a:t>下面选取</a:t>
            </a:r>
            <a:r>
              <a:rPr kumimoji="0" lang="en-US" altLang="zh-CN" sz="2800">
                <a:solidFill>
                  <a:schemeClr val="tx1"/>
                </a:solidFill>
                <a:latin typeface="楷体_GB2312" pitchFamily="49" charset="-122"/>
                <a:ea typeface="楷体_GB2312" pitchFamily="49" charset="-122"/>
              </a:rPr>
              <a:t>5</a:t>
            </a:r>
            <a:r>
              <a:rPr kumimoji="0" lang="zh-CN" altLang="en-US" sz="2800" dirty="0">
                <a:solidFill>
                  <a:schemeClr val="tx1"/>
                </a:solidFill>
                <a:latin typeface="楷体_GB2312" pitchFamily="49" charset="-122"/>
                <a:ea typeface="楷体_GB2312" pitchFamily="49" charset="-122"/>
              </a:rPr>
              <a:t>种迭代格式</a:t>
            </a:r>
            <a:r>
              <a:rPr kumimoji="0" lang="zh-CN" altLang="en-US" sz="2800" dirty="0">
                <a:solidFill>
                  <a:srgbClr val="0000FF"/>
                </a:solidFill>
                <a:latin typeface="楷体_GB2312" pitchFamily="49" charset="-122"/>
                <a:ea typeface="楷体_GB2312" pitchFamily="49" charset="-122"/>
              </a:rPr>
              <a:t>：</a:t>
            </a:r>
          </a:p>
        </p:txBody>
      </p:sp>
      <p:grpSp>
        <p:nvGrpSpPr>
          <p:cNvPr id="69685" name="Group 53">
            <a:extLst>
              <a:ext uri="{FF2B5EF4-FFF2-40B4-BE49-F238E27FC236}">
                <a16:creationId xmlns:a16="http://schemas.microsoft.com/office/drawing/2014/main" id="{5741AED1-5F9B-49B9-9C31-73B705B476B4}"/>
              </a:ext>
            </a:extLst>
          </p:cNvPr>
          <p:cNvGrpSpPr>
            <a:grpSpLocks/>
          </p:cNvGrpSpPr>
          <p:nvPr/>
        </p:nvGrpSpPr>
        <p:grpSpPr bwMode="auto">
          <a:xfrm>
            <a:off x="50801" y="1418592"/>
            <a:ext cx="8677275" cy="614361"/>
            <a:chOff x="48" y="939"/>
            <a:chExt cx="5466" cy="387"/>
          </a:xfrm>
        </p:grpSpPr>
        <p:sp>
          <p:nvSpPr>
            <p:cNvPr id="69641" name="Text Box 9">
              <a:extLst>
                <a:ext uri="{FF2B5EF4-FFF2-40B4-BE49-F238E27FC236}">
                  <a16:creationId xmlns:a16="http://schemas.microsoft.com/office/drawing/2014/main" id="{38AA957C-8D99-4426-88F0-0FF6B2AD8CD5}"/>
                </a:ext>
              </a:extLst>
            </p:cNvPr>
            <p:cNvSpPr txBox="1">
              <a:spLocks noChangeArrowheads="1"/>
            </p:cNvSpPr>
            <p:nvPr/>
          </p:nvSpPr>
          <p:spPr bwMode="auto">
            <a:xfrm>
              <a:off x="48" y="94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1</a:t>
              </a:r>
              <a:r>
                <a:rPr kumimoji="0" lang="zh-CN" altLang="en-US">
                  <a:solidFill>
                    <a:srgbClr val="FF0000"/>
                  </a:solidFill>
                  <a:latin typeface="楷体_GB2312" pitchFamily="49" charset="-122"/>
                  <a:ea typeface="楷体_GB2312" pitchFamily="49" charset="-122"/>
                </a:rPr>
                <a:t>、</a:t>
              </a:r>
            </a:p>
          </p:txBody>
        </p:sp>
        <p:graphicFrame>
          <p:nvGraphicFramePr>
            <p:cNvPr id="69648" name="Object 16">
              <a:extLst>
                <a:ext uri="{FF2B5EF4-FFF2-40B4-BE49-F238E27FC236}">
                  <a16:creationId xmlns:a16="http://schemas.microsoft.com/office/drawing/2014/main" id="{6AA7CFD4-59E4-4BD8-9B68-A0E24A3D9C03}"/>
                </a:ext>
              </a:extLst>
            </p:cNvPr>
            <p:cNvGraphicFramePr>
              <a:graphicFrameLocks noChangeAspect="1"/>
            </p:cNvGraphicFramePr>
            <p:nvPr>
              <p:extLst>
                <p:ext uri="{D42A27DB-BD31-4B8C-83A1-F6EECF244321}">
                  <p14:modId xmlns:p14="http://schemas.microsoft.com/office/powerpoint/2010/main" val="1865800396"/>
                </p:ext>
              </p:extLst>
            </p:nvPr>
          </p:nvGraphicFramePr>
          <p:xfrm>
            <a:off x="373" y="973"/>
            <a:ext cx="2277" cy="339"/>
          </p:xfrm>
          <a:graphic>
            <a:graphicData uri="http://schemas.openxmlformats.org/presentationml/2006/ole">
              <mc:AlternateContent xmlns:mc="http://schemas.openxmlformats.org/markup-compatibility/2006">
                <mc:Choice xmlns:v="urn:schemas-microsoft-com:vml" Requires="v">
                  <p:oleObj spid="_x0000_s107238" name="Equation" r:id="rId11" imgW="1346040" imgH="203040" progId="Equation.DSMT4">
                    <p:embed/>
                  </p:oleObj>
                </mc:Choice>
                <mc:Fallback>
                  <p:oleObj name="Equation" r:id="rId11" imgW="1346040" imgH="203040" progId="Equation.DSMT4">
                    <p:embed/>
                    <p:pic>
                      <p:nvPicPr>
                        <p:cNvPr id="69648" name="Object 16">
                          <a:extLst>
                            <a:ext uri="{FF2B5EF4-FFF2-40B4-BE49-F238E27FC236}">
                              <a16:creationId xmlns:a16="http://schemas.microsoft.com/office/drawing/2014/main" id="{6AA7CFD4-59E4-4BD8-9B68-A0E24A3D9C0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 y="973"/>
                          <a:ext cx="2277"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50" name="Text Box 18">
              <a:extLst>
                <a:ext uri="{FF2B5EF4-FFF2-40B4-BE49-F238E27FC236}">
                  <a16:creationId xmlns:a16="http://schemas.microsoft.com/office/drawing/2014/main" id="{4E10EF08-C6FE-4E1C-9525-8ACC3977C3B5}"/>
                </a:ext>
              </a:extLst>
            </p:cNvPr>
            <p:cNvSpPr txBox="1">
              <a:spLocks noChangeArrowheads="1"/>
            </p:cNvSpPr>
            <p:nvPr/>
          </p:nvSpPr>
          <p:spPr bwMode="auto">
            <a:xfrm>
              <a:off x="2667" y="996"/>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aphicFrame>
          <p:nvGraphicFramePr>
            <p:cNvPr id="69651" name="Object 19">
              <a:extLst>
                <a:ext uri="{FF2B5EF4-FFF2-40B4-BE49-F238E27FC236}">
                  <a16:creationId xmlns:a16="http://schemas.microsoft.com/office/drawing/2014/main" id="{A501DBBC-F7AA-497B-B817-9B78D2EF05A6}"/>
                </a:ext>
              </a:extLst>
            </p:cNvPr>
            <p:cNvGraphicFramePr>
              <a:graphicFrameLocks noChangeAspect="1"/>
            </p:cNvGraphicFramePr>
            <p:nvPr>
              <p:extLst>
                <p:ext uri="{D42A27DB-BD31-4B8C-83A1-F6EECF244321}">
                  <p14:modId xmlns:p14="http://schemas.microsoft.com/office/powerpoint/2010/main" val="2474843752"/>
                </p:ext>
              </p:extLst>
            </p:nvPr>
          </p:nvGraphicFramePr>
          <p:xfrm>
            <a:off x="3023" y="939"/>
            <a:ext cx="2491" cy="364"/>
          </p:xfrm>
          <a:graphic>
            <a:graphicData uri="http://schemas.openxmlformats.org/presentationml/2006/ole">
              <mc:AlternateContent xmlns:mc="http://schemas.openxmlformats.org/markup-compatibility/2006">
                <mc:Choice xmlns:v="urn:schemas-microsoft-com:vml" Requires="v">
                  <p:oleObj spid="_x0000_s107239" name="Equation" r:id="rId13" imgW="1536480" imgH="228600" progId="Equation.DSMT4">
                    <p:embed/>
                  </p:oleObj>
                </mc:Choice>
                <mc:Fallback>
                  <p:oleObj name="Equation" r:id="rId13" imgW="1536480" imgH="228600" progId="Equation.DSMT4">
                    <p:embed/>
                    <p:pic>
                      <p:nvPicPr>
                        <p:cNvPr id="69651" name="Object 19">
                          <a:extLst>
                            <a:ext uri="{FF2B5EF4-FFF2-40B4-BE49-F238E27FC236}">
                              <a16:creationId xmlns:a16="http://schemas.microsoft.com/office/drawing/2014/main" id="{A501DBBC-F7AA-497B-B817-9B78D2EF05A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3" y="939"/>
                          <a:ext cx="2491"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9686" name="Group 54">
            <a:extLst>
              <a:ext uri="{FF2B5EF4-FFF2-40B4-BE49-F238E27FC236}">
                <a16:creationId xmlns:a16="http://schemas.microsoft.com/office/drawing/2014/main" id="{72FAA07D-1C08-4A4B-8FD6-1289F790D744}"/>
              </a:ext>
            </a:extLst>
          </p:cNvPr>
          <p:cNvGrpSpPr>
            <a:grpSpLocks/>
          </p:cNvGrpSpPr>
          <p:nvPr/>
        </p:nvGrpSpPr>
        <p:grpSpPr bwMode="auto">
          <a:xfrm>
            <a:off x="76200" y="2089150"/>
            <a:ext cx="8686800" cy="958850"/>
            <a:chOff x="48" y="1316"/>
            <a:chExt cx="5472" cy="604"/>
          </a:xfrm>
        </p:grpSpPr>
        <p:sp>
          <p:nvSpPr>
            <p:cNvPr id="69642" name="Text Box 10">
              <a:extLst>
                <a:ext uri="{FF2B5EF4-FFF2-40B4-BE49-F238E27FC236}">
                  <a16:creationId xmlns:a16="http://schemas.microsoft.com/office/drawing/2014/main" id="{F2083F67-DF20-4E60-ABC8-0355D58A9493}"/>
                </a:ext>
              </a:extLst>
            </p:cNvPr>
            <p:cNvSpPr txBox="1">
              <a:spLocks noChangeArrowheads="1"/>
            </p:cNvSpPr>
            <p:nvPr/>
          </p:nvSpPr>
          <p:spPr bwMode="auto">
            <a:xfrm>
              <a:off x="48" y="147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2</a:t>
              </a:r>
              <a:r>
                <a:rPr kumimoji="0" lang="zh-CN" altLang="en-US">
                  <a:solidFill>
                    <a:srgbClr val="FF0000"/>
                  </a:solidFill>
                  <a:latin typeface="楷体_GB2312" pitchFamily="49" charset="-122"/>
                  <a:ea typeface="楷体_GB2312" pitchFamily="49" charset="-122"/>
                </a:rPr>
                <a:t>、</a:t>
              </a:r>
            </a:p>
          </p:txBody>
        </p:sp>
        <p:graphicFrame>
          <p:nvGraphicFramePr>
            <p:cNvPr id="69653" name="Object 21">
              <a:extLst>
                <a:ext uri="{FF2B5EF4-FFF2-40B4-BE49-F238E27FC236}">
                  <a16:creationId xmlns:a16="http://schemas.microsoft.com/office/drawing/2014/main" id="{B82537A5-F29A-4F45-8D5C-22609109ECB8}"/>
                </a:ext>
              </a:extLst>
            </p:cNvPr>
            <p:cNvGraphicFramePr>
              <a:graphicFrameLocks noChangeAspect="1"/>
            </p:cNvGraphicFramePr>
            <p:nvPr>
              <p:extLst>
                <p:ext uri="{D42A27DB-BD31-4B8C-83A1-F6EECF244321}">
                  <p14:modId xmlns:p14="http://schemas.microsoft.com/office/powerpoint/2010/main" val="3635206656"/>
                </p:ext>
              </p:extLst>
            </p:nvPr>
          </p:nvGraphicFramePr>
          <p:xfrm>
            <a:off x="288" y="1430"/>
            <a:ext cx="1488" cy="351"/>
          </p:xfrm>
          <a:graphic>
            <a:graphicData uri="http://schemas.openxmlformats.org/presentationml/2006/ole">
              <mc:AlternateContent xmlns:mc="http://schemas.openxmlformats.org/markup-compatibility/2006">
                <mc:Choice xmlns:v="urn:schemas-microsoft-com:vml" Requires="v">
                  <p:oleObj spid="_x0000_s107240" name="Equation" r:id="rId15" imgW="850680" imgH="203040" progId="Equation.DSMT4">
                    <p:embed/>
                  </p:oleObj>
                </mc:Choice>
                <mc:Fallback>
                  <p:oleObj name="Equation" r:id="rId15" imgW="850680" imgH="203040" progId="Equation.DSMT4">
                    <p:embed/>
                    <p:pic>
                      <p:nvPicPr>
                        <p:cNvPr id="69653" name="Object 21">
                          <a:extLst>
                            <a:ext uri="{FF2B5EF4-FFF2-40B4-BE49-F238E27FC236}">
                              <a16:creationId xmlns:a16="http://schemas.microsoft.com/office/drawing/2014/main" id="{B82537A5-F29A-4F45-8D5C-22609109ECB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 y="1430"/>
                          <a:ext cx="1488"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55" name="Object 23">
              <a:extLst>
                <a:ext uri="{FF2B5EF4-FFF2-40B4-BE49-F238E27FC236}">
                  <a16:creationId xmlns:a16="http://schemas.microsoft.com/office/drawing/2014/main" id="{EF06AF1B-209F-4002-853E-74F06EDB7A9E}"/>
                </a:ext>
              </a:extLst>
            </p:cNvPr>
            <p:cNvGraphicFramePr>
              <a:graphicFrameLocks noChangeAspect="1"/>
            </p:cNvGraphicFramePr>
            <p:nvPr>
              <p:extLst>
                <p:ext uri="{D42A27DB-BD31-4B8C-83A1-F6EECF244321}">
                  <p14:modId xmlns:p14="http://schemas.microsoft.com/office/powerpoint/2010/main" val="457382028"/>
                </p:ext>
              </p:extLst>
            </p:nvPr>
          </p:nvGraphicFramePr>
          <p:xfrm>
            <a:off x="1864" y="1316"/>
            <a:ext cx="1488" cy="604"/>
          </p:xfrm>
          <a:graphic>
            <a:graphicData uri="http://schemas.openxmlformats.org/presentationml/2006/ole">
              <mc:AlternateContent xmlns:mc="http://schemas.openxmlformats.org/markup-compatibility/2006">
                <mc:Choice xmlns:v="urn:schemas-microsoft-com:vml" Requires="v">
                  <p:oleObj spid="_x0000_s107241" name="Equation" r:id="rId17" imgW="1041120" imgH="419040" progId="Equation.DSMT4">
                    <p:embed/>
                  </p:oleObj>
                </mc:Choice>
                <mc:Fallback>
                  <p:oleObj name="Equation" r:id="rId17" imgW="1041120" imgH="419040" progId="Equation.DSMT4">
                    <p:embed/>
                    <p:pic>
                      <p:nvPicPr>
                        <p:cNvPr id="69655" name="Object 23">
                          <a:extLst>
                            <a:ext uri="{FF2B5EF4-FFF2-40B4-BE49-F238E27FC236}">
                              <a16:creationId xmlns:a16="http://schemas.microsoft.com/office/drawing/2014/main" id="{EF06AF1B-209F-4002-853E-74F06EDB7A9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4" y="1316"/>
                          <a:ext cx="1488" cy="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57" name="Object 25">
              <a:extLst>
                <a:ext uri="{FF2B5EF4-FFF2-40B4-BE49-F238E27FC236}">
                  <a16:creationId xmlns:a16="http://schemas.microsoft.com/office/drawing/2014/main" id="{1C1ADFBD-06BD-47D2-86FF-FD3378A262F6}"/>
                </a:ext>
              </a:extLst>
            </p:cNvPr>
            <p:cNvGraphicFramePr>
              <a:graphicFrameLocks noChangeAspect="1"/>
            </p:cNvGraphicFramePr>
            <p:nvPr>
              <p:extLst>
                <p:ext uri="{D42A27DB-BD31-4B8C-83A1-F6EECF244321}">
                  <p14:modId xmlns:p14="http://schemas.microsoft.com/office/powerpoint/2010/main" val="3688318925"/>
                </p:ext>
              </p:extLst>
            </p:nvPr>
          </p:nvGraphicFramePr>
          <p:xfrm>
            <a:off x="3777" y="1326"/>
            <a:ext cx="1743" cy="572"/>
          </p:xfrm>
          <a:graphic>
            <a:graphicData uri="http://schemas.openxmlformats.org/presentationml/2006/ole">
              <mc:AlternateContent xmlns:mc="http://schemas.openxmlformats.org/markup-compatibility/2006">
                <mc:Choice xmlns:v="urn:schemas-microsoft-com:vml" Requires="v">
                  <p:oleObj spid="_x0000_s107242" name="Equation" r:id="rId19" imgW="1282680" imgH="419040" progId="Equation.DSMT4">
                    <p:embed/>
                  </p:oleObj>
                </mc:Choice>
                <mc:Fallback>
                  <p:oleObj name="Equation" r:id="rId19" imgW="1282680" imgH="419040" progId="Equation.DSMT4">
                    <p:embed/>
                    <p:pic>
                      <p:nvPicPr>
                        <p:cNvPr id="69657" name="Object 25">
                          <a:extLst>
                            <a:ext uri="{FF2B5EF4-FFF2-40B4-BE49-F238E27FC236}">
                              <a16:creationId xmlns:a16="http://schemas.microsoft.com/office/drawing/2014/main" id="{1C1ADFBD-06BD-47D2-86FF-FD3378A262F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77" y="1326"/>
                          <a:ext cx="1743" cy="5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62" name="Text Box 30">
              <a:extLst>
                <a:ext uri="{FF2B5EF4-FFF2-40B4-BE49-F238E27FC236}">
                  <a16:creationId xmlns:a16="http://schemas.microsoft.com/office/drawing/2014/main" id="{9565DD54-995D-437A-A69C-C1E6B76B8AA6}"/>
                </a:ext>
              </a:extLst>
            </p:cNvPr>
            <p:cNvSpPr txBox="1">
              <a:spLocks noChangeArrowheads="1"/>
            </p:cNvSpPr>
            <p:nvPr/>
          </p:nvSpPr>
          <p:spPr bwMode="auto">
            <a:xfrm>
              <a:off x="3432" y="1466"/>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pSp>
      <p:grpSp>
        <p:nvGrpSpPr>
          <p:cNvPr id="69687" name="Group 55">
            <a:extLst>
              <a:ext uri="{FF2B5EF4-FFF2-40B4-BE49-F238E27FC236}">
                <a16:creationId xmlns:a16="http://schemas.microsoft.com/office/drawing/2014/main" id="{82433E59-944F-43D6-A185-C0460BE815EF}"/>
              </a:ext>
            </a:extLst>
          </p:cNvPr>
          <p:cNvGrpSpPr>
            <a:grpSpLocks/>
          </p:cNvGrpSpPr>
          <p:nvPr/>
        </p:nvGrpSpPr>
        <p:grpSpPr bwMode="auto">
          <a:xfrm>
            <a:off x="36513" y="2938463"/>
            <a:ext cx="8421687" cy="1252537"/>
            <a:chOff x="23" y="1851"/>
            <a:chExt cx="5305" cy="789"/>
          </a:xfrm>
        </p:grpSpPr>
        <p:sp>
          <p:nvSpPr>
            <p:cNvPr id="69643" name="Text Box 11">
              <a:extLst>
                <a:ext uri="{FF2B5EF4-FFF2-40B4-BE49-F238E27FC236}">
                  <a16:creationId xmlns:a16="http://schemas.microsoft.com/office/drawing/2014/main" id="{B0FBF073-2C96-43B3-961C-9840395B841B}"/>
                </a:ext>
              </a:extLst>
            </p:cNvPr>
            <p:cNvSpPr txBox="1">
              <a:spLocks noChangeArrowheads="1"/>
            </p:cNvSpPr>
            <p:nvPr/>
          </p:nvSpPr>
          <p:spPr bwMode="auto">
            <a:xfrm>
              <a:off x="23" y="2160"/>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3</a:t>
              </a:r>
              <a:r>
                <a:rPr kumimoji="0" lang="zh-CN" altLang="en-US">
                  <a:solidFill>
                    <a:srgbClr val="FF0000"/>
                  </a:solidFill>
                  <a:latin typeface="楷体_GB2312" pitchFamily="49" charset="-122"/>
                  <a:ea typeface="楷体_GB2312" pitchFamily="49" charset="-122"/>
                </a:rPr>
                <a:t>、</a:t>
              </a:r>
            </a:p>
          </p:txBody>
        </p:sp>
        <p:sp>
          <p:nvSpPr>
            <p:cNvPr id="69659" name="Text Box 27">
              <a:extLst>
                <a:ext uri="{FF2B5EF4-FFF2-40B4-BE49-F238E27FC236}">
                  <a16:creationId xmlns:a16="http://schemas.microsoft.com/office/drawing/2014/main" id="{59C0F12B-4B3E-4026-8A28-6A9A1CD80B7F}"/>
                </a:ext>
              </a:extLst>
            </p:cNvPr>
            <p:cNvSpPr txBox="1">
              <a:spLocks noChangeArrowheads="1"/>
            </p:cNvSpPr>
            <p:nvPr/>
          </p:nvSpPr>
          <p:spPr bwMode="auto">
            <a:xfrm>
              <a:off x="3152" y="2128"/>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aphicFrame>
          <p:nvGraphicFramePr>
            <p:cNvPr id="69666" name="Object 34">
              <a:extLst>
                <a:ext uri="{FF2B5EF4-FFF2-40B4-BE49-F238E27FC236}">
                  <a16:creationId xmlns:a16="http://schemas.microsoft.com/office/drawing/2014/main" id="{C85828D0-9BFD-477D-827D-AEE680618DFB}"/>
                </a:ext>
              </a:extLst>
            </p:cNvPr>
            <p:cNvGraphicFramePr>
              <a:graphicFrameLocks noChangeAspect="1"/>
            </p:cNvGraphicFramePr>
            <p:nvPr>
              <p:extLst>
                <p:ext uri="{D42A27DB-BD31-4B8C-83A1-F6EECF244321}">
                  <p14:modId xmlns:p14="http://schemas.microsoft.com/office/powerpoint/2010/main" val="1596258323"/>
                </p:ext>
              </p:extLst>
            </p:nvPr>
          </p:nvGraphicFramePr>
          <p:xfrm>
            <a:off x="327" y="2004"/>
            <a:ext cx="1200" cy="579"/>
          </p:xfrm>
          <a:graphic>
            <a:graphicData uri="http://schemas.openxmlformats.org/presentationml/2006/ole">
              <mc:AlternateContent xmlns:mc="http://schemas.openxmlformats.org/markup-compatibility/2006">
                <mc:Choice xmlns:v="urn:schemas-microsoft-com:vml" Requires="v">
                  <p:oleObj spid="_x0000_s107243" name="Equation" r:id="rId21" imgW="838080" imgH="406080" progId="Equation.DSMT4">
                    <p:embed/>
                  </p:oleObj>
                </mc:Choice>
                <mc:Fallback>
                  <p:oleObj name="Equation" r:id="rId21" imgW="838080" imgH="406080" progId="Equation.DSMT4">
                    <p:embed/>
                    <p:pic>
                      <p:nvPicPr>
                        <p:cNvPr id="69666" name="Object 34">
                          <a:extLst>
                            <a:ext uri="{FF2B5EF4-FFF2-40B4-BE49-F238E27FC236}">
                              <a16:creationId xmlns:a16="http://schemas.microsoft.com/office/drawing/2014/main" id="{C85828D0-9BFD-477D-827D-AEE680618DF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7" y="2004"/>
                          <a:ext cx="1200" cy="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68" name="Object 36">
              <a:extLst>
                <a:ext uri="{FF2B5EF4-FFF2-40B4-BE49-F238E27FC236}">
                  <a16:creationId xmlns:a16="http://schemas.microsoft.com/office/drawing/2014/main" id="{5FC79E21-63EE-4B8F-8DC7-1AF481CF4A15}"/>
                </a:ext>
              </a:extLst>
            </p:cNvPr>
            <p:cNvGraphicFramePr>
              <a:graphicFrameLocks noChangeAspect="1"/>
            </p:cNvGraphicFramePr>
            <p:nvPr>
              <p:extLst>
                <p:ext uri="{D42A27DB-BD31-4B8C-83A1-F6EECF244321}">
                  <p14:modId xmlns:p14="http://schemas.microsoft.com/office/powerpoint/2010/main" val="1780657399"/>
                </p:ext>
              </p:extLst>
            </p:nvPr>
          </p:nvGraphicFramePr>
          <p:xfrm>
            <a:off x="1584" y="1851"/>
            <a:ext cx="1488" cy="789"/>
          </p:xfrm>
          <a:graphic>
            <a:graphicData uri="http://schemas.openxmlformats.org/presentationml/2006/ole">
              <mc:AlternateContent xmlns:mc="http://schemas.openxmlformats.org/markup-compatibility/2006">
                <mc:Choice xmlns:v="urn:schemas-microsoft-com:vml" Requires="v">
                  <p:oleObj spid="_x0000_s107244" name="Equation" r:id="rId23" imgW="990360" imgH="520560" progId="Equation.DSMT4">
                    <p:embed/>
                  </p:oleObj>
                </mc:Choice>
                <mc:Fallback>
                  <p:oleObj name="Equation" r:id="rId23" imgW="990360" imgH="520560" progId="Equation.DSMT4">
                    <p:embed/>
                    <p:pic>
                      <p:nvPicPr>
                        <p:cNvPr id="69668" name="Object 36">
                          <a:extLst>
                            <a:ext uri="{FF2B5EF4-FFF2-40B4-BE49-F238E27FC236}">
                              <a16:creationId xmlns:a16="http://schemas.microsoft.com/office/drawing/2014/main" id="{5FC79E21-63EE-4B8F-8DC7-1AF481CF4A1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4" y="1851"/>
                          <a:ext cx="1488" cy="7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70" name="Object 38">
              <a:extLst>
                <a:ext uri="{FF2B5EF4-FFF2-40B4-BE49-F238E27FC236}">
                  <a16:creationId xmlns:a16="http://schemas.microsoft.com/office/drawing/2014/main" id="{E2C2B7A5-18C4-40C0-88A4-43EEEEF0BC10}"/>
                </a:ext>
              </a:extLst>
            </p:cNvPr>
            <p:cNvGraphicFramePr>
              <a:graphicFrameLocks noChangeAspect="1"/>
            </p:cNvGraphicFramePr>
            <p:nvPr>
              <p:extLst>
                <p:ext uri="{D42A27DB-BD31-4B8C-83A1-F6EECF244321}">
                  <p14:modId xmlns:p14="http://schemas.microsoft.com/office/powerpoint/2010/main" val="124169827"/>
                </p:ext>
              </p:extLst>
            </p:nvPr>
          </p:nvGraphicFramePr>
          <p:xfrm>
            <a:off x="3600" y="1886"/>
            <a:ext cx="1728" cy="733"/>
          </p:xfrm>
          <a:graphic>
            <a:graphicData uri="http://schemas.openxmlformats.org/presentationml/2006/ole">
              <mc:AlternateContent xmlns:mc="http://schemas.openxmlformats.org/markup-compatibility/2006">
                <mc:Choice xmlns:v="urn:schemas-microsoft-com:vml" Requires="v">
                  <p:oleObj spid="_x0000_s107245" name="Equation" r:id="rId25" imgW="1231560" imgH="520560" progId="Equation.DSMT4">
                    <p:embed/>
                  </p:oleObj>
                </mc:Choice>
                <mc:Fallback>
                  <p:oleObj name="Equation" r:id="rId25" imgW="1231560" imgH="520560" progId="Equation.DSMT4">
                    <p:embed/>
                    <p:pic>
                      <p:nvPicPr>
                        <p:cNvPr id="69670" name="Object 38">
                          <a:extLst>
                            <a:ext uri="{FF2B5EF4-FFF2-40B4-BE49-F238E27FC236}">
                              <a16:creationId xmlns:a16="http://schemas.microsoft.com/office/drawing/2014/main" id="{E2C2B7A5-18C4-40C0-88A4-43EEEEF0BC1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00" y="1886"/>
                          <a:ext cx="1728" cy="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9688" name="Group 56">
            <a:extLst>
              <a:ext uri="{FF2B5EF4-FFF2-40B4-BE49-F238E27FC236}">
                <a16:creationId xmlns:a16="http://schemas.microsoft.com/office/drawing/2014/main" id="{628964F8-CAA8-4CA8-B7F3-33B87FBA1F36}"/>
              </a:ext>
            </a:extLst>
          </p:cNvPr>
          <p:cNvGrpSpPr>
            <a:grpSpLocks/>
          </p:cNvGrpSpPr>
          <p:nvPr/>
        </p:nvGrpSpPr>
        <p:grpSpPr bwMode="auto">
          <a:xfrm>
            <a:off x="24666" y="3956050"/>
            <a:ext cx="5942012" cy="1274762"/>
            <a:chOff x="49" y="2509"/>
            <a:chExt cx="3743" cy="803"/>
          </a:xfrm>
        </p:grpSpPr>
        <p:sp>
          <p:nvSpPr>
            <p:cNvPr id="69644" name="Text Box 12">
              <a:extLst>
                <a:ext uri="{FF2B5EF4-FFF2-40B4-BE49-F238E27FC236}">
                  <a16:creationId xmlns:a16="http://schemas.microsoft.com/office/drawing/2014/main" id="{10A7F4E8-3D73-4074-AD4B-B426D80FB3D3}"/>
                </a:ext>
              </a:extLst>
            </p:cNvPr>
            <p:cNvSpPr txBox="1">
              <a:spLocks noChangeArrowheads="1"/>
            </p:cNvSpPr>
            <p:nvPr/>
          </p:nvSpPr>
          <p:spPr bwMode="auto">
            <a:xfrm>
              <a:off x="49" y="2832"/>
              <a:ext cx="4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4</a:t>
              </a:r>
              <a:r>
                <a:rPr kumimoji="0" lang="zh-CN" altLang="en-US">
                  <a:solidFill>
                    <a:srgbClr val="FF0000"/>
                  </a:solidFill>
                  <a:latin typeface="楷体_GB2312" pitchFamily="49" charset="-122"/>
                  <a:ea typeface="楷体_GB2312" pitchFamily="49" charset="-122"/>
                </a:rPr>
                <a:t>、</a:t>
              </a:r>
            </a:p>
          </p:txBody>
        </p:sp>
        <p:sp>
          <p:nvSpPr>
            <p:cNvPr id="69660" name="Text Box 28">
              <a:extLst>
                <a:ext uri="{FF2B5EF4-FFF2-40B4-BE49-F238E27FC236}">
                  <a16:creationId xmlns:a16="http://schemas.microsoft.com/office/drawing/2014/main" id="{E796E76E-22FD-4E33-8664-0CD8BD9E849B}"/>
                </a:ext>
              </a:extLst>
            </p:cNvPr>
            <p:cNvSpPr txBox="1">
              <a:spLocks noChangeArrowheads="1"/>
            </p:cNvSpPr>
            <p:nvPr/>
          </p:nvSpPr>
          <p:spPr bwMode="auto">
            <a:xfrm>
              <a:off x="1807" y="2819"/>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aphicFrame>
          <p:nvGraphicFramePr>
            <p:cNvPr id="69674" name="Object 42">
              <a:extLst>
                <a:ext uri="{FF2B5EF4-FFF2-40B4-BE49-F238E27FC236}">
                  <a16:creationId xmlns:a16="http://schemas.microsoft.com/office/drawing/2014/main" id="{82A9BDB0-6BAD-4F92-A191-4CA92436B6E6}"/>
                </a:ext>
              </a:extLst>
            </p:cNvPr>
            <p:cNvGraphicFramePr>
              <a:graphicFrameLocks noChangeAspect="1"/>
            </p:cNvGraphicFramePr>
            <p:nvPr>
              <p:extLst>
                <p:ext uri="{D42A27DB-BD31-4B8C-83A1-F6EECF244321}">
                  <p14:modId xmlns:p14="http://schemas.microsoft.com/office/powerpoint/2010/main" val="2762167810"/>
                </p:ext>
              </p:extLst>
            </p:nvPr>
          </p:nvGraphicFramePr>
          <p:xfrm>
            <a:off x="337" y="2509"/>
            <a:ext cx="1309" cy="803"/>
          </p:xfrm>
          <a:graphic>
            <a:graphicData uri="http://schemas.openxmlformats.org/presentationml/2006/ole">
              <mc:AlternateContent xmlns:mc="http://schemas.openxmlformats.org/markup-compatibility/2006">
                <mc:Choice xmlns:v="urn:schemas-microsoft-com:vml" Requires="v">
                  <p:oleObj spid="_x0000_s107246" name="Equation" r:id="rId27" imgW="850680" imgH="520560" progId="Equation.DSMT4">
                    <p:embed/>
                  </p:oleObj>
                </mc:Choice>
                <mc:Fallback>
                  <p:oleObj name="Equation" r:id="rId27" imgW="850680" imgH="520560" progId="Equation.DSMT4">
                    <p:embed/>
                    <p:pic>
                      <p:nvPicPr>
                        <p:cNvPr id="69674" name="Object 42">
                          <a:extLst>
                            <a:ext uri="{FF2B5EF4-FFF2-40B4-BE49-F238E27FC236}">
                              <a16:creationId xmlns:a16="http://schemas.microsoft.com/office/drawing/2014/main" id="{82A9BDB0-6BAD-4F92-A191-4CA92436B6E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7" y="2509"/>
                          <a:ext cx="1309" cy="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76" name="Object 44">
              <a:extLst>
                <a:ext uri="{FF2B5EF4-FFF2-40B4-BE49-F238E27FC236}">
                  <a16:creationId xmlns:a16="http://schemas.microsoft.com/office/drawing/2014/main" id="{50993F5D-EFBD-420F-8669-3ECEBD72594B}"/>
                </a:ext>
              </a:extLst>
            </p:cNvPr>
            <p:cNvGraphicFramePr>
              <a:graphicFrameLocks noChangeAspect="1"/>
            </p:cNvGraphicFramePr>
            <p:nvPr>
              <p:extLst>
                <p:ext uri="{D42A27DB-BD31-4B8C-83A1-F6EECF244321}">
                  <p14:modId xmlns:p14="http://schemas.microsoft.com/office/powerpoint/2010/main" val="3983461673"/>
                </p:ext>
              </p:extLst>
            </p:nvPr>
          </p:nvGraphicFramePr>
          <p:xfrm>
            <a:off x="2305" y="2598"/>
            <a:ext cx="1487" cy="714"/>
          </p:xfrm>
          <a:graphic>
            <a:graphicData uri="http://schemas.openxmlformats.org/presentationml/2006/ole">
              <mc:AlternateContent xmlns:mc="http://schemas.openxmlformats.org/markup-compatibility/2006">
                <mc:Choice xmlns:v="urn:schemas-microsoft-com:vml" Requires="v">
                  <p:oleObj spid="_x0000_s107247" name="Equation" r:id="rId29" imgW="1091880" imgH="520560" progId="Equation.DSMT4">
                    <p:embed/>
                  </p:oleObj>
                </mc:Choice>
                <mc:Fallback>
                  <p:oleObj name="Equation" r:id="rId29" imgW="1091880" imgH="520560" progId="Equation.DSMT4">
                    <p:embed/>
                    <p:pic>
                      <p:nvPicPr>
                        <p:cNvPr id="69676" name="Object 44">
                          <a:extLst>
                            <a:ext uri="{FF2B5EF4-FFF2-40B4-BE49-F238E27FC236}">
                              <a16:creationId xmlns:a16="http://schemas.microsoft.com/office/drawing/2014/main" id="{50993F5D-EFBD-420F-8669-3ECEBD72594B}"/>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05" y="2598"/>
                          <a:ext cx="1487" cy="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9689" name="Group 57">
            <a:extLst>
              <a:ext uri="{FF2B5EF4-FFF2-40B4-BE49-F238E27FC236}">
                <a16:creationId xmlns:a16="http://schemas.microsoft.com/office/drawing/2014/main" id="{34D50ED0-641B-4C47-AA45-1EE13B44578A}"/>
              </a:ext>
            </a:extLst>
          </p:cNvPr>
          <p:cNvGrpSpPr>
            <a:grpSpLocks/>
          </p:cNvGrpSpPr>
          <p:nvPr/>
        </p:nvGrpSpPr>
        <p:grpSpPr bwMode="auto">
          <a:xfrm>
            <a:off x="40164" y="5240337"/>
            <a:ext cx="7340600" cy="1069975"/>
            <a:chOff x="48" y="3310"/>
            <a:chExt cx="4624" cy="674"/>
          </a:xfrm>
        </p:grpSpPr>
        <p:sp>
          <p:nvSpPr>
            <p:cNvPr id="69645" name="Text Box 13">
              <a:extLst>
                <a:ext uri="{FF2B5EF4-FFF2-40B4-BE49-F238E27FC236}">
                  <a16:creationId xmlns:a16="http://schemas.microsoft.com/office/drawing/2014/main" id="{278C03B0-FA95-4DED-AA4B-70B3EF8061C3}"/>
                </a:ext>
              </a:extLst>
            </p:cNvPr>
            <p:cNvSpPr txBox="1">
              <a:spLocks noChangeArrowheads="1"/>
            </p:cNvSpPr>
            <p:nvPr/>
          </p:nvSpPr>
          <p:spPr bwMode="auto">
            <a:xfrm>
              <a:off x="48" y="3520"/>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5</a:t>
              </a:r>
              <a:r>
                <a:rPr kumimoji="0" lang="zh-CN" altLang="en-US">
                  <a:solidFill>
                    <a:srgbClr val="FF0000"/>
                  </a:solidFill>
                  <a:latin typeface="楷体_GB2312" pitchFamily="49" charset="-122"/>
                  <a:ea typeface="楷体_GB2312" pitchFamily="49" charset="-122"/>
                </a:rPr>
                <a:t>、</a:t>
              </a:r>
            </a:p>
          </p:txBody>
        </p:sp>
        <p:sp>
          <p:nvSpPr>
            <p:cNvPr id="69661" name="Text Box 29">
              <a:extLst>
                <a:ext uri="{FF2B5EF4-FFF2-40B4-BE49-F238E27FC236}">
                  <a16:creationId xmlns:a16="http://schemas.microsoft.com/office/drawing/2014/main" id="{BA820BEB-B930-4636-B17C-BB78EC505361}"/>
                </a:ext>
              </a:extLst>
            </p:cNvPr>
            <p:cNvSpPr txBox="1">
              <a:spLocks noChangeArrowheads="1"/>
            </p:cNvSpPr>
            <p:nvPr/>
          </p:nvSpPr>
          <p:spPr bwMode="auto">
            <a:xfrm>
              <a:off x="2880" y="3520"/>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aphicFrame>
          <p:nvGraphicFramePr>
            <p:cNvPr id="69679" name="Object 47">
              <a:extLst>
                <a:ext uri="{FF2B5EF4-FFF2-40B4-BE49-F238E27FC236}">
                  <a16:creationId xmlns:a16="http://schemas.microsoft.com/office/drawing/2014/main" id="{62EAE3BF-CA2C-40F5-A516-EA44D5EEFD20}"/>
                </a:ext>
              </a:extLst>
            </p:cNvPr>
            <p:cNvGraphicFramePr>
              <a:graphicFrameLocks noChangeAspect="1"/>
            </p:cNvGraphicFramePr>
            <p:nvPr>
              <p:extLst>
                <p:ext uri="{D42A27DB-BD31-4B8C-83A1-F6EECF244321}">
                  <p14:modId xmlns:p14="http://schemas.microsoft.com/office/powerpoint/2010/main" val="3373774883"/>
                </p:ext>
              </p:extLst>
            </p:nvPr>
          </p:nvGraphicFramePr>
          <p:xfrm>
            <a:off x="360" y="3310"/>
            <a:ext cx="2160" cy="674"/>
          </p:xfrm>
          <a:graphic>
            <a:graphicData uri="http://schemas.openxmlformats.org/presentationml/2006/ole">
              <mc:AlternateContent xmlns:mc="http://schemas.openxmlformats.org/markup-compatibility/2006">
                <mc:Choice xmlns:v="urn:schemas-microsoft-com:vml" Requires="v">
                  <p:oleObj spid="_x0000_s107248" name="Equation" r:id="rId31" imgW="1346200" imgH="419100" progId="Equation.DSMT4">
                    <p:embed/>
                  </p:oleObj>
                </mc:Choice>
                <mc:Fallback>
                  <p:oleObj name="Equation" r:id="rId31" imgW="1346200" imgH="419100" progId="Equation.DSMT4">
                    <p:embed/>
                    <p:pic>
                      <p:nvPicPr>
                        <p:cNvPr id="69679" name="Object 47">
                          <a:extLst>
                            <a:ext uri="{FF2B5EF4-FFF2-40B4-BE49-F238E27FC236}">
                              <a16:creationId xmlns:a16="http://schemas.microsoft.com/office/drawing/2014/main" id="{62EAE3BF-CA2C-40F5-A516-EA44D5EEFD20}"/>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60" y="3310"/>
                          <a:ext cx="2160" cy="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81" name="Object 49">
              <a:extLst>
                <a:ext uri="{FF2B5EF4-FFF2-40B4-BE49-F238E27FC236}">
                  <a16:creationId xmlns:a16="http://schemas.microsoft.com/office/drawing/2014/main" id="{6E419518-FA6C-43AA-B69A-96A3BBB967D8}"/>
                </a:ext>
              </a:extLst>
            </p:cNvPr>
            <p:cNvGraphicFramePr>
              <a:graphicFrameLocks noChangeAspect="1"/>
            </p:cNvGraphicFramePr>
            <p:nvPr>
              <p:extLst>
                <p:ext uri="{D42A27DB-BD31-4B8C-83A1-F6EECF244321}">
                  <p14:modId xmlns:p14="http://schemas.microsoft.com/office/powerpoint/2010/main" val="3040847781"/>
                </p:ext>
              </p:extLst>
            </p:nvPr>
          </p:nvGraphicFramePr>
          <p:xfrm>
            <a:off x="3264" y="3421"/>
            <a:ext cx="1408" cy="544"/>
          </p:xfrm>
          <a:graphic>
            <a:graphicData uri="http://schemas.openxmlformats.org/presentationml/2006/ole">
              <mc:AlternateContent xmlns:mc="http://schemas.openxmlformats.org/markup-compatibility/2006">
                <mc:Choice xmlns:v="urn:schemas-microsoft-com:vml" Requires="v">
                  <p:oleObj spid="_x0000_s107249" name="Equation" r:id="rId33" imgW="1117440" imgH="431640" progId="Equation.DSMT4">
                    <p:embed/>
                  </p:oleObj>
                </mc:Choice>
                <mc:Fallback>
                  <p:oleObj name="Equation" r:id="rId33" imgW="1117440" imgH="431640" progId="Equation.DSMT4">
                    <p:embed/>
                    <p:pic>
                      <p:nvPicPr>
                        <p:cNvPr id="69681" name="Object 49">
                          <a:extLst>
                            <a:ext uri="{FF2B5EF4-FFF2-40B4-BE49-F238E27FC236}">
                              <a16:creationId xmlns:a16="http://schemas.microsoft.com/office/drawing/2014/main" id="{6E419518-FA6C-43AA-B69A-96A3BBB967D8}"/>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64" y="3421"/>
                          <a:ext cx="1408"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16494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85"/>
                                        </p:tgtEl>
                                        <p:attrNameLst>
                                          <p:attrName>style.visibility</p:attrName>
                                        </p:attrNameLst>
                                      </p:cBhvr>
                                      <p:to>
                                        <p:strVal val="visible"/>
                                      </p:to>
                                    </p:set>
                                    <p:animEffect transition="in" filter="wipe(left)">
                                      <p:cBhvr>
                                        <p:cTn id="7" dur="1000"/>
                                        <p:tgtEl>
                                          <p:spTgt spid="69685"/>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86"/>
                                        </p:tgtEl>
                                        <p:attrNameLst>
                                          <p:attrName>style.visibility</p:attrName>
                                        </p:attrNameLst>
                                      </p:cBhvr>
                                      <p:to>
                                        <p:strVal val="visible"/>
                                      </p:to>
                                    </p:set>
                                    <p:animEffect transition="in" filter="wipe(left)">
                                      <p:cBhvr>
                                        <p:cTn id="12" dur="1000"/>
                                        <p:tgtEl>
                                          <p:spTgt spid="69686"/>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687"/>
                                        </p:tgtEl>
                                        <p:attrNameLst>
                                          <p:attrName>style.visibility</p:attrName>
                                        </p:attrNameLst>
                                      </p:cBhvr>
                                      <p:to>
                                        <p:strVal val="visible"/>
                                      </p:to>
                                    </p:set>
                                    <p:animEffect transition="in" filter="wipe(left)">
                                      <p:cBhvr>
                                        <p:cTn id="17" dur="1000"/>
                                        <p:tgtEl>
                                          <p:spTgt spid="69687"/>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9688"/>
                                        </p:tgtEl>
                                        <p:attrNameLst>
                                          <p:attrName>style.visibility</p:attrName>
                                        </p:attrNameLst>
                                      </p:cBhvr>
                                      <p:to>
                                        <p:strVal val="visible"/>
                                      </p:to>
                                    </p:set>
                                    <p:animEffect transition="in" filter="wipe(left)">
                                      <p:cBhvr>
                                        <p:cTn id="22" dur="1000"/>
                                        <p:tgtEl>
                                          <p:spTgt spid="69688"/>
                                        </p:tgtEl>
                                      </p:cBhvr>
                                    </p:animEffect>
                                  </p:childTnLst>
                                  <p:subTnLst>
                                    <p:audio>
                                      <p:cMediaNode>
                                        <p:cTn display="0" masterRel="sameClick">
                                          <p:stCondLst>
                                            <p:cond evt="begin" delay="0">
                                              <p:tn val="20"/>
                                            </p:cond>
                                          </p:stCondLst>
                                          <p:endCondLst>
                                            <p:cond evt="onStopAudio" delay="0">
                                              <p:tgtEl>
                                                <p:sldTgt/>
                                              </p:tgtEl>
                                            </p:cond>
                                          </p:endCondLst>
                                        </p:cTn>
                                        <p:tgtEl>
                                          <p:sndTgt r:embed="rId5"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9689"/>
                                        </p:tgtEl>
                                        <p:attrNameLst>
                                          <p:attrName>style.visibility</p:attrName>
                                        </p:attrNameLst>
                                      </p:cBhvr>
                                      <p:to>
                                        <p:strVal val="visible"/>
                                      </p:to>
                                    </p:set>
                                    <p:animEffect transition="in" filter="wipe(left)">
                                      <p:cBhvr>
                                        <p:cTn id="27" dur="1000"/>
                                        <p:tgtEl>
                                          <p:spTgt spid="69689"/>
                                        </p:tgtEl>
                                      </p:cBhvr>
                                    </p:animEffect>
                                  </p:childTnLst>
                                  <p:subTnLst>
                                    <p:audio>
                                      <p:cMediaNode>
                                        <p:cTn display="0" masterRel="sameClick">
                                          <p:stCondLst>
                                            <p:cond evt="begin" delay="0">
                                              <p:tn val="25"/>
                                            </p:cond>
                                          </p:stCondLst>
                                          <p:endCondLst>
                                            <p:cond evt="onStopAudio" delay="0">
                                              <p:tgtEl>
                                                <p:sldTgt/>
                                              </p:tgtEl>
                                            </p:cond>
                                          </p:endCondLst>
                                        </p:cTn>
                                        <p:tgtEl>
                                          <p:sndTgt r:embed="rId6"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4" name="Group 6">
            <a:extLst>
              <a:ext uri="{FF2B5EF4-FFF2-40B4-BE49-F238E27FC236}">
                <a16:creationId xmlns:a16="http://schemas.microsoft.com/office/drawing/2014/main" id="{9054C6B3-934E-49D7-951C-3D41E448B7FD}"/>
              </a:ext>
            </a:extLst>
          </p:cNvPr>
          <p:cNvGrpSpPr>
            <a:grpSpLocks/>
          </p:cNvGrpSpPr>
          <p:nvPr/>
        </p:nvGrpSpPr>
        <p:grpSpPr bwMode="auto">
          <a:xfrm>
            <a:off x="0" y="49659"/>
            <a:ext cx="4779963" cy="569913"/>
            <a:chOff x="96" y="96"/>
            <a:chExt cx="2736" cy="359"/>
          </a:xfrm>
        </p:grpSpPr>
        <p:sp>
          <p:nvSpPr>
            <p:cNvPr id="68610" name="Text Box 2">
              <a:extLst>
                <a:ext uri="{FF2B5EF4-FFF2-40B4-BE49-F238E27FC236}">
                  <a16:creationId xmlns:a16="http://schemas.microsoft.com/office/drawing/2014/main" id="{13D86414-CCEF-41CD-814B-96C2476B3A17}"/>
                </a:ext>
              </a:extLst>
            </p:cNvPr>
            <p:cNvSpPr txBox="1">
              <a:spLocks noChangeArrowheads="1"/>
            </p:cNvSpPr>
            <p:nvPr/>
          </p:nvSpPr>
          <p:spPr bwMode="auto">
            <a:xfrm>
              <a:off x="96" y="9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0000"/>
                  </a:solidFill>
                  <a:ea typeface="楷体_GB2312" pitchFamily="49" charset="-122"/>
                </a:rPr>
                <a:t>取</a:t>
              </a:r>
            </a:p>
          </p:txBody>
        </p:sp>
        <p:graphicFrame>
          <p:nvGraphicFramePr>
            <p:cNvPr id="68611" name="Object 3">
              <a:extLst>
                <a:ext uri="{FF2B5EF4-FFF2-40B4-BE49-F238E27FC236}">
                  <a16:creationId xmlns:a16="http://schemas.microsoft.com/office/drawing/2014/main" id="{88C70B5D-FB9F-4128-B6EE-0B31E81F1C9E}"/>
                </a:ext>
              </a:extLst>
            </p:cNvPr>
            <p:cNvGraphicFramePr>
              <a:graphicFrameLocks noChangeAspect="1"/>
            </p:cNvGraphicFramePr>
            <p:nvPr>
              <p:extLst>
                <p:ext uri="{D42A27DB-BD31-4B8C-83A1-F6EECF244321}">
                  <p14:modId xmlns:p14="http://schemas.microsoft.com/office/powerpoint/2010/main" val="1151222114"/>
                </p:ext>
              </p:extLst>
            </p:nvPr>
          </p:nvGraphicFramePr>
          <p:xfrm>
            <a:off x="455" y="109"/>
            <a:ext cx="788" cy="346"/>
          </p:xfrm>
          <a:graphic>
            <a:graphicData uri="http://schemas.openxmlformats.org/presentationml/2006/ole">
              <mc:AlternateContent xmlns:mc="http://schemas.openxmlformats.org/markup-compatibility/2006">
                <mc:Choice xmlns:v="urn:schemas-microsoft-com:vml" Requires="v">
                  <p:oleObj spid="_x0000_s109734" name="Equation" r:id="rId4" imgW="520560" imgH="228600" progId="Equation.DSMT4">
                    <p:embed/>
                  </p:oleObj>
                </mc:Choice>
                <mc:Fallback>
                  <p:oleObj name="Equation" r:id="rId4" imgW="520560" imgH="228600" progId="Equation.DSMT4">
                    <p:embed/>
                    <p:pic>
                      <p:nvPicPr>
                        <p:cNvPr id="68611" name="Object 3">
                          <a:extLst>
                            <a:ext uri="{FF2B5EF4-FFF2-40B4-BE49-F238E27FC236}">
                              <a16:creationId xmlns:a16="http://schemas.microsoft.com/office/drawing/2014/main" id="{88C70B5D-FB9F-4128-B6EE-0B31E81F1C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 y="109"/>
                          <a:ext cx="78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3" name="Text Box 5">
              <a:extLst>
                <a:ext uri="{FF2B5EF4-FFF2-40B4-BE49-F238E27FC236}">
                  <a16:creationId xmlns:a16="http://schemas.microsoft.com/office/drawing/2014/main" id="{CA616309-E3A0-4AD1-90B5-CA058B6390CF}"/>
                </a:ext>
              </a:extLst>
            </p:cNvPr>
            <p:cNvSpPr txBox="1">
              <a:spLocks noChangeArrowheads="1"/>
            </p:cNvSpPr>
            <p:nvPr/>
          </p:nvSpPr>
          <p:spPr bwMode="auto">
            <a:xfrm>
              <a:off x="1200" y="96"/>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0000FF"/>
                  </a:solidFill>
                  <a:ea typeface="楷体_GB2312" pitchFamily="49" charset="-122"/>
                </a:rPr>
                <a:t>计算结果如下：</a:t>
              </a:r>
            </a:p>
          </p:txBody>
        </p:sp>
      </p:grpSp>
      <p:grpSp>
        <p:nvGrpSpPr>
          <p:cNvPr id="68626" name="Group 18">
            <a:extLst>
              <a:ext uri="{FF2B5EF4-FFF2-40B4-BE49-F238E27FC236}">
                <a16:creationId xmlns:a16="http://schemas.microsoft.com/office/drawing/2014/main" id="{0E780BEA-C7B1-46D3-8881-EC31B3A6E8F8}"/>
              </a:ext>
            </a:extLst>
          </p:cNvPr>
          <p:cNvGrpSpPr>
            <a:grpSpLocks/>
          </p:cNvGrpSpPr>
          <p:nvPr/>
        </p:nvGrpSpPr>
        <p:grpSpPr bwMode="auto">
          <a:xfrm>
            <a:off x="152400" y="685800"/>
            <a:ext cx="1981200" cy="2743200"/>
            <a:chOff x="96" y="432"/>
            <a:chExt cx="1248" cy="1728"/>
          </a:xfrm>
        </p:grpSpPr>
        <p:graphicFrame>
          <p:nvGraphicFramePr>
            <p:cNvPr id="68615" name="Object 7">
              <a:extLst>
                <a:ext uri="{FF2B5EF4-FFF2-40B4-BE49-F238E27FC236}">
                  <a16:creationId xmlns:a16="http://schemas.microsoft.com/office/drawing/2014/main" id="{61667C3E-9B96-433B-AF46-391B3B5EDF31}"/>
                </a:ext>
              </a:extLst>
            </p:cNvPr>
            <p:cNvGraphicFramePr>
              <a:graphicFrameLocks noChangeAspect="1"/>
            </p:cNvGraphicFramePr>
            <p:nvPr>
              <p:extLst>
                <p:ext uri="{D42A27DB-BD31-4B8C-83A1-F6EECF244321}">
                  <p14:modId xmlns:p14="http://schemas.microsoft.com/office/powerpoint/2010/main" val="4064118382"/>
                </p:ext>
              </p:extLst>
            </p:nvPr>
          </p:nvGraphicFramePr>
          <p:xfrm>
            <a:off x="96" y="672"/>
            <a:ext cx="1248" cy="1488"/>
          </p:xfrm>
          <a:graphic>
            <a:graphicData uri="http://schemas.openxmlformats.org/presentationml/2006/ole">
              <mc:AlternateContent xmlns:mc="http://schemas.openxmlformats.org/markup-compatibility/2006">
                <mc:Choice xmlns:v="urn:schemas-microsoft-com:vml" Requires="v">
                  <p:oleObj spid="_x0000_s109735" name="Equation" r:id="rId6" imgW="1054080" imgH="952200" progId="Equation.DSMT4">
                    <p:embed/>
                  </p:oleObj>
                </mc:Choice>
                <mc:Fallback>
                  <p:oleObj name="Equation" r:id="rId6" imgW="1054080" imgH="952200" progId="Equation.DSMT4">
                    <p:embed/>
                    <p:pic>
                      <p:nvPicPr>
                        <p:cNvPr id="68615" name="Object 7">
                          <a:extLst>
                            <a:ext uri="{FF2B5EF4-FFF2-40B4-BE49-F238E27FC236}">
                              <a16:creationId xmlns:a16="http://schemas.microsoft.com/office/drawing/2014/main" id="{61667C3E-9B96-433B-AF46-391B3B5EDF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 y="672"/>
                          <a:ext cx="1248" cy="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0" name="Text Box 12">
              <a:extLst>
                <a:ext uri="{FF2B5EF4-FFF2-40B4-BE49-F238E27FC236}">
                  <a16:creationId xmlns:a16="http://schemas.microsoft.com/office/drawing/2014/main" id="{9D6E4553-A376-4E5A-90A2-40D9122CDFBC}"/>
                </a:ext>
              </a:extLst>
            </p:cNvPr>
            <p:cNvSpPr txBox="1">
              <a:spLocks noChangeArrowheads="1"/>
            </p:cNvSpPr>
            <p:nvPr/>
          </p:nvSpPr>
          <p:spPr bwMode="auto">
            <a:xfrm>
              <a:off x="328" y="43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1</a:t>
              </a:r>
            </a:p>
          </p:txBody>
        </p:sp>
      </p:grpSp>
      <p:grpSp>
        <p:nvGrpSpPr>
          <p:cNvPr id="68629" name="Group 21">
            <a:extLst>
              <a:ext uri="{FF2B5EF4-FFF2-40B4-BE49-F238E27FC236}">
                <a16:creationId xmlns:a16="http://schemas.microsoft.com/office/drawing/2014/main" id="{C7C4F19A-B5ED-4E35-94FA-B48E01745AF1}"/>
              </a:ext>
            </a:extLst>
          </p:cNvPr>
          <p:cNvGrpSpPr>
            <a:grpSpLocks/>
          </p:cNvGrpSpPr>
          <p:nvPr/>
        </p:nvGrpSpPr>
        <p:grpSpPr bwMode="auto">
          <a:xfrm>
            <a:off x="6804248" y="671513"/>
            <a:ext cx="2195513" cy="4965700"/>
            <a:chOff x="4272" y="416"/>
            <a:chExt cx="1383" cy="3128"/>
          </a:xfrm>
        </p:grpSpPr>
        <p:graphicFrame>
          <p:nvGraphicFramePr>
            <p:cNvPr id="68618" name="Object 10">
              <a:extLst>
                <a:ext uri="{FF2B5EF4-FFF2-40B4-BE49-F238E27FC236}">
                  <a16:creationId xmlns:a16="http://schemas.microsoft.com/office/drawing/2014/main" id="{CAF38DAD-B747-44F4-92F1-98F04820D5B0}"/>
                </a:ext>
              </a:extLst>
            </p:cNvPr>
            <p:cNvGraphicFramePr>
              <a:graphicFrameLocks noChangeAspect="1"/>
            </p:cNvGraphicFramePr>
            <p:nvPr>
              <p:extLst>
                <p:ext uri="{D42A27DB-BD31-4B8C-83A1-F6EECF244321}">
                  <p14:modId xmlns:p14="http://schemas.microsoft.com/office/powerpoint/2010/main" val="1335775594"/>
                </p:ext>
              </p:extLst>
            </p:nvPr>
          </p:nvGraphicFramePr>
          <p:xfrm>
            <a:off x="4272" y="628"/>
            <a:ext cx="1383" cy="2916"/>
          </p:xfrm>
          <a:graphic>
            <a:graphicData uri="http://schemas.openxmlformats.org/presentationml/2006/ole">
              <mc:AlternateContent xmlns:mc="http://schemas.openxmlformats.org/markup-compatibility/2006">
                <mc:Choice xmlns:v="urn:schemas-microsoft-com:vml" Requires="v">
                  <p:oleObj spid="_x0000_s109736" name="Equation" r:id="rId8" imgW="1168200" imgH="1866600" progId="Equation.DSMT4">
                    <p:embed/>
                  </p:oleObj>
                </mc:Choice>
                <mc:Fallback>
                  <p:oleObj name="Equation" r:id="rId8" imgW="1168200" imgH="1866600" progId="Equation.DSMT4">
                    <p:embed/>
                    <p:pic>
                      <p:nvPicPr>
                        <p:cNvPr id="68618" name="Object 10">
                          <a:extLst>
                            <a:ext uri="{FF2B5EF4-FFF2-40B4-BE49-F238E27FC236}">
                              <a16:creationId xmlns:a16="http://schemas.microsoft.com/office/drawing/2014/main" id="{CAF38DAD-B747-44F4-92F1-98F04820D5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 y="628"/>
                          <a:ext cx="1383" cy="2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2" name="Text Box 14">
              <a:extLst>
                <a:ext uri="{FF2B5EF4-FFF2-40B4-BE49-F238E27FC236}">
                  <a16:creationId xmlns:a16="http://schemas.microsoft.com/office/drawing/2014/main" id="{47715657-1A29-451F-92DC-E31B5DED15AB}"/>
                </a:ext>
              </a:extLst>
            </p:cNvPr>
            <p:cNvSpPr txBox="1">
              <a:spLocks noChangeArrowheads="1"/>
            </p:cNvSpPr>
            <p:nvPr/>
          </p:nvSpPr>
          <p:spPr bwMode="auto">
            <a:xfrm>
              <a:off x="4608" y="4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4</a:t>
              </a:r>
            </a:p>
          </p:txBody>
        </p:sp>
      </p:grpSp>
      <p:grpSp>
        <p:nvGrpSpPr>
          <p:cNvPr id="68628" name="Group 20">
            <a:extLst>
              <a:ext uri="{FF2B5EF4-FFF2-40B4-BE49-F238E27FC236}">
                <a16:creationId xmlns:a16="http://schemas.microsoft.com/office/drawing/2014/main" id="{1D1922D9-559D-4F0F-AAF8-9F67A66187EB}"/>
              </a:ext>
            </a:extLst>
          </p:cNvPr>
          <p:cNvGrpSpPr>
            <a:grpSpLocks/>
          </p:cNvGrpSpPr>
          <p:nvPr/>
        </p:nvGrpSpPr>
        <p:grpSpPr bwMode="auto">
          <a:xfrm>
            <a:off x="4518883" y="685800"/>
            <a:ext cx="2076450" cy="2409825"/>
            <a:chOff x="2820" y="416"/>
            <a:chExt cx="1308" cy="1518"/>
          </a:xfrm>
        </p:grpSpPr>
        <p:graphicFrame>
          <p:nvGraphicFramePr>
            <p:cNvPr id="68617" name="Object 9">
              <a:extLst>
                <a:ext uri="{FF2B5EF4-FFF2-40B4-BE49-F238E27FC236}">
                  <a16:creationId xmlns:a16="http://schemas.microsoft.com/office/drawing/2014/main" id="{9223918E-6A5D-45D6-BC6E-87339741EFCC}"/>
                </a:ext>
              </a:extLst>
            </p:cNvPr>
            <p:cNvGraphicFramePr>
              <a:graphicFrameLocks noChangeAspect="1"/>
            </p:cNvGraphicFramePr>
            <p:nvPr>
              <p:extLst>
                <p:ext uri="{D42A27DB-BD31-4B8C-83A1-F6EECF244321}">
                  <p14:modId xmlns:p14="http://schemas.microsoft.com/office/powerpoint/2010/main" val="2665555907"/>
                </p:ext>
              </p:extLst>
            </p:nvPr>
          </p:nvGraphicFramePr>
          <p:xfrm>
            <a:off x="2820" y="664"/>
            <a:ext cx="1308" cy="1270"/>
          </p:xfrm>
          <a:graphic>
            <a:graphicData uri="http://schemas.openxmlformats.org/presentationml/2006/ole">
              <mc:AlternateContent xmlns:mc="http://schemas.openxmlformats.org/markup-compatibility/2006">
                <mc:Choice xmlns:v="urn:schemas-microsoft-com:vml" Requires="v">
                  <p:oleObj spid="_x0000_s109737" name="Equation" r:id="rId10" imgW="1104840" imgH="812520" progId="Equation.DSMT4">
                    <p:embed/>
                  </p:oleObj>
                </mc:Choice>
                <mc:Fallback>
                  <p:oleObj name="Equation" r:id="rId10" imgW="1104840" imgH="812520" progId="Equation.DSMT4">
                    <p:embed/>
                    <p:pic>
                      <p:nvPicPr>
                        <p:cNvPr id="68617" name="Object 9">
                          <a:extLst>
                            <a:ext uri="{FF2B5EF4-FFF2-40B4-BE49-F238E27FC236}">
                              <a16:creationId xmlns:a16="http://schemas.microsoft.com/office/drawing/2014/main" id="{9223918E-6A5D-45D6-BC6E-87339741EF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0" y="664"/>
                          <a:ext cx="1308" cy="1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3" name="Text Box 15">
              <a:extLst>
                <a:ext uri="{FF2B5EF4-FFF2-40B4-BE49-F238E27FC236}">
                  <a16:creationId xmlns:a16="http://schemas.microsoft.com/office/drawing/2014/main" id="{C674DBF6-8200-4CEA-9837-5856EFA59800}"/>
                </a:ext>
              </a:extLst>
            </p:cNvPr>
            <p:cNvSpPr txBox="1">
              <a:spLocks noChangeArrowheads="1"/>
            </p:cNvSpPr>
            <p:nvPr/>
          </p:nvSpPr>
          <p:spPr bwMode="auto">
            <a:xfrm>
              <a:off x="3136" y="4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3</a:t>
              </a:r>
            </a:p>
          </p:txBody>
        </p:sp>
      </p:grpSp>
      <p:grpSp>
        <p:nvGrpSpPr>
          <p:cNvPr id="68627" name="Group 19">
            <a:extLst>
              <a:ext uri="{FF2B5EF4-FFF2-40B4-BE49-F238E27FC236}">
                <a16:creationId xmlns:a16="http://schemas.microsoft.com/office/drawing/2014/main" id="{81776CB9-2EDD-4C62-8F13-8BB718537FAD}"/>
              </a:ext>
            </a:extLst>
          </p:cNvPr>
          <p:cNvGrpSpPr>
            <a:grpSpLocks/>
          </p:cNvGrpSpPr>
          <p:nvPr/>
        </p:nvGrpSpPr>
        <p:grpSpPr bwMode="auto">
          <a:xfrm>
            <a:off x="2703424" y="722313"/>
            <a:ext cx="1916038" cy="5486588"/>
            <a:chOff x="1530" y="432"/>
            <a:chExt cx="1308" cy="3653"/>
          </a:xfrm>
        </p:grpSpPr>
        <p:graphicFrame>
          <p:nvGraphicFramePr>
            <p:cNvPr id="68616" name="Object 8">
              <a:extLst>
                <a:ext uri="{FF2B5EF4-FFF2-40B4-BE49-F238E27FC236}">
                  <a16:creationId xmlns:a16="http://schemas.microsoft.com/office/drawing/2014/main" id="{0BEC905D-8711-4D52-9C56-C73A26996696}"/>
                </a:ext>
              </a:extLst>
            </p:cNvPr>
            <p:cNvGraphicFramePr>
              <a:graphicFrameLocks noChangeAspect="1"/>
            </p:cNvGraphicFramePr>
            <p:nvPr>
              <p:extLst>
                <p:ext uri="{D42A27DB-BD31-4B8C-83A1-F6EECF244321}">
                  <p14:modId xmlns:p14="http://schemas.microsoft.com/office/powerpoint/2010/main" val="1775547606"/>
                </p:ext>
              </p:extLst>
            </p:nvPr>
          </p:nvGraphicFramePr>
          <p:xfrm>
            <a:off x="1530" y="670"/>
            <a:ext cx="1308" cy="3415"/>
          </p:xfrm>
          <a:graphic>
            <a:graphicData uri="http://schemas.openxmlformats.org/presentationml/2006/ole">
              <mc:AlternateContent xmlns:mc="http://schemas.openxmlformats.org/markup-compatibility/2006">
                <mc:Choice xmlns:v="urn:schemas-microsoft-com:vml" Requires="v">
                  <p:oleObj spid="_x0000_s109738" name="Equation" r:id="rId12" imgW="1180800" imgH="2336760" progId="Equation.DSMT4">
                    <p:embed/>
                  </p:oleObj>
                </mc:Choice>
                <mc:Fallback>
                  <p:oleObj name="Equation" r:id="rId12" imgW="1180800" imgH="2336760" progId="Equation.DSMT4">
                    <p:embed/>
                    <p:pic>
                      <p:nvPicPr>
                        <p:cNvPr id="68616" name="Object 8">
                          <a:extLst>
                            <a:ext uri="{FF2B5EF4-FFF2-40B4-BE49-F238E27FC236}">
                              <a16:creationId xmlns:a16="http://schemas.microsoft.com/office/drawing/2014/main" id="{0BEC905D-8711-4D52-9C56-C73A269966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0" y="670"/>
                          <a:ext cx="1308" cy="3415"/>
                        </a:xfrm>
                        <a:prstGeom prst="rect">
                          <a:avLst/>
                        </a:prstGeom>
                        <a:noFill/>
                        <a:ln>
                          <a:noFill/>
                        </a:ln>
                        <a:effectLst/>
                      </p:spPr>
                    </p:pic>
                  </p:oleObj>
                </mc:Fallback>
              </mc:AlternateContent>
            </a:graphicData>
          </a:graphic>
        </p:graphicFrame>
        <p:sp>
          <p:nvSpPr>
            <p:cNvPr id="68624" name="Text Box 16">
              <a:extLst>
                <a:ext uri="{FF2B5EF4-FFF2-40B4-BE49-F238E27FC236}">
                  <a16:creationId xmlns:a16="http://schemas.microsoft.com/office/drawing/2014/main" id="{BBEE7DAE-5E4A-4A45-A1AC-9515EA096089}"/>
                </a:ext>
              </a:extLst>
            </p:cNvPr>
            <p:cNvSpPr txBox="1">
              <a:spLocks noChangeArrowheads="1"/>
            </p:cNvSpPr>
            <p:nvPr/>
          </p:nvSpPr>
          <p:spPr bwMode="auto">
            <a:xfrm>
              <a:off x="1792" y="43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2</a:t>
              </a:r>
            </a:p>
          </p:txBody>
        </p:sp>
      </p:grpSp>
      <p:grpSp>
        <p:nvGrpSpPr>
          <p:cNvPr id="68630" name="Group 22">
            <a:extLst>
              <a:ext uri="{FF2B5EF4-FFF2-40B4-BE49-F238E27FC236}">
                <a16:creationId xmlns:a16="http://schemas.microsoft.com/office/drawing/2014/main" id="{99718D02-81FF-48D7-B95A-700BA62D9520}"/>
              </a:ext>
            </a:extLst>
          </p:cNvPr>
          <p:cNvGrpSpPr>
            <a:grpSpLocks/>
          </p:cNvGrpSpPr>
          <p:nvPr/>
        </p:nvGrpSpPr>
        <p:grpSpPr bwMode="auto">
          <a:xfrm>
            <a:off x="178278" y="3810000"/>
            <a:ext cx="2124075" cy="2844800"/>
            <a:chOff x="20" y="2412"/>
            <a:chExt cx="1338" cy="1792"/>
          </a:xfrm>
        </p:grpSpPr>
        <p:graphicFrame>
          <p:nvGraphicFramePr>
            <p:cNvPr id="68619" name="Object 11">
              <a:extLst>
                <a:ext uri="{FF2B5EF4-FFF2-40B4-BE49-F238E27FC236}">
                  <a16:creationId xmlns:a16="http://schemas.microsoft.com/office/drawing/2014/main" id="{342E5657-8332-4F68-96EC-9775636DC90F}"/>
                </a:ext>
              </a:extLst>
            </p:cNvPr>
            <p:cNvGraphicFramePr>
              <a:graphicFrameLocks noChangeAspect="1"/>
            </p:cNvGraphicFramePr>
            <p:nvPr>
              <p:extLst>
                <p:ext uri="{D42A27DB-BD31-4B8C-83A1-F6EECF244321}">
                  <p14:modId xmlns:p14="http://schemas.microsoft.com/office/powerpoint/2010/main" val="122000746"/>
                </p:ext>
              </p:extLst>
            </p:nvPr>
          </p:nvGraphicFramePr>
          <p:xfrm>
            <a:off x="20" y="2736"/>
            <a:ext cx="1338" cy="1468"/>
          </p:xfrm>
          <a:graphic>
            <a:graphicData uri="http://schemas.openxmlformats.org/presentationml/2006/ole">
              <mc:AlternateContent xmlns:mc="http://schemas.openxmlformats.org/markup-compatibility/2006">
                <mc:Choice xmlns:v="urn:schemas-microsoft-com:vml" Requires="v">
                  <p:oleObj spid="_x0000_s109739" name="Equation" r:id="rId14" imgW="1130040" imgH="939600" progId="Equation.DSMT4">
                    <p:embed/>
                  </p:oleObj>
                </mc:Choice>
                <mc:Fallback>
                  <p:oleObj name="Equation" r:id="rId14" imgW="1130040" imgH="939600" progId="Equation.DSMT4">
                    <p:embed/>
                    <p:pic>
                      <p:nvPicPr>
                        <p:cNvPr id="68619" name="Object 11">
                          <a:extLst>
                            <a:ext uri="{FF2B5EF4-FFF2-40B4-BE49-F238E27FC236}">
                              <a16:creationId xmlns:a16="http://schemas.microsoft.com/office/drawing/2014/main" id="{342E5657-8332-4F68-96EC-9775636DC90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 y="2736"/>
                          <a:ext cx="1338" cy="1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5" name="Text Box 17">
              <a:extLst>
                <a:ext uri="{FF2B5EF4-FFF2-40B4-BE49-F238E27FC236}">
                  <a16:creationId xmlns:a16="http://schemas.microsoft.com/office/drawing/2014/main" id="{BA1396CD-D0A9-4D03-BAE0-5BD770FC4FC7}"/>
                </a:ext>
              </a:extLst>
            </p:cNvPr>
            <p:cNvSpPr txBox="1">
              <a:spLocks noChangeArrowheads="1"/>
            </p:cNvSpPr>
            <p:nvPr/>
          </p:nvSpPr>
          <p:spPr bwMode="auto">
            <a:xfrm>
              <a:off x="209" y="24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5</a:t>
              </a:r>
            </a:p>
          </p:txBody>
        </p:sp>
      </p:grpSp>
    </p:spTree>
    <p:extLst>
      <p:ext uri="{BB962C8B-B14F-4D97-AF65-F5344CB8AC3E}">
        <p14:creationId xmlns:p14="http://schemas.microsoft.com/office/powerpoint/2010/main" val="249020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8626"/>
                                        </p:tgtEl>
                                        <p:attrNameLst>
                                          <p:attrName>style.visibility</p:attrName>
                                        </p:attrNameLst>
                                      </p:cBhvr>
                                      <p:to>
                                        <p:strVal val="visible"/>
                                      </p:to>
                                    </p:set>
                                    <p:animEffect transition="in" filter="wipe(up)">
                                      <p:cBhvr>
                                        <p:cTn id="7" dur="1000"/>
                                        <p:tgtEl>
                                          <p:spTgt spid="68626"/>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8627"/>
                                        </p:tgtEl>
                                        <p:attrNameLst>
                                          <p:attrName>style.visibility</p:attrName>
                                        </p:attrNameLst>
                                      </p:cBhvr>
                                      <p:to>
                                        <p:strVal val="visible"/>
                                      </p:to>
                                    </p:set>
                                    <p:animEffect transition="in" filter="wipe(up)">
                                      <p:cBhvr>
                                        <p:cTn id="12" dur="1000"/>
                                        <p:tgtEl>
                                          <p:spTgt spid="68627"/>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8628"/>
                                        </p:tgtEl>
                                        <p:attrNameLst>
                                          <p:attrName>style.visibility</p:attrName>
                                        </p:attrNameLst>
                                      </p:cBhvr>
                                      <p:to>
                                        <p:strVal val="visible"/>
                                      </p:to>
                                    </p:set>
                                    <p:animEffect transition="in" filter="wipe(up)">
                                      <p:cBhvr>
                                        <p:cTn id="17" dur="1000"/>
                                        <p:tgtEl>
                                          <p:spTgt spid="68628"/>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8629"/>
                                        </p:tgtEl>
                                        <p:attrNameLst>
                                          <p:attrName>style.visibility</p:attrName>
                                        </p:attrNameLst>
                                      </p:cBhvr>
                                      <p:to>
                                        <p:strVal val="visible"/>
                                      </p:to>
                                    </p:set>
                                    <p:animEffect transition="in" filter="wipe(up)">
                                      <p:cBhvr>
                                        <p:cTn id="22" dur="1000"/>
                                        <p:tgtEl>
                                          <p:spTgt spid="68629"/>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8630"/>
                                        </p:tgtEl>
                                        <p:attrNameLst>
                                          <p:attrName>style.visibility</p:attrName>
                                        </p:attrNameLst>
                                      </p:cBhvr>
                                      <p:to>
                                        <p:strVal val="visible"/>
                                      </p:to>
                                    </p:set>
                                    <p:animEffect transition="in" filter="wipe(up)">
                                      <p:cBhvr>
                                        <p:cTn id="27" dur="1000"/>
                                        <p:tgtEl>
                                          <p:spTgt spid="68630"/>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1076186" y="1399636"/>
            <a:ext cx="8064896" cy="524924"/>
          </a:xfrm>
        </p:spPr>
        <p:txBody>
          <a:bodyPr>
            <a:noAutofit/>
          </a:bodyPr>
          <a:lstStyle/>
          <a:p>
            <a:pPr marL="0" indent="0">
              <a:buNone/>
            </a:pPr>
            <a:r>
              <a:rPr lang="zh-CN" altLang="en-US" sz="2800" b="1" dirty="0">
                <a:latin typeface="仿宋" panose="02010609060101010101" pitchFamily="49" charset="-122"/>
                <a:ea typeface="仿宋" panose="02010609060101010101" pitchFamily="49" charset="-122"/>
              </a:rPr>
              <a:t>第二章 </a:t>
            </a:r>
            <a:r>
              <a:rPr lang="zh-CN" altLang="en-US" sz="3200" b="1" dirty="0">
                <a:latin typeface="仿宋" panose="02010609060101010101" pitchFamily="49" charset="-122"/>
                <a:ea typeface="仿宋" panose="02010609060101010101" pitchFamily="49" charset="-122"/>
              </a:rPr>
              <a:t>非线性</a:t>
            </a:r>
            <a:r>
              <a:rPr lang="zh-CN" altLang="en-US" sz="2800" b="1" dirty="0">
                <a:latin typeface="仿宋" panose="02010609060101010101" pitchFamily="49" charset="-122"/>
                <a:ea typeface="仿宋" panose="02010609060101010101" pitchFamily="49" charset="-122"/>
              </a:rPr>
              <a:t>方程        的解法</a:t>
            </a:r>
            <a:endParaRPr lang="en-US" altLang="zh-CN" sz="2800" b="1" dirty="0">
              <a:latin typeface="仿宋" panose="02010609060101010101" pitchFamily="49" charset="-122"/>
              <a:ea typeface="仿宋" panose="02010609060101010101" pitchFamily="49" charset="-122"/>
            </a:endParaRPr>
          </a:p>
          <a:p>
            <a:pPr marL="0" indent="0">
              <a:buNone/>
            </a:pPr>
            <a:r>
              <a:rPr lang="zh-CN" altLang="en-US" sz="2800"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1940282" y="2060848"/>
            <a:ext cx="6984776" cy="3785652"/>
          </a:xfrm>
          <a:prstGeom prst="rect">
            <a:avLst/>
          </a:prstGeom>
          <a:noFill/>
        </p:spPr>
        <p:txBody>
          <a:bodyPr wrap="square" rtlCol="0">
            <a:spAutoFit/>
          </a:bodyPr>
          <a:lstStyle/>
          <a:p>
            <a:pPr algn="l">
              <a:lnSpc>
                <a:spcPct val="150000"/>
              </a:lnSpc>
            </a:pPr>
            <a:r>
              <a:rPr lang="en-US" altLang="zh-CN" sz="2400" b="0" dirty="0">
                <a:solidFill>
                  <a:srgbClr val="FF0000"/>
                </a:solidFill>
                <a:latin typeface="仿宋" panose="02010609060101010101" pitchFamily="49" charset="-122"/>
                <a:ea typeface="仿宋" panose="02010609060101010101" pitchFamily="49" charset="-122"/>
              </a:rPr>
              <a:t>2.1 </a:t>
            </a:r>
            <a:r>
              <a:rPr lang="zh-CN" altLang="en-US" sz="2400" b="0" dirty="0">
                <a:solidFill>
                  <a:srgbClr val="FF0000"/>
                </a:solidFill>
                <a:latin typeface="仿宋" panose="02010609060101010101" pitchFamily="49" charset="-122"/>
                <a:ea typeface="仿宋" panose="02010609060101010101" pitchFamily="49" charset="-122"/>
              </a:rPr>
              <a:t>引言</a:t>
            </a:r>
            <a:endParaRPr lang="en-US" altLang="zh-CN" sz="2400" b="0" dirty="0">
              <a:solidFill>
                <a:srgbClr val="FF0000"/>
              </a:solidFill>
              <a:latin typeface="仿宋" panose="02010609060101010101" pitchFamily="49" charset="-122"/>
              <a:ea typeface="仿宋" panose="02010609060101010101" pitchFamily="49" charset="-122"/>
            </a:endParaRPr>
          </a:p>
          <a:p>
            <a:pPr algn="l">
              <a:lnSpc>
                <a:spcPct val="150000"/>
              </a:lnSpc>
            </a:pPr>
            <a:r>
              <a:rPr lang="en-US" altLang="zh-CN" sz="2400" b="0" dirty="0">
                <a:solidFill>
                  <a:srgbClr val="FF0000"/>
                </a:solidFill>
                <a:latin typeface="仿宋" panose="02010609060101010101" pitchFamily="49" charset="-122"/>
                <a:ea typeface="仿宋" panose="02010609060101010101" pitchFamily="49" charset="-122"/>
              </a:rPr>
              <a:t>2.2 </a:t>
            </a:r>
            <a:r>
              <a:rPr lang="zh-CN" altLang="en-US" sz="2400" b="0" dirty="0">
                <a:solidFill>
                  <a:srgbClr val="FF0000"/>
                </a:solidFill>
                <a:latin typeface="仿宋" panose="02010609060101010101" pitchFamily="49" charset="-122"/>
                <a:ea typeface="仿宋" panose="02010609060101010101" pitchFamily="49" charset="-122"/>
              </a:rPr>
              <a:t>二分法与试值法</a:t>
            </a:r>
            <a:endParaRPr lang="en-US" altLang="zh-CN" sz="2400" b="0" dirty="0">
              <a:solidFill>
                <a:srgbClr val="FF0000"/>
              </a:solidFill>
              <a:latin typeface="仿宋" panose="02010609060101010101" pitchFamily="49" charset="-122"/>
              <a:ea typeface="仿宋" panose="02010609060101010101" pitchFamily="49" charset="-122"/>
            </a:endParaRPr>
          </a:p>
          <a:p>
            <a:pPr algn="l">
              <a:lnSpc>
                <a:spcPct val="150000"/>
              </a:lnSpc>
            </a:pPr>
            <a:r>
              <a:rPr lang="en-US" altLang="zh-CN" sz="2400" b="0" dirty="0">
                <a:solidFill>
                  <a:srgbClr val="FF0000"/>
                </a:solidFill>
                <a:latin typeface="仿宋" panose="02010609060101010101" pitchFamily="49" charset="-122"/>
                <a:ea typeface="仿宋" panose="02010609060101010101" pitchFamily="49" charset="-122"/>
              </a:rPr>
              <a:t>2.3 </a:t>
            </a:r>
            <a:r>
              <a:rPr lang="zh-CN" altLang="en-US" sz="2400" b="0" dirty="0">
                <a:solidFill>
                  <a:srgbClr val="FF0000"/>
                </a:solidFill>
                <a:latin typeface="仿宋" panose="02010609060101010101" pitchFamily="49" charset="-122"/>
                <a:ea typeface="仿宋" panose="02010609060101010101" pitchFamily="49" charset="-122"/>
              </a:rPr>
              <a:t>不动点迭代法</a:t>
            </a:r>
            <a:endParaRPr lang="en-US" altLang="zh-CN" sz="2400" b="0" dirty="0">
              <a:solidFill>
                <a:srgbClr val="FF0000"/>
              </a:solidFill>
              <a:latin typeface="仿宋" panose="02010609060101010101" pitchFamily="49" charset="-122"/>
              <a:ea typeface="仿宋" panose="02010609060101010101" pitchFamily="49" charset="-122"/>
            </a:endParaRPr>
          </a:p>
          <a:p>
            <a:pPr algn="l">
              <a:lnSpc>
                <a:spcPct val="150000"/>
              </a:lnSpc>
            </a:pPr>
            <a:r>
              <a:rPr lang="en-US" altLang="zh-CN" sz="2400" b="0" dirty="0">
                <a:solidFill>
                  <a:schemeClr val="bg2">
                    <a:lumMod val="10000"/>
                  </a:schemeClr>
                </a:solidFill>
                <a:latin typeface="仿宋" panose="02010609060101010101" pitchFamily="49" charset="-122"/>
                <a:ea typeface="仿宋" panose="02010609060101010101" pitchFamily="49" charset="-122"/>
              </a:rPr>
              <a:t>2.4 </a:t>
            </a:r>
            <a:r>
              <a:rPr lang="zh-CN" altLang="en-US" sz="2400" b="0" dirty="0">
                <a:solidFill>
                  <a:schemeClr val="bg2">
                    <a:lumMod val="10000"/>
                  </a:schemeClr>
                </a:solidFill>
                <a:latin typeface="仿宋" panose="02010609060101010101" pitchFamily="49" charset="-122"/>
                <a:ea typeface="仿宋" panose="02010609060101010101" pitchFamily="49" charset="-122"/>
              </a:rPr>
              <a:t>牛顿</a:t>
            </a:r>
            <a:r>
              <a:rPr lang="en-US" altLang="zh-CN" sz="2400" b="0" dirty="0">
                <a:solidFill>
                  <a:schemeClr val="bg2">
                    <a:lumMod val="10000"/>
                  </a:schemeClr>
                </a:solidFill>
                <a:latin typeface="仿宋" panose="02010609060101010101" pitchFamily="49" charset="-122"/>
                <a:ea typeface="仿宋" panose="02010609060101010101" pitchFamily="49" charset="-122"/>
              </a:rPr>
              <a:t>-</a:t>
            </a:r>
            <a:r>
              <a:rPr lang="zh-CN" altLang="en-US" sz="2400" b="0" dirty="0">
                <a:solidFill>
                  <a:schemeClr val="bg2">
                    <a:lumMod val="10000"/>
                  </a:schemeClr>
                </a:solidFill>
                <a:latin typeface="仿宋" panose="02010609060101010101" pitchFamily="49" charset="-122"/>
                <a:ea typeface="仿宋" panose="02010609060101010101" pitchFamily="49" charset="-122"/>
              </a:rPr>
              <a:t>拉夫森法（简称：牛顿迭代法）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400" b="0" dirty="0">
                <a:solidFill>
                  <a:schemeClr val="bg2">
                    <a:lumMod val="10000"/>
                  </a:schemeClr>
                </a:solidFill>
                <a:latin typeface="仿宋" panose="02010609060101010101" pitchFamily="49" charset="-122"/>
                <a:ea typeface="仿宋" panose="02010609060101010101" pitchFamily="49" charset="-122"/>
              </a:rPr>
              <a:t>2.5 </a:t>
            </a:r>
            <a:r>
              <a:rPr lang="zh-CN" altLang="en-US" sz="2400" b="0" dirty="0">
                <a:solidFill>
                  <a:schemeClr val="bg2">
                    <a:lumMod val="10000"/>
                  </a:schemeClr>
                </a:solidFill>
                <a:latin typeface="仿宋" panose="02010609060101010101" pitchFamily="49" charset="-122"/>
                <a:ea typeface="仿宋" panose="02010609060101010101" pitchFamily="49" charset="-122"/>
              </a:rPr>
              <a:t>割线法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400" b="0" dirty="0">
                <a:solidFill>
                  <a:schemeClr val="bg2">
                    <a:lumMod val="10000"/>
                  </a:schemeClr>
                </a:solidFill>
                <a:latin typeface="仿宋" panose="02010609060101010101" pitchFamily="49" charset="-122"/>
                <a:ea typeface="仿宋" panose="02010609060101010101" pitchFamily="49" charset="-122"/>
              </a:rPr>
              <a:t>2.6 </a:t>
            </a:r>
            <a:r>
              <a:rPr lang="zh-CN" altLang="en-US" sz="2400" b="0" dirty="0">
                <a:solidFill>
                  <a:schemeClr val="bg2">
                    <a:lumMod val="10000"/>
                  </a:schemeClr>
                </a:solidFill>
                <a:latin typeface="仿宋" panose="02010609060101010101" pitchFamily="49" charset="-122"/>
                <a:ea typeface="仿宋" panose="02010609060101010101" pitchFamily="49" charset="-122"/>
              </a:rPr>
              <a:t>迭代收敛的加速办法</a:t>
            </a:r>
            <a:r>
              <a:rPr lang="en-US" altLang="zh-CN" sz="2400" b="0" dirty="0">
                <a:solidFill>
                  <a:schemeClr val="bg2">
                    <a:lumMod val="10000"/>
                  </a:schemeClr>
                </a:solidFill>
                <a:latin typeface="仿宋" panose="02010609060101010101" pitchFamily="49" charset="-122"/>
                <a:ea typeface="仿宋" panose="02010609060101010101" pitchFamily="49" charset="-122"/>
              </a:rPr>
              <a:t>(</a:t>
            </a:r>
            <a:r>
              <a:rPr lang="zh-CN" altLang="en-US" sz="2400" b="0" dirty="0">
                <a:solidFill>
                  <a:schemeClr val="bg2">
                    <a:lumMod val="10000"/>
                  </a:schemeClr>
                </a:solidFill>
                <a:latin typeface="仿宋" panose="02010609060101010101" pitchFamily="49" charset="-122"/>
                <a:ea typeface="仿宋" panose="02010609060101010101" pitchFamily="49" charset="-122"/>
              </a:rPr>
              <a:t>选讲）</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endParaRPr lang="zh-CN" altLang="en-US" sz="2400" dirty="0"/>
          </a:p>
        </p:txBody>
      </p:sp>
      <p:pic>
        <p:nvPicPr>
          <p:cNvPr id="5" name="图片 4">
            <a:extLst>
              <a:ext uri="{FF2B5EF4-FFF2-40B4-BE49-F238E27FC236}">
                <a16:creationId xmlns:a16="http://schemas.microsoft.com/office/drawing/2014/main" id="{21080569-25A0-4F2B-B823-2DC90D334859}"/>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88554" y="1556792"/>
            <a:ext cx="1331714" cy="360040"/>
          </a:xfrm>
          <a:prstGeom prst="rect">
            <a:avLst/>
          </a:prstGeom>
        </p:spPr>
      </p:pic>
      <p:sp>
        <p:nvSpPr>
          <p:cNvPr id="6" name="文本框 5">
            <a:extLst>
              <a:ext uri="{FF2B5EF4-FFF2-40B4-BE49-F238E27FC236}">
                <a16:creationId xmlns:a16="http://schemas.microsoft.com/office/drawing/2014/main" id="{17606640-6B47-4C80-8310-1320CA3C28C8}"/>
              </a:ext>
            </a:extLst>
          </p:cNvPr>
          <p:cNvSpPr txBox="1"/>
          <p:nvPr/>
        </p:nvSpPr>
        <p:spPr>
          <a:xfrm>
            <a:off x="2267744" y="404664"/>
            <a:ext cx="3672408" cy="646331"/>
          </a:xfrm>
          <a:prstGeom prst="rect">
            <a:avLst/>
          </a:prstGeom>
          <a:noFill/>
        </p:spPr>
        <p:txBody>
          <a:bodyPr wrap="square" rtlCol="0">
            <a:spAutoFit/>
          </a:bodyPr>
          <a:lstStyle/>
          <a:p>
            <a:r>
              <a:rPr lang="zh-CN" altLang="en-US" sz="3600" dirty="0">
                <a:solidFill>
                  <a:schemeClr val="tx1"/>
                </a:solidFill>
                <a:latin typeface="华文仿宋" panose="02010600040101010101" pitchFamily="2" charset="-122"/>
                <a:ea typeface="华文仿宋" panose="02010600040101010101" pitchFamily="2" charset="-122"/>
              </a:rPr>
              <a:t>回顾</a:t>
            </a:r>
          </a:p>
        </p:txBody>
      </p:sp>
    </p:spTree>
    <p:extLst>
      <p:ext uri="{BB962C8B-B14F-4D97-AF65-F5344CB8AC3E}">
        <p14:creationId xmlns:p14="http://schemas.microsoft.com/office/powerpoint/2010/main" val="259371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29" name="标题 98305">
            <a:extLst>
              <a:ext uri="{FF2B5EF4-FFF2-40B4-BE49-F238E27FC236}">
                <a16:creationId xmlns:a16="http://schemas.microsoft.com/office/drawing/2014/main" id="{DD69C44E-0CB8-4564-A92C-E7637A216497}"/>
              </a:ext>
            </a:extLst>
          </p:cNvPr>
          <p:cNvSpPr>
            <a:spLocks noGrp="1" noChangeArrowheads="1"/>
          </p:cNvSpPr>
          <p:nvPr>
            <p:ph type="ctrTitle"/>
          </p:nvPr>
        </p:nvSpPr>
        <p:spPr>
          <a:xfrm>
            <a:off x="251520" y="1340768"/>
            <a:ext cx="4733200" cy="535531"/>
          </a:xfrm>
        </p:spPr>
        <p:txBody>
          <a:bodyPr anchor="ctr">
            <a:normAutofit/>
          </a:bodyPr>
          <a:lstStyle/>
          <a:p>
            <a:pPr algn="just">
              <a:spcBef>
                <a:spcPts val="750"/>
              </a:spcBef>
            </a:pPr>
            <a:r>
              <a:rPr lang="zh-CN" altLang="en-US" sz="2800" b="1" dirty="0">
                <a:latin typeface="仿宋" panose="02010609060101010101" pitchFamily="49" charset="-122"/>
                <a:ea typeface="仿宋" panose="02010609060101010101" pitchFamily="49" charset="-122"/>
                <a:cs typeface="+mn-cs"/>
              </a:rPr>
              <a:t>不动点迭代法的收敛条件</a:t>
            </a:r>
          </a:p>
        </p:txBody>
      </p:sp>
      <p:sp>
        <p:nvSpPr>
          <p:cNvPr id="98307" name="副标题 98306">
            <a:extLst>
              <a:ext uri="{FF2B5EF4-FFF2-40B4-BE49-F238E27FC236}">
                <a16:creationId xmlns:a16="http://schemas.microsoft.com/office/drawing/2014/main" id="{F85B6C79-A1D5-4021-B79D-8FF2DC1E9B24}"/>
              </a:ext>
            </a:extLst>
          </p:cNvPr>
          <p:cNvSpPr>
            <a:spLocks noGrp="1" noChangeArrowheads="1"/>
          </p:cNvSpPr>
          <p:nvPr>
            <p:ph type="subTitle" idx="1"/>
          </p:nvPr>
        </p:nvSpPr>
        <p:spPr>
          <a:xfrm>
            <a:off x="315432" y="2132856"/>
            <a:ext cx="8649056" cy="4176463"/>
          </a:xfrm>
        </p:spPr>
        <p:txBody>
          <a:bodyPr>
            <a:normAutofit fontScale="92500" lnSpcReduction="20000"/>
          </a:bodyPr>
          <a:lstStyle/>
          <a:p>
            <a:pPr algn="just">
              <a:lnSpc>
                <a:spcPct val="150000"/>
              </a:lnSpc>
            </a:pPr>
            <a:r>
              <a:rPr lang="en-US" altLang="zh-CN" sz="2800" b="1" dirty="0">
                <a:solidFill>
                  <a:srgbClr val="0000FF"/>
                </a:solidFill>
                <a:latin typeface="华文宋体" panose="02010600040101010101" pitchFamily="2" charset="-122"/>
                <a:ea typeface="华文宋体" panose="02010600040101010101" pitchFamily="2" charset="-122"/>
              </a:rPr>
              <a:t> </a:t>
            </a:r>
            <a:r>
              <a:rPr lang="en-US" altLang="zh-CN" sz="2800" b="1" dirty="0">
                <a:latin typeface="华文宋体" panose="02010600040101010101" pitchFamily="2" charset="-122"/>
                <a:ea typeface="华文宋体" panose="02010600040101010101" pitchFamily="2" charset="-122"/>
              </a:rPr>
              <a:t> </a:t>
            </a:r>
            <a:r>
              <a:rPr lang="zh-CN" altLang="en-US" sz="2800" b="1" dirty="0">
                <a:latin typeface="华文宋体" panose="02010600040101010101" pitchFamily="2" charset="-122"/>
                <a:ea typeface="华文宋体" panose="02010600040101010101" pitchFamily="2" charset="-122"/>
              </a:rPr>
              <a:t>由于对方程</a:t>
            </a:r>
            <a:r>
              <a:rPr lang="en-US" altLang="zh-CN" sz="2800" b="1" dirty="0">
                <a:latin typeface="华文宋体" panose="02010600040101010101" pitchFamily="2" charset="-122"/>
                <a:ea typeface="华文宋体" panose="02010600040101010101" pitchFamily="2" charset="-122"/>
              </a:rPr>
              <a:t>f(x)=0</a:t>
            </a:r>
            <a:r>
              <a:rPr lang="zh-CN" altLang="en-US" sz="2800" b="1" dirty="0">
                <a:latin typeface="华文宋体" panose="02010600040101010101" pitchFamily="2" charset="-122"/>
                <a:ea typeface="华文宋体" panose="02010600040101010101" pitchFamily="2" charset="-122"/>
              </a:rPr>
              <a:t>可以构造不同的迭代公式</a:t>
            </a:r>
            <a:r>
              <a:rPr lang="en-US" altLang="zh-CN" sz="2800" b="1" dirty="0">
                <a:latin typeface="华文宋体" panose="02010600040101010101" pitchFamily="2" charset="-122"/>
                <a:ea typeface="华文宋体" panose="02010600040101010101" pitchFamily="2" charset="-122"/>
              </a:rPr>
              <a:t>, </a:t>
            </a:r>
            <a:r>
              <a:rPr lang="zh-CN" altLang="en-US" sz="2800" b="1" dirty="0">
                <a:latin typeface="华文宋体" panose="02010600040101010101" pitchFamily="2" charset="-122"/>
                <a:ea typeface="华文宋体" panose="02010600040101010101" pitchFamily="2" charset="-122"/>
              </a:rPr>
              <a:t>但迭代公式：</a:t>
            </a:r>
          </a:p>
          <a:p>
            <a:pPr algn="just">
              <a:lnSpc>
                <a:spcPct val="150000"/>
              </a:lnSpc>
            </a:pPr>
            <a:r>
              <a:rPr lang="zh-CN" altLang="en-US" sz="2800" b="1" dirty="0">
                <a:latin typeface="华文宋体" panose="02010600040101010101" pitchFamily="2" charset="-122"/>
                <a:ea typeface="华文宋体" panose="02010600040101010101" pitchFamily="2" charset="-122"/>
                <a:sym typeface="Symbol" panose="05050102010706020507" pitchFamily="18" charset="2"/>
              </a:rPr>
              <a:t>	</a:t>
            </a:r>
            <a:r>
              <a:rPr lang="zh-CN" altLang="en-US"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x</a:t>
            </a:r>
            <a:r>
              <a:rPr lang="en-US" altLang="zh-CN" sz="2800" b="1" baseline="-25000"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k+1</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=g(</a:t>
            </a:r>
            <a:r>
              <a:rPr lang="en-US" altLang="zh-CN" sz="2800" b="1" dirty="0" err="1">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x</a:t>
            </a:r>
            <a:r>
              <a:rPr lang="en-US" altLang="zh-CN" sz="2800" b="1" baseline="-25000" dirty="0" err="1">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k</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	  k=0</a:t>
            </a:r>
            <a:r>
              <a:rPr lang="zh-CN" altLang="en-US"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1</a:t>
            </a:r>
            <a:r>
              <a:rPr lang="zh-CN" altLang="en-US"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2…</a:t>
            </a:r>
          </a:p>
          <a:p>
            <a:pPr algn="just">
              <a:lnSpc>
                <a:spcPct val="150000"/>
              </a:lnSpc>
            </a:pPr>
            <a:r>
              <a:rPr lang="zh-CN" altLang="en-US" sz="2800" b="1" dirty="0">
                <a:latin typeface="华文宋体" panose="02010600040101010101" pitchFamily="2" charset="-122"/>
                <a:ea typeface="华文宋体" panose="02010600040101010101" pitchFamily="2" charset="-122"/>
                <a:sym typeface="Symbol" panose="05050102010706020507" pitchFamily="18" charset="2"/>
              </a:rPr>
              <a:t>并非总是收敛的。</a:t>
            </a:r>
            <a:r>
              <a:rPr lang="zh-CN" altLang="en-US" sz="2800" b="1" dirty="0">
                <a:latin typeface="华文宋体" panose="02010600040101010101" pitchFamily="2" charset="-122"/>
                <a:ea typeface="华文宋体" panose="02010600040101010101" pitchFamily="2" charset="-122"/>
              </a:rPr>
              <a:t>那么</a:t>
            </a:r>
            <a:r>
              <a:rPr lang="en-US" altLang="zh-CN" sz="2800" b="1" dirty="0">
                <a:latin typeface="华文宋体" panose="02010600040101010101" pitchFamily="2" charset="-122"/>
                <a:ea typeface="华文宋体" panose="02010600040101010101" pitchFamily="2" charset="-122"/>
              </a:rPr>
              <a:t>,</a:t>
            </a:r>
            <a:r>
              <a:rPr lang="zh-CN" altLang="en-US" sz="2800" b="1" dirty="0">
                <a:latin typeface="华文宋体" panose="02010600040101010101" pitchFamily="2" charset="-122"/>
                <a:ea typeface="华文宋体" panose="02010600040101010101" pitchFamily="2" charset="-122"/>
              </a:rPr>
              <a:t>当迭代函数</a:t>
            </a:r>
            <a:r>
              <a:rPr lang="en-US" altLang="zh-CN" sz="2800" b="1" dirty="0">
                <a:solidFill>
                  <a:srgbClr val="0000FF"/>
                </a:solidFill>
                <a:latin typeface="华文宋体" panose="02010600040101010101" pitchFamily="2" charset="-122"/>
                <a:ea typeface="华文宋体" panose="02010600040101010101" pitchFamily="2" charset="-122"/>
                <a:sym typeface="Symbol" panose="05050102010706020507" pitchFamily="18" charset="2"/>
              </a:rPr>
              <a:t>(x)</a:t>
            </a:r>
            <a:r>
              <a:rPr lang="zh-CN" altLang="en-US" sz="2800" b="1" dirty="0">
                <a:solidFill>
                  <a:srgbClr val="0000FF"/>
                </a:solidFill>
                <a:latin typeface="华文宋体" panose="02010600040101010101" pitchFamily="2" charset="-122"/>
                <a:ea typeface="华文宋体" panose="02010600040101010101" pitchFamily="2" charset="-122"/>
              </a:rPr>
              <a:t>满足什么条件时，相应的迭代公式才收敛呢？</a:t>
            </a:r>
            <a:endParaRPr lang="en-US" altLang="zh-CN" sz="2800" b="1" dirty="0">
              <a:solidFill>
                <a:srgbClr val="0000FF"/>
              </a:solidFill>
              <a:latin typeface="华文宋体" panose="02010600040101010101" pitchFamily="2" charset="-122"/>
              <a:ea typeface="华文宋体" panose="02010600040101010101" pitchFamily="2" charset="-122"/>
            </a:endParaRPr>
          </a:p>
          <a:p>
            <a:pPr algn="just">
              <a:lnSpc>
                <a:spcPct val="150000"/>
              </a:lnSpc>
            </a:pPr>
            <a:r>
              <a:rPr lang="zh-CN" altLang="en-US" sz="2800" b="1" dirty="0">
                <a:latin typeface="华文宋体" panose="02010600040101010101" pitchFamily="2" charset="-122"/>
                <a:ea typeface="华文宋体" panose="02010600040101010101" pitchFamily="2" charset="-122"/>
              </a:rPr>
              <a:t>即使迭代收敛时，也不可能迭代很多次，而是迭代有限次后就停止，这就需要估计迭代值的误差，以便适时终止迭代。</a:t>
            </a:r>
            <a:endParaRPr lang="zh-CN" altLang="en-US" sz="2800" b="1" dirty="0">
              <a:latin typeface="华文宋体" panose="02010600040101010101" pitchFamily="2" charset="-122"/>
              <a:ea typeface="华文宋体" panose="02010600040101010101" pitchFamily="2" charset="-122"/>
              <a:sym typeface="Symbol" panose="05050102010706020507" pitchFamily="18" charset="2"/>
            </a:endParaRPr>
          </a:p>
        </p:txBody>
      </p:sp>
      <p:sp>
        <p:nvSpPr>
          <p:cNvPr id="4" name="Rectangle 2">
            <a:extLst>
              <a:ext uri="{FF2B5EF4-FFF2-40B4-BE49-F238E27FC236}">
                <a16:creationId xmlns:a16="http://schemas.microsoft.com/office/drawing/2014/main" id="{0E915F4D-508D-4EA6-A9D0-F028D2D514CA}"/>
              </a:ext>
            </a:extLst>
          </p:cNvPr>
          <p:cNvSpPr txBox="1">
            <a:spLocks noChangeArrowheads="1"/>
          </p:cNvSpPr>
          <p:nvPr/>
        </p:nvSpPr>
        <p:spPr>
          <a:xfrm>
            <a:off x="1744360" y="367571"/>
            <a:ext cx="6480720" cy="535531"/>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US" altLang="zh-CN" sz="3200" b="0" dirty="0">
                <a:latin typeface="+mn-ea"/>
                <a:ea typeface="+mn-ea"/>
              </a:rPr>
              <a:t>2.3.3 </a:t>
            </a:r>
            <a:r>
              <a:rPr lang="zh-CN" altLang="en-US" sz="3200" b="0" dirty="0">
                <a:latin typeface="+mn-ea"/>
                <a:ea typeface="+mn-ea"/>
              </a:rPr>
              <a:t>不动点迭代法的收敛性分析</a:t>
            </a:r>
          </a:p>
        </p:txBody>
      </p:sp>
    </p:spTree>
    <p:extLst>
      <p:ext uri="{BB962C8B-B14F-4D97-AF65-F5344CB8AC3E}">
        <p14:creationId xmlns:p14="http://schemas.microsoft.com/office/powerpoint/2010/main" val="2752970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537A1AD-C2CC-41CD-A189-E6479DE7CEA3}"/>
              </a:ext>
            </a:extLst>
          </p:cNvPr>
          <p:cNvSpPr>
            <a:spLocks noGrp="1" noChangeArrowheads="1"/>
          </p:cNvSpPr>
          <p:nvPr>
            <p:ph type="title"/>
          </p:nvPr>
        </p:nvSpPr>
        <p:spPr>
          <a:xfrm>
            <a:off x="284217" y="155287"/>
            <a:ext cx="5919080" cy="480131"/>
          </a:xfrm>
          <a:noFill/>
          <a:ln/>
        </p:spPr>
        <p:txBody>
          <a:bodyPr wrap="square" anchor="b">
            <a:spAutoFit/>
          </a:bodyPr>
          <a:lstStyle/>
          <a:p>
            <a:r>
              <a:rPr lang="zh-CN" altLang="en-US" sz="2800" dirty="0">
                <a:latin typeface="仿宋" panose="02010609060101010101" pitchFamily="49" charset="-122"/>
                <a:ea typeface="仿宋" panose="02010609060101010101" pitchFamily="49" charset="-122"/>
              </a:rPr>
              <a:t>不动点原理 （</a:t>
            </a:r>
            <a:r>
              <a:rPr lang="zh-CN" altLang="en-US" sz="2800" b="1" dirty="0">
                <a:latin typeface="仿宋" panose="02010609060101010101" pitchFamily="49" charset="-122"/>
                <a:ea typeface="仿宋" panose="02010609060101010101" pitchFamily="49" charset="-122"/>
              </a:rPr>
              <a:t>压缩映像定理</a:t>
            </a:r>
            <a:r>
              <a:rPr lang="zh-CN" altLang="en-US" sz="2800" dirty="0">
                <a:latin typeface="仿宋" panose="02010609060101010101" pitchFamily="49" charset="-122"/>
                <a:ea typeface="仿宋" panose="02010609060101010101" pitchFamily="49" charset="-122"/>
              </a:rPr>
              <a:t>）</a:t>
            </a:r>
          </a:p>
        </p:txBody>
      </p:sp>
      <p:sp>
        <p:nvSpPr>
          <p:cNvPr id="100355" name="Rectangle 3">
            <a:extLst>
              <a:ext uri="{FF2B5EF4-FFF2-40B4-BE49-F238E27FC236}">
                <a16:creationId xmlns:a16="http://schemas.microsoft.com/office/drawing/2014/main" id="{649C83F8-280B-4DB4-9C68-1AB09574904D}"/>
              </a:ext>
            </a:extLst>
          </p:cNvPr>
          <p:cNvSpPr>
            <a:spLocks noChangeArrowheads="1"/>
          </p:cNvSpPr>
          <p:nvPr/>
        </p:nvSpPr>
        <p:spPr bwMode="auto">
          <a:xfrm>
            <a:off x="146241" y="790919"/>
            <a:ext cx="1260091" cy="442035"/>
          </a:xfrm>
          <a:prstGeom prst="rect">
            <a:avLst/>
          </a:prstGeom>
          <a:blipFill dpi="0" rotWithShape="1">
            <a:blip r:embed="rId8"/>
            <a:srcRect/>
            <a:tile tx="0" ty="0" sx="100000" sy="100000" flip="none" algn="tl"/>
          </a:blip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36000">
            <a:spAutoFit/>
          </a:bodyPr>
          <a:lstStyle/>
          <a:p>
            <a:pPr algn="l"/>
            <a:r>
              <a:rPr kumimoji="0" lang="zh-CN" altLang="en-US" sz="2400" b="1" dirty="0">
                <a:solidFill>
                  <a:schemeClr val="tx1"/>
                </a:solidFill>
                <a:latin typeface="仿宋" panose="02010609060101010101" pitchFamily="49" charset="-122"/>
                <a:ea typeface="仿宋" panose="02010609060101010101" pitchFamily="49" charset="-122"/>
              </a:rPr>
              <a:t>定理</a:t>
            </a:r>
            <a:r>
              <a:rPr kumimoji="0" lang="en-US" altLang="zh-CN" sz="2400" b="1" dirty="0">
                <a:solidFill>
                  <a:schemeClr val="tx1"/>
                </a:solidFill>
                <a:latin typeface="仿宋" panose="02010609060101010101" pitchFamily="49" charset="-122"/>
                <a:ea typeface="仿宋" panose="02010609060101010101" pitchFamily="49" charset="-122"/>
              </a:rPr>
              <a:t>2.1</a:t>
            </a:r>
          </a:p>
        </p:txBody>
      </p:sp>
      <p:sp>
        <p:nvSpPr>
          <p:cNvPr id="100356" name="Text Box 4">
            <a:extLst>
              <a:ext uri="{FF2B5EF4-FFF2-40B4-BE49-F238E27FC236}">
                <a16:creationId xmlns:a16="http://schemas.microsoft.com/office/drawing/2014/main" id="{0D0C2363-9217-4C7F-8275-923DF6F0366E}"/>
              </a:ext>
            </a:extLst>
          </p:cNvPr>
          <p:cNvSpPr txBox="1">
            <a:spLocks noChangeArrowheads="1"/>
          </p:cNvSpPr>
          <p:nvPr/>
        </p:nvSpPr>
        <p:spPr bwMode="auto">
          <a:xfrm>
            <a:off x="1475047" y="787634"/>
            <a:ext cx="7268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solidFill>
                  <a:schemeClr val="tx1"/>
                </a:solidFill>
                <a:latin typeface="仿宋" panose="02010609060101010101" pitchFamily="49" charset="-122"/>
                <a:ea typeface="仿宋" panose="02010609060101010101" pitchFamily="49" charset="-122"/>
              </a:rPr>
              <a:t>设</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在</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 </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上连续</a:t>
            </a:r>
            <a:r>
              <a:rPr lang="zh-CN" altLang="en-US" sz="2400"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rPr>
              <a:t>且一阶导数连续，若</a:t>
            </a:r>
          </a:p>
        </p:txBody>
      </p:sp>
      <p:sp>
        <p:nvSpPr>
          <p:cNvPr id="100357" name="Rectangle 5">
            <a:extLst>
              <a:ext uri="{FF2B5EF4-FFF2-40B4-BE49-F238E27FC236}">
                <a16:creationId xmlns:a16="http://schemas.microsoft.com/office/drawing/2014/main" id="{C26714D8-BE67-4572-BF3B-2E5A71A242BE}"/>
              </a:ext>
            </a:extLst>
          </p:cNvPr>
          <p:cNvSpPr>
            <a:spLocks noChangeArrowheads="1"/>
          </p:cNvSpPr>
          <p:nvPr/>
        </p:nvSpPr>
        <p:spPr bwMode="auto">
          <a:xfrm>
            <a:off x="537344" y="1847501"/>
            <a:ext cx="78057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存在         ，使得          对</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成立</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p>
        </p:txBody>
      </p:sp>
      <p:sp>
        <p:nvSpPr>
          <p:cNvPr id="100358" name="Rectangle 6">
            <a:extLst>
              <a:ext uri="{FF2B5EF4-FFF2-40B4-BE49-F238E27FC236}">
                <a16:creationId xmlns:a16="http://schemas.microsoft.com/office/drawing/2014/main" id="{9037C7D0-9F76-471E-BDEC-40A63EB0A152}"/>
              </a:ext>
            </a:extLst>
          </p:cNvPr>
          <p:cNvSpPr>
            <a:spLocks noChangeArrowheads="1"/>
          </p:cNvSpPr>
          <p:nvPr/>
        </p:nvSpPr>
        <p:spPr bwMode="auto">
          <a:xfrm>
            <a:off x="284217" y="2365116"/>
            <a:ext cx="71170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chemeClr val="tx1"/>
                </a:solidFill>
                <a:latin typeface="仿宋" panose="02010609060101010101" pitchFamily="49" charset="-122"/>
                <a:ea typeface="仿宋" panose="02010609060101010101" pitchFamily="49" charset="-122"/>
              </a:rPr>
              <a:t>则函数              在</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rPr>
              <a:t>中有唯一的零点</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p>
        </p:txBody>
      </p:sp>
      <p:sp>
        <p:nvSpPr>
          <p:cNvPr id="100360" name="Rectangle 8">
            <a:extLst>
              <a:ext uri="{FF2B5EF4-FFF2-40B4-BE49-F238E27FC236}">
                <a16:creationId xmlns:a16="http://schemas.microsoft.com/office/drawing/2014/main" id="{51750E6C-2358-485F-ACFE-8E28B0B418C5}"/>
              </a:ext>
            </a:extLst>
          </p:cNvPr>
          <p:cNvSpPr>
            <a:spLocks noChangeArrowheads="1"/>
          </p:cNvSpPr>
          <p:nvPr/>
        </p:nvSpPr>
        <p:spPr bwMode="auto">
          <a:xfrm>
            <a:off x="310397" y="2930783"/>
            <a:ext cx="4301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称为</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的不动点，即</a:t>
            </a:r>
            <a:r>
              <a:rPr lang="zh-CN" altLang="en-US" sz="2400" dirty="0">
                <a:solidFill>
                  <a:schemeClr val="tx1"/>
                </a:solidFill>
                <a:latin typeface="仿宋" panose="02010609060101010101" pitchFamily="49" charset="-122"/>
                <a:ea typeface="仿宋" panose="02010609060101010101" pitchFamily="49" charset="-122"/>
              </a:rPr>
              <a:t> </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00361" name="Rectangle 9">
            <a:extLst>
              <a:ext uri="{FF2B5EF4-FFF2-40B4-BE49-F238E27FC236}">
                <a16:creationId xmlns:a16="http://schemas.microsoft.com/office/drawing/2014/main" id="{102EE04C-DC72-4E6B-8C45-8F396E5C5AA5}"/>
              </a:ext>
            </a:extLst>
          </p:cNvPr>
          <p:cNvSpPr>
            <a:spLocks noChangeArrowheads="1"/>
          </p:cNvSpPr>
          <p:nvPr/>
        </p:nvSpPr>
        <p:spPr bwMode="auto">
          <a:xfrm>
            <a:off x="4014668" y="2893802"/>
            <a:ext cx="1739579"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 = </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p>
        </p:txBody>
      </p:sp>
      <p:sp>
        <p:nvSpPr>
          <p:cNvPr id="100362" name="Text Box 10">
            <a:extLst>
              <a:ext uri="{FF2B5EF4-FFF2-40B4-BE49-F238E27FC236}">
                <a16:creationId xmlns:a16="http://schemas.microsoft.com/office/drawing/2014/main" id="{568FBCDD-7391-47C1-A946-4ED153021D59}"/>
              </a:ext>
            </a:extLst>
          </p:cNvPr>
          <p:cNvSpPr txBox="1">
            <a:spLocks noChangeArrowheads="1"/>
          </p:cNvSpPr>
          <p:nvPr/>
        </p:nvSpPr>
        <p:spPr bwMode="auto">
          <a:xfrm>
            <a:off x="537344" y="1345178"/>
            <a:ext cx="66973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b="1" dirty="0">
                <a:solidFill>
                  <a:schemeClr val="tx1"/>
                </a:solidFill>
                <a:latin typeface="仿宋" panose="02010609060101010101" pitchFamily="49" charset="-122"/>
                <a:ea typeface="仿宋" panose="02010609060101010101" pitchFamily="49" charset="-122"/>
              </a:rPr>
              <a:t>(1)</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a </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zh-CN" altLang="en-US" sz="2400" b="1" dirty="0">
                <a:solidFill>
                  <a:schemeClr val="tx1"/>
                </a:solidFill>
                <a:latin typeface="仿宋" panose="02010609060101010101" pitchFamily="49" charset="-122"/>
                <a:ea typeface="仿宋" panose="02010609060101010101" pitchFamily="49" charset="-122"/>
              </a:rPr>
              <a:t>对一切</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都成立</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p>
        </p:txBody>
      </p:sp>
      <p:sp>
        <p:nvSpPr>
          <p:cNvPr id="100363" name="Rectangle 11">
            <a:extLst>
              <a:ext uri="{FF2B5EF4-FFF2-40B4-BE49-F238E27FC236}">
                <a16:creationId xmlns:a16="http://schemas.microsoft.com/office/drawing/2014/main" id="{E60434DA-E10D-46BB-A736-3513B43F0E1C}"/>
              </a:ext>
            </a:extLst>
          </p:cNvPr>
          <p:cNvSpPr>
            <a:spLocks noChangeArrowheads="1"/>
          </p:cNvSpPr>
          <p:nvPr/>
        </p:nvSpPr>
        <p:spPr bwMode="auto">
          <a:xfrm>
            <a:off x="47367" y="3473860"/>
            <a:ext cx="1274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rPr>
              <a:t>简证：</a:t>
            </a:r>
          </a:p>
        </p:txBody>
      </p:sp>
      <p:sp>
        <p:nvSpPr>
          <p:cNvPr id="100364" name="Rectangle 12">
            <a:extLst>
              <a:ext uri="{FF2B5EF4-FFF2-40B4-BE49-F238E27FC236}">
                <a16:creationId xmlns:a16="http://schemas.microsoft.com/office/drawing/2014/main" id="{6287C474-EF7A-40A2-9EFD-996575382D58}"/>
              </a:ext>
            </a:extLst>
          </p:cNvPr>
          <p:cNvSpPr>
            <a:spLocks noChangeArrowheads="1"/>
          </p:cNvSpPr>
          <p:nvPr/>
        </p:nvSpPr>
        <p:spPr bwMode="auto">
          <a:xfrm>
            <a:off x="1024479" y="3518621"/>
            <a:ext cx="4301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chemeClr val="tx1"/>
                </a:solidFill>
                <a:latin typeface="仿宋" panose="02010609060101010101" pitchFamily="49" charset="-122"/>
                <a:ea typeface="仿宋" panose="02010609060101010101" pitchFamily="49" charset="-122"/>
              </a:rPr>
              <a:t>取                 我们有</a:t>
            </a:r>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0365" name="Rectangle 13">
            <a:extLst>
              <a:ext uri="{FF2B5EF4-FFF2-40B4-BE49-F238E27FC236}">
                <a16:creationId xmlns:a16="http://schemas.microsoft.com/office/drawing/2014/main" id="{DB9135E1-1DDB-4653-A0A1-F74627AFEC89}"/>
              </a:ext>
            </a:extLst>
          </p:cNvPr>
          <p:cNvSpPr>
            <a:spLocks noChangeArrowheads="1"/>
          </p:cNvSpPr>
          <p:nvPr/>
        </p:nvSpPr>
        <p:spPr bwMode="auto">
          <a:xfrm>
            <a:off x="1128432" y="4475819"/>
            <a:ext cx="3705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i="1" dirty="0">
                <a:solidFill>
                  <a:schemeClr val="tx1"/>
                </a:solidFill>
                <a:latin typeface="仿宋" panose="02010609060101010101" pitchFamily="49" charset="-122"/>
                <a:ea typeface="仿宋" panose="02010609060101010101" pitchFamily="49" charset="-122"/>
              </a:rPr>
              <a:t>f</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x</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在</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上有零点。</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00366" name="Rectangle 14">
            <a:extLst>
              <a:ext uri="{FF2B5EF4-FFF2-40B4-BE49-F238E27FC236}">
                <a16:creationId xmlns:a16="http://schemas.microsoft.com/office/drawing/2014/main" id="{9CC5ADE1-768F-4E06-BCA1-6DE2549664B2}"/>
              </a:ext>
            </a:extLst>
          </p:cNvPr>
          <p:cNvSpPr>
            <a:spLocks noChangeArrowheads="1"/>
          </p:cNvSpPr>
          <p:nvPr/>
        </p:nvSpPr>
        <p:spPr bwMode="auto">
          <a:xfrm>
            <a:off x="108673" y="4982451"/>
            <a:ext cx="69124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仿宋" panose="02010609060101010101" pitchFamily="49" charset="-122"/>
                <a:ea typeface="仿宋" panose="02010609060101010101" pitchFamily="49" charset="-122"/>
              </a:rPr>
              <a:t>唯一性：反证法，假设存在 </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 y</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 </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 </a:t>
            </a:r>
            <a:r>
              <a:rPr lang="zh-CN" altLang="en-US" sz="2400" b="1" dirty="0">
                <a:solidFill>
                  <a:schemeClr val="tx1"/>
                </a:solidFill>
                <a:latin typeface="仿宋" panose="02010609060101010101" pitchFamily="49" charset="-122"/>
                <a:ea typeface="仿宋" panose="02010609060101010101" pitchFamily="49" charset="-122"/>
              </a:rPr>
              <a:t>使得</a:t>
            </a:r>
          </a:p>
        </p:txBody>
      </p:sp>
      <p:sp>
        <p:nvSpPr>
          <p:cNvPr id="100367" name="AutoShape 15">
            <a:extLst>
              <a:ext uri="{FF2B5EF4-FFF2-40B4-BE49-F238E27FC236}">
                <a16:creationId xmlns:a16="http://schemas.microsoft.com/office/drawing/2014/main" id="{96577B7C-8EB0-4F95-9DA2-34F7E59D382B}"/>
              </a:ext>
            </a:extLst>
          </p:cNvPr>
          <p:cNvSpPr>
            <a:spLocks noChangeArrowheads="1"/>
          </p:cNvSpPr>
          <p:nvPr/>
        </p:nvSpPr>
        <p:spPr bwMode="auto">
          <a:xfrm>
            <a:off x="452437" y="4530471"/>
            <a:ext cx="647700" cy="358775"/>
          </a:xfrm>
          <a:prstGeom prst="rightArrow">
            <a:avLst>
              <a:gd name="adj1" fmla="val 50000"/>
              <a:gd name="adj2" fmla="val 451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仿宋" panose="02010609060101010101" pitchFamily="49" charset="-122"/>
              <a:ea typeface="仿宋" panose="02010609060101010101" pitchFamily="49" charset="-122"/>
            </a:endParaRPr>
          </a:p>
        </p:txBody>
      </p:sp>
      <p:sp>
        <p:nvSpPr>
          <p:cNvPr id="100368" name="AutoShape 16">
            <a:extLst>
              <a:ext uri="{FF2B5EF4-FFF2-40B4-BE49-F238E27FC236}">
                <a16:creationId xmlns:a16="http://schemas.microsoft.com/office/drawing/2014/main" id="{3ECE2166-CA9C-4A9E-8510-C0FA1980DD1A}"/>
              </a:ext>
            </a:extLst>
          </p:cNvPr>
          <p:cNvSpPr>
            <a:spLocks noChangeArrowheads="1"/>
          </p:cNvSpPr>
          <p:nvPr/>
        </p:nvSpPr>
        <p:spPr bwMode="auto">
          <a:xfrm>
            <a:off x="367927" y="6199298"/>
            <a:ext cx="647700" cy="358775"/>
          </a:xfrm>
          <a:prstGeom prst="rightArrow">
            <a:avLst>
              <a:gd name="adj1" fmla="val 50000"/>
              <a:gd name="adj2" fmla="val 451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仿宋" panose="02010609060101010101" pitchFamily="49" charset="-122"/>
              <a:ea typeface="仿宋" panose="02010609060101010101" pitchFamily="49" charset="-122"/>
            </a:endParaRPr>
          </a:p>
        </p:txBody>
      </p:sp>
      <p:graphicFrame>
        <p:nvGraphicFramePr>
          <p:cNvPr id="100369" name="Object 17">
            <a:extLst>
              <a:ext uri="{FF2B5EF4-FFF2-40B4-BE49-F238E27FC236}">
                <a16:creationId xmlns:a16="http://schemas.microsoft.com/office/drawing/2014/main" id="{EF0DCDDF-0A21-4382-85D7-3809FCEA6E80}"/>
              </a:ext>
            </a:extLst>
          </p:cNvPr>
          <p:cNvGraphicFramePr>
            <a:graphicFrameLocks noChangeAspect="1"/>
          </p:cNvGraphicFramePr>
          <p:nvPr>
            <p:extLst>
              <p:ext uri="{D42A27DB-BD31-4B8C-83A1-F6EECF244321}">
                <p14:modId xmlns:p14="http://schemas.microsoft.com/office/powerpoint/2010/main" val="2150215535"/>
              </p:ext>
            </p:extLst>
          </p:nvPr>
        </p:nvGraphicFramePr>
        <p:xfrm>
          <a:off x="1024479" y="6116108"/>
          <a:ext cx="7024688" cy="508000"/>
        </p:xfrm>
        <a:graphic>
          <a:graphicData uri="http://schemas.openxmlformats.org/presentationml/2006/ole">
            <mc:AlternateContent xmlns:mc="http://schemas.openxmlformats.org/markup-compatibility/2006">
              <mc:Choice xmlns:v="urn:schemas-microsoft-com:vml" Requires="v">
                <p:oleObj spid="_x0000_s50410" name="Equation" r:id="rId9" imgW="3517560" imgH="253800" progId="Equation.DSMT4">
                  <p:embed/>
                </p:oleObj>
              </mc:Choice>
              <mc:Fallback>
                <p:oleObj name="Equation" r:id="rId9" imgW="3517560" imgH="253800" progId="Equation.DSMT4">
                  <p:embed/>
                  <p:pic>
                    <p:nvPicPr>
                      <p:cNvPr id="100369" name="Object 17">
                        <a:extLst>
                          <a:ext uri="{FF2B5EF4-FFF2-40B4-BE49-F238E27FC236}">
                            <a16:creationId xmlns:a16="http://schemas.microsoft.com/office/drawing/2014/main" id="{EF0DCDDF-0A21-4382-85D7-3809FCEA6E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4479" y="6116108"/>
                        <a:ext cx="70246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70" name="Group 18">
            <a:extLst>
              <a:ext uri="{FF2B5EF4-FFF2-40B4-BE49-F238E27FC236}">
                <a16:creationId xmlns:a16="http://schemas.microsoft.com/office/drawing/2014/main" id="{5EA66045-E517-49C0-AF35-16DF2812F348}"/>
              </a:ext>
            </a:extLst>
          </p:cNvPr>
          <p:cNvGrpSpPr>
            <a:grpSpLocks/>
          </p:cNvGrpSpPr>
          <p:nvPr/>
        </p:nvGrpSpPr>
        <p:grpSpPr bwMode="auto">
          <a:xfrm>
            <a:off x="3339011" y="5313798"/>
            <a:ext cx="2190089" cy="863601"/>
            <a:chOff x="4468" y="3235"/>
            <a:chExt cx="1096" cy="544"/>
          </a:xfrm>
        </p:grpSpPr>
        <p:sp>
          <p:nvSpPr>
            <p:cNvPr id="100371" name="Rectangle 19">
              <a:extLst>
                <a:ext uri="{FF2B5EF4-FFF2-40B4-BE49-F238E27FC236}">
                  <a16:creationId xmlns:a16="http://schemas.microsoft.com/office/drawing/2014/main" id="{6AB6205D-BCEE-4AE7-A052-1AB719CE0FE3}"/>
                </a:ext>
              </a:extLst>
            </p:cNvPr>
            <p:cNvSpPr>
              <a:spLocks noChangeArrowheads="1"/>
            </p:cNvSpPr>
            <p:nvPr/>
          </p:nvSpPr>
          <p:spPr bwMode="auto">
            <a:xfrm>
              <a:off x="4549" y="3235"/>
              <a:ext cx="1015"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  </a:t>
              </a:r>
            </a:p>
            <a:p>
              <a:pPr algn="l"/>
              <a:r>
                <a:rPr lang="en-US" altLang="zh-CN" sz="2400" b="1" i="1" dirty="0">
                  <a:solidFill>
                    <a:schemeClr val="tx1"/>
                  </a:solidFill>
                  <a:latin typeface="仿宋" panose="02010609060101010101" pitchFamily="49" charset="-122"/>
                  <a:ea typeface="仿宋" panose="02010609060101010101" pitchFamily="49" charset="-122"/>
                </a:rPr>
                <a:t>y</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y</a:t>
              </a:r>
              <a:r>
                <a:rPr lang="en-US" altLang="zh-CN" sz="2400" b="1" dirty="0">
                  <a:solidFill>
                    <a:schemeClr val="tx1"/>
                  </a:solidFill>
                  <a:latin typeface="仿宋" panose="02010609060101010101" pitchFamily="49" charset="-122"/>
                  <a:ea typeface="仿宋" panose="02010609060101010101" pitchFamily="49" charset="-122"/>
                </a:rPr>
                <a:t>*)</a:t>
              </a:r>
            </a:p>
          </p:txBody>
        </p:sp>
        <p:sp>
          <p:nvSpPr>
            <p:cNvPr id="100372" name="AutoShape 20">
              <a:extLst>
                <a:ext uri="{FF2B5EF4-FFF2-40B4-BE49-F238E27FC236}">
                  <a16:creationId xmlns:a16="http://schemas.microsoft.com/office/drawing/2014/main" id="{17D6E080-829D-4477-B1BA-C420BB6DF6C8}"/>
                </a:ext>
              </a:extLst>
            </p:cNvPr>
            <p:cNvSpPr>
              <a:spLocks/>
            </p:cNvSpPr>
            <p:nvPr/>
          </p:nvSpPr>
          <p:spPr bwMode="auto">
            <a:xfrm>
              <a:off x="4468" y="3385"/>
              <a:ext cx="90" cy="317"/>
            </a:xfrm>
            <a:prstGeom prst="leftBrace">
              <a:avLst>
                <a:gd name="adj1" fmla="val 29352"/>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仿宋" panose="02010609060101010101" pitchFamily="49" charset="-122"/>
                <a:ea typeface="仿宋" panose="02010609060101010101" pitchFamily="49" charset="-122"/>
              </a:endParaRPr>
            </a:p>
          </p:txBody>
        </p:sp>
      </p:grpSp>
      <p:sp>
        <p:nvSpPr>
          <p:cNvPr id="100373" name="Rectangle 21">
            <a:extLst>
              <a:ext uri="{FF2B5EF4-FFF2-40B4-BE49-F238E27FC236}">
                <a16:creationId xmlns:a16="http://schemas.microsoft.com/office/drawing/2014/main" id="{0A06581D-BFB7-4E72-9D24-0345FAE1D187}"/>
              </a:ext>
            </a:extLst>
          </p:cNvPr>
          <p:cNvSpPr>
            <a:spLocks noChangeArrowheads="1"/>
          </p:cNvSpPr>
          <p:nvPr/>
        </p:nvSpPr>
        <p:spPr bwMode="auto">
          <a:xfrm>
            <a:off x="7956550" y="6227855"/>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chemeClr val="hlink"/>
                </a:solidFill>
                <a:ea typeface="楷体_GB2312" pitchFamily="49" charset="-122"/>
              </a:rPr>
              <a:t>矛盾！</a:t>
            </a:r>
          </a:p>
        </p:txBody>
      </p:sp>
      <p:sp>
        <p:nvSpPr>
          <p:cNvPr id="100374" name="Text Box 22">
            <a:extLst>
              <a:ext uri="{FF2B5EF4-FFF2-40B4-BE49-F238E27FC236}">
                <a16:creationId xmlns:a16="http://schemas.microsoft.com/office/drawing/2014/main" id="{519E4C88-4EC7-4367-9D40-D3983488D87B}"/>
              </a:ext>
            </a:extLst>
          </p:cNvPr>
          <p:cNvSpPr txBox="1">
            <a:spLocks noChangeArrowheads="1"/>
          </p:cNvSpPr>
          <p:nvPr/>
        </p:nvSpPr>
        <p:spPr bwMode="auto">
          <a:xfrm>
            <a:off x="7010400" y="2057400"/>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zh-CN" altLang="zh-CN" sz="2400">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DDC5B736-7FF7-430E-B788-85B18C76AA5F}"/>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375039" y="2494145"/>
            <a:ext cx="2062886" cy="303581"/>
          </a:xfrm>
          <a:prstGeom prst="rect">
            <a:avLst/>
          </a:prstGeom>
        </p:spPr>
      </p:pic>
      <p:pic>
        <p:nvPicPr>
          <p:cNvPr id="7" name="图片 6">
            <a:extLst>
              <a:ext uri="{FF2B5EF4-FFF2-40B4-BE49-F238E27FC236}">
                <a16:creationId xmlns:a16="http://schemas.microsoft.com/office/drawing/2014/main" id="{C3AC1047-AAE0-4DB5-8C43-382493D9D960}"/>
              </a:ext>
            </a:extLst>
          </p:cNvPr>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138833" y="1923391"/>
            <a:ext cx="1384402" cy="303581"/>
          </a:xfrm>
          <a:prstGeom prst="rect">
            <a:avLst/>
          </a:prstGeom>
        </p:spPr>
      </p:pic>
      <p:pic>
        <p:nvPicPr>
          <p:cNvPr id="19" name="图片 18">
            <a:extLst>
              <a:ext uri="{FF2B5EF4-FFF2-40B4-BE49-F238E27FC236}">
                <a16:creationId xmlns:a16="http://schemas.microsoft.com/office/drawing/2014/main" id="{DFE4A32D-EB61-433A-B24D-EEE734306E2F}"/>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166681" y="4064101"/>
            <a:ext cx="6283451" cy="354178"/>
          </a:xfrm>
          <a:prstGeom prst="rect">
            <a:avLst/>
          </a:prstGeom>
        </p:spPr>
      </p:pic>
      <p:pic>
        <p:nvPicPr>
          <p:cNvPr id="15" name="图片 14">
            <a:extLst>
              <a:ext uri="{FF2B5EF4-FFF2-40B4-BE49-F238E27FC236}">
                <a16:creationId xmlns:a16="http://schemas.microsoft.com/office/drawing/2014/main" id="{6DFA7D5B-4578-49EF-A826-3FF944CB7014}"/>
              </a:ext>
            </a:extLst>
          </p:cNvPr>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448353" y="3600029"/>
            <a:ext cx="2515515" cy="354178"/>
          </a:xfrm>
          <a:prstGeom prst="rect">
            <a:avLst/>
          </a:prstGeom>
        </p:spPr>
      </p:pic>
      <p:pic>
        <p:nvPicPr>
          <p:cNvPr id="21" name="图片 20">
            <a:extLst>
              <a:ext uri="{FF2B5EF4-FFF2-40B4-BE49-F238E27FC236}">
                <a16:creationId xmlns:a16="http://schemas.microsoft.com/office/drawing/2014/main" id="{7B745534-46FF-4B18-8497-A76F70150EDB}"/>
              </a:ext>
            </a:extLst>
          </p:cNvPr>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752794" y="1964570"/>
            <a:ext cx="1285646" cy="248717"/>
          </a:xfrm>
          <a:prstGeom prst="rect">
            <a:avLst/>
          </a:prstGeom>
        </p:spPr>
      </p:pic>
    </p:spTree>
    <p:extLst>
      <p:ext uri="{BB962C8B-B14F-4D97-AF65-F5344CB8AC3E}">
        <p14:creationId xmlns:p14="http://schemas.microsoft.com/office/powerpoint/2010/main" val="1634987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blinds(horizontal)">
                                      <p:cBhvr>
                                        <p:cTn id="7" dur="500"/>
                                        <p:tgtEl>
                                          <p:spTgt spid="10035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0362"/>
                                        </p:tgtEl>
                                        <p:attrNameLst>
                                          <p:attrName>style.visibility</p:attrName>
                                        </p:attrNameLst>
                                      </p:cBhvr>
                                      <p:to>
                                        <p:strVal val="visible"/>
                                      </p:to>
                                    </p:set>
                                    <p:animEffect transition="in" filter="blinds(horizontal)">
                                      <p:cBhvr>
                                        <p:cTn id="11" dur="500"/>
                                        <p:tgtEl>
                                          <p:spTgt spid="10036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0357"/>
                                        </p:tgtEl>
                                        <p:attrNameLst>
                                          <p:attrName>style.visibility</p:attrName>
                                        </p:attrNameLst>
                                      </p:cBhvr>
                                      <p:to>
                                        <p:strVal val="visible"/>
                                      </p:to>
                                    </p:set>
                                    <p:animEffect transition="in" filter="blinds(horizontal)">
                                      <p:cBhvr>
                                        <p:cTn id="15" dur="500"/>
                                        <p:tgtEl>
                                          <p:spTgt spid="100357"/>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0358"/>
                                        </p:tgtEl>
                                        <p:attrNameLst>
                                          <p:attrName>style.visibility</p:attrName>
                                        </p:attrNameLst>
                                      </p:cBhvr>
                                      <p:to>
                                        <p:strVal val="visible"/>
                                      </p:to>
                                    </p:set>
                                    <p:animEffect transition="in" filter="blinds(horizontal)">
                                      <p:cBhvr>
                                        <p:cTn id="19" dur="500"/>
                                        <p:tgtEl>
                                          <p:spTgt spid="1003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0363"/>
                                        </p:tgtEl>
                                        <p:attrNameLst>
                                          <p:attrName>style.visibility</p:attrName>
                                        </p:attrNameLst>
                                      </p:cBhvr>
                                      <p:to>
                                        <p:strVal val="visible"/>
                                      </p:to>
                                    </p:set>
                                    <p:anim calcmode="lin" valueType="num">
                                      <p:cBhvr additive="base">
                                        <p:cTn id="24" dur="500" fill="hold"/>
                                        <p:tgtEl>
                                          <p:spTgt spid="100363"/>
                                        </p:tgtEl>
                                        <p:attrNameLst>
                                          <p:attrName>ppt_x</p:attrName>
                                        </p:attrNameLst>
                                      </p:cBhvr>
                                      <p:tavLst>
                                        <p:tav tm="0">
                                          <p:val>
                                            <p:strVal val="0-#ppt_w/2"/>
                                          </p:val>
                                        </p:tav>
                                        <p:tav tm="100000">
                                          <p:val>
                                            <p:strVal val="#ppt_x"/>
                                          </p:val>
                                        </p:tav>
                                      </p:tavLst>
                                    </p:anim>
                                    <p:anim calcmode="lin" valueType="num">
                                      <p:cBhvr additive="base">
                                        <p:cTn id="25" dur="500" fill="hold"/>
                                        <p:tgtEl>
                                          <p:spTgt spid="100363"/>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2" presetClass="entr" presetSubtype="4" fill="hold" grpId="0" nodeType="afterEffect">
                                  <p:stCondLst>
                                    <p:cond delay="0"/>
                                  </p:stCondLst>
                                  <p:childTnLst>
                                    <p:set>
                                      <p:cBhvr>
                                        <p:cTn id="28" dur="1" fill="hold">
                                          <p:stCondLst>
                                            <p:cond delay="0"/>
                                          </p:stCondLst>
                                        </p:cTn>
                                        <p:tgtEl>
                                          <p:spTgt spid="100364"/>
                                        </p:tgtEl>
                                        <p:attrNameLst>
                                          <p:attrName>style.visibility</p:attrName>
                                        </p:attrNameLst>
                                      </p:cBhvr>
                                      <p:to>
                                        <p:strVal val="visible"/>
                                      </p:to>
                                    </p:set>
                                    <p:animEffect transition="in" filter="slide(fromBottom)">
                                      <p:cBhvr>
                                        <p:cTn id="29" dur="500"/>
                                        <p:tgtEl>
                                          <p:spTgt spid="100364"/>
                                        </p:tgtEl>
                                      </p:cBhvr>
                                    </p:animEffect>
                                  </p:childTnLst>
                                </p:cTn>
                              </p:par>
                            </p:childTnLst>
                          </p:cTn>
                        </p:par>
                        <p:par>
                          <p:cTn id="30" fill="hold" nodeType="withGroup">
                            <p:stCondLst>
                              <p:cond delay="1000"/>
                            </p:stCondLst>
                            <p:childTnLst>
                              <p:par>
                                <p:cTn id="31" presetID="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00367"/>
                                        </p:tgtEl>
                                        <p:attrNameLst>
                                          <p:attrName>style.visibility</p:attrName>
                                        </p:attrNameLst>
                                      </p:cBhvr>
                                      <p:to>
                                        <p:strVal val="visible"/>
                                      </p:to>
                                    </p:set>
                                    <p:animEffect transition="in" filter="wipe(left)">
                                      <p:cBhvr>
                                        <p:cTn id="40" dur="500"/>
                                        <p:tgtEl>
                                          <p:spTgt spid="100367"/>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00365"/>
                                        </p:tgtEl>
                                        <p:attrNameLst>
                                          <p:attrName>style.visibility</p:attrName>
                                        </p:attrNameLst>
                                      </p:cBhvr>
                                      <p:to>
                                        <p:strVal val="visible"/>
                                      </p:to>
                                    </p:set>
                                    <p:animEffect transition="in" filter="wipe(left)">
                                      <p:cBhvr>
                                        <p:cTn id="44" dur="500"/>
                                        <p:tgtEl>
                                          <p:spTgt spid="100365"/>
                                        </p:tgtEl>
                                      </p:cBhvr>
                                    </p:animEffect>
                                  </p:childTnLst>
                                </p:cTn>
                              </p:par>
                            </p:childTnLst>
                          </p:cTn>
                        </p:par>
                        <p:par>
                          <p:cTn id="45" fill="hold">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100366"/>
                                        </p:tgtEl>
                                        <p:attrNameLst>
                                          <p:attrName>style.visibility</p:attrName>
                                        </p:attrNameLst>
                                      </p:cBhvr>
                                      <p:to>
                                        <p:strVal val="visible"/>
                                      </p:to>
                                    </p:set>
                                    <p:animEffect transition="in" filter="wipe(up)">
                                      <p:cBhvr>
                                        <p:cTn id="48" dur="500"/>
                                        <p:tgtEl>
                                          <p:spTgt spid="100366"/>
                                        </p:tgtEl>
                                      </p:cBhvr>
                                    </p:animEffect>
                                  </p:childTnLst>
                                </p:cTn>
                              </p:par>
                            </p:childTnLst>
                          </p:cTn>
                        </p:par>
                        <p:par>
                          <p:cTn id="49" fill="hold">
                            <p:stCondLst>
                              <p:cond delay="3000"/>
                            </p:stCondLst>
                            <p:childTnLst>
                              <p:par>
                                <p:cTn id="50" presetID="22" presetClass="entr" presetSubtype="1" fill="hold" nodeType="afterEffect">
                                  <p:stCondLst>
                                    <p:cond delay="0"/>
                                  </p:stCondLst>
                                  <p:childTnLst>
                                    <p:set>
                                      <p:cBhvr>
                                        <p:cTn id="51" dur="1" fill="hold">
                                          <p:stCondLst>
                                            <p:cond delay="0"/>
                                          </p:stCondLst>
                                        </p:cTn>
                                        <p:tgtEl>
                                          <p:spTgt spid="100370"/>
                                        </p:tgtEl>
                                        <p:attrNameLst>
                                          <p:attrName>style.visibility</p:attrName>
                                        </p:attrNameLst>
                                      </p:cBhvr>
                                      <p:to>
                                        <p:strVal val="visible"/>
                                      </p:to>
                                    </p:set>
                                    <p:animEffect transition="in" filter="wipe(up)">
                                      <p:cBhvr>
                                        <p:cTn id="52" dur="500"/>
                                        <p:tgtEl>
                                          <p:spTgt spid="100370"/>
                                        </p:tgtEl>
                                      </p:cBhvr>
                                    </p:animEffect>
                                  </p:childTnLst>
                                </p:cTn>
                              </p:par>
                            </p:childTnLst>
                          </p:cTn>
                        </p:par>
                        <p:par>
                          <p:cTn id="53" fill="hold">
                            <p:stCondLst>
                              <p:cond delay="3500"/>
                            </p:stCondLst>
                            <p:childTnLst>
                              <p:par>
                                <p:cTn id="54" presetID="22" presetClass="entr" presetSubtype="8" fill="hold" nodeType="afterEffect">
                                  <p:stCondLst>
                                    <p:cond delay="0"/>
                                  </p:stCondLst>
                                  <p:childTnLst>
                                    <p:set>
                                      <p:cBhvr>
                                        <p:cTn id="55" dur="1" fill="hold">
                                          <p:stCondLst>
                                            <p:cond delay="0"/>
                                          </p:stCondLst>
                                        </p:cTn>
                                        <p:tgtEl>
                                          <p:spTgt spid="100368"/>
                                        </p:tgtEl>
                                        <p:attrNameLst>
                                          <p:attrName>style.visibility</p:attrName>
                                        </p:attrNameLst>
                                      </p:cBhvr>
                                      <p:to>
                                        <p:strVal val="visible"/>
                                      </p:to>
                                    </p:set>
                                    <p:animEffect transition="in" filter="wipe(left)">
                                      <p:cBhvr>
                                        <p:cTn id="56" dur="500"/>
                                        <p:tgtEl>
                                          <p:spTgt spid="100368"/>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00369"/>
                                        </p:tgtEl>
                                        <p:attrNameLst>
                                          <p:attrName>style.visibility</p:attrName>
                                        </p:attrNameLst>
                                      </p:cBhvr>
                                      <p:to>
                                        <p:strVal val="visible"/>
                                      </p:to>
                                    </p:set>
                                    <p:animEffect transition="in" filter="wipe(left)">
                                      <p:cBhvr>
                                        <p:cTn id="60" dur="500"/>
                                        <p:tgtEl>
                                          <p:spTgt spid="100369"/>
                                        </p:tgtEl>
                                      </p:cBhvr>
                                    </p:animEffect>
                                  </p:childTnLst>
                                </p:cTn>
                              </p:par>
                            </p:childTnLst>
                          </p:cTn>
                        </p:par>
                        <p:par>
                          <p:cTn id="61" fill="hold">
                            <p:stCondLst>
                              <p:cond delay="4500"/>
                            </p:stCondLst>
                            <p:childTnLst>
                              <p:par>
                                <p:cTn id="62" presetID="16" presetClass="entr" presetSubtype="26" fill="hold" grpId="0" nodeType="afterEffect">
                                  <p:stCondLst>
                                    <p:cond delay="0"/>
                                  </p:stCondLst>
                                  <p:childTnLst>
                                    <p:set>
                                      <p:cBhvr>
                                        <p:cTn id="63" dur="1" fill="hold">
                                          <p:stCondLst>
                                            <p:cond delay="0"/>
                                          </p:stCondLst>
                                        </p:cTn>
                                        <p:tgtEl>
                                          <p:spTgt spid="100373"/>
                                        </p:tgtEl>
                                        <p:attrNameLst>
                                          <p:attrName>style.visibility</p:attrName>
                                        </p:attrNameLst>
                                      </p:cBhvr>
                                      <p:to>
                                        <p:strVal val="visible"/>
                                      </p:to>
                                    </p:set>
                                    <p:animEffect transition="in" filter="barn(inHorizontal)">
                                      <p:cBhvr>
                                        <p:cTn id="64" dur="500"/>
                                        <p:tgtEl>
                                          <p:spTgt spid="100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P spid="100357" grpId="0"/>
      <p:bldP spid="100358" grpId="0"/>
      <p:bldP spid="100362" grpId="0"/>
      <p:bldP spid="100363" grpId="0"/>
      <p:bldP spid="100364" grpId="0"/>
      <p:bldP spid="100365" grpId="0"/>
      <p:bldP spid="100366" grpId="0"/>
      <p:bldP spid="1003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80C24E-8DE4-475B-A17A-A906368AA130}"/>
              </a:ext>
            </a:extLst>
          </p:cNvPr>
          <p:cNvSpPr txBox="1"/>
          <p:nvPr/>
        </p:nvSpPr>
        <p:spPr>
          <a:xfrm>
            <a:off x="276520" y="1556792"/>
            <a:ext cx="8867480" cy="2304255"/>
          </a:xfrm>
          <a:prstGeom prst="rect">
            <a:avLst/>
          </a:prstGeom>
          <a:noFill/>
        </p:spPr>
        <p:txBody>
          <a:bodyPr wrap="square" rtlCol="0">
            <a:spAutoFit/>
          </a:bodyPr>
          <a:lstStyle/>
          <a:p>
            <a:pPr algn="l">
              <a:lnSpc>
                <a:spcPct val="150000"/>
              </a:lnSpc>
            </a:pPr>
            <a:r>
              <a:rPr lang="zh-CN" altLang="en-US" sz="3200" dirty="0">
                <a:solidFill>
                  <a:schemeClr val="tx1">
                    <a:lumMod val="95000"/>
                    <a:lumOff val="5000"/>
                  </a:schemeClr>
                </a:solidFill>
                <a:latin typeface="+mn-ea"/>
                <a:ea typeface="+mn-ea"/>
              </a:rPr>
              <a:t>计算机科学中的一个基本要素是</a:t>
            </a:r>
            <a:r>
              <a:rPr lang="zh-CN" altLang="en-US" sz="3200" dirty="0">
                <a:solidFill>
                  <a:srgbClr val="FF0000"/>
                </a:solidFill>
                <a:latin typeface="+mn-ea"/>
                <a:ea typeface="+mn-ea"/>
              </a:rPr>
              <a:t>迭代</a:t>
            </a:r>
            <a:r>
              <a:rPr lang="zh-CN" altLang="en-US" sz="3200" dirty="0">
                <a:solidFill>
                  <a:schemeClr val="tx1">
                    <a:lumMod val="95000"/>
                    <a:lumOff val="5000"/>
                  </a:schemeClr>
                </a:solidFill>
                <a:latin typeface="+mn-ea"/>
                <a:ea typeface="+mn-ea"/>
              </a:rPr>
              <a:t>（</a:t>
            </a:r>
            <a:r>
              <a:rPr lang="en-US" altLang="zh-CN" sz="3200" dirty="0">
                <a:solidFill>
                  <a:schemeClr val="tx1">
                    <a:lumMod val="95000"/>
                    <a:lumOff val="5000"/>
                  </a:schemeClr>
                </a:solidFill>
                <a:latin typeface="+mn-ea"/>
                <a:ea typeface="+mn-ea"/>
              </a:rPr>
              <a:t>Iteration</a:t>
            </a:r>
            <a:r>
              <a:rPr lang="zh-CN" altLang="en-US" sz="3200" dirty="0">
                <a:solidFill>
                  <a:schemeClr val="tx1">
                    <a:lumMod val="95000"/>
                    <a:lumOff val="5000"/>
                  </a:schemeClr>
                </a:solidFill>
                <a:latin typeface="+mn-ea"/>
                <a:ea typeface="+mn-ea"/>
              </a:rPr>
              <a:t>）正如名字所表示的含义，迭代是指重复执行一个计算过程，直到找到答案。</a:t>
            </a:r>
          </a:p>
        </p:txBody>
      </p:sp>
      <p:sp>
        <p:nvSpPr>
          <p:cNvPr id="3" name="文本框 2">
            <a:extLst>
              <a:ext uri="{FF2B5EF4-FFF2-40B4-BE49-F238E27FC236}">
                <a16:creationId xmlns:a16="http://schemas.microsoft.com/office/drawing/2014/main" id="{ED429DEB-CFAC-4094-8E6F-D6BC2C5402FB}"/>
              </a:ext>
            </a:extLst>
          </p:cNvPr>
          <p:cNvSpPr txBox="1"/>
          <p:nvPr/>
        </p:nvSpPr>
        <p:spPr>
          <a:xfrm>
            <a:off x="251520" y="4869160"/>
            <a:ext cx="7200800"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本章主要研究</a:t>
            </a:r>
            <a:r>
              <a:rPr lang="zh-CN" altLang="en-US" sz="2800" dirty="0">
                <a:solidFill>
                  <a:srgbClr val="FF0000"/>
                </a:solidFill>
                <a:latin typeface="+mn-ea"/>
                <a:ea typeface="+mn-ea"/>
              </a:rPr>
              <a:t>重复替换的迭代处理过程。</a:t>
            </a:r>
          </a:p>
        </p:txBody>
      </p:sp>
    </p:spTree>
    <p:extLst>
      <p:ext uri="{BB962C8B-B14F-4D97-AF65-F5344CB8AC3E}">
        <p14:creationId xmlns:p14="http://schemas.microsoft.com/office/powerpoint/2010/main" val="2815473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CA2A433-092B-4EC3-BFF8-F259E159FFD7}"/>
              </a:ext>
            </a:extLst>
          </p:cNvPr>
          <p:cNvSpPr>
            <a:spLocks noGrp="1" noChangeArrowheads="1"/>
          </p:cNvSpPr>
          <p:nvPr>
            <p:ph type="title"/>
          </p:nvPr>
        </p:nvSpPr>
        <p:spPr>
          <a:xfrm>
            <a:off x="3049334" y="149627"/>
            <a:ext cx="5410200" cy="535531"/>
          </a:xfrm>
          <a:noFill/>
          <a:ln/>
        </p:spPr>
        <p:txBody>
          <a:bodyPr anchor="b">
            <a:spAutoFit/>
          </a:bodyPr>
          <a:lstStyle/>
          <a:p>
            <a:r>
              <a:rPr lang="zh-CN" altLang="en-US" sz="3200" dirty="0">
                <a:latin typeface="+mn-ea"/>
                <a:ea typeface="+mn-ea"/>
              </a:rPr>
              <a:t>收敛性分析</a:t>
            </a:r>
          </a:p>
        </p:txBody>
      </p:sp>
      <p:sp>
        <p:nvSpPr>
          <p:cNvPr id="104451" name="Rectangle 3">
            <a:extLst>
              <a:ext uri="{FF2B5EF4-FFF2-40B4-BE49-F238E27FC236}">
                <a16:creationId xmlns:a16="http://schemas.microsoft.com/office/drawing/2014/main" id="{459A9486-E155-4DE6-B3B3-C7A34E7845ED}"/>
              </a:ext>
            </a:extLst>
          </p:cNvPr>
          <p:cNvSpPr>
            <a:spLocks noChangeArrowheads="1"/>
          </p:cNvSpPr>
          <p:nvPr/>
        </p:nvSpPr>
        <p:spPr bwMode="auto">
          <a:xfrm>
            <a:off x="89935" y="796619"/>
            <a:ext cx="1248300" cy="449497"/>
          </a:xfrm>
          <a:prstGeom prst="rect">
            <a:avLst/>
          </a:prstGeom>
          <a:blipFill dpi="0" rotWithShape="1">
            <a:blip r:embed="rId5"/>
            <a:srcRect/>
            <a:tile tx="0" ty="0" sx="100000" sy="100000" flip="none" algn="tl"/>
          </a:blip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36000">
            <a:spAutoFit/>
          </a:bodyPr>
          <a:lstStyle/>
          <a:p>
            <a:pPr algn="l"/>
            <a:r>
              <a:rPr kumimoji="0" lang="zh-CN" altLang="en-US" sz="2400" b="1" dirty="0">
                <a:solidFill>
                  <a:schemeClr val="tx1"/>
                </a:solidFill>
              </a:rPr>
              <a:t>定理</a:t>
            </a:r>
            <a:r>
              <a:rPr kumimoji="0" lang="en-US" altLang="zh-CN" sz="2400" b="1" dirty="0">
                <a:solidFill>
                  <a:schemeClr val="tx1"/>
                </a:solidFill>
              </a:rPr>
              <a:t>2.2</a:t>
            </a:r>
          </a:p>
        </p:txBody>
      </p:sp>
      <p:sp>
        <p:nvSpPr>
          <p:cNvPr id="104452" name="Text Box 4">
            <a:extLst>
              <a:ext uri="{FF2B5EF4-FFF2-40B4-BE49-F238E27FC236}">
                <a16:creationId xmlns:a16="http://schemas.microsoft.com/office/drawing/2014/main" id="{2F440BF4-B090-49D5-B23E-EAB4CF056EA7}"/>
              </a:ext>
            </a:extLst>
          </p:cNvPr>
          <p:cNvSpPr txBox="1">
            <a:spLocks noChangeArrowheads="1"/>
          </p:cNvSpPr>
          <p:nvPr/>
        </p:nvSpPr>
        <p:spPr bwMode="auto">
          <a:xfrm>
            <a:off x="1431634" y="845403"/>
            <a:ext cx="6661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仿宋" panose="02010609060101010101" pitchFamily="49" charset="-122"/>
                <a:ea typeface="仿宋" panose="02010609060101010101" pitchFamily="49" charset="-122"/>
              </a:rPr>
              <a:t>设</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在</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上连续，</a:t>
            </a:r>
            <a:r>
              <a:rPr lang="zh-CN" altLang="en-US" sz="2400" b="1" dirty="0">
                <a:solidFill>
                  <a:schemeClr val="tx1"/>
                </a:solidFill>
                <a:latin typeface="仿宋" panose="02010609060101010101" pitchFamily="49" charset="-122"/>
                <a:ea typeface="仿宋" panose="02010609060101010101" pitchFamily="49" charset="-122"/>
              </a:rPr>
              <a:t>且一阶导数连续，若</a:t>
            </a:r>
          </a:p>
        </p:txBody>
      </p:sp>
      <p:sp>
        <p:nvSpPr>
          <p:cNvPr id="104453" name="Rectangle 5">
            <a:extLst>
              <a:ext uri="{FF2B5EF4-FFF2-40B4-BE49-F238E27FC236}">
                <a16:creationId xmlns:a16="http://schemas.microsoft.com/office/drawing/2014/main" id="{A74BCB3B-E9E4-48A7-89F1-B1C396689BCE}"/>
              </a:ext>
            </a:extLst>
          </p:cNvPr>
          <p:cNvSpPr>
            <a:spLocks noChangeArrowheads="1"/>
          </p:cNvSpPr>
          <p:nvPr/>
        </p:nvSpPr>
        <p:spPr bwMode="auto">
          <a:xfrm>
            <a:off x="531538" y="1905797"/>
            <a:ext cx="75612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存在   </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     </a:t>
            </a:r>
            <a:r>
              <a:rPr lang="zh-CN" altLang="en-US" sz="2400"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使得          对</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成立</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p>
        </p:txBody>
      </p:sp>
      <p:sp>
        <p:nvSpPr>
          <p:cNvPr id="104454" name="Text Box 6">
            <a:extLst>
              <a:ext uri="{FF2B5EF4-FFF2-40B4-BE49-F238E27FC236}">
                <a16:creationId xmlns:a16="http://schemas.microsoft.com/office/drawing/2014/main" id="{6F8FC119-B5A9-4445-90B0-85AAA53AAAA2}"/>
              </a:ext>
            </a:extLst>
          </p:cNvPr>
          <p:cNvSpPr txBox="1">
            <a:spLocks noChangeArrowheads="1"/>
          </p:cNvSpPr>
          <p:nvPr/>
        </p:nvSpPr>
        <p:spPr bwMode="auto">
          <a:xfrm>
            <a:off x="648335" y="1392108"/>
            <a:ext cx="68407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b="1" dirty="0">
                <a:solidFill>
                  <a:schemeClr val="tx1"/>
                </a:solidFill>
                <a:latin typeface="仿宋" panose="02010609060101010101" pitchFamily="49" charset="-122"/>
                <a:ea typeface="仿宋" panose="02010609060101010101" pitchFamily="49" charset="-122"/>
              </a:rPr>
              <a:t>(1)</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a </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zh-CN" altLang="en-US" sz="2400" b="1" dirty="0">
                <a:solidFill>
                  <a:schemeClr val="tx1"/>
                </a:solidFill>
                <a:latin typeface="仿宋" panose="02010609060101010101" pitchFamily="49" charset="-122"/>
                <a:ea typeface="仿宋" panose="02010609060101010101" pitchFamily="49" charset="-122"/>
              </a:rPr>
              <a:t>对一切</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都成立</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p>
        </p:txBody>
      </p:sp>
      <p:sp>
        <p:nvSpPr>
          <p:cNvPr id="104455" name="Rectangle 7">
            <a:extLst>
              <a:ext uri="{FF2B5EF4-FFF2-40B4-BE49-F238E27FC236}">
                <a16:creationId xmlns:a16="http://schemas.microsoft.com/office/drawing/2014/main" id="{7E77E3C2-B65F-4AD3-8357-359CF2A4DD1A}"/>
              </a:ext>
            </a:extLst>
          </p:cNvPr>
          <p:cNvSpPr>
            <a:spLocks noChangeArrowheads="1"/>
          </p:cNvSpPr>
          <p:nvPr/>
        </p:nvSpPr>
        <p:spPr bwMode="auto">
          <a:xfrm>
            <a:off x="220039" y="2452502"/>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仿宋" panose="02010609060101010101" pitchFamily="49" charset="-122"/>
                <a:ea typeface="仿宋" panose="02010609060101010101" pitchFamily="49" charset="-122"/>
              </a:rPr>
              <a:t>则</a:t>
            </a:r>
          </a:p>
        </p:txBody>
      </p:sp>
      <p:sp>
        <p:nvSpPr>
          <p:cNvPr id="104457" name="Rectangle 9">
            <a:extLst>
              <a:ext uri="{FF2B5EF4-FFF2-40B4-BE49-F238E27FC236}">
                <a16:creationId xmlns:a16="http://schemas.microsoft.com/office/drawing/2014/main" id="{B42E947E-8AF4-46E9-9BB2-F9C33D4CD138}"/>
              </a:ext>
            </a:extLst>
          </p:cNvPr>
          <p:cNvSpPr>
            <a:spLocks noChangeArrowheads="1"/>
          </p:cNvSpPr>
          <p:nvPr/>
        </p:nvSpPr>
        <p:spPr bwMode="auto">
          <a:xfrm>
            <a:off x="594665" y="2906839"/>
            <a:ext cx="860616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20000"/>
              </a:lnSpc>
              <a:buAutoNum type="alphaLcParenBoth"/>
            </a:pPr>
            <a:r>
              <a:rPr lang="zh-CN" altLang="en-US" sz="2400" b="1" dirty="0">
                <a:solidFill>
                  <a:schemeClr val="tx1"/>
                </a:solidFill>
                <a:latin typeface="仿宋" panose="02010609060101010101" pitchFamily="49" charset="-122"/>
                <a:ea typeface="仿宋" panose="02010609060101010101" pitchFamily="49" charset="-122"/>
              </a:rPr>
              <a:t>迭代</a:t>
            </a:r>
            <a:r>
              <a:rPr lang="en-US" altLang="zh-CN" sz="2400" i="1" dirty="0">
                <a:solidFill>
                  <a:schemeClr val="tx1"/>
                </a:solidFill>
                <a:latin typeface="仿宋" panose="02010609060101010101" pitchFamily="49" charset="-122"/>
                <a:ea typeface="仿宋" panose="02010609060101010101" pitchFamily="49" charset="-122"/>
              </a:rPr>
              <a:t>x</a:t>
            </a:r>
            <a:r>
              <a:rPr lang="en-US" altLang="zh-CN" sz="2400" i="1" baseline="-25000" dirty="0">
                <a:solidFill>
                  <a:schemeClr val="tx1"/>
                </a:solidFill>
                <a:latin typeface="仿宋" panose="02010609060101010101" pitchFamily="49" charset="-122"/>
                <a:ea typeface="仿宋" panose="02010609060101010101" pitchFamily="49" charset="-122"/>
              </a:rPr>
              <a:t>k</a:t>
            </a:r>
            <a:r>
              <a:rPr lang="en-US" altLang="zh-CN" sz="2400" baseline="-25000" dirty="0">
                <a:solidFill>
                  <a:schemeClr val="tx1"/>
                </a:solidFill>
                <a:latin typeface="仿宋" panose="02010609060101010101" pitchFamily="49" charset="-122"/>
                <a:ea typeface="仿宋" panose="02010609060101010101" pitchFamily="49" charset="-122"/>
              </a:rPr>
              <a:t>+1</a:t>
            </a:r>
            <a:r>
              <a:rPr lang="en-US" altLang="zh-CN" sz="2400" i="1" dirty="0">
                <a:solidFill>
                  <a:schemeClr val="tx1"/>
                </a:solidFill>
                <a:latin typeface="仿宋" panose="02010609060101010101" pitchFamily="49" charset="-122"/>
                <a:ea typeface="仿宋" panose="02010609060101010101" pitchFamily="49" charset="-122"/>
              </a:rPr>
              <a:t> </a:t>
            </a:r>
            <a:r>
              <a:rPr lang="en-US" altLang="zh-CN" sz="2400" dirty="0">
                <a:solidFill>
                  <a:schemeClr val="tx1"/>
                </a:solidFill>
                <a:latin typeface="仿宋" panose="02010609060101010101" pitchFamily="49" charset="-122"/>
                <a:ea typeface="仿宋" panose="02010609060101010101" pitchFamily="49" charset="-122"/>
              </a:rPr>
              <a:t>= </a:t>
            </a:r>
            <a:r>
              <a:rPr lang="en-US" altLang="zh-CN" sz="2400"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dirty="0">
                <a:solidFill>
                  <a:schemeClr val="tx1"/>
                </a:solidFill>
                <a:latin typeface="仿宋" panose="02010609060101010101" pitchFamily="49" charset="-122"/>
                <a:ea typeface="仿宋" panose="02010609060101010101" pitchFamily="49" charset="-122"/>
              </a:rPr>
              <a:t>(</a:t>
            </a:r>
            <a:r>
              <a:rPr lang="en-US" altLang="zh-CN" sz="2400" i="1" dirty="0" err="1">
                <a:solidFill>
                  <a:schemeClr val="tx1"/>
                </a:solidFill>
                <a:latin typeface="仿宋" panose="02010609060101010101" pitchFamily="49" charset="-122"/>
                <a:ea typeface="仿宋" panose="02010609060101010101" pitchFamily="49" charset="-122"/>
              </a:rPr>
              <a:t>x</a:t>
            </a:r>
            <a:r>
              <a:rPr lang="en-US" altLang="zh-CN" sz="2400" i="1" baseline="-25000" dirty="0" err="1">
                <a:solidFill>
                  <a:schemeClr val="tx1"/>
                </a:solidFill>
                <a:latin typeface="仿宋" panose="02010609060101010101" pitchFamily="49" charset="-122"/>
                <a:ea typeface="仿宋" panose="02010609060101010101" pitchFamily="49" charset="-122"/>
              </a:rPr>
              <a:t>k</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将收敛到</a:t>
            </a:r>
            <a:r>
              <a:rPr kumimoji="0"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在</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i="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rPr>
              <a:t>中的唯一不动点</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p>
        </p:txBody>
      </p:sp>
      <p:pic>
        <p:nvPicPr>
          <p:cNvPr id="23" name="图片 22">
            <a:extLst>
              <a:ext uri="{FF2B5EF4-FFF2-40B4-BE49-F238E27FC236}">
                <a16:creationId xmlns:a16="http://schemas.microsoft.com/office/drawing/2014/main" id="{C64CB0CD-ACB1-4DD1-A901-55B93561F0CC}"/>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087470" y="2004527"/>
            <a:ext cx="1384402" cy="303581"/>
          </a:xfrm>
          <a:prstGeom prst="rect">
            <a:avLst/>
          </a:prstGeom>
        </p:spPr>
      </p:pic>
      <p:pic>
        <p:nvPicPr>
          <p:cNvPr id="24" name="图片 23">
            <a:extLst>
              <a:ext uri="{FF2B5EF4-FFF2-40B4-BE49-F238E27FC236}">
                <a16:creationId xmlns:a16="http://schemas.microsoft.com/office/drawing/2014/main" id="{7BDCEEF7-F07A-436D-942E-D063F249020B}"/>
              </a:ext>
            </a:extLst>
          </p:cNvPr>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763688" y="2044897"/>
            <a:ext cx="1285646" cy="248717"/>
          </a:xfrm>
          <a:prstGeom prst="rect">
            <a:avLst/>
          </a:prstGeom>
        </p:spPr>
      </p:pic>
      <p:sp>
        <p:nvSpPr>
          <p:cNvPr id="2" name="文本框 1">
            <a:extLst>
              <a:ext uri="{FF2B5EF4-FFF2-40B4-BE49-F238E27FC236}">
                <a16:creationId xmlns:a16="http://schemas.microsoft.com/office/drawing/2014/main" id="{494BF3E3-E729-4F7B-ABA5-7DCA15DE053D}"/>
              </a:ext>
            </a:extLst>
          </p:cNvPr>
          <p:cNvSpPr txBox="1"/>
          <p:nvPr/>
        </p:nvSpPr>
        <p:spPr>
          <a:xfrm>
            <a:off x="68427" y="3516218"/>
            <a:ext cx="1052477"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证明</a:t>
            </a:r>
            <a:r>
              <a:rPr lang="en-US" altLang="zh-CN" sz="2800" dirty="0">
                <a:solidFill>
                  <a:schemeClr val="tx1">
                    <a:lumMod val="95000"/>
                    <a:lumOff val="5000"/>
                  </a:schemeClr>
                </a:solidFill>
                <a:latin typeface="+mn-ea"/>
                <a:ea typeface="+mn-ea"/>
              </a:rPr>
              <a:t>: </a:t>
            </a:r>
            <a:endParaRPr lang="zh-CN" altLang="en-US" sz="2800" dirty="0">
              <a:solidFill>
                <a:schemeClr val="tx1">
                  <a:lumMod val="95000"/>
                  <a:lumOff val="5000"/>
                </a:schemeClr>
              </a:solidFill>
              <a:latin typeface="+mn-ea"/>
              <a:ea typeface="+mn-ea"/>
            </a:endParaRPr>
          </a:p>
        </p:txBody>
      </p:sp>
      <p:sp>
        <p:nvSpPr>
          <p:cNvPr id="26" name="Rectangle 3">
            <a:extLst>
              <a:ext uri="{FF2B5EF4-FFF2-40B4-BE49-F238E27FC236}">
                <a16:creationId xmlns:a16="http://schemas.microsoft.com/office/drawing/2014/main" id="{5C280BBD-3661-46EE-9BEC-2C37A699B5FF}"/>
              </a:ext>
            </a:extLst>
          </p:cNvPr>
          <p:cNvSpPr>
            <a:spLocks noChangeArrowheads="1"/>
          </p:cNvSpPr>
          <p:nvPr/>
        </p:nvSpPr>
        <p:spPr bwMode="auto">
          <a:xfrm>
            <a:off x="336737" y="4016961"/>
            <a:ext cx="7715250" cy="5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buClr>
                <a:schemeClr val="hlink"/>
              </a:buClr>
              <a:buFont typeface="Wingdings" panose="05000000000000000000" pitchFamily="2" charset="2"/>
              <a:buNone/>
            </a:pPr>
            <a:r>
              <a:rPr lang="en-US" altLang="zh-CN" sz="2600" b="1" dirty="0">
                <a:solidFill>
                  <a:schemeClr val="tx1"/>
                </a:solidFill>
              </a:rPr>
              <a:t>(a) </a:t>
            </a:r>
            <a:r>
              <a:rPr lang="zh-CN" altLang="en-US" sz="2600" b="1" dirty="0">
                <a:solidFill>
                  <a:schemeClr val="tx1"/>
                </a:solidFill>
              </a:rPr>
              <a:t>由压缩映像定理可知，不动点 </a:t>
            </a:r>
            <a:r>
              <a:rPr lang="en-US" altLang="zh-CN" sz="2600" b="1" i="1" dirty="0">
                <a:solidFill>
                  <a:schemeClr val="tx1"/>
                </a:solidFill>
              </a:rPr>
              <a:t>x</a:t>
            </a:r>
            <a:r>
              <a:rPr lang="en-US" altLang="zh-CN" sz="2600" b="1" dirty="0">
                <a:solidFill>
                  <a:schemeClr val="tx1"/>
                </a:solidFill>
              </a:rPr>
              <a:t>* </a:t>
            </a:r>
            <a:r>
              <a:rPr lang="zh-CN" altLang="en-US" sz="2600" b="1" dirty="0">
                <a:solidFill>
                  <a:schemeClr val="tx1"/>
                </a:solidFill>
              </a:rPr>
              <a:t>存在且唯一。</a:t>
            </a:r>
          </a:p>
        </p:txBody>
      </p:sp>
      <p:graphicFrame>
        <p:nvGraphicFramePr>
          <p:cNvPr id="27" name="Object 15">
            <a:extLst>
              <a:ext uri="{FF2B5EF4-FFF2-40B4-BE49-F238E27FC236}">
                <a16:creationId xmlns:a16="http://schemas.microsoft.com/office/drawing/2014/main" id="{F6AAB6F8-9966-4E7A-ABD9-60E75A8642C7}"/>
              </a:ext>
            </a:extLst>
          </p:cNvPr>
          <p:cNvGraphicFramePr>
            <a:graphicFrameLocks noChangeAspect="1"/>
          </p:cNvGraphicFramePr>
          <p:nvPr>
            <p:extLst>
              <p:ext uri="{D42A27DB-BD31-4B8C-83A1-F6EECF244321}">
                <p14:modId xmlns:p14="http://schemas.microsoft.com/office/powerpoint/2010/main" val="2499637145"/>
              </p:ext>
            </p:extLst>
          </p:nvPr>
        </p:nvGraphicFramePr>
        <p:xfrm>
          <a:off x="517477" y="4727878"/>
          <a:ext cx="7102475" cy="484188"/>
        </p:xfrm>
        <a:graphic>
          <a:graphicData uri="http://schemas.openxmlformats.org/presentationml/2006/ole">
            <mc:AlternateContent xmlns:mc="http://schemas.openxmlformats.org/markup-compatibility/2006">
              <mc:Choice xmlns:v="urn:schemas-microsoft-com:vml" Requires="v">
                <p:oleObj spid="_x0000_s52071" name="Equation" r:id="rId8" imgW="3898800" imgH="253800" progId="Equation.DSMT4">
                  <p:embed/>
                </p:oleObj>
              </mc:Choice>
              <mc:Fallback>
                <p:oleObj name="Equation" r:id="rId8" imgW="3898800" imgH="253800" progId="Equation.DSMT4">
                  <p:embed/>
                  <p:pic>
                    <p:nvPicPr>
                      <p:cNvPr id="105487" name="Object 15">
                        <a:extLst>
                          <a:ext uri="{FF2B5EF4-FFF2-40B4-BE49-F238E27FC236}">
                            <a16:creationId xmlns:a16="http://schemas.microsoft.com/office/drawing/2014/main" id="{5010F275-4577-43CD-BD43-D5CCEEE0BF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477" y="4727878"/>
                        <a:ext cx="71024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6">
            <a:extLst>
              <a:ext uri="{FF2B5EF4-FFF2-40B4-BE49-F238E27FC236}">
                <a16:creationId xmlns:a16="http://schemas.microsoft.com/office/drawing/2014/main" id="{388B21BA-C9BF-46A8-8FAE-33146F6C9C56}"/>
              </a:ext>
            </a:extLst>
          </p:cNvPr>
          <p:cNvGraphicFramePr>
            <a:graphicFrameLocks noChangeAspect="1"/>
          </p:cNvGraphicFramePr>
          <p:nvPr>
            <p:extLst>
              <p:ext uri="{D42A27DB-BD31-4B8C-83A1-F6EECF244321}">
                <p14:modId xmlns:p14="http://schemas.microsoft.com/office/powerpoint/2010/main" val="1594946821"/>
              </p:ext>
            </p:extLst>
          </p:nvPr>
        </p:nvGraphicFramePr>
        <p:xfrm>
          <a:off x="849322" y="5372311"/>
          <a:ext cx="6523037" cy="458788"/>
        </p:xfrm>
        <a:graphic>
          <a:graphicData uri="http://schemas.openxmlformats.org/presentationml/2006/ole">
            <mc:AlternateContent xmlns:mc="http://schemas.openxmlformats.org/markup-compatibility/2006">
              <mc:Choice xmlns:v="urn:schemas-microsoft-com:vml" Requires="v">
                <p:oleObj spid="_x0000_s52072" name="Equation" r:id="rId10" imgW="3581280" imgH="241200" progId="Equation.DSMT4">
                  <p:embed/>
                </p:oleObj>
              </mc:Choice>
              <mc:Fallback>
                <p:oleObj name="Equation" r:id="rId10" imgW="3581280" imgH="241200" progId="Equation.DSMT4">
                  <p:embed/>
                  <p:pic>
                    <p:nvPicPr>
                      <p:cNvPr id="105488" name="Object 16">
                        <a:extLst>
                          <a:ext uri="{FF2B5EF4-FFF2-40B4-BE49-F238E27FC236}">
                            <a16:creationId xmlns:a16="http://schemas.microsoft.com/office/drawing/2014/main" id="{C05FF291-2E55-42D2-92B4-BC3CC8581D8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22" y="5372311"/>
                        <a:ext cx="6523037"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AutoShape 17">
            <a:extLst>
              <a:ext uri="{FF2B5EF4-FFF2-40B4-BE49-F238E27FC236}">
                <a16:creationId xmlns:a16="http://schemas.microsoft.com/office/drawing/2014/main" id="{56F99D55-50FD-43B4-8450-26282C4D492A}"/>
              </a:ext>
            </a:extLst>
          </p:cNvPr>
          <p:cNvSpPr>
            <a:spLocks noChangeArrowheads="1"/>
          </p:cNvSpPr>
          <p:nvPr/>
        </p:nvSpPr>
        <p:spPr bwMode="auto">
          <a:xfrm>
            <a:off x="57160" y="5410385"/>
            <a:ext cx="792162" cy="360362"/>
          </a:xfrm>
          <a:prstGeom prst="rightArrow">
            <a:avLst>
              <a:gd name="adj1" fmla="val 50000"/>
              <a:gd name="adj2" fmla="val 54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18">
            <a:extLst>
              <a:ext uri="{FF2B5EF4-FFF2-40B4-BE49-F238E27FC236}">
                <a16:creationId xmlns:a16="http://schemas.microsoft.com/office/drawing/2014/main" id="{92BB1D98-2BB5-4DE0-86B2-6F1EE793A834}"/>
              </a:ext>
            </a:extLst>
          </p:cNvPr>
          <p:cNvSpPr>
            <a:spLocks noChangeArrowheads="1"/>
          </p:cNvSpPr>
          <p:nvPr/>
        </p:nvSpPr>
        <p:spPr bwMode="auto">
          <a:xfrm>
            <a:off x="57160" y="6091237"/>
            <a:ext cx="792162" cy="360363"/>
          </a:xfrm>
          <a:prstGeom prst="rightArrow">
            <a:avLst>
              <a:gd name="adj1" fmla="val 50000"/>
              <a:gd name="adj2" fmla="val 54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 name="Object 19">
            <a:extLst>
              <a:ext uri="{FF2B5EF4-FFF2-40B4-BE49-F238E27FC236}">
                <a16:creationId xmlns:a16="http://schemas.microsoft.com/office/drawing/2014/main" id="{09DE7F18-5782-457D-B31F-C30FAE529672}"/>
              </a:ext>
            </a:extLst>
          </p:cNvPr>
          <p:cNvGraphicFramePr>
            <a:graphicFrameLocks noChangeAspect="1"/>
          </p:cNvGraphicFramePr>
          <p:nvPr>
            <p:extLst>
              <p:ext uri="{D42A27DB-BD31-4B8C-83A1-F6EECF244321}">
                <p14:modId xmlns:p14="http://schemas.microsoft.com/office/powerpoint/2010/main" val="1608722559"/>
              </p:ext>
            </p:extLst>
          </p:nvPr>
        </p:nvGraphicFramePr>
        <p:xfrm>
          <a:off x="943291" y="6061381"/>
          <a:ext cx="1943100" cy="506412"/>
        </p:xfrm>
        <a:graphic>
          <a:graphicData uri="http://schemas.openxmlformats.org/presentationml/2006/ole">
            <mc:AlternateContent xmlns:mc="http://schemas.openxmlformats.org/markup-compatibility/2006">
              <mc:Choice xmlns:v="urn:schemas-microsoft-com:vml" Requires="v">
                <p:oleObj spid="_x0000_s52073" name="Equation" r:id="rId12" imgW="1066680" imgH="266400" progId="Equation.DSMT4">
                  <p:embed/>
                </p:oleObj>
              </mc:Choice>
              <mc:Fallback>
                <p:oleObj name="Equation" r:id="rId12" imgW="1066680" imgH="266400" progId="Equation.DSMT4">
                  <p:embed/>
                  <p:pic>
                    <p:nvPicPr>
                      <p:cNvPr id="105491" name="Object 19">
                        <a:extLst>
                          <a:ext uri="{FF2B5EF4-FFF2-40B4-BE49-F238E27FC236}">
                            <a16:creationId xmlns:a16="http://schemas.microsoft.com/office/drawing/2014/main" id="{EBFE5896-87FE-4508-9671-178F83FD8C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3291" y="6061381"/>
                        <a:ext cx="1943100" cy="506412"/>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1">
            <a:extLst>
              <a:ext uri="{FF2B5EF4-FFF2-40B4-BE49-F238E27FC236}">
                <a16:creationId xmlns:a16="http://schemas.microsoft.com/office/drawing/2014/main" id="{75D271DC-CBFA-4759-99D0-291453EEE7B5}"/>
              </a:ext>
            </a:extLst>
          </p:cNvPr>
          <p:cNvGraphicFramePr>
            <a:graphicFrameLocks noChangeAspect="1"/>
          </p:cNvGraphicFramePr>
          <p:nvPr>
            <p:extLst>
              <p:ext uri="{D42A27DB-BD31-4B8C-83A1-F6EECF244321}">
                <p14:modId xmlns:p14="http://schemas.microsoft.com/office/powerpoint/2010/main" val="3391755209"/>
              </p:ext>
            </p:extLst>
          </p:nvPr>
        </p:nvGraphicFramePr>
        <p:xfrm>
          <a:off x="3049334" y="6061381"/>
          <a:ext cx="1758950" cy="530225"/>
        </p:xfrm>
        <a:graphic>
          <a:graphicData uri="http://schemas.openxmlformats.org/presentationml/2006/ole">
            <mc:AlternateContent xmlns:mc="http://schemas.openxmlformats.org/markup-compatibility/2006">
              <mc:Choice xmlns:v="urn:schemas-microsoft-com:vml" Requires="v">
                <p:oleObj spid="_x0000_s52074" name="Equation" r:id="rId14" imgW="965160" imgH="279360" progId="Equation.DSMT4">
                  <p:embed/>
                </p:oleObj>
              </mc:Choice>
              <mc:Fallback>
                <p:oleObj name="Equation" r:id="rId14" imgW="965160" imgH="279360" progId="Equation.DSMT4">
                  <p:embed/>
                  <p:pic>
                    <p:nvPicPr>
                      <p:cNvPr id="105503" name="Object 31">
                        <a:extLst>
                          <a:ext uri="{FF2B5EF4-FFF2-40B4-BE49-F238E27FC236}">
                            <a16:creationId xmlns:a16="http://schemas.microsoft.com/office/drawing/2014/main" id="{C2DE7CC9-D449-4084-B8BA-E43F90E8F4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9334" y="6061381"/>
                        <a:ext cx="1758950" cy="5302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72973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dissolve">
                                      <p:cBhvr>
                                        <p:cTn id="7" dur="500"/>
                                        <p:tgtEl>
                                          <p:spTgt spid="10445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4452"/>
                                        </p:tgtEl>
                                        <p:attrNameLst>
                                          <p:attrName>style.visibility</p:attrName>
                                        </p:attrNameLst>
                                      </p:cBhvr>
                                      <p:to>
                                        <p:strVal val="visible"/>
                                      </p:to>
                                    </p:set>
                                    <p:animEffect transition="in" filter="dissolve">
                                      <p:cBhvr>
                                        <p:cTn id="10" dur="500"/>
                                        <p:tgtEl>
                                          <p:spTgt spid="10445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4454"/>
                                        </p:tgtEl>
                                        <p:attrNameLst>
                                          <p:attrName>style.visibility</p:attrName>
                                        </p:attrNameLst>
                                      </p:cBhvr>
                                      <p:to>
                                        <p:strVal val="visible"/>
                                      </p:to>
                                    </p:set>
                                    <p:animEffect transition="in" filter="dissolve">
                                      <p:cBhvr>
                                        <p:cTn id="13" dur="500"/>
                                        <p:tgtEl>
                                          <p:spTgt spid="1044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4453"/>
                                        </p:tgtEl>
                                        <p:attrNameLst>
                                          <p:attrName>style.visibility</p:attrName>
                                        </p:attrNameLst>
                                      </p:cBhvr>
                                      <p:to>
                                        <p:strVal val="visible"/>
                                      </p:to>
                                    </p:set>
                                    <p:animEffect transition="in" filter="dissolve">
                                      <p:cBhvr>
                                        <p:cTn id="16" dur="500"/>
                                        <p:tgtEl>
                                          <p:spTgt spid="104453"/>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dissolv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slide(fromBottom)">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P spid="104452" grpId="0"/>
      <p:bldP spid="104453" grpId="0"/>
      <p:bldP spid="104454" grpId="0"/>
      <p:bldP spid="2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725FFF38-540B-4268-9792-03D7B04C550B}"/>
              </a:ext>
            </a:extLst>
          </p:cNvPr>
          <p:cNvSpPr>
            <a:spLocks noChangeArrowheads="1"/>
          </p:cNvSpPr>
          <p:nvPr/>
        </p:nvSpPr>
        <p:spPr bwMode="auto">
          <a:xfrm>
            <a:off x="179512" y="188640"/>
            <a:ext cx="669607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2400" b="1" dirty="0">
                <a:solidFill>
                  <a:srgbClr val="0000FF"/>
                </a:solidFill>
                <a:latin typeface="仿宋" panose="02010609060101010101" pitchFamily="49" charset="-122"/>
                <a:ea typeface="仿宋" panose="02010609060101010101" pitchFamily="49" charset="-122"/>
              </a:rPr>
              <a:t>(b) </a:t>
            </a:r>
            <a:r>
              <a:rPr lang="zh-CN" altLang="en-US" sz="2400" b="1" dirty="0">
                <a:solidFill>
                  <a:srgbClr val="0000FF"/>
                </a:solidFill>
                <a:latin typeface="仿宋" panose="02010609060101010101" pitchFamily="49" charset="-122"/>
                <a:ea typeface="仿宋" panose="02010609060101010101" pitchFamily="49" charset="-122"/>
              </a:rPr>
              <a:t>有如下的误差估计</a:t>
            </a:r>
            <a:r>
              <a:rPr lang="en-US" altLang="zh-CN" sz="2400" b="1" dirty="0">
                <a:solidFill>
                  <a:srgbClr val="0000FF"/>
                </a:solidFill>
                <a:latin typeface="仿宋" panose="02010609060101010101" pitchFamily="49" charset="-122"/>
                <a:ea typeface="仿宋" panose="02010609060101010101" pitchFamily="49" charset="-122"/>
              </a:rPr>
              <a:t>:</a:t>
            </a:r>
            <a:endParaRPr lang="en-US" altLang="zh-CN" sz="2400" b="1" dirty="0">
              <a:solidFill>
                <a:srgbClr val="0000FF"/>
              </a:solidFill>
              <a:latin typeface="仿宋" panose="02010609060101010101" pitchFamily="49" charset="-122"/>
              <a:ea typeface="仿宋" panose="02010609060101010101" pitchFamily="49" charset="-122"/>
              <a:sym typeface="Symbol" panose="05050102010706020507" pitchFamily="18" charset="2"/>
            </a:endParaRPr>
          </a:p>
        </p:txBody>
      </p:sp>
      <p:graphicFrame>
        <p:nvGraphicFramePr>
          <p:cNvPr id="5" name="Object 12">
            <a:extLst>
              <a:ext uri="{FF2B5EF4-FFF2-40B4-BE49-F238E27FC236}">
                <a16:creationId xmlns:a16="http://schemas.microsoft.com/office/drawing/2014/main" id="{E2EF2922-5C84-45D7-9F2C-925C93EF33C0}"/>
              </a:ext>
            </a:extLst>
          </p:cNvPr>
          <p:cNvGraphicFramePr>
            <a:graphicFrameLocks noChangeAspect="1"/>
          </p:cNvGraphicFramePr>
          <p:nvPr>
            <p:extLst>
              <p:ext uri="{D42A27DB-BD31-4B8C-83A1-F6EECF244321}">
                <p14:modId xmlns:p14="http://schemas.microsoft.com/office/powerpoint/2010/main" val="2579219062"/>
              </p:ext>
            </p:extLst>
          </p:nvPr>
        </p:nvGraphicFramePr>
        <p:xfrm>
          <a:off x="1987165" y="744969"/>
          <a:ext cx="3238500" cy="773113"/>
        </p:xfrm>
        <a:graphic>
          <a:graphicData uri="http://schemas.openxmlformats.org/presentationml/2006/ole">
            <mc:AlternateContent xmlns:mc="http://schemas.openxmlformats.org/markup-compatibility/2006">
              <mc:Choice xmlns:v="urn:schemas-microsoft-com:vml" Requires="v">
                <p:oleObj spid="_x0000_s107944" name="Equation" r:id="rId3" imgW="1777680" imgH="406080" progId="Equation.DSMT4">
                  <p:embed/>
                </p:oleObj>
              </mc:Choice>
              <mc:Fallback>
                <p:oleObj name="Equation" r:id="rId3" imgW="1777680" imgH="406080" progId="Equation.DSMT4">
                  <p:embed/>
                  <p:pic>
                    <p:nvPicPr>
                      <p:cNvPr id="104460" name="Object 12">
                        <a:extLst>
                          <a:ext uri="{FF2B5EF4-FFF2-40B4-BE49-F238E27FC236}">
                            <a16:creationId xmlns:a16="http://schemas.microsoft.com/office/drawing/2014/main" id="{2373B237-A4B4-43D4-94A6-EAC0F0B84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165" y="744969"/>
                        <a:ext cx="3238500"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3">
            <a:extLst>
              <a:ext uri="{FF2B5EF4-FFF2-40B4-BE49-F238E27FC236}">
                <a16:creationId xmlns:a16="http://schemas.microsoft.com/office/drawing/2014/main" id="{B35C1598-9D10-4E6D-9A8C-1704E6D03676}"/>
              </a:ext>
            </a:extLst>
          </p:cNvPr>
          <p:cNvGraphicFramePr>
            <a:graphicFrameLocks noChangeAspect="1"/>
          </p:cNvGraphicFramePr>
          <p:nvPr>
            <p:extLst>
              <p:ext uri="{D42A27DB-BD31-4B8C-83A1-F6EECF244321}">
                <p14:modId xmlns:p14="http://schemas.microsoft.com/office/powerpoint/2010/main" val="3707140565"/>
              </p:ext>
            </p:extLst>
          </p:nvPr>
        </p:nvGraphicFramePr>
        <p:xfrm>
          <a:off x="2025265" y="1597095"/>
          <a:ext cx="3200400" cy="787400"/>
        </p:xfrm>
        <a:graphic>
          <a:graphicData uri="http://schemas.openxmlformats.org/presentationml/2006/ole">
            <mc:AlternateContent xmlns:mc="http://schemas.openxmlformats.org/markup-compatibility/2006">
              <mc:Choice xmlns:v="urn:schemas-microsoft-com:vml" Requires="v">
                <p:oleObj spid="_x0000_s107945" name="Equation" r:id="rId5" imgW="1663560" imgH="419040" progId="Equation.DSMT4">
                  <p:embed/>
                </p:oleObj>
              </mc:Choice>
              <mc:Fallback>
                <p:oleObj name="Equation" r:id="rId5" imgW="1663560" imgH="419040" progId="Equation.DSMT4">
                  <p:embed/>
                  <p:pic>
                    <p:nvPicPr>
                      <p:cNvPr id="104461" name="Object 13">
                        <a:extLst>
                          <a:ext uri="{FF2B5EF4-FFF2-40B4-BE49-F238E27FC236}">
                            <a16:creationId xmlns:a16="http://schemas.microsoft.com/office/drawing/2014/main" id="{E994600B-B488-4CBB-9584-30C13B83E0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265" y="1597095"/>
                        <a:ext cx="3200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14">
            <a:extLst>
              <a:ext uri="{FF2B5EF4-FFF2-40B4-BE49-F238E27FC236}">
                <a16:creationId xmlns:a16="http://schemas.microsoft.com/office/drawing/2014/main" id="{771EF3DA-8BC1-497B-9760-1C2038834D1E}"/>
              </a:ext>
            </a:extLst>
          </p:cNvPr>
          <p:cNvGrpSpPr>
            <a:grpSpLocks/>
          </p:cNvGrpSpPr>
          <p:nvPr/>
        </p:nvGrpSpPr>
        <p:grpSpPr bwMode="auto">
          <a:xfrm>
            <a:off x="5240698" y="695595"/>
            <a:ext cx="2925763" cy="830263"/>
            <a:chOff x="3560" y="3114"/>
            <a:chExt cx="1843" cy="523"/>
          </a:xfrm>
        </p:grpSpPr>
        <p:sp>
          <p:nvSpPr>
            <p:cNvPr id="8" name="Rectangle 15">
              <a:extLst>
                <a:ext uri="{FF2B5EF4-FFF2-40B4-BE49-F238E27FC236}">
                  <a16:creationId xmlns:a16="http://schemas.microsoft.com/office/drawing/2014/main" id="{0C2335DF-803C-4E4E-B9C1-EA98CF181681}"/>
                </a:ext>
              </a:extLst>
            </p:cNvPr>
            <p:cNvSpPr>
              <a:spLocks noChangeArrowheads="1"/>
            </p:cNvSpPr>
            <p:nvPr/>
          </p:nvSpPr>
          <p:spPr bwMode="auto">
            <a:xfrm>
              <a:off x="3923" y="3114"/>
              <a:ext cx="1480" cy="523"/>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10000"/>
                </a:spcBef>
              </a:pPr>
              <a:r>
                <a:rPr lang="zh-CN" altLang="en-US" sz="2400" b="1" dirty="0">
                  <a:solidFill>
                    <a:schemeClr val="tx1"/>
                  </a:solidFill>
                  <a:latin typeface="仿宋" panose="02010609060101010101" pitchFamily="49" charset="-122"/>
                  <a:ea typeface="仿宋" panose="02010609060101010101" pitchFamily="49" charset="-122"/>
                </a:rPr>
                <a:t>可用</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i="1" baseline="-25000" dirty="0">
                  <a:solidFill>
                    <a:schemeClr val="tx1"/>
                  </a:solidFill>
                  <a:latin typeface="仿宋" panose="02010609060101010101" pitchFamily="49" charset="-122"/>
                  <a:ea typeface="仿宋" panose="02010609060101010101" pitchFamily="49" charset="-122"/>
                </a:rPr>
                <a:t>k</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i="1" baseline="-25000" dirty="0">
                  <a:solidFill>
                    <a:schemeClr val="tx1"/>
                  </a:solidFill>
                  <a:latin typeface="仿宋" panose="02010609060101010101" pitchFamily="49" charset="-122"/>
                  <a:ea typeface="仿宋" panose="02010609060101010101" pitchFamily="49" charset="-122"/>
                </a:rPr>
                <a:t>k</a:t>
              </a:r>
              <a:r>
                <a:rPr lang="en-US" altLang="zh-CN" sz="2400" b="1" baseline="-25000" dirty="0">
                  <a:solidFill>
                    <a:schemeClr val="tx1"/>
                  </a:solidFill>
                  <a:latin typeface="仿宋" panose="02010609060101010101" pitchFamily="49" charset="-122"/>
                  <a:ea typeface="仿宋" panose="02010609060101010101" pitchFamily="49" charset="-122"/>
                </a:rPr>
                <a:t>-1</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来控制收敛精度  </a:t>
              </a:r>
            </a:p>
          </p:txBody>
        </p:sp>
        <p:sp>
          <p:nvSpPr>
            <p:cNvPr id="9" name="Line 16">
              <a:extLst>
                <a:ext uri="{FF2B5EF4-FFF2-40B4-BE49-F238E27FC236}">
                  <a16:creationId xmlns:a16="http://schemas.microsoft.com/office/drawing/2014/main" id="{F43AAC54-603E-4AD5-89F0-6BC8C01DF1A1}"/>
                </a:ext>
              </a:extLst>
            </p:cNvPr>
            <p:cNvSpPr>
              <a:spLocks noChangeShapeType="1"/>
            </p:cNvSpPr>
            <p:nvPr/>
          </p:nvSpPr>
          <p:spPr bwMode="auto">
            <a:xfrm flipV="1">
              <a:off x="3560" y="3339"/>
              <a:ext cx="363" cy="91"/>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CN" altLang="en-US" sz="2400">
                <a:latin typeface="仿宋" panose="02010609060101010101" pitchFamily="49" charset="-122"/>
                <a:ea typeface="仿宋" panose="02010609060101010101" pitchFamily="49" charset="-122"/>
              </a:endParaRPr>
            </a:p>
          </p:txBody>
        </p:sp>
      </p:grpSp>
      <p:grpSp>
        <p:nvGrpSpPr>
          <p:cNvPr id="10" name="Group 17">
            <a:extLst>
              <a:ext uri="{FF2B5EF4-FFF2-40B4-BE49-F238E27FC236}">
                <a16:creationId xmlns:a16="http://schemas.microsoft.com/office/drawing/2014/main" id="{F862BA3B-9441-4FFB-965F-2E74485F215F}"/>
              </a:ext>
            </a:extLst>
          </p:cNvPr>
          <p:cNvGrpSpPr>
            <a:grpSpLocks/>
          </p:cNvGrpSpPr>
          <p:nvPr/>
        </p:nvGrpSpPr>
        <p:grpSpPr bwMode="auto">
          <a:xfrm>
            <a:off x="5240698" y="2032813"/>
            <a:ext cx="2660651" cy="458844"/>
            <a:chOff x="3525" y="3455"/>
            <a:chExt cx="2000" cy="291"/>
          </a:xfrm>
        </p:grpSpPr>
        <p:sp>
          <p:nvSpPr>
            <p:cNvPr id="11" name="Line 18">
              <a:extLst>
                <a:ext uri="{FF2B5EF4-FFF2-40B4-BE49-F238E27FC236}">
                  <a16:creationId xmlns:a16="http://schemas.microsoft.com/office/drawing/2014/main" id="{A6359007-1480-4514-8E83-7B77E2FA76B4}"/>
                </a:ext>
              </a:extLst>
            </p:cNvPr>
            <p:cNvSpPr>
              <a:spLocks noChangeShapeType="1"/>
            </p:cNvSpPr>
            <p:nvPr/>
          </p:nvSpPr>
          <p:spPr bwMode="auto">
            <a:xfrm>
              <a:off x="3525" y="3480"/>
              <a:ext cx="390" cy="91"/>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CN" altLang="en-US" sz="2400">
                <a:solidFill>
                  <a:schemeClr val="tx1"/>
                </a:solidFill>
                <a:latin typeface="仿宋" panose="02010609060101010101" pitchFamily="49" charset="-122"/>
                <a:ea typeface="仿宋" panose="02010609060101010101" pitchFamily="49" charset="-122"/>
              </a:endParaRPr>
            </a:p>
          </p:txBody>
        </p:sp>
        <p:sp>
          <p:nvSpPr>
            <p:cNvPr id="12" name="Rectangle 19">
              <a:extLst>
                <a:ext uri="{FF2B5EF4-FFF2-40B4-BE49-F238E27FC236}">
                  <a16:creationId xmlns:a16="http://schemas.microsoft.com/office/drawing/2014/main" id="{62D7F05F-7CD1-4A6D-830B-32A3E71A45E2}"/>
                </a:ext>
              </a:extLst>
            </p:cNvPr>
            <p:cNvSpPr>
              <a:spLocks noChangeArrowheads="1"/>
            </p:cNvSpPr>
            <p:nvPr/>
          </p:nvSpPr>
          <p:spPr bwMode="auto">
            <a:xfrm>
              <a:off x="3946" y="3455"/>
              <a:ext cx="1579" cy="291"/>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10000"/>
                </a:spcBef>
              </a:pPr>
              <a:r>
                <a:rPr lang="en-US" altLang="zh-CN" sz="2400" b="1" i="1" dirty="0">
                  <a:solidFill>
                    <a:schemeClr val="tx1"/>
                  </a:solidFill>
                  <a:latin typeface="仿宋" panose="02010609060101010101" pitchFamily="49" charset="-122"/>
                  <a:ea typeface="仿宋" panose="02010609060101010101" pitchFamily="49" charset="-122"/>
                </a:rPr>
                <a:t>L</a:t>
              </a:r>
              <a:r>
                <a:rPr lang="zh-CN" altLang="en-US" sz="2400" b="1" dirty="0">
                  <a:solidFill>
                    <a:schemeClr val="tx1"/>
                  </a:solidFill>
                  <a:latin typeface="仿宋" panose="02010609060101010101" pitchFamily="49" charset="-122"/>
                  <a:ea typeface="仿宋" panose="02010609060101010101" pitchFamily="49" charset="-122"/>
                </a:rPr>
                <a:t>越小收敛越快  </a:t>
              </a:r>
            </a:p>
          </p:txBody>
        </p:sp>
      </p:grpSp>
      <p:sp>
        <p:nvSpPr>
          <p:cNvPr id="13" name="Text Box 24">
            <a:extLst>
              <a:ext uri="{FF2B5EF4-FFF2-40B4-BE49-F238E27FC236}">
                <a16:creationId xmlns:a16="http://schemas.microsoft.com/office/drawing/2014/main" id="{0A67CF82-F845-43AD-B718-6441FD36CEAD}"/>
              </a:ext>
            </a:extLst>
          </p:cNvPr>
          <p:cNvSpPr txBox="1">
            <a:spLocks noChangeArrowheads="1"/>
          </p:cNvSpPr>
          <p:nvPr/>
        </p:nvSpPr>
        <p:spPr bwMode="auto">
          <a:xfrm>
            <a:off x="245231" y="919568"/>
            <a:ext cx="1543649"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solidFill>
                  <a:schemeClr val="tx1"/>
                </a:solidFill>
                <a:latin typeface="仿宋" panose="02010609060101010101" pitchFamily="49" charset="-122"/>
                <a:ea typeface="仿宋" panose="02010609060101010101" pitchFamily="49" charset="-122"/>
              </a:rPr>
              <a:t>后验估计</a:t>
            </a:r>
            <a:r>
              <a:rPr lang="en-US" altLang="zh-CN" b="1" dirty="0">
                <a:latin typeface="黑体" panose="02010609060101010101" pitchFamily="49" charset="-122"/>
                <a:ea typeface="黑体" panose="02010609060101010101" pitchFamily="49" charset="-122"/>
              </a:rPr>
              <a:t>:</a:t>
            </a:r>
          </a:p>
        </p:txBody>
      </p:sp>
      <p:sp>
        <p:nvSpPr>
          <p:cNvPr id="14" name="Text Box 27">
            <a:extLst>
              <a:ext uri="{FF2B5EF4-FFF2-40B4-BE49-F238E27FC236}">
                <a16:creationId xmlns:a16="http://schemas.microsoft.com/office/drawing/2014/main" id="{9034336F-165B-4109-BF5B-C44A6F18AADA}"/>
              </a:ext>
            </a:extLst>
          </p:cNvPr>
          <p:cNvSpPr txBox="1">
            <a:spLocks noChangeArrowheads="1"/>
          </p:cNvSpPr>
          <p:nvPr/>
        </p:nvSpPr>
        <p:spPr bwMode="auto">
          <a:xfrm>
            <a:off x="303534" y="1870679"/>
            <a:ext cx="1447349" cy="45863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solidFill>
                  <a:schemeClr val="tx1"/>
                </a:solidFill>
                <a:latin typeface="仿宋" panose="02010609060101010101" pitchFamily="49" charset="-122"/>
                <a:ea typeface="仿宋" panose="02010609060101010101" pitchFamily="49" charset="-122"/>
              </a:rPr>
              <a:t>先验估计</a:t>
            </a:r>
            <a:endParaRPr lang="en-US" altLang="zh-CN" sz="2400" b="1" dirty="0">
              <a:latin typeface="仿宋" panose="02010609060101010101" pitchFamily="49" charset="-122"/>
              <a:ea typeface="仿宋" panose="02010609060101010101" pitchFamily="49" charset="-122"/>
            </a:endParaRPr>
          </a:p>
        </p:txBody>
      </p:sp>
      <p:sp>
        <p:nvSpPr>
          <p:cNvPr id="15" name="Rectangle 4">
            <a:extLst>
              <a:ext uri="{FF2B5EF4-FFF2-40B4-BE49-F238E27FC236}">
                <a16:creationId xmlns:a16="http://schemas.microsoft.com/office/drawing/2014/main" id="{96AF2500-35DA-4115-8CE7-CBB705A43CB9}"/>
              </a:ext>
            </a:extLst>
          </p:cNvPr>
          <p:cNvSpPr>
            <a:spLocks noChangeArrowheads="1"/>
          </p:cNvSpPr>
          <p:nvPr/>
        </p:nvSpPr>
        <p:spPr bwMode="auto">
          <a:xfrm>
            <a:off x="-15280" y="2588660"/>
            <a:ext cx="1445342" cy="5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buClr>
                <a:schemeClr val="hlink"/>
              </a:buClr>
              <a:buFont typeface="Wingdings" panose="05000000000000000000" pitchFamily="2" charset="2"/>
              <a:buNone/>
            </a:pPr>
            <a:r>
              <a:rPr lang="zh-CN" altLang="en-US" sz="2600" dirty="0">
                <a:solidFill>
                  <a:srgbClr val="0000CC"/>
                </a:solidFill>
              </a:rPr>
              <a:t>证明：</a:t>
            </a:r>
            <a:endParaRPr lang="en-US" altLang="zh-CN" sz="2600" b="1" dirty="0">
              <a:solidFill>
                <a:srgbClr val="0000CC"/>
              </a:solidFill>
            </a:endParaRPr>
          </a:p>
        </p:txBody>
      </p:sp>
      <p:graphicFrame>
        <p:nvGraphicFramePr>
          <p:cNvPr id="16" name="Object 5">
            <a:extLst>
              <a:ext uri="{FF2B5EF4-FFF2-40B4-BE49-F238E27FC236}">
                <a16:creationId xmlns:a16="http://schemas.microsoft.com/office/drawing/2014/main" id="{8AF6DB70-8D98-4295-8FD4-087D13A9F383}"/>
              </a:ext>
            </a:extLst>
          </p:cNvPr>
          <p:cNvGraphicFramePr>
            <a:graphicFrameLocks noChangeAspect="1"/>
          </p:cNvGraphicFramePr>
          <p:nvPr>
            <p:extLst>
              <p:ext uri="{D42A27DB-BD31-4B8C-83A1-F6EECF244321}">
                <p14:modId xmlns:p14="http://schemas.microsoft.com/office/powerpoint/2010/main" val="3410381133"/>
              </p:ext>
            </p:extLst>
          </p:nvPr>
        </p:nvGraphicFramePr>
        <p:xfrm>
          <a:off x="1886645" y="2634396"/>
          <a:ext cx="3012607" cy="477778"/>
        </p:xfrm>
        <a:graphic>
          <a:graphicData uri="http://schemas.openxmlformats.org/presentationml/2006/ole">
            <mc:AlternateContent xmlns:mc="http://schemas.openxmlformats.org/markup-compatibility/2006">
              <mc:Choice xmlns:v="urn:schemas-microsoft-com:vml" Requires="v">
                <p:oleObj spid="_x0000_s107946" name="Equation" r:id="rId7" imgW="1511280" imgH="228600" progId="Equation.DSMT4">
                  <p:embed/>
                </p:oleObj>
              </mc:Choice>
              <mc:Fallback>
                <p:oleObj name="Equation" r:id="rId7" imgW="1511280" imgH="228600" progId="Equation.DSMT4">
                  <p:embed/>
                  <p:pic>
                    <p:nvPicPr>
                      <p:cNvPr id="105477" name="Object 5">
                        <a:extLst>
                          <a:ext uri="{FF2B5EF4-FFF2-40B4-BE49-F238E27FC236}">
                            <a16:creationId xmlns:a16="http://schemas.microsoft.com/office/drawing/2014/main" id="{2E435CE1-5C06-4288-A9D8-FA82523FF0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6645" y="2634396"/>
                        <a:ext cx="3012607" cy="477778"/>
                      </a:xfrm>
                      <a:prstGeom prst="rect">
                        <a:avLst/>
                      </a:prstGeom>
                      <a:noFill/>
                      <a:ln>
                        <a:noFill/>
                      </a:ln>
                      <a:effectLst/>
                      <a:extLst/>
                    </p:spPr>
                  </p:pic>
                </p:oleObj>
              </mc:Fallback>
            </mc:AlternateContent>
          </a:graphicData>
        </a:graphic>
      </p:graphicFrame>
      <p:graphicFrame>
        <p:nvGraphicFramePr>
          <p:cNvPr id="17" name="Object 6">
            <a:extLst>
              <a:ext uri="{FF2B5EF4-FFF2-40B4-BE49-F238E27FC236}">
                <a16:creationId xmlns:a16="http://schemas.microsoft.com/office/drawing/2014/main" id="{A83FB10B-CAEE-44ED-BB76-E38E5F7039CE}"/>
              </a:ext>
            </a:extLst>
          </p:cNvPr>
          <p:cNvGraphicFramePr>
            <a:graphicFrameLocks noChangeAspect="1"/>
          </p:cNvGraphicFramePr>
          <p:nvPr>
            <p:extLst>
              <p:ext uri="{D42A27DB-BD31-4B8C-83A1-F6EECF244321}">
                <p14:modId xmlns:p14="http://schemas.microsoft.com/office/powerpoint/2010/main" val="3621331146"/>
              </p:ext>
            </p:extLst>
          </p:nvPr>
        </p:nvGraphicFramePr>
        <p:xfrm>
          <a:off x="1099724" y="3244780"/>
          <a:ext cx="7217052" cy="529900"/>
        </p:xfrm>
        <a:graphic>
          <a:graphicData uri="http://schemas.openxmlformats.org/presentationml/2006/ole">
            <mc:AlternateContent xmlns:mc="http://schemas.openxmlformats.org/markup-compatibility/2006">
              <mc:Choice xmlns:v="urn:schemas-microsoft-com:vml" Requires="v">
                <p:oleObj spid="_x0000_s107947" name="Equation" r:id="rId9" imgW="3619440" imgH="253800" progId="Equation.DSMT4">
                  <p:embed/>
                </p:oleObj>
              </mc:Choice>
              <mc:Fallback>
                <p:oleObj name="Equation" r:id="rId9" imgW="3619440" imgH="253800" progId="Equation.DSMT4">
                  <p:embed/>
                  <p:pic>
                    <p:nvPicPr>
                      <p:cNvPr id="105478" name="Object 6">
                        <a:extLst>
                          <a:ext uri="{FF2B5EF4-FFF2-40B4-BE49-F238E27FC236}">
                            <a16:creationId xmlns:a16="http://schemas.microsoft.com/office/drawing/2014/main" id="{88DAA563-9B5F-4E5B-B3B0-C203CF06A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9724" y="3244780"/>
                        <a:ext cx="7217052" cy="529900"/>
                      </a:xfrm>
                      <a:prstGeom prst="rect">
                        <a:avLst/>
                      </a:prstGeom>
                      <a:noFill/>
                      <a:ln>
                        <a:noFill/>
                      </a:ln>
                      <a:effectLst/>
                      <a:extLst/>
                    </p:spPr>
                  </p:pic>
                </p:oleObj>
              </mc:Fallback>
            </mc:AlternateContent>
          </a:graphicData>
        </a:graphic>
      </p:graphicFrame>
      <p:graphicFrame>
        <p:nvGraphicFramePr>
          <p:cNvPr id="18" name="Object 7">
            <a:extLst>
              <a:ext uri="{FF2B5EF4-FFF2-40B4-BE49-F238E27FC236}">
                <a16:creationId xmlns:a16="http://schemas.microsoft.com/office/drawing/2014/main" id="{4B7E6C73-8CD1-4641-B904-D0247FC4A0FC}"/>
              </a:ext>
            </a:extLst>
          </p:cNvPr>
          <p:cNvGraphicFramePr>
            <a:graphicFrameLocks noChangeAspect="1"/>
          </p:cNvGraphicFramePr>
          <p:nvPr>
            <p:extLst>
              <p:ext uri="{D42A27DB-BD31-4B8C-83A1-F6EECF244321}">
                <p14:modId xmlns:p14="http://schemas.microsoft.com/office/powerpoint/2010/main" val="2498179730"/>
              </p:ext>
            </p:extLst>
          </p:nvPr>
        </p:nvGraphicFramePr>
        <p:xfrm>
          <a:off x="5500111" y="3808425"/>
          <a:ext cx="2176930" cy="529900"/>
        </p:xfrm>
        <a:graphic>
          <a:graphicData uri="http://schemas.openxmlformats.org/presentationml/2006/ole">
            <mc:AlternateContent xmlns:mc="http://schemas.openxmlformats.org/markup-compatibility/2006">
              <mc:Choice xmlns:v="urn:schemas-microsoft-com:vml" Requires="v">
                <p:oleObj spid="_x0000_s107948" name="Equation" r:id="rId11" imgW="1091880" imgH="253800" progId="Equation.DSMT4">
                  <p:embed/>
                </p:oleObj>
              </mc:Choice>
              <mc:Fallback>
                <p:oleObj name="Equation" r:id="rId11" imgW="1091880" imgH="253800" progId="Equation.DSMT4">
                  <p:embed/>
                  <p:pic>
                    <p:nvPicPr>
                      <p:cNvPr id="105479" name="Object 7">
                        <a:extLst>
                          <a:ext uri="{FF2B5EF4-FFF2-40B4-BE49-F238E27FC236}">
                            <a16:creationId xmlns:a16="http://schemas.microsoft.com/office/drawing/2014/main" id="{FE010BA9-BBB4-4D29-A131-E68F4DF710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0111" y="3808425"/>
                        <a:ext cx="2176930" cy="529900"/>
                      </a:xfrm>
                      <a:prstGeom prst="rect">
                        <a:avLst/>
                      </a:prstGeom>
                      <a:noFill/>
                      <a:ln>
                        <a:noFill/>
                      </a:ln>
                      <a:effectLst/>
                      <a:extLst/>
                    </p:spPr>
                  </p:pic>
                </p:oleObj>
              </mc:Fallback>
            </mc:AlternateContent>
          </a:graphicData>
        </a:graphic>
      </p:graphicFrame>
      <p:sp>
        <p:nvSpPr>
          <p:cNvPr id="19" name="AutoShape 8">
            <a:extLst>
              <a:ext uri="{FF2B5EF4-FFF2-40B4-BE49-F238E27FC236}">
                <a16:creationId xmlns:a16="http://schemas.microsoft.com/office/drawing/2014/main" id="{C35058A2-74BD-4D12-930D-1BF45FACE662}"/>
              </a:ext>
            </a:extLst>
          </p:cNvPr>
          <p:cNvSpPr>
            <a:spLocks noChangeArrowheads="1"/>
          </p:cNvSpPr>
          <p:nvPr/>
        </p:nvSpPr>
        <p:spPr bwMode="auto">
          <a:xfrm>
            <a:off x="846778" y="4108876"/>
            <a:ext cx="620181" cy="367479"/>
          </a:xfrm>
          <a:prstGeom prst="rightArrow">
            <a:avLst>
              <a:gd name="adj1" fmla="val 50000"/>
              <a:gd name="adj2" fmla="val 54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Object 9">
            <a:extLst>
              <a:ext uri="{FF2B5EF4-FFF2-40B4-BE49-F238E27FC236}">
                <a16:creationId xmlns:a16="http://schemas.microsoft.com/office/drawing/2014/main" id="{07B13044-CFFF-4C1B-A60C-54C33B217D2D}"/>
              </a:ext>
            </a:extLst>
          </p:cNvPr>
          <p:cNvGraphicFramePr>
            <a:graphicFrameLocks noChangeAspect="1"/>
          </p:cNvGraphicFramePr>
          <p:nvPr>
            <p:extLst>
              <p:ext uri="{D42A27DB-BD31-4B8C-83A1-F6EECF244321}">
                <p14:modId xmlns:p14="http://schemas.microsoft.com/office/powerpoint/2010/main" val="1016496927"/>
              </p:ext>
            </p:extLst>
          </p:nvPr>
        </p:nvGraphicFramePr>
        <p:xfrm>
          <a:off x="1570755" y="3818467"/>
          <a:ext cx="3240202" cy="820041"/>
        </p:xfrm>
        <a:graphic>
          <a:graphicData uri="http://schemas.openxmlformats.org/presentationml/2006/ole">
            <mc:AlternateContent xmlns:mc="http://schemas.openxmlformats.org/markup-compatibility/2006">
              <mc:Choice xmlns:v="urn:schemas-microsoft-com:vml" Requires="v">
                <p:oleObj spid="_x0000_s107949" name="Equation" r:id="rId13" imgW="1625400" imgH="393480" progId="Equation.DSMT4">
                  <p:embed/>
                </p:oleObj>
              </mc:Choice>
              <mc:Fallback>
                <p:oleObj name="Equation" r:id="rId13" imgW="1625400" imgH="393480" progId="Equation.DSMT4">
                  <p:embed/>
                  <p:pic>
                    <p:nvPicPr>
                      <p:cNvPr id="105481" name="Object 9">
                        <a:extLst>
                          <a:ext uri="{FF2B5EF4-FFF2-40B4-BE49-F238E27FC236}">
                            <a16:creationId xmlns:a16="http://schemas.microsoft.com/office/drawing/2014/main" id="{89176432-18C4-4EB6-A6F8-83C630249F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0755" y="3818467"/>
                        <a:ext cx="3240202" cy="820041"/>
                      </a:xfrm>
                      <a:prstGeom prst="rect">
                        <a:avLst/>
                      </a:prstGeom>
                      <a:noFill/>
                      <a:ln>
                        <a:noFill/>
                      </a:ln>
                      <a:effectLst/>
                      <a:extLst/>
                    </p:spPr>
                  </p:pic>
                </p:oleObj>
              </mc:Fallback>
            </mc:AlternateContent>
          </a:graphicData>
        </a:graphic>
      </p:graphicFrame>
      <p:graphicFrame>
        <p:nvGraphicFramePr>
          <p:cNvPr id="21" name="Object 10">
            <a:extLst>
              <a:ext uri="{FF2B5EF4-FFF2-40B4-BE49-F238E27FC236}">
                <a16:creationId xmlns:a16="http://schemas.microsoft.com/office/drawing/2014/main" id="{D7E01A60-C219-48D0-804C-D139C09B3DAC}"/>
              </a:ext>
            </a:extLst>
          </p:cNvPr>
          <p:cNvGraphicFramePr>
            <a:graphicFrameLocks noChangeAspect="1"/>
          </p:cNvGraphicFramePr>
          <p:nvPr>
            <p:extLst>
              <p:ext uri="{D42A27DB-BD31-4B8C-83A1-F6EECF244321}">
                <p14:modId xmlns:p14="http://schemas.microsoft.com/office/powerpoint/2010/main" val="3377074909"/>
              </p:ext>
            </p:extLst>
          </p:nvPr>
        </p:nvGraphicFramePr>
        <p:xfrm>
          <a:off x="1114012" y="4603680"/>
          <a:ext cx="7948486" cy="529900"/>
        </p:xfrm>
        <a:graphic>
          <a:graphicData uri="http://schemas.openxmlformats.org/presentationml/2006/ole">
            <mc:AlternateContent xmlns:mc="http://schemas.openxmlformats.org/markup-compatibility/2006">
              <mc:Choice xmlns:v="urn:schemas-microsoft-com:vml" Requires="v">
                <p:oleObj spid="_x0000_s107950" name="Equation" r:id="rId15" imgW="3987720" imgH="253800" progId="Equation.DSMT4">
                  <p:embed/>
                </p:oleObj>
              </mc:Choice>
              <mc:Fallback>
                <p:oleObj name="Equation" r:id="rId15" imgW="3987720" imgH="253800" progId="Equation.DSMT4">
                  <p:embed/>
                  <p:pic>
                    <p:nvPicPr>
                      <p:cNvPr id="105482" name="Object 10">
                        <a:extLst>
                          <a:ext uri="{FF2B5EF4-FFF2-40B4-BE49-F238E27FC236}">
                            <a16:creationId xmlns:a16="http://schemas.microsoft.com/office/drawing/2014/main" id="{AE00C429-8A3E-4CD3-B442-13AFE5DD293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4012" y="4603680"/>
                        <a:ext cx="7948486" cy="529900"/>
                      </a:xfrm>
                      <a:prstGeom prst="rect">
                        <a:avLst/>
                      </a:prstGeom>
                      <a:noFill/>
                      <a:ln>
                        <a:noFill/>
                      </a:ln>
                      <a:effectLst/>
                      <a:extLst/>
                    </p:spPr>
                  </p:pic>
                </p:oleObj>
              </mc:Fallback>
            </mc:AlternateContent>
          </a:graphicData>
        </a:graphic>
      </p:graphicFrame>
      <p:sp>
        <p:nvSpPr>
          <p:cNvPr id="22" name="Rectangle 11">
            <a:extLst>
              <a:ext uri="{FF2B5EF4-FFF2-40B4-BE49-F238E27FC236}">
                <a16:creationId xmlns:a16="http://schemas.microsoft.com/office/drawing/2014/main" id="{742794F9-DD29-4800-952A-07B0F08CDCFD}"/>
              </a:ext>
            </a:extLst>
          </p:cNvPr>
          <p:cNvSpPr>
            <a:spLocks noChangeArrowheads="1"/>
          </p:cNvSpPr>
          <p:nvPr/>
        </p:nvSpPr>
        <p:spPr bwMode="auto">
          <a:xfrm>
            <a:off x="656812" y="4613204"/>
            <a:ext cx="536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a:solidFill>
                  <a:srgbClr val="0000CC"/>
                </a:solidFill>
              </a:rPr>
              <a:t>又</a:t>
            </a:r>
          </a:p>
        </p:txBody>
      </p:sp>
      <p:sp>
        <p:nvSpPr>
          <p:cNvPr id="23" name="AutoShape 12">
            <a:extLst>
              <a:ext uri="{FF2B5EF4-FFF2-40B4-BE49-F238E27FC236}">
                <a16:creationId xmlns:a16="http://schemas.microsoft.com/office/drawing/2014/main" id="{50D3A988-9336-4806-B14F-00E5B2B50B84}"/>
              </a:ext>
            </a:extLst>
          </p:cNvPr>
          <p:cNvSpPr>
            <a:spLocks/>
          </p:cNvSpPr>
          <p:nvPr/>
        </p:nvSpPr>
        <p:spPr bwMode="auto">
          <a:xfrm>
            <a:off x="585374" y="4252843"/>
            <a:ext cx="158102" cy="854920"/>
          </a:xfrm>
          <a:prstGeom prst="leftBrace">
            <a:avLst>
              <a:gd name="adj1" fmla="val 45696"/>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utoShape 13">
            <a:extLst>
              <a:ext uri="{FF2B5EF4-FFF2-40B4-BE49-F238E27FC236}">
                <a16:creationId xmlns:a16="http://schemas.microsoft.com/office/drawing/2014/main" id="{E48798EA-077E-47F7-AF09-8FA94C65C130}"/>
              </a:ext>
            </a:extLst>
          </p:cNvPr>
          <p:cNvSpPr>
            <a:spLocks noChangeArrowheads="1"/>
          </p:cNvSpPr>
          <p:nvPr/>
        </p:nvSpPr>
        <p:spPr bwMode="auto">
          <a:xfrm>
            <a:off x="153574" y="4540180"/>
            <a:ext cx="394384" cy="1476836"/>
          </a:xfrm>
          <a:prstGeom prst="curvedRightArrow">
            <a:avLst>
              <a:gd name="adj1" fmla="val 68177"/>
              <a:gd name="adj2" fmla="val 15189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14">
            <a:extLst>
              <a:ext uri="{FF2B5EF4-FFF2-40B4-BE49-F238E27FC236}">
                <a16:creationId xmlns:a16="http://schemas.microsoft.com/office/drawing/2014/main" id="{B8884E59-A748-4119-84B4-F7B963532F62}"/>
              </a:ext>
            </a:extLst>
          </p:cNvPr>
          <p:cNvGraphicFramePr>
            <a:graphicFrameLocks noChangeAspect="1"/>
          </p:cNvGraphicFramePr>
          <p:nvPr>
            <p:extLst>
              <p:ext uri="{D42A27DB-BD31-4B8C-83A1-F6EECF244321}">
                <p14:modId xmlns:p14="http://schemas.microsoft.com/office/powerpoint/2010/main" val="2917570306"/>
              </p:ext>
            </p:extLst>
          </p:nvPr>
        </p:nvGraphicFramePr>
        <p:xfrm>
          <a:off x="656811" y="5260905"/>
          <a:ext cx="7823395" cy="872162"/>
        </p:xfrm>
        <a:graphic>
          <a:graphicData uri="http://schemas.openxmlformats.org/presentationml/2006/ole">
            <mc:AlternateContent xmlns:mc="http://schemas.openxmlformats.org/markup-compatibility/2006">
              <mc:Choice xmlns:v="urn:schemas-microsoft-com:vml" Requires="v">
                <p:oleObj spid="_x0000_s107951" name="Equation" r:id="rId17" imgW="3924000" imgH="419040" progId="Equation.DSMT4">
                  <p:embed/>
                </p:oleObj>
              </mc:Choice>
              <mc:Fallback>
                <p:oleObj name="Equation" r:id="rId17" imgW="3924000" imgH="419040" progId="Equation.DSMT4">
                  <p:embed/>
                  <p:pic>
                    <p:nvPicPr>
                      <p:cNvPr id="105486" name="Object 14">
                        <a:extLst>
                          <a:ext uri="{FF2B5EF4-FFF2-40B4-BE49-F238E27FC236}">
                            <a16:creationId xmlns:a16="http://schemas.microsoft.com/office/drawing/2014/main" id="{65A516AA-0470-419B-8D64-053256EF04E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6811" y="5260905"/>
                        <a:ext cx="7823395" cy="872162"/>
                      </a:xfrm>
                      <a:prstGeom prst="rect">
                        <a:avLst/>
                      </a:prstGeom>
                      <a:noFill/>
                      <a:ln>
                        <a:noFill/>
                      </a:ln>
                      <a:effectLst/>
                      <a:extLst/>
                    </p:spPr>
                  </p:pic>
                </p:oleObj>
              </mc:Fallback>
            </mc:AlternateContent>
          </a:graphicData>
        </a:graphic>
      </p:graphicFrame>
      <p:sp>
        <p:nvSpPr>
          <p:cNvPr id="28" name="Rectangle 29">
            <a:extLst>
              <a:ext uri="{FF2B5EF4-FFF2-40B4-BE49-F238E27FC236}">
                <a16:creationId xmlns:a16="http://schemas.microsoft.com/office/drawing/2014/main" id="{301389EB-B47C-4DE5-8B54-5876995210BE}"/>
              </a:ext>
            </a:extLst>
          </p:cNvPr>
          <p:cNvSpPr>
            <a:spLocks noChangeArrowheads="1"/>
          </p:cNvSpPr>
          <p:nvPr/>
        </p:nvSpPr>
        <p:spPr bwMode="auto">
          <a:xfrm>
            <a:off x="6804248" y="5257800"/>
            <a:ext cx="1831823" cy="904605"/>
          </a:xfrm>
          <a:prstGeom prst="rect">
            <a:avLst/>
          </a:prstGeom>
          <a:solidFill>
            <a:schemeClr val="accent1">
              <a:alpha val="9000"/>
            </a:schemeClr>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a:extLst>
              <a:ext uri="{FF2B5EF4-FFF2-40B4-BE49-F238E27FC236}">
                <a16:creationId xmlns:a16="http://schemas.microsoft.com/office/drawing/2014/main" id="{52E74137-62A8-4D57-9930-7011B76789A1}"/>
              </a:ext>
            </a:extLst>
          </p:cNvPr>
          <p:cNvSpPr txBox="1"/>
          <p:nvPr/>
        </p:nvSpPr>
        <p:spPr>
          <a:xfrm>
            <a:off x="1085010" y="2662863"/>
            <a:ext cx="1084770"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由于</a:t>
            </a:r>
          </a:p>
        </p:txBody>
      </p:sp>
      <p:sp>
        <p:nvSpPr>
          <p:cNvPr id="3" name="文本框 2">
            <a:extLst>
              <a:ext uri="{FF2B5EF4-FFF2-40B4-BE49-F238E27FC236}">
                <a16:creationId xmlns:a16="http://schemas.microsoft.com/office/drawing/2014/main" id="{DB9BDCD5-CCAE-4B53-B368-DAD5FB75F46B}"/>
              </a:ext>
            </a:extLst>
          </p:cNvPr>
          <p:cNvSpPr txBox="1"/>
          <p:nvPr/>
        </p:nvSpPr>
        <p:spPr>
          <a:xfrm>
            <a:off x="358837" y="3235705"/>
            <a:ext cx="1087596"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可得</a:t>
            </a:r>
          </a:p>
        </p:txBody>
      </p:sp>
    </p:spTree>
    <p:extLst>
      <p:ext uri="{BB962C8B-B14F-4D97-AF65-F5344CB8AC3E}">
        <p14:creationId xmlns:p14="http://schemas.microsoft.com/office/powerpoint/2010/main" val="4162768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FE02758-8635-4898-94E3-F03C7B80588F}"/>
              </a:ext>
            </a:extLst>
          </p:cNvPr>
          <p:cNvSpPr>
            <a:spLocks noGrp="1" noChangeArrowheads="1"/>
          </p:cNvSpPr>
          <p:nvPr>
            <p:ph type="title"/>
          </p:nvPr>
        </p:nvSpPr>
        <p:spPr>
          <a:xfrm>
            <a:off x="0" y="0"/>
            <a:ext cx="8686800" cy="990600"/>
          </a:xfrm>
        </p:spPr>
        <p:txBody>
          <a:bodyPr/>
          <a:lstStyle/>
          <a:p>
            <a:r>
              <a:rPr lang="zh-CN" altLang="en-US" sz="2800" dirty="0"/>
              <a:t>例</a:t>
            </a:r>
            <a:r>
              <a:rPr lang="en-US" altLang="zh-CN" sz="2800" dirty="0"/>
              <a:t>2.7 </a:t>
            </a:r>
            <a:r>
              <a:rPr lang="zh-CN" altLang="en-US" sz="2800" dirty="0"/>
              <a:t>用不同方法求 </a:t>
            </a:r>
            <a:r>
              <a:rPr lang="en-US" altLang="zh-CN" sz="2800" i="1" dirty="0">
                <a:latin typeface="Times New Roman" panose="02020603050405020304" pitchFamily="18" charset="0"/>
              </a:rPr>
              <a:t>x</a:t>
            </a:r>
            <a:r>
              <a:rPr lang="en-US" altLang="zh-CN" sz="2800" baseline="30000" dirty="0"/>
              <a:t>2</a:t>
            </a:r>
            <a:r>
              <a:rPr lang="en-US" altLang="zh-CN" sz="2800" dirty="0">
                <a:sym typeface="Symbol" panose="05050102010706020507" pitchFamily="18" charset="2"/>
              </a:rPr>
              <a:t></a:t>
            </a:r>
            <a:r>
              <a:rPr lang="en-US" altLang="zh-CN" sz="2800" dirty="0">
                <a:latin typeface="Times New Roman" panose="02020603050405020304" pitchFamily="18" charset="0"/>
              </a:rPr>
              <a:t>3</a:t>
            </a:r>
            <a:r>
              <a:rPr lang="en-US" altLang="zh-CN" sz="2800" i="1" dirty="0">
                <a:latin typeface="Times New Roman" panose="02020603050405020304" pitchFamily="18" charset="0"/>
              </a:rPr>
              <a:t> = </a:t>
            </a:r>
            <a:r>
              <a:rPr lang="en-US" altLang="zh-CN" sz="2800" dirty="0">
                <a:latin typeface="Times New Roman" panose="02020603050405020304" pitchFamily="18" charset="0"/>
              </a:rPr>
              <a:t>0</a:t>
            </a:r>
            <a:r>
              <a:rPr lang="zh-CN" altLang="en-US" sz="2800" dirty="0">
                <a:latin typeface="Times New Roman" panose="02020603050405020304" pitchFamily="18" charset="0"/>
              </a:rPr>
              <a:t>的根      </a:t>
            </a:r>
            <a:r>
              <a:rPr lang="en-US" altLang="zh-CN" sz="2800" dirty="0">
                <a:latin typeface="Times New Roman" panose="02020603050405020304" pitchFamily="18" charset="0"/>
              </a:rPr>
              <a:t>, </a:t>
            </a:r>
            <a:r>
              <a:rPr lang="zh-CN" altLang="en-US" sz="2800" dirty="0">
                <a:latin typeface="Times New Roman" panose="02020603050405020304" pitchFamily="18" charset="0"/>
              </a:rPr>
              <a:t>取 </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=2.</a:t>
            </a:r>
            <a:br>
              <a:rPr lang="en-US" altLang="zh-CN" sz="2800" dirty="0">
                <a:latin typeface="Times New Roman" panose="02020603050405020304" pitchFamily="18" charset="0"/>
              </a:rPr>
            </a:br>
            <a:r>
              <a:rPr lang="zh-CN" altLang="en-US" sz="2800" dirty="0">
                <a:latin typeface="Times New Roman" panose="02020603050405020304" pitchFamily="18" charset="0"/>
              </a:rPr>
              <a:t>讨论合理性和收敛性</a:t>
            </a:r>
          </a:p>
        </p:txBody>
      </p:sp>
      <p:sp>
        <p:nvSpPr>
          <p:cNvPr id="120835" name="Rectangle 3">
            <a:extLst>
              <a:ext uri="{FF2B5EF4-FFF2-40B4-BE49-F238E27FC236}">
                <a16:creationId xmlns:a16="http://schemas.microsoft.com/office/drawing/2014/main" id="{DB3D5C10-A0E9-4636-943C-BF71BD95A4FC}"/>
              </a:ext>
            </a:extLst>
          </p:cNvPr>
          <p:cNvSpPr>
            <a:spLocks noGrp="1" noChangeArrowheads="1"/>
          </p:cNvSpPr>
          <p:nvPr>
            <p:ph type="body" idx="1"/>
          </p:nvPr>
        </p:nvSpPr>
        <p:spPr>
          <a:xfrm>
            <a:off x="552450" y="948531"/>
            <a:ext cx="7886700" cy="4351338"/>
          </a:xfrm>
        </p:spPr>
        <p:txBody>
          <a:bodyPr/>
          <a:lstStyle/>
          <a:p>
            <a:r>
              <a:rPr lang="zh-CN" altLang="en-US" sz="2800" dirty="0">
                <a:solidFill>
                  <a:srgbClr val="0000FF"/>
                </a:solidFill>
              </a:rPr>
              <a:t>迭代公式</a:t>
            </a:r>
            <a:r>
              <a:rPr lang="en-US" altLang="zh-CN" sz="2800" dirty="0">
                <a:solidFill>
                  <a:srgbClr val="0000FF"/>
                </a:solidFill>
              </a:rPr>
              <a:t>1</a:t>
            </a:r>
            <a:r>
              <a:rPr lang="zh-CN" altLang="en-US" sz="2800" dirty="0">
                <a:solidFill>
                  <a:srgbClr val="0000FF"/>
                </a:solidFill>
              </a:rPr>
              <a:t>：</a:t>
            </a:r>
          </a:p>
          <a:p>
            <a:r>
              <a:rPr lang="zh-CN" altLang="en-US" sz="2800" dirty="0">
                <a:solidFill>
                  <a:srgbClr val="0000FF"/>
                </a:solidFill>
              </a:rPr>
              <a:t>迭代公式</a:t>
            </a:r>
            <a:r>
              <a:rPr lang="en-US" altLang="zh-CN" sz="2800" dirty="0">
                <a:solidFill>
                  <a:srgbClr val="0000FF"/>
                </a:solidFill>
              </a:rPr>
              <a:t>2</a:t>
            </a:r>
            <a:r>
              <a:rPr lang="zh-CN" altLang="en-US" sz="2800" dirty="0">
                <a:solidFill>
                  <a:srgbClr val="0000FF"/>
                </a:solidFill>
              </a:rPr>
              <a:t>：</a:t>
            </a:r>
            <a:endParaRPr lang="zh-CN" altLang="en-US" sz="2800" dirty="0">
              <a:solidFill>
                <a:srgbClr val="0000FF"/>
              </a:solidFill>
              <a:sym typeface="Symbol" panose="05050102010706020507" pitchFamily="18" charset="2"/>
            </a:endParaRPr>
          </a:p>
          <a:p>
            <a:r>
              <a:rPr lang="zh-CN" altLang="en-US" sz="2800" dirty="0">
                <a:solidFill>
                  <a:srgbClr val="0000FF"/>
                </a:solidFill>
              </a:rPr>
              <a:t>迭代公式</a:t>
            </a:r>
            <a:r>
              <a:rPr lang="en-US" altLang="zh-CN" sz="2800" dirty="0">
                <a:solidFill>
                  <a:srgbClr val="0000FF"/>
                </a:solidFill>
              </a:rPr>
              <a:t>3</a:t>
            </a:r>
            <a:r>
              <a:rPr lang="zh-CN" altLang="en-US" sz="2800" dirty="0">
                <a:solidFill>
                  <a:srgbClr val="0000FF"/>
                </a:solidFill>
              </a:rPr>
              <a:t>：</a:t>
            </a:r>
          </a:p>
          <a:p>
            <a:r>
              <a:rPr lang="zh-CN" altLang="en-US" sz="2800" dirty="0">
                <a:solidFill>
                  <a:srgbClr val="0000FF"/>
                </a:solidFill>
              </a:rPr>
              <a:t>迭代公式</a:t>
            </a:r>
            <a:r>
              <a:rPr lang="en-US" altLang="zh-CN" sz="2800" dirty="0">
                <a:solidFill>
                  <a:srgbClr val="0000FF"/>
                </a:solidFill>
              </a:rPr>
              <a:t>4</a:t>
            </a:r>
            <a:r>
              <a:rPr lang="zh-CN" altLang="en-US" sz="2800" dirty="0">
                <a:solidFill>
                  <a:srgbClr val="0000FF"/>
                </a:solidFill>
              </a:rPr>
              <a:t>：</a:t>
            </a:r>
            <a:endParaRPr lang="zh-CN" altLang="en-US" dirty="0">
              <a:solidFill>
                <a:srgbClr val="0000FF"/>
              </a:solidFill>
              <a:sym typeface="Symbol" panose="05050102010706020507" pitchFamily="18" charset="2"/>
            </a:endParaRPr>
          </a:p>
          <a:p>
            <a:r>
              <a:rPr lang="zh-CN" altLang="en-US" sz="2800" dirty="0">
                <a:solidFill>
                  <a:srgbClr val="0000FF"/>
                </a:solidFill>
                <a:sym typeface="Symbol" panose="05050102010706020507" pitchFamily="18" charset="2"/>
              </a:rPr>
              <a:t>计算结果：</a:t>
            </a:r>
          </a:p>
        </p:txBody>
      </p:sp>
      <p:sp>
        <p:nvSpPr>
          <p:cNvPr id="120836" name="Rectangle 4">
            <a:extLst>
              <a:ext uri="{FF2B5EF4-FFF2-40B4-BE49-F238E27FC236}">
                <a16:creationId xmlns:a16="http://schemas.microsoft.com/office/drawing/2014/main" id="{E466589B-E215-40EE-B3A7-D576AE7B82B9}"/>
              </a:ext>
            </a:extLst>
          </p:cNvPr>
          <p:cNvSpPr>
            <a:spLocks noChangeArrowheads="1"/>
          </p:cNvSpPr>
          <p:nvPr/>
        </p:nvSpPr>
        <p:spPr bwMode="auto">
          <a:xfrm>
            <a:off x="297180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20837" name="Object 5">
            <a:extLst>
              <a:ext uri="{FF2B5EF4-FFF2-40B4-BE49-F238E27FC236}">
                <a16:creationId xmlns:a16="http://schemas.microsoft.com/office/drawing/2014/main" id="{3D8EA871-C6FA-4FAE-AF24-1EC4DCEC93A2}"/>
              </a:ext>
            </a:extLst>
          </p:cNvPr>
          <p:cNvGraphicFramePr>
            <a:graphicFrameLocks noChangeAspect="1"/>
          </p:cNvGraphicFramePr>
          <p:nvPr>
            <p:extLst>
              <p:ext uri="{D42A27DB-BD31-4B8C-83A1-F6EECF244321}">
                <p14:modId xmlns:p14="http://schemas.microsoft.com/office/powerpoint/2010/main" val="981923633"/>
              </p:ext>
            </p:extLst>
          </p:nvPr>
        </p:nvGraphicFramePr>
        <p:xfrm>
          <a:off x="2640013" y="914400"/>
          <a:ext cx="2646362" cy="565150"/>
        </p:xfrm>
        <a:graphic>
          <a:graphicData uri="http://schemas.openxmlformats.org/presentationml/2006/ole">
            <mc:AlternateContent xmlns:mc="http://schemas.openxmlformats.org/markup-compatibility/2006">
              <mc:Choice xmlns:v="urn:schemas-microsoft-com:vml" Requires="v">
                <p:oleObj spid="_x0000_s105022" name="Equation" r:id="rId3" imgW="1130040" imgH="241200" progId="Equation.DSMT4">
                  <p:embed/>
                </p:oleObj>
              </mc:Choice>
              <mc:Fallback>
                <p:oleObj name="Equation" r:id="rId3" imgW="1130040" imgH="241200" progId="Equation.DSMT4">
                  <p:embed/>
                  <p:pic>
                    <p:nvPicPr>
                      <p:cNvPr id="120837" name="Object 5">
                        <a:extLst>
                          <a:ext uri="{FF2B5EF4-FFF2-40B4-BE49-F238E27FC236}">
                            <a16:creationId xmlns:a16="http://schemas.microsoft.com/office/drawing/2014/main" id="{3D8EA871-C6FA-4FAE-AF24-1EC4DCEC9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914400"/>
                        <a:ext cx="2646362"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8" name="Object 6">
            <a:extLst>
              <a:ext uri="{FF2B5EF4-FFF2-40B4-BE49-F238E27FC236}">
                <a16:creationId xmlns:a16="http://schemas.microsoft.com/office/drawing/2014/main" id="{AD881589-AA05-4D75-A3A1-F9E47552CF14}"/>
              </a:ext>
            </a:extLst>
          </p:cNvPr>
          <p:cNvGraphicFramePr>
            <a:graphicFrameLocks noChangeAspect="1"/>
          </p:cNvGraphicFramePr>
          <p:nvPr>
            <p:extLst>
              <p:ext uri="{D42A27DB-BD31-4B8C-83A1-F6EECF244321}">
                <p14:modId xmlns:p14="http://schemas.microsoft.com/office/powerpoint/2010/main" val="713446453"/>
              </p:ext>
            </p:extLst>
          </p:nvPr>
        </p:nvGraphicFramePr>
        <p:xfrm>
          <a:off x="2738438" y="1447800"/>
          <a:ext cx="1687512" cy="488950"/>
        </p:xfrm>
        <a:graphic>
          <a:graphicData uri="http://schemas.openxmlformats.org/presentationml/2006/ole">
            <mc:AlternateContent xmlns:mc="http://schemas.openxmlformats.org/markup-compatibility/2006">
              <mc:Choice xmlns:v="urn:schemas-microsoft-com:vml" Requires="v">
                <p:oleObj spid="_x0000_s105023" name="Equation" r:id="rId5" imgW="787320" imgH="228600" progId="Equation.DSMT4">
                  <p:embed/>
                </p:oleObj>
              </mc:Choice>
              <mc:Fallback>
                <p:oleObj name="Equation" r:id="rId5" imgW="787320" imgH="228600" progId="Equation.DSMT4">
                  <p:embed/>
                  <p:pic>
                    <p:nvPicPr>
                      <p:cNvPr id="120838" name="Object 6">
                        <a:extLst>
                          <a:ext uri="{FF2B5EF4-FFF2-40B4-BE49-F238E27FC236}">
                            <a16:creationId xmlns:a16="http://schemas.microsoft.com/office/drawing/2014/main" id="{AD881589-AA05-4D75-A3A1-F9E47552CF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438" y="1447800"/>
                        <a:ext cx="16875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5" name="Text Box 13">
            <a:extLst>
              <a:ext uri="{FF2B5EF4-FFF2-40B4-BE49-F238E27FC236}">
                <a16:creationId xmlns:a16="http://schemas.microsoft.com/office/drawing/2014/main" id="{48BAA960-601E-4E51-A807-E39B5208BD48}"/>
              </a:ext>
            </a:extLst>
          </p:cNvPr>
          <p:cNvSpPr txBox="1">
            <a:spLocks noChangeArrowheads="1"/>
          </p:cNvSpPr>
          <p:nvPr/>
        </p:nvSpPr>
        <p:spPr bwMode="auto">
          <a:xfrm>
            <a:off x="55414" y="6168231"/>
            <a:ext cx="771381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solidFill>
                  <a:schemeClr val="hlink"/>
                </a:solidFill>
              </a:rPr>
              <a:t>怎么判断收敛的迭代公式的速度快慢呢？</a:t>
            </a:r>
          </a:p>
        </p:txBody>
      </p:sp>
      <p:graphicFrame>
        <p:nvGraphicFramePr>
          <p:cNvPr id="120846" name="Object 14">
            <a:extLst>
              <a:ext uri="{FF2B5EF4-FFF2-40B4-BE49-F238E27FC236}">
                <a16:creationId xmlns:a16="http://schemas.microsoft.com/office/drawing/2014/main" id="{42245008-B796-4038-9C1F-578DFE0D224B}"/>
              </a:ext>
            </a:extLst>
          </p:cNvPr>
          <p:cNvGraphicFramePr>
            <a:graphicFrameLocks noChangeAspect="1"/>
          </p:cNvGraphicFramePr>
          <p:nvPr>
            <p:extLst>
              <p:ext uri="{D42A27DB-BD31-4B8C-83A1-F6EECF244321}">
                <p14:modId xmlns:p14="http://schemas.microsoft.com/office/powerpoint/2010/main" val="1196737427"/>
              </p:ext>
            </p:extLst>
          </p:nvPr>
        </p:nvGraphicFramePr>
        <p:xfrm>
          <a:off x="5196334" y="61503"/>
          <a:ext cx="533400" cy="533400"/>
        </p:xfrm>
        <a:graphic>
          <a:graphicData uri="http://schemas.openxmlformats.org/presentationml/2006/ole">
            <mc:AlternateContent xmlns:mc="http://schemas.openxmlformats.org/markup-compatibility/2006">
              <mc:Choice xmlns:v="urn:schemas-microsoft-com:vml" Requires="v">
                <p:oleObj spid="_x0000_s105024" name="Equation" r:id="rId7" imgW="228600" imgH="228600" progId="Equation.DSMT4">
                  <p:embed/>
                </p:oleObj>
              </mc:Choice>
              <mc:Fallback>
                <p:oleObj name="Equation" r:id="rId7" imgW="228600" imgH="228600" progId="Equation.DSMT4">
                  <p:embed/>
                  <p:pic>
                    <p:nvPicPr>
                      <p:cNvPr id="120846" name="Object 14">
                        <a:extLst>
                          <a:ext uri="{FF2B5EF4-FFF2-40B4-BE49-F238E27FC236}">
                            <a16:creationId xmlns:a16="http://schemas.microsoft.com/office/drawing/2014/main" id="{42245008-B796-4038-9C1F-578DFE0D22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6334" y="61503"/>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7" name="Object 15">
            <a:extLst>
              <a:ext uri="{FF2B5EF4-FFF2-40B4-BE49-F238E27FC236}">
                <a16:creationId xmlns:a16="http://schemas.microsoft.com/office/drawing/2014/main" id="{CF32794F-660C-4FA4-A917-9AF6C7F9E1DA}"/>
              </a:ext>
            </a:extLst>
          </p:cNvPr>
          <p:cNvGraphicFramePr>
            <a:graphicFrameLocks noChangeAspect="1"/>
          </p:cNvGraphicFramePr>
          <p:nvPr>
            <p:extLst>
              <p:ext uri="{D42A27DB-BD31-4B8C-83A1-F6EECF244321}">
                <p14:modId xmlns:p14="http://schemas.microsoft.com/office/powerpoint/2010/main" val="628001383"/>
              </p:ext>
            </p:extLst>
          </p:nvPr>
        </p:nvGraphicFramePr>
        <p:xfrm>
          <a:off x="2647950" y="1905000"/>
          <a:ext cx="3021013" cy="515938"/>
        </p:xfrm>
        <a:graphic>
          <a:graphicData uri="http://schemas.openxmlformats.org/presentationml/2006/ole">
            <mc:AlternateContent xmlns:mc="http://schemas.openxmlformats.org/markup-compatibility/2006">
              <mc:Choice xmlns:v="urn:schemas-microsoft-com:vml" Requires="v">
                <p:oleObj spid="_x0000_s105025" name="Equation" r:id="rId9" imgW="1409400" imgH="241200" progId="Equation.DSMT4">
                  <p:embed/>
                </p:oleObj>
              </mc:Choice>
              <mc:Fallback>
                <p:oleObj name="Equation" r:id="rId9" imgW="1409400" imgH="241200" progId="Equation.DSMT4">
                  <p:embed/>
                  <p:pic>
                    <p:nvPicPr>
                      <p:cNvPr id="120847" name="Object 15">
                        <a:extLst>
                          <a:ext uri="{FF2B5EF4-FFF2-40B4-BE49-F238E27FC236}">
                            <a16:creationId xmlns:a16="http://schemas.microsoft.com/office/drawing/2014/main" id="{CF32794F-660C-4FA4-A917-9AF6C7F9E1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7950" y="1905000"/>
                        <a:ext cx="3021013"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8" name="Object 16">
            <a:extLst>
              <a:ext uri="{FF2B5EF4-FFF2-40B4-BE49-F238E27FC236}">
                <a16:creationId xmlns:a16="http://schemas.microsoft.com/office/drawing/2014/main" id="{790788D9-5A89-4070-BB78-C0C256911257}"/>
              </a:ext>
            </a:extLst>
          </p:cNvPr>
          <p:cNvGraphicFramePr>
            <a:graphicFrameLocks noChangeAspect="1"/>
          </p:cNvGraphicFramePr>
          <p:nvPr>
            <p:extLst>
              <p:ext uri="{D42A27DB-BD31-4B8C-83A1-F6EECF244321}">
                <p14:modId xmlns:p14="http://schemas.microsoft.com/office/powerpoint/2010/main" val="1546505491"/>
              </p:ext>
            </p:extLst>
          </p:nvPr>
        </p:nvGraphicFramePr>
        <p:xfrm>
          <a:off x="2590800" y="2438400"/>
          <a:ext cx="2965450" cy="488950"/>
        </p:xfrm>
        <a:graphic>
          <a:graphicData uri="http://schemas.openxmlformats.org/presentationml/2006/ole">
            <mc:AlternateContent xmlns:mc="http://schemas.openxmlformats.org/markup-compatibility/2006">
              <mc:Choice xmlns:v="urn:schemas-microsoft-com:vml" Requires="v">
                <p:oleObj spid="_x0000_s105026" name="Equation" r:id="rId11" imgW="1384200" imgH="228600" progId="Equation.DSMT4">
                  <p:embed/>
                </p:oleObj>
              </mc:Choice>
              <mc:Fallback>
                <p:oleObj name="Equation" r:id="rId11" imgW="1384200" imgH="228600" progId="Equation.DSMT4">
                  <p:embed/>
                  <p:pic>
                    <p:nvPicPr>
                      <p:cNvPr id="120848" name="Object 16">
                        <a:extLst>
                          <a:ext uri="{FF2B5EF4-FFF2-40B4-BE49-F238E27FC236}">
                            <a16:creationId xmlns:a16="http://schemas.microsoft.com/office/drawing/2014/main" id="{790788D9-5A89-4070-BB78-C0C2569112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2438400"/>
                        <a:ext cx="29654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1" name="Object 19">
            <a:extLst>
              <a:ext uri="{FF2B5EF4-FFF2-40B4-BE49-F238E27FC236}">
                <a16:creationId xmlns:a16="http://schemas.microsoft.com/office/drawing/2014/main" id="{A31A79D1-CD40-4B2A-8D13-0E9BFD3455FF}"/>
              </a:ext>
            </a:extLst>
          </p:cNvPr>
          <p:cNvGraphicFramePr>
            <a:graphicFrameLocks noChangeAspect="1"/>
          </p:cNvGraphicFramePr>
          <p:nvPr>
            <p:extLst>
              <p:ext uri="{D42A27DB-BD31-4B8C-83A1-F6EECF244321}">
                <p14:modId xmlns:p14="http://schemas.microsoft.com/office/powerpoint/2010/main" val="165195121"/>
              </p:ext>
            </p:extLst>
          </p:nvPr>
        </p:nvGraphicFramePr>
        <p:xfrm>
          <a:off x="2558703" y="3035150"/>
          <a:ext cx="6342062" cy="3084512"/>
        </p:xfrm>
        <a:graphic>
          <a:graphicData uri="http://schemas.openxmlformats.org/presentationml/2006/ole">
            <mc:AlternateContent xmlns:mc="http://schemas.openxmlformats.org/markup-compatibility/2006">
              <mc:Choice xmlns:v="urn:schemas-microsoft-com:vml" Requires="v">
                <p:oleObj spid="_x0000_s105027" name="Equation" r:id="rId13" imgW="2844720" imgH="1384200" progId="Equation.DSMT4">
                  <p:embed/>
                </p:oleObj>
              </mc:Choice>
              <mc:Fallback>
                <p:oleObj name="Equation" r:id="rId13" imgW="2844720" imgH="1384200" progId="Equation.DSMT4">
                  <p:embed/>
                  <p:pic>
                    <p:nvPicPr>
                      <p:cNvPr id="120851" name="Object 19">
                        <a:extLst>
                          <a:ext uri="{FF2B5EF4-FFF2-40B4-BE49-F238E27FC236}">
                            <a16:creationId xmlns:a16="http://schemas.microsoft.com/office/drawing/2014/main" id="{A31A79D1-CD40-4B2A-8D13-0E9BFD3455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8703" y="3035150"/>
                        <a:ext cx="6342062" cy="308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0854" name="Group 22">
            <a:extLst>
              <a:ext uri="{FF2B5EF4-FFF2-40B4-BE49-F238E27FC236}">
                <a16:creationId xmlns:a16="http://schemas.microsoft.com/office/drawing/2014/main" id="{A291B557-360A-459C-A4C4-BF0B667361E6}"/>
              </a:ext>
            </a:extLst>
          </p:cNvPr>
          <p:cNvGrpSpPr>
            <a:grpSpLocks/>
          </p:cNvGrpSpPr>
          <p:nvPr/>
        </p:nvGrpSpPr>
        <p:grpSpPr bwMode="auto">
          <a:xfrm>
            <a:off x="70121" y="4515092"/>
            <a:ext cx="2026573" cy="1008777"/>
            <a:chOff x="77" y="2906"/>
            <a:chExt cx="1459" cy="571"/>
          </a:xfrm>
        </p:grpSpPr>
        <p:graphicFrame>
          <p:nvGraphicFramePr>
            <p:cNvPr id="120852" name="Object 20">
              <a:extLst>
                <a:ext uri="{FF2B5EF4-FFF2-40B4-BE49-F238E27FC236}">
                  <a16:creationId xmlns:a16="http://schemas.microsoft.com/office/drawing/2014/main" id="{76FBD51E-134B-45E8-A38A-35D9744312DB}"/>
                </a:ext>
              </a:extLst>
            </p:cNvPr>
            <p:cNvGraphicFramePr>
              <a:graphicFrameLocks noChangeAspect="1"/>
            </p:cNvGraphicFramePr>
            <p:nvPr>
              <p:extLst>
                <p:ext uri="{D42A27DB-BD31-4B8C-83A1-F6EECF244321}">
                  <p14:modId xmlns:p14="http://schemas.microsoft.com/office/powerpoint/2010/main" val="479788912"/>
                </p:ext>
              </p:extLst>
            </p:nvPr>
          </p:nvGraphicFramePr>
          <p:xfrm>
            <a:off x="146" y="3193"/>
            <a:ext cx="1390" cy="284"/>
          </p:xfrm>
          <a:graphic>
            <a:graphicData uri="http://schemas.openxmlformats.org/presentationml/2006/ole">
              <mc:AlternateContent xmlns:mc="http://schemas.openxmlformats.org/markup-compatibility/2006">
                <mc:Choice xmlns:v="urn:schemas-microsoft-com:vml" Requires="v">
                  <p:oleObj spid="_x0000_s105028" name="Equation" r:id="rId15" imgW="1117440" imgH="228600" progId="Equation.DSMT4">
                    <p:embed/>
                  </p:oleObj>
                </mc:Choice>
                <mc:Fallback>
                  <p:oleObj name="Equation" r:id="rId15" imgW="1117440" imgH="228600" progId="Equation.DSMT4">
                    <p:embed/>
                    <p:pic>
                      <p:nvPicPr>
                        <p:cNvPr id="120852" name="Object 20">
                          <a:extLst>
                            <a:ext uri="{FF2B5EF4-FFF2-40B4-BE49-F238E27FC236}">
                              <a16:creationId xmlns:a16="http://schemas.microsoft.com/office/drawing/2014/main" id="{76FBD51E-134B-45E8-A38A-35D9744312D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6" y="3193"/>
                          <a:ext cx="1390" cy="284"/>
                        </a:xfrm>
                        <a:prstGeom prst="rect">
                          <a:avLst/>
                        </a:prstGeom>
                        <a:noFill/>
                        <a:ln>
                          <a:noFill/>
                        </a:ln>
                        <a:effectLst/>
                        <a:extLst/>
                      </p:spPr>
                    </p:pic>
                  </p:oleObj>
                </mc:Fallback>
              </mc:AlternateContent>
            </a:graphicData>
          </a:graphic>
        </p:graphicFrame>
        <p:sp>
          <p:nvSpPr>
            <p:cNvPr id="120853" name="Text Box 21">
              <a:extLst>
                <a:ext uri="{FF2B5EF4-FFF2-40B4-BE49-F238E27FC236}">
                  <a16:creationId xmlns:a16="http://schemas.microsoft.com/office/drawing/2014/main" id="{EE34B46A-8E8D-41F2-97EC-6AC4DF3C9BDA}"/>
                </a:ext>
              </a:extLst>
            </p:cNvPr>
            <p:cNvSpPr txBox="1">
              <a:spLocks noChangeArrowheads="1"/>
            </p:cNvSpPr>
            <p:nvPr/>
          </p:nvSpPr>
          <p:spPr bwMode="auto">
            <a:xfrm>
              <a:off x="77" y="2906"/>
              <a:ext cx="126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00"/>
                  </a:solidFill>
                </a:rPr>
                <a:t>精确值：</a:t>
              </a:r>
            </a:p>
          </p:txBody>
        </p:sp>
      </p:grpSp>
    </p:spTree>
    <p:extLst>
      <p:ext uri="{BB962C8B-B14F-4D97-AF65-F5344CB8AC3E}">
        <p14:creationId xmlns:p14="http://schemas.microsoft.com/office/powerpoint/2010/main" val="409281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wipe(left)">
                                      <p:cBhvr>
                                        <p:cTn id="7" dur="500"/>
                                        <p:tgtEl>
                                          <p:spTgt spid="12083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20837"/>
                                        </p:tgtEl>
                                        <p:attrNameLst>
                                          <p:attrName>style.visibility</p:attrName>
                                        </p:attrNameLst>
                                      </p:cBhvr>
                                      <p:to>
                                        <p:strVal val="visible"/>
                                      </p:to>
                                    </p:set>
                                    <p:animEffect transition="in" filter="wipe(left)">
                                      <p:cBhvr>
                                        <p:cTn id="10" dur="500"/>
                                        <p:tgtEl>
                                          <p:spTgt spid="1208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20835">
                                            <p:txEl>
                                              <p:pRg st="1" end="1"/>
                                            </p:txEl>
                                          </p:spTgt>
                                        </p:tgtEl>
                                        <p:attrNameLst>
                                          <p:attrName>style.visibility</p:attrName>
                                        </p:attrNameLst>
                                      </p:cBhvr>
                                      <p:to>
                                        <p:strVal val="visible"/>
                                      </p:to>
                                    </p:set>
                                    <p:animEffect transition="in" filter="wipe(left)">
                                      <p:cBhvr>
                                        <p:cTn id="15" dur="500"/>
                                        <p:tgtEl>
                                          <p:spTgt spid="120835">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20838"/>
                                        </p:tgtEl>
                                        <p:attrNameLst>
                                          <p:attrName>style.visibility</p:attrName>
                                        </p:attrNameLst>
                                      </p:cBhvr>
                                      <p:to>
                                        <p:strVal val="visible"/>
                                      </p:to>
                                    </p:set>
                                    <p:animEffect transition="in" filter="wipe(left)">
                                      <p:cBhvr>
                                        <p:cTn id="18" dur="500"/>
                                        <p:tgtEl>
                                          <p:spTgt spid="1208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20835">
                                            <p:txEl>
                                              <p:pRg st="2" end="2"/>
                                            </p:txEl>
                                          </p:spTgt>
                                        </p:tgtEl>
                                        <p:attrNameLst>
                                          <p:attrName>style.visibility</p:attrName>
                                        </p:attrNameLst>
                                      </p:cBhvr>
                                      <p:to>
                                        <p:strVal val="visible"/>
                                      </p:to>
                                    </p:set>
                                    <p:animEffect transition="in" filter="wipe(left)">
                                      <p:cBhvr>
                                        <p:cTn id="23" dur="500"/>
                                        <p:tgtEl>
                                          <p:spTgt spid="120835">
                                            <p:txEl>
                                              <p:pRg st="2" end="2"/>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20847"/>
                                        </p:tgtEl>
                                        <p:attrNameLst>
                                          <p:attrName>style.visibility</p:attrName>
                                        </p:attrNameLst>
                                      </p:cBhvr>
                                      <p:to>
                                        <p:strVal val="visible"/>
                                      </p:to>
                                    </p:set>
                                    <p:animEffect transition="in" filter="wipe(left)">
                                      <p:cBhvr>
                                        <p:cTn id="26" dur="500"/>
                                        <p:tgtEl>
                                          <p:spTgt spid="1208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0835">
                                            <p:txEl>
                                              <p:pRg st="3" end="3"/>
                                            </p:txEl>
                                          </p:spTgt>
                                        </p:tgtEl>
                                        <p:attrNameLst>
                                          <p:attrName>style.visibility</p:attrName>
                                        </p:attrNameLst>
                                      </p:cBhvr>
                                      <p:to>
                                        <p:strVal val="visible"/>
                                      </p:to>
                                    </p:set>
                                    <p:animEffect transition="in" filter="wipe(left)">
                                      <p:cBhvr>
                                        <p:cTn id="31" dur="500"/>
                                        <p:tgtEl>
                                          <p:spTgt spid="120835">
                                            <p:txEl>
                                              <p:pRg st="3" end="3"/>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120848"/>
                                        </p:tgtEl>
                                        <p:attrNameLst>
                                          <p:attrName>style.visibility</p:attrName>
                                        </p:attrNameLst>
                                      </p:cBhvr>
                                      <p:to>
                                        <p:strVal val="visible"/>
                                      </p:to>
                                    </p:set>
                                    <p:animEffect transition="in" filter="wipe(left)">
                                      <p:cBhvr>
                                        <p:cTn id="34" dur="500"/>
                                        <p:tgtEl>
                                          <p:spTgt spid="1208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20835">
                                            <p:txEl>
                                              <p:pRg st="4" end="4"/>
                                            </p:txEl>
                                          </p:spTgt>
                                        </p:tgtEl>
                                        <p:attrNameLst>
                                          <p:attrName>style.visibility</p:attrName>
                                        </p:attrNameLst>
                                      </p:cBhvr>
                                      <p:to>
                                        <p:strVal val="visible"/>
                                      </p:to>
                                    </p:set>
                                    <p:animEffect transition="in" filter="wipe(left)">
                                      <p:cBhvr>
                                        <p:cTn id="39" dur="500"/>
                                        <p:tgtEl>
                                          <p:spTgt spid="120835">
                                            <p:txEl>
                                              <p:pRg st="4" end="4"/>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120851"/>
                                        </p:tgtEl>
                                        <p:attrNameLst>
                                          <p:attrName>style.visibility</p:attrName>
                                        </p:attrNameLst>
                                      </p:cBhvr>
                                      <p:to>
                                        <p:strVal val="visible"/>
                                      </p:to>
                                    </p:set>
                                    <p:animEffect transition="in" filter="wipe(up)">
                                      <p:cBhvr>
                                        <p:cTn id="42" dur="500"/>
                                        <p:tgtEl>
                                          <p:spTgt spid="1208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nodeType="clickEffect">
                                  <p:stCondLst>
                                    <p:cond delay="0"/>
                                  </p:stCondLst>
                                  <p:childTnLst>
                                    <p:set>
                                      <p:cBhvr>
                                        <p:cTn id="46" dur="1" fill="hold">
                                          <p:stCondLst>
                                            <p:cond delay="0"/>
                                          </p:stCondLst>
                                        </p:cTn>
                                        <p:tgtEl>
                                          <p:spTgt spid="120854"/>
                                        </p:tgtEl>
                                        <p:attrNameLst>
                                          <p:attrName>style.visibility</p:attrName>
                                        </p:attrNameLst>
                                      </p:cBhvr>
                                      <p:to>
                                        <p:strVal val="visible"/>
                                      </p:to>
                                    </p:set>
                                    <p:anim calcmode="lin" valueType="num">
                                      <p:cBhvr additive="base">
                                        <p:cTn id="47" dur="500" fill="hold"/>
                                        <p:tgtEl>
                                          <p:spTgt spid="120854"/>
                                        </p:tgtEl>
                                        <p:attrNameLst>
                                          <p:attrName>ppt_x</p:attrName>
                                        </p:attrNameLst>
                                      </p:cBhvr>
                                      <p:tavLst>
                                        <p:tav tm="0">
                                          <p:val>
                                            <p:strVal val="#ppt_x"/>
                                          </p:val>
                                        </p:tav>
                                        <p:tav tm="100000">
                                          <p:val>
                                            <p:strVal val="#ppt_x"/>
                                          </p:val>
                                        </p:tav>
                                      </p:tavLst>
                                    </p:anim>
                                    <p:anim calcmode="lin" valueType="num">
                                      <p:cBhvr additive="base">
                                        <p:cTn id="48" dur="500" fill="hold"/>
                                        <p:tgtEl>
                                          <p:spTgt spid="120854"/>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20845"/>
                                        </p:tgtEl>
                                        <p:attrNameLst>
                                          <p:attrName>style.visibility</p:attrName>
                                        </p:attrNameLst>
                                      </p:cBhvr>
                                      <p:to>
                                        <p:strVal val="visible"/>
                                      </p:to>
                                    </p:set>
                                    <p:anim calcmode="lin" valueType="num">
                                      <p:cBhvr additive="base">
                                        <p:cTn id="53" dur="500" fill="hold"/>
                                        <p:tgtEl>
                                          <p:spTgt spid="120845"/>
                                        </p:tgtEl>
                                        <p:attrNameLst>
                                          <p:attrName>ppt_x</p:attrName>
                                        </p:attrNameLst>
                                      </p:cBhvr>
                                      <p:tavLst>
                                        <p:tav tm="0">
                                          <p:val>
                                            <p:strVal val="#ppt_x"/>
                                          </p:val>
                                        </p:tav>
                                        <p:tav tm="100000">
                                          <p:val>
                                            <p:strVal val="#ppt_x"/>
                                          </p:val>
                                        </p:tav>
                                      </p:tavLst>
                                    </p:anim>
                                    <p:anim calcmode="lin" valueType="num">
                                      <p:cBhvr additive="base">
                                        <p:cTn id="54" dur="500" fill="hold"/>
                                        <p:tgtEl>
                                          <p:spTgt spid="120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BF2F9F2E-6E26-4DC5-9FED-FEA6F07CF476}"/>
              </a:ext>
            </a:extLst>
          </p:cNvPr>
          <p:cNvSpPr>
            <a:spLocks noGrp="1" noChangeArrowheads="1"/>
          </p:cNvSpPr>
          <p:nvPr>
            <p:ph type="title"/>
          </p:nvPr>
        </p:nvSpPr>
        <p:spPr>
          <a:xfrm>
            <a:off x="2898747" y="99078"/>
            <a:ext cx="5410200" cy="480131"/>
          </a:xfrm>
          <a:noFill/>
          <a:ln/>
        </p:spPr>
        <p:txBody>
          <a:bodyPr anchor="b">
            <a:spAutoFit/>
          </a:bodyPr>
          <a:lstStyle/>
          <a:p>
            <a:r>
              <a:rPr lang="zh-CN" altLang="en-US" sz="2800" dirty="0">
                <a:latin typeface="+mn-ea"/>
                <a:ea typeface="+mn-ea"/>
              </a:rPr>
              <a:t>收敛速度</a:t>
            </a:r>
            <a:r>
              <a:rPr lang="en-US" altLang="zh-CN" sz="2800" dirty="0">
                <a:latin typeface="+mn-ea"/>
                <a:ea typeface="+mn-ea"/>
              </a:rPr>
              <a:t>—</a:t>
            </a:r>
            <a:r>
              <a:rPr lang="zh-CN" altLang="en-US" sz="2800" dirty="0">
                <a:solidFill>
                  <a:srgbClr val="FF0000"/>
                </a:solidFill>
                <a:latin typeface="+mn-ea"/>
                <a:ea typeface="+mn-ea"/>
              </a:rPr>
              <a:t>收敛阶</a:t>
            </a:r>
          </a:p>
        </p:txBody>
      </p:sp>
      <p:sp>
        <p:nvSpPr>
          <p:cNvPr id="107523" name="Text Box 3">
            <a:extLst>
              <a:ext uri="{FF2B5EF4-FFF2-40B4-BE49-F238E27FC236}">
                <a16:creationId xmlns:a16="http://schemas.microsoft.com/office/drawing/2014/main" id="{A6324420-683A-4E03-AEAD-8E52E65CA77F}"/>
              </a:ext>
            </a:extLst>
          </p:cNvPr>
          <p:cNvSpPr txBox="1">
            <a:spLocks noChangeArrowheads="1"/>
          </p:cNvSpPr>
          <p:nvPr/>
        </p:nvSpPr>
        <p:spPr bwMode="auto">
          <a:xfrm>
            <a:off x="1187624" y="549133"/>
            <a:ext cx="8100391" cy="9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lang="zh-CN" altLang="en-US" sz="2400" b="1" dirty="0">
                <a:solidFill>
                  <a:schemeClr val="tx1"/>
                </a:solidFill>
                <a:latin typeface="+mn-ea"/>
                <a:ea typeface="+mn-ea"/>
              </a:rPr>
              <a:t>设迭代 </a:t>
            </a:r>
            <a:r>
              <a:rPr lang="en-US" altLang="zh-CN" sz="2400" b="1" i="1" dirty="0">
                <a:solidFill>
                  <a:schemeClr val="tx1"/>
                </a:solidFill>
                <a:latin typeface="+mn-ea"/>
                <a:ea typeface="+mn-ea"/>
              </a:rPr>
              <a:t>x</a:t>
            </a:r>
            <a:r>
              <a:rPr lang="en-US" altLang="zh-CN" sz="2400" b="1" i="1" baseline="-25000" dirty="0">
                <a:solidFill>
                  <a:schemeClr val="tx1"/>
                </a:solidFill>
                <a:latin typeface="+mn-ea"/>
                <a:ea typeface="+mn-ea"/>
              </a:rPr>
              <a:t>k</a:t>
            </a:r>
            <a:r>
              <a:rPr lang="en-US" altLang="zh-CN" sz="2400" b="1" baseline="-25000" dirty="0">
                <a:solidFill>
                  <a:schemeClr val="tx1"/>
                </a:solidFill>
                <a:latin typeface="+mn-ea"/>
                <a:ea typeface="+mn-ea"/>
              </a:rPr>
              <a:t>+1</a:t>
            </a:r>
            <a:r>
              <a:rPr lang="en-US" altLang="zh-CN" sz="2400" b="1" dirty="0">
                <a:solidFill>
                  <a:schemeClr val="tx1"/>
                </a:solidFill>
                <a:latin typeface="+mn-ea"/>
                <a:ea typeface="+mn-ea"/>
              </a:rPr>
              <a:t> = </a:t>
            </a:r>
            <a:r>
              <a:rPr lang="en-US" altLang="zh-CN" sz="2400" b="1" i="1" dirty="0">
                <a:solidFill>
                  <a:schemeClr val="tx1"/>
                </a:solidFill>
                <a:latin typeface="+mn-ea"/>
                <a:ea typeface="+mn-ea"/>
                <a:sym typeface="Symbol" panose="05050102010706020507" pitchFamily="18" charset="2"/>
              </a:rPr>
              <a:t>g</a:t>
            </a:r>
            <a:r>
              <a:rPr lang="en-US" altLang="zh-CN" sz="2400" b="1" dirty="0">
                <a:solidFill>
                  <a:schemeClr val="tx1"/>
                </a:solidFill>
                <a:latin typeface="+mn-ea"/>
                <a:ea typeface="+mn-ea"/>
              </a:rPr>
              <a:t>(</a:t>
            </a:r>
            <a:r>
              <a:rPr lang="en-US" altLang="zh-CN" sz="2400" b="1" i="1" dirty="0" err="1">
                <a:solidFill>
                  <a:schemeClr val="tx1"/>
                </a:solidFill>
                <a:latin typeface="+mn-ea"/>
                <a:ea typeface="+mn-ea"/>
              </a:rPr>
              <a:t>x</a:t>
            </a:r>
            <a:r>
              <a:rPr lang="en-US" altLang="zh-CN" sz="2400" b="1" i="1" baseline="-25000" dirty="0" err="1">
                <a:solidFill>
                  <a:schemeClr val="tx1"/>
                </a:solidFill>
                <a:latin typeface="+mn-ea"/>
                <a:ea typeface="+mn-ea"/>
              </a:rPr>
              <a:t>k</a:t>
            </a:r>
            <a:r>
              <a:rPr lang="en-US" altLang="zh-CN" sz="2400" b="1" dirty="0">
                <a:solidFill>
                  <a:schemeClr val="tx1"/>
                </a:solidFill>
                <a:latin typeface="+mn-ea"/>
                <a:ea typeface="+mn-ea"/>
              </a:rPr>
              <a:t>) </a:t>
            </a:r>
            <a:r>
              <a:rPr lang="zh-CN" altLang="en-US" sz="2400" b="1" dirty="0">
                <a:solidFill>
                  <a:schemeClr val="tx1"/>
                </a:solidFill>
                <a:latin typeface="+mn-ea"/>
                <a:ea typeface="+mn-ea"/>
              </a:rPr>
              <a:t>收敛到 </a:t>
            </a:r>
            <a:r>
              <a:rPr lang="en-US" altLang="zh-CN" sz="2400" b="1" i="1" dirty="0">
                <a:solidFill>
                  <a:schemeClr val="tx1"/>
                </a:solidFill>
                <a:latin typeface="+mn-ea"/>
                <a:ea typeface="+mn-ea"/>
                <a:sym typeface="Symbol" panose="05050102010706020507" pitchFamily="18" charset="2"/>
              </a:rPr>
              <a:t>g</a:t>
            </a:r>
            <a:r>
              <a:rPr lang="en-US" altLang="zh-CN" sz="2400" b="1" dirty="0">
                <a:solidFill>
                  <a:schemeClr val="tx1"/>
                </a:solidFill>
                <a:latin typeface="+mn-ea"/>
                <a:ea typeface="+mn-ea"/>
              </a:rPr>
              <a:t>(</a:t>
            </a:r>
            <a:r>
              <a:rPr lang="en-US" altLang="zh-CN" sz="2400" b="1" i="1" dirty="0">
                <a:solidFill>
                  <a:schemeClr val="tx1"/>
                </a:solidFill>
                <a:latin typeface="+mn-ea"/>
                <a:ea typeface="+mn-ea"/>
              </a:rPr>
              <a:t>x</a:t>
            </a:r>
            <a:r>
              <a:rPr lang="en-US" altLang="zh-CN" sz="2400" b="1" dirty="0">
                <a:solidFill>
                  <a:schemeClr val="tx1"/>
                </a:solidFill>
                <a:latin typeface="+mn-ea"/>
                <a:ea typeface="+mn-ea"/>
              </a:rPr>
              <a:t>) </a:t>
            </a:r>
            <a:r>
              <a:rPr lang="zh-CN" altLang="en-US" sz="2400" b="1" dirty="0">
                <a:solidFill>
                  <a:schemeClr val="tx1"/>
                </a:solidFill>
                <a:latin typeface="+mn-ea"/>
                <a:ea typeface="+mn-ea"/>
              </a:rPr>
              <a:t>的不动点 </a:t>
            </a:r>
            <a:r>
              <a:rPr lang="en-US" altLang="zh-CN" sz="2400" b="1" i="1" dirty="0">
                <a:solidFill>
                  <a:schemeClr val="tx1"/>
                </a:solidFill>
                <a:latin typeface="+mn-ea"/>
                <a:ea typeface="+mn-ea"/>
              </a:rPr>
              <a:t>x</a:t>
            </a:r>
            <a:r>
              <a:rPr lang="en-US" altLang="zh-CN" sz="2400" b="1" dirty="0">
                <a:solidFill>
                  <a:schemeClr val="tx1"/>
                </a:solidFill>
                <a:latin typeface="+mn-ea"/>
                <a:ea typeface="+mn-ea"/>
              </a:rPr>
              <a:t>*</a:t>
            </a:r>
            <a:r>
              <a:rPr lang="zh-CN" altLang="en-US" sz="2400" dirty="0">
                <a:solidFill>
                  <a:schemeClr val="tx1"/>
                </a:solidFill>
                <a:latin typeface="+mn-ea"/>
                <a:ea typeface="+mn-ea"/>
              </a:rPr>
              <a:t>。</a:t>
            </a:r>
            <a:r>
              <a:rPr lang="zh-CN" altLang="en-US" sz="2400" b="1" dirty="0">
                <a:solidFill>
                  <a:schemeClr val="tx1"/>
                </a:solidFill>
                <a:latin typeface="+mn-ea"/>
                <a:ea typeface="+mn-ea"/>
              </a:rPr>
              <a:t>记绝对</a:t>
            </a:r>
            <a:r>
              <a:rPr lang="zh-CN" altLang="en-US" sz="2400" dirty="0">
                <a:solidFill>
                  <a:schemeClr val="tx1"/>
                </a:solidFill>
                <a:latin typeface="+mn-ea"/>
                <a:ea typeface="+mn-ea"/>
              </a:rPr>
              <a:t>误差</a:t>
            </a:r>
            <a:endParaRPr lang="en-US" altLang="zh-CN" sz="2400" b="1" dirty="0">
              <a:solidFill>
                <a:schemeClr val="tx1"/>
              </a:solidFill>
              <a:latin typeface="+mn-ea"/>
              <a:ea typeface="+mn-ea"/>
            </a:endParaRPr>
          </a:p>
          <a:p>
            <a:pPr algn="l">
              <a:lnSpc>
                <a:spcPct val="120000"/>
              </a:lnSpc>
            </a:pPr>
            <a:r>
              <a:rPr lang="en-US" altLang="zh-CN" sz="2400" b="1" i="1" dirty="0" err="1">
                <a:solidFill>
                  <a:schemeClr val="tx1"/>
                </a:solidFill>
                <a:latin typeface="+mn-ea"/>
                <a:ea typeface="+mn-ea"/>
              </a:rPr>
              <a:t>e</a:t>
            </a:r>
            <a:r>
              <a:rPr lang="en-US" altLang="zh-CN" sz="2400" b="1" i="1" baseline="-25000" dirty="0" err="1">
                <a:solidFill>
                  <a:schemeClr val="tx1"/>
                </a:solidFill>
                <a:latin typeface="+mn-ea"/>
                <a:ea typeface="+mn-ea"/>
              </a:rPr>
              <a:t>k</a:t>
            </a:r>
            <a:r>
              <a:rPr lang="en-US" altLang="zh-CN" sz="2400" b="1" i="1" dirty="0">
                <a:solidFill>
                  <a:schemeClr val="tx1"/>
                </a:solidFill>
                <a:latin typeface="+mn-ea"/>
                <a:ea typeface="+mn-ea"/>
              </a:rPr>
              <a:t> = </a:t>
            </a:r>
            <a:r>
              <a:rPr lang="en-US" altLang="zh-CN" sz="2400" b="1" i="1" dirty="0" err="1">
                <a:solidFill>
                  <a:schemeClr val="tx1"/>
                </a:solidFill>
                <a:latin typeface="+mn-ea"/>
                <a:ea typeface="+mn-ea"/>
              </a:rPr>
              <a:t>x</a:t>
            </a:r>
            <a:r>
              <a:rPr lang="en-US" altLang="zh-CN" sz="2400" b="1" i="1" baseline="-25000" dirty="0" err="1">
                <a:solidFill>
                  <a:schemeClr val="tx1"/>
                </a:solidFill>
                <a:latin typeface="+mn-ea"/>
                <a:ea typeface="+mn-ea"/>
              </a:rPr>
              <a:t>k</a:t>
            </a:r>
            <a:r>
              <a:rPr lang="en-US" altLang="zh-CN" sz="2400" b="1" i="1" dirty="0">
                <a:solidFill>
                  <a:schemeClr val="tx1"/>
                </a:solidFill>
                <a:latin typeface="+mn-ea"/>
                <a:ea typeface="+mn-ea"/>
              </a:rPr>
              <a:t> </a:t>
            </a:r>
            <a:r>
              <a:rPr lang="en-US" altLang="zh-CN" sz="2400" b="1" dirty="0">
                <a:solidFill>
                  <a:schemeClr val="tx1"/>
                </a:solidFill>
                <a:latin typeface="+mn-ea"/>
                <a:ea typeface="+mn-ea"/>
                <a:sym typeface="Symbol" panose="05050102010706020507" pitchFamily="18" charset="2"/>
              </a:rPr>
              <a:t> </a:t>
            </a:r>
            <a:r>
              <a:rPr lang="en-US" altLang="zh-CN" sz="2400" b="1" i="1" dirty="0">
                <a:solidFill>
                  <a:schemeClr val="tx1"/>
                </a:solidFill>
                <a:latin typeface="+mn-ea"/>
                <a:ea typeface="+mn-ea"/>
                <a:sym typeface="Symbol" panose="05050102010706020507" pitchFamily="18" charset="2"/>
              </a:rPr>
              <a:t>x</a:t>
            </a:r>
            <a:r>
              <a:rPr lang="en-US" altLang="zh-CN" sz="2400" b="1" dirty="0">
                <a:solidFill>
                  <a:schemeClr val="tx1"/>
                </a:solidFill>
                <a:latin typeface="+mn-ea"/>
                <a:ea typeface="+mn-ea"/>
                <a:sym typeface="Symbol" panose="05050102010706020507" pitchFamily="18" charset="2"/>
              </a:rPr>
              <a:t>*</a:t>
            </a:r>
            <a:r>
              <a:rPr lang="zh-CN" altLang="en-US" sz="2400" b="1" dirty="0">
                <a:solidFill>
                  <a:schemeClr val="tx1"/>
                </a:solidFill>
                <a:latin typeface="+mn-ea"/>
                <a:ea typeface="+mn-ea"/>
                <a:sym typeface="Symbol" panose="05050102010706020507" pitchFamily="18" charset="2"/>
              </a:rPr>
              <a:t>，</a:t>
            </a:r>
            <a:r>
              <a:rPr lang="zh-CN" altLang="en-US" sz="2400" dirty="0">
                <a:solidFill>
                  <a:schemeClr val="tx1"/>
                </a:solidFill>
                <a:latin typeface="+mn-ea"/>
                <a:ea typeface="+mn-ea"/>
              </a:rPr>
              <a:t>若</a:t>
            </a:r>
            <a:endParaRPr lang="zh-CN" altLang="en-US" sz="2400" b="1" dirty="0">
              <a:solidFill>
                <a:schemeClr val="tx1"/>
              </a:solidFill>
              <a:latin typeface="+mn-ea"/>
              <a:ea typeface="+mn-ea"/>
            </a:endParaRPr>
          </a:p>
        </p:txBody>
      </p:sp>
      <p:graphicFrame>
        <p:nvGraphicFramePr>
          <p:cNvPr id="107524" name="Object 4">
            <a:extLst>
              <a:ext uri="{FF2B5EF4-FFF2-40B4-BE49-F238E27FC236}">
                <a16:creationId xmlns:a16="http://schemas.microsoft.com/office/drawing/2014/main" id="{F9AADDA1-EA50-409A-AE42-83E16701D147}"/>
              </a:ext>
            </a:extLst>
          </p:cNvPr>
          <p:cNvGraphicFramePr>
            <a:graphicFrameLocks noChangeAspect="1"/>
          </p:cNvGraphicFramePr>
          <p:nvPr>
            <p:extLst>
              <p:ext uri="{D42A27DB-BD31-4B8C-83A1-F6EECF244321}">
                <p14:modId xmlns:p14="http://schemas.microsoft.com/office/powerpoint/2010/main" val="3916850959"/>
              </p:ext>
            </p:extLst>
          </p:nvPr>
        </p:nvGraphicFramePr>
        <p:xfrm>
          <a:off x="3598189" y="1121803"/>
          <a:ext cx="2435542" cy="941392"/>
        </p:xfrm>
        <a:graphic>
          <a:graphicData uri="http://schemas.openxmlformats.org/presentationml/2006/ole">
            <mc:AlternateContent xmlns:mc="http://schemas.openxmlformats.org/markup-compatibility/2006">
              <mc:Choice xmlns:v="urn:schemas-microsoft-com:vml" Requires="v">
                <p:oleObj spid="_x0000_s54958" name="Equation" r:id="rId4" imgW="1091880" imgH="482400" progId="Equation.DSMT4">
                  <p:embed/>
                </p:oleObj>
              </mc:Choice>
              <mc:Fallback>
                <p:oleObj name="Equation" r:id="rId4" imgW="1091880" imgH="482400" progId="Equation.DSMT4">
                  <p:embed/>
                  <p:pic>
                    <p:nvPicPr>
                      <p:cNvPr id="107524" name="Object 4">
                        <a:extLst>
                          <a:ext uri="{FF2B5EF4-FFF2-40B4-BE49-F238E27FC236}">
                            <a16:creationId xmlns:a16="http://schemas.microsoft.com/office/drawing/2014/main" id="{F9AADDA1-EA50-409A-AE42-83E16701D1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8189" y="1121803"/>
                        <a:ext cx="2435542" cy="941392"/>
                      </a:xfrm>
                      <a:prstGeom prst="rect">
                        <a:avLst/>
                      </a:prstGeom>
                      <a:noFill/>
                      <a:ln>
                        <a:noFill/>
                      </a:ln>
                      <a:effectLst/>
                      <a:extLst/>
                    </p:spPr>
                  </p:pic>
                </p:oleObj>
              </mc:Fallback>
            </mc:AlternateContent>
          </a:graphicData>
        </a:graphic>
      </p:graphicFrame>
      <p:sp>
        <p:nvSpPr>
          <p:cNvPr id="107525" name="Rectangle 5">
            <a:extLst>
              <a:ext uri="{FF2B5EF4-FFF2-40B4-BE49-F238E27FC236}">
                <a16:creationId xmlns:a16="http://schemas.microsoft.com/office/drawing/2014/main" id="{A0A88802-B386-424C-9567-D17FB0ED745D}"/>
              </a:ext>
            </a:extLst>
          </p:cNvPr>
          <p:cNvSpPr>
            <a:spLocks noChangeArrowheads="1"/>
          </p:cNvSpPr>
          <p:nvPr/>
        </p:nvSpPr>
        <p:spPr bwMode="auto">
          <a:xfrm>
            <a:off x="50344" y="549133"/>
            <a:ext cx="1137280" cy="442035"/>
          </a:xfrm>
          <a:prstGeom prst="rect">
            <a:avLst/>
          </a:prstGeom>
          <a:blipFill dpi="0" rotWithShape="1">
            <a:blip r:embed="rId6"/>
            <a:srcRect/>
            <a:tile tx="0" ty="0" sx="100000" sy="100000" flip="none" algn="tl"/>
          </a:blip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36000">
            <a:spAutoFit/>
          </a:bodyPr>
          <a:lstStyle/>
          <a:p>
            <a:pPr algn="ctr"/>
            <a:r>
              <a:rPr kumimoji="0" lang="zh-CN" altLang="en-US" sz="2400" b="1" dirty="0">
                <a:solidFill>
                  <a:schemeClr val="tx1"/>
                </a:solidFill>
                <a:latin typeface="+mn-ea"/>
                <a:ea typeface="+mn-ea"/>
              </a:rPr>
              <a:t>定义</a:t>
            </a:r>
            <a:r>
              <a:rPr kumimoji="0" lang="en-US" altLang="zh-CN" sz="2400" b="1" dirty="0">
                <a:solidFill>
                  <a:schemeClr val="tx1"/>
                </a:solidFill>
                <a:latin typeface="+mn-ea"/>
                <a:ea typeface="+mn-ea"/>
              </a:rPr>
              <a:t>2.1</a:t>
            </a:r>
            <a:endParaRPr kumimoji="0" lang="zh-CN" altLang="en-US" sz="2400" b="1" dirty="0">
              <a:solidFill>
                <a:schemeClr val="tx1"/>
              </a:solidFill>
              <a:latin typeface="+mn-ea"/>
              <a:ea typeface="+mn-ea"/>
            </a:endParaRPr>
          </a:p>
        </p:txBody>
      </p:sp>
      <p:sp>
        <p:nvSpPr>
          <p:cNvPr id="107526" name="Rectangle 6">
            <a:extLst>
              <a:ext uri="{FF2B5EF4-FFF2-40B4-BE49-F238E27FC236}">
                <a16:creationId xmlns:a16="http://schemas.microsoft.com/office/drawing/2014/main" id="{A93F90C4-F318-415B-831B-FDB8C0113FC6}"/>
              </a:ext>
            </a:extLst>
          </p:cNvPr>
          <p:cNvSpPr>
            <a:spLocks noChangeArrowheads="1"/>
          </p:cNvSpPr>
          <p:nvPr/>
        </p:nvSpPr>
        <p:spPr bwMode="auto">
          <a:xfrm>
            <a:off x="50344" y="1931638"/>
            <a:ext cx="9098776"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b="1" dirty="0">
                <a:solidFill>
                  <a:schemeClr val="tx1"/>
                </a:solidFill>
                <a:latin typeface="+mn-ea"/>
                <a:ea typeface="+mn-ea"/>
              </a:rPr>
              <a:t>则称该迭代为</a:t>
            </a:r>
            <a:r>
              <a:rPr lang="zh-CN" altLang="en-US" sz="2400" b="1" dirty="0">
                <a:solidFill>
                  <a:srgbClr val="FF0000"/>
                </a:solidFill>
                <a:latin typeface="+mn-ea"/>
                <a:ea typeface="+mn-ea"/>
              </a:rPr>
              <a:t>以收敛阶</a:t>
            </a:r>
            <a:r>
              <a:rPr lang="en-US" altLang="zh-CN" sz="2400" b="1" i="1" dirty="0">
                <a:solidFill>
                  <a:srgbClr val="FF0000"/>
                </a:solidFill>
                <a:latin typeface="+mn-ea"/>
                <a:ea typeface="+mn-ea"/>
              </a:rPr>
              <a:t>p </a:t>
            </a:r>
            <a:r>
              <a:rPr lang="zh-CN" altLang="en-US" sz="2400" b="1" dirty="0">
                <a:solidFill>
                  <a:schemeClr val="tx1"/>
                </a:solidFill>
                <a:latin typeface="+mn-ea"/>
                <a:ea typeface="+mn-ea"/>
              </a:rPr>
              <a:t>收敛到</a:t>
            </a:r>
            <a:r>
              <a:rPr lang="en-US" altLang="zh-CN" sz="2400" i="1" dirty="0">
                <a:solidFill>
                  <a:schemeClr val="tx1"/>
                </a:solidFill>
                <a:latin typeface="+mn-ea"/>
              </a:rPr>
              <a:t>x</a:t>
            </a:r>
            <a:r>
              <a:rPr lang="en-US" altLang="zh-CN" sz="2400" dirty="0">
                <a:solidFill>
                  <a:schemeClr val="tx1"/>
                </a:solidFill>
                <a:latin typeface="+mn-ea"/>
              </a:rPr>
              <a:t>* </a:t>
            </a:r>
            <a:r>
              <a:rPr lang="zh-CN" altLang="en-US" sz="2400" b="1" dirty="0">
                <a:solidFill>
                  <a:schemeClr val="tx1"/>
                </a:solidFill>
                <a:latin typeface="+mn-ea"/>
                <a:ea typeface="+mn-ea"/>
              </a:rPr>
              <a:t>。数</a:t>
            </a:r>
            <a:r>
              <a:rPr lang="en-US" altLang="zh-CN" sz="2400" b="1" i="1" dirty="0">
                <a:solidFill>
                  <a:schemeClr val="tx1"/>
                </a:solidFill>
                <a:latin typeface="+mn-ea"/>
                <a:ea typeface="+mn-ea"/>
              </a:rPr>
              <a:t>C </a:t>
            </a:r>
            <a:r>
              <a:rPr lang="zh-CN" altLang="en-US" sz="2400" b="1" dirty="0">
                <a:solidFill>
                  <a:schemeClr val="tx1"/>
                </a:solidFill>
                <a:latin typeface="+mn-ea"/>
                <a:ea typeface="+mn-ea"/>
              </a:rPr>
              <a:t>称为渐近误差常数。</a:t>
            </a:r>
          </a:p>
        </p:txBody>
      </p:sp>
      <p:sp>
        <p:nvSpPr>
          <p:cNvPr id="107527" name="Rectangle 7">
            <a:extLst>
              <a:ext uri="{FF2B5EF4-FFF2-40B4-BE49-F238E27FC236}">
                <a16:creationId xmlns:a16="http://schemas.microsoft.com/office/drawing/2014/main" id="{53A4C8AF-1E29-4295-8CC9-035C401C91BB}"/>
              </a:ext>
            </a:extLst>
          </p:cNvPr>
          <p:cNvSpPr>
            <a:spLocks noChangeArrowheads="1"/>
          </p:cNvSpPr>
          <p:nvPr/>
        </p:nvSpPr>
        <p:spPr bwMode="auto">
          <a:xfrm>
            <a:off x="348283" y="2599461"/>
            <a:ext cx="7464077" cy="51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dirty="0">
                <a:solidFill>
                  <a:schemeClr val="tx1"/>
                </a:solidFill>
                <a:latin typeface="+mn-ea"/>
                <a:ea typeface="+mn-ea"/>
              </a:rPr>
              <a:t>(1) </a:t>
            </a:r>
            <a:r>
              <a:rPr lang="zh-CN" altLang="en-US" sz="2800" b="1" dirty="0">
                <a:solidFill>
                  <a:schemeClr val="tx1"/>
                </a:solidFill>
                <a:latin typeface="+mn-ea"/>
                <a:ea typeface="+mn-ea"/>
              </a:rPr>
              <a:t>当 </a:t>
            </a:r>
            <a:r>
              <a:rPr lang="en-US" altLang="zh-CN" sz="2800" b="1" i="1" dirty="0">
                <a:solidFill>
                  <a:schemeClr val="tx1"/>
                </a:solidFill>
                <a:latin typeface="+mn-ea"/>
                <a:ea typeface="+mn-ea"/>
              </a:rPr>
              <a:t>p </a:t>
            </a:r>
            <a:r>
              <a:rPr lang="en-US" altLang="zh-CN" sz="2800" b="1" dirty="0">
                <a:solidFill>
                  <a:schemeClr val="tx1"/>
                </a:solidFill>
                <a:latin typeface="+mn-ea"/>
                <a:ea typeface="+mn-ea"/>
              </a:rPr>
              <a:t>=1 </a:t>
            </a:r>
            <a:r>
              <a:rPr lang="zh-CN" altLang="en-US" sz="2800" b="1" dirty="0">
                <a:solidFill>
                  <a:schemeClr val="tx1"/>
                </a:solidFill>
                <a:latin typeface="+mn-ea"/>
                <a:ea typeface="+mn-ea"/>
              </a:rPr>
              <a:t>时称为</a:t>
            </a:r>
            <a:r>
              <a:rPr lang="zh-CN" altLang="en-US" sz="2800" dirty="0">
                <a:solidFill>
                  <a:schemeClr val="tx1"/>
                </a:solidFill>
                <a:latin typeface="+mn-ea"/>
                <a:ea typeface="+mn-ea"/>
              </a:rPr>
              <a:t>线性收敛</a:t>
            </a:r>
            <a:r>
              <a:rPr lang="zh-CN" altLang="en-US" sz="2800" b="1" dirty="0">
                <a:solidFill>
                  <a:schemeClr val="tx1"/>
                </a:solidFill>
                <a:latin typeface="+mn-ea"/>
                <a:ea typeface="+mn-ea"/>
              </a:rPr>
              <a:t>，此时 </a:t>
            </a:r>
            <a:r>
              <a:rPr lang="en-US" altLang="zh-CN" sz="2800" dirty="0">
                <a:solidFill>
                  <a:schemeClr val="tx1"/>
                </a:solidFill>
                <a:latin typeface="+mn-ea"/>
                <a:ea typeface="+mn-ea"/>
              </a:rPr>
              <a:t>|</a:t>
            </a:r>
            <a:r>
              <a:rPr lang="en-US" altLang="zh-CN" sz="2800" b="1" i="1" dirty="0">
                <a:solidFill>
                  <a:schemeClr val="tx1"/>
                </a:solidFill>
                <a:latin typeface="+mn-ea"/>
                <a:ea typeface="+mn-ea"/>
              </a:rPr>
              <a:t>C</a:t>
            </a:r>
            <a:r>
              <a:rPr lang="en-US" altLang="zh-CN" sz="2800" b="1" dirty="0">
                <a:solidFill>
                  <a:schemeClr val="tx1"/>
                </a:solidFill>
                <a:latin typeface="+mn-ea"/>
                <a:ea typeface="+mn-ea"/>
              </a:rPr>
              <a:t>|</a:t>
            </a:r>
            <a:r>
              <a:rPr lang="en-US" altLang="zh-CN" sz="2800" b="1" i="1" dirty="0">
                <a:solidFill>
                  <a:schemeClr val="tx1"/>
                </a:solidFill>
                <a:latin typeface="+mn-ea"/>
                <a:ea typeface="+mn-ea"/>
              </a:rPr>
              <a:t> </a:t>
            </a:r>
            <a:r>
              <a:rPr lang="en-US" altLang="zh-CN" sz="2800" b="1" dirty="0">
                <a:solidFill>
                  <a:schemeClr val="tx1"/>
                </a:solidFill>
                <a:latin typeface="+mn-ea"/>
                <a:ea typeface="+mn-ea"/>
              </a:rPr>
              <a:t>&lt; 1</a:t>
            </a:r>
            <a:r>
              <a:rPr lang="zh-CN" altLang="en-US" sz="2800" b="1" dirty="0">
                <a:solidFill>
                  <a:schemeClr val="tx1"/>
                </a:solidFill>
                <a:latin typeface="+mn-ea"/>
                <a:ea typeface="+mn-ea"/>
              </a:rPr>
              <a:t>；</a:t>
            </a:r>
          </a:p>
        </p:txBody>
      </p:sp>
      <p:sp>
        <p:nvSpPr>
          <p:cNvPr id="107528" name="Rectangle 8">
            <a:extLst>
              <a:ext uri="{FF2B5EF4-FFF2-40B4-BE49-F238E27FC236}">
                <a16:creationId xmlns:a16="http://schemas.microsoft.com/office/drawing/2014/main" id="{162B10F3-B983-4206-B4D4-349001E3202B}"/>
              </a:ext>
            </a:extLst>
          </p:cNvPr>
          <p:cNvSpPr>
            <a:spLocks noChangeArrowheads="1"/>
          </p:cNvSpPr>
          <p:nvPr/>
        </p:nvSpPr>
        <p:spPr bwMode="auto">
          <a:xfrm>
            <a:off x="382419" y="3186210"/>
            <a:ext cx="74640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dirty="0">
                <a:solidFill>
                  <a:schemeClr val="tx1"/>
                </a:solidFill>
                <a:latin typeface="+mn-ea"/>
                <a:ea typeface="+mn-ea"/>
              </a:rPr>
              <a:t>(2) </a:t>
            </a:r>
            <a:r>
              <a:rPr lang="zh-CN" altLang="en-US" sz="2800" b="1" dirty="0">
                <a:solidFill>
                  <a:schemeClr val="tx1"/>
                </a:solidFill>
                <a:latin typeface="+mn-ea"/>
                <a:ea typeface="+mn-ea"/>
              </a:rPr>
              <a:t>当 </a:t>
            </a:r>
            <a:r>
              <a:rPr lang="en-US" altLang="zh-CN" sz="2800" b="1" i="1" dirty="0">
                <a:solidFill>
                  <a:schemeClr val="tx1"/>
                </a:solidFill>
                <a:latin typeface="+mn-ea"/>
                <a:ea typeface="+mn-ea"/>
              </a:rPr>
              <a:t>p </a:t>
            </a:r>
            <a:r>
              <a:rPr lang="en-US" altLang="zh-CN" sz="2800" b="1" dirty="0">
                <a:solidFill>
                  <a:schemeClr val="tx1"/>
                </a:solidFill>
                <a:latin typeface="+mn-ea"/>
                <a:ea typeface="+mn-ea"/>
              </a:rPr>
              <a:t>=2 </a:t>
            </a:r>
            <a:r>
              <a:rPr lang="zh-CN" altLang="en-US" sz="2800" b="1" dirty="0">
                <a:solidFill>
                  <a:schemeClr val="tx1"/>
                </a:solidFill>
                <a:latin typeface="+mn-ea"/>
                <a:ea typeface="+mn-ea"/>
              </a:rPr>
              <a:t>时称为</a:t>
            </a:r>
            <a:r>
              <a:rPr lang="zh-CN" altLang="en-US" sz="2800" dirty="0">
                <a:solidFill>
                  <a:schemeClr val="tx1"/>
                </a:solidFill>
                <a:latin typeface="+mn-ea"/>
                <a:ea typeface="+mn-ea"/>
              </a:rPr>
              <a:t>二次收敛</a:t>
            </a:r>
            <a:r>
              <a:rPr lang="zh-CN" altLang="en-US" sz="2800" b="1" dirty="0">
                <a:solidFill>
                  <a:schemeClr val="tx1"/>
                </a:solidFill>
                <a:latin typeface="+mn-ea"/>
                <a:ea typeface="+mn-ea"/>
              </a:rPr>
              <a:t>，或</a:t>
            </a:r>
            <a:r>
              <a:rPr lang="zh-CN" altLang="en-US" sz="2800" dirty="0">
                <a:solidFill>
                  <a:schemeClr val="tx1"/>
                </a:solidFill>
                <a:latin typeface="+mn-ea"/>
                <a:ea typeface="+mn-ea"/>
              </a:rPr>
              <a:t>平方收敛</a:t>
            </a:r>
            <a:r>
              <a:rPr lang="zh-CN" altLang="en-US" sz="2800" b="1" dirty="0">
                <a:solidFill>
                  <a:schemeClr val="tx1"/>
                </a:solidFill>
                <a:latin typeface="+mn-ea"/>
                <a:ea typeface="+mn-ea"/>
              </a:rPr>
              <a:t>；</a:t>
            </a:r>
          </a:p>
        </p:txBody>
      </p:sp>
      <p:sp>
        <p:nvSpPr>
          <p:cNvPr id="107529" name="Rectangle 9">
            <a:extLst>
              <a:ext uri="{FF2B5EF4-FFF2-40B4-BE49-F238E27FC236}">
                <a16:creationId xmlns:a16="http://schemas.microsoft.com/office/drawing/2014/main" id="{CA6E10FF-B880-4F73-B13F-B1BF45622CCA}"/>
              </a:ext>
            </a:extLst>
          </p:cNvPr>
          <p:cNvSpPr>
            <a:spLocks noChangeArrowheads="1"/>
          </p:cNvSpPr>
          <p:nvPr/>
        </p:nvSpPr>
        <p:spPr bwMode="auto">
          <a:xfrm>
            <a:off x="388425" y="3738924"/>
            <a:ext cx="5195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dirty="0">
                <a:solidFill>
                  <a:schemeClr val="tx1"/>
                </a:solidFill>
                <a:latin typeface="+mn-ea"/>
                <a:ea typeface="+mn-ea"/>
              </a:rPr>
              <a:t>(3) </a:t>
            </a:r>
            <a:r>
              <a:rPr lang="zh-CN" altLang="en-US" sz="2800" b="1" dirty="0">
                <a:solidFill>
                  <a:schemeClr val="tx1"/>
                </a:solidFill>
                <a:latin typeface="+mn-ea"/>
                <a:ea typeface="+mn-ea"/>
              </a:rPr>
              <a:t>当 </a:t>
            </a:r>
            <a:r>
              <a:rPr lang="en-US" altLang="zh-CN" sz="2800" b="1" i="1" dirty="0">
                <a:solidFill>
                  <a:schemeClr val="tx1"/>
                </a:solidFill>
                <a:latin typeface="+mn-ea"/>
                <a:ea typeface="+mn-ea"/>
              </a:rPr>
              <a:t>p </a:t>
            </a:r>
            <a:r>
              <a:rPr lang="en-US" altLang="zh-CN" sz="2800" b="1" dirty="0">
                <a:solidFill>
                  <a:schemeClr val="tx1"/>
                </a:solidFill>
                <a:latin typeface="+mn-ea"/>
                <a:ea typeface="+mn-ea"/>
              </a:rPr>
              <a:t>&gt;1 </a:t>
            </a:r>
            <a:r>
              <a:rPr lang="zh-CN" altLang="en-US" sz="2800" b="1" dirty="0">
                <a:solidFill>
                  <a:schemeClr val="tx1"/>
                </a:solidFill>
                <a:latin typeface="+mn-ea"/>
                <a:ea typeface="+mn-ea"/>
              </a:rPr>
              <a:t>时称为</a:t>
            </a:r>
            <a:r>
              <a:rPr lang="zh-CN" altLang="en-US" sz="2800" dirty="0">
                <a:solidFill>
                  <a:schemeClr val="tx1"/>
                </a:solidFill>
                <a:latin typeface="+mn-ea"/>
                <a:ea typeface="+mn-ea"/>
              </a:rPr>
              <a:t>超线性收敛</a:t>
            </a:r>
            <a:r>
              <a:rPr lang="zh-CN" altLang="en-US" sz="2800" b="1" dirty="0">
                <a:solidFill>
                  <a:schemeClr val="tx1"/>
                </a:solidFill>
                <a:latin typeface="+mn-ea"/>
                <a:ea typeface="+mn-ea"/>
              </a:rPr>
              <a:t>。 </a:t>
            </a:r>
          </a:p>
        </p:txBody>
      </p:sp>
      <p:sp>
        <p:nvSpPr>
          <p:cNvPr id="107531" name="Rectangle 11">
            <a:extLst>
              <a:ext uri="{FF2B5EF4-FFF2-40B4-BE49-F238E27FC236}">
                <a16:creationId xmlns:a16="http://schemas.microsoft.com/office/drawing/2014/main" id="{29DAB024-542A-417A-8DCB-D33D807B4DFB}"/>
              </a:ext>
            </a:extLst>
          </p:cNvPr>
          <p:cNvSpPr>
            <a:spLocks noChangeArrowheads="1"/>
          </p:cNvSpPr>
          <p:nvPr/>
        </p:nvSpPr>
        <p:spPr bwMode="auto">
          <a:xfrm>
            <a:off x="64160" y="4505849"/>
            <a:ext cx="9098775"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buClr>
                <a:schemeClr val="hlink"/>
              </a:buClr>
              <a:buFont typeface="Wingdings" panose="05000000000000000000" pitchFamily="2" charset="2"/>
              <a:buChar char="p"/>
            </a:pPr>
            <a:r>
              <a:rPr lang="en-US" altLang="zh-CN" sz="2800" b="1" dirty="0">
                <a:solidFill>
                  <a:schemeClr val="tx1"/>
                </a:solidFill>
                <a:latin typeface="+mn-ea"/>
                <a:ea typeface="+mn-ea"/>
              </a:rPr>
              <a:t> </a:t>
            </a:r>
            <a:r>
              <a:rPr lang="zh-CN" altLang="en-US" sz="2800" b="1" dirty="0">
                <a:solidFill>
                  <a:srgbClr val="0000FF"/>
                </a:solidFill>
                <a:latin typeface="+mn-ea"/>
                <a:ea typeface="+mn-ea"/>
              </a:rPr>
              <a:t>不动点迭代中</a:t>
            </a:r>
            <a:r>
              <a:rPr lang="en-US" altLang="zh-CN" sz="2800" dirty="0">
                <a:solidFill>
                  <a:schemeClr val="tx1"/>
                </a:solidFill>
                <a:latin typeface="+mn-ea"/>
                <a:ea typeface="+mn-ea"/>
              </a:rPr>
              <a:t>, </a:t>
            </a:r>
            <a:r>
              <a:rPr lang="zh-CN" altLang="en-US" sz="2800" b="1" dirty="0">
                <a:solidFill>
                  <a:schemeClr val="tx1"/>
                </a:solidFill>
                <a:latin typeface="+mn-ea"/>
                <a:ea typeface="+mn-ea"/>
              </a:rPr>
              <a:t>若</a:t>
            </a:r>
            <a:r>
              <a:rPr lang="zh-CN" altLang="en-US" sz="2800" b="1" dirty="0">
                <a:solidFill>
                  <a:schemeClr val="tx1"/>
                </a:solidFill>
                <a:latin typeface="+mn-ea"/>
                <a:ea typeface="+mn-ea"/>
                <a:sym typeface="Symbol" panose="05050102010706020507" pitchFamily="18" charset="2"/>
              </a:rPr>
              <a:t>迭代数列</a:t>
            </a:r>
            <a:r>
              <a:rPr lang="en-US" altLang="zh-CN" sz="2800" b="1" dirty="0">
                <a:solidFill>
                  <a:schemeClr val="tx1"/>
                </a:solidFill>
                <a:latin typeface="+mn-ea"/>
                <a:ea typeface="+mn-ea"/>
                <a:sym typeface="Symbol" panose="05050102010706020507" pitchFamily="18" charset="2"/>
              </a:rPr>
              <a:t>{</a:t>
            </a:r>
            <a:r>
              <a:rPr lang="en-US" altLang="zh-CN" sz="2800" b="1" i="1" dirty="0" err="1">
                <a:solidFill>
                  <a:schemeClr val="tx1"/>
                </a:solidFill>
                <a:latin typeface="+mn-ea"/>
                <a:ea typeface="+mn-ea"/>
                <a:sym typeface="Symbol" panose="05050102010706020507" pitchFamily="18" charset="2"/>
              </a:rPr>
              <a:t>x</a:t>
            </a:r>
            <a:r>
              <a:rPr lang="en-US" altLang="zh-CN" sz="2800" b="1" i="1" baseline="-25000" dirty="0" err="1">
                <a:solidFill>
                  <a:schemeClr val="tx1"/>
                </a:solidFill>
                <a:latin typeface="+mn-ea"/>
                <a:ea typeface="+mn-ea"/>
                <a:sym typeface="Symbol" panose="05050102010706020507" pitchFamily="18" charset="2"/>
              </a:rPr>
              <a:t>k</a:t>
            </a:r>
            <a:r>
              <a:rPr lang="en-US" altLang="zh-CN" sz="2800" b="1" dirty="0">
                <a:solidFill>
                  <a:schemeClr val="tx1"/>
                </a:solidFill>
                <a:latin typeface="+mn-ea"/>
                <a:ea typeface="+mn-ea"/>
                <a:sym typeface="Symbol" panose="05050102010706020507" pitchFamily="18" charset="2"/>
              </a:rPr>
              <a:t>}</a:t>
            </a:r>
            <a:r>
              <a:rPr lang="zh-CN" altLang="en-US" sz="2800" b="1" dirty="0">
                <a:solidFill>
                  <a:schemeClr val="tx1"/>
                </a:solidFill>
                <a:latin typeface="+mn-ea"/>
                <a:ea typeface="+mn-ea"/>
                <a:sym typeface="Symbol" panose="05050102010706020507" pitchFamily="18" charset="2"/>
              </a:rPr>
              <a:t>收敛</a:t>
            </a:r>
            <a:r>
              <a:rPr lang="en-US" altLang="zh-CN" sz="2800" b="1" dirty="0">
                <a:solidFill>
                  <a:schemeClr val="tx1"/>
                </a:solidFill>
                <a:latin typeface="+mn-ea"/>
                <a:ea typeface="+mn-ea"/>
                <a:sym typeface="Symbol" panose="05050102010706020507" pitchFamily="18" charset="2"/>
              </a:rPr>
              <a:t>, </a:t>
            </a:r>
            <a:r>
              <a:rPr lang="zh-CN" altLang="en-US" sz="2800" b="1" dirty="0">
                <a:solidFill>
                  <a:schemeClr val="tx1"/>
                </a:solidFill>
                <a:latin typeface="+mn-ea"/>
                <a:ea typeface="+mn-ea"/>
                <a:sym typeface="Symbol" panose="05050102010706020507" pitchFamily="18" charset="2"/>
              </a:rPr>
              <a:t>且                    ，则 </a:t>
            </a:r>
            <a:endParaRPr lang="zh-CN" altLang="en-US" sz="2800" b="1" dirty="0">
              <a:solidFill>
                <a:schemeClr val="tx1"/>
              </a:solidFill>
              <a:latin typeface="+mn-ea"/>
              <a:ea typeface="+mn-ea"/>
            </a:endParaRPr>
          </a:p>
        </p:txBody>
      </p:sp>
      <p:graphicFrame>
        <p:nvGraphicFramePr>
          <p:cNvPr id="107532" name="Object 12">
            <a:extLst>
              <a:ext uri="{FF2B5EF4-FFF2-40B4-BE49-F238E27FC236}">
                <a16:creationId xmlns:a16="http://schemas.microsoft.com/office/drawing/2014/main" id="{EF671435-5464-4C1B-9821-16B2B705FDA1}"/>
              </a:ext>
            </a:extLst>
          </p:cNvPr>
          <p:cNvGraphicFramePr>
            <a:graphicFrameLocks noChangeAspect="1"/>
          </p:cNvGraphicFramePr>
          <p:nvPr>
            <p:extLst>
              <p:ext uri="{D42A27DB-BD31-4B8C-83A1-F6EECF244321}">
                <p14:modId xmlns:p14="http://schemas.microsoft.com/office/powerpoint/2010/main" val="3117327813"/>
              </p:ext>
            </p:extLst>
          </p:nvPr>
        </p:nvGraphicFramePr>
        <p:xfrm>
          <a:off x="1550655" y="5242744"/>
          <a:ext cx="6365433" cy="497330"/>
        </p:xfrm>
        <a:graphic>
          <a:graphicData uri="http://schemas.openxmlformats.org/presentationml/2006/ole">
            <mc:AlternateContent xmlns:mc="http://schemas.openxmlformats.org/markup-compatibility/2006">
              <mc:Choice xmlns:v="urn:schemas-microsoft-com:vml" Requires="v">
                <p:oleObj spid="_x0000_s54959" name="Equation" r:id="rId7" imgW="2565360" imgH="228600" progId="Equation.DSMT4">
                  <p:embed/>
                </p:oleObj>
              </mc:Choice>
              <mc:Fallback>
                <p:oleObj name="Equation" r:id="rId7" imgW="2565360" imgH="228600" progId="Equation.DSMT4">
                  <p:embed/>
                  <p:pic>
                    <p:nvPicPr>
                      <p:cNvPr id="107532" name="Object 12">
                        <a:extLst>
                          <a:ext uri="{FF2B5EF4-FFF2-40B4-BE49-F238E27FC236}">
                            <a16:creationId xmlns:a16="http://schemas.microsoft.com/office/drawing/2014/main" id="{EF671435-5464-4C1B-9821-16B2B705FD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0655" y="5242744"/>
                        <a:ext cx="6365433" cy="497330"/>
                      </a:xfrm>
                      <a:prstGeom prst="rect">
                        <a:avLst/>
                      </a:prstGeom>
                      <a:noFill/>
                      <a:ln>
                        <a:noFill/>
                      </a:ln>
                      <a:effectLst/>
                      <a:extLst/>
                    </p:spPr>
                  </p:pic>
                </p:oleObj>
              </mc:Fallback>
            </mc:AlternateContent>
          </a:graphicData>
        </a:graphic>
      </p:graphicFrame>
      <p:grpSp>
        <p:nvGrpSpPr>
          <p:cNvPr id="107538" name="Group 18">
            <a:extLst>
              <a:ext uri="{FF2B5EF4-FFF2-40B4-BE49-F238E27FC236}">
                <a16:creationId xmlns:a16="http://schemas.microsoft.com/office/drawing/2014/main" id="{B4D746D1-BE48-4029-A1DC-43FF2A99D9EF}"/>
              </a:ext>
            </a:extLst>
          </p:cNvPr>
          <p:cNvGrpSpPr>
            <a:grpSpLocks/>
          </p:cNvGrpSpPr>
          <p:nvPr/>
        </p:nvGrpSpPr>
        <p:grpSpPr bwMode="auto">
          <a:xfrm>
            <a:off x="286022" y="5805364"/>
            <a:ext cx="4327525" cy="868363"/>
            <a:chOff x="226" y="3703"/>
            <a:chExt cx="2726" cy="547"/>
          </a:xfrm>
        </p:grpSpPr>
        <p:sp>
          <p:nvSpPr>
            <p:cNvPr id="107533" name="Rectangle 13">
              <a:extLst>
                <a:ext uri="{FF2B5EF4-FFF2-40B4-BE49-F238E27FC236}">
                  <a16:creationId xmlns:a16="http://schemas.microsoft.com/office/drawing/2014/main" id="{8568B4D7-239A-4B8F-B94F-37D9DCEF7419}"/>
                </a:ext>
              </a:extLst>
            </p:cNvPr>
            <p:cNvSpPr>
              <a:spLocks noChangeArrowheads="1"/>
            </p:cNvSpPr>
            <p:nvPr/>
          </p:nvSpPr>
          <p:spPr bwMode="auto">
            <a:xfrm>
              <a:off x="226" y="3793"/>
              <a:ext cx="102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1"/>
                  </a:solidFill>
                  <a:latin typeface="+mn-ea"/>
                  <a:ea typeface="+mn-ea"/>
                </a:rPr>
                <a:t>取极限得</a:t>
              </a:r>
            </a:p>
          </p:txBody>
        </p:sp>
        <p:graphicFrame>
          <p:nvGraphicFramePr>
            <p:cNvPr id="107534" name="Object 14">
              <a:extLst>
                <a:ext uri="{FF2B5EF4-FFF2-40B4-BE49-F238E27FC236}">
                  <a16:creationId xmlns:a16="http://schemas.microsoft.com/office/drawing/2014/main" id="{BD3230A3-BF2D-4A05-B70D-7019CAE777CC}"/>
                </a:ext>
              </a:extLst>
            </p:cNvPr>
            <p:cNvGraphicFramePr>
              <a:graphicFrameLocks noChangeAspect="1"/>
            </p:cNvGraphicFramePr>
            <p:nvPr>
              <p:extLst>
                <p:ext uri="{D42A27DB-BD31-4B8C-83A1-F6EECF244321}">
                  <p14:modId xmlns:p14="http://schemas.microsoft.com/office/powerpoint/2010/main" val="3861150612"/>
                </p:ext>
              </p:extLst>
            </p:nvPr>
          </p:nvGraphicFramePr>
          <p:xfrm>
            <a:off x="1189" y="3703"/>
            <a:ext cx="1763" cy="547"/>
          </p:xfrm>
          <a:graphic>
            <a:graphicData uri="http://schemas.openxmlformats.org/presentationml/2006/ole">
              <mc:AlternateContent xmlns:mc="http://schemas.openxmlformats.org/markup-compatibility/2006">
                <mc:Choice xmlns:v="urn:schemas-microsoft-com:vml" Requires="v">
                  <p:oleObj spid="_x0000_s54960" name="Equation" r:id="rId9" imgW="1358640" imgH="482400" progId="Equation.DSMT4">
                    <p:embed/>
                  </p:oleObj>
                </mc:Choice>
                <mc:Fallback>
                  <p:oleObj name="Equation" r:id="rId9" imgW="1358640" imgH="482400" progId="Equation.DSMT4">
                    <p:embed/>
                    <p:pic>
                      <p:nvPicPr>
                        <p:cNvPr id="107534" name="Object 14">
                          <a:extLst>
                            <a:ext uri="{FF2B5EF4-FFF2-40B4-BE49-F238E27FC236}">
                              <a16:creationId xmlns:a16="http://schemas.microsoft.com/office/drawing/2014/main" id="{BD3230A3-BF2D-4A05-B70D-7019CAE777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9" y="3703"/>
                          <a:ext cx="1763" cy="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7535" name="Rectangle 15">
            <a:extLst>
              <a:ext uri="{FF2B5EF4-FFF2-40B4-BE49-F238E27FC236}">
                <a16:creationId xmlns:a16="http://schemas.microsoft.com/office/drawing/2014/main" id="{89B8E253-64BF-4FDD-9C02-47C245C4CFF5}"/>
              </a:ext>
            </a:extLst>
          </p:cNvPr>
          <p:cNvSpPr>
            <a:spLocks noChangeArrowheads="1"/>
          </p:cNvSpPr>
          <p:nvPr/>
        </p:nvSpPr>
        <p:spPr bwMode="auto">
          <a:xfrm>
            <a:off x="6033731" y="1355325"/>
            <a:ext cx="1701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chemeClr val="tx1"/>
                </a:solidFill>
                <a:latin typeface="+mn-ea"/>
                <a:ea typeface="+mn-ea"/>
              </a:rPr>
              <a:t>(</a:t>
            </a:r>
            <a:r>
              <a:rPr lang="en-US" altLang="zh-CN" sz="2800" b="1" i="1" dirty="0">
                <a:solidFill>
                  <a:schemeClr val="tx1"/>
                </a:solidFill>
                <a:latin typeface="+mn-ea"/>
                <a:ea typeface="+mn-ea"/>
              </a:rPr>
              <a:t>C</a:t>
            </a:r>
            <a:r>
              <a:rPr lang="zh-CN" altLang="en-US" sz="2800" b="1" dirty="0">
                <a:solidFill>
                  <a:schemeClr val="tx1"/>
                </a:solidFill>
                <a:latin typeface="+mn-ea"/>
                <a:ea typeface="+mn-ea"/>
              </a:rPr>
              <a:t>为常数</a:t>
            </a:r>
            <a:r>
              <a:rPr lang="en-US" altLang="zh-CN" sz="2800" b="1" dirty="0">
                <a:solidFill>
                  <a:schemeClr val="tx1"/>
                </a:solidFill>
                <a:latin typeface="+mn-ea"/>
                <a:ea typeface="+mn-ea"/>
              </a:rPr>
              <a:t>)</a:t>
            </a:r>
          </a:p>
        </p:txBody>
      </p:sp>
      <p:grpSp>
        <p:nvGrpSpPr>
          <p:cNvPr id="107539" name="Group 19">
            <a:extLst>
              <a:ext uri="{FF2B5EF4-FFF2-40B4-BE49-F238E27FC236}">
                <a16:creationId xmlns:a16="http://schemas.microsoft.com/office/drawing/2014/main" id="{0C69C207-7C97-429D-8D0F-C08CD55FEF83}"/>
              </a:ext>
            </a:extLst>
          </p:cNvPr>
          <p:cNvGrpSpPr>
            <a:grpSpLocks/>
          </p:cNvGrpSpPr>
          <p:nvPr/>
        </p:nvGrpSpPr>
        <p:grpSpPr bwMode="auto">
          <a:xfrm>
            <a:off x="4665013" y="5939559"/>
            <a:ext cx="3161016" cy="532555"/>
            <a:chOff x="3008" y="3696"/>
            <a:chExt cx="1320" cy="601"/>
          </a:xfrm>
        </p:grpSpPr>
        <p:sp>
          <p:nvSpPr>
            <p:cNvPr id="107536" name="Rectangle 16">
              <a:extLst>
                <a:ext uri="{FF2B5EF4-FFF2-40B4-BE49-F238E27FC236}">
                  <a16:creationId xmlns:a16="http://schemas.microsoft.com/office/drawing/2014/main" id="{1C81FEC5-00A6-4F25-A284-91273742588B}"/>
                </a:ext>
              </a:extLst>
            </p:cNvPr>
            <p:cNvSpPr>
              <a:spLocks noChangeArrowheads="1"/>
            </p:cNvSpPr>
            <p:nvPr/>
          </p:nvSpPr>
          <p:spPr bwMode="auto">
            <a:xfrm>
              <a:off x="3444" y="3696"/>
              <a:ext cx="884"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solidFill>
                    <a:schemeClr val="tx1"/>
                  </a:solidFill>
                  <a:latin typeface="+mn-ea"/>
                  <a:ea typeface="+mn-ea"/>
                </a:rPr>
                <a:t>线性收敛</a:t>
              </a:r>
              <a:r>
                <a:rPr lang="en-US" altLang="zh-CN" sz="2800" b="1" dirty="0">
                  <a:solidFill>
                    <a:schemeClr val="tx1"/>
                  </a:solidFill>
                  <a:latin typeface="+mn-ea"/>
                  <a:ea typeface="+mn-ea"/>
                </a:rPr>
                <a:t>.</a:t>
              </a:r>
            </a:p>
          </p:txBody>
        </p:sp>
        <p:sp>
          <p:nvSpPr>
            <p:cNvPr id="107537" name="AutoShape 17">
              <a:extLst>
                <a:ext uri="{FF2B5EF4-FFF2-40B4-BE49-F238E27FC236}">
                  <a16:creationId xmlns:a16="http://schemas.microsoft.com/office/drawing/2014/main" id="{DE75F938-2600-4AA5-83E0-F7D7305463D6}"/>
                </a:ext>
              </a:extLst>
            </p:cNvPr>
            <p:cNvSpPr>
              <a:spLocks noChangeArrowheads="1"/>
            </p:cNvSpPr>
            <p:nvPr/>
          </p:nvSpPr>
          <p:spPr bwMode="auto">
            <a:xfrm>
              <a:off x="3008" y="3876"/>
              <a:ext cx="454" cy="241"/>
            </a:xfrm>
            <a:prstGeom prst="rightArrow">
              <a:avLst>
                <a:gd name="adj1" fmla="val 50000"/>
                <a:gd name="adj2" fmla="val 834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solidFill>
                  <a:schemeClr val="tx1"/>
                </a:solidFill>
                <a:latin typeface="+mn-ea"/>
                <a:ea typeface="+mn-ea"/>
              </a:endParaRPr>
            </a:p>
          </p:txBody>
        </p:sp>
      </p:grpSp>
      <p:pic>
        <p:nvPicPr>
          <p:cNvPr id="7" name="图片 6">
            <a:extLst>
              <a:ext uri="{FF2B5EF4-FFF2-40B4-BE49-F238E27FC236}">
                <a16:creationId xmlns:a16="http://schemas.microsoft.com/office/drawing/2014/main" id="{9972C55F-F74C-4612-A0BF-4347CD95D2DF}"/>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6508368" y="4653136"/>
            <a:ext cx="1744126" cy="360040"/>
          </a:xfrm>
          <a:prstGeom prst="rect">
            <a:avLst/>
          </a:prstGeom>
        </p:spPr>
      </p:pic>
    </p:spTree>
    <p:extLst>
      <p:ext uri="{BB962C8B-B14F-4D97-AF65-F5344CB8AC3E}">
        <p14:creationId xmlns:p14="http://schemas.microsoft.com/office/powerpoint/2010/main" val="33666517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07525"/>
                                        </p:tgtEl>
                                        <p:attrNameLst>
                                          <p:attrName>style.visibility</p:attrName>
                                        </p:attrNameLst>
                                      </p:cBhvr>
                                      <p:to>
                                        <p:strVal val="visible"/>
                                      </p:to>
                                    </p:set>
                                    <p:animEffect transition="in" filter="box(in)">
                                      <p:cBhvr>
                                        <p:cTn id="7" dur="500"/>
                                        <p:tgtEl>
                                          <p:spTgt spid="107525"/>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07523"/>
                                        </p:tgtEl>
                                        <p:attrNameLst>
                                          <p:attrName>style.visibility</p:attrName>
                                        </p:attrNameLst>
                                      </p:cBhvr>
                                      <p:to>
                                        <p:strVal val="visible"/>
                                      </p:to>
                                    </p:set>
                                    <p:animEffect transition="in" filter="box(in)">
                                      <p:cBhvr>
                                        <p:cTn id="11" dur="500"/>
                                        <p:tgtEl>
                                          <p:spTgt spid="107523"/>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07524"/>
                                        </p:tgtEl>
                                        <p:attrNameLst>
                                          <p:attrName>style.visibility</p:attrName>
                                        </p:attrNameLst>
                                      </p:cBhvr>
                                      <p:to>
                                        <p:strVal val="visible"/>
                                      </p:to>
                                    </p:set>
                                    <p:animEffect transition="in" filter="box(in)">
                                      <p:cBhvr>
                                        <p:cTn id="15" dur="500"/>
                                        <p:tgtEl>
                                          <p:spTgt spid="107524"/>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07535"/>
                                        </p:tgtEl>
                                        <p:attrNameLst>
                                          <p:attrName>style.visibility</p:attrName>
                                        </p:attrNameLst>
                                      </p:cBhvr>
                                      <p:to>
                                        <p:strVal val="visible"/>
                                      </p:to>
                                    </p:set>
                                    <p:animEffect transition="in" filter="box(in)">
                                      <p:cBhvr>
                                        <p:cTn id="19" dur="500"/>
                                        <p:tgtEl>
                                          <p:spTgt spid="107535"/>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07526"/>
                                        </p:tgtEl>
                                        <p:attrNameLst>
                                          <p:attrName>style.visibility</p:attrName>
                                        </p:attrNameLst>
                                      </p:cBhvr>
                                      <p:to>
                                        <p:strVal val="visible"/>
                                      </p:to>
                                    </p:set>
                                    <p:animEffect transition="in" filter="box(in)">
                                      <p:cBhvr>
                                        <p:cTn id="23" dur="500"/>
                                        <p:tgtEl>
                                          <p:spTgt spid="1075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07527"/>
                                        </p:tgtEl>
                                        <p:attrNameLst>
                                          <p:attrName>style.visibility</p:attrName>
                                        </p:attrNameLst>
                                      </p:cBhvr>
                                      <p:to>
                                        <p:strVal val="visible"/>
                                      </p:to>
                                    </p:set>
                                    <p:animEffect transition="in" filter="slide(fromBottom)">
                                      <p:cBhvr>
                                        <p:cTn id="28" dur="500"/>
                                        <p:tgtEl>
                                          <p:spTgt spid="10752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07528"/>
                                        </p:tgtEl>
                                        <p:attrNameLst>
                                          <p:attrName>style.visibility</p:attrName>
                                        </p:attrNameLst>
                                      </p:cBhvr>
                                      <p:to>
                                        <p:strVal val="visible"/>
                                      </p:to>
                                    </p:set>
                                    <p:animEffect transition="in" filter="slide(fromBottom)">
                                      <p:cBhvr>
                                        <p:cTn id="33" dur="500"/>
                                        <p:tgtEl>
                                          <p:spTgt spid="1075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07529"/>
                                        </p:tgtEl>
                                        <p:attrNameLst>
                                          <p:attrName>style.visibility</p:attrName>
                                        </p:attrNameLst>
                                      </p:cBhvr>
                                      <p:to>
                                        <p:strVal val="visible"/>
                                      </p:to>
                                    </p:set>
                                    <p:animEffect transition="in" filter="wipe(up)">
                                      <p:cBhvr>
                                        <p:cTn id="38" dur="500"/>
                                        <p:tgtEl>
                                          <p:spTgt spid="10752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07531"/>
                                        </p:tgtEl>
                                        <p:attrNameLst>
                                          <p:attrName>style.visibility</p:attrName>
                                        </p:attrNameLst>
                                      </p:cBhvr>
                                      <p:to>
                                        <p:strVal val="visible"/>
                                      </p:to>
                                    </p:set>
                                    <p:animEffect transition="in" filter="wipe(up)">
                                      <p:cBhvr>
                                        <p:cTn id="43" dur="500"/>
                                        <p:tgtEl>
                                          <p:spTgt spid="107531"/>
                                        </p:tgtEl>
                                      </p:cBhvr>
                                    </p:animEffect>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2" presetClass="entr" presetSubtype="1" fill="hold" nodeType="withEffect">
                                  <p:stCondLst>
                                    <p:cond delay="0"/>
                                  </p:stCondLst>
                                  <p:childTnLst>
                                    <p:set>
                                      <p:cBhvr>
                                        <p:cTn id="50" dur="1" fill="hold">
                                          <p:stCondLst>
                                            <p:cond delay="0"/>
                                          </p:stCondLst>
                                        </p:cTn>
                                        <p:tgtEl>
                                          <p:spTgt spid="107532"/>
                                        </p:tgtEl>
                                        <p:attrNameLst>
                                          <p:attrName>style.visibility</p:attrName>
                                        </p:attrNameLst>
                                      </p:cBhvr>
                                      <p:to>
                                        <p:strVal val="visible"/>
                                      </p:to>
                                    </p:set>
                                    <p:animEffect transition="in" filter="wipe(up)">
                                      <p:cBhvr>
                                        <p:cTn id="51" dur="500"/>
                                        <p:tgtEl>
                                          <p:spTgt spid="10753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7538"/>
                                        </p:tgtEl>
                                        <p:attrNameLst>
                                          <p:attrName>style.visibility</p:attrName>
                                        </p:attrNameLst>
                                      </p:cBhvr>
                                      <p:to>
                                        <p:strVal val="visible"/>
                                      </p:to>
                                    </p:set>
                                    <p:animEffect transition="in" filter="wipe(left)">
                                      <p:cBhvr>
                                        <p:cTn id="56" dur="500"/>
                                        <p:tgtEl>
                                          <p:spTgt spid="10753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07539"/>
                                        </p:tgtEl>
                                        <p:attrNameLst>
                                          <p:attrName>style.visibility</p:attrName>
                                        </p:attrNameLst>
                                      </p:cBhvr>
                                      <p:to>
                                        <p:strVal val="visible"/>
                                      </p:to>
                                    </p:set>
                                    <p:animEffect transition="in" filter="wipe(left)">
                                      <p:cBhvr>
                                        <p:cTn id="61" dur="500"/>
                                        <p:tgtEl>
                                          <p:spTgt spid="107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p:bldP spid="107525" grpId="0" animBg="1"/>
      <p:bldP spid="107526" grpId="0"/>
      <p:bldP spid="107527" grpId="0"/>
      <p:bldP spid="107528" grpId="0"/>
      <p:bldP spid="107529" grpId="0"/>
      <p:bldP spid="107531" grpId="0"/>
      <p:bldP spid="10753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1" name="标题 106497">
            <a:extLst>
              <a:ext uri="{FF2B5EF4-FFF2-40B4-BE49-F238E27FC236}">
                <a16:creationId xmlns:a16="http://schemas.microsoft.com/office/drawing/2014/main" id="{DCD197B8-E330-4570-8CDD-3E7A80731A6D}"/>
              </a:ext>
            </a:extLst>
          </p:cNvPr>
          <p:cNvSpPr>
            <a:spLocks noGrp="1" noChangeArrowheads="1"/>
          </p:cNvSpPr>
          <p:nvPr>
            <p:ph type="ctrTitle"/>
          </p:nvPr>
        </p:nvSpPr>
        <p:spPr>
          <a:xfrm>
            <a:off x="1979712" y="216024"/>
            <a:ext cx="6084168" cy="404664"/>
          </a:xfrm>
        </p:spPr>
        <p:txBody>
          <a:bodyPr anchor="ctr">
            <a:normAutofit fontScale="90000"/>
          </a:bodyPr>
          <a:lstStyle/>
          <a:p>
            <a:pPr algn="l"/>
            <a:r>
              <a:rPr lang="en-US" altLang="zh-CN" sz="2800" b="1" dirty="0">
                <a:latin typeface="仿宋" panose="02010609060101010101" pitchFamily="49" charset="-122"/>
                <a:ea typeface="仿宋" panose="02010609060101010101" pitchFamily="49" charset="-122"/>
              </a:rPr>
              <a:t>2.3.4 </a:t>
            </a:r>
            <a:r>
              <a:rPr lang="zh-CN" altLang="en-US" sz="2800" b="1" dirty="0">
                <a:latin typeface="仿宋" panose="02010609060101010101" pitchFamily="49" charset="-122"/>
                <a:ea typeface="仿宋" panose="02010609060101010101" pitchFamily="49" charset="-122"/>
              </a:rPr>
              <a:t>不动点迭代法的算法实现</a:t>
            </a:r>
          </a:p>
        </p:txBody>
      </p:sp>
      <p:sp>
        <p:nvSpPr>
          <p:cNvPr id="106499" name="副标题 106498">
            <a:extLst>
              <a:ext uri="{FF2B5EF4-FFF2-40B4-BE49-F238E27FC236}">
                <a16:creationId xmlns:a16="http://schemas.microsoft.com/office/drawing/2014/main" id="{D1576293-E087-439A-ADF6-E7EDA22F1EA4}"/>
              </a:ext>
            </a:extLst>
          </p:cNvPr>
          <p:cNvSpPr>
            <a:spLocks noGrp="1" noChangeArrowheads="1"/>
          </p:cNvSpPr>
          <p:nvPr>
            <p:ph type="subTitle" idx="1"/>
          </p:nvPr>
        </p:nvSpPr>
        <p:spPr>
          <a:xfrm>
            <a:off x="107504" y="620688"/>
            <a:ext cx="8676676" cy="1726272"/>
          </a:xfrm>
        </p:spPr>
        <p:txBody>
          <a:bodyPr>
            <a:normAutofit fontScale="85000" lnSpcReduction="10000"/>
          </a:bodyPr>
          <a:lstStyle/>
          <a:p>
            <a:pPr algn="just">
              <a:lnSpc>
                <a:spcPct val="160000"/>
              </a:lnSpc>
            </a:pPr>
            <a:r>
              <a:rPr lang="en-US" altLang="zh-CN" sz="3200" b="1" dirty="0">
                <a:solidFill>
                  <a:srgbClr val="0000FF"/>
                </a:solidFill>
                <a:latin typeface="黑体" panose="02010609060101010101" pitchFamily="49" charset="-122"/>
                <a:ea typeface="黑体" panose="02010609060101010101" pitchFamily="49" charset="-122"/>
              </a:rPr>
              <a:t>  </a:t>
            </a:r>
            <a:r>
              <a:rPr lang="zh-CN" altLang="en-US" sz="2800" b="1" dirty="0">
                <a:latin typeface="仿宋" panose="02010609060101010101" pitchFamily="49" charset="-122"/>
                <a:ea typeface="仿宋" panose="02010609060101010101" pitchFamily="49" charset="-122"/>
              </a:rPr>
              <a:t>迭代法就是通过有限次的计算，来求出给定方程的满足精度要求的近似根。它的突出优点是</a:t>
            </a:r>
            <a:r>
              <a:rPr lang="zh-CN" altLang="en-US" sz="2800" b="1" dirty="0">
                <a:solidFill>
                  <a:srgbClr val="0000FF"/>
                </a:solidFill>
                <a:latin typeface="仿宋" panose="02010609060101010101" pitchFamily="49" charset="-122"/>
                <a:ea typeface="仿宋" panose="02010609060101010101" pitchFamily="49" charset="-122"/>
              </a:rPr>
              <a:t>算法的逻辑结构简单</a:t>
            </a:r>
            <a:r>
              <a:rPr lang="zh-CN" altLang="en-US" sz="2800" b="1" dirty="0">
                <a:latin typeface="仿宋" panose="02010609060101010101" pitchFamily="49" charset="-122"/>
                <a:ea typeface="仿宋" panose="02010609060101010101" pitchFamily="49" charset="-122"/>
              </a:rPr>
              <a:t>，且在计算时，中间结果若有扰动，仍不会影响计算结果。</a:t>
            </a:r>
          </a:p>
        </p:txBody>
      </p:sp>
      <p:sp>
        <p:nvSpPr>
          <p:cNvPr id="5" name="副标题 107522">
            <a:extLst>
              <a:ext uri="{FF2B5EF4-FFF2-40B4-BE49-F238E27FC236}">
                <a16:creationId xmlns:a16="http://schemas.microsoft.com/office/drawing/2014/main" id="{45FEEDF6-DFAC-48DE-BA07-684A312376E5}"/>
              </a:ext>
            </a:extLst>
          </p:cNvPr>
          <p:cNvSpPr txBox="1">
            <a:spLocks noChangeArrowheads="1"/>
          </p:cNvSpPr>
          <p:nvPr/>
        </p:nvSpPr>
        <p:spPr>
          <a:xfrm>
            <a:off x="429530" y="2346960"/>
            <a:ext cx="8284940" cy="3978442"/>
          </a:xfrm>
          <a:prstGeom prst="rect">
            <a:avLst/>
          </a:prstGeom>
        </p:spPr>
        <p:txBody>
          <a:bodyPr vert="horz" lIns="91440" tIns="45720" rIns="91440" bIns="45720" rtlCol="0">
            <a:normAutofit fontScale="92500"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fontAlgn="auto">
              <a:lnSpc>
                <a:spcPct val="150000"/>
              </a:lnSpc>
              <a:spcBef>
                <a:spcPts val="0"/>
              </a:spcBef>
              <a:spcAft>
                <a:spcPts val="0"/>
              </a:spcAft>
            </a:pPr>
            <a:r>
              <a:rPr lang="zh-CN" altLang="en-US" sz="2800" dirty="0">
                <a:latin typeface="+mn-ea"/>
              </a:rPr>
              <a:t>计算步骤</a:t>
            </a:r>
          </a:p>
          <a:p>
            <a:pPr algn="just" fontAlgn="auto">
              <a:lnSpc>
                <a:spcPct val="150000"/>
              </a:lnSpc>
              <a:spcBef>
                <a:spcPts val="0"/>
              </a:spcBef>
              <a:spcAft>
                <a:spcPts val="0"/>
              </a:spcAft>
            </a:pPr>
            <a:r>
              <a:rPr lang="en-US" altLang="zh-CN" sz="2800" dirty="0">
                <a:latin typeface="+mn-ea"/>
              </a:rPr>
              <a:t>1)</a:t>
            </a:r>
            <a:r>
              <a:rPr lang="zh-CN" altLang="en-US" sz="2800" dirty="0">
                <a:latin typeface="+mn-ea"/>
              </a:rPr>
              <a:t>确定有根区间的范围</a:t>
            </a:r>
            <a:r>
              <a:rPr lang="en-US" altLang="zh-CN" sz="2800" dirty="0">
                <a:latin typeface="+mn-ea"/>
              </a:rPr>
              <a:t>[</a:t>
            </a:r>
            <a:r>
              <a:rPr lang="en-US" altLang="zh-CN" sz="2800" dirty="0" err="1">
                <a:latin typeface="+mn-ea"/>
              </a:rPr>
              <a:t>a,b</a:t>
            </a:r>
            <a:r>
              <a:rPr lang="en-US" altLang="zh-CN" sz="2800" dirty="0">
                <a:latin typeface="+mn-ea"/>
              </a:rPr>
              <a:t>]</a:t>
            </a:r>
            <a:r>
              <a:rPr lang="zh-CN" altLang="en-US" sz="2800" dirty="0">
                <a:latin typeface="+mn-ea"/>
              </a:rPr>
              <a:t>，使</a:t>
            </a:r>
            <a:r>
              <a:rPr lang="en-US" altLang="zh-CN" sz="2800" dirty="0">
                <a:latin typeface="+mn-ea"/>
              </a:rPr>
              <a:t>f(a)f(b)&lt;0</a:t>
            </a:r>
            <a:r>
              <a:rPr lang="zh-CN" altLang="en-US" sz="2800" dirty="0">
                <a:latin typeface="+mn-ea"/>
              </a:rPr>
              <a:t>；</a:t>
            </a:r>
          </a:p>
          <a:p>
            <a:pPr algn="just" fontAlgn="auto">
              <a:lnSpc>
                <a:spcPct val="150000"/>
              </a:lnSpc>
              <a:spcBef>
                <a:spcPts val="0"/>
              </a:spcBef>
              <a:spcAft>
                <a:spcPts val="0"/>
              </a:spcAft>
            </a:pPr>
            <a:r>
              <a:rPr lang="en-US" altLang="zh-CN" sz="2800" dirty="0">
                <a:latin typeface="+mn-ea"/>
              </a:rPr>
              <a:t>2)</a:t>
            </a:r>
            <a:r>
              <a:rPr lang="zh-CN" altLang="en-US" sz="2800" dirty="0">
                <a:latin typeface="+mn-ea"/>
              </a:rPr>
              <a:t>确定方程</a:t>
            </a:r>
            <a:r>
              <a:rPr lang="en-US" altLang="zh-CN" sz="2800" dirty="0">
                <a:latin typeface="+mn-ea"/>
              </a:rPr>
              <a:t>f(x)=0</a:t>
            </a:r>
            <a:r>
              <a:rPr lang="zh-CN" altLang="en-US" sz="2800" dirty="0">
                <a:latin typeface="+mn-ea"/>
              </a:rPr>
              <a:t>的等价形式</a:t>
            </a:r>
            <a:r>
              <a:rPr lang="en-US" altLang="zh-CN" sz="2800" dirty="0">
                <a:latin typeface="+mn-ea"/>
                <a:sym typeface="Symbol" panose="05050102010706020507" pitchFamily="18" charset="2"/>
              </a:rPr>
              <a:t>x=(x)</a:t>
            </a:r>
            <a:r>
              <a:rPr lang="zh-CN" altLang="en-US" sz="2800" dirty="0">
                <a:latin typeface="+mn-ea"/>
                <a:sym typeface="Symbol" panose="05050102010706020507" pitchFamily="18" charset="2"/>
              </a:rPr>
              <a:t>及初始值</a:t>
            </a:r>
            <a:r>
              <a:rPr lang="en-US" altLang="zh-CN" sz="2800" dirty="0">
                <a:latin typeface="+mn-ea"/>
                <a:sym typeface="Symbol" panose="05050102010706020507" pitchFamily="18" charset="2"/>
              </a:rPr>
              <a:t>x</a:t>
            </a:r>
            <a:r>
              <a:rPr lang="en-US" altLang="zh-CN" sz="2800" baseline="-25000" dirty="0">
                <a:latin typeface="+mn-ea"/>
                <a:sym typeface="Symbol" panose="05050102010706020507" pitchFamily="18" charset="2"/>
              </a:rPr>
              <a:t>0</a:t>
            </a:r>
            <a:r>
              <a:rPr lang="zh-CN" altLang="en-US" sz="2800" dirty="0">
                <a:latin typeface="+mn-ea"/>
              </a:rPr>
              <a:t>；为确保  </a:t>
            </a:r>
            <a:endParaRPr lang="en-US" altLang="zh-CN" sz="2800" dirty="0">
              <a:latin typeface="+mn-ea"/>
            </a:endParaRPr>
          </a:p>
          <a:p>
            <a:pPr algn="just" fontAlgn="auto">
              <a:lnSpc>
                <a:spcPct val="150000"/>
              </a:lnSpc>
              <a:spcBef>
                <a:spcPts val="0"/>
              </a:spcBef>
              <a:spcAft>
                <a:spcPts val="0"/>
              </a:spcAft>
            </a:pPr>
            <a:r>
              <a:rPr lang="en-US" altLang="zh-CN" sz="2800" dirty="0">
                <a:latin typeface="+mn-ea"/>
              </a:rPr>
              <a:t>   </a:t>
            </a:r>
            <a:r>
              <a:rPr lang="zh-CN" altLang="en-US" sz="2800" dirty="0">
                <a:latin typeface="+mn-ea"/>
              </a:rPr>
              <a:t>迭代收敛，要求</a:t>
            </a:r>
            <a:r>
              <a:rPr lang="en-US" altLang="zh-CN" sz="2800" dirty="0">
                <a:latin typeface="+mn-ea"/>
                <a:sym typeface="Symbol" panose="05050102010706020507" pitchFamily="18" charset="2"/>
              </a:rPr>
              <a:t>(x)</a:t>
            </a:r>
            <a:r>
              <a:rPr lang="zh-CN" altLang="en-US" sz="2800" dirty="0">
                <a:latin typeface="+mn-ea"/>
                <a:sym typeface="Symbol" panose="05050102010706020507" pitchFamily="18" charset="2"/>
              </a:rPr>
              <a:t>满足定理</a:t>
            </a:r>
            <a:r>
              <a:rPr lang="en-US" altLang="zh-CN" sz="2800" dirty="0">
                <a:latin typeface="+mn-ea"/>
                <a:sym typeface="Symbol" panose="05050102010706020507" pitchFamily="18" charset="2"/>
              </a:rPr>
              <a:t>2.1</a:t>
            </a:r>
            <a:r>
              <a:rPr lang="zh-CN" altLang="en-US" sz="2800" dirty="0">
                <a:latin typeface="+mn-ea"/>
                <a:sym typeface="Symbol" panose="05050102010706020507" pitchFamily="18" charset="2"/>
              </a:rPr>
              <a:t>的条件；</a:t>
            </a:r>
            <a:endParaRPr lang="zh-CN" altLang="en-US" sz="2800" dirty="0">
              <a:latin typeface="+mn-ea"/>
            </a:endParaRPr>
          </a:p>
          <a:p>
            <a:pPr algn="just" fontAlgn="auto">
              <a:lnSpc>
                <a:spcPct val="150000"/>
              </a:lnSpc>
              <a:spcBef>
                <a:spcPts val="0"/>
              </a:spcBef>
              <a:spcAft>
                <a:spcPts val="0"/>
              </a:spcAft>
            </a:pPr>
            <a:r>
              <a:rPr lang="en-US" altLang="zh-CN" sz="2800" dirty="0">
                <a:latin typeface="+mn-ea"/>
              </a:rPr>
              <a:t>3)</a:t>
            </a:r>
            <a:r>
              <a:rPr lang="zh-CN" altLang="en-US" sz="2800" dirty="0">
                <a:latin typeface="+mn-ea"/>
              </a:rPr>
              <a:t>建立迭代格式</a:t>
            </a:r>
            <a:r>
              <a:rPr lang="en-US" altLang="zh-CN" sz="2800" dirty="0">
                <a:latin typeface="+mn-ea"/>
                <a:sym typeface="Symbol" panose="05050102010706020507" pitchFamily="18" charset="2"/>
              </a:rPr>
              <a:t>x</a:t>
            </a:r>
            <a:r>
              <a:rPr lang="en-US" altLang="zh-CN" sz="2800" baseline="-25000" dirty="0">
                <a:latin typeface="+mn-ea"/>
                <a:sym typeface="Symbol" panose="05050102010706020507" pitchFamily="18" charset="2"/>
              </a:rPr>
              <a:t>k+1</a:t>
            </a:r>
            <a:r>
              <a:rPr lang="en-US" altLang="zh-CN" sz="2800" dirty="0">
                <a:latin typeface="+mn-ea"/>
                <a:sym typeface="Symbol" panose="05050102010706020507" pitchFamily="18" charset="2"/>
              </a:rPr>
              <a:t>=(</a:t>
            </a:r>
            <a:r>
              <a:rPr lang="en-US" altLang="zh-CN" sz="2800" dirty="0" err="1">
                <a:latin typeface="+mn-ea"/>
                <a:sym typeface="Symbol" panose="05050102010706020507" pitchFamily="18" charset="2"/>
              </a:rPr>
              <a:t>x</a:t>
            </a:r>
            <a:r>
              <a:rPr lang="en-US" altLang="zh-CN" sz="2800" baseline="-25000" dirty="0" err="1">
                <a:latin typeface="+mn-ea"/>
                <a:sym typeface="Symbol" panose="05050102010706020507" pitchFamily="18" charset="2"/>
              </a:rPr>
              <a:t>k</a:t>
            </a:r>
            <a:r>
              <a:rPr lang="en-US" altLang="zh-CN" sz="2800" dirty="0">
                <a:latin typeface="+mn-ea"/>
                <a:sym typeface="Symbol" panose="05050102010706020507" pitchFamily="18" charset="2"/>
              </a:rPr>
              <a:t>)</a:t>
            </a:r>
            <a:r>
              <a:rPr lang="zh-CN" altLang="en-US" sz="2800" dirty="0">
                <a:latin typeface="+mn-ea"/>
                <a:sym typeface="Symbol" panose="05050102010706020507" pitchFamily="18" charset="2"/>
              </a:rPr>
              <a:t>，计算出</a:t>
            </a:r>
            <a:r>
              <a:rPr lang="en-US" altLang="zh-CN" sz="2800" dirty="0">
                <a:latin typeface="+mn-ea"/>
                <a:sym typeface="Symbol" panose="05050102010706020507" pitchFamily="18" charset="2"/>
              </a:rPr>
              <a:t>x</a:t>
            </a:r>
            <a:r>
              <a:rPr lang="en-US" altLang="zh-CN" sz="2800" baseline="-25000" dirty="0">
                <a:latin typeface="+mn-ea"/>
                <a:sym typeface="Symbol" panose="05050102010706020507" pitchFamily="18" charset="2"/>
              </a:rPr>
              <a:t>k+1</a:t>
            </a:r>
            <a:r>
              <a:rPr lang="en-US" altLang="zh-CN" sz="2800" dirty="0">
                <a:latin typeface="+mn-ea"/>
              </a:rPr>
              <a:t>(K=0,1,2…)</a:t>
            </a:r>
            <a:r>
              <a:rPr lang="zh-CN" altLang="en-US" sz="2800" dirty="0">
                <a:latin typeface="+mn-ea"/>
              </a:rPr>
              <a:t>；</a:t>
            </a:r>
          </a:p>
          <a:p>
            <a:pPr algn="just" fontAlgn="auto">
              <a:lnSpc>
                <a:spcPct val="150000"/>
              </a:lnSpc>
              <a:spcBef>
                <a:spcPts val="0"/>
              </a:spcBef>
              <a:spcAft>
                <a:spcPts val="0"/>
              </a:spcAft>
            </a:pPr>
            <a:r>
              <a:rPr lang="en-US" altLang="zh-CN" sz="2800" dirty="0">
                <a:latin typeface="+mn-ea"/>
              </a:rPr>
              <a:t>4)</a:t>
            </a:r>
            <a:r>
              <a:rPr lang="zh-CN" altLang="en-US" sz="2800" dirty="0">
                <a:latin typeface="+mn-ea"/>
              </a:rPr>
              <a:t>若</a:t>
            </a:r>
            <a:r>
              <a:rPr lang="en-US" altLang="zh-CN" sz="2800" dirty="0">
                <a:latin typeface="+mn-ea"/>
              </a:rPr>
              <a:t>|x</a:t>
            </a:r>
            <a:r>
              <a:rPr lang="en-US" altLang="zh-CN" sz="2800" baseline="-25000" dirty="0">
                <a:latin typeface="+mn-ea"/>
              </a:rPr>
              <a:t>K+1</a:t>
            </a:r>
            <a:r>
              <a:rPr lang="en-US" altLang="zh-CN" sz="2800" dirty="0">
                <a:latin typeface="+mn-ea"/>
              </a:rPr>
              <a:t>-x</a:t>
            </a:r>
            <a:r>
              <a:rPr lang="en-US" altLang="zh-CN" sz="2800" baseline="-25000" dirty="0">
                <a:latin typeface="+mn-ea"/>
              </a:rPr>
              <a:t>K</a:t>
            </a:r>
            <a:r>
              <a:rPr lang="en-US" altLang="zh-CN" sz="2800" dirty="0">
                <a:latin typeface="+mn-ea"/>
              </a:rPr>
              <a:t>|&lt;ε(ε</a:t>
            </a:r>
            <a:r>
              <a:rPr lang="zh-CN" altLang="en-US" sz="2800" dirty="0">
                <a:latin typeface="+mn-ea"/>
              </a:rPr>
              <a:t>为事先给定的精度</a:t>
            </a:r>
            <a:r>
              <a:rPr lang="en-US" altLang="zh-CN" sz="2800" dirty="0">
                <a:latin typeface="+mn-ea"/>
              </a:rPr>
              <a:t>)</a:t>
            </a:r>
            <a:r>
              <a:rPr lang="zh-CN" altLang="en-US" sz="2800" dirty="0">
                <a:latin typeface="+mn-ea"/>
              </a:rPr>
              <a:t>，则终止迭代，输 </a:t>
            </a:r>
            <a:endParaRPr lang="en-US" altLang="zh-CN" sz="2800" dirty="0">
              <a:latin typeface="+mn-ea"/>
            </a:endParaRPr>
          </a:p>
          <a:p>
            <a:pPr algn="just" fontAlgn="auto">
              <a:lnSpc>
                <a:spcPct val="150000"/>
              </a:lnSpc>
              <a:spcBef>
                <a:spcPts val="0"/>
              </a:spcBef>
              <a:spcAft>
                <a:spcPts val="0"/>
              </a:spcAft>
            </a:pPr>
            <a:r>
              <a:rPr lang="en-US" altLang="zh-CN" sz="2800" dirty="0">
                <a:latin typeface="+mn-ea"/>
              </a:rPr>
              <a:t>   </a:t>
            </a:r>
            <a:r>
              <a:rPr lang="zh-CN" altLang="en-US" sz="2800" dirty="0">
                <a:latin typeface="+mn-ea"/>
              </a:rPr>
              <a:t>出</a:t>
            </a:r>
            <a:r>
              <a:rPr lang="en-US" altLang="zh-CN" sz="2800" dirty="0">
                <a:latin typeface="+mn-ea"/>
              </a:rPr>
              <a:t>x</a:t>
            </a:r>
            <a:r>
              <a:rPr lang="en-US" altLang="zh-CN" sz="2800" baseline="-25000" dirty="0">
                <a:latin typeface="+mn-ea"/>
              </a:rPr>
              <a:t>k+1</a:t>
            </a:r>
            <a:r>
              <a:rPr lang="zh-CN" altLang="en-US" sz="2800" dirty="0">
                <a:latin typeface="+mn-ea"/>
              </a:rPr>
              <a:t>为</a:t>
            </a:r>
            <a:r>
              <a:rPr lang="en-US" altLang="zh-CN" sz="2800" dirty="0">
                <a:latin typeface="+mn-ea"/>
              </a:rPr>
              <a:t>x</a:t>
            </a:r>
            <a:r>
              <a:rPr lang="zh-CN" altLang="en-US" sz="2800" dirty="0">
                <a:latin typeface="+mn-ea"/>
              </a:rPr>
              <a:t>的近似值；否则，继续迭代。</a:t>
            </a:r>
          </a:p>
        </p:txBody>
      </p:sp>
    </p:spTree>
    <p:extLst>
      <p:ext uri="{BB962C8B-B14F-4D97-AF65-F5344CB8AC3E}">
        <p14:creationId xmlns:p14="http://schemas.microsoft.com/office/powerpoint/2010/main" val="154255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副标题 108546">
            <a:extLst>
              <a:ext uri="{FF2B5EF4-FFF2-40B4-BE49-F238E27FC236}">
                <a16:creationId xmlns:a16="http://schemas.microsoft.com/office/drawing/2014/main" id="{0F98C4A7-7F00-414B-8650-8C3470AB3556}"/>
              </a:ext>
            </a:extLst>
          </p:cNvPr>
          <p:cNvSpPr>
            <a:spLocks noGrp="1" noChangeArrowheads="1"/>
          </p:cNvSpPr>
          <p:nvPr>
            <p:ph type="subTitle" idx="1"/>
          </p:nvPr>
        </p:nvSpPr>
        <p:spPr>
          <a:xfrm>
            <a:off x="2456" y="44103"/>
            <a:ext cx="3347864" cy="576610"/>
          </a:xfrm>
        </p:spPr>
        <p:txBody>
          <a:bodyPr/>
          <a:lstStyle/>
          <a:p>
            <a:pPr algn="just"/>
            <a:r>
              <a:rPr lang="zh-CN" altLang="en-US" sz="3200" b="1" dirty="0">
                <a:solidFill>
                  <a:srgbClr val="FF0066"/>
                </a:solidFill>
                <a:latin typeface="黑体" panose="02010609060101010101" pitchFamily="49" charset="-122"/>
                <a:ea typeface="黑体" panose="02010609060101010101" pitchFamily="49" charset="-122"/>
              </a:rPr>
              <a:t>算法流程图</a:t>
            </a:r>
          </a:p>
        </p:txBody>
      </p:sp>
      <p:graphicFrame>
        <p:nvGraphicFramePr>
          <p:cNvPr id="108548" name="对象 108547">
            <a:extLst>
              <a:ext uri="{FF2B5EF4-FFF2-40B4-BE49-F238E27FC236}">
                <a16:creationId xmlns:a16="http://schemas.microsoft.com/office/drawing/2014/main" id="{DBA60F5A-EC05-474A-BFD3-174A954C3CA9}"/>
              </a:ext>
            </a:extLst>
          </p:cNvPr>
          <p:cNvGraphicFramePr>
            <a:graphicFrameLocks/>
          </p:cNvGraphicFramePr>
          <p:nvPr>
            <p:extLst>
              <p:ext uri="{D42A27DB-BD31-4B8C-83A1-F6EECF244321}">
                <p14:modId xmlns:p14="http://schemas.microsoft.com/office/powerpoint/2010/main" val="3503184945"/>
              </p:ext>
            </p:extLst>
          </p:nvPr>
        </p:nvGraphicFramePr>
        <p:xfrm>
          <a:off x="2970313" y="24736"/>
          <a:ext cx="5646737" cy="6048375"/>
        </p:xfrm>
        <a:graphic>
          <a:graphicData uri="http://schemas.openxmlformats.org/presentationml/2006/ole">
            <mc:AlternateContent xmlns:mc="http://schemas.openxmlformats.org/markup-compatibility/2006">
              <mc:Choice xmlns:v="urn:schemas-microsoft-com:vml" Requires="v">
                <p:oleObj spid="_x0000_s14570" r:id="rId3" imgW="4000500" imgH="4396740" progId="Word.Picture.8">
                  <p:embed/>
                </p:oleObj>
              </mc:Choice>
              <mc:Fallback>
                <p:oleObj r:id="rId3" imgW="4000500" imgH="4396740" progId="Word.Picture.8">
                  <p:embed/>
                  <p:pic>
                    <p:nvPicPr>
                      <p:cNvPr id="108548" name="对象 108547">
                        <a:extLst>
                          <a:ext uri="{FF2B5EF4-FFF2-40B4-BE49-F238E27FC236}">
                            <a16:creationId xmlns:a16="http://schemas.microsoft.com/office/drawing/2014/main" id="{DBA60F5A-EC05-474A-BFD3-174A954C3CA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0313" y="24736"/>
                        <a:ext cx="5646737" cy="60483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8549" name="矩形 108548">
            <a:extLst>
              <a:ext uri="{FF2B5EF4-FFF2-40B4-BE49-F238E27FC236}">
                <a16:creationId xmlns:a16="http://schemas.microsoft.com/office/drawing/2014/main" id="{2DA06C6D-A5FA-4976-B62C-4280645B5905}"/>
              </a:ext>
            </a:extLst>
          </p:cNvPr>
          <p:cNvSpPr>
            <a:spLocks noChangeArrowheads="1"/>
          </p:cNvSpPr>
          <p:nvPr/>
        </p:nvSpPr>
        <p:spPr bwMode="auto">
          <a:xfrm>
            <a:off x="4596472" y="6237312"/>
            <a:ext cx="3889375" cy="360362"/>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latin typeface="仿宋" panose="02010609060101010101" pitchFamily="49" charset="-122"/>
                <a:ea typeface="仿宋" panose="02010609060101010101" pitchFamily="49" charset="-122"/>
              </a:rPr>
              <a:t>图</a:t>
            </a:r>
            <a:r>
              <a:rPr lang="en-US" altLang="zh-CN" sz="2400"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迭代法的算法流程图</a:t>
            </a:r>
          </a:p>
        </p:txBody>
      </p:sp>
      <p:sp>
        <p:nvSpPr>
          <p:cNvPr id="108550" name="矩形 108549">
            <a:extLst>
              <a:ext uri="{FF2B5EF4-FFF2-40B4-BE49-F238E27FC236}">
                <a16:creationId xmlns:a16="http://schemas.microsoft.com/office/drawing/2014/main" id="{83043694-AE3C-4132-B0F9-5DD244B59A69}"/>
              </a:ext>
            </a:extLst>
          </p:cNvPr>
          <p:cNvSpPr>
            <a:spLocks noChangeArrowheads="1"/>
          </p:cNvSpPr>
          <p:nvPr/>
        </p:nvSpPr>
        <p:spPr bwMode="auto">
          <a:xfrm>
            <a:off x="526950" y="4795673"/>
            <a:ext cx="2604890" cy="100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20000"/>
              </a:spcBef>
            </a:pPr>
            <a:r>
              <a:rPr lang="zh-CN" altLang="en-US" sz="3200" b="1" dirty="0">
                <a:solidFill>
                  <a:srgbClr val="FF0066"/>
                </a:solidFill>
                <a:latin typeface="黑体" panose="02010609060101010101" pitchFamily="49" charset="-122"/>
                <a:ea typeface="黑体" panose="02010609060101010101" pitchFamily="49" charset="-122"/>
              </a:rPr>
              <a:t>程序</a:t>
            </a:r>
            <a:r>
              <a:rPr lang="en-US" altLang="zh-CN" sz="3200" b="1" dirty="0">
                <a:solidFill>
                  <a:srgbClr val="FF0066"/>
                </a:solidFill>
                <a:latin typeface="黑体" panose="02010609060101010101" pitchFamily="49" charset="-122"/>
                <a:ea typeface="黑体" panose="02010609060101010101" pitchFamily="49" charset="-122"/>
              </a:rPr>
              <a:t>:</a:t>
            </a:r>
          </a:p>
          <a:p>
            <a:pPr algn="just">
              <a:spcBef>
                <a:spcPct val="20000"/>
              </a:spcBef>
            </a:pPr>
            <a:r>
              <a:rPr lang="en-US" altLang="zh-CN" sz="2400" b="0" dirty="0" err="1">
                <a:latin typeface="Times New Roman" panose="02020603050405020304" pitchFamily="18" charset="0"/>
                <a:ea typeface="黑体" panose="02010609060101010101" pitchFamily="49" charset="-122"/>
                <a:cs typeface="Times New Roman" panose="02020603050405020304" pitchFamily="18" charset="0"/>
              </a:rPr>
              <a:t>fixed_Iteration.m</a:t>
            </a:r>
            <a:endParaRPr lang="zh-CN" altLang="en-US" sz="2400" b="0"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0000"/>
              </a:spcBef>
            </a:pPr>
            <a:r>
              <a:rPr lang="zh-CN" altLang="en-US" sz="3200" b="1" dirty="0">
                <a:solidFill>
                  <a:srgbClr val="0000FF"/>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928906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51FD3E-1CB3-485C-A0FB-E7D6921CE919}"/>
              </a:ext>
            </a:extLst>
          </p:cNvPr>
          <p:cNvSpPr txBox="1"/>
          <p:nvPr/>
        </p:nvSpPr>
        <p:spPr>
          <a:xfrm>
            <a:off x="2987824" y="116632"/>
            <a:ext cx="5904656" cy="6463308"/>
          </a:xfrm>
          <a:prstGeom prst="rect">
            <a:avLst/>
          </a:prstGeom>
          <a:noFill/>
        </p:spPr>
        <p:txBody>
          <a:bodyPr wrap="square" rtlCol="0">
            <a:spAutoFit/>
          </a:bodyPr>
          <a:lstStyle/>
          <a:p>
            <a:pPr algn="l"/>
            <a:r>
              <a:rPr lang="en-US" altLang="zh-CN" b="0" dirty="0">
                <a:solidFill>
                  <a:schemeClr val="tx1"/>
                </a:solidFill>
              </a:rPr>
              <a:t>function [</a:t>
            </a:r>
            <a:r>
              <a:rPr lang="en-US" altLang="zh-CN" b="0" dirty="0" err="1">
                <a:solidFill>
                  <a:schemeClr val="tx1"/>
                </a:solidFill>
              </a:rPr>
              <a:t>k,p,err,P</a:t>
            </a:r>
            <a:r>
              <a:rPr lang="en-US" altLang="zh-CN" b="0" dirty="0">
                <a:solidFill>
                  <a:schemeClr val="tx1"/>
                </a:solidFill>
              </a:rPr>
              <a:t>] = </a:t>
            </a:r>
            <a:r>
              <a:rPr lang="en-US" altLang="zh-CN" b="0" dirty="0" err="1">
                <a:solidFill>
                  <a:schemeClr val="tx1"/>
                </a:solidFill>
              </a:rPr>
              <a:t>fixed_Iteration</a:t>
            </a:r>
            <a:r>
              <a:rPr lang="en-US" altLang="zh-CN" b="0" dirty="0">
                <a:solidFill>
                  <a:schemeClr val="tx1"/>
                </a:solidFill>
              </a:rPr>
              <a:t>(g,p0,tol,max1)</a:t>
            </a:r>
            <a:endParaRPr lang="zh-CN" altLang="en-US" b="0" dirty="0">
              <a:solidFill>
                <a:schemeClr val="tx1"/>
              </a:solidFill>
            </a:endParaRPr>
          </a:p>
          <a:p>
            <a:pPr algn="l"/>
            <a:r>
              <a:rPr lang="en-US" altLang="zh-CN" b="0" dirty="0">
                <a:solidFill>
                  <a:schemeClr val="tx1"/>
                </a:solidFill>
              </a:rPr>
              <a:t>%Input   -  g is the iteration function</a:t>
            </a:r>
          </a:p>
          <a:p>
            <a:pPr algn="l"/>
            <a:r>
              <a:rPr lang="en-US" altLang="zh-CN" b="0" dirty="0">
                <a:solidFill>
                  <a:schemeClr val="tx1"/>
                </a:solidFill>
              </a:rPr>
              <a:t>%           -  p0 is the initial guess for the fixed-point</a:t>
            </a:r>
          </a:p>
          <a:p>
            <a:pPr algn="l"/>
            <a:r>
              <a:rPr lang="en-US" altLang="zh-CN" b="0" dirty="0">
                <a:solidFill>
                  <a:schemeClr val="tx1"/>
                </a:solidFill>
              </a:rPr>
              <a:t>%           -  </a:t>
            </a:r>
            <a:r>
              <a:rPr lang="en-US" altLang="zh-CN" b="0" dirty="0" err="1">
                <a:solidFill>
                  <a:schemeClr val="tx1"/>
                </a:solidFill>
              </a:rPr>
              <a:t>tol</a:t>
            </a:r>
            <a:r>
              <a:rPr lang="en-US" altLang="zh-CN" b="0" dirty="0">
                <a:solidFill>
                  <a:schemeClr val="tx1"/>
                </a:solidFill>
              </a:rPr>
              <a:t> is the tolerance</a:t>
            </a:r>
          </a:p>
          <a:p>
            <a:pPr algn="l"/>
            <a:r>
              <a:rPr lang="en-US" altLang="zh-CN" b="0" dirty="0">
                <a:solidFill>
                  <a:schemeClr val="tx1"/>
                </a:solidFill>
              </a:rPr>
              <a:t>%           -  max1 is the maximum number of iterations</a:t>
            </a:r>
          </a:p>
          <a:p>
            <a:pPr algn="l"/>
            <a:r>
              <a:rPr lang="en-US" altLang="zh-CN" b="0" dirty="0">
                <a:solidFill>
                  <a:schemeClr val="tx1"/>
                </a:solidFill>
              </a:rPr>
              <a:t>%Output-  k is the number of iterations</a:t>
            </a:r>
          </a:p>
          <a:p>
            <a:pPr algn="l"/>
            <a:r>
              <a:rPr lang="en-US" altLang="zh-CN" b="0" dirty="0">
                <a:solidFill>
                  <a:schemeClr val="tx1"/>
                </a:solidFill>
              </a:rPr>
              <a:t>%           -  p is the approximation to the fixed-point</a:t>
            </a:r>
          </a:p>
          <a:p>
            <a:pPr algn="l"/>
            <a:r>
              <a:rPr lang="en-US" altLang="zh-CN" b="0" dirty="0">
                <a:solidFill>
                  <a:schemeClr val="tx1"/>
                </a:solidFill>
              </a:rPr>
              <a:t>%           - err is the error in the approximation</a:t>
            </a:r>
          </a:p>
          <a:p>
            <a:pPr algn="l"/>
            <a:r>
              <a:rPr lang="en-US" altLang="zh-CN" b="0" dirty="0">
                <a:solidFill>
                  <a:schemeClr val="tx1"/>
                </a:solidFill>
              </a:rPr>
              <a:t>%           -  P' contains the sequence {</a:t>
            </a:r>
            <a:r>
              <a:rPr lang="en-US" altLang="zh-CN" b="0" dirty="0" err="1">
                <a:solidFill>
                  <a:schemeClr val="tx1"/>
                </a:solidFill>
              </a:rPr>
              <a:t>pn</a:t>
            </a:r>
            <a:r>
              <a:rPr lang="en-US" altLang="zh-CN" b="0" dirty="0">
                <a:solidFill>
                  <a:schemeClr val="tx1"/>
                </a:solidFill>
              </a:rPr>
              <a:t>}</a:t>
            </a:r>
            <a:endParaRPr lang="zh-CN" altLang="en-US" b="0" dirty="0">
              <a:solidFill>
                <a:schemeClr val="tx1"/>
              </a:solidFill>
            </a:endParaRPr>
          </a:p>
          <a:p>
            <a:pPr algn="l"/>
            <a:r>
              <a:rPr lang="en-US" altLang="zh-CN" b="0" dirty="0">
                <a:solidFill>
                  <a:schemeClr val="tx1"/>
                </a:solidFill>
              </a:rPr>
              <a:t>% f=@(x)  2*sqrt(x-1);</a:t>
            </a:r>
          </a:p>
          <a:p>
            <a:pPr algn="l"/>
            <a:r>
              <a:rPr lang="en-US" altLang="zh-CN" b="0" dirty="0">
                <a:solidFill>
                  <a:schemeClr val="tx1"/>
                </a:solidFill>
              </a:rPr>
              <a:t>% p0=1; </a:t>
            </a:r>
            <a:r>
              <a:rPr lang="en-US" altLang="zh-CN" b="0" dirty="0" err="1">
                <a:solidFill>
                  <a:schemeClr val="tx1"/>
                </a:solidFill>
              </a:rPr>
              <a:t>tol</a:t>
            </a:r>
            <a:r>
              <a:rPr lang="en-US" altLang="zh-CN" b="0" dirty="0">
                <a:solidFill>
                  <a:schemeClr val="tx1"/>
                </a:solidFill>
              </a:rPr>
              <a:t>=1e-4; max1=500;</a:t>
            </a:r>
          </a:p>
          <a:p>
            <a:pPr algn="l"/>
            <a:r>
              <a:rPr lang="en-US" altLang="zh-CN" b="0" dirty="0">
                <a:solidFill>
                  <a:schemeClr val="tx1"/>
                </a:solidFill>
              </a:rPr>
              <a:t>% </a:t>
            </a:r>
            <a:r>
              <a:rPr lang="en-US" altLang="zh-CN" b="0" dirty="0" err="1">
                <a:solidFill>
                  <a:schemeClr val="tx1"/>
                </a:solidFill>
              </a:rPr>
              <a:t>fixed_Iteration</a:t>
            </a:r>
            <a:r>
              <a:rPr lang="en-US" altLang="zh-CN" b="0" dirty="0">
                <a:solidFill>
                  <a:schemeClr val="tx1"/>
                </a:solidFill>
              </a:rPr>
              <a:t>(f, p0, </a:t>
            </a:r>
            <a:r>
              <a:rPr lang="en-US" altLang="zh-CN" b="0" dirty="0" err="1">
                <a:solidFill>
                  <a:schemeClr val="tx1"/>
                </a:solidFill>
              </a:rPr>
              <a:t>tol</a:t>
            </a:r>
            <a:r>
              <a:rPr lang="en-US" altLang="zh-CN" b="0" dirty="0">
                <a:solidFill>
                  <a:schemeClr val="tx1"/>
                </a:solidFill>
              </a:rPr>
              <a:t>, max1)</a:t>
            </a:r>
          </a:p>
          <a:p>
            <a:pPr algn="l"/>
            <a:r>
              <a:rPr lang="en-US" altLang="zh-CN" b="0" dirty="0">
                <a:solidFill>
                  <a:schemeClr val="tx1"/>
                </a:solidFill>
              </a:rPr>
              <a:t>P(1)= p0;</a:t>
            </a:r>
          </a:p>
          <a:p>
            <a:pPr algn="l"/>
            <a:endParaRPr lang="zh-CN" altLang="en-US" b="0" dirty="0">
              <a:solidFill>
                <a:schemeClr val="tx1"/>
              </a:solidFill>
            </a:endParaRPr>
          </a:p>
          <a:p>
            <a:pPr algn="l"/>
            <a:r>
              <a:rPr lang="en-US" altLang="zh-CN" b="0" dirty="0">
                <a:solidFill>
                  <a:schemeClr val="tx1"/>
                </a:solidFill>
              </a:rPr>
              <a:t>for k=2:max1</a:t>
            </a:r>
          </a:p>
          <a:p>
            <a:pPr algn="l"/>
            <a:r>
              <a:rPr lang="nn-NO" altLang="zh-CN" b="0" dirty="0">
                <a:solidFill>
                  <a:schemeClr val="tx1"/>
                </a:solidFill>
              </a:rPr>
              <a:t>    P(k)=g(P(k-1));</a:t>
            </a:r>
          </a:p>
          <a:p>
            <a:pPr algn="l"/>
            <a:r>
              <a:rPr lang="de-DE" altLang="zh-CN" b="0" dirty="0">
                <a:solidFill>
                  <a:schemeClr val="tx1"/>
                </a:solidFill>
              </a:rPr>
              <a:t>    err=abs(P(k)-P(k-1));</a:t>
            </a:r>
          </a:p>
          <a:p>
            <a:pPr algn="l"/>
            <a:r>
              <a:rPr lang="de-DE" altLang="zh-CN" b="0" dirty="0">
                <a:solidFill>
                  <a:schemeClr val="tx1"/>
                </a:solidFill>
              </a:rPr>
              <a:t>    relerr=err/(abs(P(k))+eps);</a:t>
            </a:r>
          </a:p>
          <a:p>
            <a:pPr algn="l"/>
            <a:r>
              <a:rPr lang="en-US" altLang="zh-CN" b="0" dirty="0">
                <a:solidFill>
                  <a:schemeClr val="tx1"/>
                </a:solidFill>
              </a:rPr>
              <a:t>    p=P(k);</a:t>
            </a:r>
          </a:p>
          <a:p>
            <a:pPr algn="l"/>
            <a:r>
              <a:rPr lang="en-US" altLang="zh-CN" b="0" dirty="0">
                <a:solidFill>
                  <a:schemeClr val="tx1"/>
                </a:solidFill>
              </a:rPr>
              <a:t>    if (err&lt;</a:t>
            </a:r>
            <a:r>
              <a:rPr lang="en-US" altLang="zh-CN" b="0" dirty="0" err="1">
                <a:solidFill>
                  <a:schemeClr val="tx1"/>
                </a:solidFill>
              </a:rPr>
              <a:t>tol</a:t>
            </a:r>
            <a:r>
              <a:rPr lang="en-US" altLang="zh-CN" b="0" dirty="0">
                <a:solidFill>
                  <a:schemeClr val="tx1"/>
                </a:solidFill>
              </a:rPr>
              <a:t>) | (</a:t>
            </a:r>
            <a:r>
              <a:rPr lang="en-US" altLang="zh-CN" b="0" dirty="0" err="1">
                <a:solidFill>
                  <a:schemeClr val="tx1"/>
                </a:solidFill>
              </a:rPr>
              <a:t>relerr</a:t>
            </a:r>
            <a:r>
              <a:rPr lang="en-US" altLang="zh-CN" b="0" dirty="0">
                <a:solidFill>
                  <a:schemeClr val="tx1"/>
                </a:solidFill>
              </a:rPr>
              <a:t>&lt;</a:t>
            </a:r>
            <a:r>
              <a:rPr lang="en-US" altLang="zh-CN" b="0" dirty="0" err="1">
                <a:solidFill>
                  <a:schemeClr val="tx1"/>
                </a:solidFill>
              </a:rPr>
              <a:t>tol</a:t>
            </a:r>
            <a:r>
              <a:rPr lang="en-US" altLang="zh-CN" b="0" dirty="0">
                <a:solidFill>
                  <a:schemeClr val="tx1"/>
                </a:solidFill>
              </a:rPr>
              <a:t>),   break;     end</a:t>
            </a:r>
          </a:p>
          <a:p>
            <a:pPr algn="l"/>
            <a:r>
              <a:rPr lang="en-US" altLang="zh-CN" b="0" dirty="0">
                <a:solidFill>
                  <a:schemeClr val="tx1"/>
                </a:solidFill>
              </a:rPr>
              <a:t>End</a:t>
            </a:r>
          </a:p>
          <a:p>
            <a:pPr algn="l"/>
            <a:endParaRPr lang="zh-CN" altLang="en-US" b="0" dirty="0">
              <a:solidFill>
                <a:schemeClr val="tx1"/>
              </a:solidFill>
            </a:endParaRPr>
          </a:p>
          <a:p>
            <a:pPr algn="l"/>
            <a:r>
              <a:rPr lang="en-US" altLang="zh-CN" b="0" dirty="0">
                <a:solidFill>
                  <a:schemeClr val="tx1"/>
                </a:solidFill>
              </a:rPr>
              <a:t>P=P'</a:t>
            </a:r>
          </a:p>
        </p:txBody>
      </p:sp>
      <p:sp>
        <p:nvSpPr>
          <p:cNvPr id="3" name="矩形 2">
            <a:extLst>
              <a:ext uri="{FF2B5EF4-FFF2-40B4-BE49-F238E27FC236}">
                <a16:creationId xmlns:a16="http://schemas.microsoft.com/office/drawing/2014/main" id="{CA73386E-6210-4356-9F13-15AF710AAA72}"/>
              </a:ext>
            </a:extLst>
          </p:cNvPr>
          <p:cNvSpPr>
            <a:spLocks noChangeArrowheads="1"/>
          </p:cNvSpPr>
          <p:nvPr/>
        </p:nvSpPr>
        <p:spPr bwMode="auto">
          <a:xfrm>
            <a:off x="395536" y="1052736"/>
            <a:ext cx="2604890" cy="100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20000"/>
              </a:spcBef>
            </a:pPr>
            <a:r>
              <a:rPr lang="zh-CN" altLang="en-US" sz="3200" b="1" dirty="0">
                <a:solidFill>
                  <a:srgbClr val="FF0066"/>
                </a:solidFill>
                <a:latin typeface="黑体" panose="02010609060101010101" pitchFamily="49" charset="-122"/>
                <a:ea typeface="黑体" panose="02010609060101010101" pitchFamily="49" charset="-122"/>
              </a:rPr>
              <a:t>程序</a:t>
            </a:r>
            <a:r>
              <a:rPr lang="en-US" altLang="zh-CN" sz="3200" b="1" dirty="0">
                <a:solidFill>
                  <a:srgbClr val="FF0066"/>
                </a:solidFill>
                <a:latin typeface="黑体" panose="02010609060101010101" pitchFamily="49" charset="-122"/>
                <a:ea typeface="黑体" panose="02010609060101010101" pitchFamily="49" charset="-122"/>
              </a:rPr>
              <a:t>:</a:t>
            </a:r>
          </a:p>
          <a:p>
            <a:pPr algn="just">
              <a:spcBef>
                <a:spcPct val="20000"/>
              </a:spcBef>
            </a:pPr>
            <a:r>
              <a:rPr lang="en-US" altLang="zh-CN" sz="2400" b="0" dirty="0" err="1">
                <a:latin typeface="Times New Roman" panose="02020603050405020304" pitchFamily="18" charset="0"/>
                <a:ea typeface="黑体" panose="02010609060101010101" pitchFamily="49" charset="-122"/>
                <a:cs typeface="Times New Roman" panose="02020603050405020304" pitchFamily="18" charset="0"/>
              </a:rPr>
              <a:t>fixed_Iteration.m</a:t>
            </a:r>
            <a:endParaRPr lang="zh-CN" altLang="en-US" sz="2400" b="0"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0000"/>
              </a:spcBef>
            </a:pPr>
            <a:r>
              <a:rPr lang="zh-CN" altLang="en-US" sz="3200" b="1" dirty="0">
                <a:solidFill>
                  <a:srgbClr val="0000FF"/>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6018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A810E-995D-43E8-BD89-53349700080E}"/>
              </a:ext>
            </a:extLst>
          </p:cNvPr>
          <p:cNvSpPr>
            <a:spLocks noGrp="1"/>
          </p:cNvSpPr>
          <p:nvPr>
            <p:ph type="title"/>
          </p:nvPr>
        </p:nvSpPr>
        <p:spPr>
          <a:xfrm>
            <a:off x="3563888" y="620688"/>
            <a:ext cx="2400868" cy="466078"/>
          </a:xfrm>
        </p:spPr>
        <p:txBody>
          <a:bodyPr>
            <a:noAutofit/>
          </a:bodyPr>
          <a:lstStyle/>
          <a:p>
            <a:r>
              <a:rPr lang="zh-CN" altLang="en-US" sz="3200" dirty="0">
                <a:solidFill>
                  <a:srgbClr val="FF0000"/>
                </a:solidFill>
              </a:rPr>
              <a:t>作业 </a:t>
            </a:r>
            <a:r>
              <a:rPr lang="en-US" altLang="zh-CN" sz="3200" dirty="0">
                <a:solidFill>
                  <a:srgbClr val="FF0000"/>
                </a:solidFill>
              </a:rPr>
              <a:t>2.2</a:t>
            </a:r>
            <a:endParaRPr lang="zh-CN" altLang="en-US" sz="3200" dirty="0">
              <a:solidFill>
                <a:srgbClr val="FF0000"/>
              </a:solidFill>
            </a:endParaRPr>
          </a:p>
        </p:txBody>
      </p:sp>
      <p:pic>
        <p:nvPicPr>
          <p:cNvPr id="4" name="图片 3">
            <a:extLst>
              <a:ext uri="{FF2B5EF4-FFF2-40B4-BE49-F238E27FC236}">
                <a16:creationId xmlns:a16="http://schemas.microsoft.com/office/drawing/2014/main" id="{ACE42420-7D04-4DDE-92FD-7770383714C6}"/>
              </a:ext>
            </a:extLst>
          </p:cNvPr>
          <p:cNvPicPr>
            <a:picLocks noChangeAspect="1"/>
          </p:cNvPicPr>
          <p:nvPr/>
        </p:nvPicPr>
        <p:blipFill rotWithShape="1">
          <a:blip r:embed="rId2">
            <a:extLst>
              <a:ext uri="{28A0092B-C50C-407E-A947-70E740481C1C}">
                <a14:useLocalDpi xmlns:a14="http://schemas.microsoft.com/office/drawing/2010/main" val="0"/>
              </a:ext>
            </a:extLst>
          </a:blip>
          <a:srcRect l="-424" t="31385"/>
          <a:stretch/>
        </p:blipFill>
        <p:spPr>
          <a:xfrm>
            <a:off x="395536" y="1412776"/>
            <a:ext cx="8274693" cy="3888432"/>
          </a:xfrm>
          <a:prstGeom prst="rect">
            <a:avLst/>
          </a:prstGeom>
        </p:spPr>
      </p:pic>
    </p:spTree>
    <p:extLst>
      <p:ext uri="{BB962C8B-B14F-4D97-AF65-F5344CB8AC3E}">
        <p14:creationId xmlns:p14="http://schemas.microsoft.com/office/powerpoint/2010/main" val="3931983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7" name="标题 131073">
            <a:extLst>
              <a:ext uri="{FF2B5EF4-FFF2-40B4-BE49-F238E27FC236}">
                <a16:creationId xmlns:a16="http://schemas.microsoft.com/office/drawing/2014/main" id="{1AA3AD4D-3119-49CC-8588-AA04B8811987}"/>
              </a:ext>
            </a:extLst>
          </p:cNvPr>
          <p:cNvSpPr>
            <a:spLocks noGrp="1" noChangeArrowheads="1"/>
          </p:cNvSpPr>
          <p:nvPr>
            <p:ph type="ctrTitle"/>
          </p:nvPr>
        </p:nvSpPr>
        <p:spPr>
          <a:xfrm>
            <a:off x="1115616" y="88229"/>
            <a:ext cx="7956376" cy="555626"/>
          </a:xfrm>
        </p:spPr>
        <p:txBody>
          <a:bodyPr anchor="ctr">
            <a:noAutofit/>
          </a:bodyPr>
          <a:lstStyle/>
          <a:p>
            <a:pPr algn="l">
              <a:lnSpc>
                <a:spcPct val="150000"/>
              </a:lnSpc>
            </a:pPr>
            <a:r>
              <a:rPr lang="en-US" altLang="zh-CN" sz="3200" dirty="0">
                <a:solidFill>
                  <a:schemeClr val="bg2">
                    <a:lumMod val="10000"/>
                  </a:schemeClr>
                </a:solidFill>
                <a:latin typeface="仿宋" panose="02010609060101010101" pitchFamily="49" charset="-122"/>
                <a:ea typeface="仿宋" panose="02010609060101010101" pitchFamily="49" charset="-122"/>
              </a:rPr>
              <a:t>2.4 </a:t>
            </a:r>
            <a:r>
              <a:rPr lang="zh-CN" altLang="en-US" sz="3200" dirty="0">
                <a:solidFill>
                  <a:schemeClr val="bg2">
                    <a:lumMod val="10000"/>
                  </a:schemeClr>
                </a:solidFill>
                <a:latin typeface="仿宋" panose="02010609060101010101" pitchFamily="49" charset="-122"/>
                <a:ea typeface="仿宋" panose="02010609060101010101" pitchFamily="49" charset="-122"/>
              </a:rPr>
              <a:t>牛顿</a:t>
            </a:r>
            <a:r>
              <a:rPr lang="en-US" altLang="zh-CN" sz="3200" dirty="0">
                <a:solidFill>
                  <a:schemeClr val="bg2">
                    <a:lumMod val="10000"/>
                  </a:schemeClr>
                </a:solidFill>
                <a:latin typeface="仿宋" panose="02010609060101010101" pitchFamily="49" charset="-122"/>
                <a:ea typeface="仿宋" panose="02010609060101010101" pitchFamily="49" charset="-122"/>
              </a:rPr>
              <a:t>-</a:t>
            </a:r>
            <a:r>
              <a:rPr lang="zh-CN" altLang="en-US" sz="3200" dirty="0">
                <a:solidFill>
                  <a:schemeClr val="bg2">
                    <a:lumMod val="10000"/>
                  </a:schemeClr>
                </a:solidFill>
                <a:latin typeface="仿宋" panose="02010609060101010101" pitchFamily="49" charset="-122"/>
                <a:ea typeface="仿宋" panose="02010609060101010101" pitchFamily="49" charset="-122"/>
              </a:rPr>
              <a:t>拉夫森法（简称</a:t>
            </a:r>
            <a:r>
              <a:rPr lang="en-US" altLang="zh-CN" sz="3200" dirty="0">
                <a:solidFill>
                  <a:schemeClr val="bg2">
                    <a:lumMod val="10000"/>
                  </a:schemeClr>
                </a:solidFill>
                <a:latin typeface="仿宋" panose="02010609060101010101" pitchFamily="49" charset="-122"/>
                <a:ea typeface="仿宋" panose="02010609060101010101" pitchFamily="49" charset="-122"/>
              </a:rPr>
              <a:t>:</a:t>
            </a:r>
            <a:r>
              <a:rPr lang="zh-CN" altLang="en-US" sz="3200" dirty="0">
                <a:solidFill>
                  <a:schemeClr val="bg2">
                    <a:lumMod val="10000"/>
                  </a:schemeClr>
                </a:solidFill>
                <a:latin typeface="仿宋" panose="02010609060101010101" pitchFamily="49" charset="-122"/>
                <a:ea typeface="仿宋" panose="02010609060101010101" pitchFamily="49" charset="-122"/>
              </a:rPr>
              <a:t>牛顿迭代法）</a:t>
            </a:r>
            <a:endParaRPr lang="en-US" altLang="zh-CN" sz="3200" dirty="0">
              <a:solidFill>
                <a:schemeClr val="bg2">
                  <a:lumMod val="10000"/>
                </a:schemeClr>
              </a:solidFill>
              <a:latin typeface="仿宋" panose="02010609060101010101" pitchFamily="49" charset="-122"/>
              <a:ea typeface="仿宋" panose="02010609060101010101" pitchFamily="49" charset="-122"/>
            </a:endParaRPr>
          </a:p>
        </p:txBody>
      </p:sp>
      <p:sp>
        <p:nvSpPr>
          <p:cNvPr id="131075" name="副标题 131074">
            <a:extLst>
              <a:ext uri="{FF2B5EF4-FFF2-40B4-BE49-F238E27FC236}">
                <a16:creationId xmlns:a16="http://schemas.microsoft.com/office/drawing/2014/main" id="{C317240F-42D5-41FE-AF55-C496500E4D62}"/>
              </a:ext>
            </a:extLst>
          </p:cNvPr>
          <p:cNvSpPr>
            <a:spLocks noGrp="1" noChangeArrowheads="1"/>
          </p:cNvSpPr>
          <p:nvPr>
            <p:ph type="subTitle" idx="1"/>
          </p:nvPr>
        </p:nvSpPr>
        <p:spPr>
          <a:xfrm>
            <a:off x="395536" y="710534"/>
            <a:ext cx="8568952" cy="3294529"/>
          </a:xfrm>
        </p:spPr>
        <p:txBody>
          <a:bodyPr>
            <a:noAutofit/>
          </a:bodyPr>
          <a:lstStyle/>
          <a:p>
            <a:pPr algn="just">
              <a:lnSpc>
                <a:spcPct val="160000"/>
              </a:lnSpc>
            </a:pPr>
            <a:r>
              <a:rPr lang="en-US" altLang="zh-CN" sz="2400" b="1" dirty="0">
                <a:latin typeface="+mn-ea"/>
              </a:rPr>
              <a:t>    </a:t>
            </a:r>
            <a:r>
              <a:rPr lang="zh-CN" altLang="en-US" sz="2400" b="1" dirty="0">
                <a:latin typeface="+mn-ea"/>
              </a:rPr>
              <a:t>用迭代法可逐步精确方程</a:t>
            </a:r>
            <a:r>
              <a:rPr lang="en-US" altLang="zh-CN" sz="2400" b="1" dirty="0">
                <a:latin typeface="+mn-ea"/>
              </a:rPr>
              <a:t>f(x)=0</a:t>
            </a:r>
            <a:r>
              <a:rPr lang="zh-CN" altLang="en-US" sz="2400" b="1" dirty="0">
                <a:latin typeface="+mn-ea"/>
              </a:rPr>
              <a:t>根的近似值，但必须要找到</a:t>
            </a:r>
            <a:r>
              <a:rPr lang="en-US" altLang="zh-CN" sz="2400" b="1" dirty="0">
                <a:latin typeface="+mn-ea"/>
              </a:rPr>
              <a:t>f(x)=0</a:t>
            </a:r>
            <a:r>
              <a:rPr lang="zh-CN" altLang="en-US" sz="2400" b="1" dirty="0">
                <a:latin typeface="+mn-ea"/>
              </a:rPr>
              <a:t>的等价方程</a:t>
            </a:r>
            <a:r>
              <a:rPr lang="en-US" altLang="zh-CN" sz="2400" b="1" dirty="0">
                <a:latin typeface="+mn-ea"/>
              </a:rPr>
              <a:t>x=</a:t>
            </a:r>
            <a:r>
              <a:rPr lang="en-US" altLang="zh-CN" sz="2400" b="1" dirty="0">
                <a:latin typeface="+mn-ea"/>
                <a:sym typeface="Symbol" panose="05050102010706020507" pitchFamily="18" charset="2"/>
              </a:rPr>
              <a:t>(x)</a:t>
            </a:r>
            <a:r>
              <a:rPr lang="zh-CN" altLang="en-US" sz="2400" b="1" dirty="0">
                <a:latin typeface="+mn-ea"/>
              </a:rPr>
              <a:t>，如果</a:t>
            </a:r>
            <a:r>
              <a:rPr lang="en-US" altLang="zh-CN" sz="2400" b="1" dirty="0">
                <a:latin typeface="+mn-ea"/>
                <a:sym typeface="Symbol" panose="05050102010706020507" pitchFamily="18" charset="2"/>
              </a:rPr>
              <a:t>(x)</a:t>
            </a:r>
            <a:r>
              <a:rPr lang="zh-CN" altLang="en-US" sz="2400" b="1" dirty="0">
                <a:latin typeface="+mn-ea"/>
              </a:rPr>
              <a:t>选得不合适，不仅影响收敛速度，而且有可能造成迭代格式发散。</a:t>
            </a:r>
          </a:p>
          <a:p>
            <a:pPr algn="just">
              <a:lnSpc>
                <a:spcPct val="160000"/>
              </a:lnSpc>
            </a:pPr>
            <a:r>
              <a:rPr lang="zh-CN" altLang="en-US" sz="2400" b="1" dirty="0">
                <a:latin typeface="+mn-ea"/>
              </a:rPr>
              <a:t>    </a:t>
            </a:r>
            <a:r>
              <a:rPr lang="zh-CN" altLang="en-US" sz="2400" b="1" dirty="0">
                <a:solidFill>
                  <a:srgbClr val="0000FF"/>
                </a:solidFill>
                <a:latin typeface="+mn-ea"/>
              </a:rPr>
              <a:t>能否找到一种迭代方法，既结构简单，收敛速度快，又不存在发散的问题。</a:t>
            </a:r>
            <a:r>
              <a:rPr lang="zh-CN" altLang="en-US" sz="2400" b="1" dirty="0">
                <a:latin typeface="+mn-ea"/>
              </a:rPr>
              <a:t>这就是本节要介绍的牛顿迭代法。</a:t>
            </a:r>
          </a:p>
        </p:txBody>
      </p:sp>
      <p:sp>
        <p:nvSpPr>
          <p:cNvPr id="2" name="文本框 1">
            <a:extLst>
              <a:ext uri="{FF2B5EF4-FFF2-40B4-BE49-F238E27FC236}">
                <a16:creationId xmlns:a16="http://schemas.microsoft.com/office/drawing/2014/main" id="{06F7E6EF-106C-4EBD-8AB9-ED1AB4453B14}"/>
              </a:ext>
            </a:extLst>
          </p:cNvPr>
          <p:cNvSpPr txBox="1"/>
          <p:nvPr/>
        </p:nvSpPr>
        <p:spPr>
          <a:xfrm>
            <a:off x="2339752" y="3936632"/>
            <a:ext cx="5112568" cy="2255554"/>
          </a:xfrm>
          <a:prstGeom prst="rect">
            <a:avLst/>
          </a:prstGeom>
          <a:noFill/>
        </p:spPr>
        <p:txBody>
          <a:bodyPr wrap="square" rtlCol="0">
            <a:spAutoFit/>
          </a:bodyPr>
          <a:lstStyle/>
          <a:p>
            <a:pPr algn="just">
              <a:lnSpc>
                <a:spcPct val="150000"/>
              </a:lnSpc>
            </a:pPr>
            <a:r>
              <a:rPr lang="en-US" altLang="zh-CN" sz="2400" dirty="0">
                <a:solidFill>
                  <a:schemeClr val="tx1"/>
                </a:solidFill>
                <a:latin typeface="+mn-ea"/>
                <a:ea typeface="+mn-ea"/>
              </a:rPr>
              <a:t>2.4.1 </a:t>
            </a:r>
            <a:r>
              <a:rPr lang="zh-CN" altLang="en-US" sz="2400" dirty="0">
                <a:solidFill>
                  <a:schemeClr val="tx1"/>
                </a:solidFill>
                <a:latin typeface="+mn-ea"/>
                <a:ea typeface="+mn-ea"/>
              </a:rPr>
              <a:t>牛顿迭代法的基本思想</a:t>
            </a:r>
            <a:endParaRPr lang="en-US" altLang="zh-CN" sz="2400" dirty="0">
              <a:solidFill>
                <a:schemeClr val="tx1"/>
              </a:solidFill>
              <a:latin typeface="+mn-ea"/>
              <a:ea typeface="+mn-ea"/>
            </a:endParaRPr>
          </a:p>
          <a:p>
            <a:pPr algn="just">
              <a:lnSpc>
                <a:spcPct val="150000"/>
              </a:lnSpc>
            </a:pPr>
            <a:r>
              <a:rPr lang="en-US" altLang="zh-CN" sz="2400" dirty="0">
                <a:solidFill>
                  <a:schemeClr val="tx1"/>
                </a:solidFill>
                <a:latin typeface="+mn-ea"/>
                <a:ea typeface="+mn-ea"/>
              </a:rPr>
              <a:t>2.4.2 </a:t>
            </a:r>
            <a:r>
              <a:rPr lang="zh-CN" altLang="en-US" sz="2400" dirty="0">
                <a:solidFill>
                  <a:schemeClr val="tx1"/>
                </a:solidFill>
                <a:latin typeface="+mn-ea"/>
                <a:ea typeface="+mn-ea"/>
              </a:rPr>
              <a:t>牛顿迭代法的几何解释</a:t>
            </a:r>
          </a:p>
          <a:p>
            <a:pPr algn="just">
              <a:lnSpc>
                <a:spcPct val="150000"/>
              </a:lnSpc>
            </a:pPr>
            <a:r>
              <a:rPr lang="en-US" altLang="zh-CN" sz="2400" dirty="0">
                <a:solidFill>
                  <a:schemeClr val="tx1"/>
                </a:solidFill>
                <a:latin typeface="+mn-ea"/>
                <a:ea typeface="+mn-ea"/>
              </a:rPr>
              <a:t>2.4.3 </a:t>
            </a:r>
            <a:r>
              <a:rPr lang="zh-CN" altLang="en-US" sz="2400" dirty="0">
                <a:solidFill>
                  <a:schemeClr val="tx1"/>
                </a:solidFill>
                <a:latin typeface="+mn-ea"/>
                <a:ea typeface="+mn-ea"/>
              </a:rPr>
              <a:t>牛顿迭代法的收敛性分析</a:t>
            </a:r>
          </a:p>
          <a:p>
            <a:pPr algn="just">
              <a:lnSpc>
                <a:spcPct val="150000"/>
              </a:lnSpc>
            </a:pPr>
            <a:r>
              <a:rPr lang="en-US" altLang="zh-CN" sz="2400" dirty="0">
                <a:solidFill>
                  <a:schemeClr val="tx1"/>
                </a:solidFill>
                <a:latin typeface="+mn-ea"/>
                <a:ea typeface="+mn-ea"/>
              </a:rPr>
              <a:t>2.4.3 </a:t>
            </a:r>
            <a:r>
              <a:rPr lang="zh-CN" altLang="en-US" sz="2400" dirty="0">
                <a:solidFill>
                  <a:schemeClr val="tx1"/>
                </a:solidFill>
                <a:latin typeface="+mn-ea"/>
                <a:ea typeface="+mn-ea"/>
              </a:rPr>
              <a:t>牛顿迭代法的算法实现</a:t>
            </a:r>
          </a:p>
        </p:txBody>
      </p:sp>
    </p:spTree>
    <p:extLst>
      <p:ext uri="{BB962C8B-B14F-4D97-AF65-F5344CB8AC3E}">
        <p14:creationId xmlns:p14="http://schemas.microsoft.com/office/powerpoint/2010/main" val="104655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F5686B77-B1D7-4018-9C25-60D43401F6F3}"/>
              </a:ext>
            </a:extLst>
          </p:cNvPr>
          <p:cNvSpPr>
            <a:spLocks noChangeArrowheads="1"/>
          </p:cNvSpPr>
          <p:nvPr/>
        </p:nvSpPr>
        <p:spPr bwMode="auto">
          <a:xfrm>
            <a:off x="4232699" y="3245613"/>
            <a:ext cx="2164821" cy="826594"/>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endParaRPr lang="zh-CN" altLang="en-US">
              <a:solidFill>
                <a:schemeClr val="tx1"/>
              </a:solidFill>
              <a:latin typeface="+mn-ea"/>
              <a:ea typeface="+mn-ea"/>
            </a:endParaRPr>
          </a:p>
        </p:txBody>
      </p:sp>
      <p:sp>
        <p:nvSpPr>
          <p:cNvPr id="134145" name="标题 133121">
            <a:extLst>
              <a:ext uri="{FF2B5EF4-FFF2-40B4-BE49-F238E27FC236}">
                <a16:creationId xmlns:a16="http://schemas.microsoft.com/office/drawing/2014/main" id="{B542CD11-98B5-431E-B2D3-54CC4F8C55B7}"/>
              </a:ext>
            </a:extLst>
          </p:cNvPr>
          <p:cNvSpPr>
            <a:spLocks noGrp="1" noChangeArrowheads="1"/>
          </p:cNvSpPr>
          <p:nvPr>
            <p:ph type="ctrTitle"/>
          </p:nvPr>
        </p:nvSpPr>
        <p:spPr>
          <a:xfrm>
            <a:off x="2267744" y="289029"/>
            <a:ext cx="5832648" cy="433348"/>
          </a:xfrm>
        </p:spPr>
        <p:txBody>
          <a:bodyPr anchor="ctr">
            <a:noAutofit/>
          </a:bodyPr>
          <a:lstStyle/>
          <a:p>
            <a:pPr algn="l"/>
            <a:r>
              <a:rPr lang="en-US" altLang="zh-CN" sz="2800" b="1" dirty="0">
                <a:latin typeface="+mn-ea"/>
                <a:ea typeface="+mn-ea"/>
              </a:rPr>
              <a:t>2.4.1 </a:t>
            </a:r>
            <a:r>
              <a:rPr lang="zh-CN" altLang="en-US" sz="2800" b="1" dirty="0">
                <a:latin typeface="+mn-ea"/>
                <a:ea typeface="+mn-ea"/>
              </a:rPr>
              <a:t>牛顿迭代法的基本思想</a:t>
            </a:r>
          </a:p>
        </p:txBody>
      </p:sp>
      <p:sp>
        <p:nvSpPr>
          <p:cNvPr id="133123" name="副标题 133122">
            <a:extLst>
              <a:ext uri="{FF2B5EF4-FFF2-40B4-BE49-F238E27FC236}">
                <a16:creationId xmlns:a16="http://schemas.microsoft.com/office/drawing/2014/main" id="{FAA5BB56-92A5-402C-AF00-6C673349E93A}"/>
              </a:ext>
            </a:extLst>
          </p:cNvPr>
          <p:cNvSpPr>
            <a:spLocks noGrp="1" noChangeArrowheads="1"/>
          </p:cNvSpPr>
          <p:nvPr>
            <p:ph type="subTitle" idx="1"/>
          </p:nvPr>
        </p:nvSpPr>
        <p:spPr>
          <a:xfrm>
            <a:off x="284560" y="910932"/>
            <a:ext cx="8352928" cy="1443247"/>
          </a:xfrm>
        </p:spPr>
        <p:txBody>
          <a:bodyPr>
            <a:noAutofit/>
          </a:bodyPr>
          <a:lstStyle/>
          <a:p>
            <a:pPr algn="l">
              <a:lnSpc>
                <a:spcPts val="3400"/>
              </a:lnSpc>
            </a:pPr>
            <a:r>
              <a:rPr lang="en-US" altLang="zh-CN" sz="2800" b="1" dirty="0">
                <a:solidFill>
                  <a:srgbClr val="0000FF"/>
                </a:solidFill>
                <a:latin typeface="+mn-ea"/>
              </a:rPr>
              <a:t>      </a:t>
            </a:r>
            <a:r>
              <a:rPr lang="zh-CN" altLang="en-US" sz="2800" b="1" dirty="0">
                <a:latin typeface="+mn-ea"/>
              </a:rPr>
              <a:t>牛顿迭代法是一种重要和常用的迭代法，它的基本思想是</a:t>
            </a:r>
            <a:r>
              <a:rPr lang="zh-CN" altLang="en-US" sz="2800" b="1" dirty="0">
                <a:solidFill>
                  <a:srgbClr val="FF0000"/>
                </a:solidFill>
                <a:latin typeface="+mn-ea"/>
              </a:rPr>
              <a:t>将非线性函数 </a:t>
            </a:r>
            <a:r>
              <a:rPr lang="en-US" altLang="zh-CN" sz="2800" b="1" i="1" dirty="0">
                <a:solidFill>
                  <a:srgbClr val="FF0000"/>
                </a:solidFill>
                <a:latin typeface="+mn-ea"/>
                <a:cs typeface="Times New Roman" panose="02020603050405020304" pitchFamily="18" charset="0"/>
              </a:rPr>
              <a:t>f</a:t>
            </a:r>
            <a:r>
              <a:rPr lang="en-US" altLang="zh-CN" sz="2800" b="1" dirty="0">
                <a:solidFill>
                  <a:srgbClr val="FF0000"/>
                </a:solidFill>
                <a:latin typeface="+mn-ea"/>
                <a:cs typeface="Times New Roman" panose="02020603050405020304" pitchFamily="18" charset="0"/>
              </a:rPr>
              <a:t>(</a:t>
            </a:r>
            <a:r>
              <a:rPr lang="en-US" altLang="zh-CN" sz="2800" b="1" i="1" dirty="0">
                <a:solidFill>
                  <a:srgbClr val="FF0000"/>
                </a:solidFill>
                <a:latin typeface="+mn-ea"/>
                <a:cs typeface="Times New Roman" panose="02020603050405020304" pitchFamily="18" charset="0"/>
              </a:rPr>
              <a:t>x</a:t>
            </a:r>
            <a:r>
              <a:rPr lang="en-US" altLang="zh-CN" sz="2800" b="1" dirty="0">
                <a:solidFill>
                  <a:srgbClr val="FF0000"/>
                </a:solidFill>
                <a:latin typeface="+mn-ea"/>
                <a:cs typeface="Times New Roman" panose="02020603050405020304" pitchFamily="18" charset="0"/>
              </a:rPr>
              <a:t>) </a:t>
            </a:r>
            <a:r>
              <a:rPr lang="zh-CN" altLang="en-US" sz="2800" b="1" dirty="0">
                <a:solidFill>
                  <a:srgbClr val="FF0000"/>
                </a:solidFill>
                <a:latin typeface="+mn-ea"/>
              </a:rPr>
              <a:t>逐步线性化</a:t>
            </a:r>
            <a:r>
              <a:rPr lang="zh-CN" altLang="en-US" sz="2800" b="1" dirty="0">
                <a:latin typeface="+mn-ea"/>
              </a:rPr>
              <a:t>，从而将非线性方程 </a:t>
            </a:r>
            <a:r>
              <a:rPr lang="en-US" altLang="zh-CN" sz="2800" b="1" i="1" dirty="0">
                <a:latin typeface="Times New Roman" panose="02020603050405020304" pitchFamily="18" charset="0"/>
                <a:cs typeface="Times New Roman" panose="02020603050405020304" pitchFamily="18" charset="0"/>
              </a:rPr>
              <a:t>f(x)=0 </a:t>
            </a:r>
            <a:r>
              <a:rPr lang="zh-CN" altLang="en-US" sz="2800" b="1" dirty="0">
                <a:latin typeface="+mn-ea"/>
              </a:rPr>
              <a:t>近似地转化为线性方程求解。</a:t>
            </a:r>
          </a:p>
        </p:txBody>
      </p:sp>
      <p:sp>
        <p:nvSpPr>
          <p:cNvPr id="133125" name="矩形 133124">
            <a:extLst>
              <a:ext uri="{FF2B5EF4-FFF2-40B4-BE49-F238E27FC236}">
                <a16:creationId xmlns:a16="http://schemas.microsoft.com/office/drawing/2014/main" id="{054462C3-F149-4BE1-919E-602E250461EA}"/>
              </a:ext>
            </a:extLst>
          </p:cNvPr>
          <p:cNvSpPr>
            <a:spLocks noChangeArrowheads="1"/>
          </p:cNvSpPr>
          <p:nvPr/>
        </p:nvSpPr>
        <p:spPr bwMode="auto">
          <a:xfrm>
            <a:off x="-13032" y="4072207"/>
            <a:ext cx="8454390"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华文仿宋" panose="02010600040101010101" pitchFamily="2" charset="-122"/>
                <a:ea typeface="华文仿宋" panose="02010600040101010101" pitchFamily="2" charset="-122"/>
              </a:rPr>
              <a:t>忽略高次项，用其线性部分作为函数</a:t>
            </a:r>
            <a:r>
              <a:rPr lang="en-US" altLang="zh-CN" sz="2800" b="1" dirty="0">
                <a:solidFill>
                  <a:srgbClr val="0000FF"/>
                </a:solidFill>
                <a:latin typeface="华文仿宋" panose="02010600040101010101" pitchFamily="2" charset="-122"/>
                <a:ea typeface="华文仿宋" panose="02010600040101010101" pitchFamily="2" charset="-122"/>
              </a:rPr>
              <a:t>f(x)</a:t>
            </a:r>
            <a:r>
              <a:rPr lang="zh-CN" altLang="en-US" sz="2800" b="1" dirty="0">
                <a:solidFill>
                  <a:srgbClr val="0000FF"/>
                </a:solidFill>
                <a:latin typeface="华文仿宋" panose="02010600040101010101" pitchFamily="2" charset="-122"/>
                <a:ea typeface="华文仿宋" panose="02010600040101010101" pitchFamily="2" charset="-122"/>
              </a:rPr>
              <a:t>的近似，有</a:t>
            </a:r>
          </a:p>
        </p:txBody>
      </p:sp>
      <p:pic>
        <p:nvPicPr>
          <p:cNvPr id="5" name="图片 4">
            <a:extLst>
              <a:ext uri="{FF2B5EF4-FFF2-40B4-BE49-F238E27FC236}">
                <a16:creationId xmlns:a16="http://schemas.microsoft.com/office/drawing/2014/main" id="{93BAA72A-8C13-4998-8602-45BCE63C12ED}"/>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698316" y="4787367"/>
            <a:ext cx="5525415" cy="404774"/>
          </a:xfrm>
          <a:prstGeom prst="rect">
            <a:avLst/>
          </a:prstGeom>
        </p:spPr>
      </p:pic>
      <p:grpSp>
        <p:nvGrpSpPr>
          <p:cNvPr id="11" name="Group 6">
            <a:extLst>
              <a:ext uri="{FF2B5EF4-FFF2-40B4-BE49-F238E27FC236}">
                <a16:creationId xmlns:a16="http://schemas.microsoft.com/office/drawing/2014/main" id="{D3038D04-0D45-495F-879F-38E1743C04B8}"/>
              </a:ext>
            </a:extLst>
          </p:cNvPr>
          <p:cNvGrpSpPr>
            <a:grpSpLocks/>
          </p:cNvGrpSpPr>
          <p:nvPr/>
        </p:nvGrpSpPr>
        <p:grpSpPr bwMode="auto">
          <a:xfrm>
            <a:off x="484613" y="3251618"/>
            <a:ext cx="8480425" cy="784225"/>
            <a:chOff x="353" y="1525"/>
            <a:chExt cx="5342" cy="494"/>
          </a:xfrm>
        </p:grpSpPr>
        <p:graphicFrame>
          <p:nvGraphicFramePr>
            <p:cNvPr id="12" name="Object 7">
              <a:extLst>
                <a:ext uri="{FF2B5EF4-FFF2-40B4-BE49-F238E27FC236}">
                  <a16:creationId xmlns:a16="http://schemas.microsoft.com/office/drawing/2014/main" id="{E2C9CE25-C416-4EBE-A318-52F4BAEA1C10}"/>
                </a:ext>
              </a:extLst>
            </p:cNvPr>
            <p:cNvGraphicFramePr>
              <a:graphicFrameLocks noChangeAspect="1"/>
            </p:cNvGraphicFramePr>
            <p:nvPr>
              <p:extLst>
                <p:ext uri="{D42A27DB-BD31-4B8C-83A1-F6EECF244321}">
                  <p14:modId xmlns:p14="http://schemas.microsoft.com/office/powerpoint/2010/main" val="3233756400"/>
                </p:ext>
              </p:extLst>
            </p:nvPr>
          </p:nvGraphicFramePr>
          <p:xfrm>
            <a:off x="353" y="1525"/>
            <a:ext cx="3555" cy="494"/>
          </p:xfrm>
          <a:graphic>
            <a:graphicData uri="http://schemas.openxmlformats.org/presentationml/2006/ole">
              <mc:AlternateContent xmlns:mc="http://schemas.openxmlformats.org/markup-compatibility/2006">
                <mc:Choice xmlns:v="urn:schemas-microsoft-com:vml" Requires="v">
                  <p:oleObj spid="_x0000_s28910" name="Equation" r:id="rId6" imgW="3009600" imgH="393480" progId="Equation.DSMT4">
                    <p:embed/>
                  </p:oleObj>
                </mc:Choice>
                <mc:Fallback>
                  <p:oleObj name="Equation" r:id="rId6" imgW="3009600" imgH="393480" progId="Equation.DSMT4">
                    <p:embed/>
                    <p:pic>
                      <p:nvPicPr>
                        <p:cNvPr id="944135" name="Object 7">
                          <a:extLst>
                            <a:ext uri="{FF2B5EF4-FFF2-40B4-BE49-F238E27FC236}">
                              <a16:creationId xmlns:a16="http://schemas.microsoft.com/office/drawing/2014/main" id="{1A80A95D-D59E-4093-A570-D47A306DBF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 y="1525"/>
                          <a:ext cx="3555" cy="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8">
              <a:extLst>
                <a:ext uri="{FF2B5EF4-FFF2-40B4-BE49-F238E27FC236}">
                  <a16:creationId xmlns:a16="http://schemas.microsoft.com/office/drawing/2014/main" id="{97A36248-CA7F-4E57-8D14-5201B215E129}"/>
                </a:ext>
              </a:extLst>
            </p:cNvPr>
            <p:cNvSpPr txBox="1">
              <a:spLocks noChangeArrowheads="1"/>
            </p:cNvSpPr>
            <p:nvPr/>
          </p:nvSpPr>
          <p:spPr bwMode="auto">
            <a:xfrm>
              <a:off x="3827" y="1621"/>
              <a:ext cx="18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63600" indent="-863600">
                <a:defRPr kumimoji="1" sz="2400">
                  <a:solidFill>
                    <a:schemeClr val="tx1"/>
                  </a:solidFill>
                  <a:latin typeface="Arial" panose="020B0604020202020204" pitchFamily="34" charset="0"/>
                  <a:ea typeface="宋体" panose="02010600030101010101" pitchFamily="2" charset="-122"/>
                </a:defRPr>
              </a:lvl1pPr>
              <a:lvl2pPr marL="1054100">
                <a:defRPr kumimoji="1" sz="2400">
                  <a:solidFill>
                    <a:schemeClr val="tx1"/>
                  </a:solidFill>
                  <a:latin typeface="Arial" panose="020B0604020202020204" pitchFamily="34" charset="0"/>
                  <a:ea typeface="宋体" panose="02010600030101010101" pitchFamily="2" charset="-122"/>
                </a:defRPr>
              </a:lvl2pPr>
              <a:lvl3pPr marL="1244600">
                <a:defRPr kumimoji="1" sz="2400">
                  <a:solidFill>
                    <a:schemeClr val="tx1"/>
                  </a:solidFill>
                  <a:latin typeface="Arial" panose="020B0604020202020204" pitchFamily="34" charset="0"/>
                  <a:ea typeface="宋体" panose="02010600030101010101" pitchFamily="2" charset="-122"/>
                </a:defRPr>
              </a:lvl3pPr>
              <a:lvl4pPr marL="1435100">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10000"/>
                </a:spcBef>
              </a:pPr>
              <a:r>
                <a:rPr lang="en-US" altLang="zh-CN" dirty="0">
                  <a:latin typeface="Times New Roman" panose="02020603050405020304" pitchFamily="18" charset="0"/>
                  <a:ea typeface="楷体_GB2312" pitchFamily="49" charset="-122"/>
                  <a:sym typeface="Symbol" panose="05050102010706020507" pitchFamily="18" charset="2"/>
                </a:rPr>
                <a:t>,    </a:t>
              </a:r>
              <a:r>
                <a:rPr lang="en-US" altLang="zh-CN" i="1" dirty="0">
                  <a:latin typeface="Times New Roman" panose="02020603050405020304" pitchFamily="18" charset="0"/>
                  <a:ea typeface="楷体_GB2312" pitchFamily="49" charset="-122"/>
                  <a:sym typeface="Symbol" panose="05050102010706020507" pitchFamily="18" charset="2"/>
                </a:rPr>
                <a:t> </a:t>
              </a:r>
              <a:r>
                <a:rPr lang="zh-CN" altLang="en-US" dirty="0">
                  <a:solidFill>
                    <a:srgbClr val="0000FF"/>
                  </a:solidFill>
                  <a:latin typeface="Times New Roman" panose="02020603050405020304" pitchFamily="18" charset="0"/>
                  <a:ea typeface="楷体_GB2312" pitchFamily="49" charset="-122"/>
                </a:rPr>
                <a:t>在 </a:t>
              </a:r>
              <a:r>
                <a:rPr lang="en-US" altLang="zh-CN" i="1" dirty="0" err="1">
                  <a:latin typeface="Times New Roman" panose="02020603050405020304" pitchFamily="18" charset="0"/>
                  <a:ea typeface="楷体_GB2312" pitchFamily="49" charset="-122"/>
                </a:rPr>
                <a:t>x</a:t>
              </a:r>
              <a:r>
                <a:rPr lang="en-US" altLang="zh-CN" i="1" baseline="-25000" dirty="0" err="1">
                  <a:latin typeface="Times New Roman" panose="02020603050405020304" pitchFamily="18" charset="0"/>
                  <a:ea typeface="楷体_GB2312" pitchFamily="49" charset="-122"/>
                </a:rPr>
                <a:t>k</a:t>
              </a:r>
              <a:r>
                <a:rPr lang="en-US" altLang="zh-CN" dirty="0">
                  <a:solidFill>
                    <a:srgbClr val="0000FF"/>
                  </a:solidFill>
                  <a:latin typeface="Times New Roman" panose="02020603050405020304" pitchFamily="18" charset="0"/>
                  <a:ea typeface="楷体_GB2312" pitchFamily="49" charset="-122"/>
                </a:rPr>
                <a:t> </a:t>
              </a:r>
              <a:r>
                <a:rPr lang="zh-CN" altLang="en-US" dirty="0">
                  <a:solidFill>
                    <a:srgbClr val="0000FF"/>
                  </a:solidFill>
                  <a:latin typeface="Times New Roman" panose="02020603050405020304" pitchFamily="18" charset="0"/>
                  <a:ea typeface="楷体_GB2312" pitchFamily="49" charset="-122"/>
                </a:rPr>
                <a:t>和 </a:t>
              </a:r>
              <a:r>
                <a:rPr lang="en-US" altLang="zh-CN" i="1" dirty="0">
                  <a:latin typeface="Times New Roman" panose="02020603050405020304" pitchFamily="18" charset="0"/>
                  <a:ea typeface="楷体_GB2312" pitchFamily="49" charset="-122"/>
                </a:rPr>
                <a:t>x</a:t>
              </a:r>
              <a:r>
                <a:rPr lang="en-US" altLang="zh-CN" dirty="0">
                  <a:solidFill>
                    <a:srgbClr val="0000FF"/>
                  </a:solidFill>
                  <a:latin typeface="Times New Roman" panose="02020603050405020304" pitchFamily="18" charset="0"/>
                  <a:ea typeface="楷体_GB2312" pitchFamily="49" charset="-122"/>
                </a:rPr>
                <a:t> </a:t>
              </a:r>
              <a:r>
                <a:rPr lang="zh-CN" altLang="en-US" dirty="0">
                  <a:solidFill>
                    <a:srgbClr val="0000FF"/>
                  </a:solidFill>
                  <a:latin typeface="Times New Roman" panose="02020603050405020304" pitchFamily="18" charset="0"/>
                  <a:ea typeface="楷体_GB2312" pitchFamily="49" charset="-122"/>
                </a:rPr>
                <a:t>之间</a:t>
              </a:r>
              <a:r>
                <a:rPr lang="en-US" altLang="zh-CN" dirty="0">
                  <a:solidFill>
                    <a:srgbClr val="0000FF"/>
                  </a:solidFill>
                  <a:latin typeface="Times New Roman" panose="02020603050405020304" pitchFamily="18" charset="0"/>
                  <a:ea typeface="楷体_GB2312" pitchFamily="49" charset="-122"/>
                </a:rPr>
                <a:t>.</a:t>
              </a:r>
            </a:p>
          </p:txBody>
        </p:sp>
      </p:grpSp>
      <p:sp>
        <p:nvSpPr>
          <p:cNvPr id="6" name="文本框 5">
            <a:extLst>
              <a:ext uri="{FF2B5EF4-FFF2-40B4-BE49-F238E27FC236}">
                <a16:creationId xmlns:a16="http://schemas.microsoft.com/office/drawing/2014/main" id="{278CE5E3-87B6-4E41-9AA8-354C8370830A}"/>
              </a:ext>
            </a:extLst>
          </p:cNvPr>
          <p:cNvSpPr txBox="1"/>
          <p:nvPr/>
        </p:nvSpPr>
        <p:spPr>
          <a:xfrm>
            <a:off x="103060" y="2291506"/>
            <a:ext cx="8715928" cy="954107"/>
          </a:xfrm>
          <a:prstGeom prst="rect">
            <a:avLst/>
          </a:prstGeom>
          <a:noFill/>
        </p:spPr>
        <p:txBody>
          <a:bodyPr wrap="square" rtlCol="0">
            <a:spAutoFit/>
          </a:bodyPr>
          <a:lstStyle/>
          <a:p>
            <a:pPr algn="l"/>
            <a:r>
              <a:rPr lang="zh-CN" altLang="en-US" sz="2800" dirty="0">
                <a:solidFill>
                  <a:schemeClr val="tx1"/>
                </a:solidFill>
                <a:latin typeface="华文仿宋" panose="02010600040101010101" pitchFamily="2" charset="-122"/>
                <a:ea typeface="华文仿宋" panose="02010600040101010101" pitchFamily="2" charset="-122"/>
              </a:rPr>
              <a:t>       对于方程 </a:t>
            </a:r>
            <a:r>
              <a:rPr lang="en-US" altLang="zh-CN" sz="28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8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)=0</a:t>
            </a:r>
            <a:r>
              <a:rPr lang="zh-CN" altLang="en-US" sz="2800" dirty="0">
                <a:solidFill>
                  <a:schemeClr val="tx1"/>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设其近似根为</a:t>
            </a:r>
            <a:r>
              <a:rPr lang="en-US" altLang="zh-CN" sz="2800" i="1" dirty="0" err="1">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i="1" baseline="-25000" dirty="0" err="1">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k</a:t>
            </a:r>
            <a:r>
              <a:rPr lang="zh-CN" altLang="en-US"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chemeClr val="tx1"/>
                </a:solidFill>
                <a:latin typeface="华文仿宋" panose="02010600040101010101" pitchFamily="2" charset="-122"/>
                <a:ea typeface="华文仿宋" panose="02010600040101010101" pitchFamily="2" charset="-122"/>
              </a:rPr>
              <a:t>函数</a:t>
            </a:r>
            <a:r>
              <a:rPr lang="en-US" altLang="zh-CN" sz="28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8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800" dirty="0">
                <a:solidFill>
                  <a:schemeClr val="tx1"/>
                </a:solidFill>
                <a:latin typeface="华文仿宋" panose="02010600040101010101" pitchFamily="2" charset="-122"/>
                <a:ea typeface="华文仿宋" panose="02010600040101010101" pitchFamily="2" charset="-122"/>
              </a:rPr>
              <a:t>可在</a:t>
            </a:r>
            <a:r>
              <a:rPr lang="en-US" altLang="zh-CN" sz="2800" i="1" dirty="0" err="1">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i="1" baseline="-25000" dirty="0" err="1">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k</a:t>
            </a:r>
            <a:r>
              <a:rPr lang="zh-CN" altLang="en-US" sz="2800" dirty="0">
                <a:solidFill>
                  <a:schemeClr val="tx1"/>
                </a:solidFill>
                <a:latin typeface="华文仿宋" panose="02010600040101010101" pitchFamily="2" charset="-122"/>
                <a:ea typeface="华文仿宋" panose="02010600040101010101" pitchFamily="2" charset="-122"/>
              </a:rPr>
              <a:t>附近作泰勒展开。</a:t>
            </a:r>
          </a:p>
        </p:txBody>
      </p:sp>
      <p:sp>
        <p:nvSpPr>
          <p:cNvPr id="17" name="文本框 16">
            <a:extLst>
              <a:ext uri="{FF2B5EF4-FFF2-40B4-BE49-F238E27FC236}">
                <a16:creationId xmlns:a16="http://schemas.microsoft.com/office/drawing/2014/main" id="{C373B093-796E-4736-9784-141724BC2000}"/>
              </a:ext>
            </a:extLst>
          </p:cNvPr>
          <p:cNvSpPr txBox="1"/>
          <p:nvPr/>
        </p:nvSpPr>
        <p:spPr>
          <a:xfrm>
            <a:off x="60816" y="5461344"/>
            <a:ext cx="6336704" cy="523220"/>
          </a:xfrm>
          <a:prstGeom prst="rect">
            <a:avLst/>
          </a:prstGeom>
          <a:noFill/>
        </p:spPr>
        <p:txBody>
          <a:bodyPr wrap="square" rtlCol="0">
            <a:spAutoFit/>
          </a:bodyPr>
          <a:lstStyle/>
          <a:p>
            <a:pPr algn="l"/>
            <a:r>
              <a:rPr lang="zh-CN" altLang="en-US" sz="2800" dirty="0">
                <a:solidFill>
                  <a:schemeClr val="tx1"/>
                </a:solidFill>
                <a:latin typeface="华文仿宋" panose="02010600040101010101" pitchFamily="2" charset="-122"/>
                <a:ea typeface="华文仿宋" panose="02010600040101010101" pitchFamily="2" charset="-122"/>
              </a:rPr>
              <a:t>设</a:t>
            </a:r>
            <a:r>
              <a:rPr lang="en-US" altLang="zh-CN" sz="2800" dirty="0">
                <a:solidFill>
                  <a:schemeClr val="tx1"/>
                </a:solidFill>
                <a:latin typeface="华文仿宋" panose="02010600040101010101" pitchFamily="2" charset="-122"/>
                <a:ea typeface="华文仿宋" panose="02010600040101010101" pitchFamily="2" charset="-122"/>
              </a:rPr>
              <a:t>f(x)=0</a:t>
            </a:r>
            <a:r>
              <a:rPr lang="zh-CN" altLang="en-US" sz="2800" dirty="0">
                <a:solidFill>
                  <a:schemeClr val="tx1"/>
                </a:solidFill>
                <a:latin typeface="华文仿宋" panose="02010600040101010101" pitchFamily="2" charset="-122"/>
                <a:ea typeface="华文仿宋" panose="02010600040101010101" pitchFamily="2" charset="-122"/>
              </a:rPr>
              <a:t>的根</a:t>
            </a:r>
            <a:r>
              <a:rPr lang="en-US" altLang="zh-CN" sz="2800" dirty="0">
                <a:solidFill>
                  <a:schemeClr val="tx1"/>
                </a:solidFill>
                <a:latin typeface="华文仿宋" panose="02010600040101010101" pitchFamily="2" charset="-122"/>
                <a:ea typeface="华文仿宋" panose="02010600040101010101" pitchFamily="2" charset="-122"/>
              </a:rPr>
              <a:t>x</a:t>
            </a:r>
            <a:r>
              <a:rPr lang="en-US" altLang="zh-CN" sz="2800" baseline="30000" dirty="0">
                <a:solidFill>
                  <a:schemeClr val="tx1"/>
                </a:solidFill>
                <a:latin typeface="华文仿宋" panose="02010600040101010101" pitchFamily="2" charset="-122"/>
                <a:ea typeface="华文仿宋" panose="02010600040101010101" pitchFamily="2" charset="-122"/>
              </a:rPr>
              <a:t>*</a:t>
            </a:r>
            <a:r>
              <a:rPr lang="zh-CN" altLang="en-US" sz="2800" dirty="0">
                <a:solidFill>
                  <a:schemeClr val="tx1"/>
                </a:solidFill>
                <a:latin typeface="华文仿宋" panose="02010600040101010101" pitchFamily="2" charset="-122"/>
                <a:ea typeface="华文仿宋" panose="02010600040101010101" pitchFamily="2" charset="-122"/>
              </a:rPr>
              <a:t>，则有</a:t>
            </a:r>
            <a:r>
              <a:rPr lang="en-US" altLang="zh-CN" sz="2800" dirty="0">
                <a:solidFill>
                  <a:schemeClr val="tx1"/>
                </a:solidFill>
                <a:latin typeface="华文仿宋" panose="02010600040101010101" pitchFamily="2" charset="-122"/>
                <a:ea typeface="华文仿宋" panose="02010600040101010101" pitchFamily="2" charset="-122"/>
              </a:rPr>
              <a:t>f(x</a:t>
            </a:r>
            <a:r>
              <a:rPr lang="en-US" altLang="zh-CN" sz="2800" baseline="30000" dirty="0">
                <a:solidFill>
                  <a:schemeClr val="tx1"/>
                </a:solidFill>
                <a:latin typeface="华文仿宋" panose="02010600040101010101" pitchFamily="2" charset="-122"/>
                <a:ea typeface="华文仿宋" panose="02010600040101010101" pitchFamily="2" charset="-122"/>
              </a:rPr>
              <a:t>*</a:t>
            </a:r>
            <a:r>
              <a:rPr lang="en-US" altLang="zh-CN" sz="2800" dirty="0">
                <a:solidFill>
                  <a:schemeClr val="tx1"/>
                </a:solidFill>
                <a:latin typeface="华文仿宋" panose="02010600040101010101" pitchFamily="2" charset="-122"/>
                <a:ea typeface="华文仿宋" panose="02010600040101010101" pitchFamily="2" charset="-122"/>
              </a:rPr>
              <a:t>)=0</a:t>
            </a:r>
            <a:r>
              <a:rPr lang="zh-CN" altLang="en-US" sz="2800" dirty="0">
                <a:solidFill>
                  <a:schemeClr val="tx1"/>
                </a:solidFill>
                <a:latin typeface="华文仿宋" panose="02010600040101010101" pitchFamily="2" charset="-122"/>
                <a:ea typeface="华文仿宋" panose="02010600040101010101" pitchFamily="2" charset="-122"/>
              </a:rPr>
              <a:t>，即</a:t>
            </a:r>
          </a:p>
        </p:txBody>
      </p:sp>
      <p:pic>
        <p:nvPicPr>
          <p:cNvPr id="18" name="图片 17">
            <a:extLst>
              <a:ext uri="{FF2B5EF4-FFF2-40B4-BE49-F238E27FC236}">
                <a16:creationId xmlns:a16="http://schemas.microsoft.com/office/drawing/2014/main" id="{FF63F41D-893E-458E-92BD-2DC5178557A6}"/>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979712" y="6198461"/>
            <a:ext cx="4713958" cy="370510"/>
          </a:xfrm>
          <a:prstGeom prst="rect">
            <a:avLst/>
          </a:prstGeom>
        </p:spPr>
      </p:pic>
    </p:spTree>
    <p:extLst>
      <p:ext uri="{BB962C8B-B14F-4D97-AF65-F5344CB8AC3E}">
        <p14:creationId xmlns:p14="http://schemas.microsoft.com/office/powerpoint/2010/main" val="2450166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4" presetClass="entr" presetSubtype="16"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par>
                          <p:cTn id="19" fill="hold">
                            <p:stCondLst>
                              <p:cond delay="1000"/>
                            </p:stCondLst>
                            <p:childTnLst>
                              <p:par>
                                <p:cTn id="20" presetID="1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Top)">
                                      <p:cBhvr>
                                        <p:cTn id="22" dur="500"/>
                                        <p:tgtEl>
                                          <p:spTgt spid="15"/>
                                        </p:tgtEl>
                                      </p:cBhvr>
                                    </p:animEffect>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33125">
                                            <p:txEl>
                                              <p:pRg st="0" end="0"/>
                                            </p:txEl>
                                          </p:spTgt>
                                        </p:tgtEl>
                                        <p:attrNameLst>
                                          <p:attrName>style.visibility</p:attrName>
                                        </p:attrNameLst>
                                      </p:cBhvr>
                                      <p:to>
                                        <p:strVal val="visible"/>
                                      </p:to>
                                    </p:set>
                                    <p:anim calcmode="lin" valueType="num">
                                      <p:cBhvr additive="base">
                                        <p:cTn id="26" dur="500" fill="hold"/>
                                        <p:tgtEl>
                                          <p:spTgt spid="133125">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3125">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par>
                          <p:cTn id="36" fill="hold">
                            <p:stCondLst>
                              <p:cond delay="0"/>
                            </p:stCondLst>
                            <p:childTnLst>
                              <p:par>
                                <p:cTn id="37" presetID="10" presetClass="entr" presetSubtype="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uiExpand="1" build="p"/>
      <p:bldP spid="133125" grpId="0" build="p"/>
      <p:bldP spid="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8" name="Oval 14">
            <a:extLst>
              <a:ext uri="{FF2B5EF4-FFF2-40B4-BE49-F238E27FC236}">
                <a16:creationId xmlns:a16="http://schemas.microsoft.com/office/drawing/2014/main" id="{B79DA316-9BA2-4A74-91C7-ABA7471972FD}"/>
              </a:ext>
            </a:extLst>
          </p:cNvPr>
          <p:cNvSpPr>
            <a:spLocks noChangeArrowheads="1"/>
          </p:cNvSpPr>
          <p:nvPr/>
        </p:nvSpPr>
        <p:spPr bwMode="auto">
          <a:xfrm>
            <a:off x="2364867" y="66385"/>
            <a:ext cx="4414266" cy="698319"/>
          </a:xfrm>
          <a:prstGeom prst="ellipse">
            <a:avLst/>
          </a:prstGeom>
          <a:gradFill rotWithShape="0">
            <a:gsLst>
              <a:gs pos="0">
                <a:srgbClr val="FFFFCC"/>
              </a:gs>
              <a:gs pos="100000">
                <a:srgbClr val="FFCC99"/>
              </a:gs>
            </a:gsLst>
            <a:path path="shape">
              <a:fillToRect l="50000" t="50000" r="50000" b="50000"/>
            </a:path>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solidFill>
                  <a:schemeClr val="tx1">
                    <a:lumMod val="95000"/>
                    <a:lumOff val="5000"/>
                  </a:schemeClr>
                </a:solidFill>
              </a:rPr>
              <a:t>§</a:t>
            </a:r>
            <a:r>
              <a:rPr lang="en-US" altLang="zh-CN" sz="3200" dirty="0">
                <a:solidFill>
                  <a:srgbClr val="090A0B"/>
                </a:solidFill>
                <a:latin typeface="华文仿宋" panose="02010600040101010101" pitchFamily="2" charset="-122"/>
                <a:ea typeface="华文仿宋" panose="02010600040101010101" pitchFamily="2" charset="-122"/>
              </a:rPr>
              <a:t>2.1 </a:t>
            </a:r>
            <a:r>
              <a:rPr lang="zh-CN" altLang="en-US" sz="3200" dirty="0">
                <a:solidFill>
                  <a:srgbClr val="090A0B"/>
                </a:solidFill>
                <a:latin typeface="华文仿宋" panose="02010600040101010101" pitchFamily="2" charset="-122"/>
                <a:ea typeface="华文仿宋" panose="02010600040101010101" pitchFamily="2" charset="-122"/>
              </a:rPr>
              <a:t>引言</a:t>
            </a:r>
            <a:endParaRPr kumimoji="0" lang="zh-CN" altLang="en-US" sz="3200" dirty="0">
              <a:solidFill>
                <a:srgbClr val="090A0B"/>
              </a:solidFill>
              <a:latin typeface="华文仿宋" panose="02010600040101010101" pitchFamily="2" charset="-122"/>
              <a:ea typeface="华文仿宋" panose="02010600040101010101" pitchFamily="2" charset="-122"/>
            </a:endParaRPr>
          </a:p>
        </p:txBody>
      </p:sp>
      <p:grpSp>
        <p:nvGrpSpPr>
          <p:cNvPr id="42010" name="Group 26">
            <a:extLst>
              <a:ext uri="{FF2B5EF4-FFF2-40B4-BE49-F238E27FC236}">
                <a16:creationId xmlns:a16="http://schemas.microsoft.com/office/drawing/2014/main" id="{215BE359-70DB-420F-935E-A381F94ECB74}"/>
              </a:ext>
            </a:extLst>
          </p:cNvPr>
          <p:cNvGrpSpPr>
            <a:grpSpLocks/>
          </p:cNvGrpSpPr>
          <p:nvPr/>
        </p:nvGrpSpPr>
        <p:grpSpPr bwMode="auto">
          <a:xfrm>
            <a:off x="107504" y="2996952"/>
            <a:ext cx="8819843" cy="3293013"/>
            <a:chOff x="272" y="2130"/>
            <a:chExt cx="5515" cy="1972"/>
          </a:xfrm>
        </p:grpSpPr>
        <p:sp>
          <p:nvSpPr>
            <p:cNvPr id="42002" name="Rectangle 18">
              <a:extLst>
                <a:ext uri="{FF2B5EF4-FFF2-40B4-BE49-F238E27FC236}">
                  <a16:creationId xmlns:a16="http://schemas.microsoft.com/office/drawing/2014/main" id="{1BA9D982-6EBB-4516-A7AC-F302B23B7424}"/>
                </a:ext>
              </a:extLst>
            </p:cNvPr>
            <p:cNvSpPr>
              <a:spLocks noChangeArrowheads="1"/>
            </p:cNvSpPr>
            <p:nvPr/>
          </p:nvSpPr>
          <p:spPr bwMode="auto">
            <a:xfrm>
              <a:off x="272" y="2130"/>
              <a:ext cx="5515" cy="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pPr>
              <a:r>
                <a:rPr lang="en-US" altLang="zh-CN" sz="2400" dirty="0">
                  <a:solidFill>
                    <a:schemeClr val="tx1"/>
                  </a:solidFill>
                  <a:latin typeface="仿宋" panose="02010609060101010101" pitchFamily="49" charset="-122"/>
                  <a:ea typeface="仿宋" panose="02010609060101010101" pitchFamily="49" charset="-122"/>
                </a:rPr>
                <a:t>    </a:t>
              </a:r>
              <a:r>
                <a:rPr lang="zh-CN" altLang="en-US" sz="2400" dirty="0">
                  <a:solidFill>
                    <a:schemeClr val="tx1"/>
                  </a:solidFill>
                  <a:latin typeface="仿宋" panose="02010609060101010101" pitchFamily="49" charset="-122"/>
                  <a:ea typeface="仿宋" panose="02010609060101010101" pitchFamily="49" charset="-122"/>
                </a:rPr>
                <a:t>代数方程的求根问题是一个古老的数学问题。理论上，  次代数方程在复数域内一定有  个根</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考虑重数</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。早在</a:t>
              </a:r>
              <a:r>
                <a:rPr lang="en-US" altLang="zh-CN" sz="2400" dirty="0">
                  <a:solidFill>
                    <a:schemeClr val="tx1"/>
                  </a:solidFill>
                  <a:latin typeface="仿宋" panose="02010609060101010101" pitchFamily="49" charset="-122"/>
                  <a:ea typeface="仿宋" panose="02010609060101010101" pitchFamily="49" charset="-122"/>
                </a:rPr>
                <a:t>16</a:t>
              </a:r>
              <a:r>
                <a:rPr lang="zh-CN" altLang="en-US" sz="2400" dirty="0">
                  <a:solidFill>
                    <a:schemeClr val="tx1"/>
                  </a:solidFill>
                  <a:latin typeface="仿宋" panose="02010609060101010101" pitchFamily="49" charset="-122"/>
                  <a:ea typeface="仿宋" panose="02010609060101010101" pitchFamily="49" charset="-122"/>
                </a:rPr>
                <a:t>世纪就找到了三次、四次方程的求根公式，但直到</a:t>
              </a:r>
              <a:r>
                <a:rPr lang="en-US" altLang="zh-CN" sz="2400" dirty="0">
                  <a:solidFill>
                    <a:schemeClr val="tx1"/>
                  </a:solidFill>
                  <a:latin typeface="仿宋" panose="02010609060101010101" pitchFamily="49" charset="-122"/>
                  <a:ea typeface="仿宋" panose="02010609060101010101" pitchFamily="49" charset="-122"/>
                </a:rPr>
                <a:t>19</a:t>
              </a:r>
              <a:r>
                <a:rPr lang="zh-CN" altLang="en-US" sz="2400" dirty="0">
                  <a:solidFill>
                    <a:schemeClr val="tx1"/>
                  </a:solidFill>
                  <a:latin typeface="仿宋" panose="02010609060101010101" pitchFamily="49" charset="-122"/>
                  <a:ea typeface="仿宋" panose="02010609060101010101" pitchFamily="49" charset="-122"/>
                </a:rPr>
                <a:t>世纪才证明大于等于</a:t>
              </a:r>
              <a:r>
                <a:rPr lang="en-US" altLang="zh-CN" sz="2400" dirty="0">
                  <a:solidFill>
                    <a:schemeClr val="tx1"/>
                  </a:solidFill>
                  <a:latin typeface="仿宋" panose="02010609060101010101" pitchFamily="49" charset="-122"/>
                  <a:ea typeface="仿宋" panose="02010609060101010101" pitchFamily="49" charset="-122"/>
                </a:rPr>
                <a:t>5</a:t>
              </a:r>
              <a:r>
                <a:rPr lang="zh-CN" altLang="en-US" sz="2400" dirty="0">
                  <a:solidFill>
                    <a:schemeClr val="tx1"/>
                  </a:solidFill>
                  <a:latin typeface="仿宋" panose="02010609060101010101" pitchFamily="49" charset="-122"/>
                  <a:ea typeface="仿宋" panose="02010609060101010101" pitchFamily="49" charset="-122"/>
                </a:rPr>
                <a:t>次的一般代数方程式不能用代数公式求解，而对于超越方程就复杂的多，如果有解，其解可能是一个或几个，也可能是无穷多个。一般也不存在根的解析表达式。</a:t>
              </a:r>
              <a:endParaRPr lang="en-US" altLang="zh-CN" sz="2400" dirty="0">
                <a:solidFill>
                  <a:schemeClr val="tx1"/>
                </a:solidFill>
                <a:latin typeface="仿宋" panose="02010609060101010101" pitchFamily="49" charset="-122"/>
                <a:ea typeface="仿宋" panose="02010609060101010101" pitchFamily="49" charset="-122"/>
              </a:endParaRPr>
            </a:p>
            <a:p>
              <a:pPr algn="l">
                <a:lnSpc>
                  <a:spcPct val="110000"/>
                </a:lnSpc>
              </a:pPr>
              <a:r>
                <a:rPr lang="zh-CN" altLang="en-US" sz="2400" dirty="0">
                  <a:solidFill>
                    <a:schemeClr val="tx1"/>
                  </a:solidFill>
                  <a:latin typeface="仿宋" panose="02010609060101010101" pitchFamily="49" charset="-122"/>
                  <a:ea typeface="仿宋" panose="02010609060101010101" pitchFamily="49" charset="-122"/>
                </a:rPr>
                <a:t>     </a:t>
              </a:r>
              <a:r>
                <a:rPr lang="zh-CN" altLang="en-US" sz="2400" dirty="0">
                  <a:solidFill>
                    <a:srgbClr val="0000FF"/>
                  </a:solidFill>
                  <a:latin typeface="仿宋" panose="02010609060101010101" pitchFamily="49" charset="-122"/>
                  <a:ea typeface="仿宋" panose="02010609060101010101" pitchFamily="49" charset="-122"/>
                </a:rPr>
                <a:t>因此研究如何用数值方法求得满足一定精度要求的根的近似解具有重要的现实意义。 </a:t>
              </a:r>
            </a:p>
          </p:txBody>
        </p:sp>
        <p:graphicFrame>
          <p:nvGraphicFramePr>
            <p:cNvPr id="42000" name="Object 16">
              <a:extLst>
                <a:ext uri="{FF2B5EF4-FFF2-40B4-BE49-F238E27FC236}">
                  <a16:creationId xmlns:a16="http://schemas.microsoft.com/office/drawing/2014/main" id="{64BCE264-E853-4E56-BDCF-284AFD3876D5}"/>
                </a:ext>
              </a:extLst>
            </p:cNvPr>
            <p:cNvGraphicFramePr>
              <a:graphicFrameLocks noChangeAspect="1"/>
            </p:cNvGraphicFramePr>
            <p:nvPr>
              <p:extLst>
                <p:ext uri="{D42A27DB-BD31-4B8C-83A1-F6EECF244321}">
                  <p14:modId xmlns:p14="http://schemas.microsoft.com/office/powerpoint/2010/main" val="2280779401"/>
                </p:ext>
              </p:extLst>
            </p:nvPr>
          </p:nvGraphicFramePr>
          <p:xfrm>
            <a:off x="2624" y="2421"/>
            <a:ext cx="181" cy="226"/>
          </p:xfrm>
          <a:graphic>
            <a:graphicData uri="http://schemas.openxmlformats.org/presentationml/2006/ole">
              <mc:AlternateContent xmlns:mc="http://schemas.openxmlformats.org/markup-compatibility/2006">
                <mc:Choice xmlns:v="urn:schemas-microsoft-com:vml" Requires="v">
                  <p:oleObj spid="_x0000_s1500" r:id="rId6" imgW="126835" imgH="139518" progId="Equation.3">
                    <p:embed/>
                  </p:oleObj>
                </mc:Choice>
                <mc:Fallback>
                  <p:oleObj r:id="rId6" imgW="126835" imgH="139518" progId="Equation.3">
                    <p:embed/>
                    <p:pic>
                      <p:nvPicPr>
                        <p:cNvPr id="42000" name="Object 16">
                          <a:extLst>
                            <a:ext uri="{FF2B5EF4-FFF2-40B4-BE49-F238E27FC236}">
                              <a16:creationId xmlns:a16="http://schemas.microsoft.com/office/drawing/2014/main" id="{64BCE264-E853-4E56-BDCF-284AFD3876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4" y="2421"/>
                          <a:ext cx="181" cy="226"/>
                        </a:xfrm>
                        <a:prstGeom prst="rect">
                          <a:avLst/>
                        </a:prstGeom>
                        <a:noFill/>
                      </p:spPr>
                    </p:pic>
                  </p:oleObj>
                </mc:Fallback>
              </mc:AlternateContent>
            </a:graphicData>
          </a:graphic>
        </p:graphicFrame>
        <p:graphicFrame>
          <p:nvGraphicFramePr>
            <p:cNvPr id="42003" name="Object 19">
              <a:extLst>
                <a:ext uri="{FF2B5EF4-FFF2-40B4-BE49-F238E27FC236}">
                  <a16:creationId xmlns:a16="http://schemas.microsoft.com/office/drawing/2014/main" id="{51F43FC7-3C43-4563-9047-71620C69520C}"/>
                </a:ext>
              </a:extLst>
            </p:cNvPr>
            <p:cNvGraphicFramePr>
              <a:graphicFrameLocks noChangeAspect="1"/>
            </p:cNvGraphicFramePr>
            <p:nvPr>
              <p:extLst>
                <p:ext uri="{D42A27DB-BD31-4B8C-83A1-F6EECF244321}">
                  <p14:modId xmlns:p14="http://schemas.microsoft.com/office/powerpoint/2010/main" val="1452790085"/>
                </p:ext>
              </p:extLst>
            </p:nvPr>
          </p:nvGraphicFramePr>
          <p:xfrm>
            <a:off x="5281" y="2181"/>
            <a:ext cx="180" cy="224"/>
          </p:xfrm>
          <a:graphic>
            <a:graphicData uri="http://schemas.openxmlformats.org/presentationml/2006/ole">
              <mc:AlternateContent xmlns:mc="http://schemas.openxmlformats.org/markup-compatibility/2006">
                <mc:Choice xmlns:v="urn:schemas-microsoft-com:vml" Requires="v">
                  <p:oleObj spid="_x0000_s1501" r:id="rId8" imgW="126835" imgH="139518" progId="Equation.3">
                    <p:embed/>
                  </p:oleObj>
                </mc:Choice>
                <mc:Fallback>
                  <p:oleObj r:id="rId8" imgW="126835" imgH="139518" progId="Equation.3">
                    <p:embed/>
                    <p:pic>
                      <p:nvPicPr>
                        <p:cNvPr id="42003" name="Object 19">
                          <a:extLst>
                            <a:ext uri="{FF2B5EF4-FFF2-40B4-BE49-F238E27FC236}">
                              <a16:creationId xmlns:a16="http://schemas.microsoft.com/office/drawing/2014/main" id="{51F43FC7-3C43-4563-9047-71620C6952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1" y="2181"/>
                          <a:ext cx="180" cy="224"/>
                        </a:xfrm>
                        <a:prstGeom prst="rect">
                          <a:avLst/>
                        </a:prstGeom>
                        <a:noFill/>
                      </p:spPr>
                    </p:pic>
                  </p:oleObj>
                </mc:Fallback>
              </mc:AlternateContent>
            </a:graphicData>
          </a:graphic>
        </p:graphicFrame>
      </p:grpSp>
      <p:sp>
        <p:nvSpPr>
          <p:cNvPr id="2" name="矩形 1">
            <a:extLst>
              <a:ext uri="{FF2B5EF4-FFF2-40B4-BE49-F238E27FC236}">
                <a16:creationId xmlns:a16="http://schemas.microsoft.com/office/drawing/2014/main" id="{6C28C00B-3694-49A9-A9B6-A9738FAD20A6}"/>
              </a:ext>
            </a:extLst>
          </p:cNvPr>
          <p:cNvSpPr/>
          <p:nvPr/>
        </p:nvSpPr>
        <p:spPr>
          <a:xfrm>
            <a:off x="251520" y="831089"/>
            <a:ext cx="8942388" cy="1938992"/>
          </a:xfrm>
          <a:prstGeom prst="rect">
            <a:avLst/>
          </a:prstGeom>
        </p:spPr>
        <p:txBody>
          <a:bodyPr wrap="square">
            <a:spAutoFit/>
          </a:bodyPr>
          <a:lstStyle/>
          <a:p>
            <a:pPr algn="l"/>
            <a:r>
              <a:rPr lang="zh-CN" altLang="en-US" sz="2400" dirty="0">
                <a:solidFill>
                  <a:schemeClr val="tx1"/>
                </a:solidFill>
                <a:latin typeface="仿宋" panose="02010609060101010101" pitchFamily="49" charset="-122"/>
                <a:ea typeface="仿宋" panose="02010609060101010101" pitchFamily="49" charset="-122"/>
              </a:rPr>
              <a:t>在科学和工程问题中，经常会遇到的一大类问题是非线性方程：</a:t>
            </a:r>
          </a:p>
          <a:p>
            <a:pPr algn="l"/>
            <a:r>
              <a:rPr lang="zh-CN" altLang="en-US" sz="2400" dirty="0">
                <a:solidFill>
                  <a:schemeClr val="tx1"/>
                </a:solidFill>
                <a:latin typeface="仿宋" panose="02010609060101010101" pitchFamily="49" charset="-122"/>
                <a:ea typeface="仿宋" panose="02010609060101010101" pitchFamily="49" charset="-122"/>
              </a:rPr>
              <a:t>　　　        </a:t>
            </a:r>
            <a:endParaRPr lang="en-US" altLang="zh-CN" sz="2400" dirty="0">
              <a:solidFill>
                <a:schemeClr val="tx1"/>
              </a:solidFill>
              <a:latin typeface="仿宋" panose="02010609060101010101" pitchFamily="49" charset="-122"/>
              <a:ea typeface="仿宋" panose="02010609060101010101" pitchFamily="49" charset="-122"/>
            </a:endParaRPr>
          </a:p>
          <a:p>
            <a:pPr algn="l"/>
            <a:br>
              <a:rPr lang="en-US" altLang="zh-CN" sz="2400" dirty="0">
                <a:solidFill>
                  <a:schemeClr val="tx1"/>
                </a:solidFill>
                <a:latin typeface="仿宋" panose="02010609060101010101" pitchFamily="49" charset="-122"/>
                <a:ea typeface="仿宋" panose="02010609060101010101" pitchFamily="49" charset="-122"/>
              </a:rPr>
            </a:br>
            <a:r>
              <a:rPr lang="zh-CN" altLang="en-US" sz="2400" dirty="0">
                <a:solidFill>
                  <a:schemeClr val="tx1"/>
                </a:solidFill>
                <a:latin typeface="仿宋" panose="02010609060101010101" pitchFamily="49" charset="-122"/>
                <a:ea typeface="仿宋" panose="02010609060101010101" pitchFamily="49" charset="-122"/>
              </a:rPr>
              <a:t>的求根问题，其中</a:t>
            </a:r>
            <a:r>
              <a:rPr lang="en-US" altLang="zh-CN" sz="2400" i="1"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f(x)</a:t>
            </a:r>
            <a:r>
              <a:rPr lang="zh-CN" altLang="en-US" sz="2400" dirty="0">
                <a:solidFill>
                  <a:schemeClr val="tx1"/>
                </a:solidFill>
                <a:latin typeface="仿宋" panose="02010609060101010101" pitchFamily="49" charset="-122"/>
                <a:ea typeface="仿宋" panose="02010609060101010101" pitchFamily="49" charset="-122"/>
              </a:rPr>
              <a:t>为非线性函数。方程</a:t>
            </a:r>
            <a:r>
              <a:rPr lang="en-US" altLang="zh-CN" sz="2400" i="1"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f(x)=0</a:t>
            </a:r>
            <a:r>
              <a:rPr lang="zh-CN" altLang="en-US" sz="2400" dirty="0">
                <a:solidFill>
                  <a:schemeClr val="tx1"/>
                </a:solidFill>
                <a:latin typeface="仿宋" panose="02010609060101010101" pitchFamily="49" charset="-122"/>
                <a:ea typeface="仿宋" panose="02010609060101010101" pitchFamily="49" charset="-122"/>
              </a:rPr>
              <a:t>的根，亦称为函数</a:t>
            </a:r>
            <a:r>
              <a:rPr lang="en-US" altLang="zh-CN" sz="2400" i="1"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f(x)</a:t>
            </a:r>
            <a:r>
              <a:rPr lang="zh-CN" altLang="en-US" sz="2400" dirty="0">
                <a:solidFill>
                  <a:schemeClr val="tx1"/>
                </a:solidFill>
                <a:latin typeface="仿宋" panose="02010609060101010101" pitchFamily="49" charset="-122"/>
                <a:ea typeface="仿宋" panose="02010609060101010101" pitchFamily="49" charset="-122"/>
              </a:rPr>
              <a:t>的零点。 </a:t>
            </a:r>
          </a:p>
        </p:txBody>
      </p:sp>
      <p:pic>
        <p:nvPicPr>
          <p:cNvPr id="4" name="图片 3">
            <a:extLst>
              <a:ext uri="{FF2B5EF4-FFF2-40B4-BE49-F238E27FC236}">
                <a16:creationId xmlns:a16="http://schemas.microsoft.com/office/drawing/2014/main" id="{92CC773C-5006-4669-8F4E-A9DBD15C8BD2}"/>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707903" y="1460948"/>
            <a:ext cx="1419873" cy="383875"/>
          </a:xfrm>
          <a:prstGeom prst="rect">
            <a:avLst/>
          </a:prstGeom>
        </p:spPr>
      </p:pic>
    </p:spTree>
    <p:extLst>
      <p:ext uri="{BB962C8B-B14F-4D97-AF65-F5344CB8AC3E}">
        <p14:creationId xmlns:p14="http://schemas.microsoft.com/office/powerpoint/2010/main" val="689217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010"/>
                                        </p:tgtEl>
                                        <p:attrNameLst>
                                          <p:attrName>style.visibility</p:attrName>
                                        </p:attrNameLst>
                                      </p:cBhvr>
                                      <p:to>
                                        <p:strVal val="visible"/>
                                      </p:to>
                                    </p:set>
                                    <p:animEffect transition="in" filter="wipe(up)">
                                      <p:cBhvr>
                                        <p:cTn id="7" dur="1000"/>
                                        <p:tgtEl>
                                          <p:spTgt spid="42010"/>
                                        </p:tgtEl>
                                      </p:cBhvr>
                                    </p:animEffect>
                                  </p:childTnLst>
                                  <p:subTnLst>
                                    <p:audio>
                                      <p:cMediaNode>
                                        <p:cTn display="0" masterRel="sameClick">
                                          <p:stCondLst>
                                            <p:cond evt="begin" delay="0">
                                              <p:tn val="5"/>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7" name="副标题 134146">
            <a:extLst>
              <a:ext uri="{FF2B5EF4-FFF2-40B4-BE49-F238E27FC236}">
                <a16:creationId xmlns:a16="http://schemas.microsoft.com/office/drawing/2014/main" id="{82F0FE4E-99BA-45F1-88D5-9386AD311714}"/>
              </a:ext>
            </a:extLst>
          </p:cNvPr>
          <p:cNvSpPr>
            <a:spLocks noGrp="1" noChangeArrowheads="1"/>
          </p:cNvSpPr>
          <p:nvPr>
            <p:ph type="subTitle" idx="1"/>
          </p:nvPr>
        </p:nvSpPr>
        <p:spPr>
          <a:xfrm>
            <a:off x="7496" y="1780296"/>
            <a:ext cx="8233213" cy="2064119"/>
          </a:xfrm>
        </p:spPr>
        <p:txBody>
          <a:bodyPr>
            <a:noAutofit/>
          </a:bodyPr>
          <a:lstStyle/>
          <a:p>
            <a:pPr algn="l"/>
            <a:r>
              <a:rPr lang="zh-CN" altLang="en-US" sz="2800" b="1" dirty="0">
                <a:latin typeface="华文仿宋" panose="02010600040101010101" pitchFamily="2" charset="-122"/>
                <a:ea typeface="华文仿宋" panose="02010600040101010101" pitchFamily="2" charset="-122"/>
              </a:rPr>
              <a:t>将左端取为</a:t>
            </a:r>
            <a:r>
              <a:rPr lang="en-US" altLang="zh-CN" sz="2800" b="1" i="1"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b="1" i="1" baseline="-25000" dirty="0">
                <a:latin typeface="Times New Roman" panose="02020603050405020304" pitchFamily="18" charset="0"/>
                <a:ea typeface="华文仿宋" panose="02010600040101010101" pitchFamily="2" charset="-122"/>
                <a:cs typeface="Times New Roman" panose="02020603050405020304" pitchFamily="18" charset="0"/>
              </a:rPr>
              <a:t>k+1</a:t>
            </a:r>
            <a:r>
              <a:rPr lang="zh-CN" altLang="en-US" sz="2800" b="1" dirty="0">
                <a:latin typeface="华文仿宋" panose="02010600040101010101" pitchFamily="2" charset="-122"/>
                <a:ea typeface="华文仿宋" panose="02010600040101010101" pitchFamily="2" charset="-122"/>
              </a:rPr>
              <a:t>，即</a:t>
            </a:r>
            <a:r>
              <a:rPr lang="en-US" altLang="zh-CN" sz="2800" b="1" i="1"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b="1" i="1" baseline="-25000" dirty="0">
                <a:latin typeface="Times New Roman" panose="02020603050405020304" pitchFamily="18" charset="0"/>
                <a:ea typeface="华文仿宋" panose="02010600040101010101" pitchFamily="2" charset="-122"/>
                <a:cs typeface="Times New Roman" panose="02020603050405020304" pitchFamily="18" charset="0"/>
              </a:rPr>
              <a:t>k+</a:t>
            </a:r>
            <a:r>
              <a:rPr lang="en-US" altLang="zh-CN" sz="2800" b="1" baseline="-25000" dirty="0">
                <a:latin typeface="华文仿宋" panose="02010600040101010101" pitchFamily="2" charset="-122"/>
                <a:ea typeface="华文仿宋" panose="02010600040101010101" pitchFamily="2" charset="-122"/>
              </a:rPr>
              <a:t>1</a:t>
            </a:r>
            <a:r>
              <a:rPr lang="zh-CN" altLang="en-US" sz="2800" b="1" dirty="0">
                <a:latin typeface="华文仿宋" panose="02010600040101010101" pitchFamily="2" charset="-122"/>
                <a:ea typeface="华文仿宋" panose="02010600040101010101" pitchFamily="2" charset="-122"/>
              </a:rPr>
              <a:t>是比</a:t>
            </a:r>
            <a:r>
              <a:rPr lang="en-US" altLang="zh-CN" sz="2800" b="1" i="1" dirty="0" err="1">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b="1" i="1" baseline="-25000" dirty="0" err="1">
                <a:latin typeface="Times New Roman" panose="02020603050405020304" pitchFamily="18" charset="0"/>
                <a:ea typeface="华文仿宋" panose="02010600040101010101" pitchFamily="2" charset="-122"/>
                <a:cs typeface="Times New Roman" panose="02020603050405020304" pitchFamily="18" charset="0"/>
              </a:rPr>
              <a:t>k</a:t>
            </a:r>
            <a:r>
              <a:rPr lang="zh-CN" altLang="en-US" sz="2800" b="1" dirty="0">
                <a:latin typeface="华文仿宋" panose="02010600040101010101" pitchFamily="2" charset="-122"/>
                <a:ea typeface="华文仿宋" panose="02010600040101010101" pitchFamily="2" charset="-122"/>
              </a:rPr>
              <a:t>更接近于</a:t>
            </a:r>
            <a:r>
              <a:rPr lang="en-US" altLang="zh-CN" sz="2800" b="1" i="1"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b="1" i="1" baseline="300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800" b="1" dirty="0">
                <a:latin typeface="华文仿宋" panose="02010600040101010101" pitchFamily="2" charset="-122"/>
                <a:ea typeface="华文仿宋" panose="02010600040101010101" pitchFamily="2" charset="-122"/>
              </a:rPr>
              <a:t>的近似值，即</a:t>
            </a:r>
          </a:p>
          <a:p>
            <a:pPr algn="l"/>
            <a:r>
              <a:rPr lang="zh-CN" altLang="en-US" sz="2800" b="1" dirty="0">
                <a:latin typeface="华文仿宋" panose="02010600040101010101" pitchFamily="2" charset="-122"/>
                <a:ea typeface="华文仿宋" panose="02010600040101010101" pitchFamily="2" charset="-122"/>
              </a:rPr>
              <a:t>	</a:t>
            </a:r>
            <a:endParaRPr lang="en-US" altLang="zh-CN" sz="2800" b="1" dirty="0">
              <a:latin typeface="华文仿宋" panose="02010600040101010101" pitchFamily="2" charset="-122"/>
              <a:ea typeface="华文仿宋" panose="02010600040101010101" pitchFamily="2" charset="-122"/>
            </a:endParaRPr>
          </a:p>
          <a:p>
            <a:pPr algn="l"/>
            <a:endParaRPr lang="en-US" altLang="zh-CN" sz="2800" b="1" dirty="0">
              <a:latin typeface="华文仿宋" panose="02010600040101010101" pitchFamily="2" charset="-122"/>
              <a:ea typeface="华文仿宋" panose="02010600040101010101" pitchFamily="2" charset="-122"/>
            </a:endParaRPr>
          </a:p>
          <a:p>
            <a:pPr algn="l"/>
            <a:r>
              <a:rPr lang="zh-CN" altLang="en-US" sz="2800" b="1" dirty="0">
                <a:latin typeface="华文仿宋" panose="02010600040101010101" pitchFamily="2" charset="-122"/>
                <a:ea typeface="华文仿宋" panose="02010600040101010101" pitchFamily="2" charset="-122"/>
              </a:rPr>
              <a:t>这就是著名的牛顿迭代公式，相应的迭代函数为</a:t>
            </a:r>
          </a:p>
        </p:txBody>
      </p:sp>
      <p:pic>
        <p:nvPicPr>
          <p:cNvPr id="10" name="图片 9">
            <a:extLst>
              <a:ext uri="{FF2B5EF4-FFF2-40B4-BE49-F238E27FC236}">
                <a16:creationId xmlns:a16="http://schemas.microsoft.com/office/drawing/2014/main" id="{A1AE06B8-0D85-47B8-9D03-DC3700D9EA74}"/>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555776" y="1004485"/>
            <a:ext cx="2918258" cy="639859"/>
          </a:xfrm>
          <a:prstGeom prst="rect">
            <a:avLst/>
          </a:prstGeom>
        </p:spPr>
      </p:pic>
      <p:pic>
        <p:nvPicPr>
          <p:cNvPr id="13" name="图片 12">
            <a:extLst>
              <a:ext uri="{FF2B5EF4-FFF2-40B4-BE49-F238E27FC236}">
                <a16:creationId xmlns:a16="http://schemas.microsoft.com/office/drawing/2014/main" id="{4C784C61-0038-4A39-952C-93FC623CB6C4}"/>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991611" y="2700737"/>
            <a:ext cx="5544616" cy="584247"/>
          </a:xfrm>
          <a:prstGeom prst="rect">
            <a:avLst/>
          </a:prstGeom>
        </p:spPr>
        <p:style>
          <a:lnRef idx="1">
            <a:schemeClr val="accent2"/>
          </a:lnRef>
          <a:fillRef idx="2">
            <a:schemeClr val="accent2"/>
          </a:fillRef>
          <a:effectRef idx="1">
            <a:schemeClr val="accent2"/>
          </a:effectRef>
          <a:fontRef idx="minor">
            <a:schemeClr val="dk1"/>
          </a:fontRef>
        </p:style>
      </p:pic>
      <p:pic>
        <p:nvPicPr>
          <p:cNvPr id="47" name="图片 46">
            <a:extLst>
              <a:ext uri="{FF2B5EF4-FFF2-40B4-BE49-F238E27FC236}">
                <a16:creationId xmlns:a16="http://schemas.microsoft.com/office/drawing/2014/main" id="{8E8E45B8-37A0-42E9-ADB9-915C3686777C}"/>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88194" y="4363665"/>
            <a:ext cx="2788346" cy="584247"/>
          </a:xfrm>
          <a:prstGeom prst="rect">
            <a:avLst/>
          </a:prstGeom>
          <a:noFill/>
          <a:ln>
            <a:noFill/>
          </a:ln>
        </p:spPr>
      </p:pic>
      <p:pic>
        <p:nvPicPr>
          <p:cNvPr id="46" name="图片 45">
            <a:extLst>
              <a:ext uri="{FF2B5EF4-FFF2-40B4-BE49-F238E27FC236}">
                <a16:creationId xmlns:a16="http://schemas.microsoft.com/office/drawing/2014/main" id="{519DECD0-4F34-43AF-8C2F-4E192CC11626}"/>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056671" y="962492"/>
            <a:ext cx="2907817" cy="228550"/>
          </a:xfrm>
          <a:prstGeom prst="rect">
            <a:avLst/>
          </a:prstGeom>
        </p:spPr>
      </p:pic>
      <p:sp>
        <p:nvSpPr>
          <p:cNvPr id="48" name="标题 133121">
            <a:extLst>
              <a:ext uri="{FF2B5EF4-FFF2-40B4-BE49-F238E27FC236}">
                <a16:creationId xmlns:a16="http://schemas.microsoft.com/office/drawing/2014/main" id="{D321B682-41F0-48D4-8DA5-7C69AD13D18C}"/>
              </a:ext>
            </a:extLst>
          </p:cNvPr>
          <p:cNvSpPr txBox="1">
            <a:spLocks noChangeArrowheads="1"/>
          </p:cNvSpPr>
          <p:nvPr/>
        </p:nvSpPr>
        <p:spPr>
          <a:xfrm>
            <a:off x="2195736" y="353784"/>
            <a:ext cx="4552643" cy="361923"/>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US" altLang="zh-CN" sz="2800" b="1" dirty="0">
                <a:latin typeface="+mn-ea"/>
                <a:ea typeface="+mn-ea"/>
              </a:rPr>
              <a:t>2.4.1 </a:t>
            </a:r>
            <a:r>
              <a:rPr lang="zh-CN" altLang="en-US" sz="2800" b="1" dirty="0">
                <a:latin typeface="+mn-ea"/>
                <a:ea typeface="+mn-ea"/>
              </a:rPr>
              <a:t>牛顿迭代法的基本思想</a:t>
            </a:r>
          </a:p>
        </p:txBody>
      </p:sp>
    </p:spTree>
    <p:extLst>
      <p:ext uri="{BB962C8B-B14F-4D97-AF65-F5344CB8AC3E}">
        <p14:creationId xmlns:p14="http://schemas.microsoft.com/office/powerpoint/2010/main" val="3230913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4147">
                                            <p:txEl>
                                              <p:pRg st="0" end="0"/>
                                            </p:txEl>
                                          </p:spTgt>
                                        </p:tgtEl>
                                        <p:attrNameLst>
                                          <p:attrName>style.visibility</p:attrName>
                                        </p:attrNameLst>
                                      </p:cBhvr>
                                      <p:to>
                                        <p:strVal val="visible"/>
                                      </p:to>
                                    </p:set>
                                    <p:anim calcmode="lin" valueType="num">
                                      <p:cBhvr additive="base">
                                        <p:cTn id="12" dur="5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4147">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34147">
                                            <p:txEl>
                                              <p:pRg st="3" end="3"/>
                                            </p:txEl>
                                          </p:spTgt>
                                        </p:tgtEl>
                                        <p:attrNameLst>
                                          <p:attrName>style.visibility</p:attrName>
                                        </p:attrNameLst>
                                      </p:cBhvr>
                                      <p:to>
                                        <p:strVal val="visible"/>
                                      </p:to>
                                    </p:set>
                                    <p:anim calcmode="lin" valueType="num">
                                      <p:cBhvr additive="base">
                                        <p:cTn id="21" dur="500" fill="hold"/>
                                        <p:tgtEl>
                                          <p:spTgt spid="1341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4147">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标题 142337">
            <a:extLst>
              <a:ext uri="{FF2B5EF4-FFF2-40B4-BE49-F238E27FC236}">
                <a16:creationId xmlns:a16="http://schemas.microsoft.com/office/drawing/2014/main" id="{32AF2A01-FAF3-4519-BD42-7FDAB7B68AFF}"/>
              </a:ext>
            </a:extLst>
          </p:cNvPr>
          <p:cNvSpPr>
            <a:spLocks noGrp="1" noChangeArrowheads="1"/>
          </p:cNvSpPr>
          <p:nvPr>
            <p:ph type="ctrTitle"/>
          </p:nvPr>
        </p:nvSpPr>
        <p:spPr>
          <a:xfrm>
            <a:off x="262672" y="163831"/>
            <a:ext cx="8316416" cy="501649"/>
          </a:xfrm>
        </p:spPr>
        <p:txBody>
          <a:bodyPr anchor="ctr">
            <a:normAutofit/>
          </a:bodyPr>
          <a:lstStyle/>
          <a:p>
            <a:r>
              <a:rPr lang="en-US" altLang="zh-CN" sz="2800" b="1" dirty="0">
                <a:latin typeface="华文仿宋" panose="02010600040101010101" pitchFamily="2" charset="-122"/>
                <a:ea typeface="华文仿宋" panose="02010600040101010101" pitchFamily="2" charset="-122"/>
              </a:rPr>
              <a:t>2.4.4 </a:t>
            </a:r>
            <a:r>
              <a:rPr lang="zh-CN" altLang="en-US" sz="2800" b="1" dirty="0">
                <a:latin typeface="华文仿宋" panose="02010600040101010101" pitchFamily="2" charset="-122"/>
                <a:ea typeface="华文仿宋" panose="02010600040101010101" pitchFamily="2" charset="-122"/>
              </a:rPr>
              <a:t>牛顿迭代法的</a:t>
            </a:r>
            <a:r>
              <a:rPr lang="zh-CN" altLang="en-US" sz="2800" b="1" dirty="0">
                <a:latin typeface="+mn-ea"/>
              </a:rPr>
              <a:t>基本思想</a:t>
            </a:r>
            <a:endParaRPr lang="zh-CN" altLang="en-US" sz="2800" b="1" dirty="0">
              <a:latin typeface="华文仿宋" panose="02010600040101010101" pitchFamily="2" charset="-122"/>
              <a:ea typeface="华文仿宋" panose="02010600040101010101" pitchFamily="2" charset="-122"/>
            </a:endParaRPr>
          </a:p>
        </p:txBody>
      </p:sp>
      <p:sp>
        <p:nvSpPr>
          <p:cNvPr id="142339" name="副标题 142338">
            <a:extLst>
              <a:ext uri="{FF2B5EF4-FFF2-40B4-BE49-F238E27FC236}">
                <a16:creationId xmlns:a16="http://schemas.microsoft.com/office/drawing/2014/main" id="{B466C308-D410-43A1-A82B-7B5BC17C4830}"/>
              </a:ext>
            </a:extLst>
          </p:cNvPr>
          <p:cNvSpPr>
            <a:spLocks noGrp="1" noChangeArrowheads="1"/>
          </p:cNvSpPr>
          <p:nvPr>
            <p:ph type="subTitle" idx="1"/>
          </p:nvPr>
        </p:nvSpPr>
        <p:spPr>
          <a:xfrm>
            <a:off x="66675" y="712627"/>
            <a:ext cx="3708400" cy="576263"/>
          </a:xfrm>
        </p:spPr>
        <p:txBody>
          <a:bodyPr/>
          <a:lstStyle/>
          <a:p>
            <a:pPr algn="l">
              <a:lnSpc>
                <a:spcPct val="90000"/>
              </a:lnSpc>
            </a:pPr>
            <a:r>
              <a:rPr lang="zh-CN" altLang="en-US" sz="3200" b="1" dirty="0">
                <a:solidFill>
                  <a:srgbClr val="FF0066"/>
                </a:solidFill>
                <a:latin typeface="黑体" panose="02010609060101010101" pitchFamily="49" charset="-122"/>
                <a:ea typeface="黑体" panose="02010609060101010101" pitchFamily="49" charset="-122"/>
              </a:rPr>
              <a:t>例</a:t>
            </a:r>
            <a:r>
              <a:rPr lang="en-US" altLang="zh-CN" sz="3200" b="1" dirty="0">
                <a:solidFill>
                  <a:srgbClr val="FF0066"/>
                </a:solidFill>
                <a:latin typeface="黑体" panose="02010609060101010101" pitchFamily="49" charset="-122"/>
                <a:ea typeface="黑体" panose="02010609060101010101" pitchFamily="49" charset="-122"/>
              </a:rPr>
              <a:t>2.8 </a:t>
            </a:r>
            <a:r>
              <a:rPr lang="zh-CN" altLang="en-US" sz="3200" b="1" dirty="0">
                <a:solidFill>
                  <a:srgbClr val="0000FF"/>
                </a:solidFill>
                <a:latin typeface="黑体" panose="02010609060101010101" pitchFamily="49" charset="-122"/>
                <a:ea typeface="黑体" panose="02010609060101010101" pitchFamily="49" charset="-122"/>
              </a:rPr>
              <a:t>试建立计算</a:t>
            </a:r>
          </a:p>
        </p:txBody>
      </p:sp>
      <p:graphicFrame>
        <p:nvGraphicFramePr>
          <p:cNvPr id="142340" name="对象 142339">
            <a:extLst>
              <a:ext uri="{FF2B5EF4-FFF2-40B4-BE49-F238E27FC236}">
                <a16:creationId xmlns:a16="http://schemas.microsoft.com/office/drawing/2014/main" id="{05BF535F-7466-4B59-AED5-2A290E355801}"/>
              </a:ext>
            </a:extLst>
          </p:cNvPr>
          <p:cNvGraphicFramePr>
            <a:graphicFrameLocks/>
          </p:cNvGraphicFramePr>
          <p:nvPr>
            <p:extLst>
              <p:ext uri="{D42A27DB-BD31-4B8C-83A1-F6EECF244321}">
                <p14:modId xmlns:p14="http://schemas.microsoft.com/office/powerpoint/2010/main" val="2441971250"/>
              </p:ext>
            </p:extLst>
          </p:nvPr>
        </p:nvGraphicFramePr>
        <p:xfrm>
          <a:off x="3425700" y="671592"/>
          <a:ext cx="600075" cy="633412"/>
        </p:xfrm>
        <a:graphic>
          <a:graphicData uri="http://schemas.openxmlformats.org/presentationml/2006/ole">
            <mc:AlternateContent xmlns:mc="http://schemas.openxmlformats.org/markup-compatibility/2006">
              <mc:Choice xmlns:v="urn:schemas-microsoft-com:vml" Requires="v">
                <p:oleObj spid="_x0000_s100911" r:id="rId3" imgW="241195" imgH="228501" progId="Equation.3">
                  <p:embed/>
                </p:oleObj>
              </mc:Choice>
              <mc:Fallback>
                <p:oleObj r:id="rId3" imgW="241195" imgH="228501" progId="Equation.3">
                  <p:embed/>
                  <p:pic>
                    <p:nvPicPr>
                      <p:cNvPr id="142340" name="对象 142339">
                        <a:extLst>
                          <a:ext uri="{FF2B5EF4-FFF2-40B4-BE49-F238E27FC236}">
                            <a16:creationId xmlns:a16="http://schemas.microsoft.com/office/drawing/2014/main" id="{05BF535F-7466-4B59-AED5-2A290E35580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700" y="671592"/>
                        <a:ext cx="60007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2341" name="矩形 142340">
            <a:extLst>
              <a:ext uri="{FF2B5EF4-FFF2-40B4-BE49-F238E27FC236}">
                <a16:creationId xmlns:a16="http://schemas.microsoft.com/office/drawing/2014/main" id="{2974EE81-80B7-439E-9F00-063D497AE8E8}"/>
              </a:ext>
            </a:extLst>
          </p:cNvPr>
          <p:cNvSpPr>
            <a:spLocks noChangeArrowheads="1"/>
          </p:cNvSpPr>
          <p:nvPr/>
        </p:nvSpPr>
        <p:spPr bwMode="auto">
          <a:xfrm>
            <a:off x="0" y="1916113"/>
            <a:ext cx="14763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ts val="200"/>
              </a:spcBef>
            </a:pPr>
            <a:r>
              <a:rPr lang="zh-CN" altLang="en-US" sz="3200" b="1">
                <a:solidFill>
                  <a:srgbClr val="0000FF"/>
                </a:solidFill>
                <a:latin typeface="黑体" panose="02010609060101010101" pitchFamily="49" charset="-122"/>
                <a:ea typeface="黑体" panose="02010609060101010101" pitchFamily="49" charset="-122"/>
              </a:rPr>
              <a:t>解：令</a:t>
            </a:r>
          </a:p>
        </p:txBody>
      </p:sp>
      <p:sp>
        <p:nvSpPr>
          <p:cNvPr id="142342" name="矩形 142341">
            <a:extLst>
              <a:ext uri="{FF2B5EF4-FFF2-40B4-BE49-F238E27FC236}">
                <a16:creationId xmlns:a16="http://schemas.microsoft.com/office/drawing/2014/main" id="{35E20AC5-7DA4-4E72-AD74-834E0B715807}"/>
              </a:ext>
            </a:extLst>
          </p:cNvPr>
          <p:cNvSpPr>
            <a:spLocks noChangeArrowheads="1"/>
          </p:cNvSpPr>
          <p:nvPr/>
        </p:nvSpPr>
        <p:spPr bwMode="auto">
          <a:xfrm>
            <a:off x="3725738" y="712627"/>
            <a:ext cx="47879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3200" b="1" dirty="0">
                <a:solidFill>
                  <a:srgbClr val="0000FF"/>
                </a:solidFill>
                <a:latin typeface="黑体" panose="02010609060101010101" pitchFamily="49" charset="-122"/>
                <a:ea typeface="黑体" panose="02010609060101010101" pitchFamily="49" charset="-122"/>
              </a:rPr>
              <a:t>的牛顿迭代格式，并求</a:t>
            </a:r>
          </a:p>
        </p:txBody>
      </p:sp>
      <p:graphicFrame>
        <p:nvGraphicFramePr>
          <p:cNvPr id="142343" name="对象 142342">
            <a:extLst>
              <a:ext uri="{FF2B5EF4-FFF2-40B4-BE49-F238E27FC236}">
                <a16:creationId xmlns:a16="http://schemas.microsoft.com/office/drawing/2014/main" id="{22FC179B-754F-4FCC-BF4C-374A2B15FB56}"/>
              </a:ext>
            </a:extLst>
          </p:cNvPr>
          <p:cNvGraphicFramePr>
            <a:graphicFrameLocks/>
          </p:cNvGraphicFramePr>
          <p:nvPr>
            <p:extLst>
              <p:ext uri="{D42A27DB-BD31-4B8C-83A1-F6EECF244321}">
                <p14:modId xmlns:p14="http://schemas.microsoft.com/office/powerpoint/2010/main" val="3237957563"/>
              </p:ext>
            </p:extLst>
          </p:nvPr>
        </p:nvGraphicFramePr>
        <p:xfrm>
          <a:off x="93663" y="1323975"/>
          <a:ext cx="1611312" cy="633413"/>
        </p:xfrm>
        <a:graphic>
          <a:graphicData uri="http://schemas.openxmlformats.org/presentationml/2006/ole">
            <mc:AlternateContent xmlns:mc="http://schemas.openxmlformats.org/markup-compatibility/2006">
              <mc:Choice xmlns:v="urn:schemas-microsoft-com:vml" Requires="v">
                <p:oleObj spid="_x0000_s100912" r:id="rId5" imgW="647700" imgH="228600" progId="Equation.3">
                  <p:embed/>
                </p:oleObj>
              </mc:Choice>
              <mc:Fallback>
                <p:oleObj r:id="rId5" imgW="647700" imgH="228600" progId="Equation.3">
                  <p:embed/>
                  <p:pic>
                    <p:nvPicPr>
                      <p:cNvPr id="142343" name="对象 142342">
                        <a:extLst>
                          <a:ext uri="{FF2B5EF4-FFF2-40B4-BE49-F238E27FC236}">
                            <a16:creationId xmlns:a16="http://schemas.microsoft.com/office/drawing/2014/main" id="{22FC179B-754F-4FCC-BF4C-374A2B15FB5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63" y="1323975"/>
                        <a:ext cx="16113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2344" name="矩形 142343">
            <a:extLst>
              <a:ext uri="{FF2B5EF4-FFF2-40B4-BE49-F238E27FC236}">
                <a16:creationId xmlns:a16="http://schemas.microsoft.com/office/drawing/2014/main" id="{7071791B-3B59-4765-B3AE-210D44565305}"/>
              </a:ext>
            </a:extLst>
          </p:cNvPr>
          <p:cNvSpPr>
            <a:spLocks noChangeArrowheads="1"/>
          </p:cNvSpPr>
          <p:nvPr/>
        </p:nvSpPr>
        <p:spPr bwMode="auto">
          <a:xfrm>
            <a:off x="1758950" y="1321117"/>
            <a:ext cx="7385050" cy="483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3200" b="1" dirty="0">
                <a:solidFill>
                  <a:srgbClr val="0000FF"/>
                </a:solidFill>
                <a:latin typeface="黑体" panose="02010609060101010101" pitchFamily="49" charset="-122"/>
                <a:ea typeface="黑体" panose="02010609060101010101" pitchFamily="49" charset="-122"/>
              </a:rPr>
              <a:t>的近拟值，要求迭代误差不超过</a:t>
            </a:r>
            <a:r>
              <a:rPr lang="en-US" altLang="zh-CN" sz="3200" b="1" dirty="0">
                <a:solidFill>
                  <a:srgbClr val="0000FF"/>
                </a:solidFill>
                <a:latin typeface="黑体" panose="02010609060101010101" pitchFamily="49" charset="-122"/>
                <a:ea typeface="黑体" panose="02010609060101010101" pitchFamily="49" charset="-122"/>
              </a:rPr>
              <a:t>0.005</a:t>
            </a:r>
            <a:r>
              <a:rPr lang="zh-CN" altLang="en-US" sz="3200" b="1" dirty="0">
                <a:solidFill>
                  <a:srgbClr val="0000FF"/>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142345" name="对象 142344">
                <a:extLst>
                  <a:ext uri="{FF2B5EF4-FFF2-40B4-BE49-F238E27FC236}">
                    <a16:creationId xmlns:a16="http://schemas.microsoft.com/office/drawing/2014/main" id="{2233365E-0A95-4957-A258-2736FDC69538}"/>
                  </a:ext>
                </a:extLst>
              </p:cNvPr>
              <p:cNvSpPr txBox="1"/>
              <p:nvPr/>
            </p:nvSpPr>
            <p:spPr bwMode="auto">
              <a:xfrm>
                <a:off x="1403648" y="1916832"/>
                <a:ext cx="4454525" cy="668338"/>
              </a:xfrm>
              <a:prstGeom prst="rect">
                <a:avLst/>
              </a:prstGeom>
              <a:noFill/>
              <a:ln>
                <a:noFill/>
              </a:ln>
              <a:extLst/>
            </p:spPr>
            <p:txBody>
              <a:bodyPr>
                <a:norm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ad>
                        <m:radPr>
                          <m:ctrlPr>
                            <a:rPr lang="zh-CN" altLang="en-US" sz="2800" i="1">
                              <a:solidFill>
                                <a:srgbClr val="000000"/>
                              </a:solidFill>
                              <a:latin typeface="Cambria Math" panose="02040503050406030204" pitchFamily="18" charset="0"/>
                            </a:rPr>
                          </m:ctrlPr>
                        </m:radPr>
                        <m:deg>
                          <m:r>
                            <a:rPr lang="zh-CN" altLang="en-US" sz="2800" i="1">
                              <a:solidFill>
                                <a:srgbClr val="000000"/>
                              </a:solidFill>
                              <a:latin typeface="Cambria Math" panose="02040503050406030204" pitchFamily="18" charset="0"/>
                            </a:rPr>
                            <m:t>3</m:t>
                          </m:r>
                        </m:deg>
                        <m:e>
                          <m:r>
                            <a:rPr lang="zh-CN" altLang="en-US" sz="2800" i="1">
                              <a:solidFill>
                                <a:srgbClr val="000000"/>
                              </a:solidFill>
                              <a:latin typeface="Cambria Math" panose="02040503050406030204" pitchFamily="18" charset="0"/>
                            </a:rPr>
                            <m:t>𝑎</m:t>
                          </m:r>
                        </m:e>
                      </m:rad>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𝑓</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𝑥</m:t>
                          </m:r>
                        </m:e>
                        <m:sup>
                          <m:r>
                            <a:rPr lang="zh-CN" altLang="en-US" sz="2800" i="1">
                              <a:solidFill>
                                <a:srgbClr val="000000"/>
                              </a:solidFill>
                              <a:latin typeface="Cambria Math" panose="02040503050406030204" pitchFamily="18" charset="0"/>
                            </a:rPr>
                            <m:t>3</m:t>
                          </m:r>
                        </m:sup>
                      </m:sSup>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𝑎</m:t>
                      </m:r>
                      <m:r>
                        <a:rPr lang="zh-CN" altLang="en-US" sz="2800" i="1">
                          <a:solidFill>
                            <a:srgbClr val="000000"/>
                          </a:solidFill>
                          <a:latin typeface="Cambria Math" panose="02040503050406030204" pitchFamily="18" charset="0"/>
                        </a:rPr>
                        <m:t>=0</m:t>
                      </m:r>
                    </m:oMath>
                  </m:oMathPara>
                </a14:m>
                <a:endParaRPr lang="zh-CN" altLang="en-US" sz="2800" dirty="0"/>
              </a:p>
            </p:txBody>
          </p:sp>
        </mc:Choice>
        <mc:Fallback xmlns="">
          <p:sp>
            <p:nvSpPr>
              <p:cNvPr id="142345" name="对象 142344">
                <a:extLst>
                  <a:ext uri="{FF2B5EF4-FFF2-40B4-BE49-F238E27FC236}">
                    <a16:creationId xmlns:a16="http://schemas.microsoft.com/office/drawing/2014/main" id="{2233365E-0A95-4957-A258-2736FDC69538}"/>
                  </a:ext>
                </a:extLst>
              </p:cNvPr>
              <p:cNvSpPr txBox="1">
                <a:spLocks noRot="1" noChangeAspect="1" noMove="1" noResize="1" noEditPoints="1" noAdjustHandles="1" noChangeArrowheads="1" noChangeShapeType="1" noTextEdit="1"/>
              </p:cNvSpPr>
              <p:nvPr/>
            </p:nvSpPr>
            <p:spPr bwMode="auto">
              <a:xfrm>
                <a:off x="1403648" y="1916832"/>
                <a:ext cx="4454525" cy="668338"/>
              </a:xfrm>
              <a:prstGeom prst="rect">
                <a:avLst/>
              </a:prstGeom>
              <a:blipFill>
                <a:blip r:embed="rId7"/>
                <a:stretch>
                  <a:fillRect/>
                </a:stretch>
              </a:blipFill>
              <a:ln>
                <a:noFill/>
              </a:ln>
              <a:extLst/>
            </p:spPr>
            <p:txBody>
              <a:bodyPr/>
              <a:lstStyle/>
              <a:p>
                <a:r>
                  <a:rPr lang="zh-CN" altLang="en-US">
                    <a:noFill/>
                  </a:rPr>
                  <a:t> </a:t>
                </a:r>
              </a:p>
            </p:txBody>
          </p:sp>
        </mc:Fallback>
      </mc:AlternateContent>
      <p:sp>
        <p:nvSpPr>
          <p:cNvPr id="142346" name="矩形 142345">
            <a:extLst>
              <a:ext uri="{FF2B5EF4-FFF2-40B4-BE49-F238E27FC236}">
                <a16:creationId xmlns:a16="http://schemas.microsoft.com/office/drawing/2014/main" id="{65519054-59D1-4D60-9CE0-043CDDBF8632}"/>
              </a:ext>
            </a:extLst>
          </p:cNvPr>
          <p:cNvSpPr>
            <a:spLocks noChangeArrowheads="1"/>
          </p:cNvSpPr>
          <p:nvPr/>
        </p:nvSpPr>
        <p:spPr bwMode="auto">
          <a:xfrm>
            <a:off x="0" y="2420938"/>
            <a:ext cx="35639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ts val="200"/>
              </a:spcBef>
            </a:pPr>
            <a:r>
              <a:rPr lang="zh-CN" altLang="en-US" sz="3200" b="1" dirty="0">
                <a:solidFill>
                  <a:srgbClr val="0000FF"/>
                </a:solidFill>
                <a:latin typeface="黑体" panose="02010609060101010101" pitchFamily="49" charset="-122"/>
                <a:ea typeface="黑体" panose="02010609060101010101" pitchFamily="49" charset="-122"/>
              </a:rPr>
              <a:t>则牛顿迭代格式为</a:t>
            </a:r>
          </a:p>
        </p:txBody>
      </p:sp>
      <p:graphicFrame>
        <p:nvGraphicFramePr>
          <p:cNvPr id="142347" name="对象 142346">
            <a:extLst>
              <a:ext uri="{FF2B5EF4-FFF2-40B4-BE49-F238E27FC236}">
                <a16:creationId xmlns:a16="http://schemas.microsoft.com/office/drawing/2014/main" id="{A2C4A6F5-6665-4111-BFD9-3E6004561527}"/>
              </a:ext>
            </a:extLst>
          </p:cNvPr>
          <p:cNvGraphicFramePr>
            <a:graphicFrameLocks/>
          </p:cNvGraphicFramePr>
          <p:nvPr>
            <p:extLst>
              <p:ext uri="{D42A27DB-BD31-4B8C-83A1-F6EECF244321}">
                <p14:modId xmlns:p14="http://schemas.microsoft.com/office/powerpoint/2010/main" val="2640931918"/>
              </p:ext>
            </p:extLst>
          </p:nvPr>
        </p:nvGraphicFramePr>
        <p:xfrm>
          <a:off x="970449" y="2924175"/>
          <a:ext cx="6900862" cy="1152525"/>
        </p:xfrm>
        <a:graphic>
          <a:graphicData uri="http://schemas.openxmlformats.org/presentationml/2006/ole">
            <mc:AlternateContent xmlns:mc="http://schemas.openxmlformats.org/markup-compatibility/2006">
              <mc:Choice xmlns:v="urn:schemas-microsoft-com:vml" Requires="v">
                <p:oleObj spid="_x0000_s100913" r:id="rId8" imgW="2768600" imgH="469900" progId="Equation.3">
                  <p:embed/>
                </p:oleObj>
              </mc:Choice>
              <mc:Fallback>
                <p:oleObj r:id="rId8" imgW="2768600" imgH="469900" progId="Equation.3">
                  <p:embed/>
                  <p:pic>
                    <p:nvPicPr>
                      <p:cNvPr id="142347" name="对象 142346">
                        <a:extLst>
                          <a:ext uri="{FF2B5EF4-FFF2-40B4-BE49-F238E27FC236}">
                            <a16:creationId xmlns:a16="http://schemas.microsoft.com/office/drawing/2014/main" id="{A2C4A6F5-6665-4111-BFD9-3E6004561527}"/>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0449" y="2924175"/>
                        <a:ext cx="69008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2348" name="矩形 142347">
            <a:extLst>
              <a:ext uri="{FF2B5EF4-FFF2-40B4-BE49-F238E27FC236}">
                <a16:creationId xmlns:a16="http://schemas.microsoft.com/office/drawing/2014/main" id="{DBD3690D-9668-456E-80A4-0BCF78F94261}"/>
              </a:ext>
            </a:extLst>
          </p:cNvPr>
          <p:cNvSpPr>
            <a:spLocks noChangeArrowheads="1"/>
          </p:cNvSpPr>
          <p:nvPr/>
        </p:nvSpPr>
        <p:spPr bwMode="auto">
          <a:xfrm>
            <a:off x="191135" y="4127183"/>
            <a:ext cx="8784976" cy="111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ts val="200"/>
              </a:spcBef>
            </a:pPr>
            <a:r>
              <a:rPr lang="en-US" altLang="zh-CN" sz="3200" b="1" dirty="0">
                <a:solidFill>
                  <a:srgbClr val="0000FF"/>
                </a:solidFill>
                <a:latin typeface="黑体" panose="02010609060101010101" pitchFamily="49" charset="-122"/>
                <a:ea typeface="黑体" panose="02010609060101010101" pitchFamily="49" charset="-122"/>
              </a:rPr>
              <a:t>7</a:t>
            </a:r>
            <a:r>
              <a:rPr lang="en-US" altLang="zh-CN" sz="3200" b="1" baseline="30000" dirty="0">
                <a:solidFill>
                  <a:srgbClr val="0000FF"/>
                </a:solidFill>
                <a:latin typeface="黑体" panose="02010609060101010101" pitchFamily="49" charset="-122"/>
                <a:ea typeface="黑体" panose="02010609060101010101" pitchFamily="49" charset="-122"/>
              </a:rPr>
              <a:t>3</a:t>
            </a:r>
            <a:r>
              <a:rPr lang="en-US" altLang="zh-CN" sz="3200" b="1" dirty="0">
                <a:solidFill>
                  <a:srgbClr val="0000FF"/>
                </a:solidFill>
                <a:latin typeface="黑体" panose="02010609060101010101" pitchFamily="49" charset="-122"/>
                <a:ea typeface="黑体" panose="02010609060101010101" pitchFamily="49" charset="-122"/>
              </a:rPr>
              <a:t>=343</a:t>
            </a:r>
            <a:r>
              <a:rPr lang="zh-CN" altLang="en-US" sz="3200" b="1" dirty="0">
                <a:solidFill>
                  <a:srgbClr val="0000FF"/>
                </a:solidFill>
                <a:latin typeface="黑体" panose="02010609060101010101" pitchFamily="49" charset="-122"/>
                <a:ea typeface="黑体" panose="02010609060101010101" pitchFamily="49" charset="-122"/>
              </a:rPr>
              <a:t>，</a:t>
            </a:r>
            <a:r>
              <a:rPr lang="en-US" altLang="zh-CN" sz="3200" b="1" dirty="0">
                <a:solidFill>
                  <a:srgbClr val="0000FF"/>
                </a:solidFill>
                <a:latin typeface="黑体" panose="02010609060101010101" pitchFamily="49" charset="-122"/>
                <a:ea typeface="黑体" panose="02010609060101010101" pitchFamily="49" charset="-122"/>
              </a:rPr>
              <a:t>8</a:t>
            </a:r>
            <a:r>
              <a:rPr lang="en-US" altLang="zh-CN" sz="3200" b="1" baseline="30000" dirty="0">
                <a:solidFill>
                  <a:srgbClr val="0000FF"/>
                </a:solidFill>
                <a:latin typeface="黑体" panose="02010609060101010101" pitchFamily="49" charset="-122"/>
                <a:ea typeface="黑体" panose="02010609060101010101" pitchFamily="49" charset="-122"/>
              </a:rPr>
              <a:t>3</a:t>
            </a:r>
            <a:r>
              <a:rPr lang="en-US" altLang="zh-CN" sz="3200" b="1" dirty="0">
                <a:solidFill>
                  <a:srgbClr val="0000FF"/>
                </a:solidFill>
                <a:latin typeface="黑体" panose="02010609060101010101" pitchFamily="49" charset="-122"/>
                <a:ea typeface="黑体" panose="02010609060101010101" pitchFamily="49" charset="-122"/>
              </a:rPr>
              <a:t>=512</a:t>
            </a:r>
            <a:r>
              <a:rPr lang="zh-CN" altLang="en-US" sz="3200" b="1" dirty="0">
                <a:solidFill>
                  <a:srgbClr val="0000FF"/>
                </a:solidFill>
                <a:latin typeface="黑体" panose="02010609060101010101" pitchFamily="49" charset="-122"/>
                <a:ea typeface="黑体" panose="02010609060101010101" pitchFamily="49" charset="-122"/>
              </a:rPr>
              <a:t>，</a:t>
            </a:r>
            <a:r>
              <a:rPr lang="en-US" altLang="zh-CN" sz="3200" b="1" dirty="0">
                <a:solidFill>
                  <a:srgbClr val="0000FF"/>
                </a:solidFill>
                <a:latin typeface="黑体" panose="02010609060101010101" pitchFamily="49" charset="-122"/>
                <a:ea typeface="黑体" panose="02010609060101010101" pitchFamily="49" charset="-122"/>
              </a:rPr>
              <a:t>f(7)f</a:t>
            </a:r>
            <a:r>
              <a:rPr lang="en-US" altLang="zh-CN" sz="3200" b="1" dirty="0">
                <a:solidFill>
                  <a:srgbClr val="0000FF"/>
                </a:solidFill>
                <a:latin typeface="Courier New" panose="02070309020205020404" pitchFamily="49" charset="0"/>
                <a:ea typeface="黑体" panose="02010609060101010101" pitchFamily="49" charset="-122"/>
              </a:rPr>
              <a:t>”</a:t>
            </a:r>
            <a:r>
              <a:rPr lang="en-US" altLang="zh-CN" sz="3200" b="1" dirty="0">
                <a:solidFill>
                  <a:srgbClr val="0000FF"/>
                </a:solidFill>
                <a:latin typeface="黑体" panose="02010609060101010101" pitchFamily="49" charset="-122"/>
                <a:ea typeface="黑体" panose="02010609060101010101" pitchFamily="49" charset="-122"/>
              </a:rPr>
              <a:t>(7)&lt;0</a:t>
            </a:r>
            <a:r>
              <a:rPr lang="zh-CN" altLang="en-US" sz="3200" b="1" dirty="0">
                <a:solidFill>
                  <a:srgbClr val="0000FF"/>
                </a:solidFill>
                <a:latin typeface="黑体" panose="02010609060101010101" pitchFamily="49" charset="-122"/>
                <a:ea typeface="黑体" panose="02010609060101010101" pitchFamily="49" charset="-122"/>
              </a:rPr>
              <a:t>而</a:t>
            </a:r>
            <a:r>
              <a:rPr lang="en-US" altLang="zh-CN" sz="3200" b="1" dirty="0">
                <a:solidFill>
                  <a:srgbClr val="0000FF"/>
                </a:solidFill>
                <a:latin typeface="黑体" panose="02010609060101010101" pitchFamily="49" charset="-122"/>
                <a:ea typeface="黑体" panose="02010609060101010101" pitchFamily="49" charset="-122"/>
              </a:rPr>
              <a:t>f(8)f</a:t>
            </a:r>
            <a:r>
              <a:rPr lang="en-US" altLang="zh-CN" sz="3200" b="1" dirty="0">
                <a:solidFill>
                  <a:srgbClr val="0000FF"/>
                </a:solidFill>
                <a:latin typeface="Courier New" panose="02070309020205020404" pitchFamily="49" charset="0"/>
                <a:ea typeface="黑体" panose="02010609060101010101" pitchFamily="49" charset="-122"/>
              </a:rPr>
              <a:t>”</a:t>
            </a:r>
            <a:r>
              <a:rPr lang="en-US" altLang="zh-CN" sz="3200" b="1" dirty="0">
                <a:solidFill>
                  <a:srgbClr val="0000FF"/>
                </a:solidFill>
                <a:latin typeface="黑体" panose="02010609060101010101" pitchFamily="49" charset="-122"/>
                <a:ea typeface="黑体" panose="02010609060101010101" pitchFamily="49" charset="-122"/>
              </a:rPr>
              <a:t>(8)&gt;0</a:t>
            </a:r>
            <a:r>
              <a:rPr lang="zh-CN" altLang="en-US" sz="3200" b="1" dirty="0">
                <a:solidFill>
                  <a:srgbClr val="0000FF"/>
                </a:solidFill>
                <a:latin typeface="黑体" panose="02010609060101010101" pitchFamily="49" charset="-122"/>
                <a:ea typeface="黑体" panose="02010609060101010101" pitchFamily="49" charset="-122"/>
              </a:rPr>
              <a:t>。取</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25000" dirty="0">
                <a:solidFill>
                  <a:srgbClr val="0000FF"/>
                </a:solidFill>
                <a:latin typeface="黑体" panose="02010609060101010101" pitchFamily="49" charset="-122"/>
                <a:ea typeface="黑体" panose="02010609060101010101" pitchFamily="49" charset="-122"/>
              </a:rPr>
              <a:t>0</a:t>
            </a:r>
            <a:r>
              <a:rPr lang="en-US" altLang="zh-CN" sz="3200" b="1" dirty="0">
                <a:solidFill>
                  <a:srgbClr val="0000FF"/>
                </a:solidFill>
                <a:latin typeface="黑体" panose="02010609060101010101" pitchFamily="49" charset="-122"/>
                <a:ea typeface="黑体" panose="02010609060101010101" pitchFamily="49" charset="-122"/>
              </a:rPr>
              <a:t>=8</a:t>
            </a:r>
            <a:r>
              <a:rPr lang="zh-CN" altLang="en-US" sz="3200" b="1" dirty="0">
                <a:solidFill>
                  <a:srgbClr val="0000FF"/>
                </a:solidFill>
                <a:latin typeface="黑体" panose="02010609060101010101" pitchFamily="49" charset="-122"/>
                <a:ea typeface="黑体" panose="02010609060101010101" pitchFamily="49" charset="-122"/>
              </a:rPr>
              <a:t>，有</a:t>
            </a:r>
          </a:p>
        </p:txBody>
      </p:sp>
      <p:graphicFrame>
        <p:nvGraphicFramePr>
          <p:cNvPr id="142349" name="对象 142348">
            <a:extLst>
              <a:ext uri="{FF2B5EF4-FFF2-40B4-BE49-F238E27FC236}">
                <a16:creationId xmlns:a16="http://schemas.microsoft.com/office/drawing/2014/main" id="{6E4FE088-49EC-4E42-90A3-573FC775984B}"/>
              </a:ext>
            </a:extLst>
          </p:cNvPr>
          <p:cNvGraphicFramePr>
            <a:graphicFrameLocks/>
          </p:cNvGraphicFramePr>
          <p:nvPr>
            <p:extLst>
              <p:ext uri="{D42A27DB-BD31-4B8C-83A1-F6EECF244321}">
                <p14:modId xmlns:p14="http://schemas.microsoft.com/office/powerpoint/2010/main" val="3317233413"/>
              </p:ext>
            </p:extLst>
          </p:nvPr>
        </p:nvGraphicFramePr>
        <p:xfrm>
          <a:off x="388937" y="5240749"/>
          <a:ext cx="8366125" cy="1058863"/>
        </p:xfrm>
        <a:graphic>
          <a:graphicData uri="http://schemas.openxmlformats.org/presentationml/2006/ole">
            <mc:AlternateContent xmlns:mc="http://schemas.openxmlformats.org/markup-compatibility/2006">
              <mc:Choice xmlns:v="urn:schemas-microsoft-com:vml" Requires="v">
                <p:oleObj spid="_x0000_s100914" r:id="rId10" imgW="3122845" imgH="431613" progId="Equation.3">
                  <p:embed/>
                </p:oleObj>
              </mc:Choice>
              <mc:Fallback>
                <p:oleObj r:id="rId10" imgW="3122845" imgH="431613" progId="Equation.3">
                  <p:embed/>
                  <p:pic>
                    <p:nvPicPr>
                      <p:cNvPr id="142349" name="对象 142348">
                        <a:extLst>
                          <a:ext uri="{FF2B5EF4-FFF2-40B4-BE49-F238E27FC236}">
                            <a16:creationId xmlns:a16="http://schemas.microsoft.com/office/drawing/2014/main" id="{6E4FE088-49EC-4E42-90A3-573FC775984B}"/>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937" y="5240749"/>
                        <a:ext cx="836612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96991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 calcmode="lin" valueType="num">
                                      <p:cBhvr additive="base">
                                        <p:cTn id="7" dur="500" fill="hold"/>
                                        <p:tgtEl>
                                          <p:spTgt spid="142341"/>
                                        </p:tgtEl>
                                        <p:attrNameLst>
                                          <p:attrName>ppt_x</p:attrName>
                                        </p:attrNameLst>
                                      </p:cBhvr>
                                      <p:tavLst>
                                        <p:tav tm="0">
                                          <p:val>
                                            <p:strVal val="#ppt_x"/>
                                          </p:val>
                                        </p:tav>
                                        <p:tav tm="100000">
                                          <p:val>
                                            <p:strVal val="#ppt_x"/>
                                          </p:val>
                                        </p:tav>
                                      </p:tavLst>
                                    </p:anim>
                                    <p:anim calcmode="lin" valueType="num">
                                      <p:cBhvr additive="base">
                                        <p:cTn id="8" dur="500" fill="hold"/>
                                        <p:tgtEl>
                                          <p:spTgt spid="1423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346"/>
                                        </p:tgtEl>
                                        <p:attrNameLst>
                                          <p:attrName>style.visibility</p:attrName>
                                        </p:attrNameLst>
                                      </p:cBhvr>
                                      <p:to>
                                        <p:strVal val="visible"/>
                                      </p:to>
                                    </p:set>
                                    <p:anim calcmode="lin" valueType="num">
                                      <p:cBhvr additive="base">
                                        <p:cTn id="13" dur="500" fill="hold"/>
                                        <p:tgtEl>
                                          <p:spTgt spid="142346"/>
                                        </p:tgtEl>
                                        <p:attrNameLst>
                                          <p:attrName>ppt_x</p:attrName>
                                        </p:attrNameLst>
                                      </p:cBhvr>
                                      <p:tavLst>
                                        <p:tav tm="0">
                                          <p:val>
                                            <p:strVal val="#ppt_x"/>
                                          </p:val>
                                        </p:tav>
                                        <p:tav tm="100000">
                                          <p:val>
                                            <p:strVal val="#ppt_x"/>
                                          </p:val>
                                        </p:tav>
                                      </p:tavLst>
                                    </p:anim>
                                    <p:anim calcmode="lin" valueType="num">
                                      <p:cBhvr additive="base">
                                        <p:cTn id="14" dur="500" fill="hold"/>
                                        <p:tgtEl>
                                          <p:spTgt spid="142346"/>
                                        </p:tgtEl>
                                        <p:attrNameLst>
                                          <p:attrName>ppt_y</p:attrName>
                                        </p:attrNameLst>
                                      </p:cBhvr>
                                      <p:tavLst>
                                        <p:tav tm="0">
                                          <p:val>
                                            <p:strVal val="1+#ppt_h/2"/>
                                          </p:val>
                                        </p:tav>
                                        <p:tav tm="100000">
                                          <p:val>
                                            <p:strVal val="#ppt_y"/>
                                          </p:val>
                                        </p:tav>
                                      </p:tavLst>
                                    </p:anim>
                                  </p:childTnLst>
                                </p:cTn>
                              </p:par>
                            </p:childTnLst>
                          </p:cTn>
                        </p:par>
                        <p:par>
                          <p:cTn id="15" fill="hold" nodeType="with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42347"/>
                                        </p:tgtEl>
                                        <p:attrNameLst>
                                          <p:attrName>style.visibility</p:attrName>
                                        </p:attrNameLst>
                                      </p:cBhvr>
                                      <p:to>
                                        <p:strVal val="visible"/>
                                      </p:to>
                                    </p:set>
                                    <p:anim calcmode="lin" valueType="num">
                                      <p:cBhvr additive="base">
                                        <p:cTn id="18" dur="500" fill="hold"/>
                                        <p:tgtEl>
                                          <p:spTgt spid="142347"/>
                                        </p:tgtEl>
                                        <p:attrNameLst>
                                          <p:attrName>ppt_x</p:attrName>
                                        </p:attrNameLst>
                                      </p:cBhvr>
                                      <p:tavLst>
                                        <p:tav tm="0">
                                          <p:val>
                                            <p:strVal val="#ppt_x"/>
                                          </p:val>
                                        </p:tav>
                                        <p:tav tm="100000">
                                          <p:val>
                                            <p:strVal val="#ppt_x"/>
                                          </p:val>
                                        </p:tav>
                                      </p:tavLst>
                                    </p:anim>
                                    <p:anim calcmode="lin" valueType="num">
                                      <p:cBhvr additive="base">
                                        <p:cTn id="19" dur="500" fill="hold"/>
                                        <p:tgtEl>
                                          <p:spTgt spid="142347"/>
                                        </p:tgtEl>
                                        <p:attrNameLst>
                                          <p:attrName>ppt_y</p:attrName>
                                        </p:attrNameLst>
                                      </p:cBhvr>
                                      <p:tavLst>
                                        <p:tav tm="0">
                                          <p:val>
                                            <p:strVal val="1+#ppt_h/2"/>
                                          </p:val>
                                        </p:tav>
                                        <p:tav tm="100000">
                                          <p:val>
                                            <p:strVal val="#ppt_y"/>
                                          </p:val>
                                        </p:tav>
                                      </p:tavLst>
                                    </p:anim>
                                  </p:childTnLst>
                                </p:cTn>
                              </p:par>
                            </p:childTnLst>
                          </p:cTn>
                        </p:par>
                        <p:par>
                          <p:cTn id="20" fill="hold" nodeType="withGroup">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42348"/>
                                        </p:tgtEl>
                                        <p:attrNameLst>
                                          <p:attrName>style.visibility</p:attrName>
                                        </p:attrNameLst>
                                      </p:cBhvr>
                                      <p:to>
                                        <p:strVal val="visible"/>
                                      </p:to>
                                    </p:set>
                                    <p:anim calcmode="lin" valueType="num">
                                      <p:cBhvr additive="base">
                                        <p:cTn id="23" dur="500" fill="hold"/>
                                        <p:tgtEl>
                                          <p:spTgt spid="142348"/>
                                        </p:tgtEl>
                                        <p:attrNameLst>
                                          <p:attrName>ppt_x</p:attrName>
                                        </p:attrNameLst>
                                      </p:cBhvr>
                                      <p:tavLst>
                                        <p:tav tm="0">
                                          <p:val>
                                            <p:strVal val="#ppt_x"/>
                                          </p:val>
                                        </p:tav>
                                        <p:tav tm="100000">
                                          <p:val>
                                            <p:strVal val="#ppt_x"/>
                                          </p:val>
                                        </p:tav>
                                      </p:tavLst>
                                    </p:anim>
                                    <p:anim calcmode="lin" valueType="num">
                                      <p:cBhvr additive="base">
                                        <p:cTn id="24" dur="500" fill="hold"/>
                                        <p:tgtEl>
                                          <p:spTgt spid="142348"/>
                                        </p:tgtEl>
                                        <p:attrNameLst>
                                          <p:attrName>ppt_y</p:attrName>
                                        </p:attrNameLst>
                                      </p:cBhvr>
                                      <p:tavLst>
                                        <p:tav tm="0">
                                          <p:val>
                                            <p:strVal val="1+#ppt_h/2"/>
                                          </p:val>
                                        </p:tav>
                                        <p:tav tm="100000">
                                          <p:val>
                                            <p:strVal val="#ppt_y"/>
                                          </p:val>
                                        </p:tav>
                                      </p:tavLst>
                                    </p:anim>
                                  </p:childTnLst>
                                </p:cTn>
                              </p:par>
                            </p:childTnLst>
                          </p:cTn>
                        </p:par>
                        <p:par>
                          <p:cTn id="25" fill="hold" nodeType="withGroup">
                            <p:stCondLst>
                              <p:cond delay="1500"/>
                            </p:stCondLst>
                            <p:childTnLst>
                              <p:par>
                                <p:cTn id="26" presetID="2" presetClass="entr" presetSubtype="4" fill="hold" nodeType="afterEffect">
                                  <p:stCondLst>
                                    <p:cond delay="0"/>
                                  </p:stCondLst>
                                  <p:childTnLst>
                                    <p:set>
                                      <p:cBhvr>
                                        <p:cTn id="27" dur="1" fill="hold">
                                          <p:stCondLst>
                                            <p:cond delay="0"/>
                                          </p:stCondLst>
                                        </p:cTn>
                                        <p:tgtEl>
                                          <p:spTgt spid="142349"/>
                                        </p:tgtEl>
                                        <p:attrNameLst>
                                          <p:attrName>style.visibility</p:attrName>
                                        </p:attrNameLst>
                                      </p:cBhvr>
                                      <p:to>
                                        <p:strVal val="visible"/>
                                      </p:to>
                                    </p:set>
                                    <p:anim calcmode="lin" valueType="num">
                                      <p:cBhvr additive="base">
                                        <p:cTn id="28" dur="500" fill="hold"/>
                                        <p:tgtEl>
                                          <p:spTgt spid="142349"/>
                                        </p:tgtEl>
                                        <p:attrNameLst>
                                          <p:attrName>ppt_x</p:attrName>
                                        </p:attrNameLst>
                                      </p:cBhvr>
                                      <p:tavLst>
                                        <p:tav tm="0">
                                          <p:val>
                                            <p:strVal val="#ppt_x"/>
                                          </p:val>
                                        </p:tav>
                                        <p:tav tm="100000">
                                          <p:val>
                                            <p:strVal val="#ppt_x"/>
                                          </p:val>
                                        </p:tav>
                                      </p:tavLst>
                                    </p:anim>
                                    <p:anim calcmode="lin" valueType="num">
                                      <p:cBhvr additive="base">
                                        <p:cTn id="29" dur="500" fill="hold"/>
                                        <p:tgtEl>
                                          <p:spTgt spid="142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p:bldP spid="142346" grpId="0"/>
      <p:bldP spid="142348"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3364" name="对象 143363">
            <a:extLst>
              <a:ext uri="{FF2B5EF4-FFF2-40B4-BE49-F238E27FC236}">
                <a16:creationId xmlns:a16="http://schemas.microsoft.com/office/drawing/2014/main" id="{AD8E5037-7CFD-49AA-A942-B7C9AC68C839}"/>
              </a:ext>
            </a:extLst>
          </p:cNvPr>
          <p:cNvGraphicFramePr>
            <a:graphicFrameLocks/>
          </p:cNvGraphicFramePr>
          <p:nvPr>
            <p:extLst>
              <p:ext uri="{D42A27DB-BD31-4B8C-83A1-F6EECF244321}">
                <p14:modId xmlns:p14="http://schemas.microsoft.com/office/powerpoint/2010/main" val="4091875968"/>
              </p:ext>
            </p:extLst>
          </p:nvPr>
        </p:nvGraphicFramePr>
        <p:xfrm>
          <a:off x="336877" y="1315790"/>
          <a:ext cx="8711917" cy="1586491"/>
        </p:xfrm>
        <a:graphic>
          <a:graphicData uri="http://schemas.openxmlformats.org/presentationml/2006/ole">
            <mc:AlternateContent xmlns:mc="http://schemas.openxmlformats.org/markup-compatibility/2006">
              <mc:Choice xmlns:v="urn:schemas-microsoft-com:vml" Requires="v">
                <p:oleObj spid="_x0000_s101741" r:id="rId3" imgW="3670300" imgH="685800" progId="Equation.3">
                  <p:embed/>
                </p:oleObj>
              </mc:Choice>
              <mc:Fallback>
                <p:oleObj r:id="rId3" imgW="3670300" imgH="685800" progId="Equation.3">
                  <p:embed/>
                  <p:pic>
                    <p:nvPicPr>
                      <p:cNvPr id="143364" name="对象 143363">
                        <a:extLst>
                          <a:ext uri="{FF2B5EF4-FFF2-40B4-BE49-F238E27FC236}">
                            <a16:creationId xmlns:a16="http://schemas.microsoft.com/office/drawing/2014/main" id="{AD8E5037-7CFD-49AA-A942-B7C9AC68C83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77" y="1315790"/>
                        <a:ext cx="8711917" cy="1586491"/>
                      </a:xfrm>
                      <a:prstGeom prst="rect">
                        <a:avLst/>
                      </a:prstGeom>
                      <a:noFill/>
                      <a:ln>
                        <a:noFill/>
                      </a:ln>
                      <a:extLst/>
                    </p:spPr>
                  </p:pic>
                </p:oleObj>
              </mc:Fallback>
            </mc:AlternateContent>
          </a:graphicData>
        </a:graphic>
      </p:graphicFrame>
      <p:graphicFrame>
        <p:nvGraphicFramePr>
          <p:cNvPr id="143365" name="对象 143364">
            <a:extLst>
              <a:ext uri="{FF2B5EF4-FFF2-40B4-BE49-F238E27FC236}">
                <a16:creationId xmlns:a16="http://schemas.microsoft.com/office/drawing/2014/main" id="{1C81E3E4-57A7-4831-9371-D0AA12E7BE44}"/>
              </a:ext>
            </a:extLst>
          </p:cNvPr>
          <p:cNvGraphicFramePr>
            <a:graphicFrameLocks/>
          </p:cNvGraphicFramePr>
          <p:nvPr>
            <p:extLst>
              <p:ext uri="{D42A27DB-BD31-4B8C-83A1-F6EECF244321}">
                <p14:modId xmlns:p14="http://schemas.microsoft.com/office/powerpoint/2010/main" val="2565822457"/>
              </p:ext>
            </p:extLst>
          </p:nvPr>
        </p:nvGraphicFramePr>
        <p:xfrm>
          <a:off x="395536" y="188640"/>
          <a:ext cx="6948488" cy="1058863"/>
        </p:xfrm>
        <a:graphic>
          <a:graphicData uri="http://schemas.openxmlformats.org/presentationml/2006/ole">
            <mc:AlternateContent xmlns:mc="http://schemas.openxmlformats.org/markup-compatibility/2006">
              <mc:Choice xmlns:v="urn:schemas-microsoft-com:vml" Requires="v">
                <p:oleObj spid="_x0000_s101742" r:id="rId5" imgW="2780093" imgH="431613" progId="Equation.3">
                  <p:embed/>
                </p:oleObj>
              </mc:Choice>
              <mc:Fallback>
                <p:oleObj r:id="rId5" imgW="2780093" imgH="431613" progId="Equation.3">
                  <p:embed/>
                  <p:pic>
                    <p:nvPicPr>
                      <p:cNvPr id="143365" name="对象 143364">
                        <a:extLst>
                          <a:ext uri="{FF2B5EF4-FFF2-40B4-BE49-F238E27FC236}">
                            <a16:creationId xmlns:a16="http://schemas.microsoft.com/office/drawing/2014/main" id="{1C81E3E4-57A7-4831-9371-D0AA12E7BE4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88640"/>
                        <a:ext cx="6948488"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366" name="对象 143365">
            <a:extLst>
              <a:ext uri="{FF2B5EF4-FFF2-40B4-BE49-F238E27FC236}">
                <a16:creationId xmlns:a16="http://schemas.microsoft.com/office/drawing/2014/main" id="{976063CC-E5A3-4668-930F-A67C25D4FC72}"/>
              </a:ext>
            </a:extLst>
          </p:cNvPr>
          <p:cNvGraphicFramePr>
            <a:graphicFrameLocks/>
          </p:cNvGraphicFramePr>
          <p:nvPr>
            <p:extLst>
              <p:ext uri="{D42A27DB-BD31-4B8C-83A1-F6EECF244321}">
                <p14:modId xmlns:p14="http://schemas.microsoft.com/office/powerpoint/2010/main" val="188390454"/>
              </p:ext>
            </p:extLst>
          </p:nvPr>
        </p:nvGraphicFramePr>
        <p:xfrm>
          <a:off x="336877" y="3115139"/>
          <a:ext cx="8893175" cy="1681162"/>
        </p:xfrm>
        <a:graphic>
          <a:graphicData uri="http://schemas.openxmlformats.org/presentationml/2006/ole">
            <mc:AlternateContent xmlns:mc="http://schemas.openxmlformats.org/markup-compatibility/2006">
              <mc:Choice xmlns:v="urn:schemas-microsoft-com:vml" Requires="v">
                <p:oleObj spid="_x0000_s101743" r:id="rId7" imgW="3683000" imgH="685800" progId="Equation.3">
                  <p:embed/>
                </p:oleObj>
              </mc:Choice>
              <mc:Fallback>
                <p:oleObj r:id="rId7" imgW="3683000" imgH="685800" progId="Equation.3">
                  <p:embed/>
                  <p:pic>
                    <p:nvPicPr>
                      <p:cNvPr id="143366" name="对象 143365">
                        <a:extLst>
                          <a:ext uri="{FF2B5EF4-FFF2-40B4-BE49-F238E27FC236}">
                            <a16:creationId xmlns:a16="http://schemas.microsoft.com/office/drawing/2014/main" id="{976063CC-E5A3-4668-930F-A67C25D4FC7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877" y="3115139"/>
                        <a:ext cx="8893175"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367" name="矩形 143366">
            <a:extLst>
              <a:ext uri="{FF2B5EF4-FFF2-40B4-BE49-F238E27FC236}">
                <a16:creationId xmlns:a16="http://schemas.microsoft.com/office/drawing/2014/main" id="{992A6506-55DF-4E28-814F-AAED54A4ADB0}"/>
              </a:ext>
            </a:extLst>
          </p:cNvPr>
          <p:cNvSpPr>
            <a:spLocks noChangeArrowheads="1"/>
          </p:cNvSpPr>
          <p:nvPr/>
        </p:nvSpPr>
        <p:spPr bwMode="auto">
          <a:xfrm>
            <a:off x="1403648" y="5258478"/>
            <a:ext cx="5292725" cy="56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3200" b="1" dirty="0">
                <a:solidFill>
                  <a:srgbClr val="0000FF"/>
                </a:solidFill>
                <a:latin typeface="黑体" panose="02010609060101010101" pitchFamily="49" charset="-122"/>
                <a:ea typeface="黑体" panose="02010609060101010101" pitchFamily="49" charset="-122"/>
              </a:rPr>
              <a:t>  </a:t>
            </a:r>
            <a:r>
              <a:rPr lang="zh-CN" altLang="en-US" sz="3200" b="1" dirty="0">
                <a:solidFill>
                  <a:srgbClr val="0000FF"/>
                </a:solidFill>
                <a:latin typeface="黑体" panose="02010609060101010101" pitchFamily="49" charset="-122"/>
                <a:ea typeface="黑体" panose="02010609060101010101" pitchFamily="49" charset="-122"/>
              </a:rPr>
              <a:t>于是取</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30000" dirty="0">
                <a:solidFill>
                  <a:srgbClr val="0000FF"/>
                </a:solidFill>
                <a:latin typeface="黑体" panose="02010609060101010101" pitchFamily="49" charset="-122"/>
                <a:ea typeface="黑体" panose="02010609060101010101" pitchFamily="49" charset="-122"/>
              </a:rPr>
              <a:t>*</a:t>
            </a:r>
            <a:r>
              <a:rPr lang="en-US" altLang="zh-CN" sz="3200" b="1" dirty="0">
                <a:solidFill>
                  <a:srgbClr val="0000FF"/>
                </a:solidFill>
              </a:rPr>
              <a:t>≈7.439 760</a:t>
            </a:r>
          </a:p>
        </p:txBody>
      </p:sp>
    </p:spTree>
    <p:extLst>
      <p:ext uri="{BB962C8B-B14F-4D97-AF65-F5344CB8AC3E}">
        <p14:creationId xmlns:p14="http://schemas.microsoft.com/office/powerpoint/2010/main" val="1961023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09" name="标题 144385">
            <a:extLst>
              <a:ext uri="{FF2B5EF4-FFF2-40B4-BE49-F238E27FC236}">
                <a16:creationId xmlns:a16="http://schemas.microsoft.com/office/drawing/2014/main" id="{1F3D9C99-A56B-4E56-A5B5-3795CA6C58E1}"/>
              </a:ext>
            </a:extLst>
          </p:cNvPr>
          <p:cNvSpPr>
            <a:spLocks noGrp="1" noChangeArrowheads="1"/>
          </p:cNvSpPr>
          <p:nvPr>
            <p:ph type="ctrTitle"/>
          </p:nvPr>
        </p:nvSpPr>
        <p:spPr>
          <a:xfrm>
            <a:off x="467544" y="329892"/>
            <a:ext cx="7920880" cy="412485"/>
          </a:xfrm>
        </p:spPr>
        <p:txBody>
          <a:bodyPr anchor="ctr">
            <a:noAutofit/>
          </a:bodyPr>
          <a:lstStyle/>
          <a:p>
            <a:r>
              <a:rPr lang="en-US" altLang="zh-CN" sz="3200" b="1" dirty="0">
                <a:latin typeface="+mn-ea"/>
                <a:ea typeface="+mn-ea"/>
              </a:rPr>
              <a:t>2.4.4 </a:t>
            </a:r>
            <a:r>
              <a:rPr lang="zh-CN" altLang="en-US" sz="3200" b="1" dirty="0">
                <a:latin typeface="+mn-ea"/>
                <a:ea typeface="+mn-ea"/>
              </a:rPr>
              <a:t>牛顿迭代法的基本思想</a:t>
            </a:r>
          </a:p>
        </p:txBody>
      </p:sp>
      <p:sp>
        <p:nvSpPr>
          <p:cNvPr id="144387" name="副标题 144386">
            <a:extLst>
              <a:ext uri="{FF2B5EF4-FFF2-40B4-BE49-F238E27FC236}">
                <a16:creationId xmlns:a16="http://schemas.microsoft.com/office/drawing/2014/main" id="{EF6F6B24-E03B-498D-BBE6-C55ED909D9A9}"/>
              </a:ext>
            </a:extLst>
          </p:cNvPr>
          <p:cNvSpPr>
            <a:spLocks noGrp="1"/>
          </p:cNvSpPr>
          <p:nvPr>
            <p:ph type="subTitle" idx="1"/>
          </p:nvPr>
        </p:nvSpPr>
        <p:spPr>
          <a:xfrm>
            <a:off x="251520" y="959254"/>
            <a:ext cx="8640960" cy="1692099"/>
          </a:xfrm>
        </p:spPr>
        <p:txBody>
          <a:bodyPr>
            <a:normAutofit/>
          </a:bodyPr>
          <a:lstStyle/>
          <a:p>
            <a:pPr algn="l">
              <a:lnSpc>
                <a:spcPct val="90000"/>
              </a:lnSpc>
            </a:pPr>
            <a:r>
              <a:rPr lang="zh-CN" altLang="en-US" sz="2800" b="1" dirty="0">
                <a:solidFill>
                  <a:srgbClr val="FF0066"/>
                </a:solidFill>
                <a:latin typeface="华文仿宋" panose="02010600040101010101" pitchFamily="2" charset="-122"/>
                <a:ea typeface="华文仿宋" panose="02010600040101010101" pitchFamily="2" charset="-122"/>
              </a:rPr>
              <a:t>例</a:t>
            </a:r>
            <a:r>
              <a:rPr lang="en-US" altLang="zh-CN" sz="2800" b="1" dirty="0">
                <a:solidFill>
                  <a:srgbClr val="FF0066"/>
                </a:solidFill>
                <a:latin typeface="华文仿宋" panose="02010600040101010101" pitchFamily="2" charset="-122"/>
                <a:ea typeface="华文仿宋" panose="02010600040101010101" pitchFamily="2" charset="-122"/>
              </a:rPr>
              <a:t>2.9</a:t>
            </a:r>
            <a:r>
              <a:rPr lang="zh-CN" altLang="en-US" sz="2800" b="1" dirty="0">
                <a:solidFill>
                  <a:srgbClr val="0000FF"/>
                </a:solidFill>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用</a:t>
            </a:r>
            <a:r>
              <a:rPr lang="zh-CN" altLang="en-US" sz="2800" b="1" dirty="0">
                <a:effectLst>
                  <a:outerShdw blurRad="38100" dist="38100" dir="2700000" algn="tl">
                    <a:srgbClr val="C0C0C0"/>
                  </a:outerShdw>
                </a:effectLst>
                <a:latin typeface="华文仿宋" panose="02010600040101010101" pitchFamily="2" charset="-122"/>
                <a:ea typeface="华文仿宋" panose="02010600040101010101" pitchFamily="2" charset="-122"/>
              </a:rPr>
              <a:t>牛顿迭代法</a:t>
            </a:r>
            <a:r>
              <a:rPr lang="zh-CN" altLang="en-US" sz="2800" b="1" dirty="0">
                <a:latin typeface="华文仿宋" panose="02010600040101010101" pitchFamily="2" charset="-122"/>
                <a:ea typeface="华文仿宋" panose="02010600040101010101" pitchFamily="2" charset="-122"/>
              </a:rPr>
              <a:t>求               的根</a:t>
            </a:r>
            <a:r>
              <a:rPr lang="en-US" altLang="zh-CN" sz="2800" b="1" dirty="0">
                <a:latin typeface="华文仿宋" panose="02010600040101010101" pitchFamily="2" charset="-122"/>
                <a:ea typeface="华文仿宋" panose="02010600040101010101" pitchFamily="2" charset="-122"/>
              </a:rPr>
              <a:t>,  ε=10</a:t>
            </a:r>
            <a:r>
              <a:rPr lang="en-US" altLang="zh-CN" sz="2800" b="1" baseline="30000" dirty="0">
                <a:latin typeface="华文仿宋" panose="02010600040101010101" pitchFamily="2" charset="-122"/>
                <a:ea typeface="华文仿宋" panose="02010600040101010101" pitchFamily="2" charset="-122"/>
              </a:rPr>
              <a:t>-4</a:t>
            </a:r>
            <a:endParaRPr lang="en-US" altLang="zh-CN" sz="2800" b="1" dirty="0">
              <a:latin typeface="华文仿宋" panose="02010600040101010101" pitchFamily="2" charset="-122"/>
              <a:ea typeface="华文仿宋" panose="02010600040101010101" pitchFamily="2" charset="-122"/>
            </a:endParaRPr>
          </a:p>
          <a:p>
            <a:pPr algn="l">
              <a:lnSpc>
                <a:spcPct val="90000"/>
              </a:lnSpc>
            </a:pPr>
            <a:r>
              <a:rPr lang="zh-CN" altLang="en-US" sz="2800" b="1" dirty="0">
                <a:solidFill>
                  <a:srgbClr val="FF0066"/>
                </a:solidFill>
                <a:latin typeface="华文仿宋" panose="02010600040101010101" pitchFamily="2" charset="-122"/>
                <a:ea typeface="华文仿宋" panose="02010600040101010101" pitchFamily="2" charset="-122"/>
              </a:rPr>
              <a:t>解</a:t>
            </a:r>
            <a:r>
              <a:rPr lang="zh-CN" altLang="en-US" sz="2800" b="1" dirty="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a:p>
            <a:pPr algn="l">
              <a:lnSpc>
                <a:spcPct val="90000"/>
              </a:lnSpc>
            </a:pPr>
            <a:r>
              <a:rPr lang="zh-CN" altLang="en-US" sz="2800" b="1" dirty="0">
                <a:latin typeface="华文仿宋" panose="02010600040101010101" pitchFamily="2" charset="-122"/>
                <a:ea typeface="华文仿宋" panose="02010600040101010101" pitchFamily="2" charset="-122"/>
              </a:rPr>
              <a:t>      因                             </a:t>
            </a:r>
            <a:r>
              <a:rPr lang="en-US" altLang="zh-CN" sz="2800" b="1" i="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建立迭代公式</a:t>
            </a:r>
          </a:p>
        </p:txBody>
      </p:sp>
      <p:graphicFrame>
        <p:nvGraphicFramePr>
          <p:cNvPr id="144388" name="对象 144387">
            <a:extLst>
              <a:ext uri="{FF2B5EF4-FFF2-40B4-BE49-F238E27FC236}">
                <a16:creationId xmlns:a16="http://schemas.microsoft.com/office/drawing/2014/main" id="{6C1D3590-DD1B-4190-9570-B1440D4C0288}"/>
              </a:ext>
            </a:extLst>
          </p:cNvPr>
          <p:cNvGraphicFramePr>
            <a:graphicFrameLocks/>
          </p:cNvGraphicFramePr>
          <p:nvPr>
            <p:extLst>
              <p:ext uri="{D42A27DB-BD31-4B8C-83A1-F6EECF244321}">
                <p14:modId xmlns:p14="http://schemas.microsoft.com/office/powerpoint/2010/main" val="3875138506"/>
              </p:ext>
            </p:extLst>
          </p:nvPr>
        </p:nvGraphicFramePr>
        <p:xfrm>
          <a:off x="1623099" y="2651353"/>
          <a:ext cx="5285843" cy="1020548"/>
        </p:xfrm>
        <a:graphic>
          <a:graphicData uri="http://schemas.openxmlformats.org/presentationml/2006/ole">
            <mc:AlternateContent xmlns:mc="http://schemas.openxmlformats.org/markup-compatibility/2006">
              <mc:Choice xmlns:v="urn:schemas-microsoft-com:vml" Requires="v">
                <p:oleObj spid="_x0000_s102522" r:id="rId6" imgW="2298700" imgH="457200" progId="Equation.3">
                  <p:embed/>
                </p:oleObj>
              </mc:Choice>
              <mc:Fallback>
                <p:oleObj r:id="rId6" imgW="2298700" imgH="457200" progId="Equation.3">
                  <p:embed/>
                  <p:pic>
                    <p:nvPicPr>
                      <p:cNvPr id="144388" name="对象 144387">
                        <a:extLst>
                          <a:ext uri="{FF2B5EF4-FFF2-40B4-BE49-F238E27FC236}">
                            <a16:creationId xmlns:a16="http://schemas.microsoft.com/office/drawing/2014/main" id="{6C1D3590-DD1B-4190-9570-B1440D4C028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3099" y="2651353"/>
                        <a:ext cx="5285843" cy="1020548"/>
                      </a:xfrm>
                      <a:prstGeom prst="rect">
                        <a:avLst/>
                      </a:prstGeom>
                      <a:noFill/>
                      <a:ln>
                        <a:noFill/>
                      </a:ln>
                      <a:extLst/>
                    </p:spPr>
                  </p:pic>
                </p:oleObj>
              </mc:Fallback>
            </mc:AlternateContent>
          </a:graphicData>
        </a:graphic>
      </p:graphicFrame>
      <p:sp>
        <p:nvSpPr>
          <p:cNvPr id="144389" name="矩形 144388">
            <a:extLst>
              <a:ext uri="{FF2B5EF4-FFF2-40B4-BE49-F238E27FC236}">
                <a16:creationId xmlns:a16="http://schemas.microsoft.com/office/drawing/2014/main" id="{2DFEA911-2E9C-42FE-99B4-7AA1B6D4CE4C}"/>
              </a:ext>
            </a:extLst>
          </p:cNvPr>
          <p:cNvSpPr>
            <a:spLocks noChangeArrowheads="1"/>
          </p:cNvSpPr>
          <p:nvPr/>
        </p:nvSpPr>
        <p:spPr bwMode="auto">
          <a:xfrm>
            <a:off x="685198" y="3888778"/>
            <a:ext cx="6228184" cy="230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ts val="200"/>
              </a:spcBef>
            </a:pPr>
            <a:r>
              <a:rPr lang="en-US" altLang="zh-CN" sz="3200" b="1" dirty="0">
                <a:solidFill>
                  <a:srgbClr val="0000FF"/>
                </a:solidFill>
                <a:latin typeface="黑体" panose="02010609060101010101" pitchFamily="49" charset="-122"/>
                <a:ea typeface="黑体" panose="02010609060101010101" pitchFamily="49" charset="-122"/>
              </a:rPr>
              <a:t>  </a:t>
            </a:r>
            <a:r>
              <a:rPr lang="zh-CN" altLang="en-US" sz="3200" b="1" dirty="0">
                <a:solidFill>
                  <a:srgbClr val="0000FF"/>
                </a:solidFill>
                <a:latin typeface="黑体" panose="02010609060101010101" pitchFamily="49" charset="-122"/>
                <a:ea typeface="黑体" panose="02010609060101010101" pitchFamily="49" charset="-122"/>
              </a:rPr>
              <a:t>取</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25000" dirty="0">
                <a:solidFill>
                  <a:srgbClr val="0000FF"/>
                </a:solidFill>
                <a:latin typeface="黑体" panose="02010609060101010101" pitchFamily="49" charset="-122"/>
                <a:ea typeface="黑体" panose="02010609060101010101" pitchFamily="49" charset="-122"/>
              </a:rPr>
              <a:t>0</a:t>
            </a:r>
            <a:r>
              <a:rPr lang="en-US" altLang="zh-CN" sz="3200" b="1" dirty="0">
                <a:solidFill>
                  <a:srgbClr val="0000FF"/>
                </a:solidFill>
                <a:latin typeface="黑体" panose="02010609060101010101" pitchFamily="49" charset="-122"/>
                <a:ea typeface="黑体" panose="02010609060101010101" pitchFamily="49" charset="-122"/>
              </a:rPr>
              <a:t>=0.5,</a:t>
            </a:r>
            <a:r>
              <a:rPr lang="zh-CN" altLang="en-US" sz="3200" b="1" dirty="0">
                <a:solidFill>
                  <a:srgbClr val="0000FF"/>
                </a:solidFill>
                <a:latin typeface="黑体" panose="02010609060101010101" pitchFamily="49" charset="-122"/>
                <a:ea typeface="黑体" panose="02010609060101010101" pitchFamily="49" charset="-122"/>
              </a:rPr>
              <a:t>逐次计算得</a:t>
            </a:r>
          </a:p>
          <a:p>
            <a:pPr>
              <a:spcBef>
                <a:spcPts val="200"/>
              </a:spcBef>
            </a:pPr>
            <a:r>
              <a:rPr lang="zh-CN" altLang="en-US" sz="3200" b="1" dirty="0">
                <a:solidFill>
                  <a:srgbClr val="0000FF"/>
                </a:solidFill>
                <a:latin typeface="黑体" panose="02010609060101010101" pitchFamily="49" charset="-122"/>
                <a:ea typeface="黑体" panose="02010609060101010101" pitchFamily="49" charset="-122"/>
              </a:rPr>
              <a:t>        </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25000" dirty="0">
                <a:solidFill>
                  <a:srgbClr val="0000FF"/>
                </a:solidFill>
                <a:latin typeface="黑体" panose="02010609060101010101" pitchFamily="49" charset="-122"/>
                <a:ea typeface="黑体" panose="02010609060101010101" pitchFamily="49" charset="-122"/>
              </a:rPr>
              <a:t>1</a:t>
            </a:r>
            <a:r>
              <a:rPr lang="en-US" altLang="zh-CN" sz="3200" b="1" dirty="0">
                <a:solidFill>
                  <a:srgbClr val="0000FF"/>
                </a:solidFill>
                <a:latin typeface="黑体" panose="02010609060101010101" pitchFamily="49" charset="-122"/>
                <a:ea typeface="黑体" panose="02010609060101010101" pitchFamily="49" charset="-122"/>
              </a:rPr>
              <a:t>=0.57102 </a:t>
            </a:r>
          </a:p>
          <a:p>
            <a:pPr>
              <a:spcBef>
                <a:spcPts val="200"/>
              </a:spcBef>
            </a:pPr>
            <a:r>
              <a:rPr lang="en-US" altLang="zh-CN" sz="3200" b="1" dirty="0">
                <a:solidFill>
                  <a:srgbClr val="0000FF"/>
                </a:solidFill>
                <a:latin typeface="黑体" panose="02010609060101010101" pitchFamily="49" charset="-122"/>
                <a:ea typeface="黑体" panose="02010609060101010101" pitchFamily="49" charset="-122"/>
              </a:rPr>
              <a:t>        x</a:t>
            </a:r>
            <a:r>
              <a:rPr lang="en-US" altLang="zh-CN" sz="3200" b="1" baseline="-25000" dirty="0">
                <a:solidFill>
                  <a:srgbClr val="0000FF"/>
                </a:solidFill>
                <a:latin typeface="黑体" panose="02010609060101010101" pitchFamily="49" charset="-122"/>
                <a:ea typeface="黑体" panose="02010609060101010101" pitchFamily="49" charset="-122"/>
              </a:rPr>
              <a:t>2</a:t>
            </a:r>
            <a:r>
              <a:rPr lang="en-US" altLang="zh-CN" sz="3200" b="1" dirty="0">
                <a:solidFill>
                  <a:srgbClr val="0000FF"/>
                </a:solidFill>
                <a:latin typeface="黑体" panose="02010609060101010101" pitchFamily="49" charset="-122"/>
                <a:ea typeface="黑体" panose="02010609060101010101" pitchFamily="49" charset="-122"/>
              </a:rPr>
              <a:t>=0.56716</a:t>
            </a:r>
          </a:p>
          <a:p>
            <a:pPr>
              <a:spcBef>
                <a:spcPts val="200"/>
              </a:spcBef>
            </a:pPr>
            <a:r>
              <a:rPr lang="en-US" altLang="zh-CN" sz="3200" b="1" dirty="0">
                <a:solidFill>
                  <a:srgbClr val="0000FF"/>
                </a:solidFill>
                <a:latin typeface="黑体" panose="02010609060101010101" pitchFamily="49" charset="-122"/>
                <a:ea typeface="黑体" panose="02010609060101010101" pitchFamily="49" charset="-122"/>
              </a:rPr>
              <a:t>        x</a:t>
            </a:r>
            <a:r>
              <a:rPr lang="en-US" altLang="zh-CN" sz="3200" b="1" baseline="-25000" dirty="0">
                <a:solidFill>
                  <a:srgbClr val="0000FF"/>
                </a:solidFill>
                <a:latin typeface="黑体" panose="02010609060101010101" pitchFamily="49" charset="-122"/>
                <a:ea typeface="黑体" panose="02010609060101010101" pitchFamily="49" charset="-122"/>
              </a:rPr>
              <a:t>3</a:t>
            </a:r>
            <a:r>
              <a:rPr lang="en-US" altLang="zh-CN" sz="3200" b="1" dirty="0">
                <a:solidFill>
                  <a:srgbClr val="0000FF"/>
                </a:solidFill>
                <a:latin typeface="黑体" panose="02010609060101010101" pitchFamily="49" charset="-122"/>
                <a:ea typeface="黑体" panose="02010609060101010101" pitchFamily="49" charset="-122"/>
              </a:rPr>
              <a:t>=0.56714</a:t>
            </a:r>
          </a:p>
        </p:txBody>
      </p:sp>
      <p:pic>
        <p:nvPicPr>
          <p:cNvPr id="5" name="图片 4">
            <a:extLst>
              <a:ext uri="{FF2B5EF4-FFF2-40B4-BE49-F238E27FC236}">
                <a16:creationId xmlns:a16="http://schemas.microsoft.com/office/drawing/2014/main" id="{A293D4EF-8070-428E-A71C-09F1CC269621}"/>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667545" y="1028528"/>
            <a:ext cx="1196949" cy="268079"/>
          </a:xfrm>
          <a:prstGeom prst="rect">
            <a:avLst/>
          </a:prstGeom>
        </p:spPr>
      </p:pic>
      <p:pic>
        <p:nvPicPr>
          <p:cNvPr id="15" name="图片 14">
            <a:extLst>
              <a:ext uri="{FF2B5EF4-FFF2-40B4-BE49-F238E27FC236}">
                <a16:creationId xmlns:a16="http://schemas.microsoft.com/office/drawing/2014/main" id="{A06839A8-EF92-4F64-ADC5-82F2628BCAA7}"/>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294982" y="1998668"/>
            <a:ext cx="2372563" cy="354178"/>
          </a:xfrm>
          <a:prstGeom prst="rect">
            <a:avLst/>
          </a:prstGeom>
        </p:spPr>
      </p:pic>
      <p:pic>
        <p:nvPicPr>
          <p:cNvPr id="10" name="图片 9">
            <a:extLst>
              <a:ext uri="{FF2B5EF4-FFF2-40B4-BE49-F238E27FC236}">
                <a16:creationId xmlns:a16="http://schemas.microsoft.com/office/drawing/2014/main" id="{5A21C2BD-927F-4CCA-BE55-B889043BFA91}"/>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799290" y="2011648"/>
            <a:ext cx="2639264" cy="354178"/>
          </a:xfrm>
          <a:prstGeom prst="rect">
            <a:avLst/>
          </a:prstGeom>
        </p:spPr>
      </p:pic>
    </p:spTree>
    <p:extLst>
      <p:ext uri="{BB962C8B-B14F-4D97-AF65-F5344CB8AC3E}">
        <p14:creationId xmlns:p14="http://schemas.microsoft.com/office/powerpoint/2010/main" val="2555577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9">
                                            <p:txEl>
                                              <p:pRg st="0" end="0"/>
                                            </p:txEl>
                                          </p:spTgt>
                                        </p:tgtEl>
                                        <p:attrNameLst>
                                          <p:attrName>style.visibility</p:attrName>
                                        </p:attrNameLst>
                                      </p:cBhvr>
                                      <p:to>
                                        <p:strVal val="visible"/>
                                      </p:to>
                                    </p:set>
                                    <p:anim calcmode="lin" valueType="num">
                                      <p:cBhvr additive="base">
                                        <p:cTn id="7" dur="500" fill="hold"/>
                                        <p:tgtEl>
                                          <p:spTgt spid="144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4389">
                                            <p:txEl>
                                              <p:pRg st="1" end="1"/>
                                            </p:txEl>
                                          </p:spTgt>
                                        </p:tgtEl>
                                        <p:attrNameLst>
                                          <p:attrName>style.visibility</p:attrName>
                                        </p:attrNameLst>
                                      </p:cBhvr>
                                      <p:to>
                                        <p:strVal val="visible"/>
                                      </p:to>
                                    </p:set>
                                    <p:anim calcmode="lin" valueType="num">
                                      <p:cBhvr additive="base">
                                        <p:cTn id="12" dur="500" fill="hold"/>
                                        <p:tgtEl>
                                          <p:spTgt spid="14438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438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with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4389">
                                            <p:txEl>
                                              <p:pRg st="2" end="2"/>
                                            </p:txEl>
                                          </p:spTgt>
                                        </p:tgtEl>
                                        <p:attrNameLst>
                                          <p:attrName>style.visibility</p:attrName>
                                        </p:attrNameLst>
                                      </p:cBhvr>
                                      <p:to>
                                        <p:strVal val="visible"/>
                                      </p:to>
                                    </p:set>
                                    <p:anim calcmode="lin" valueType="num">
                                      <p:cBhvr additive="base">
                                        <p:cTn id="17" dur="500" fill="hold"/>
                                        <p:tgtEl>
                                          <p:spTgt spid="14438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438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with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44389">
                                            <p:txEl>
                                              <p:pRg st="3" end="3"/>
                                            </p:txEl>
                                          </p:spTgt>
                                        </p:tgtEl>
                                        <p:attrNameLst>
                                          <p:attrName>style.visibility</p:attrName>
                                        </p:attrNameLst>
                                      </p:cBhvr>
                                      <p:to>
                                        <p:strVal val="visible"/>
                                      </p:to>
                                    </p:set>
                                    <p:anim calcmode="lin" valueType="num">
                                      <p:cBhvr additive="base">
                                        <p:cTn id="22" dur="500" fill="hold"/>
                                        <p:tgtEl>
                                          <p:spTgt spid="14438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438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33121">
            <a:extLst>
              <a:ext uri="{FF2B5EF4-FFF2-40B4-BE49-F238E27FC236}">
                <a16:creationId xmlns:a16="http://schemas.microsoft.com/office/drawing/2014/main" id="{3E7AF5FE-A0CB-4BD2-AC31-3325F4F88F03}"/>
              </a:ext>
            </a:extLst>
          </p:cNvPr>
          <p:cNvSpPr txBox="1">
            <a:spLocks noGrp="1" noChangeArrowheads="1"/>
          </p:cNvSpPr>
          <p:nvPr>
            <p:ph type="title"/>
          </p:nvPr>
        </p:nvSpPr>
        <p:spPr>
          <a:xfrm>
            <a:off x="1744266" y="182011"/>
            <a:ext cx="4627929" cy="54099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US" altLang="zh-CN" sz="2800" b="1" dirty="0">
                <a:latin typeface="+mn-ea"/>
                <a:ea typeface="+mn-ea"/>
              </a:rPr>
              <a:t>2.4.1 </a:t>
            </a:r>
            <a:r>
              <a:rPr lang="zh-CN" altLang="en-US" sz="2800" b="1" dirty="0">
                <a:latin typeface="+mn-ea"/>
                <a:ea typeface="+mn-ea"/>
              </a:rPr>
              <a:t>牛顿迭代法的几何解释</a:t>
            </a:r>
          </a:p>
        </p:txBody>
      </p:sp>
      <p:pic>
        <p:nvPicPr>
          <p:cNvPr id="5" name="图片 4">
            <a:extLst>
              <a:ext uri="{FF2B5EF4-FFF2-40B4-BE49-F238E27FC236}">
                <a16:creationId xmlns:a16="http://schemas.microsoft.com/office/drawing/2014/main" id="{0BB65B99-53B1-40D0-AE58-DB9F29387CA5}"/>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209171" y="2408794"/>
            <a:ext cx="3709868" cy="390916"/>
          </a:xfrm>
          <a:prstGeom prst="rect">
            <a:avLst/>
          </a:prstGeom>
          <a:ln>
            <a:noFill/>
          </a:ln>
        </p:spPr>
        <p:style>
          <a:lnRef idx="2">
            <a:schemeClr val="accent1"/>
          </a:lnRef>
          <a:fillRef idx="1">
            <a:schemeClr val="lt1"/>
          </a:fillRef>
          <a:effectRef idx="0">
            <a:schemeClr val="accent1"/>
          </a:effectRef>
          <a:fontRef idx="minor">
            <a:schemeClr val="dk1"/>
          </a:fontRef>
        </p:style>
      </p:pic>
      <p:grpSp>
        <p:nvGrpSpPr>
          <p:cNvPr id="6" name="Group 18">
            <a:extLst>
              <a:ext uri="{FF2B5EF4-FFF2-40B4-BE49-F238E27FC236}">
                <a16:creationId xmlns:a16="http://schemas.microsoft.com/office/drawing/2014/main" id="{B178A195-20CC-4D9C-8238-2F40F9D24D32}"/>
              </a:ext>
            </a:extLst>
          </p:cNvPr>
          <p:cNvGrpSpPr>
            <a:grpSpLocks/>
          </p:cNvGrpSpPr>
          <p:nvPr/>
        </p:nvGrpSpPr>
        <p:grpSpPr bwMode="auto">
          <a:xfrm>
            <a:off x="2484373" y="2916535"/>
            <a:ext cx="4247867" cy="2925137"/>
            <a:chOff x="544" y="2640"/>
            <a:chExt cx="2046" cy="1344"/>
          </a:xfrm>
        </p:grpSpPr>
        <p:sp>
          <p:nvSpPr>
            <p:cNvPr id="7" name="Line 19">
              <a:extLst>
                <a:ext uri="{FF2B5EF4-FFF2-40B4-BE49-F238E27FC236}">
                  <a16:creationId xmlns:a16="http://schemas.microsoft.com/office/drawing/2014/main" id="{57E092BB-2FCF-4BE1-9E3B-244867B9A3D5}"/>
                </a:ext>
              </a:extLst>
            </p:cNvPr>
            <p:cNvSpPr>
              <a:spLocks noChangeShapeType="1"/>
            </p:cNvSpPr>
            <p:nvPr/>
          </p:nvSpPr>
          <p:spPr bwMode="auto">
            <a:xfrm>
              <a:off x="544" y="3719"/>
              <a:ext cx="2016" cy="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solidFill>
                  <a:schemeClr val="tx1"/>
                </a:solidFill>
                <a:latin typeface="+mn-ea"/>
                <a:ea typeface="+mn-ea"/>
              </a:endParaRPr>
            </a:p>
          </p:txBody>
        </p:sp>
        <p:sp>
          <p:nvSpPr>
            <p:cNvPr id="8" name="Line 20">
              <a:extLst>
                <a:ext uri="{FF2B5EF4-FFF2-40B4-BE49-F238E27FC236}">
                  <a16:creationId xmlns:a16="http://schemas.microsoft.com/office/drawing/2014/main" id="{C5BF2E59-1D75-4FBF-88B9-78A25BAA861B}"/>
                </a:ext>
              </a:extLst>
            </p:cNvPr>
            <p:cNvSpPr>
              <a:spLocks noChangeShapeType="1"/>
            </p:cNvSpPr>
            <p:nvPr/>
          </p:nvSpPr>
          <p:spPr bwMode="auto">
            <a:xfrm flipV="1">
              <a:off x="624" y="2736"/>
              <a:ext cx="0" cy="1248"/>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solidFill>
                  <a:schemeClr val="tx1"/>
                </a:solidFill>
                <a:latin typeface="+mn-ea"/>
                <a:ea typeface="+mn-ea"/>
              </a:endParaRPr>
            </a:p>
          </p:txBody>
        </p:sp>
        <p:sp>
          <p:nvSpPr>
            <p:cNvPr id="9" name="Text Box 21">
              <a:extLst>
                <a:ext uri="{FF2B5EF4-FFF2-40B4-BE49-F238E27FC236}">
                  <a16:creationId xmlns:a16="http://schemas.microsoft.com/office/drawing/2014/main" id="{983AF655-5FA6-4962-B07F-FDC4042869EC}"/>
                </a:ext>
              </a:extLst>
            </p:cNvPr>
            <p:cNvSpPr txBox="1">
              <a:spLocks noChangeArrowheads="1"/>
            </p:cNvSpPr>
            <p:nvPr/>
          </p:nvSpPr>
          <p:spPr bwMode="auto">
            <a:xfrm>
              <a:off x="2350" y="3690"/>
              <a:ext cx="240"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i="1">
                  <a:solidFill>
                    <a:schemeClr val="tx1"/>
                  </a:solidFill>
                  <a:latin typeface="+mn-ea"/>
                  <a:ea typeface="+mn-ea"/>
                </a:rPr>
                <a:t>x</a:t>
              </a:r>
            </a:p>
          </p:txBody>
        </p:sp>
        <p:sp>
          <p:nvSpPr>
            <p:cNvPr id="10" name="Rectangle 22">
              <a:extLst>
                <a:ext uri="{FF2B5EF4-FFF2-40B4-BE49-F238E27FC236}">
                  <a16:creationId xmlns:a16="http://schemas.microsoft.com/office/drawing/2014/main" id="{047BBF86-2502-4589-8BD5-52CC48AF702A}"/>
                </a:ext>
              </a:extLst>
            </p:cNvPr>
            <p:cNvSpPr>
              <a:spLocks noChangeArrowheads="1"/>
            </p:cNvSpPr>
            <p:nvPr/>
          </p:nvSpPr>
          <p:spPr bwMode="auto">
            <a:xfrm>
              <a:off x="672" y="2640"/>
              <a:ext cx="20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i="1">
                  <a:solidFill>
                    <a:schemeClr val="tx1"/>
                  </a:solidFill>
                  <a:latin typeface="+mn-ea"/>
                  <a:ea typeface="+mn-ea"/>
                </a:rPr>
                <a:t>y</a:t>
              </a:r>
            </a:p>
          </p:txBody>
        </p:sp>
      </p:grpSp>
      <p:grpSp>
        <p:nvGrpSpPr>
          <p:cNvPr id="11" name="Group 23">
            <a:extLst>
              <a:ext uri="{FF2B5EF4-FFF2-40B4-BE49-F238E27FC236}">
                <a16:creationId xmlns:a16="http://schemas.microsoft.com/office/drawing/2014/main" id="{573B910D-2A2B-40EA-A536-A563DAAB697C}"/>
              </a:ext>
            </a:extLst>
          </p:cNvPr>
          <p:cNvGrpSpPr>
            <a:grpSpLocks/>
          </p:cNvGrpSpPr>
          <p:nvPr/>
        </p:nvGrpSpPr>
        <p:grpSpPr bwMode="auto">
          <a:xfrm>
            <a:off x="2773087" y="3017009"/>
            <a:ext cx="2555235" cy="2709483"/>
            <a:chOff x="720" y="2736"/>
            <a:chExt cx="1008" cy="1175"/>
          </a:xfrm>
        </p:grpSpPr>
        <p:sp>
          <p:nvSpPr>
            <p:cNvPr id="12" name="Freeform 24">
              <a:extLst>
                <a:ext uri="{FF2B5EF4-FFF2-40B4-BE49-F238E27FC236}">
                  <a16:creationId xmlns:a16="http://schemas.microsoft.com/office/drawing/2014/main" id="{D9D30BA0-8DE8-4D04-A1B0-66D56A887D45}"/>
                </a:ext>
              </a:extLst>
            </p:cNvPr>
            <p:cNvSpPr>
              <a:spLocks/>
            </p:cNvSpPr>
            <p:nvPr/>
          </p:nvSpPr>
          <p:spPr bwMode="auto">
            <a:xfrm>
              <a:off x="720" y="2736"/>
              <a:ext cx="1008" cy="1152"/>
            </a:xfrm>
            <a:custGeom>
              <a:avLst/>
              <a:gdLst>
                <a:gd name="T0" fmla="*/ 0 w 1008"/>
                <a:gd name="T1" fmla="*/ 1152 h 1152"/>
                <a:gd name="T2" fmla="*/ 240 w 1008"/>
                <a:gd name="T3" fmla="*/ 1104 h 1152"/>
                <a:gd name="T4" fmla="*/ 576 w 1008"/>
                <a:gd name="T5" fmla="*/ 864 h 1152"/>
                <a:gd name="T6" fmla="*/ 816 w 1008"/>
                <a:gd name="T7" fmla="*/ 480 h 1152"/>
                <a:gd name="T8" fmla="*/ 1008 w 1008"/>
                <a:gd name="T9" fmla="*/ 0 h 1152"/>
              </a:gdLst>
              <a:ahLst/>
              <a:cxnLst>
                <a:cxn ang="0">
                  <a:pos x="T0" y="T1"/>
                </a:cxn>
                <a:cxn ang="0">
                  <a:pos x="T2" y="T3"/>
                </a:cxn>
                <a:cxn ang="0">
                  <a:pos x="T4" y="T5"/>
                </a:cxn>
                <a:cxn ang="0">
                  <a:pos x="T6" y="T7"/>
                </a:cxn>
                <a:cxn ang="0">
                  <a:pos x="T8" y="T9"/>
                </a:cxn>
              </a:cxnLst>
              <a:rect l="0" t="0" r="r" b="b"/>
              <a:pathLst>
                <a:path w="1008" h="1152">
                  <a:moveTo>
                    <a:pt x="0" y="1152"/>
                  </a:moveTo>
                  <a:cubicBezTo>
                    <a:pt x="72" y="1152"/>
                    <a:pt x="144" y="1152"/>
                    <a:pt x="240" y="1104"/>
                  </a:cubicBezTo>
                  <a:cubicBezTo>
                    <a:pt x="336" y="1056"/>
                    <a:pt x="480" y="968"/>
                    <a:pt x="576" y="864"/>
                  </a:cubicBezTo>
                  <a:cubicBezTo>
                    <a:pt x="672" y="760"/>
                    <a:pt x="744" y="624"/>
                    <a:pt x="816" y="480"/>
                  </a:cubicBezTo>
                  <a:cubicBezTo>
                    <a:pt x="888" y="336"/>
                    <a:pt x="948" y="168"/>
                    <a:pt x="1008" y="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solidFill>
                  <a:schemeClr val="tx1"/>
                </a:solidFill>
                <a:latin typeface="+mn-ea"/>
                <a:ea typeface="+mn-ea"/>
              </a:endParaRPr>
            </a:p>
          </p:txBody>
        </p:sp>
        <p:sp>
          <p:nvSpPr>
            <p:cNvPr id="13" name="Text Box 25">
              <a:extLst>
                <a:ext uri="{FF2B5EF4-FFF2-40B4-BE49-F238E27FC236}">
                  <a16:creationId xmlns:a16="http://schemas.microsoft.com/office/drawing/2014/main" id="{9DC27DC7-C3B2-45C9-8AF7-0AD50BDCA5CB}"/>
                </a:ext>
              </a:extLst>
            </p:cNvPr>
            <p:cNvSpPr txBox="1">
              <a:spLocks noChangeArrowheads="1"/>
            </p:cNvSpPr>
            <p:nvPr/>
          </p:nvSpPr>
          <p:spPr bwMode="auto">
            <a:xfrm>
              <a:off x="1089" y="3730"/>
              <a:ext cx="22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0" lang="en-US" altLang="zh-CN" i="1" dirty="0">
                  <a:solidFill>
                    <a:srgbClr val="FF0000"/>
                  </a:solidFill>
                  <a:latin typeface="+mn-ea"/>
                  <a:ea typeface="+mn-ea"/>
                </a:rPr>
                <a:t>x*</a:t>
              </a:r>
            </a:p>
          </p:txBody>
        </p:sp>
      </p:grpSp>
      <p:sp>
        <p:nvSpPr>
          <p:cNvPr id="14" name="Oval 26">
            <a:extLst>
              <a:ext uri="{FF2B5EF4-FFF2-40B4-BE49-F238E27FC236}">
                <a16:creationId xmlns:a16="http://schemas.microsoft.com/office/drawing/2014/main" id="{E99355BD-9839-4DBA-841D-BDC19B699430}"/>
              </a:ext>
            </a:extLst>
          </p:cNvPr>
          <p:cNvSpPr>
            <a:spLocks noChangeArrowheads="1"/>
          </p:cNvSpPr>
          <p:nvPr/>
        </p:nvSpPr>
        <p:spPr bwMode="auto">
          <a:xfrm>
            <a:off x="3851920" y="5175819"/>
            <a:ext cx="115996" cy="125389"/>
          </a:xfrm>
          <a:prstGeom prst="ellipse">
            <a:avLst/>
          </a:prstGeom>
          <a:solidFill>
            <a:srgbClr val="FF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latin typeface="+mn-ea"/>
              <a:ea typeface="+mn-ea"/>
            </a:endParaRPr>
          </a:p>
        </p:txBody>
      </p:sp>
      <p:grpSp>
        <p:nvGrpSpPr>
          <p:cNvPr id="15" name="Group 27">
            <a:extLst>
              <a:ext uri="{FF2B5EF4-FFF2-40B4-BE49-F238E27FC236}">
                <a16:creationId xmlns:a16="http://schemas.microsoft.com/office/drawing/2014/main" id="{8FD768DF-581A-495C-A33B-43DC8743D1D5}"/>
              </a:ext>
            </a:extLst>
          </p:cNvPr>
          <p:cNvGrpSpPr>
            <a:grpSpLocks/>
          </p:cNvGrpSpPr>
          <p:nvPr/>
        </p:nvGrpSpPr>
        <p:grpSpPr bwMode="auto">
          <a:xfrm>
            <a:off x="5073933" y="5188302"/>
            <a:ext cx="556783" cy="446025"/>
            <a:chOff x="4151" y="3732"/>
            <a:chExt cx="336" cy="249"/>
          </a:xfrm>
        </p:grpSpPr>
        <p:sp>
          <p:nvSpPr>
            <p:cNvPr id="16" name="Text Box 28">
              <a:extLst>
                <a:ext uri="{FF2B5EF4-FFF2-40B4-BE49-F238E27FC236}">
                  <a16:creationId xmlns:a16="http://schemas.microsoft.com/office/drawing/2014/main" id="{3D1DA2CF-2F0F-47D5-91C7-1B2ECC98381F}"/>
                </a:ext>
              </a:extLst>
            </p:cNvPr>
            <p:cNvSpPr txBox="1">
              <a:spLocks noChangeArrowheads="1"/>
            </p:cNvSpPr>
            <p:nvPr/>
          </p:nvSpPr>
          <p:spPr bwMode="auto">
            <a:xfrm>
              <a:off x="4151" y="374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i="1" dirty="0" err="1">
                  <a:solidFill>
                    <a:schemeClr val="tx1"/>
                  </a:solidFill>
                  <a:latin typeface="+mn-ea"/>
                  <a:ea typeface="+mn-ea"/>
                </a:rPr>
                <a:t>x</a:t>
              </a:r>
              <a:r>
                <a:rPr kumimoji="0" lang="en-US" altLang="zh-CN" i="1" baseline="-25000" dirty="0" err="1">
                  <a:solidFill>
                    <a:schemeClr val="tx1"/>
                  </a:solidFill>
                  <a:latin typeface="+mn-ea"/>
                  <a:ea typeface="+mn-ea"/>
                </a:rPr>
                <a:t>k</a:t>
              </a:r>
              <a:endParaRPr kumimoji="0" lang="en-US" altLang="zh-CN" i="1" dirty="0">
                <a:solidFill>
                  <a:schemeClr val="tx1"/>
                </a:solidFill>
                <a:latin typeface="+mn-ea"/>
                <a:ea typeface="+mn-ea"/>
              </a:endParaRPr>
            </a:p>
          </p:txBody>
        </p:sp>
        <p:sp>
          <p:nvSpPr>
            <p:cNvPr id="17" name="Oval 29">
              <a:extLst>
                <a:ext uri="{FF2B5EF4-FFF2-40B4-BE49-F238E27FC236}">
                  <a16:creationId xmlns:a16="http://schemas.microsoft.com/office/drawing/2014/main" id="{C09E6013-F89D-478B-9200-03DBDC9EF4F8}"/>
                </a:ext>
              </a:extLst>
            </p:cNvPr>
            <p:cNvSpPr>
              <a:spLocks noChangeAspect="1" noChangeArrowheads="1"/>
            </p:cNvSpPr>
            <p:nvPr/>
          </p:nvSpPr>
          <p:spPr bwMode="auto">
            <a:xfrm>
              <a:off x="4220" y="3732"/>
              <a:ext cx="63" cy="63"/>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dirty="0">
                <a:solidFill>
                  <a:schemeClr val="tx1"/>
                </a:solidFill>
                <a:latin typeface="+mn-ea"/>
                <a:ea typeface="+mn-ea"/>
              </a:endParaRPr>
            </a:p>
          </p:txBody>
        </p:sp>
      </p:grpSp>
      <p:grpSp>
        <p:nvGrpSpPr>
          <p:cNvPr id="18" name="Group 30">
            <a:extLst>
              <a:ext uri="{FF2B5EF4-FFF2-40B4-BE49-F238E27FC236}">
                <a16:creationId xmlns:a16="http://schemas.microsoft.com/office/drawing/2014/main" id="{D755BEC2-BB39-4239-9799-4D013EB14CA1}"/>
              </a:ext>
            </a:extLst>
          </p:cNvPr>
          <p:cNvGrpSpPr>
            <a:grpSpLocks/>
          </p:cNvGrpSpPr>
          <p:nvPr/>
        </p:nvGrpSpPr>
        <p:grpSpPr bwMode="auto">
          <a:xfrm>
            <a:off x="5196027" y="3276523"/>
            <a:ext cx="94454" cy="2031295"/>
            <a:chOff x="4205" y="2568"/>
            <a:chExt cx="57" cy="1134"/>
          </a:xfrm>
        </p:grpSpPr>
        <p:sp>
          <p:nvSpPr>
            <p:cNvPr id="19" name="Line 31">
              <a:extLst>
                <a:ext uri="{FF2B5EF4-FFF2-40B4-BE49-F238E27FC236}">
                  <a16:creationId xmlns:a16="http://schemas.microsoft.com/office/drawing/2014/main" id="{483E15A1-4970-4D11-938A-6ACA98CDCC21}"/>
                </a:ext>
              </a:extLst>
            </p:cNvPr>
            <p:cNvSpPr>
              <a:spLocks noChangeShapeType="1"/>
            </p:cNvSpPr>
            <p:nvPr/>
          </p:nvSpPr>
          <p:spPr bwMode="auto">
            <a:xfrm flipV="1">
              <a:off x="4241" y="2568"/>
              <a:ext cx="0" cy="1134"/>
            </a:xfrm>
            <a:prstGeom prst="line">
              <a:avLst/>
            </a:prstGeom>
            <a:noFill/>
            <a:ln w="222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solidFill>
                  <a:schemeClr val="tx1"/>
                </a:solidFill>
                <a:latin typeface="+mn-ea"/>
                <a:ea typeface="+mn-ea"/>
              </a:endParaRPr>
            </a:p>
          </p:txBody>
        </p:sp>
        <p:sp>
          <p:nvSpPr>
            <p:cNvPr id="20" name="Oval 32">
              <a:extLst>
                <a:ext uri="{FF2B5EF4-FFF2-40B4-BE49-F238E27FC236}">
                  <a16:creationId xmlns:a16="http://schemas.microsoft.com/office/drawing/2014/main" id="{2A68B6DA-3E16-4A49-A05E-696712AA3F1F}"/>
                </a:ext>
              </a:extLst>
            </p:cNvPr>
            <p:cNvSpPr>
              <a:spLocks noChangeAspect="1" noChangeArrowheads="1"/>
            </p:cNvSpPr>
            <p:nvPr/>
          </p:nvSpPr>
          <p:spPr bwMode="auto">
            <a:xfrm>
              <a:off x="4205" y="2568"/>
              <a:ext cx="57" cy="57"/>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latin typeface="+mn-ea"/>
                <a:ea typeface="+mn-ea"/>
              </a:endParaRPr>
            </a:p>
          </p:txBody>
        </p:sp>
      </p:grpSp>
      <p:grpSp>
        <p:nvGrpSpPr>
          <p:cNvPr id="21" name="Group 33">
            <a:extLst>
              <a:ext uri="{FF2B5EF4-FFF2-40B4-BE49-F238E27FC236}">
                <a16:creationId xmlns:a16="http://schemas.microsoft.com/office/drawing/2014/main" id="{50053FB7-31F9-4BE2-AEA3-162AE86F7144}"/>
              </a:ext>
            </a:extLst>
          </p:cNvPr>
          <p:cNvGrpSpPr>
            <a:grpSpLocks/>
          </p:cNvGrpSpPr>
          <p:nvPr/>
        </p:nvGrpSpPr>
        <p:grpSpPr bwMode="auto">
          <a:xfrm>
            <a:off x="4344555" y="3180911"/>
            <a:ext cx="976027" cy="2450452"/>
            <a:chOff x="3705" y="2579"/>
            <a:chExt cx="589" cy="1368"/>
          </a:xfrm>
        </p:grpSpPr>
        <p:sp>
          <p:nvSpPr>
            <p:cNvPr id="22" name="Line 34">
              <a:extLst>
                <a:ext uri="{FF2B5EF4-FFF2-40B4-BE49-F238E27FC236}">
                  <a16:creationId xmlns:a16="http://schemas.microsoft.com/office/drawing/2014/main" id="{8BFBECEF-C3E5-4EEF-B134-C64945421C49}"/>
                </a:ext>
              </a:extLst>
            </p:cNvPr>
            <p:cNvSpPr>
              <a:spLocks noChangeShapeType="1"/>
            </p:cNvSpPr>
            <p:nvPr/>
          </p:nvSpPr>
          <p:spPr bwMode="auto">
            <a:xfrm flipH="1">
              <a:off x="3899" y="2579"/>
              <a:ext cx="376" cy="1134"/>
            </a:xfrm>
            <a:prstGeom prst="line">
              <a:avLst/>
            </a:prstGeom>
            <a:noFill/>
            <a:ln w="222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solidFill>
                  <a:schemeClr val="tx1"/>
                </a:solidFill>
                <a:latin typeface="+mn-ea"/>
                <a:ea typeface="+mn-ea"/>
              </a:endParaRPr>
            </a:p>
          </p:txBody>
        </p:sp>
        <p:sp>
          <p:nvSpPr>
            <p:cNvPr id="23" name="Text Box 35">
              <a:extLst>
                <a:ext uri="{FF2B5EF4-FFF2-40B4-BE49-F238E27FC236}">
                  <a16:creationId xmlns:a16="http://schemas.microsoft.com/office/drawing/2014/main" id="{C55820AE-0C0C-4629-817B-84DF3C4E8E11}"/>
                </a:ext>
              </a:extLst>
            </p:cNvPr>
            <p:cNvSpPr txBox="1">
              <a:spLocks noChangeArrowheads="1"/>
            </p:cNvSpPr>
            <p:nvPr/>
          </p:nvSpPr>
          <p:spPr bwMode="auto">
            <a:xfrm>
              <a:off x="3705" y="3714"/>
              <a:ext cx="5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i="1" dirty="0">
                  <a:solidFill>
                    <a:schemeClr val="tx1"/>
                  </a:solidFill>
                  <a:latin typeface="+mn-ea"/>
                  <a:ea typeface="+mn-ea"/>
                </a:rPr>
                <a:t>x</a:t>
              </a:r>
              <a:r>
                <a:rPr kumimoji="0" lang="en-US" altLang="zh-CN" i="1" baseline="-25000" dirty="0">
                  <a:solidFill>
                    <a:schemeClr val="tx1"/>
                  </a:solidFill>
                  <a:latin typeface="+mn-ea"/>
                  <a:ea typeface="+mn-ea"/>
                </a:rPr>
                <a:t>k</a:t>
              </a:r>
              <a:r>
                <a:rPr kumimoji="0" lang="en-US" altLang="zh-CN" baseline="-25000" dirty="0">
                  <a:solidFill>
                    <a:schemeClr val="tx1"/>
                  </a:solidFill>
                  <a:latin typeface="+mn-ea"/>
                  <a:ea typeface="+mn-ea"/>
                </a:rPr>
                <a:t>+1</a:t>
              </a:r>
              <a:endParaRPr kumimoji="0" lang="en-US" altLang="zh-CN" i="1" dirty="0">
                <a:solidFill>
                  <a:schemeClr val="tx1"/>
                </a:solidFill>
                <a:latin typeface="+mn-ea"/>
                <a:ea typeface="+mn-ea"/>
              </a:endParaRPr>
            </a:p>
          </p:txBody>
        </p:sp>
        <p:sp>
          <p:nvSpPr>
            <p:cNvPr id="24" name="Oval 36">
              <a:extLst>
                <a:ext uri="{FF2B5EF4-FFF2-40B4-BE49-F238E27FC236}">
                  <a16:creationId xmlns:a16="http://schemas.microsoft.com/office/drawing/2014/main" id="{A41DC4B3-DFBD-4EE3-8336-21E3081ACB73}"/>
                </a:ext>
              </a:extLst>
            </p:cNvPr>
            <p:cNvSpPr>
              <a:spLocks noChangeAspect="1" noChangeArrowheads="1"/>
            </p:cNvSpPr>
            <p:nvPr/>
          </p:nvSpPr>
          <p:spPr bwMode="auto">
            <a:xfrm>
              <a:off x="3872" y="3695"/>
              <a:ext cx="57" cy="57"/>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latin typeface="+mn-ea"/>
                <a:ea typeface="+mn-ea"/>
              </a:endParaRPr>
            </a:p>
          </p:txBody>
        </p:sp>
      </p:grpSp>
      <p:grpSp>
        <p:nvGrpSpPr>
          <p:cNvPr id="25" name="Group 37">
            <a:extLst>
              <a:ext uri="{FF2B5EF4-FFF2-40B4-BE49-F238E27FC236}">
                <a16:creationId xmlns:a16="http://schemas.microsoft.com/office/drawing/2014/main" id="{C428E2E5-0084-4A3A-BCE2-812479517E6C}"/>
              </a:ext>
            </a:extLst>
          </p:cNvPr>
          <p:cNvGrpSpPr>
            <a:grpSpLocks/>
          </p:cNvGrpSpPr>
          <p:nvPr/>
        </p:nvGrpSpPr>
        <p:grpSpPr bwMode="auto">
          <a:xfrm>
            <a:off x="4600175" y="4364384"/>
            <a:ext cx="94455" cy="849059"/>
            <a:chOff x="3844" y="3249"/>
            <a:chExt cx="57" cy="474"/>
          </a:xfrm>
        </p:grpSpPr>
        <p:sp>
          <p:nvSpPr>
            <p:cNvPr id="26" name="Line 38">
              <a:extLst>
                <a:ext uri="{FF2B5EF4-FFF2-40B4-BE49-F238E27FC236}">
                  <a16:creationId xmlns:a16="http://schemas.microsoft.com/office/drawing/2014/main" id="{8CEBF84D-F86D-4035-950A-2EEA6C340344}"/>
                </a:ext>
              </a:extLst>
            </p:cNvPr>
            <p:cNvSpPr>
              <a:spLocks noChangeShapeType="1"/>
            </p:cNvSpPr>
            <p:nvPr/>
          </p:nvSpPr>
          <p:spPr bwMode="auto">
            <a:xfrm flipV="1">
              <a:off x="3878" y="3294"/>
              <a:ext cx="0" cy="429"/>
            </a:xfrm>
            <a:prstGeom prst="line">
              <a:avLst/>
            </a:prstGeom>
            <a:noFill/>
            <a:ln w="222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solidFill>
                  <a:schemeClr val="tx1"/>
                </a:solidFill>
                <a:latin typeface="+mn-ea"/>
                <a:ea typeface="+mn-ea"/>
              </a:endParaRPr>
            </a:p>
          </p:txBody>
        </p:sp>
        <p:sp>
          <p:nvSpPr>
            <p:cNvPr id="27" name="Oval 39">
              <a:extLst>
                <a:ext uri="{FF2B5EF4-FFF2-40B4-BE49-F238E27FC236}">
                  <a16:creationId xmlns:a16="http://schemas.microsoft.com/office/drawing/2014/main" id="{924E7BED-F914-4F0D-BC72-76860E7F75B5}"/>
                </a:ext>
              </a:extLst>
            </p:cNvPr>
            <p:cNvSpPr>
              <a:spLocks noChangeAspect="1" noChangeArrowheads="1"/>
            </p:cNvSpPr>
            <p:nvPr/>
          </p:nvSpPr>
          <p:spPr bwMode="auto">
            <a:xfrm>
              <a:off x="3844" y="3249"/>
              <a:ext cx="57" cy="57"/>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latin typeface="+mn-ea"/>
                <a:ea typeface="+mn-ea"/>
              </a:endParaRPr>
            </a:p>
          </p:txBody>
        </p:sp>
      </p:grpSp>
      <p:grpSp>
        <p:nvGrpSpPr>
          <p:cNvPr id="28" name="Group 40">
            <a:extLst>
              <a:ext uri="{FF2B5EF4-FFF2-40B4-BE49-F238E27FC236}">
                <a16:creationId xmlns:a16="http://schemas.microsoft.com/office/drawing/2014/main" id="{B85FCB1E-F0A7-404B-A5E1-2507B21E0E87}"/>
              </a:ext>
            </a:extLst>
          </p:cNvPr>
          <p:cNvGrpSpPr>
            <a:grpSpLocks/>
          </p:cNvGrpSpPr>
          <p:nvPr/>
        </p:nvGrpSpPr>
        <p:grpSpPr bwMode="auto">
          <a:xfrm>
            <a:off x="4145370" y="4447012"/>
            <a:ext cx="503755" cy="854434"/>
            <a:chOff x="3565" y="3294"/>
            <a:chExt cx="304" cy="477"/>
          </a:xfrm>
        </p:grpSpPr>
        <p:sp>
          <p:nvSpPr>
            <p:cNvPr id="29" name="Line 41">
              <a:extLst>
                <a:ext uri="{FF2B5EF4-FFF2-40B4-BE49-F238E27FC236}">
                  <a16:creationId xmlns:a16="http://schemas.microsoft.com/office/drawing/2014/main" id="{E37FD52E-77A1-4B25-8B3F-DDA4863042DF}"/>
                </a:ext>
              </a:extLst>
            </p:cNvPr>
            <p:cNvSpPr>
              <a:spLocks noChangeShapeType="1"/>
            </p:cNvSpPr>
            <p:nvPr/>
          </p:nvSpPr>
          <p:spPr bwMode="auto">
            <a:xfrm flipH="1">
              <a:off x="3606" y="3294"/>
              <a:ext cx="263" cy="408"/>
            </a:xfrm>
            <a:prstGeom prst="line">
              <a:avLst/>
            </a:prstGeom>
            <a:noFill/>
            <a:ln w="222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solidFill>
                  <a:schemeClr val="tx1"/>
                </a:solidFill>
                <a:latin typeface="+mn-ea"/>
                <a:ea typeface="+mn-ea"/>
              </a:endParaRPr>
            </a:p>
          </p:txBody>
        </p:sp>
        <p:sp>
          <p:nvSpPr>
            <p:cNvPr id="30" name="Oval 42">
              <a:extLst>
                <a:ext uri="{FF2B5EF4-FFF2-40B4-BE49-F238E27FC236}">
                  <a16:creationId xmlns:a16="http://schemas.microsoft.com/office/drawing/2014/main" id="{5DE9CD78-C841-47FF-9BD5-EAD9E03E8D71}"/>
                </a:ext>
              </a:extLst>
            </p:cNvPr>
            <p:cNvSpPr>
              <a:spLocks noChangeAspect="1" noChangeArrowheads="1"/>
            </p:cNvSpPr>
            <p:nvPr/>
          </p:nvSpPr>
          <p:spPr bwMode="auto">
            <a:xfrm>
              <a:off x="3565" y="3714"/>
              <a:ext cx="57" cy="57"/>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latin typeface="+mn-ea"/>
                <a:ea typeface="+mn-ea"/>
              </a:endParaRPr>
            </a:p>
          </p:txBody>
        </p:sp>
      </p:grpSp>
      <p:sp>
        <p:nvSpPr>
          <p:cNvPr id="31" name="副标题 135170">
            <a:extLst>
              <a:ext uri="{FF2B5EF4-FFF2-40B4-BE49-F238E27FC236}">
                <a16:creationId xmlns:a16="http://schemas.microsoft.com/office/drawing/2014/main" id="{02119C20-B7C7-470F-8CCF-A88F76CA596F}"/>
              </a:ext>
            </a:extLst>
          </p:cNvPr>
          <p:cNvSpPr txBox="1">
            <a:spLocks noChangeArrowheads="1"/>
          </p:cNvSpPr>
          <p:nvPr/>
        </p:nvSpPr>
        <p:spPr>
          <a:xfrm>
            <a:off x="-66738" y="780738"/>
            <a:ext cx="9143999" cy="18147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ts val="3700"/>
              </a:lnSpc>
              <a:spcBef>
                <a:spcPts val="0"/>
              </a:spcBef>
              <a:spcAft>
                <a:spcPts val="0"/>
              </a:spcAft>
              <a:buClr>
                <a:schemeClr val="hlink"/>
              </a:buClr>
              <a:buSzPct val="110000"/>
              <a:buFont typeface="Wingdings" panose="05000000000000000000" pitchFamily="2" charset="2"/>
              <a:buNone/>
            </a:pPr>
            <a:r>
              <a:rPr lang="en-US" altLang="zh-CN" sz="2800" b="0" dirty="0">
                <a:solidFill>
                  <a:schemeClr val="tx1">
                    <a:lumMod val="95000"/>
                    <a:lumOff val="5000"/>
                  </a:schemeClr>
                </a:solidFill>
                <a:latin typeface="华文仿宋" panose="02010600040101010101" pitchFamily="2" charset="-122"/>
                <a:ea typeface="华文仿宋" panose="02010600040101010101" pitchFamily="2" charset="-122"/>
              </a:rPr>
              <a:t>    </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方程</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800" b="0"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b="0"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)=0</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的根</a:t>
            </a:r>
            <a:r>
              <a:rPr lang="en-US" altLang="zh-CN" sz="2800" b="0" i="1" dirty="0">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0" baseline="30000" dirty="0">
                <a:solidFill>
                  <a:schemeClr val="tx1">
                    <a:lumMod val="95000"/>
                    <a:lumOff val="5000"/>
                  </a:schemeClr>
                </a:solidFill>
                <a:latin typeface="华文仿宋" panose="02010600040101010101" pitchFamily="2" charset="-122"/>
                <a:ea typeface="华文仿宋" panose="02010600040101010101" pitchFamily="2" charset="-122"/>
              </a:rPr>
              <a:t>*</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是曲线</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y</a:t>
            </a:r>
            <a:r>
              <a:rPr lang="en-US" altLang="zh-CN" sz="2800" b="0"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800" b="0"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b="0"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与</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x</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轴交点的横坐标，设</a:t>
            </a:r>
            <a:r>
              <a:rPr lang="en-US" altLang="zh-CN" sz="2800" b="0" i="1" dirty="0" err="1">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0" baseline="-25000" dirty="0" err="1">
                <a:solidFill>
                  <a:schemeClr val="tx1">
                    <a:lumMod val="95000"/>
                    <a:lumOff val="5000"/>
                  </a:schemeClr>
                </a:solidFill>
                <a:latin typeface="华文仿宋" panose="02010600040101010101" pitchFamily="2" charset="-122"/>
                <a:ea typeface="华文仿宋" panose="02010600040101010101" pitchFamily="2" charset="-122"/>
              </a:rPr>
              <a:t>k</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是根</a:t>
            </a:r>
            <a:r>
              <a:rPr lang="en-US" altLang="zh-CN" sz="2800" b="0" i="1" dirty="0">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0" baseline="30000" dirty="0">
                <a:solidFill>
                  <a:schemeClr val="tx1">
                    <a:lumMod val="95000"/>
                    <a:lumOff val="5000"/>
                  </a:schemeClr>
                </a:solidFill>
                <a:latin typeface="华文仿宋" panose="02010600040101010101" pitchFamily="2" charset="-122"/>
                <a:ea typeface="华文仿宋" panose="02010600040101010101" pitchFamily="2" charset="-122"/>
              </a:rPr>
              <a:t>*</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的某个近似值，过曲线</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y</a:t>
            </a:r>
            <a:r>
              <a:rPr lang="en-US" altLang="zh-CN" sz="2800" b="0"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800" b="0"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b="0"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的横坐标为</a:t>
            </a:r>
            <a:r>
              <a:rPr lang="en-US" altLang="zh-CN" sz="2800" b="0" i="1" dirty="0" err="1">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0" baseline="-25000" dirty="0" err="1">
                <a:solidFill>
                  <a:schemeClr val="tx1">
                    <a:lumMod val="95000"/>
                    <a:lumOff val="5000"/>
                  </a:schemeClr>
                </a:solidFill>
                <a:latin typeface="华文仿宋" panose="02010600040101010101" pitchFamily="2" charset="-122"/>
                <a:ea typeface="华文仿宋" panose="02010600040101010101" pitchFamily="2" charset="-122"/>
              </a:rPr>
              <a:t>k</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的点</a:t>
            </a:r>
            <a:r>
              <a:rPr lang="en-US" altLang="zh-CN" sz="2800" b="0" i="1" dirty="0" err="1">
                <a:solidFill>
                  <a:schemeClr val="tx1">
                    <a:lumMod val="95000"/>
                    <a:lumOff val="5000"/>
                  </a:schemeClr>
                </a:solidFill>
                <a:latin typeface="华文仿宋" panose="02010600040101010101" pitchFamily="2" charset="-122"/>
                <a:ea typeface="华文仿宋" panose="02010600040101010101" pitchFamily="2" charset="-122"/>
              </a:rPr>
              <a:t>P</a:t>
            </a:r>
            <a:r>
              <a:rPr lang="en-US" altLang="zh-CN" sz="2800" b="0" baseline="-25000" dirty="0" err="1">
                <a:solidFill>
                  <a:schemeClr val="tx1">
                    <a:lumMod val="95000"/>
                    <a:lumOff val="5000"/>
                  </a:schemeClr>
                </a:solidFill>
                <a:latin typeface="华文仿宋" panose="02010600040101010101" pitchFamily="2" charset="-122"/>
                <a:ea typeface="华文仿宋" panose="02010600040101010101" pitchFamily="2" charset="-122"/>
              </a:rPr>
              <a:t>k</a:t>
            </a:r>
            <a:r>
              <a:rPr lang="en-US" altLang="zh-CN" sz="2800" b="0" dirty="0">
                <a:solidFill>
                  <a:schemeClr val="tx1">
                    <a:lumMod val="95000"/>
                    <a:lumOff val="5000"/>
                  </a:schemeClr>
                </a:solidFill>
                <a:latin typeface="华文仿宋" panose="02010600040101010101" pitchFamily="2" charset="-122"/>
                <a:ea typeface="华文仿宋" panose="02010600040101010101" pitchFamily="2" charset="-122"/>
              </a:rPr>
              <a:t>=(</a:t>
            </a:r>
            <a:r>
              <a:rPr lang="en-US" altLang="zh-CN" sz="2800" b="0" i="1" dirty="0" err="1">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0" baseline="-25000" dirty="0" err="1">
                <a:solidFill>
                  <a:schemeClr val="tx1">
                    <a:lumMod val="95000"/>
                    <a:lumOff val="5000"/>
                  </a:schemeClr>
                </a:solidFill>
                <a:latin typeface="华文仿宋" panose="02010600040101010101" pitchFamily="2" charset="-122"/>
                <a:ea typeface="华文仿宋" panose="02010600040101010101" pitchFamily="2" charset="-122"/>
              </a:rPr>
              <a:t>k</a:t>
            </a:r>
            <a:r>
              <a:rPr lang="en-US" altLang="zh-CN" sz="2800" b="0" dirty="0" err="1">
                <a:solidFill>
                  <a:schemeClr val="tx1">
                    <a:lumMod val="95000"/>
                    <a:lumOff val="5000"/>
                  </a:schemeClr>
                </a:solidFill>
                <a:latin typeface="华文仿宋" panose="02010600040101010101" pitchFamily="2" charset="-122"/>
                <a:ea typeface="华文仿宋" panose="02010600040101010101" pitchFamily="2" charset="-122"/>
              </a:rPr>
              <a:t>,</a:t>
            </a:r>
            <a:r>
              <a:rPr lang="en-US" altLang="zh-CN" sz="2800" b="0" i="1" dirty="0" err="1">
                <a:solidFill>
                  <a:schemeClr val="tx1">
                    <a:lumMod val="95000"/>
                    <a:lumOff val="5000"/>
                  </a:schemeClr>
                </a:solidFill>
                <a:latin typeface="华文仿宋" panose="02010600040101010101" pitchFamily="2" charset="-122"/>
                <a:ea typeface="华文仿宋" panose="02010600040101010101" pitchFamily="2" charset="-122"/>
              </a:rPr>
              <a:t>f</a:t>
            </a:r>
            <a:r>
              <a:rPr lang="en-US" altLang="zh-CN" sz="2800" b="0" dirty="0">
                <a:solidFill>
                  <a:schemeClr val="tx1">
                    <a:lumMod val="95000"/>
                    <a:lumOff val="5000"/>
                  </a:schemeClr>
                </a:solidFill>
                <a:latin typeface="华文仿宋" panose="02010600040101010101" pitchFamily="2" charset="-122"/>
                <a:ea typeface="华文仿宋" panose="02010600040101010101" pitchFamily="2" charset="-122"/>
              </a:rPr>
              <a:t>(</a:t>
            </a:r>
            <a:r>
              <a:rPr lang="en-US" altLang="zh-CN" sz="2800" b="0" i="1" dirty="0" err="1">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0" baseline="-25000" dirty="0" err="1">
                <a:solidFill>
                  <a:schemeClr val="tx1">
                    <a:lumMod val="95000"/>
                    <a:lumOff val="5000"/>
                  </a:schemeClr>
                </a:solidFill>
                <a:latin typeface="华文仿宋" panose="02010600040101010101" pitchFamily="2" charset="-122"/>
                <a:ea typeface="华文仿宋" panose="02010600040101010101" pitchFamily="2" charset="-122"/>
              </a:rPr>
              <a:t>k</a:t>
            </a:r>
            <a:r>
              <a:rPr lang="en-US" altLang="zh-CN" sz="2800" b="0" dirty="0">
                <a:solidFill>
                  <a:schemeClr val="tx1">
                    <a:lumMod val="95000"/>
                    <a:lumOff val="5000"/>
                  </a:schemeClr>
                </a:solidFill>
                <a:latin typeface="华文仿宋" panose="02010600040101010101" pitchFamily="2" charset="-122"/>
                <a:ea typeface="华文仿宋" panose="02010600040101010101" pitchFamily="2" charset="-122"/>
              </a:rPr>
              <a:t>))</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引切线交</a:t>
            </a:r>
            <a:r>
              <a:rPr lang="en-US" altLang="zh-CN" sz="2800" b="0" i="1" dirty="0">
                <a:solidFill>
                  <a:schemeClr val="tx1">
                    <a:lumMod val="95000"/>
                    <a:lumOff val="5000"/>
                  </a:schemeClr>
                </a:solidFill>
                <a:latin typeface="Times New Roman" panose="02020603050405020304" pitchFamily="18" charset="0"/>
                <a:ea typeface="华文仿宋" panose="02010600040101010101" pitchFamily="2" charset="-122"/>
                <a:cs typeface="Times New Roman" panose="02020603050405020304" pitchFamily="18" charset="0"/>
              </a:rPr>
              <a:t>x</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轴于</a:t>
            </a:r>
            <a:r>
              <a:rPr lang="en-US" altLang="zh-CN" sz="2800" b="0" i="1" dirty="0">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0" baseline="-25000" dirty="0">
                <a:solidFill>
                  <a:schemeClr val="tx1">
                    <a:lumMod val="95000"/>
                    <a:lumOff val="5000"/>
                  </a:schemeClr>
                </a:solidFill>
                <a:latin typeface="华文仿宋" panose="02010600040101010101" pitchFamily="2" charset="-122"/>
                <a:ea typeface="华文仿宋" panose="02010600040101010101" pitchFamily="2" charset="-122"/>
              </a:rPr>
              <a:t>k+1</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，并将其作为</a:t>
            </a:r>
            <a:r>
              <a:rPr lang="en-US" altLang="zh-CN" sz="2800" b="0" i="1" dirty="0">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0" baseline="30000" dirty="0">
                <a:solidFill>
                  <a:schemeClr val="tx1">
                    <a:lumMod val="95000"/>
                    <a:lumOff val="5000"/>
                  </a:schemeClr>
                </a:solidFill>
                <a:latin typeface="华文仿宋" panose="02010600040101010101" pitchFamily="2" charset="-122"/>
                <a:ea typeface="华文仿宋" panose="02010600040101010101" pitchFamily="2" charset="-122"/>
              </a:rPr>
              <a:t>*</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新的近似值。</a:t>
            </a:r>
          </a:p>
        </p:txBody>
      </p:sp>
      <p:sp>
        <p:nvSpPr>
          <p:cNvPr id="32" name="文本框 31">
            <a:extLst>
              <a:ext uri="{FF2B5EF4-FFF2-40B4-BE49-F238E27FC236}">
                <a16:creationId xmlns:a16="http://schemas.microsoft.com/office/drawing/2014/main" id="{EA0AE7DF-DF3C-447A-AAE5-46E15D641A40}"/>
              </a:ext>
            </a:extLst>
          </p:cNvPr>
          <p:cNvSpPr txBox="1"/>
          <p:nvPr/>
        </p:nvSpPr>
        <p:spPr>
          <a:xfrm>
            <a:off x="313687" y="5941728"/>
            <a:ext cx="8383147" cy="461665"/>
          </a:xfrm>
          <a:prstGeom prst="rect">
            <a:avLst/>
          </a:prstGeom>
          <a:noFill/>
        </p:spPr>
        <p:txBody>
          <a:bodyPr wrap="square" rtlCol="0">
            <a:spAutoFit/>
          </a:bodyPr>
          <a:lstStyle/>
          <a:p>
            <a:pPr algn="l"/>
            <a:r>
              <a:rPr lang="zh-CN" altLang="en-US" sz="2400" dirty="0">
                <a:solidFill>
                  <a:srgbClr val="0000FF"/>
                </a:solidFill>
                <a:latin typeface="华文仿宋" panose="02010600040101010101" pitchFamily="2" charset="-122"/>
                <a:ea typeface="华文仿宋" panose="02010600040101010101" pitchFamily="2" charset="-122"/>
              </a:rPr>
              <a:t>重复上述过程</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一次次用切线方程可求解方程</a:t>
            </a:r>
            <a:r>
              <a:rPr lang="en-US" altLang="zh-CN" sz="2400" dirty="0">
                <a:solidFill>
                  <a:srgbClr val="0000FF"/>
                </a:solidFill>
                <a:latin typeface="华文仿宋" panose="02010600040101010101" pitchFamily="2" charset="-122"/>
                <a:ea typeface="华文仿宋" panose="02010600040101010101" pitchFamily="2" charset="-122"/>
              </a:rPr>
              <a:t>f(x)=0</a:t>
            </a:r>
            <a:r>
              <a:rPr lang="zh-CN" altLang="en-US" sz="2400" dirty="0">
                <a:solidFill>
                  <a:srgbClr val="0000FF"/>
                </a:solidFill>
                <a:latin typeface="华文仿宋" panose="02010600040101010101" pitchFamily="2" charset="-122"/>
                <a:ea typeface="华文仿宋" panose="02010600040101010101" pitchFamily="2" charset="-122"/>
              </a:rPr>
              <a:t>的根。</a:t>
            </a:r>
          </a:p>
        </p:txBody>
      </p:sp>
    </p:spTree>
    <p:extLst>
      <p:ext uri="{BB962C8B-B14F-4D97-AF65-F5344CB8AC3E}">
        <p14:creationId xmlns:p14="http://schemas.microsoft.com/office/powerpoint/2010/main" val="216253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upRight)">
                                      <p:cBhvr>
                                        <p:cTn id="17" dur="500"/>
                                        <p:tgtEl>
                                          <p:spTgt spid="11"/>
                                        </p:tgtEl>
                                      </p:cBhvr>
                                    </p:animEffect>
                                  </p:childTnLst>
                                </p:cTn>
                              </p:par>
                            </p:childTnLst>
                          </p:cTn>
                        </p:par>
                        <p:par>
                          <p:cTn id="18" fill="hold">
                            <p:stCondLst>
                              <p:cond delay="500"/>
                            </p:stCondLst>
                            <p:childTnLst>
                              <p:par>
                                <p:cTn id="19" presetID="23" presetClass="entr" presetSubtype="28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4/3*#ppt_w"/>
                                          </p:val>
                                        </p:tav>
                                        <p:tav tm="100000">
                                          <p:val>
                                            <p:strVal val="#ppt_w"/>
                                          </p:val>
                                        </p:tav>
                                      </p:tavLst>
                                    </p:anim>
                                    <p:anim calcmode="lin" valueType="num">
                                      <p:cBhvr>
                                        <p:cTn id="22"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2" name="Text Box 4">
            <a:extLst>
              <a:ext uri="{FF2B5EF4-FFF2-40B4-BE49-F238E27FC236}">
                <a16:creationId xmlns:a16="http://schemas.microsoft.com/office/drawing/2014/main" id="{9E050DEC-13A1-4545-818E-786F8423E9F5}"/>
              </a:ext>
            </a:extLst>
          </p:cNvPr>
          <p:cNvSpPr txBox="1">
            <a:spLocks noChangeArrowheads="1"/>
          </p:cNvSpPr>
          <p:nvPr/>
        </p:nvSpPr>
        <p:spPr bwMode="auto">
          <a:xfrm>
            <a:off x="-165316" y="405789"/>
            <a:ext cx="9474632" cy="101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1054100">
              <a:defRPr kumimoji="1" sz="2400">
                <a:solidFill>
                  <a:schemeClr val="tx1"/>
                </a:solidFill>
                <a:latin typeface="Arial" panose="020B0604020202020204" pitchFamily="34" charset="0"/>
                <a:ea typeface="宋体" panose="02010600030101010101" pitchFamily="2" charset="-122"/>
              </a:defRPr>
            </a:lvl2pPr>
            <a:lvl3pPr marL="1244600">
              <a:defRPr kumimoji="1" sz="2400">
                <a:solidFill>
                  <a:schemeClr val="tx1"/>
                </a:solidFill>
                <a:latin typeface="Arial" panose="020B0604020202020204" pitchFamily="34" charset="0"/>
                <a:ea typeface="宋体" panose="02010600030101010101" pitchFamily="2" charset="-122"/>
              </a:defRPr>
            </a:lvl3pPr>
            <a:lvl4pPr marL="1435100">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b="0" dirty="0">
                <a:latin typeface="Times New Roman" panose="02020603050405020304" pitchFamily="18" charset="0"/>
                <a:ea typeface="黑体" panose="02010609060101010101" pitchFamily="49" charset="-122"/>
              </a:rPr>
              <a:t>例</a:t>
            </a:r>
            <a:r>
              <a:rPr lang="en-US" altLang="zh-CN" sz="2800" b="0" dirty="0">
                <a:latin typeface="Times New Roman" panose="02020603050405020304" pitchFamily="18" charset="0"/>
                <a:ea typeface="黑体" panose="02010609060101010101" pitchFamily="49" charset="-122"/>
              </a:rPr>
              <a:t>2.10</a:t>
            </a:r>
            <a:r>
              <a:rPr lang="zh-CN" altLang="en-US" sz="2800" b="0"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rPr>
              <a:t>只用</a:t>
            </a:r>
            <a:r>
              <a:rPr lang="zh-CN" altLang="en-US" dirty="0">
                <a:solidFill>
                  <a:srgbClr val="0000FF"/>
                </a:solidFill>
                <a:latin typeface="Times New Roman" panose="02020603050405020304" pitchFamily="18" charset="0"/>
              </a:rPr>
              <a:t>加减乘除</a:t>
            </a:r>
            <a:r>
              <a:rPr lang="zh-CN" altLang="en-US" dirty="0">
                <a:latin typeface="Times New Roman" panose="02020603050405020304" pitchFamily="18" charset="0"/>
              </a:rPr>
              <a:t>运算，设计一个</a:t>
            </a:r>
            <a:r>
              <a:rPr lang="zh-CN" altLang="en-US" dirty="0">
                <a:solidFill>
                  <a:srgbClr val="FF0000"/>
                </a:solidFill>
                <a:latin typeface="Times New Roman" panose="02020603050405020304" pitchFamily="18" charset="0"/>
              </a:rPr>
              <a:t>二阶收敛</a:t>
            </a:r>
            <a:r>
              <a:rPr lang="zh-CN" altLang="en-US" dirty="0">
                <a:latin typeface="Times New Roman" panose="02020603050405020304" pitchFamily="18" charset="0"/>
              </a:rPr>
              <a:t>算法计算      </a:t>
            </a:r>
            <a:r>
              <a:rPr lang="en-US" altLang="zh-CN" dirty="0">
                <a:latin typeface="Times New Roman" panose="02020603050405020304" pitchFamily="18" charset="0"/>
              </a:rPr>
              <a:t>(</a:t>
            </a:r>
            <a:r>
              <a:rPr lang="en-US" altLang="zh-CN" i="1" dirty="0">
                <a:latin typeface="Times New Roman" panose="02020603050405020304" pitchFamily="18" charset="0"/>
              </a:rPr>
              <a:t>a </a:t>
            </a:r>
            <a:r>
              <a:rPr lang="en-US" altLang="zh-CN" dirty="0">
                <a:latin typeface="Times New Roman" panose="02020603050405020304" pitchFamily="18" charset="0"/>
              </a:rPr>
              <a:t>&gt; 0)</a:t>
            </a:r>
            <a:r>
              <a:rPr lang="zh-CN" altLang="en-US" dirty="0">
                <a:latin typeface="Times New Roman" panose="02020603050405020304" pitchFamily="18" charset="0"/>
              </a:rPr>
              <a:t>。</a:t>
            </a:r>
            <a:endParaRPr lang="zh-CN" altLang="en-US" dirty="0">
              <a:latin typeface="Times New Roman" panose="02020603050405020304" pitchFamily="18" charset="0"/>
              <a:sym typeface="Symbol" panose="05050102010706020507" pitchFamily="18" charset="2"/>
            </a:endParaRPr>
          </a:p>
        </p:txBody>
      </p:sp>
      <p:graphicFrame>
        <p:nvGraphicFramePr>
          <p:cNvPr id="949253" name="Object 5">
            <a:extLst>
              <a:ext uri="{FF2B5EF4-FFF2-40B4-BE49-F238E27FC236}">
                <a16:creationId xmlns:a16="http://schemas.microsoft.com/office/drawing/2014/main" id="{E0B105CB-4248-4AAB-8EBE-F14CA0B5A68A}"/>
              </a:ext>
            </a:extLst>
          </p:cNvPr>
          <p:cNvGraphicFramePr>
            <a:graphicFrameLocks noChangeAspect="1"/>
          </p:cNvGraphicFramePr>
          <p:nvPr>
            <p:extLst>
              <p:ext uri="{D42A27DB-BD31-4B8C-83A1-F6EECF244321}">
                <p14:modId xmlns:p14="http://schemas.microsoft.com/office/powerpoint/2010/main" val="4182668585"/>
              </p:ext>
            </p:extLst>
          </p:nvPr>
        </p:nvGraphicFramePr>
        <p:xfrm>
          <a:off x="7680475" y="499252"/>
          <a:ext cx="481013" cy="481012"/>
        </p:xfrm>
        <a:graphic>
          <a:graphicData uri="http://schemas.openxmlformats.org/presentationml/2006/ole">
            <mc:AlternateContent xmlns:mc="http://schemas.openxmlformats.org/markup-compatibility/2006">
              <mc:Choice xmlns:v="urn:schemas-microsoft-com:vml" Requires="v">
                <p:oleObj spid="_x0000_s87015" name="Equation" r:id="rId3" imgW="241200" imgH="241200" progId="Equation.DSMT4">
                  <p:embed/>
                </p:oleObj>
              </mc:Choice>
              <mc:Fallback>
                <p:oleObj name="Equation" r:id="rId3" imgW="241200" imgH="241200" progId="Equation.DSMT4">
                  <p:embed/>
                  <p:pic>
                    <p:nvPicPr>
                      <p:cNvPr id="949253" name="Object 5">
                        <a:extLst>
                          <a:ext uri="{FF2B5EF4-FFF2-40B4-BE49-F238E27FC236}">
                            <a16:creationId xmlns:a16="http://schemas.microsoft.com/office/drawing/2014/main" id="{E0B105CB-4248-4AAB-8EBE-F14CA0B5A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475" y="499252"/>
                        <a:ext cx="48101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9254" name="Rectangle 6">
            <a:extLst>
              <a:ext uri="{FF2B5EF4-FFF2-40B4-BE49-F238E27FC236}">
                <a16:creationId xmlns:a16="http://schemas.microsoft.com/office/drawing/2014/main" id="{9948916C-BF79-4C57-9C65-03E2EDFEEEBF}"/>
              </a:ext>
            </a:extLst>
          </p:cNvPr>
          <p:cNvSpPr>
            <a:spLocks noChangeArrowheads="1"/>
          </p:cNvSpPr>
          <p:nvPr/>
        </p:nvSpPr>
        <p:spPr bwMode="auto">
          <a:xfrm>
            <a:off x="146625" y="1034486"/>
            <a:ext cx="5040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0" dirty="0">
                <a:solidFill>
                  <a:schemeClr val="tx1"/>
                </a:solidFill>
                <a:latin typeface="+mn-ea"/>
                <a:ea typeface="+mn-ea"/>
              </a:rPr>
              <a:t>解：</a:t>
            </a:r>
            <a:r>
              <a:rPr lang="zh-CN" altLang="en-US" sz="2800" dirty="0">
                <a:solidFill>
                  <a:schemeClr val="tx1"/>
                </a:solidFill>
                <a:latin typeface="+mn-ea"/>
                <a:ea typeface="+mn-ea"/>
              </a:rPr>
              <a:t>转化为求 </a:t>
            </a:r>
            <a:r>
              <a:rPr lang="en-US" altLang="zh-CN" sz="2800" i="1" dirty="0">
                <a:solidFill>
                  <a:schemeClr val="tx1"/>
                </a:solidFill>
                <a:latin typeface="+mn-ea"/>
                <a:ea typeface="+mn-ea"/>
              </a:rPr>
              <a:t>x</a:t>
            </a:r>
            <a:r>
              <a:rPr lang="en-US" altLang="zh-CN" sz="2800" baseline="30000" dirty="0">
                <a:solidFill>
                  <a:schemeClr val="tx1"/>
                </a:solidFill>
                <a:latin typeface="+mn-ea"/>
                <a:ea typeface="+mn-ea"/>
              </a:rPr>
              <a:t>2</a:t>
            </a:r>
            <a:r>
              <a:rPr lang="en-US" altLang="zh-CN" sz="2800" dirty="0">
                <a:solidFill>
                  <a:schemeClr val="tx1"/>
                </a:solidFill>
                <a:latin typeface="+mn-ea"/>
                <a:ea typeface="+mn-ea"/>
              </a:rPr>
              <a:t>-</a:t>
            </a:r>
            <a:r>
              <a:rPr lang="en-US" altLang="zh-CN" sz="2800" i="1" dirty="0">
                <a:solidFill>
                  <a:schemeClr val="tx1"/>
                </a:solidFill>
                <a:latin typeface="+mn-ea"/>
                <a:ea typeface="+mn-ea"/>
              </a:rPr>
              <a:t>a</a:t>
            </a:r>
            <a:r>
              <a:rPr lang="en-US" altLang="zh-CN" sz="2800" dirty="0">
                <a:solidFill>
                  <a:schemeClr val="tx1"/>
                </a:solidFill>
                <a:latin typeface="+mn-ea"/>
                <a:ea typeface="+mn-ea"/>
              </a:rPr>
              <a:t> = 0 </a:t>
            </a:r>
            <a:r>
              <a:rPr lang="zh-CN" altLang="en-US" sz="2800" dirty="0">
                <a:solidFill>
                  <a:schemeClr val="tx1"/>
                </a:solidFill>
                <a:latin typeface="+mn-ea"/>
                <a:ea typeface="+mn-ea"/>
              </a:rPr>
              <a:t>的正根</a:t>
            </a:r>
          </a:p>
        </p:txBody>
      </p:sp>
      <p:sp>
        <p:nvSpPr>
          <p:cNvPr id="949255" name="Rectangle 7">
            <a:extLst>
              <a:ext uri="{FF2B5EF4-FFF2-40B4-BE49-F238E27FC236}">
                <a16:creationId xmlns:a16="http://schemas.microsoft.com/office/drawing/2014/main" id="{A1D429DB-46CB-46FF-B2FA-C9354AE501DB}"/>
              </a:ext>
            </a:extLst>
          </p:cNvPr>
          <p:cNvSpPr>
            <a:spLocks noChangeArrowheads="1"/>
          </p:cNvSpPr>
          <p:nvPr/>
        </p:nvSpPr>
        <p:spPr bwMode="auto">
          <a:xfrm>
            <a:off x="65920" y="1693365"/>
            <a:ext cx="24913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chemeClr val="tx1"/>
                </a:solidFill>
                <a:latin typeface="+mn-ea"/>
                <a:ea typeface="+mn-ea"/>
              </a:rPr>
              <a:t>Newton </a:t>
            </a:r>
            <a:r>
              <a:rPr lang="zh-CN" altLang="en-US" sz="2800" dirty="0">
                <a:solidFill>
                  <a:schemeClr val="tx1"/>
                </a:solidFill>
                <a:latin typeface="+mn-ea"/>
                <a:ea typeface="+mn-ea"/>
              </a:rPr>
              <a:t>迭代：</a:t>
            </a:r>
          </a:p>
        </p:txBody>
      </p:sp>
      <p:graphicFrame>
        <p:nvGraphicFramePr>
          <p:cNvPr id="949256" name="Object 8">
            <a:extLst>
              <a:ext uri="{FF2B5EF4-FFF2-40B4-BE49-F238E27FC236}">
                <a16:creationId xmlns:a16="http://schemas.microsoft.com/office/drawing/2014/main" id="{53F86E25-1A9E-49CE-A380-D49CCC40BDFF}"/>
              </a:ext>
            </a:extLst>
          </p:cNvPr>
          <p:cNvGraphicFramePr>
            <a:graphicFrameLocks noChangeAspect="1"/>
          </p:cNvGraphicFramePr>
          <p:nvPr>
            <p:extLst>
              <p:ext uri="{D42A27DB-BD31-4B8C-83A1-F6EECF244321}">
                <p14:modId xmlns:p14="http://schemas.microsoft.com/office/powerpoint/2010/main" val="2262147818"/>
              </p:ext>
            </p:extLst>
          </p:nvPr>
        </p:nvGraphicFramePr>
        <p:xfrm>
          <a:off x="2259075" y="1466633"/>
          <a:ext cx="5253635" cy="922812"/>
        </p:xfrm>
        <a:graphic>
          <a:graphicData uri="http://schemas.openxmlformats.org/presentationml/2006/ole">
            <mc:AlternateContent xmlns:mc="http://schemas.openxmlformats.org/markup-compatibility/2006">
              <mc:Choice xmlns:v="urn:schemas-microsoft-com:vml" Requires="v">
                <p:oleObj spid="_x0000_s87016" name="Equation" r:id="rId5" imgW="2920680" imgH="482400" progId="Equation.DSMT4">
                  <p:embed/>
                </p:oleObj>
              </mc:Choice>
              <mc:Fallback>
                <p:oleObj name="Equation" r:id="rId5" imgW="2920680" imgH="482400" progId="Equation.DSMT4">
                  <p:embed/>
                  <p:pic>
                    <p:nvPicPr>
                      <p:cNvPr id="949256" name="Object 8">
                        <a:extLst>
                          <a:ext uri="{FF2B5EF4-FFF2-40B4-BE49-F238E27FC236}">
                            <a16:creationId xmlns:a16="http://schemas.microsoft.com/office/drawing/2014/main" id="{53F86E25-1A9E-49CE-A380-D49CCC40BD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9075" y="1466633"/>
                        <a:ext cx="5253635" cy="922812"/>
                      </a:xfrm>
                      <a:prstGeom prst="rect">
                        <a:avLst/>
                      </a:prstGeom>
                      <a:noFill/>
                      <a:ln>
                        <a:noFill/>
                      </a:ln>
                      <a:effectLst/>
                    </p:spPr>
                  </p:pic>
                </p:oleObj>
              </mc:Fallback>
            </mc:AlternateContent>
          </a:graphicData>
        </a:graphic>
      </p:graphicFrame>
      <p:sp>
        <p:nvSpPr>
          <p:cNvPr id="949257" name="AutoShape 9">
            <a:extLst>
              <a:ext uri="{FF2B5EF4-FFF2-40B4-BE49-F238E27FC236}">
                <a16:creationId xmlns:a16="http://schemas.microsoft.com/office/drawing/2014/main" id="{A1CA59A2-D87C-4620-B5EA-CEB1AFD9CE47}"/>
              </a:ext>
            </a:extLst>
          </p:cNvPr>
          <p:cNvSpPr>
            <a:spLocks noChangeArrowheads="1"/>
          </p:cNvSpPr>
          <p:nvPr/>
        </p:nvSpPr>
        <p:spPr bwMode="auto">
          <a:xfrm>
            <a:off x="514642" y="2710181"/>
            <a:ext cx="576263" cy="360363"/>
          </a:xfrm>
          <a:prstGeom prst="rightArrow">
            <a:avLst>
              <a:gd name="adj1" fmla="val 50000"/>
              <a:gd name="adj2" fmla="val 399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solidFill>
                <a:schemeClr val="tx1"/>
              </a:solidFill>
              <a:latin typeface="+mn-ea"/>
              <a:ea typeface="+mn-ea"/>
            </a:endParaRPr>
          </a:p>
        </p:txBody>
      </p:sp>
      <p:graphicFrame>
        <p:nvGraphicFramePr>
          <p:cNvPr id="949258" name="Object 10">
            <a:extLst>
              <a:ext uri="{FF2B5EF4-FFF2-40B4-BE49-F238E27FC236}">
                <a16:creationId xmlns:a16="http://schemas.microsoft.com/office/drawing/2014/main" id="{DB60B64C-5818-4E25-8CD1-055F81160966}"/>
              </a:ext>
            </a:extLst>
          </p:cNvPr>
          <p:cNvGraphicFramePr>
            <a:graphicFrameLocks noChangeAspect="1"/>
          </p:cNvGraphicFramePr>
          <p:nvPr>
            <p:extLst>
              <p:ext uri="{D42A27DB-BD31-4B8C-83A1-F6EECF244321}">
                <p14:modId xmlns:p14="http://schemas.microsoft.com/office/powerpoint/2010/main" val="1311424689"/>
              </p:ext>
            </p:extLst>
          </p:nvPr>
        </p:nvGraphicFramePr>
        <p:xfrm>
          <a:off x="1140464" y="2417448"/>
          <a:ext cx="2833687" cy="911225"/>
        </p:xfrm>
        <a:graphic>
          <a:graphicData uri="http://schemas.openxmlformats.org/presentationml/2006/ole">
            <mc:AlternateContent xmlns:mc="http://schemas.openxmlformats.org/markup-compatibility/2006">
              <mc:Choice xmlns:v="urn:schemas-microsoft-com:vml" Requires="v">
                <p:oleObj spid="_x0000_s87017" name="Equation" r:id="rId7" imgW="1511280" imgH="457200" progId="Equation.DSMT4">
                  <p:embed/>
                </p:oleObj>
              </mc:Choice>
              <mc:Fallback>
                <p:oleObj name="Equation" r:id="rId7" imgW="1511280" imgH="457200" progId="Equation.DSMT4">
                  <p:embed/>
                  <p:pic>
                    <p:nvPicPr>
                      <p:cNvPr id="949258" name="Object 10">
                        <a:extLst>
                          <a:ext uri="{FF2B5EF4-FFF2-40B4-BE49-F238E27FC236}">
                            <a16:creationId xmlns:a16="http://schemas.microsoft.com/office/drawing/2014/main" id="{DB60B64C-5818-4E25-8CD1-055F81160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0464" y="2417448"/>
                        <a:ext cx="2833687"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9259" name="Object 11">
            <a:extLst>
              <a:ext uri="{FF2B5EF4-FFF2-40B4-BE49-F238E27FC236}">
                <a16:creationId xmlns:a16="http://schemas.microsoft.com/office/drawing/2014/main" id="{85CB5522-ECD7-4778-A8DF-15A23586F4C7}"/>
              </a:ext>
            </a:extLst>
          </p:cNvPr>
          <p:cNvGraphicFramePr>
            <a:graphicFrameLocks noChangeAspect="1"/>
          </p:cNvGraphicFramePr>
          <p:nvPr>
            <p:extLst>
              <p:ext uri="{D42A27DB-BD31-4B8C-83A1-F6EECF244321}">
                <p14:modId xmlns:p14="http://schemas.microsoft.com/office/powerpoint/2010/main" val="1266736466"/>
              </p:ext>
            </p:extLst>
          </p:nvPr>
        </p:nvGraphicFramePr>
        <p:xfrm>
          <a:off x="3993230" y="2319963"/>
          <a:ext cx="3714750" cy="1089025"/>
        </p:xfrm>
        <a:graphic>
          <a:graphicData uri="http://schemas.openxmlformats.org/presentationml/2006/ole">
            <mc:AlternateContent xmlns:mc="http://schemas.openxmlformats.org/markup-compatibility/2006">
              <mc:Choice xmlns:v="urn:schemas-microsoft-com:vml" Requires="v">
                <p:oleObj spid="_x0000_s87018" name="Equation" r:id="rId9" imgW="1981080" imgH="545760" progId="Equation.DSMT4">
                  <p:embed/>
                </p:oleObj>
              </mc:Choice>
              <mc:Fallback>
                <p:oleObj name="Equation" r:id="rId9" imgW="1981080" imgH="545760" progId="Equation.DSMT4">
                  <p:embed/>
                  <p:pic>
                    <p:nvPicPr>
                      <p:cNvPr id="949259" name="Object 11">
                        <a:extLst>
                          <a:ext uri="{FF2B5EF4-FFF2-40B4-BE49-F238E27FC236}">
                            <a16:creationId xmlns:a16="http://schemas.microsoft.com/office/drawing/2014/main" id="{85CB5522-ECD7-4778-A8DF-15A23586F4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3230" y="2319963"/>
                        <a:ext cx="371475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9260" name="AutoShape 12">
            <a:extLst>
              <a:ext uri="{FF2B5EF4-FFF2-40B4-BE49-F238E27FC236}">
                <a16:creationId xmlns:a16="http://schemas.microsoft.com/office/drawing/2014/main" id="{6F29C884-444B-40B5-B15B-E8F161F8BE84}"/>
              </a:ext>
            </a:extLst>
          </p:cNvPr>
          <p:cNvSpPr>
            <a:spLocks noChangeArrowheads="1"/>
          </p:cNvSpPr>
          <p:nvPr/>
        </p:nvSpPr>
        <p:spPr bwMode="auto">
          <a:xfrm>
            <a:off x="530843" y="3618892"/>
            <a:ext cx="576262" cy="360362"/>
          </a:xfrm>
          <a:prstGeom prst="rightArrow">
            <a:avLst>
              <a:gd name="adj1" fmla="val 50000"/>
              <a:gd name="adj2" fmla="val 399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solidFill>
                <a:schemeClr val="tx1"/>
              </a:solidFill>
              <a:latin typeface="+mn-ea"/>
              <a:ea typeface="+mn-ea"/>
            </a:endParaRPr>
          </a:p>
        </p:txBody>
      </p:sp>
      <p:graphicFrame>
        <p:nvGraphicFramePr>
          <p:cNvPr id="949261" name="Object 13">
            <a:extLst>
              <a:ext uri="{FF2B5EF4-FFF2-40B4-BE49-F238E27FC236}">
                <a16:creationId xmlns:a16="http://schemas.microsoft.com/office/drawing/2014/main" id="{C1414105-A433-4C0B-8DCA-0B77E2D40131}"/>
              </a:ext>
            </a:extLst>
          </p:cNvPr>
          <p:cNvGraphicFramePr>
            <a:graphicFrameLocks noChangeAspect="1"/>
          </p:cNvGraphicFramePr>
          <p:nvPr>
            <p:extLst>
              <p:ext uri="{D42A27DB-BD31-4B8C-83A1-F6EECF244321}">
                <p14:modId xmlns:p14="http://schemas.microsoft.com/office/powerpoint/2010/main" val="1083120729"/>
              </p:ext>
            </p:extLst>
          </p:nvPr>
        </p:nvGraphicFramePr>
        <p:xfrm>
          <a:off x="1286339" y="3277041"/>
          <a:ext cx="1994521" cy="1037151"/>
        </p:xfrm>
        <a:graphic>
          <a:graphicData uri="http://schemas.openxmlformats.org/presentationml/2006/ole">
            <mc:AlternateContent xmlns:mc="http://schemas.openxmlformats.org/markup-compatibility/2006">
              <mc:Choice xmlns:v="urn:schemas-microsoft-com:vml" Requires="v">
                <p:oleObj spid="_x0000_s87019" name="Equation" r:id="rId11" imgW="1143000" imgH="558720" progId="Equation.DSMT4">
                  <p:embed/>
                </p:oleObj>
              </mc:Choice>
              <mc:Fallback>
                <p:oleObj name="Equation" r:id="rId11" imgW="1143000" imgH="558720" progId="Equation.DSMT4">
                  <p:embed/>
                  <p:pic>
                    <p:nvPicPr>
                      <p:cNvPr id="949261" name="Object 13">
                        <a:extLst>
                          <a:ext uri="{FF2B5EF4-FFF2-40B4-BE49-F238E27FC236}">
                            <a16:creationId xmlns:a16="http://schemas.microsoft.com/office/drawing/2014/main" id="{C1414105-A433-4C0B-8DCA-0B77E2D401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6339" y="3277041"/>
                        <a:ext cx="1994521" cy="1037151"/>
                      </a:xfrm>
                      <a:prstGeom prst="rect">
                        <a:avLst/>
                      </a:prstGeom>
                      <a:noFill/>
                      <a:ln>
                        <a:noFill/>
                      </a:ln>
                      <a:effectLst/>
                    </p:spPr>
                  </p:pic>
                </p:oleObj>
              </mc:Fallback>
            </mc:AlternateContent>
          </a:graphicData>
        </a:graphic>
      </p:graphicFrame>
      <p:graphicFrame>
        <p:nvGraphicFramePr>
          <p:cNvPr id="949263" name="Object 15">
            <a:extLst>
              <a:ext uri="{FF2B5EF4-FFF2-40B4-BE49-F238E27FC236}">
                <a16:creationId xmlns:a16="http://schemas.microsoft.com/office/drawing/2014/main" id="{53A64775-2749-4E6D-8627-8024E4FE5D9F}"/>
              </a:ext>
            </a:extLst>
          </p:cNvPr>
          <p:cNvGraphicFramePr>
            <a:graphicFrameLocks noChangeAspect="1"/>
          </p:cNvGraphicFramePr>
          <p:nvPr>
            <p:extLst>
              <p:ext uri="{D42A27DB-BD31-4B8C-83A1-F6EECF244321}">
                <p14:modId xmlns:p14="http://schemas.microsoft.com/office/powerpoint/2010/main" val="2495022777"/>
              </p:ext>
            </p:extLst>
          </p:nvPr>
        </p:nvGraphicFramePr>
        <p:xfrm>
          <a:off x="4172067" y="3290836"/>
          <a:ext cx="642937" cy="835025"/>
        </p:xfrm>
        <a:graphic>
          <a:graphicData uri="http://schemas.openxmlformats.org/presentationml/2006/ole">
            <mc:AlternateContent xmlns:mc="http://schemas.openxmlformats.org/markup-compatibility/2006">
              <mc:Choice xmlns:v="urn:schemas-microsoft-com:vml" Requires="v">
                <p:oleObj spid="_x0000_s87020" name="Equation" r:id="rId13" imgW="342720" imgH="419040" progId="Equation.DSMT4">
                  <p:embed/>
                </p:oleObj>
              </mc:Choice>
              <mc:Fallback>
                <p:oleObj name="Equation" r:id="rId13" imgW="342720" imgH="419040" progId="Equation.DSMT4">
                  <p:embed/>
                  <p:pic>
                    <p:nvPicPr>
                      <p:cNvPr id="949263" name="Object 15">
                        <a:extLst>
                          <a:ext uri="{FF2B5EF4-FFF2-40B4-BE49-F238E27FC236}">
                            <a16:creationId xmlns:a16="http://schemas.microsoft.com/office/drawing/2014/main" id="{53A64775-2749-4E6D-8627-8024E4FE5D9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2067" y="3290836"/>
                        <a:ext cx="642937"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9264" name="Rectangle 16">
            <a:extLst>
              <a:ext uri="{FF2B5EF4-FFF2-40B4-BE49-F238E27FC236}">
                <a16:creationId xmlns:a16="http://schemas.microsoft.com/office/drawing/2014/main" id="{E24260C1-74D7-4CC4-8778-7C2DC05C6C4D}"/>
              </a:ext>
            </a:extLst>
          </p:cNvPr>
          <p:cNvSpPr>
            <a:spLocks noChangeArrowheads="1"/>
          </p:cNvSpPr>
          <p:nvPr/>
        </p:nvSpPr>
        <p:spPr bwMode="auto">
          <a:xfrm>
            <a:off x="5769028" y="3470260"/>
            <a:ext cx="16376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dirty="0">
                <a:solidFill>
                  <a:schemeClr val="tx1"/>
                </a:solidFill>
                <a:latin typeface="+mn-ea"/>
                <a:ea typeface="+mn-ea"/>
              </a:rPr>
              <a:t>二阶收敛</a:t>
            </a:r>
          </a:p>
        </p:txBody>
      </p:sp>
      <p:sp>
        <p:nvSpPr>
          <p:cNvPr id="949265" name="AutoShape 17">
            <a:extLst>
              <a:ext uri="{FF2B5EF4-FFF2-40B4-BE49-F238E27FC236}">
                <a16:creationId xmlns:a16="http://schemas.microsoft.com/office/drawing/2014/main" id="{EF975D6D-4D66-404A-807D-C7767ED6E0CD}"/>
              </a:ext>
            </a:extLst>
          </p:cNvPr>
          <p:cNvSpPr>
            <a:spLocks noChangeArrowheads="1"/>
          </p:cNvSpPr>
          <p:nvPr/>
        </p:nvSpPr>
        <p:spPr bwMode="auto">
          <a:xfrm>
            <a:off x="4885892" y="3576107"/>
            <a:ext cx="863600" cy="358775"/>
          </a:xfrm>
          <a:prstGeom prst="rightArrow">
            <a:avLst>
              <a:gd name="adj1" fmla="val 50000"/>
              <a:gd name="adj2" fmla="val 6017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solidFill>
                <a:schemeClr val="tx1"/>
              </a:solidFill>
              <a:latin typeface="+mn-ea"/>
              <a:ea typeface="+mn-ea"/>
            </a:endParaRPr>
          </a:p>
        </p:txBody>
      </p:sp>
      <p:sp>
        <p:nvSpPr>
          <p:cNvPr id="18" name="Text Box 3">
            <a:extLst>
              <a:ext uri="{FF2B5EF4-FFF2-40B4-BE49-F238E27FC236}">
                <a16:creationId xmlns:a16="http://schemas.microsoft.com/office/drawing/2014/main" id="{B6A6A589-14D8-4EC8-8E88-A8815CF7BA0D}"/>
              </a:ext>
            </a:extLst>
          </p:cNvPr>
          <p:cNvSpPr txBox="1">
            <a:spLocks noChangeArrowheads="1"/>
          </p:cNvSpPr>
          <p:nvPr/>
        </p:nvSpPr>
        <p:spPr bwMode="auto">
          <a:xfrm>
            <a:off x="242222" y="4937882"/>
            <a:ext cx="8322866" cy="966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lang="zh-CN" altLang="en-US" sz="2400" b="1" dirty="0">
                <a:solidFill>
                  <a:schemeClr val="tx1"/>
                </a:solidFill>
                <a:latin typeface="+mn-ea"/>
                <a:ea typeface="+mn-ea"/>
              </a:rPr>
              <a:t>设迭代 </a:t>
            </a:r>
            <a:r>
              <a:rPr lang="en-US" altLang="zh-CN" sz="2400" b="1" i="1" dirty="0">
                <a:solidFill>
                  <a:schemeClr val="tx1"/>
                </a:solidFill>
                <a:latin typeface="+mn-ea"/>
                <a:ea typeface="+mn-ea"/>
              </a:rPr>
              <a:t>x</a:t>
            </a:r>
            <a:r>
              <a:rPr lang="en-US" altLang="zh-CN" sz="2400" b="1" i="1" baseline="-25000" dirty="0">
                <a:solidFill>
                  <a:schemeClr val="tx1"/>
                </a:solidFill>
                <a:latin typeface="+mn-ea"/>
                <a:ea typeface="+mn-ea"/>
              </a:rPr>
              <a:t>k</a:t>
            </a:r>
            <a:r>
              <a:rPr lang="en-US" altLang="zh-CN" sz="2400" b="1" baseline="-25000" dirty="0">
                <a:solidFill>
                  <a:schemeClr val="tx1"/>
                </a:solidFill>
                <a:latin typeface="+mn-ea"/>
                <a:ea typeface="+mn-ea"/>
              </a:rPr>
              <a:t>+1</a:t>
            </a:r>
            <a:r>
              <a:rPr lang="en-US" altLang="zh-CN" sz="2400" b="1" dirty="0">
                <a:solidFill>
                  <a:schemeClr val="tx1"/>
                </a:solidFill>
                <a:latin typeface="+mn-ea"/>
                <a:ea typeface="+mn-ea"/>
              </a:rPr>
              <a:t> = </a:t>
            </a:r>
            <a:r>
              <a:rPr lang="en-US" altLang="zh-CN" sz="2400" b="1" i="1" dirty="0">
                <a:solidFill>
                  <a:schemeClr val="tx1"/>
                </a:solidFill>
                <a:latin typeface="+mn-ea"/>
                <a:ea typeface="+mn-ea"/>
                <a:sym typeface="Symbol" panose="05050102010706020507" pitchFamily="18" charset="2"/>
              </a:rPr>
              <a:t>g</a:t>
            </a:r>
            <a:r>
              <a:rPr lang="en-US" altLang="zh-CN" sz="2400" b="1" dirty="0">
                <a:solidFill>
                  <a:schemeClr val="tx1"/>
                </a:solidFill>
                <a:latin typeface="+mn-ea"/>
                <a:ea typeface="+mn-ea"/>
              </a:rPr>
              <a:t>(</a:t>
            </a:r>
            <a:r>
              <a:rPr lang="en-US" altLang="zh-CN" sz="2400" b="1" i="1" dirty="0" err="1">
                <a:solidFill>
                  <a:schemeClr val="tx1"/>
                </a:solidFill>
                <a:latin typeface="+mn-ea"/>
                <a:ea typeface="+mn-ea"/>
              </a:rPr>
              <a:t>x</a:t>
            </a:r>
            <a:r>
              <a:rPr lang="en-US" altLang="zh-CN" sz="2400" b="1" i="1" baseline="-25000" dirty="0" err="1">
                <a:solidFill>
                  <a:schemeClr val="tx1"/>
                </a:solidFill>
                <a:latin typeface="+mn-ea"/>
                <a:ea typeface="+mn-ea"/>
              </a:rPr>
              <a:t>k</a:t>
            </a:r>
            <a:r>
              <a:rPr lang="en-US" altLang="zh-CN" sz="2400" b="1" dirty="0">
                <a:solidFill>
                  <a:schemeClr val="tx1"/>
                </a:solidFill>
                <a:latin typeface="+mn-ea"/>
                <a:ea typeface="+mn-ea"/>
              </a:rPr>
              <a:t>) </a:t>
            </a:r>
            <a:r>
              <a:rPr lang="zh-CN" altLang="en-US" sz="2400" b="1" dirty="0">
                <a:solidFill>
                  <a:schemeClr val="tx1"/>
                </a:solidFill>
                <a:latin typeface="+mn-ea"/>
                <a:ea typeface="+mn-ea"/>
              </a:rPr>
              <a:t>收敛到 </a:t>
            </a:r>
            <a:r>
              <a:rPr lang="en-US" altLang="zh-CN" sz="2400" b="1" i="1" dirty="0">
                <a:solidFill>
                  <a:schemeClr val="tx1"/>
                </a:solidFill>
                <a:latin typeface="+mn-ea"/>
                <a:ea typeface="+mn-ea"/>
                <a:sym typeface="Symbol" panose="05050102010706020507" pitchFamily="18" charset="2"/>
              </a:rPr>
              <a:t>g</a:t>
            </a:r>
            <a:r>
              <a:rPr lang="en-US" altLang="zh-CN" sz="2400" b="1" dirty="0">
                <a:solidFill>
                  <a:schemeClr val="tx1"/>
                </a:solidFill>
                <a:latin typeface="+mn-ea"/>
                <a:ea typeface="+mn-ea"/>
              </a:rPr>
              <a:t>(</a:t>
            </a:r>
            <a:r>
              <a:rPr lang="en-US" altLang="zh-CN" sz="2400" b="1" i="1" dirty="0">
                <a:solidFill>
                  <a:schemeClr val="tx1"/>
                </a:solidFill>
                <a:latin typeface="+mn-ea"/>
                <a:ea typeface="+mn-ea"/>
              </a:rPr>
              <a:t>x</a:t>
            </a:r>
            <a:r>
              <a:rPr lang="en-US" altLang="zh-CN" sz="2400" b="1" dirty="0">
                <a:solidFill>
                  <a:schemeClr val="tx1"/>
                </a:solidFill>
                <a:latin typeface="+mn-ea"/>
                <a:ea typeface="+mn-ea"/>
              </a:rPr>
              <a:t>) </a:t>
            </a:r>
            <a:r>
              <a:rPr lang="zh-CN" altLang="en-US" sz="2400" b="1" dirty="0">
                <a:solidFill>
                  <a:schemeClr val="tx1"/>
                </a:solidFill>
                <a:latin typeface="+mn-ea"/>
                <a:ea typeface="+mn-ea"/>
              </a:rPr>
              <a:t>的不动点 </a:t>
            </a:r>
            <a:r>
              <a:rPr lang="en-US" altLang="zh-CN" sz="2400" b="1" i="1" dirty="0">
                <a:solidFill>
                  <a:schemeClr val="tx1"/>
                </a:solidFill>
                <a:latin typeface="+mn-ea"/>
                <a:ea typeface="+mn-ea"/>
              </a:rPr>
              <a:t>x</a:t>
            </a:r>
            <a:r>
              <a:rPr lang="en-US" altLang="zh-CN" sz="2400" b="1" dirty="0">
                <a:solidFill>
                  <a:schemeClr val="tx1"/>
                </a:solidFill>
                <a:latin typeface="+mn-ea"/>
                <a:ea typeface="+mn-ea"/>
              </a:rPr>
              <a:t>*</a:t>
            </a:r>
            <a:r>
              <a:rPr lang="zh-CN" altLang="en-US" sz="2400" dirty="0">
                <a:solidFill>
                  <a:schemeClr val="tx1"/>
                </a:solidFill>
                <a:latin typeface="+mn-ea"/>
                <a:ea typeface="+mn-ea"/>
              </a:rPr>
              <a:t>。</a:t>
            </a:r>
            <a:r>
              <a:rPr lang="zh-CN" altLang="en-US" sz="2400" b="1" dirty="0">
                <a:solidFill>
                  <a:schemeClr val="tx1"/>
                </a:solidFill>
                <a:latin typeface="+mn-ea"/>
                <a:ea typeface="+mn-ea"/>
              </a:rPr>
              <a:t>记绝对误差</a:t>
            </a:r>
            <a:r>
              <a:rPr lang="en-US" altLang="zh-CN" sz="2400" b="1" i="1" dirty="0" err="1">
                <a:solidFill>
                  <a:schemeClr val="tx1"/>
                </a:solidFill>
                <a:latin typeface="+mn-ea"/>
                <a:ea typeface="+mn-ea"/>
              </a:rPr>
              <a:t>e</a:t>
            </a:r>
            <a:r>
              <a:rPr lang="en-US" altLang="zh-CN" sz="2400" b="1" i="1" baseline="-25000" dirty="0" err="1">
                <a:solidFill>
                  <a:schemeClr val="tx1"/>
                </a:solidFill>
                <a:latin typeface="+mn-ea"/>
                <a:ea typeface="+mn-ea"/>
              </a:rPr>
              <a:t>k</a:t>
            </a:r>
            <a:r>
              <a:rPr lang="en-US" altLang="zh-CN" sz="2400" b="1" i="1" dirty="0">
                <a:solidFill>
                  <a:schemeClr val="tx1"/>
                </a:solidFill>
                <a:latin typeface="+mn-ea"/>
                <a:ea typeface="+mn-ea"/>
              </a:rPr>
              <a:t> = </a:t>
            </a:r>
            <a:r>
              <a:rPr lang="en-US" altLang="zh-CN" sz="2400" b="1" i="1" dirty="0" err="1">
                <a:solidFill>
                  <a:schemeClr val="tx1"/>
                </a:solidFill>
                <a:latin typeface="+mn-ea"/>
                <a:ea typeface="+mn-ea"/>
              </a:rPr>
              <a:t>x</a:t>
            </a:r>
            <a:r>
              <a:rPr lang="en-US" altLang="zh-CN" sz="2400" b="1" i="1" baseline="-25000" dirty="0" err="1">
                <a:solidFill>
                  <a:schemeClr val="tx1"/>
                </a:solidFill>
                <a:latin typeface="+mn-ea"/>
                <a:ea typeface="+mn-ea"/>
              </a:rPr>
              <a:t>k</a:t>
            </a:r>
            <a:r>
              <a:rPr lang="en-US" altLang="zh-CN" sz="2400" b="1" i="1" dirty="0">
                <a:solidFill>
                  <a:schemeClr val="tx1"/>
                </a:solidFill>
                <a:latin typeface="+mn-ea"/>
                <a:ea typeface="+mn-ea"/>
              </a:rPr>
              <a:t> </a:t>
            </a:r>
            <a:r>
              <a:rPr lang="en-US" altLang="zh-CN" sz="2400" b="1" dirty="0">
                <a:solidFill>
                  <a:schemeClr val="tx1"/>
                </a:solidFill>
                <a:latin typeface="+mn-ea"/>
                <a:ea typeface="+mn-ea"/>
                <a:sym typeface="Symbol" panose="05050102010706020507" pitchFamily="18" charset="2"/>
              </a:rPr>
              <a:t> </a:t>
            </a:r>
            <a:r>
              <a:rPr lang="en-US" altLang="zh-CN" sz="2400" b="1" i="1" dirty="0">
                <a:solidFill>
                  <a:schemeClr val="tx1"/>
                </a:solidFill>
                <a:latin typeface="+mn-ea"/>
                <a:ea typeface="+mn-ea"/>
                <a:sym typeface="Symbol" panose="05050102010706020507" pitchFamily="18" charset="2"/>
              </a:rPr>
              <a:t>x</a:t>
            </a:r>
            <a:r>
              <a:rPr lang="en-US" altLang="zh-CN" sz="2400" b="1" dirty="0">
                <a:solidFill>
                  <a:schemeClr val="tx1"/>
                </a:solidFill>
                <a:latin typeface="+mn-ea"/>
                <a:ea typeface="+mn-ea"/>
                <a:sym typeface="Symbol" panose="05050102010706020507" pitchFamily="18" charset="2"/>
              </a:rPr>
              <a:t>*</a:t>
            </a:r>
            <a:r>
              <a:rPr lang="zh-CN" altLang="en-US" sz="2400" b="1" dirty="0">
                <a:solidFill>
                  <a:schemeClr val="tx1"/>
                </a:solidFill>
                <a:latin typeface="+mn-ea"/>
                <a:ea typeface="+mn-ea"/>
                <a:sym typeface="Symbol" panose="05050102010706020507" pitchFamily="18" charset="2"/>
              </a:rPr>
              <a:t>，</a:t>
            </a:r>
            <a:r>
              <a:rPr lang="zh-CN" altLang="en-US" sz="2400" b="1" dirty="0">
                <a:solidFill>
                  <a:schemeClr val="tx1"/>
                </a:solidFill>
                <a:latin typeface="+mn-ea"/>
                <a:ea typeface="+mn-ea"/>
              </a:rPr>
              <a:t>若</a:t>
            </a:r>
          </a:p>
        </p:txBody>
      </p:sp>
      <p:graphicFrame>
        <p:nvGraphicFramePr>
          <p:cNvPr id="19" name="Object 4">
            <a:extLst>
              <a:ext uri="{FF2B5EF4-FFF2-40B4-BE49-F238E27FC236}">
                <a16:creationId xmlns:a16="http://schemas.microsoft.com/office/drawing/2014/main" id="{FDE3F8BA-72CB-4100-8C2C-CE184A33365D}"/>
              </a:ext>
            </a:extLst>
          </p:cNvPr>
          <p:cNvGraphicFramePr>
            <a:graphicFrameLocks noChangeAspect="1"/>
          </p:cNvGraphicFramePr>
          <p:nvPr>
            <p:extLst>
              <p:ext uri="{D42A27DB-BD31-4B8C-83A1-F6EECF244321}">
                <p14:modId xmlns:p14="http://schemas.microsoft.com/office/powerpoint/2010/main" val="4021925480"/>
              </p:ext>
            </p:extLst>
          </p:nvPr>
        </p:nvGraphicFramePr>
        <p:xfrm>
          <a:off x="2996572" y="5465033"/>
          <a:ext cx="2435542" cy="941392"/>
        </p:xfrm>
        <a:graphic>
          <a:graphicData uri="http://schemas.openxmlformats.org/presentationml/2006/ole">
            <mc:AlternateContent xmlns:mc="http://schemas.openxmlformats.org/markup-compatibility/2006">
              <mc:Choice xmlns:v="urn:schemas-microsoft-com:vml" Requires="v">
                <p:oleObj spid="_x0000_s87021" name="Equation" r:id="rId15" imgW="1091880" imgH="482400" progId="Equation.DSMT4">
                  <p:embed/>
                </p:oleObj>
              </mc:Choice>
              <mc:Fallback>
                <p:oleObj name="Equation" r:id="rId15" imgW="1091880" imgH="482400" progId="Equation.DSMT4">
                  <p:embed/>
                  <p:pic>
                    <p:nvPicPr>
                      <p:cNvPr id="107524" name="Object 4">
                        <a:extLst>
                          <a:ext uri="{FF2B5EF4-FFF2-40B4-BE49-F238E27FC236}">
                            <a16:creationId xmlns:a16="http://schemas.microsoft.com/office/drawing/2014/main" id="{F9AADDA1-EA50-409A-AE42-83E16701D14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96572" y="5465033"/>
                        <a:ext cx="2435542" cy="941392"/>
                      </a:xfrm>
                      <a:prstGeom prst="rect">
                        <a:avLst/>
                      </a:prstGeom>
                      <a:noFill/>
                      <a:ln>
                        <a:noFill/>
                      </a:ln>
                      <a:effectLst/>
                      <a:extLst/>
                    </p:spPr>
                  </p:pic>
                </p:oleObj>
              </mc:Fallback>
            </mc:AlternateContent>
          </a:graphicData>
        </a:graphic>
      </p:graphicFrame>
      <p:sp>
        <p:nvSpPr>
          <p:cNvPr id="20" name="Rectangle 5">
            <a:extLst>
              <a:ext uri="{FF2B5EF4-FFF2-40B4-BE49-F238E27FC236}">
                <a16:creationId xmlns:a16="http://schemas.microsoft.com/office/drawing/2014/main" id="{62AF6017-0568-4473-A5B8-3FD18B03BA32}"/>
              </a:ext>
            </a:extLst>
          </p:cNvPr>
          <p:cNvSpPr>
            <a:spLocks noChangeArrowheads="1"/>
          </p:cNvSpPr>
          <p:nvPr/>
        </p:nvSpPr>
        <p:spPr bwMode="auto">
          <a:xfrm>
            <a:off x="210751" y="4407672"/>
            <a:ext cx="3065106" cy="503590"/>
          </a:xfrm>
          <a:prstGeom prst="rect">
            <a:avLst/>
          </a:prstGeom>
          <a:blipFill dpi="0" rotWithShape="1">
            <a:blip r:embed="rId17"/>
            <a:srcRect/>
            <a:tile tx="0" ty="0" sx="100000" sy="100000" flip="none" algn="tl"/>
          </a:blip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36000">
            <a:spAutoFit/>
          </a:bodyPr>
          <a:lstStyle/>
          <a:p>
            <a:pPr algn="ctr"/>
            <a:r>
              <a:rPr kumimoji="0" lang="zh-CN" altLang="en-US" sz="2800" b="1" dirty="0">
                <a:solidFill>
                  <a:schemeClr val="tx1"/>
                </a:solidFill>
                <a:latin typeface="+mn-ea"/>
                <a:ea typeface="+mn-ea"/>
              </a:rPr>
              <a:t>回顾收敛阶的定义</a:t>
            </a:r>
          </a:p>
        </p:txBody>
      </p:sp>
      <p:sp>
        <p:nvSpPr>
          <p:cNvPr id="21" name="Rectangle 6">
            <a:extLst>
              <a:ext uri="{FF2B5EF4-FFF2-40B4-BE49-F238E27FC236}">
                <a16:creationId xmlns:a16="http://schemas.microsoft.com/office/drawing/2014/main" id="{217689A8-57FC-4916-9038-3D0EF974E872}"/>
              </a:ext>
            </a:extLst>
          </p:cNvPr>
          <p:cNvSpPr>
            <a:spLocks noChangeArrowheads="1"/>
          </p:cNvSpPr>
          <p:nvPr/>
        </p:nvSpPr>
        <p:spPr bwMode="auto">
          <a:xfrm>
            <a:off x="146625" y="6202812"/>
            <a:ext cx="8418463"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b="1" dirty="0">
                <a:solidFill>
                  <a:schemeClr val="tx1"/>
                </a:solidFill>
                <a:latin typeface="+mn-ea"/>
                <a:ea typeface="+mn-ea"/>
              </a:rPr>
              <a:t>则称该迭代为</a:t>
            </a:r>
            <a:r>
              <a:rPr lang="zh-CN" altLang="en-US" sz="2400" b="1" dirty="0">
                <a:solidFill>
                  <a:srgbClr val="FF0000"/>
                </a:solidFill>
                <a:latin typeface="+mn-ea"/>
                <a:ea typeface="+mn-ea"/>
              </a:rPr>
              <a:t>以收敛阶</a:t>
            </a:r>
            <a:r>
              <a:rPr lang="en-US" altLang="zh-CN" sz="2400" b="1" i="1" dirty="0">
                <a:solidFill>
                  <a:srgbClr val="FF0000"/>
                </a:solidFill>
                <a:latin typeface="+mn-ea"/>
                <a:ea typeface="+mn-ea"/>
              </a:rPr>
              <a:t>p </a:t>
            </a:r>
            <a:r>
              <a:rPr lang="zh-CN" altLang="en-US" sz="2400" b="1" dirty="0">
                <a:solidFill>
                  <a:schemeClr val="tx1"/>
                </a:solidFill>
                <a:latin typeface="+mn-ea"/>
                <a:ea typeface="+mn-ea"/>
              </a:rPr>
              <a:t>收敛到</a:t>
            </a:r>
            <a:r>
              <a:rPr lang="en-US" altLang="zh-CN" sz="2400" i="1" dirty="0">
                <a:solidFill>
                  <a:schemeClr val="tx1"/>
                </a:solidFill>
                <a:latin typeface="+mn-ea"/>
              </a:rPr>
              <a:t>x</a:t>
            </a:r>
            <a:r>
              <a:rPr lang="en-US" altLang="zh-CN" sz="2400" dirty="0">
                <a:solidFill>
                  <a:schemeClr val="tx1"/>
                </a:solidFill>
                <a:latin typeface="+mn-ea"/>
              </a:rPr>
              <a:t>* </a:t>
            </a:r>
            <a:r>
              <a:rPr lang="zh-CN" altLang="en-US" sz="2400" b="1" dirty="0">
                <a:solidFill>
                  <a:schemeClr val="tx1"/>
                </a:solidFill>
                <a:latin typeface="+mn-ea"/>
                <a:ea typeface="+mn-ea"/>
              </a:rPr>
              <a:t>。数</a:t>
            </a:r>
            <a:r>
              <a:rPr lang="en-US" altLang="zh-CN" sz="2400" b="1" i="1" dirty="0">
                <a:solidFill>
                  <a:schemeClr val="tx1"/>
                </a:solidFill>
                <a:latin typeface="+mn-ea"/>
                <a:ea typeface="+mn-ea"/>
              </a:rPr>
              <a:t>C </a:t>
            </a:r>
            <a:r>
              <a:rPr lang="zh-CN" altLang="en-US" sz="2400" b="1" dirty="0">
                <a:solidFill>
                  <a:schemeClr val="tx1"/>
                </a:solidFill>
                <a:latin typeface="+mn-ea"/>
                <a:ea typeface="+mn-ea"/>
              </a:rPr>
              <a:t>称为渐近误差常数。</a:t>
            </a:r>
          </a:p>
        </p:txBody>
      </p:sp>
      <p:sp>
        <p:nvSpPr>
          <p:cNvPr id="22" name="Rectangle 15">
            <a:extLst>
              <a:ext uri="{FF2B5EF4-FFF2-40B4-BE49-F238E27FC236}">
                <a16:creationId xmlns:a16="http://schemas.microsoft.com/office/drawing/2014/main" id="{A120A2FC-0FD5-49F5-82B6-0A7BCA341C1C}"/>
              </a:ext>
            </a:extLst>
          </p:cNvPr>
          <p:cNvSpPr>
            <a:spLocks noChangeArrowheads="1"/>
          </p:cNvSpPr>
          <p:nvPr/>
        </p:nvSpPr>
        <p:spPr bwMode="auto">
          <a:xfrm>
            <a:off x="5445977" y="5642355"/>
            <a:ext cx="1701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chemeClr val="tx1"/>
                </a:solidFill>
                <a:latin typeface="+mn-ea"/>
                <a:ea typeface="+mn-ea"/>
              </a:rPr>
              <a:t>(</a:t>
            </a:r>
            <a:r>
              <a:rPr lang="en-US" altLang="zh-CN" sz="2800" b="1" i="1" dirty="0">
                <a:solidFill>
                  <a:schemeClr val="tx1"/>
                </a:solidFill>
                <a:latin typeface="+mn-ea"/>
                <a:ea typeface="+mn-ea"/>
              </a:rPr>
              <a:t>C</a:t>
            </a:r>
            <a:r>
              <a:rPr lang="zh-CN" altLang="en-US" sz="2800" b="1" dirty="0">
                <a:solidFill>
                  <a:schemeClr val="tx1"/>
                </a:solidFill>
                <a:latin typeface="+mn-ea"/>
                <a:ea typeface="+mn-ea"/>
              </a:rPr>
              <a:t>为常数</a:t>
            </a:r>
            <a:r>
              <a:rPr lang="en-US" altLang="zh-CN" sz="2800" b="1" dirty="0">
                <a:solidFill>
                  <a:schemeClr val="tx1"/>
                </a:solidFill>
                <a:latin typeface="+mn-ea"/>
                <a:ea typeface="+mn-ea"/>
              </a:rPr>
              <a:t>)</a:t>
            </a:r>
          </a:p>
        </p:txBody>
      </p:sp>
      <p:sp>
        <p:nvSpPr>
          <p:cNvPr id="24" name="标题 134145">
            <a:extLst>
              <a:ext uri="{FF2B5EF4-FFF2-40B4-BE49-F238E27FC236}">
                <a16:creationId xmlns:a16="http://schemas.microsoft.com/office/drawing/2014/main" id="{9483C8FD-E991-40D0-A99E-D39B6E267448}"/>
              </a:ext>
            </a:extLst>
          </p:cNvPr>
          <p:cNvSpPr txBox="1">
            <a:spLocks noChangeArrowheads="1"/>
          </p:cNvSpPr>
          <p:nvPr/>
        </p:nvSpPr>
        <p:spPr>
          <a:xfrm>
            <a:off x="1882622" y="-30912"/>
            <a:ext cx="5683812" cy="57606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3200" b="1" dirty="0">
                <a:latin typeface="华文仿宋" panose="02010600040101010101" pitchFamily="2" charset="-122"/>
                <a:ea typeface="华文仿宋" panose="02010600040101010101" pitchFamily="2" charset="-122"/>
              </a:rPr>
              <a:t>2.4.3 </a:t>
            </a:r>
            <a:r>
              <a:rPr lang="zh-CN" altLang="en-US" sz="3200" b="1" dirty="0">
                <a:latin typeface="华文仿宋" panose="02010600040101010101" pitchFamily="2" charset="-122"/>
                <a:ea typeface="华文仿宋" panose="02010600040101010101" pitchFamily="2" charset="-122"/>
              </a:rPr>
              <a:t>牛顿迭代法的收敛性分析</a:t>
            </a:r>
          </a:p>
        </p:txBody>
      </p:sp>
      <p:sp>
        <p:nvSpPr>
          <p:cNvPr id="23" name="AutoShape 17">
            <a:extLst>
              <a:ext uri="{FF2B5EF4-FFF2-40B4-BE49-F238E27FC236}">
                <a16:creationId xmlns:a16="http://schemas.microsoft.com/office/drawing/2014/main" id="{AEC969D3-07E4-4203-82E0-BE24A61D669D}"/>
              </a:ext>
            </a:extLst>
          </p:cNvPr>
          <p:cNvSpPr>
            <a:spLocks noChangeArrowheads="1"/>
          </p:cNvSpPr>
          <p:nvPr/>
        </p:nvSpPr>
        <p:spPr bwMode="auto">
          <a:xfrm>
            <a:off x="3308467" y="3569215"/>
            <a:ext cx="863600" cy="358775"/>
          </a:xfrm>
          <a:prstGeom prst="rightArrow">
            <a:avLst>
              <a:gd name="adj1" fmla="val 50000"/>
              <a:gd name="adj2" fmla="val 6017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solidFill>
                <a:schemeClr val="tx1"/>
              </a:solidFill>
              <a:latin typeface="+mn-ea"/>
              <a:ea typeface="+mn-ea"/>
            </a:endParaRPr>
          </a:p>
        </p:txBody>
      </p:sp>
    </p:spTree>
    <p:extLst>
      <p:ext uri="{BB962C8B-B14F-4D97-AF65-F5344CB8AC3E}">
        <p14:creationId xmlns:p14="http://schemas.microsoft.com/office/powerpoint/2010/main" val="2770315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ox(in)">
                                      <p:cBhvr>
                                        <p:cTn id="11" dur="500"/>
                                        <p:tgtEl>
                                          <p:spTgt spid="18"/>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ox(in)">
                                      <p:cBhvr>
                                        <p:cTn id="15" dur="500"/>
                                        <p:tgtEl>
                                          <p:spTgt spid="19"/>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ox(in)">
                                      <p:cBhvr>
                                        <p:cTn id="19" dur="500"/>
                                        <p:tgtEl>
                                          <p:spTgt spid="22"/>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ox(in)">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1" grpId="0"/>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64" name="Rectangle 12">
            <a:extLst>
              <a:ext uri="{FF2B5EF4-FFF2-40B4-BE49-F238E27FC236}">
                <a16:creationId xmlns:a16="http://schemas.microsoft.com/office/drawing/2014/main" id="{F1C488A7-DC69-4766-9B06-B40EF4CC9294}"/>
              </a:ext>
            </a:extLst>
          </p:cNvPr>
          <p:cNvSpPr>
            <a:spLocks noChangeArrowheads="1"/>
          </p:cNvSpPr>
          <p:nvPr/>
        </p:nvSpPr>
        <p:spPr bwMode="auto">
          <a:xfrm>
            <a:off x="323154" y="1264474"/>
            <a:ext cx="1323272" cy="503590"/>
          </a:xfrm>
          <a:prstGeom prst="rect">
            <a:avLst/>
          </a:prstGeom>
          <a:blipFill dpi="0" rotWithShape="1">
            <a:blip r:embed="rId3"/>
            <a:srcRect/>
            <a:tile tx="0" ty="0" sx="100000" sy="100000" flip="none" algn="tl"/>
          </a:blip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36000">
            <a:spAutoFit/>
          </a:bodyPr>
          <a:lstStyle/>
          <a:p>
            <a:pPr algn="l"/>
            <a:r>
              <a:rPr kumimoji="0" lang="zh-CN" altLang="en-US" sz="2800" dirty="0">
                <a:solidFill>
                  <a:schemeClr val="tx1"/>
                </a:solidFill>
                <a:latin typeface="+mj-ea"/>
                <a:ea typeface="+mj-ea"/>
              </a:rPr>
              <a:t>定理</a:t>
            </a:r>
            <a:r>
              <a:rPr kumimoji="0" lang="en-US" altLang="zh-CN" sz="2800" dirty="0">
                <a:solidFill>
                  <a:schemeClr val="tx1"/>
                </a:solidFill>
                <a:latin typeface="+mj-ea"/>
                <a:ea typeface="+mj-ea"/>
              </a:rPr>
              <a:t>2.3</a:t>
            </a:r>
            <a:endParaRPr kumimoji="0" lang="zh-CN" altLang="en-US" sz="2800" dirty="0">
              <a:solidFill>
                <a:schemeClr val="tx1"/>
              </a:solidFill>
              <a:latin typeface="+mj-ea"/>
              <a:ea typeface="+mj-ea"/>
            </a:endParaRPr>
          </a:p>
        </p:txBody>
      </p:sp>
      <p:sp>
        <p:nvSpPr>
          <p:cNvPr id="945165" name="Text Box 13">
            <a:extLst>
              <a:ext uri="{FF2B5EF4-FFF2-40B4-BE49-F238E27FC236}">
                <a16:creationId xmlns:a16="http://schemas.microsoft.com/office/drawing/2014/main" id="{6CBE9A3F-A475-4BBB-AAF3-42DD3CF6B298}"/>
              </a:ext>
            </a:extLst>
          </p:cNvPr>
          <p:cNvSpPr txBox="1">
            <a:spLocks noChangeArrowheads="1"/>
          </p:cNvSpPr>
          <p:nvPr/>
        </p:nvSpPr>
        <p:spPr bwMode="auto">
          <a:xfrm>
            <a:off x="251520" y="1247032"/>
            <a:ext cx="8569326" cy="474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lang="zh-CN" altLang="en-US" sz="2800" dirty="0">
                <a:solidFill>
                  <a:schemeClr val="tx1"/>
                </a:solidFill>
                <a:latin typeface="+mj-ea"/>
                <a:ea typeface="+mj-ea"/>
              </a:rPr>
              <a:t>  </a:t>
            </a:r>
            <a:r>
              <a:rPr lang="zh-CN" altLang="en-US" sz="3200" dirty="0">
                <a:solidFill>
                  <a:schemeClr val="tx1"/>
                </a:solidFill>
                <a:latin typeface="+mj-ea"/>
                <a:ea typeface="+mj-ea"/>
              </a:rPr>
              <a:t>       </a:t>
            </a:r>
            <a:r>
              <a:rPr lang="en-US" altLang="zh-CN" sz="3200" dirty="0">
                <a:solidFill>
                  <a:schemeClr val="tx1"/>
                </a:solidFill>
                <a:latin typeface="+mj-ea"/>
                <a:ea typeface="+mj-ea"/>
              </a:rPr>
              <a:t>     </a:t>
            </a:r>
            <a:r>
              <a:rPr lang="zh-CN" altLang="en-US" sz="3200" dirty="0">
                <a:solidFill>
                  <a:schemeClr val="tx1"/>
                </a:solidFill>
                <a:latin typeface="+mj-ea"/>
                <a:ea typeface="+mj-ea"/>
              </a:rPr>
              <a:t>设</a:t>
            </a:r>
            <a:r>
              <a:rPr lang="en-US" altLang="zh-CN" sz="3200" dirty="0">
                <a:solidFill>
                  <a:schemeClr val="tx1"/>
                </a:solidFill>
                <a:latin typeface="+mj-ea"/>
                <a:ea typeface="+mj-ea"/>
              </a:rPr>
              <a:t> </a:t>
            </a:r>
            <a:r>
              <a:rPr lang="en-US" altLang="zh-CN" sz="3200" i="1"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f</a:t>
            </a:r>
            <a:r>
              <a:rPr lang="en-US" altLang="zh-CN" sz="3200" dirty="0">
                <a:solidFill>
                  <a:schemeClr val="tx1"/>
                </a:solidFill>
                <a:latin typeface="Times New Roman" panose="02020603050405020304" pitchFamily="18" charset="0"/>
                <a:ea typeface="+mj-ea"/>
                <a:cs typeface="Times New Roman" panose="02020603050405020304" pitchFamily="18" charset="0"/>
              </a:rPr>
              <a:t>(</a:t>
            </a:r>
            <a:r>
              <a:rPr lang="en-US" altLang="zh-CN" sz="3200" i="1" dirty="0">
                <a:solidFill>
                  <a:schemeClr val="tx1"/>
                </a:solidFill>
                <a:latin typeface="Times New Roman" panose="02020603050405020304" pitchFamily="18" charset="0"/>
                <a:ea typeface="+mj-ea"/>
                <a:cs typeface="Times New Roman" panose="02020603050405020304" pitchFamily="18" charset="0"/>
              </a:rPr>
              <a:t>x</a:t>
            </a:r>
            <a:r>
              <a:rPr lang="en-US" altLang="zh-CN" sz="3200" dirty="0">
                <a:solidFill>
                  <a:schemeClr val="tx1"/>
                </a:solidFill>
                <a:latin typeface="Times New Roman" panose="02020603050405020304" pitchFamily="18" charset="0"/>
                <a:ea typeface="+mj-ea"/>
                <a:cs typeface="Times New Roman" panose="02020603050405020304" pitchFamily="18" charset="0"/>
              </a:rPr>
              <a:t>)</a:t>
            </a:r>
            <a:r>
              <a:rPr lang="en-US" altLang="zh-CN" sz="320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 </a:t>
            </a:r>
            <a:r>
              <a:rPr lang="zh-CN" altLang="en-US" sz="3200" dirty="0">
                <a:solidFill>
                  <a:schemeClr val="tx1"/>
                </a:solidFill>
                <a:latin typeface="+mj-ea"/>
                <a:ea typeface="+mj-ea"/>
              </a:rPr>
              <a:t>在其零点 </a:t>
            </a:r>
            <a:r>
              <a:rPr lang="en-US" altLang="zh-CN" sz="3200" i="1" dirty="0">
                <a:solidFill>
                  <a:schemeClr val="tx1"/>
                </a:solidFill>
                <a:latin typeface="Times New Roman" panose="02020603050405020304" pitchFamily="18" charset="0"/>
                <a:ea typeface="+mj-ea"/>
                <a:cs typeface="Times New Roman" panose="02020603050405020304" pitchFamily="18" charset="0"/>
              </a:rPr>
              <a:t>x</a:t>
            </a:r>
            <a:r>
              <a:rPr lang="en-US" altLang="zh-CN" sz="3200" dirty="0">
                <a:solidFill>
                  <a:schemeClr val="tx1"/>
                </a:solidFill>
                <a:latin typeface="Times New Roman" panose="02020603050405020304" pitchFamily="18" charset="0"/>
                <a:ea typeface="+mj-ea"/>
                <a:cs typeface="Times New Roman" panose="02020603050405020304" pitchFamily="18" charset="0"/>
              </a:rPr>
              <a:t>* </a:t>
            </a:r>
            <a:r>
              <a:rPr lang="zh-CN" altLang="en-US" sz="3200" dirty="0">
                <a:solidFill>
                  <a:schemeClr val="tx1"/>
                </a:solidFill>
                <a:latin typeface="+mj-ea"/>
                <a:ea typeface="+mj-ea"/>
              </a:rPr>
              <a:t>的某个邻域内二阶连续可导且 </a:t>
            </a:r>
            <a:r>
              <a:rPr lang="en-US" altLang="zh-CN" sz="3200" i="1" dirty="0">
                <a:solidFill>
                  <a:schemeClr val="tx1"/>
                </a:solidFill>
              </a:rPr>
              <a:t>x</a:t>
            </a:r>
            <a:r>
              <a:rPr lang="en-US" altLang="zh-CN" sz="3200" dirty="0">
                <a:solidFill>
                  <a:schemeClr val="tx1"/>
                </a:solidFill>
              </a:rPr>
              <a:t>*</a:t>
            </a:r>
            <a:r>
              <a:rPr lang="zh-CN" altLang="en-US" sz="3200" dirty="0">
                <a:solidFill>
                  <a:schemeClr val="tx1"/>
                </a:solidFill>
              </a:rPr>
              <a:t>是</a:t>
            </a:r>
            <a:r>
              <a:rPr lang="zh-CN" altLang="en-US" sz="3200" dirty="0">
                <a:solidFill>
                  <a:srgbClr val="FF0000"/>
                </a:solidFill>
              </a:rPr>
              <a:t>单根</a:t>
            </a:r>
            <a:r>
              <a:rPr lang="zh-CN" altLang="en-US" sz="3200" dirty="0">
                <a:solidFill>
                  <a:schemeClr val="tx1"/>
                </a:solidFill>
              </a:rPr>
              <a:t> </a:t>
            </a:r>
            <a:r>
              <a:rPr lang="zh-CN" altLang="en-US" sz="3200" dirty="0">
                <a:solidFill>
                  <a:schemeClr val="tx1"/>
                </a:solidFill>
                <a:latin typeface="+mj-ea"/>
                <a:ea typeface="+mj-ea"/>
              </a:rPr>
              <a:t>，则存在</a:t>
            </a:r>
            <a:r>
              <a:rPr lang="zh-CN" altLang="en-US" sz="3200" dirty="0">
                <a:solidFill>
                  <a:schemeClr val="tx1"/>
                </a:solidFill>
                <a:latin typeface="+mj-ea"/>
                <a:ea typeface="+mj-ea"/>
                <a:sym typeface="Symbol" panose="05050102010706020507" pitchFamily="18" charset="2"/>
              </a:rPr>
              <a:t> </a:t>
            </a:r>
            <a:r>
              <a:rPr lang="en-US" altLang="zh-CN" sz="3200" i="1"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x* </a:t>
            </a:r>
            <a:r>
              <a:rPr lang="zh-CN" altLang="en-US" sz="3200" dirty="0">
                <a:solidFill>
                  <a:schemeClr val="tx1"/>
                </a:solidFill>
                <a:latin typeface="+mj-ea"/>
                <a:ea typeface="+mj-ea"/>
                <a:sym typeface="Symbol" panose="05050102010706020507" pitchFamily="18" charset="2"/>
              </a:rPr>
              <a:t>的</a:t>
            </a:r>
            <a:r>
              <a:rPr lang="zh-CN" altLang="en-US" sz="3200" dirty="0">
                <a:solidFill>
                  <a:schemeClr val="tx1"/>
                </a:solidFill>
                <a:latin typeface="+mj-ea"/>
                <a:ea typeface="+mj-ea"/>
              </a:rPr>
              <a:t>某个</a:t>
            </a:r>
            <a:r>
              <a:rPr lang="zh-CN" altLang="en-US" sz="3200" i="1" dirty="0">
                <a:solidFill>
                  <a:schemeClr val="tx1"/>
                </a:solidFill>
                <a:latin typeface="+mj-ea"/>
                <a:ea typeface="+mj-ea"/>
                <a:sym typeface="Symbol" panose="05050102010706020507" pitchFamily="18" charset="2"/>
              </a:rPr>
              <a:t> </a:t>
            </a:r>
            <a:r>
              <a:rPr lang="zh-CN" altLang="en-US" sz="3200" dirty="0">
                <a:solidFill>
                  <a:schemeClr val="tx1"/>
                </a:solidFill>
                <a:latin typeface="+mj-ea"/>
                <a:ea typeface="+mj-ea"/>
              </a:rPr>
              <a:t>邻域 </a:t>
            </a:r>
            <a:r>
              <a:rPr lang="en-US" altLang="zh-CN" sz="3200" i="1" dirty="0">
                <a:solidFill>
                  <a:schemeClr val="tx1"/>
                </a:solidFill>
                <a:latin typeface="Times New Roman" panose="02020603050405020304" pitchFamily="18" charset="0"/>
                <a:ea typeface="+mj-ea"/>
                <a:cs typeface="Times New Roman" panose="02020603050405020304" pitchFamily="18" charset="0"/>
              </a:rPr>
              <a:t>N</a:t>
            </a:r>
            <a:r>
              <a:rPr lang="en-US" altLang="zh-CN" sz="3200" dirty="0">
                <a:solidFill>
                  <a:schemeClr val="tx1"/>
                </a:solidFill>
                <a:latin typeface="Times New Roman" panose="02020603050405020304" pitchFamily="18" charset="0"/>
                <a:ea typeface="+mj-ea"/>
                <a:cs typeface="Times New Roman" panose="02020603050405020304" pitchFamily="18" charset="0"/>
              </a:rPr>
              <a:t>(</a:t>
            </a:r>
            <a:r>
              <a:rPr lang="en-US" altLang="zh-CN" sz="3200" i="1"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x*</a:t>
            </a:r>
            <a:r>
              <a:rPr lang="en-US" altLang="zh-CN" sz="3200" dirty="0">
                <a:solidFill>
                  <a:schemeClr val="tx1"/>
                </a:solidFill>
                <a:latin typeface="Times New Roman" panose="02020603050405020304" pitchFamily="18" charset="0"/>
                <a:ea typeface="+mj-ea"/>
                <a:cs typeface="Times New Roman" panose="02020603050405020304" pitchFamily="18" charset="0"/>
              </a:rPr>
              <a:t>)</a:t>
            </a:r>
            <a:r>
              <a:rPr lang="en-US" altLang="zh-CN" sz="3200" i="1"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 </a:t>
            </a:r>
            <a:r>
              <a:rPr lang="en-US" altLang="zh-CN" sz="320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3200" i="1"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x</a:t>
            </a:r>
            <a:r>
              <a:rPr lang="en-US" altLang="zh-CN" sz="320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3200" i="1"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 </a:t>
            </a:r>
            <a:r>
              <a:rPr lang="en-US" altLang="zh-CN" sz="320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3200" i="1"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  x* </a:t>
            </a:r>
            <a:r>
              <a:rPr lang="en-US" altLang="zh-CN" sz="320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3200" i="1"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 </a:t>
            </a:r>
            <a:r>
              <a:rPr lang="en-US" altLang="zh-CN" sz="320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 </a:t>
            </a:r>
            <a:r>
              <a:rPr lang="zh-CN" altLang="en-US" sz="3200" dirty="0">
                <a:solidFill>
                  <a:schemeClr val="tx1"/>
                </a:solidFill>
                <a:latin typeface="+mj-ea"/>
                <a:ea typeface="+mj-ea"/>
                <a:sym typeface="Symbol" panose="05050102010706020507" pitchFamily="18" charset="2"/>
              </a:rPr>
              <a:t>使得对 </a:t>
            </a:r>
            <a:r>
              <a:rPr lang="zh-CN" altLang="en-US" sz="320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3200" i="1" dirty="0">
                <a:solidFill>
                  <a:schemeClr val="tx1"/>
                </a:solidFill>
                <a:latin typeface="Times New Roman" panose="02020603050405020304" pitchFamily="18" charset="0"/>
                <a:ea typeface="+mj-ea"/>
                <a:cs typeface="Times New Roman" panose="02020603050405020304" pitchFamily="18" charset="0"/>
              </a:rPr>
              <a:t>x</a:t>
            </a:r>
            <a:r>
              <a:rPr lang="en-US" altLang="zh-CN" sz="3200" baseline="-25000" dirty="0">
                <a:solidFill>
                  <a:schemeClr val="tx1"/>
                </a:solidFill>
                <a:latin typeface="Times New Roman" panose="02020603050405020304" pitchFamily="18" charset="0"/>
                <a:ea typeface="+mj-ea"/>
                <a:cs typeface="Times New Roman" panose="02020603050405020304" pitchFamily="18" charset="0"/>
              </a:rPr>
              <a:t>0</a:t>
            </a:r>
            <a:r>
              <a:rPr lang="en-US" altLang="zh-CN" sz="320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 </a:t>
            </a:r>
            <a:r>
              <a:rPr lang="en-US" altLang="zh-CN" sz="3200" i="1" dirty="0">
                <a:solidFill>
                  <a:schemeClr val="tx1"/>
                </a:solidFill>
                <a:latin typeface="Times New Roman" panose="02020603050405020304" pitchFamily="18" charset="0"/>
                <a:ea typeface="+mj-ea"/>
                <a:cs typeface="Times New Roman" panose="02020603050405020304" pitchFamily="18" charset="0"/>
              </a:rPr>
              <a:t>N</a:t>
            </a:r>
            <a:r>
              <a:rPr lang="en-US" altLang="zh-CN" sz="3200" dirty="0">
                <a:solidFill>
                  <a:schemeClr val="tx1"/>
                </a:solidFill>
                <a:latin typeface="Times New Roman" panose="02020603050405020304" pitchFamily="18" charset="0"/>
                <a:ea typeface="+mj-ea"/>
                <a:cs typeface="Times New Roman" panose="02020603050405020304" pitchFamily="18" charset="0"/>
              </a:rPr>
              <a:t>(</a:t>
            </a:r>
            <a:r>
              <a:rPr lang="en-US" altLang="zh-CN" sz="3200" i="1"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x*</a:t>
            </a:r>
            <a:r>
              <a:rPr lang="en-US" altLang="zh-CN" sz="3200" dirty="0">
                <a:solidFill>
                  <a:schemeClr val="tx1"/>
                </a:solidFill>
                <a:latin typeface="Times New Roman" panose="02020603050405020304" pitchFamily="18" charset="0"/>
                <a:ea typeface="+mj-ea"/>
                <a:cs typeface="Times New Roman" panose="02020603050405020304" pitchFamily="18" charset="0"/>
              </a:rPr>
              <a:t>)</a:t>
            </a:r>
            <a:r>
              <a:rPr lang="zh-CN" altLang="en-US" sz="3200" dirty="0">
                <a:solidFill>
                  <a:schemeClr val="tx1"/>
                </a:solidFill>
                <a:latin typeface="+mj-ea"/>
                <a:ea typeface="+mj-ea"/>
              </a:rPr>
              <a:t>，牛顿迭代法产生的如下迭代定义的序列</a:t>
            </a:r>
            <a:r>
              <a:rPr lang="zh-CN" altLang="en-US" sz="3200" dirty="0">
                <a:solidFill>
                  <a:schemeClr val="tx1"/>
                </a:solidFill>
                <a:latin typeface="+mn-ea"/>
                <a:ea typeface="+mn-ea"/>
                <a:sym typeface="Symbol" panose="05050102010706020507" pitchFamily="18" charset="2"/>
              </a:rPr>
              <a:t>以</a:t>
            </a:r>
            <a:r>
              <a:rPr lang="zh-CN" altLang="en-US" sz="3200" dirty="0">
                <a:solidFill>
                  <a:srgbClr val="0000FF"/>
                </a:solidFill>
                <a:latin typeface="+mn-ea"/>
                <a:ea typeface="+mn-ea"/>
                <a:sym typeface="Symbol" panose="05050102010706020507" pitchFamily="18" charset="2"/>
              </a:rPr>
              <a:t>不低于</a:t>
            </a:r>
            <a:r>
              <a:rPr lang="zh-CN" altLang="en-US" sz="3200" dirty="0">
                <a:solidFill>
                  <a:srgbClr val="0000FF"/>
                </a:solidFill>
                <a:latin typeface="+mn-ea"/>
                <a:ea typeface="+mn-ea"/>
              </a:rPr>
              <a:t>二阶</a:t>
            </a:r>
            <a:r>
              <a:rPr lang="zh-CN" altLang="en-US" sz="3200" dirty="0">
                <a:solidFill>
                  <a:schemeClr val="tx1"/>
                </a:solidFill>
                <a:latin typeface="+mn-ea"/>
                <a:ea typeface="+mn-ea"/>
              </a:rPr>
              <a:t>的收敛速度收敛到 </a:t>
            </a:r>
            <a:r>
              <a:rPr lang="en-US" altLang="zh-CN" sz="3200" i="1" dirty="0">
                <a:solidFill>
                  <a:schemeClr val="tx1"/>
                </a:solidFill>
                <a:latin typeface="Times New Roman" panose="02020603050405020304" pitchFamily="18" charset="0"/>
                <a:ea typeface="+mj-ea"/>
                <a:cs typeface="Times New Roman" panose="02020603050405020304" pitchFamily="18" charset="0"/>
              </a:rPr>
              <a:t>x</a:t>
            </a:r>
            <a:r>
              <a:rPr lang="en-US" altLang="zh-CN" sz="3200" dirty="0">
                <a:solidFill>
                  <a:schemeClr val="tx1"/>
                </a:solidFill>
                <a:latin typeface="Times New Roman" panose="02020603050405020304" pitchFamily="18" charset="0"/>
                <a:ea typeface="+mj-ea"/>
                <a:cs typeface="Times New Roman" panose="02020603050405020304" pitchFamily="18" charset="0"/>
              </a:rPr>
              <a:t>*</a:t>
            </a:r>
            <a:r>
              <a:rPr lang="zh-CN" altLang="en-US" sz="3200" dirty="0">
                <a:solidFill>
                  <a:schemeClr val="tx1"/>
                </a:solidFill>
                <a:latin typeface="Times New Roman" panose="02020603050405020304" pitchFamily="18" charset="0"/>
                <a:ea typeface="+mj-ea"/>
                <a:cs typeface="Times New Roman" panose="02020603050405020304" pitchFamily="18" charset="0"/>
              </a:rPr>
              <a:t>：</a:t>
            </a:r>
            <a:endParaRPr lang="en-US" altLang="zh-CN" sz="3200" dirty="0">
              <a:solidFill>
                <a:schemeClr val="tx1"/>
              </a:solidFill>
              <a:latin typeface="Times New Roman" panose="02020603050405020304" pitchFamily="18" charset="0"/>
              <a:ea typeface="+mj-ea"/>
              <a:cs typeface="Times New Roman" panose="02020603050405020304" pitchFamily="18" charset="0"/>
            </a:endParaRPr>
          </a:p>
          <a:p>
            <a:pPr algn="l">
              <a:lnSpc>
                <a:spcPct val="120000"/>
              </a:lnSpc>
            </a:pPr>
            <a:r>
              <a:rPr lang="en-US" altLang="zh-CN" sz="3200" dirty="0">
                <a:solidFill>
                  <a:schemeClr val="tx1"/>
                </a:solidFill>
                <a:latin typeface="Times New Roman" panose="02020603050405020304" pitchFamily="18" charset="0"/>
                <a:ea typeface="+mj-ea"/>
                <a:cs typeface="Times New Roman" panose="02020603050405020304" pitchFamily="18" charset="0"/>
              </a:rPr>
              <a:t>                                                                  </a:t>
            </a:r>
          </a:p>
          <a:p>
            <a:pPr algn="l">
              <a:lnSpc>
                <a:spcPts val="2440"/>
              </a:lnSpc>
            </a:pPr>
            <a:endParaRPr lang="en-US" altLang="zh-CN" sz="3200" dirty="0">
              <a:solidFill>
                <a:schemeClr val="tx1"/>
              </a:solidFill>
              <a:latin typeface="Times New Roman" panose="02020603050405020304" pitchFamily="18" charset="0"/>
              <a:ea typeface="+mj-ea"/>
              <a:cs typeface="Times New Roman" panose="02020603050405020304" pitchFamily="18" charset="0"/>
            </a:endParaRPr>
          </a:p>
          <a:p>
            <a:pPr algn="l">
              <a:lnSpc>
                <a:spcPct val="50000"/>
              </a:lnSpc>
            </a:pPr>
            <a:r>
              <a:rPr lang="en-US" altLang="zh-CN" sz="3200" dirty="0">
                <a:solidFill>
                  <a:schemeClr val="tx1"/>
                </a:solidFill>
                <a:latin typeface="Times New Roman" panose="02020603050405020304" pitchFamily="18" charset="0"/>
                <a:ea typeface="+mj-ea"/>
                <a:cs typeface="Times New Roman" panose="02020603050405020304" pitchFamily="18" charset="0"/>
              </a:rPr>
              <a:t>                                                        </a:t>
            </a:r>
          </a:p>
          <a:p>
            <a:pPr algn="l">
              <a:lnSpc>
                <a:spcPct val="120000"/>
              </a:lnSpc>
            </a:pPr>
            <a:r>
              <a:rPr lang="en-US" altLang="zh-CN" sz="3200" dirty="0">
                <a:solidFill>
                  <a:schemeClr val="tx1"/>
                </a:solidFill>
                <a:latin typeface="+mn-ea"/>
                <a:ea typeface="+mn-ea"/>
              </a:rPr>
              <a:t>                                                       (</a:t>
            </a:r>
            <a:r>
              <a:rPr lang="zh-CN" altLang="en-US" sz="3200" dirty="0">
                <a:solidFill>
                  <a:schemeClr val="tx1"/>
                </a:solidFill>
                <a:latin typeface="+mn-ea"/>
                <a:ea typeface="+mn-ea"/>
              </a:rPr>
              <a:t>局部收敛定理</a:t>
            </a:r>
            <a:r>
              <a:rPr lang="en-US" altLang="zh-CN" sz="3200" dirty="0">
                <a:solidFill>
                  <a:schemeClr val="tx1"/>
                </a:solidFill>
                <a:latin typeface="+mn-ea"/>
                <a:ea typeface="+mn-ea"/>
              </a:rPr>
              <a:t>)</a:t>
            </a:r>
            <a:endParaRPr lang="en-US" altLang="zh-CN" sz="3200" dirty="0">
              <a:solidFill>
                <a:schemeClr val="tx1"/>
              </a:solidFill>
              <a:latin typeface="+mn-ea"/>
              <a:ea typeface="+mn-ea"/>
              <a:cs typeface="Times New Roman" panose="02020603050405020304" pitchFamily="18" charset="0"/>
            </a:endParaRPr>
          </a:p>
        </p:txBody>
      </p:sp>
      <p:sp>
        <p:nvSpPr>
          <p:cNvPr id="15" name="标题 134145">
            <a:extLst>
              <a:ext uri="{FF2B5EF4-FFF2-40B4-BE49-F238E27FC236}">
                <a16:creationId xmlns:a16="http://schemas.microsoft.com/office/drawing/2014/main" id="{0FAB39C1-933A-4EF8-8379-FCA1E9D76DEB}"/>
              </a:ext>
            </a:extLst>
          </p:cNvPr>
          <p:cNvSpPr txBox="1">
            <a:spLocks noChangeArrowheads="1"/>
          </p:cNvSpPr>
          <p:nvPr/>
        </p:nvSpPr>
        <p:spPr>
          <a:xfrm>
            <a:off x="1912525" y="498400"/>
            <a:ext cx="5683812" cy="57606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3200" b="1" dirty="0">
                <a:latin typeface="华文仿宋" panose="02010600040101010101" pitchFamily="2" charset="-122"/>
                <a:ea typeface="华文仿宋" panose="02010600040101010101" pitchFamily="2" charset="-122"/>
              </a:rPr>
              <a:t>2.4.3 </a:t>
            </a:r>
            <a:r>
              <a:rPr lang="zh-CN" altLang="en-US" sz="3200" b="1" dirty="0">
                <a:latin typeface="华文仿宋" panose="02010600040101010101" pitchFamily="2" charset="-122"/>
                <a:ea typeface="华文仿宋" panose="02010600040101010101" pitchFamily="2" charset="-122"/>
              </a:rPr>
              <a:t>牛顿迭代法的收敛性分析</a:t>
            </a:r>
          </a:p>
        </p:txBody>
      </p:sp>
      <p:pic>
        <p:nvPicPr>
          <p:cNvPr id="5" name="图片 4">
            <a:extLst>
              <a:ext uri="{FF2B5EF4-FFF2-40B4-BE49-F238E27FC236}">
                <a16:creationId xmlns:a16="http://schemas.microsoft.com/office/drawing/2014/main" id="{E8888339-AB62-44EE-816C-974292702F7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691680" y="4437112"/>
            <a:ext cx="6685689" cy="704484"/>
          </a:xfrm>
          <a:prstGeom prst="rect">
            <a:avLst/>
          </a:prstGeom>
        </p:spPr>
      </p:pic>
    </p:spTree>
    <p:extLst>
      <p:ext uri="{BB962C8B-B14F-4D97-AF65-F5344CB8AC3E}">
        <p14:creationId xmlns:p14="http://schemas.microsoft.com/office/powerpoint/2010/main" val="2905110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7" name="矩形 136196">
            <a:extLst>
              <a:ext uri="{FF2B5EF4-FFF2-40B4-BE49-F238E27FC236}">
                <a16:creationId xmlns:a16="http://schemas.microsoft.com/office/drawing/2014/main" id="{0959AC11-834F-4D89-A6CC-2B3663E483BF}"/>
              </a:ext>
            </a:extLst>
          </p:cNvPr>
          <p:cNvSpPr>
            <a:spLocks noChangeArrowheads="1"/>
          </p:cNvSpPr>
          <p:nvPr/>
        </p:nvSpPr>
        <p:spPr bwMode="auto">
          <a:xfrm>
            <a:off x="1308735" y="200630"/>
            <a:ext cx="7013749" cy="50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b="1" dirty="0">
                <a:latin typeface="华文仿宋" panose="02010600040101010101" pitchFamily="2" charset="-122"/>
                <a:ea typeface="华文仿宋" panose="02010600040101010101" pitchFamily="2" charset="-122"/>
              </a:rPr>
              <a:t>若</a:t>
            </a:r>
            <a:r>
              <a:rPr lang="en-US" altLang="zh-CN" sz="2800" b="1" dirty="0">
                <a:latin typeface="华文仿宋" panose="02010600040101010101" pitchFamily="2" charset="-122"/>
                <a:ea typeface="华文仿宋" panose="02010600040101010101" pitchFamily="2" charset="-122"/>
              </a:rPr>
              <a:t>x</a:t>
            </a:r>
            <a:r>
              <a:rPr lang="en-US" altLang="zh-CN" sz="2800" b="1" baseline="30000"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是方程</a:t>
            </a:r>
            <a:r>
              <a:rPr lang="en-US" altLang="zh-CN" sz="2800" b="1" dirty="0">
                <a:latin typeface="华文仿宋" panose="02010600040101010101" pitchFamily="2" charset="-122"/>
                <a:ea typeface="华文仿宋" panose="02010600040101010101" pitchFamily="2" charset="-122"/>
              </a:rPr>
              <a:t>f(x)=0</a:t>
            </a:r>
            <a:r>
              <a:rPr lang="zh-CN" altLang="en-US" sz="2800" b="1" dirty="0">
                <a:latin typeface="华文仿宋" panose="02010600040101010101" pitchFamily="2" charset="-122"/>
                <a:ea typeface="华文仿宋" panose="02010600040101010101" pitchFamily="2" charset="-122"/>
              </a:rPr>
              <a:t>的单根，则有</a:t>
            </a:r>
          </a:p>
        </p:txBody>
      </p:sp>
      <p:pic>
        <p:nvPicPr>
          <p:cNvPr id="6" name="图片 5">
            <a:extLst>
              <a:ext uri="{FF2B5EF4-FFF2-40B4-BE49-F238E27FC236}">
                <a16:creationId xmlns:a16="http://schemas.microsoft.com/office/drawing/2014/main" id="{3A17067C-6DC3-404D-B4E8-C10B903C317F}"/>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419634" y="820610"/>
            <a:ext cx="3936219" cy="380333"/>
          </a:xfrm>
          <a:prstGeom prst="rect">
            <a:avLst/>
          </a:prstGeom>
          <a:noFill/>
          <a:ln>
            <a:noFill/>
          </a:ln>
        </p:spPr>
      </p:pic>
      <p:sp>
        <p:nvSpPr>
          <p:cNvPr id="24" name="Rectangle 3">
            <a:extLst>
              <a:ext uri="{FF2B5EF4-FFF2-40B4-BE49-F238E27FC236}">
                <a16:creationId xmlns:a16="http://schemas.microsoft.com/office/drawing/2014/main" id="{A46218AD-66AC-4443-8279-23C16B9547CC}"/>
              </a:ext>
            </a:extLst>
          </p:cNvPr>
          <p:cNvSpPr>
            <a:spLocks noChangeArrowheads="1"/>
          </p:cNvSpPr>
          <p:nvPr/>
        </p:nvSpPr>
        <p:spPr bwMode="auto">
          <a:xfrm>
            <a:off x="338614" y="1353133"/>
            <a:ext cx="64411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Clr>
                <a:schemeClr val="hlink"/>
              </a:buClr>
            </a:pPr>
            <a:r>
              <a:rPr lang="en-US" altLang="zh-CN" sz="2800" dirty="0">
                <a:solidFill>
                  <a:schemeClr val="tx1"/>
                </a:solidFill>
                <a:latin typeface="+mj-ea"/>
                <a:ea typeface="+mj-ea"/>
              </a:rPr>
              <a:t>Newton </a:t>
            </a:r>
            <a:r>
              <a:rPr lang="zh-CN" altLang="en-US" sz="2800" dirty="0">
                <a:solidFill>
                  <a:schemeClr val="tx1"/>
                </a:solidFill>
                <a:latin typeface="+mj-ea"/>
                <a:ea typeface="+mj-ea"/>
              </a:rPr>
              <a:t>法可以看作下面的不动点迭代：</a:t>
            </a:r>
          </a:p>
        </p:txBody>
      </p:sp>
      <p:sp>
        <p:nvSpPr>
          <p:cNvPr id="8" name="文本框 7">
            <a:extLst>
              <a:ext uri="{FF2B5EF4-FFF2-40B4-BE49-F238E27FC236}">
                <a16:creationId xmlns:a16="http://schemas.microsoft.com/office/drawing/2014/main" id="{5138781F-128C-4E76-8FC4-CACA73AEF927}"/>
              </a:ext>
            </a:extLst>
          </p:cNvPr>
          <p:cNvSpPr txBox="1"/>
          <p:nvPr/>
        </p:nvSpPr>
        <p:spPr>
          <a:xfrm>
            <a:off x="251520" y="154453"/>
            <a:ext cx="1584176" cy="523220"/>
          </a:xfrm>
          <a:prstGeom prst="rect">
            <a:avLst/>
          </a:prstGeom>
          <a:noFill/>
        </p:spPr>
        <p:txBody>
          <a:bodyPr wrap="square" rtlCol="0">
            <a:spAutoFit/>
          </a:bodyPr>
          <a:lstStyle/>
          <a:p>
            <a:pPr algn="l"/>
            <a:r>
              <a:rPr lang="zh-CN" altLang="en-US" sz="2800" dirty="0">
                <a:solidFill>
                  <a:srgbClr val="FF0066"/>
                </a:solidFill>
                <a:latin typeface="华文仿宋" panose="02010600040101010101" pitchFamily="2" charset="-122"/>
                <a:ea typeface="华文仿宋" panose="02010600040101010101" pitchFamily="2" charset="-122"/>
              </a:rPr>
              <a:t>证明：</a:t>
            </a:r>
            <a:endParaRPr lang="zh-CN" altLang="en-US" sz="2800" dirty="0">
              <a:solidFill>
                <a:schemeClr val="tx1">
                  <a:lumMod val="95000"/>
                  <a:lumOff val="5000"/>
                </a:schemeClr>
              </a:solidFill>
              <a:latin typeface="+mn-ea"/>
              <a:ea typeface="+mn-ea"/>
            </a:endParaRPr>
          </a:p>
        </p:txBody>
      </p:sp>
      <p:pic>
        <p:nvPicPr>
          <p:cNvPr id="136192" name="图片 136191">
            <a:extLst>
              <a:ext uri="{FF2B5EF4-FFF2-40B4-BE49-F238E27FC236}">
                <a16:creationId xmlns:a16="http://schemas.microsoft.com/office/drawing/2014/main" id="{2CD67F89-51A9-4FD1-ACE6-4D67DFCD90CD}"/>
              </a:ext>
            </a:extLst>
          </p:cNvPr>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2284014" y="1894845"/>
            <a:ext cx="4207460" cy="544069"/>
          </a:xfrm>
          <a:prstGeom prst="rect">
            <a:avLst/>
          </a:prstGeom>
        </p:spPr>
      </p:pic>
      <p:sp>
        <p:nvSpPr>
          <p:cNvPr id="136193" name="文本框 136192">
            <a:extLst>
              <a:ext uri="{FF2B5EF4-FFF2-40B4-BE49-F238E27FC236}">
                <a16:creationId xmlns:a16="http://schemas.microsoft.com/office/drawing/2014/main" id="{4D6F9401-0741-4B47-8E5C-EDD2C1229394}"/>
              </a:ext>
            </a:extLst>
          </p:cNvPr>
          <p:cNvSpPr txBox="1"/>
          <p:nvPr/>
        </p:nvSpPr>
        <p:spPr>
          <a:xfrm>
            <a:off x="179264" y="2437016"/>
            <a:ext cx="3094831"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考虑</a:t>
            </a:r>
            <a:r>
              <a:rPr lang="en-US" altLang="zh-CN" sz="2800" dirty="0">
                <a:solidFill>
                  <a:schemeClr val="tx1">
                    <a:lumMod val="95000"/>
                    <a:lumOff val="5000"/>
                  </a:schemeClr>
                </a:solidFill>
                <a:latin typeface="+mn-ea"/>
                <a:ea typeface="+mn-ea"/>
              </a:rPr>
              <a:t>Taylor</a:t>
            </a:r>
            <a:r>
              <a:rPr lang="zh-CN" altLang="en-US" sz="2800" dirty="0">
                <a:solidFill>
                  <a:schemeClr val="tx1">
                    <a:lumMod val="95000"/>
                    <a:lumOff val="5000"/>
                  </a:schemeClr>
                </a:solidFill>
                <a:latin typeface="+mn-ea"/>
                <a:ea typeface="+mn-ea"/>
              </a:rPr>
              <a:t>展开式</a:t>
            </a:r>
          </a:p>
        </p:txBody>
      </p:sp>
      <p:graphicFrame>
        <p:nvGraphicFramePr>
          <p:cNvPr id="40" name="对象 39">
            <a:extLst>
              <a:ext uri="{FF2B5EF4-FFF2-40B4-BE49-F238E27FC236}">
                <a16:creationId xmlns:a16="http://schemas.microsoft.com/office/drawing/2014/main" id="{9C410CE4-EC85-4AE9-B64D-D57706496DB9}"/>
              </a:ext>
            </a:extLst>
          </p:cNvPr>
          <p:cNvGraphicFramePr>
            <a:graphicFrameLocks/>
          </p:cNvGraphicFramePr>
          <p:nvPr>
            <p:extLst>
              <p:ext uri="{D42A27DB-BD31-4B8C-83A1-F6EECF244321}">
                <p14:modId xmlns:p14="http://schemas.microsoft.com/office/powerpoint/2010/main" val="3302493900"/>
              </p:ext>
            </p:extLst>
          </p:nvPr>
        </p:nvGraphicFramePr>
        <p:xfrm>
          <a:off x="784885" y="2907740"/>
          <a:ext cx="7812112" cy="744538"/>
        </p:xfrm>
        <a:graphic>
          <a:graphicData uri="http://schemas.openxmlformats.org/presentationml/2006/ole">
            <mc:AlternateContent xmlns:mc="http://schemas.openxmlformats.org/markup-compatibility/2006">
              <mc:Choice xmlns:v="urn:schemas-microsoft-com:vml" Requires="v">
                <p:oleObj spid="_x0000_s92666" r:id="rId8" imgW="4278043" imgH="393529" progId="Equation.3">
                  <p:embed/>
                </p:oleObj>
              </mc:Choice>
              <mc:Fallback>
                <p:oleObj r:id="rId8" imgW="4278043" imgH="393529" progId="Equation.3">
                  <p:embed/>
                  <p:pic>
                    <p:nvPicPr>
                      <p:cNvPr id="137220" name="对象 137219">
                        <a:extLst>
                          <a:ext uri="{FF2B5EF4-FFF2-40B4-BE49-F238E27FC236}">
                            <a16:creationId xmlns:a16="http://schemas.microsoft.com/office/drawing/2014/main" id="{A83DBA65-F64E-4AE7-B314-14C5AC75181F}"/>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885" y="2907740"/>
                        <a:ext cx="7812112" cy="744538"/>
                      </a:xfrm>
                      <a:prstGeom prst="rect">
                        <a:avLst/>
                      </a:prstGeom>
                      <a:noFill/>
                      <a:ln>
                        <a:noFill/>
                      </a:ln>
                      <a:extLst/>
                    </p:spPr>
                  </p:pic>
                </p:oleObj>
              </mc:Fallback>
            </mc:AlternateContent>
          </a:graphicData>
        </a:graphic>
      </p:graphicFrame>
      <p:graphicFrame>
        <p:nvGraphicFramePr>
          <p:cNvPr id="41" name="对象 40">
            <a:extLst>
              <a:ext uri="{FF2B5EF4-FFF2-40B4-BE49-F238E27FC236}">
                <a16:creationId xmlns:a16="http://schemas.microsoft.com/office/drawing/2014/main" id="{FB31A7AE-9D15-4E7B-817B-D4FF70BDE357}"/>
              </a:ext>
            </a:extLst>
          </p:cNvPr>
          <p:cNvGraphicFramePr>
            <a:graphicFrameLocks/>
          </p:cNvGraphicFramePr>
          <p:nvPr>
            <p:extLst>
              <p:ext uri="{D42A27DB-BD31-4B8C-83A1-F6EECF244321}">
                <p14:modId xmlns:p14="http://schemas.microsoft.com/office/powerpoint/2010/main" val="2661422520"/>
              </p:ext>
            </p:extLst>
          </p:nvPr>
        </p:nvGraphicFramePr>
        <p:xfrm>
          <a:off x="1601974" y="3745791"/>
          <a:ext cx="4889500" cy="958850"/>
        </p:xfrm>
        <a:graphic>
          <a:graphicData uri="http://schemas.openxmlformats.org/presentationml/2006/ole">
            <mc:AlternateContent xmlns:mc="http://schemas.openxmlformats.org/markup-compatibility/2006">
              <mc:Choice xmlns:v="urn:schemas-microsoft-com:vml" Requires="v">
                <p:oleObj spid="_x0000_s92667" r:id="rId10" imgW="2246925" imgH="431613" progId="Equation.3">
                  <p:embed/>
                </p:oleObj>
              </mc:Choice>
              <mc:Fallback>
                <p:oleObj r:id="rId10" imgW="2246925" imgH="431613" progId="Equation.3">
                  <p:embed/>
                  <p:pic>
                    <p:nvPicPr>
                      <p:cNvPr id="137222" name="对象 137221">
                        <a:extLst>
                          <a:ext uri="{FF2B5EF4-FFF2-40B4-BE49-F238E27FC236}">
                            <a16:creationId xmlns:a16="http://schemas.microsoft.com/office/drawing/2014/main" id="{46FD6993-EDCE-45C5-B894-549C7A52851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1974" y="3745791"/>
                        <a:ext cx="48895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 name="对象 41">
            <a:extLst>
              <a:ext uri="{FF2B5EF4-FFF2-40B4-BE49-F238E27FC236}">
                <a16:creationId xmlns:a16="http://schemas.microsoft.com/office/drawing/2014/main" id="{6DBCDAF3-1F16-48E2-950F-28BE2559CAA5}"/>
              </a:ext>
            </a:extLst>
          </p:cNvPr>
          <p:cNvGraphicFramePr>
            <a:graphicFrameLocks/>
          </p:cNvGraphicFramePr>
          <p:nvPr>
            <p:extLst>
              <p:ext uri="{D42A27DB-BD31-4B8C-83A1-F6EECF244321}">
                <p14:modId xmlns:p14="http://schemas.microsoft.com/office/powerpoint/2010/main" val="3272355236"/>
              </p:ext>
            </p:extLst>
          </p:nvPr>
        </p:nvGraphicFramePr>
        <p:xfrm>
          <a:off x="1772839" y="4742811"/>
          <a:ext cx="4889500" cy="958850"/>
        </p:xfrm>
        <a:graphic>
          <a:graphicData uri="http://schemas.openxmlformats.org/presentationml/2006/ole">
            <mc:AlternateContent xmlns:mc="http://schemas.openxmlformats.org/markup-compatibility/2006">
              <mc:Choice xmlns:v="urn:schemas-microsoft-com:vml" Requires="v">
                <p:oleObj spid="_x0000_s92668" r:id="rId12" imgW="2246925" imgH="431613" progId="Equation.3">
                  <p:embed/>
                </p:oleObj>
              </mc:Choice>
              <mc:Fallback>
                <p:oleObj r:id="rId12" imgW="2246925" imgH="431613" progId="Equation.3">
                  <p:embed/>
                  <p:pic>
                    <p:nvPicPr>
                      <p:cNvPr id="137223" name="对象 137222">
                        <a:extLst>
                          <a:ext uri="{FF2B5EF4-FFF2-40B4-BE49-F238E27FC236}">
                            <a16:creationId xmlns:a16="http://schemas.microsoft.com/office/drawing/2014/main" id="{823C67F8-5B7A-463B-92BF-67109A1810A0}"/>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2839" y="4742811"/>
                        <a:ext cx="48895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 name="对象 42">
            <a:extLst>
              <a:ext uri="{FF2B5EF4-FFF2-40B4-BE49-F238E27FC236}">
                <a16:creationId xmlns:a16="http://schemas.microsoft.com/office/drawing/2014/main" id="{936082F1-7621-436B-A14C-D5AF3584B952}"/>
              </a:ext>
            </a:extLst>
          </p:cNvPr>
          <p:cNvGraphicFramePr>
            <a:graphicFrameLocks/>
          </p:cNvGraphicFramePr>
          <p:nvPr>
            <p:extLst>
              <p:ext uri="{D42A27DB-BD31-4B8C-83A1-F6EECF244321}">
                <p14:modId xmlns:p14="http://schemas.microsoft.com/office/powerpoint/2010/main" val="433456413"/>
              </p:ext>
            </p:extLst>
          </p:nvPr>
        </p:nvGraphicFramePr>
        <p:xfrm>
          <a:off x="2284014" y="5739471"/>
          <a:ext cx="3867150" cy="958850"/>
        </p:xfrm>
        <a:graphic>
          <a:graphicData uri="http://schemas.openxmlformats.org/presentationml/2006/ole">
            <mc:AlternateContent xmlns:mc="http://schemas.openxmlformats.org/markup-compatibility/2006">
              <mc:Choice xmlns:v="urn:schemas-microsoft-com:vml" Requires="v">
                <p:oleObj spid="_x0000_s92669" r:id="rId14" imgW="1777229" imgH="431613" progId="Equation.3">
                  <p:embed/>
                </p:oleObj>
              </mc:Choice>
              <mc:Fallback>
                <p:oleObj r:id="rId14" imgW="1777229" imgH="431613" progId="Equation.3">
                  <p:embed/>
                  <p:pic>
                    <p:nvPicPr>
                      <p:cNvPr id="137224" name="对象 137223">
                        <a:extLst>
                          <a:ext uri="{FF2B5EF4-FFF2-40B4-BE49-F238E27FC236}">
                            <a16:creationId xmlns:a16="http://schemas.microsoft.com/office/drawing/2014/main" id="{24AE4938-0998-4ABF-9FDB-17E7C2C322C4}"/>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4014" y="5739471"/>
                        <a:ext cx="38671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6194" name="文本框 136193">
            <a:extLst>
              <a:ext uri="{FF2B5EF4-FFF2-40B4-BE49-F238E27FC236}">
                <a16:creationId xmlns:a16="http://schemas.microsoft.com/office/drawing/2014/main" id="{53B10B5C-FB54-469A-AB29-9DD2EAE3FCC5}"/>
              </a:ext>
            </a:extLst>
          </p:cNvPr>
          <p:cNvSpPr txBox="1"/>
          <p:nvPr/>
        </p:nvSpPr>
        <p:spPr>
          <a:xfrm>
            <a:off x="261035" y="3599782"/>
            <a:ext cx="1047700"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可得</a:t>
            </a:r>
          </a:p>
        </p:txBody>
      </p:sp>
    </p:spTree>
    <p:extLst>
      <p:ext uri="{BB962C8B-B14F-4D97-AF65-F5344CB8AC3E}">
        <p14:creationId xmlns:p14="http://schemas.microsoft.com/office/powerpoint/2010/main" val="2081074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副标题 138242">
            <a:extLst>
              <a:ext uri="{FF2B5EF4-FFF2-40B4-BE49-F238E27FC236}">
                <a16:creationId xmlns:a16="http://schemas.microsoft.com/office/drawing/2014/main" id="{863CFB69-FD26-442D-A7F9-9F8034304474}"/>
              </a:ext>
            </a:extLst>
          </p:cNvPr>
          <p:cNvSpPr>
            <a:spLocks noGrp="1" noChangeArrowheads="1"/>
          </p:cNvSpPr>
          <p:nvPr>
            <p:ph type="subTitle" idx="1"/>
          </p:nvPr>
        </p:nvSpPr>
        <p:spPr>
          <a:xfrm>
            <a:off x="297496" y="363204"/>
            <a:ext cx="1095499" cy="424828"/>
          </a:xfrm>
        </p:spPr>
        <p:txBody>
          <a:bodyPr>
            <a:noAutofit/>
          </a:bodyPr>
          <a:lstStyle/>
          <a:p>
            <a:pPr algn="l">
              <a:lnSpc>
                <a:spcPct val="90000"/>
              </a:lnSpc>
            </a:pPr>
            <a:r>
              <a:rPr lang="zh-CN" altLang="en-US" sz="2800" b="1" dirty="0">
                <a:latin typeface="华文仿宋" panose="02010600040101010101" pitchFamily="2" charset="-122"/>
                <a:ea typeface="华文仿宋" panose="02010600040101010101" pitchFamily="2" charset="-122"/>
              </a:rPr>
              <a:t>于是</a:t>
            </a:r>
          </a:p>
        </p:txBody>
      </p:sp>
      <p:sp>
        <p:nvSpPr>
          <p:cNvPr id="138244" name="矩形 138243">
            <a:extLst>
              <a:ext uri="{FF2B5EF4-FFF2-40B4-BE49-F238E27FC236}">
                <a16:creationId xmlns:a16="http://schemas.microsoft.com/office/drawing/2014/main" id="{365C952E-39BF-4BF9-8E95-19CFEED72E36}"/>
              </a:ext>
            </a:extLst>
          </p:cNvPr>
          <p:cNvSpPr>
            <a:spLocks noChangeArrowheads="1"/>
          </p:cNvSpPr>
          <p:nvPr/>
        </p:nvSpPr>
        <p:spPr bwMode="auto">
          <a:xfrm>
            <a:off x="251520" y="1380899"/>
            <a:ext cx="1187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defTabSz="685800" eaLnBrk="1" hangingPunct="1">
              <a:lnSpc>
                <a:spcPct val="90000"/>
              </a:lnSpc>
              <a:spcBef>
                <a:spcPts val="750"/>
              </a:spcBef>
            </a:pPr>
            <a:r>
              <a:rPr lang="zh-CN" altLang="en-US" sz="2800" dirty="0">
                <a:latin typeface="华文仿宋" panose="02010600040101010101" pitchFamily="2" charset="-122"/>
                <a:ea typeface="华文仿宋" panose="02010600040101010101" pitchFamily="2" charset="-122"/>
              </a:rPr>
              <a:t>所以</a:t>
            </a:r>
          </a:p>
        </p:txBody>
      </p:sp>
      <p:sp>
        <p:nvSpPr>
          <p:cNvPr id="138245" name="矩形 138244">
            <a:extLst>
              <a:ext uri="{FF2B5EF4-FFF2-40B4-BE49-F238E27FC236}">
                <a16:creationId xmlns:a16="http://schemas.microsoft.com/office/drawing/2014/main" id="{91EB0D36-80C8-4504-BB24-566F15B80108}"/>
              </a:ext>
            </a:extLst>
          </p:cNvPr>
          <p:cNvSpPr>
            <a:spLocks noChangeArrowheads="1"/>
          </p:cNvSpPr>
          <p:nvPr/>
        </p:nvSpPr>
        <p:spPr bwMode="auto">
          <a:xfrm>
            <a:off x="2411760" y="5775028"/>
            <a:ext cx="6598076"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lnSpc>
                <a:spcPct val="90000"/>
              </a:lnSpc>
              <a:spcBef>
                <a:spcPct val="20000"/>
              </a:spcBef>
            </a:pPr>
            <a:r>
              <a:rPr lang="zh-CN" altLang="en-US" sz="2800" b="1" dirty="0">
                <a:solidFill>
                  <a:srgbClr val="0000FF"/>
                </a:solidFill>
                <a:latin typeface="华文仿宋" panose="02010600040101010101" pitchFamily="2" charset="-122"/>
                <a:ea typeface="华文仿宋" panose="02010600040101010101" pitchFamily="2" charset="-122"/>
              </a:rPr>
              <a:t>牛顿迭代法对初值</a:t>
            </a:r>
            <a:r>
              <a:rPr lang="en-US" altLang="zh-CN" sz="2800" b="1" dirty="0">
                <a:solidFill>
                  <a:srgbClr val="0000FF"/>
                </a:solidFill>
                <a:latin typeface="华文仿宋" panose="02010600040101010101" pitchFamily="2" charset="-122"/>
                <a:ea typeface="华文仿宋" panose="02010600040101010101" pitchFamily="2" charset="-122"/>
              </a:rPr>
              <a:t>x</a:t>
            </a:r>
            <a:r>
              <a:rPr lang="en-US" altLang="zh-CN" sz="2800" b="1" baseline="-25000" dirty="0">
                <a:solidFill>
                  <a:srgbClr val="0000FF"/>
                </a:solidFill>
                <a:latin typeface="华文仿宋" panose="02010600040101010101" pitchFamily="2" charset="-122"/>
                <a:ea typeface="华文仿宋" panose="02010600040101010101" pitchFamily="2" charset="-122"/>
              </a:rPr>
              <a:t>0</a:t>
            </a:r>
            <a:r>
              <a:rPr lang="zh-CN" altLang="en-US" sz="2800" b="1" dirty="0">
                <a:solidFill>
                  <a:srgbClr val="0000FF"/>
                </a:solidFill>
                <a:latin typeface="华文仿宋" panose="02010600040101010101" pitchFamily="2" charset="-122"/>
                <a:ea typeface="华文仿宋" panose="02010600040101010101" pitchFamily="2" charset="-122"/>
              </a:rPr>
              <a:t>的要求比较高，</a:t>
            </a:r>
            <a:r>
              <a:rPr lang="en-US" altLang="zh-CN" sz="2800" b="1" dirty="0">
                <a:solidFill>
                  <a:srgbClr val="0000FF"/>
                </a:solidFill>
                <a:latin typeface="华文仿宋" panose="02010600040101010101" pitchFamily="2" charset="-122"/>
                <a:ea typeface="华文仿宋" panose="02010600040101010101" pitchFamily="2" charset="-122"/>
              </a:rPr>
              <a:t>x</a:t>
            </a:r>
            <a:r>
              <a:rPr lang="en-US" altLang="zh-CN" sz="2800" b="1" baseline="-25000" dirty="0">
                <a:solidFill>
                  <a:srgbClr val="0000FF"/>
                </a:solidFill>
                <a:latin typeface="华文仿宋" panose="02010600040101010101" pitchFamily="2" charset="-122"/>
                <a:ea typeface="华文仿宋" panose="02010600040101010101" pitchFamily="2" charset="-122"/>
              </a:rPr>
              <a:t>0</a:t>
            </a:r>
            <a:r>
              <a:rPr lang="zh-CN" altLang="en-US" sz="2800" b="1" dirty="0">
                <a:solidFill>
                  <a:srgbClr val="0000FF"/>
                </a:solidFill>
                <a:latin typeface="华文仿宋" panose="02010600040101010101" pitchFamily="2" charset="-122"/>
                <a:ea typeface="华文仿宋" panose="02010600040101010101" pitchFamily="2" charset="-122"/>
              </a:rPr>
              <a:t>必须充分靠近</a:t>
            </a:r>
            <a:r>
              <a:rPr lang="en-US" altLang="zh-CN" sz="2800" b="1" dirty="0">
                <a:solidFill>
                  <a:srgbClr val="0000FF"/>
                </a:solidFill>
                <a:latin typeface="华文仿宋" panose="02010600040101010101" pitchFamily="2" charset="-122"/>
                <a:ea typeface="华文仿宋" panose="02010600040101010101" pitchFamily="2" charset="-122"/>
              </a:rPr>
              <a:t>x</a:t>
            </a:r>
            <a:r>
              <a:rPr lang="en-US" altLang="zh-CN" sz="2800" b="1" baseline="30000"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，才能保证局部收敛。</a:t>
            </a:r>
          </a:p>
        </p:txBody>
      </p:sp>
      <p:graphicFrame>
        <p:nvGraphicFramePr>
          <p:cNvPr id="138246" name="对象 138245">
            <a:extLst>
              <a:ext uri="{FF2B5EF4-FFF2-40B4-BE49-F238E27FC236}">
                <a16:creationId xmlns:a16="http://schemas.microsoft.com/office/drawing/2014/main" id="{C6FAEAC2-DA0B-475B-B696-D3CEFA4F074D}"/>
              </a:ext>
            </a:extLst>
          </p:cNvPr>
          <p:cNvGraphicFramePr>
            <a:graphicFrameLocks/>
          </p:cNvGraphicFramePr>
          <p:nvPr>
            <p:extLst>
              <p:ext uri="{D42A27DB-BD31-4B8C-83A1-F6EECF244321}">
                <p14:modId xmlns:p14="http://schemas.microsoft.com/office/powerpoint/2010/main" val="2542821589"/>
              </p:ext>
            </p:extLst>
          </p:nvPr>
        </p:nvGraphicFramePr>
        <p:xfrm>
          <a:off x="1484946" y="114074"/>
          <a:ext cx="3535362" cy="1266825"/>
        </p:xfrm>
        <a:graphic>
          <a:graphicData uri="http://schemas.openxmlformats.org/presentationml/2006/ole">
            <mc:AlternateContent xmlns:mc="http://schemas.openxmlformats.org/markup-compatibility/2006">
              <mc:Choice xmlns:v="urn:schemas-microsoft-com:vml" Requires="v">
                <p:oleObj spid="_x0000_s95480" r:id="rId3" imgW="1536033" imgH="571252" progId="Equation.3">
                  <p:embed/>
                </p:oleObj>
              </mc:Choice>
              <mc:Fallback>
                <p:oleObj r:id="rId3" imgW="1536033" imgH="571252" progId="Equation.3">
                  <p:embed/>
                  <p:pic>
                    <p:nvPicPr>
                      <p:cNvPr id="138246" name="对象 138245">
                        <a:extLst>
                          <a:ext uri="{FF2B5EF4-FFF2-40B4-BE49-F238E27FC236}">
                            <a16:creationId xmlns:a16="http://schemas.microsoft.com/office/drawing/2014/main" id="{C6FAEAC2-DA0B-475B-B696-D3CEFA4F074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946" y="114074"/>
                        <a:ext cx="3535362"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8247" name="对象 138246">
            <a:extLst>
              <a:ext uri="{FF2B5EF4-FFF2-40B4-BE49-F238E27FC236}">
                <a16:creationId xmlns:a16="http://schemas.microsoft.com/office/drawing/2014/main" id="{02CCC3CA-1245-48FC-8D16-4D2160CA319A}"/>
              </a:ext>
            </a:extLst>
          </p:cNvPr>
          <p:cNvGraphicFramePr>
            <a:graphicFrameLocks/>
          </p:cNvGraphicFramePr>
          <p:nvPr>
            <p:extLst>
              <p:ext uri="{D42A27DB-BD31-4B8C-83A1-F6EECF244321}">
                <p14:modId xmlns:p14="http://schemas.microsoft.com/office/powerpoint/2010/main" val="1389615255"/>
              </p:ext>
            </p:extLst>
          </p:nvPr>
        </p:nvGraphicFramePr>
        <p:xfrm>
          <a:off x="1176971" y="1380899"/>
          <a:ext cx="5054600" cy="1266825"/>
        </p:xfrm>
        <a:graphic>
          <a:graphicData uri="http://schemas.openxmlformats.org/presentationml/2006/ole">
            <mc:AlternateContent xmlns:mc="http://schemas.openxmlformats.org/markup-compatibility/2006">
              <mc:Choice xmlns:v="urn:schemas-microsoft-com:vml" Requires="v">
                <p:oleObj spid="_x0000_s95481" r:id="rId5" imgW="2196147" imgH="571252" progId="Equation.3">
                  <p:embed/>
                </p:oleObj>
              </mc:Choice>
              <mc:Fallback>
                <p:oleObj r:id="rId5" imgW="2196147" imgH="571252" progId="Equation.3">
                  <p:embed/>
                  <p:pic>
                    <p:nvPicPr>
                      <p:cNvPr id="138247" name="对象 138246">
                        <a:extLst>
                          <a:ext uri="{FF2B5EF4-FFF2-40B4-BE49-F238E27FC236}">
                            <a16:creationId xmlns:a16="http://schemas.microsoft.com/office/drawing/2014/main" id="{02CCC3CA-1245-48FC-8D16-4D2160CA319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971" y="1380899"/>
                        <a:ext cx="5054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Rectangle 11">
            <a:extLst>
              <a:ext uri="{FF2B5EF4-FFF2-40B4-BE49-F238E27FC236}">
                <a16:creationId xmlns:a16="http://schemas.microsoft.com/office/drawing/2014/main" id="{BDE7EF6F-B82E-46E9-ADAC-0CB810E5311F}"/>
              </a:ext>
            </a:extLst>
          </p:cNvPr>
          <p:cNvSpPr>
            <a:spLocks noChangeArrowheads="1"/>
          </p:cNvSpPr>
          <p:nvPr/>
        </p:nvSpPr>
        <p:spPr bwMode="auto">
          <a:xfrm>
            <a:off x="6334559" y="747486"/>
            <a:ext cx="251194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dirty="0">
                <a:solidFill>
                  <a:schemeClr val="tx1"/>
                </a:solidFill>
                <a:latin typeface="+mj-ea"/>
                <a:ea typeface="+mj-ea"/>
              </a:rPr>
              <a:t>Newton </a:t>
            </a:r>
            <a:r>
              <a:rPr lang="zh-CN" altLang="en-US" sz="2800" dirty="0">
                <a:solidFill>
                  <a:schemeClr val="tx1"/>
                </a:solidFill>
                <a:latin typeface="+mj-ea"/>
                <a:ea typeface="+mj-ea"/>
              </a:rPr>
              <a:t>法至少 </a:t>
            </a:r>
            <a:r>
              <a:rPr lang="zh-CN" altLang="en-US" sz="2800" b="0" dirty="0">
                <a:solidFill>
                  <a:schemeClr val="tx1"/>
                </a:solidFill>
                <a:latin typeface="+mj-ea"/>
                <a:ea typeface="+mj-ea"/>
              </a:rPr>
              <a:t>二阶 局部收敛</a:t>
            </a:r>
          </a:p>
        </p:txBody>
      </p:sp>
      <p:pic>
        <p:nvPicPr>
          <p:cNvPr id="3" name="图片 2">
            <a:extLst>
              <a:ext uri="{FF2B5EF4-FFF2-40B4-BE49-F238E27FC236}">
                <a16:creationId xmlns:a16="http://schemas.microsoft.com/office/drawing/2014/main" id="{CB8559C5-2E8E-44F0-B0AC-924303BDEF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496" y="2975675"/>
            <a:ext cx="8167701" cy="2772281"/>
          </a:xfrm>
          <a:prstGeom prst="rect">
            <a:avLst/>
          </a:prstGeom>
        </p:spPr>
      </p:pic>
    </p:spTree>
    <p:extLst>
      <p:ext uri="{BB962C8B-B14F-4D97-AF65-F5344CB8AC3E}">
        <p14:creationId xmlns:p14="http://schemas.microsoft.com/office/powerpoint/2010/main" val="2617874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a:extLst>
              <a:ext uri="{FF2B5EF4-FFF2-40B4-BE49-F238E27FC236}">
                <a16:creationId xmlns:a16="http://schemas.microsoft.com/office/drawing/2014/main" id="{B5495279-5DB9-4DB6-9ADC-C01904EBE14D}"/>
              </a:ext>
            </a:extLst>
          </p:cNvPr>
          <p:cNvSpPr>
            <a:spLocks noGrp="1" noChangeArrowheads="1"/>
          </p:cNvSpPr>
          <p:nvPr>
            <p:ph type="title"/>
          </p:nvPr>
        </p:nvSpPr>
        <p:spPr>
          <a:xfrm>
            <a:off x="27031" y="446426"/>
            <a:ext cx="1697039" cy="483209"/>
          </a:xfrm>
          <a:noFill/>
          <a:ln/>
        </p:spPr>
        <p:txBody>
          <a:bodyPr wrap="square">
            <a:spAutoFit/>
          </a:bodyPr>
          <a:lstStyle/>
          <a:p>
            <a:r>
              <a:rPr lang="zh-CN" altLang="en-US" sz="2800" dirty="0">
                <a:solidFill>
                  <a:srgbClr val="FF0000"/>
                </a:solidFill>
                <a:latin typeface="+mn-ea"/>
                <a:ea typeface="+mn-ea"/>
              </a:rPr>
              <a:t>重根情形</a:t>
            </a:r>
            <a:endParaRPr lang="en-US" altLang="zh-CN" sz="2800" dirty="0">
              <a:solidFill>
                <a:srgbClr val="FF0000"/>
              </a:solidFill>
              <a:latin typeface="+mn-ea"/>
              <a:ea typeface="+mn-ea"/>
            </a:endParaRPr>
          </a:p>
        </p:txBody>
      </p:sp>
      <p:sp>
        <p:nvSpPr>
          <p:cNvPr id="950275" name="Rectangle 3">
            <a:extLst>
              <a:ext uri="{FF2B5EF4-FFF2-40B4-BE49-F238E27FC236}">
                <a16:creationId xmlns:a16="http://schemas.microsoft.com/office/drawing/2014/main" id="{72871010-FCD8-4C90-A3FE-B91357D42F7F}"/>
              </a:ext>
            </a:extLst>
          </p:cNvPr>
          <p:cNvSpPr>
            <a:spLocks noChangeArrowheads="1"/>
          </p:cNvSpPr>
          <p:nvPr/>
        </p:nvSpPr>
        <p:spPr bwMode="auto">
          <a:xfrm>
            <a:off x="0" y="1041439"/>
            <a:ext cx="90730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hlink"/>
              </a:buClr>
              <a:buFont typeface="Wingdings" panose="05000000000000000000" pitchFamily="2" charset="2"/>
              <a:buChar char="p"/>
            </a:pPr>
            <a:r>
              <a:rPr lang="zh-CN" altLang="en-US" sz="2800" dirty="0">
                <a:solidFill>
                  <a:schemeClr val="tx1"/>
                </a:solidFill>
              </a:rPr>
              <a:t> 设 </a:t>
            </a:r>
            <a:r>
              <a:rPr lang="en-US" altLang="zh-CN" sz="2800" i="1" dirty="0">
                <a:solidFill>
                  <a:schemeClr val="tx1"/>
                </a:solidFill>
              </a:rPr>
              <a:t>x</a:t>
            </a:r>
            <a:r>
              <a:rPr lang="en-US" altLang="zh-CN" sz="2800" dirty="0">
                <a:solidFill>
                  <a:schemeClr val="tx1"/>
                </a:solidFill>
              </a:rPr>
              <a:t>*</a:t>
            </a:r>
            <a:r>
              <a:rPr lang="en-US" altLang="zh-CN" sz="2800" i="1" dirty="0">
                <a:solidFill>
                  <a:schemeClr val="tx1"/>
                </a:solidFill>
              </a:rPr>
              <a:t> </a:t>
            </a:r>
            <a:r>
              <a:rPr lang="zh-CN" altLang="en-US" sz="2800" dirty="0">
                <a:solidFill>
                  <a:schemeClr val="tx1"/>
                </a:solidFill>
              </a:rPr>
              <a:t>是 </a:t>
            </a:r>
            <a:r>
              <a:rPr lang="en-US" altLang="zh-CN" sz="2800" i="1" dirty="0">
                <a:solidFill>
                  <a:schemeClr val="tx1"/>
                </a:solidFill>
              </a:rPr>
              <a:t>f</a:t>
            </a:r>
            <a:r>
              <a:rPr lang="en-US" altLang="zh-CN" sz="2800" dirty="0">
                <a:solidFill>
                  <a:schemeClr val="tx1"/>
                </a:solidFill>
              </a:rPr>
              <a:t>(</a:t>
            </a:r>
            <a:r>
              <a:rPr lang="en-US" altLang="zh-CN" sz="2800" i="1" dirty="0">
                <a:solidFill>
                  <a:schemeClr val="tx1"/>
                </a:solidFill>
              </a:rPr>
              <a:t>x</a:t>
            </a:r>
            <a:r>
              <a:rPr lang="en-US" altLang="zh-CN" sz="2800" dirty="0">
                <a:solidFill>
                  <a:schemeClr val="tx1"/>
                </a:solidFill>
              </a:rPr>
              <a:t>) </a:t>
            </a:r>
            <a:r>
              <a:rPr lang="zh-CN" altLang="en-US" sz="2800" dirty="0">
                <a:solidFill>
                  <a:schemeClr val="tx1"/>
                </a:solidFill>
              </a:rPr>
              <a:t>的 </a:t>
            </a:r>
            <a:r>
              <a:rPr lang="en-US" altLang="zh-CN" sz="2800" i="1" dirty="0">
                <a:solidFill>
                  <a:schemeClr val="tx1"/>
                </a:solidFill>
              </a:rPr>
              <a:t>m</a:t>
            </a:r>
            <a:r>
              <a:rPr lang="en-US" altLang="zh-CN" sz="2800" dirty="0">
                <a:solidFill>
                  <a:schemeClr val="tx1"/>
                </a:solidFill>
              </a:rPr>
              <a:t>(</a:t>
            </a:r>
            <a:r>
              <a:rPr lang="en-US" altLang="zh-CN" sz="2800" i="1" dirty="0">
                <a:solidFill>
                  <a:schemeClr val="tx1"/>
                </a:solidFill>
              </a:rPr>
              <a:t>m</a:t>
            </a:r>
            <a:r>
              <a:rPr lang="en-US" altLang="zh-CN" sz="2800" dirty="0">
                <a:solidFill>
                  <a:schemeClr val="tx1"/>
                </a:solidFill>
                <a:sym typeface="Symbol" panose="05050102010706020507" pitchFamily="18" charset="2"/>
              </a:rPr>
              <a:t></a:t>
            </a:r>
            <a:r>
              <a:rPr lang="en-US" altLang="zh-CN" sz="2800" dirty="0">
                <a:solidFill>
                  <a:schemeClr val="tx1"/>
                </a:solidFill>
              </a:rPr>
              <a:t>2) </a:t>
            </a:r>
            <a:r>
              <a:rPr lang="zh-CN" altLang="en-US" sz="2800" dirty="0">
                <a:solidFill>
                  <a:schemeClr val="tx1"/>
                </a:solidFill>
              </a:rPr>
              <a:t>重根，</a:t>
            </a:r>
            <a:r>
              <a:rPr lang="en-US" altLang="zh-CN" sz="2800" dirty="0">
                <a:solidFill>
                  <a:schemeClr val="tx1"/>
                </a:solidFill>
              </a:rPr>
              <a:t>Newton</a:t>
            </a:r>
            <a:r>
              <a:rPr lang="zh-CN" altLang="en-US" sz="2800" dirty="0">
                <a:solidFill>
                  <a:schemeClr val="tx1"/>
                </a:solidFill>
              </a:rPr>
              <a:t>法是否收敛？</a:t>
            </a:r>
          </a:p>
        </p:txBody>
      </p:sp>
      <p:graphicFrame>
        <p:nvGraphicFramePr>
          <p:cNvPr id="950276" name="Object 4">
            <a:extLst>
              <a:ext uri="{FF2B5EF4-FFF2-40B4-BE49-F238E27FC236}">
                <a16:creationId xmlns:a16="http://schemas.microsoft.com/office/drawing/2014/main" id="{C78015BD-4D8B-4A05-8E10-F79F024AF71B}"/>
              </a:ext>
            </a:extLst>
          </p:cNvPr>
          <p:cNvGraphicFramePr>
            <a:graphicFrameLocks noChangeAspect="1"/>
          </p:cNvGraphicFramePr>
          <p:nvPr>
            <p:extLst>
              <p:ext uri="{D42A27DB-BD31-4B8C-83A1-F6EECF244321}">
                <p14:modId xmlns:p14="http://schemas.microsoft.com/office/powerpoint/2010/main" val="2180422119"/>
              </p:ext>
            </p:extLst>
          </p:nvPr>
        </p:nvGraphicFramePr>
        <p:xfrm>
          <a:off x="1005524" y="1598519"/>
          <a:ext cx="6448425" cy="457200"/>
        </p:xfrm>
        <a:graphic>
          <a:graphicData uri="http://schemas.openxmlformats.org/presentationml/2006/ole">
            <mc:AlternateContent xmlns:mc="http://schemas.openxmlformats.org/markup-compatibility/2006">
              <mc:Choice xmlns:v="urn:schemas-microsoft-com:vml" Requires="v">
                <p:oleObj spid="_x0000_s88029" name="Equation" r:id="rId3" imgW="3225600" imgH="228600" progId="Equation.DSMT4">
                  <p:embed/>
                </p:oleObj>
              </mc:Choice>
              <mc:Fallback>
                <p:oleObj name="Equation" r:id="rId3" imgW="3225600" imgH="228600" progId="Equation.DSMT4">
                  <p:embed/>
                  <p:pic>
                    <p:nvPicPr>
                      <p:cNvPr id="950276" name="Object 4">
                        <a:extLst>
                          <a:ext uri="{FF2B5EF4-FFF2-40B4-BE49-F238E27FC236}">
                            <a16:creationId xmlns:a16="http://schemas.microsoft.com/office/drawing/2014/main" id="{C78015BD-4D8B-4A05-8E10-F79F024AF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524" y="1598519"/>
                        <a:ext cx="6448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0277" name="Text Box 5">
            <a:extLst>
              <a:ext uri="{FF2B5EF4-FFF2-40B4-BE49-F238E27FC236}">
                <a16:creationId xmlns:a16="http://schemas.microsoft.com/office/drawing/2014/main" id="{6DCB102B-1695-4CDC-9170-BED33B7E5214}"/>
              </a:ext>
            </a:extLst>
          </p:cNvPr>
          <p:cNvSpPr txBox="1">
            <a:spLocks noChangeArrowheads="1"/>
          </p:cNvSpPr>
          <p:nvPr/>
        </p:nvSpPr>
        <p:spPr bwMode="auto">
          <a:xfrm>
            <a:off x="779599" y="2267264"/>
            <a:ext cx="2017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63600" indent="-863600">
              <a:defRPr kumimoji="1" sz="2400">
                <a:solidFill>
                  <a:schemeClr val="tx1"/>
                </a:solidFill>
                <a:latin typeface="Arial" panose="020B0604020202020204" pitchFamily="34" charset="0"/>
                <a:ea typeface="宋体" panose="02010600030101010101" pitchFamily="2" charset="-122"/>
              </a:defRPr>
            </a:lvl1pPr>
            <a:lvl2pPr marL="1054100">
              <a:defRPr kumimoji="1" sz="2400">
                <a:solidFill>
                  <a:schemeClr val="tx1"/>
                </a:solidFill>
                <a:latin typeface="Arial" panose="020B0604020202020204" pitchFamily="34" charset="0"/>
                <a:ea typeface="宋体" panose="02010600030101010101" pitchFamily="2" charset="-122"/>
              </a:defRPr>
            </a:lvl2pPr>
            <a:lvl3pPr marL="1244600">
              <a:defRPr kumimoji="1" sz="2400">
                <a:solidFill>
                  <a:schemeClr val="tx1"/>
                </a:solidFill>
                <a:latin typeface="Arial" panose="020B0604020202020204" pitchFamily="34" charset="0"/>
                <a:ea typeface="宋体" panose="02010600030101010101" pitchFamily="2" charset="-122"/>
              </a:defRPr>
            </a:lvl3pPr>
            <a:lvl4pPr marL="1435100">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10000"/>
              </a:spcBef>
            </a:pPr>
            <a:r>
              <a:rPr lang="en-US" altLang="zh-CN" sz="2800" dirty="0">
                <a:solidFill>
                  <a:srgbClr val="0000FF"/>
                </a:solidFill>
                <a:latin typeface="+mn-ea"/>
                <a:ea typeface="+mn-ea"/>
              </a:rPr>
              <a:t>Taylor</a:t>
            </a:r>
            <a:r>
              <a:rPr lang="en-US" altLang="zh-CN" sz="2800" dirty="0">
                <a:latin typeface="+mn-ea"/>
                <a:ea typeface="+mn-ea"/>
              </a:rPr>
              <a:t> </a:t>
            </a:r>
            <a:r>
              <a:rPr lang="zh-CN" altLang="en-US" sz="2800" dirty="0">
                <a:solidFill>
                  <a:srgbClr val="0000FF"/>
                </a:solidFill>
                <a:latin typeface="+mn-ea"/>
                <a:ea typeface="+mn-ea"/>
              </a:rPr>
              <a:t>展式</a:t>
            </a:r>
            <a:endParaRPr lang="en-US" altLang="zh-CN" sz="2800" dirty="0">
              <a:solidFill>
                <a:srgbClr val="0000FF"/>
              </a:solidFill>
              <a:latin typeface="+mn-ea"/>
              <a:ea typeface="+mn-ea"/>
            </a:endParaRPr>
          </a:p>
        </p:txBody>
      </p:sp>
      <p:sp>
        <p:nvSpPr>
          <p:cNvPr id="950278" name="AutoShape 6">
            <a:extLst>
              <a:ext uri="{FF2B5EF4-FFF2-40B4-BE49-F238E27FC236}">
                <a16:creationId xmlns:a16="http://schemas.microsoft.com/office/drawing/2014/main" id="{DFA62172-B447-48D8-8D53-DE7B2027E1AF}"/>
              </a:ext>
            </a:extLst>
          </p:cNvPr>
          <p:cNvSpPr>
            <a:spLocks noChangeArrowheads="1"/>
          </p:cNvSpPr>
          <p:nvPr/>
        </p:nvSpPr>
        <p:spPr bwMode="auto">
          <a:xfrm>
            <a:off x="2700338" y="2401193"/>
            <a:ext cx="504825" cy="288925"/>
          </a:xfrm>
          <a:prstGeom prst="rightArrow">
            <a:avLst>
              <a:gd name="adj1" fmla="val 50000"/>
              <a:gd name="adj2" fmla="val 436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tx1"/>
              </a:solidFill>
              <a:latin typeface="+mn-ea"/>
              <a:ea typeface="+mn-ea"/>
            </a:endParaRPr>
          </a:p>
        </p:txBody>
      </p:sp>
      <p:graphicFrame>
        <p:nvGraphicFramePr>
          <p:cNvPr id="950279" name="Object 7">
            <a:extLst>
              <a:ext uri="{FF2B5EF4-FFF2-40B4-BE49-F238E27FC236}">
                <a16:creationId xmlns:a16="http://schemas.microsoft.com/office/drawing/2014/main" id="{91B8F5A9-E70C-4BA3-94BF-5B38C14F0C20}"/>
              </a:ext>
            </a:extLst>
          </p:cNvPr>
          <p:cNvGraphicFramePr>
            <a:graphicFrameLocks noChangeAspect="1"/>
          </p:cNvGraphicFramePr>
          <p:nvPr>
            <p:extLst>
              <p:ext uri="{D42A27DB-BD31-4B8C-83A1-F6EECF244321}">
                <p14:modId xmlns:p14="http://schemas.microsoft.com/office/powerpoint/2010/main" val="1224614366"/>
              </p:ext>
            </p:extLst>
          </p:nvPr>
        </p:nvGraphicFramePr>
        <p:xfrm>
          <a:off x="3324872" y="2144212"/>
          <a:ext cx="3317875" cy="709612"/>
        </p:xfrm>
        <a:graphic>
          <a:graphicData uri="http://schemas.openxmlformats.org/presentationml/2006/ole">
            <mc:AlternateContent xmlns:mc="http://schemas.openxmlformats.org/markup-compatibility/2006">
              <mc:Choice xmlns:v="urn:schemas-microsoft-com:vml" Requires="v">
                <p:oleObj spid="_x0000_s88030" name="Equation" r:id="rId5" imgW="1841400" imgH="393480" progId="Equation.DSMT4">
                  <p:embed/>
                </p:oleObj>
              </mc:Choice>
              <mc:Fallback>
                <p:oleObj name="Equation" r:id="rId5" imgW="1841400" imgH="393480" progId="Equation.DSMT4">
                  <p:embed/>
                  <p:pic>
                    <p:nvPicPr>
                      <p:cNvPr id="950279" name="Object 7">
                        <a:extLst>
                          <a:ext uri="{FF2B5EF4-FFF2-40B4-BE49-F238E27FC236}">
                            <a16:creationId xmlns:a16="http://schemas.microsoft.com/office/drawing/2014/main" id="{91B8F5A9-E70C-4BA3-94BF-5B38C14F0C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4872" y="2144212"/>
                        <a:ext cx="3317875"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80" name="Object 8">
            <a:extLst>
              <a:ext uri="{FF2B5EF4-FFF2-40B4-BE49-F238E27FC236}">
                <a16:creationId xmlns:a16="http://schemas.microsoft.com/office/drawing/2014/main" id="{EB565394-B896-48E4-A6DB-4C03A513728C}"/>
              </a:ext>
            </a:extLst>
          </p:cNvPr>
          <p:cNvGraphicFramePr>
            <a:graphicFrameLocks noChangeAspect="1"/>
          </p:cNvGraphicFramePr>
          <p:nvPr>
            <p:extLst>
              <p:ext uri="{D42A27DB-BD31-4B8C-83A1-F6EECF244321}">
                <p14:modId xmlns:p14="http://schemas.microsoft.com/office/powerpoint/2010/main" val="1720747013"/>
              </p:ext>
            </p:extLst>
          </p:nvPr>
        </p:nvGraphicFramePr>
        <p:xfrm>
          <a:off x="3273379" y="2783539"/>
          <a:ext cx="4146550" cy="755650"/>
        </p:xfrm>
        <a:graphic>
          <a:graphicData uri="http://schemas.openxmlformats.org/presentationml/2006/ole">
            <mc:AlternateContent xmlns:mc="http://schemas.openxmlformats.org/markup-compatibility/2006">
              <mc:Choice xmlns:v="urn:schemas-microsoft-com:vml" Requires="v">
                <p:oleObj spid="_x0000_s88031" name="Equation" r:id="rId7" imgW="2298600" imgH="419040" progId="Equation.DSMT4">
                  <p:embed/>
                </p:oleObj>
              </mc:Choice>
              <mc:Fallback>
                <p:oleObj name="Equation" r:id="rId7" imgW="2298600" imgH="419040" progId="Equation.DSMT4">
                  <p:embed/>
                  <p:pic>
                    <p:nvPicPr>
                      <p:cNvPr id="950280" name="Object 8">
                        <a:extLst>
                          <a:ext uri="{FF2B5EF4-FFF2-40B4-BE49-F238E27FC236}">
                            <a16:creationId xmlns:a16="http://schemas.microsoft.com/office/drawing/2014/main" id="{EB565394-B896-48E4-A6DB-4C03A51372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3379" y="2783539"/>
                        <a:ext cx="414655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81" name="Object 9">
            <a:extLst>
              <a:ext uri="{FF2B5EF4-FFF2-40B4-BE49-F238E27FC236}">
                <a16:creationId xmlns:a16="http://schemas.microsoft.com/office/drawing/2014/main" id="{6B73E088-5ED9-46B1-952B-FF60E923869A}"/>
              </a:ext>
            </a:extLst>
          </p:cNvPr>
          <p:cNvGraphicFramePr>
            <a:graphicFrameLocks noChangeAspect="1"/>
          </p:cNvGraphicFramePr>
          <p:nvPr>
            <p:extLst>
              <p:ext uri="{D42A27DB-BD31-4B8C-83A1-F6EECF244321}">
                <p14:modId xmlns:p14="http://schemas.microsoft.com/office/powerpoint/2010/main" val="255584556"/>
              </p:ext>
            </p:extLst>
          </p:nvPr>
        </p:nvGraphicFramePr>
        <p:xfrm>
          <a:off x="3198496" y="3474487"/>
          <a:ext cx="4283075" cy="755650"/>
        </p:xfrm>
        <a:graphic>
          <a:graphicData uri="http://schemas.openxmlformats.org/presentationml/2006/ole">
            <mc:AlternateContent xmlns:mc="http://schemas.openxmlformats.org/markup-compatibility/2006">
              <mc:Choice xmlns:v="urn:schemas-microsoft-com:vml" Requires="v">
                <p:oleObj spid="_x0000_s88032" name="Equation" r:id="rId9" imgW="2374560" imgH="419040" progId="Equation.DSMT4">
                  <p:embed/>
                </p:oleObj>
              </mc:Choice>
              <mc:Fallback>
                <p:oleObj name="Equation" r:id="rId9" imgW="2374560" imgH="419040" progId="Equation.DSMT4">
                  <p:embed/>
                  <p:pic>
                    <p:nvPicPr>
                      <p:cNvPr id="950281" name="Object 9">
                        <a:extLst>
                          <a:ext uri="{FF2B5EF4-FFF2-40B4-BE49-F238E27FC236}">
                            <a16:creationId xmlns:a16="http://schemas.microsoft.com/office/drawing/2014/main" id="{6B73E088-5ED9-46B1-952B-FF60E92386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8496" y="3474487"/>
                        <a:ext cx="42830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0282" name="Rectangle 10">
            <a:extLst>
              <a:ext uri="{FF2B5EF4-FFF2-40B4-BE49-F238E27FC236}">
                <a16:creationId xmlns:a16="http://schemas.microsoft.com/office/drawing/2014/main" id="{1E511CA3-6942-46F4-B708-B9F0182AD500}"/>
              </a:ext>
            </a:extLst>
          </p:cNvPr>
          <p:cNvSpPr>
            <a:spLocks noChangeArrowheads="1"/>
          </p:cNvSpPr>
          <p:nvPr/>
        </p:nvSpPr>
        <p:spPr bwMode="auto">
          <a:xfrm>
            <a:off x="278800" y="4407143"/>
            <a:ext cx="24913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chemeClr val="tx1"/>
                </a:solidFill>
                <a:latin typeface="+mn-ea"/>
                <a:ea typeface="+mn-ea"/>
              </a:rPr>
              <a:t>Newton </a:t>
            </a:r>
            <a:r>
              <a:rPr lang="zh-CN" altLang="en-US" sz="2800" dirty="0">
                <a:solidFill>
                  <a:schemeClr val="tx1"/>
                </a:solidFill>
                <a:latin typeface="+mn-ea"/>
                <a:ea typeface="+mn-ea"/>
              </a:rPr>
              <a:t>迭代：</a:t>
            </a:r>
          </a:p>
        </p:txBody>
      </p:sp>
      <p:graphicFrame>
        <p:nvGraphicFramePr>
          <p:cNvPr id="950283" name="Object 11">
            <a:extLst>
              <a:ext uri="{FF2B5EF4-FFF2-40B4-BE49-F238E27FC236}">
                <a16:creationId xmlns:a16="http://schemas.microsoft.com/office/drawing/2014/main" id="{26151104-7C37-49B2-ABA0-B144B24E7375}"/>
              </a:ext>
            </a:extLst>
          </p:cNvPr>
          <p:cNvGraphicFramePr>
            <a:graphicFrameLocks noChangeAspect="1"/>
          </p:cNvGraphicFramePr>
          <p:nvPr>
            <p:extLst>
              <p:ext uri="{D42A27DB-BD31-4B8C-83A1-F6EECF244321}">
                <p14:modId xmlns:p14="http://schemas.microsoft.com/office/powerpoint/2010/main" val="38388062"/>
              </p:ext>
            </p:extLst>
          </p:nvPr>
        </p:nvGraphicFramePr>
        <p:xfrm>
          <a:off x="2484438" y="4272855"/>
          <a:ext cx="2071687" cy="835025"/>
        </p:xfrm>
        <a:graphic>
          <a:graphicData uri="http://schemas.openxmlformats.org/presentationml/2006/ole">
            <mc:AlternateContent xmlns:mc="http://schemas.openxmlformats.org/markup-compatibility/2006">
              <mc:Choice xmlns:v="urn:schemas-microsoft-com:vml" Requires="v">
                <p:oleObj spid="_x0000_s88033" name="Equation" r:id="rId11" imgW="1104840" imgH="419040" progId="Equation.DSMT4">
                  <p:embed/>
                </p:oleObj>
              </mc:Choice>
              <mc:Fallback>
                <p:oleObj name="Equation" r:id="rId11" imgW="1104840" imgH="419040" progId="Equation.DSMT4">
                  <p:embed/>
                  <p:pic>
                    <p:nvPicPr>
                      <p:cNvPr id="950283" name="Object 11">
                        <a:extLst>
                          <a:ext uri="{FF2B5EF4-FFF2-40B4-BE49-F238E27FC236}">
                            <a16:creationId xmlns:a16="http://schemas.microsoft.com/office/drawing/2014/main" id="{26151104-7C37-49B2-ABA0-B144B24E73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4272855"/>
                        <a:ext cx="2071687"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0284" name="AutoShape 12">
            <a:extLst>
              <a:ext uri="{FF2B5EF4-FFF2-40B4-BE49-F238E27FC236}">
                <a16:creationId xmlns:a16="http://schemas.microsoft.com/office/drawing/2014/main" id="{9B32B33D-81AB-44C0-9CBA-DD75E1A07FF0}"/>
              </a:ext>
            </a:extLst>
          </p:cNvPr>
          <p:cNvSpPr>
            <a:spLocks noChangeArrowheads="1"/>
          </p:cNvSpPr>
          <p:nvPr/>
        </p:nvSpPr>
        <p:spPr bwMode="auto">
          <a:xfrm>
            <a:off x="755650" y="5282505"/>
            <a:ext cx="504825" cy="288925"/>
          </a:xfrm>
          <a:prstGeom prst="rightArrow">
            <a:avLst>
              <a:gd name="adj1" fmla="val 50000"/>
              <a:gd name="adj2" fmla="val 436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tx1"/>
              </a:solidFill>
              <a:latin typeface="+mn-ea"/>
              <a:ea typeface="+mn-ea"/>
            </a:endParaRPr>
          </a:p>
        </p:txBody>
      </p:sp>
      <p:graphicFrame>
        <p:nvGraphicFramePr>
          <p:cNvPr id="950285" name="Object 13">
            <a:extLst>
              <a:ext uri="{FF2B5EF4-FFF2-40B4-BE49-F238E27FC236}">
                <a16:creationId xmlns:a16="http://schemas.microsoft.com/office/drawing/2014/main" id="{4C1DFF45-BEFC-423D-A364-502C9068282D}"/>
              </a:ext>
            </a:extLst>
          </p:cNvPr>
          <p:cNvGraphicFramePr>
            <a:graphicFrameLocks noChangeAspect="1"/>
          </p:cNvGraphicFramePr>
          <p:nvPr>
            <p:extLst>
              <p:ext uri="{D42A27DB-BD31-4B8C-83A1-F6EECF244321}">
                <p14:modId xmlns:p14="http://schemas.microsoft.com/office/powerpoint/2010/main" val="3322983696"/>
              </p:ext>
            </p:extLst>
          </p:nvPr>
        </p:nvGraphicFramePr>
        <p:xfrm>
          <a:off x="1289843" y="5027144"/>
          <a:ext cx="4405313" cy="911225"/>
        </p:xfrm>
        <a:graphic>
          <a:graphicData uri="http://schemas.openxmlformats.org/presentationml/2006/ole">
            <mc:AlternateContent xmlns:mc="http://schemas.openxmlformats.org/markup-compatibility/2006">
              <mc:Choice xmlns:v="urn:schemas-microsoft-com:vml" Requires="v">
                <p:oleObj spid="_x0000_s88034" name="Equation" r:id="rId13" imgW="2349360" imgH="457200" progId="Equation.DSMT4">
                  <p:embed/>
                </p:oleObj>
              </mc:Choice>
              <mc:Fallback>
                <p:oleObj name="Equation" r:id="rId13" imgW="2349360" imgH="457200" progId="Equation.DSMT4">
                  <p:embed/>
                  <p:pic>
                    <p:nvPicPr>
                      <p:cNvPr id="950285" name="Object 13">
                        <a:extLst>
                          <a:ext uri="{FF2B5EF4-FFF2-40B4-BE49-F238E27FC236}">
                            <a16:creationId xmlns:a16="http://schemas.microsoft.com/office/drawing/2014/main" id="{4C1DFF45-BEFC-423D-A364-502C9068282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9843" y="5027144"/>
                        <a:ext cx="4405313"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86" name="Object 14">
            <a:extLst>
              <a:ext uri="{FF2B5EF4-FFF2-40B4-BE49-F238E27FC236}">
                <a16:creationId xmlns:a16="http://schemas.microsoft.com/office/drawing/2014/main" id="{A30A7E33-847F-4010-A51E-6A53B7475394}"/>
              </a:ext>
            </a:extLst>
          </p:cNvPr>
          <p:cNvGraphicFramePr>
            <a:graphicFrameLocks noChangeAspect="1"/>
          </p:cNvGraphicFramePr>
          <p:nvPr>
            <p:extLst>
              <p:ext uri="{D42A27DB-BD31-4B8C-83A1-F6EECF244321}">
                <p14:modId xmlns:p14="http://schemas.microsoft.com/office/powerpoint/2010/main" val="610270160"/>
              </p:ext>
            </p:extLst>
          </p:nvPr>
        </p:nvGraphicFramePr>
        <p:xfrm>
          <a:off x="5788421" y="5080856"/>
          <a:ext cx="952500" cy="784225"/>
        </p:xfrm>
        <a:graphic>
          <a:graphicData uri="http://schemas.openxmlformats.org/presentationml/2006/ole">
            <mc:AlternateContent xmlns:mc="http://schemas.openxmlformats.org/markup-compatibility/2006">
              <mc:Choice xmlns:v="urn:schemas-microsoft-com:vml" Requires="v">
                <p:oleObj spid="_x0000_s88035" name="Equation" r:id="rId15" imgW="507960" imgH="393480" progId="Equation.DSMT4">
                  <p:embed/>
                </p:oleObj>
              </mc:Choice>
              <mc:Fallback>
                <p:oleObj name="Equation" r:id="rId15" imgW="507960" imgH="393480" progId="Equation.DSMT4">
                  <p:embed/>
                  <p:pic>
                    <p:nvPicPr>
                      <p:cNvPr id="950286" name="Object 14">
                        <a:extLst>
                          <a:ext uri="{FF2B5EF4-FFF2-40B4-BE49-F238E27FC236}">
                            <a16:creationId xmlns:a16="http://schemas.microsoft.com/office/drawing/2014/main" id="{A30A7E33-847F-4010-A51E-6A53B747539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88421" y="5080856"/>
                        <a:ext cx="95250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0287" name="AutoShape 15">
            <a:extLst>
              <a:ext uri="{FF2B5EF4-FFF2-40B4-BE49-F238E27FC236}">
                <a16:creationId xmlns:a16="http://schemas.microsoft.com/office/drawing/2014/main" id="{3C17355A-DB6A-4B6A-961F-792FD0C990FF}"/>
              </a:ext>
            </a:extLst>
          </p:cNvPr>
          <p:cNvSpPr>
            <a:spLocks noChangeArrowheads="1"/>
          </p:cNvSpPr>
          <p:nvPr/>
        </p:nvSpPr>
        <p:spPr bwMode="auto">
          <a:xfrm>
            <a:off x="785018" y="6086959"/>
            <a:ext cx="504825" cy="288925"/>
          </a:xfrm>
          <a:prstGeom prst="rightArrow">
            <a:avLst>
              <a:gd name="adj1" fmla="val 50000"/>
              <a:gd name="adj2" fmla="val 436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tx1"/>
              </a:solidFill>
              <a:latin typeface="+mn-ea"/>
              <a:ea typeface="+mn-ea"/>
            </a:endParaRPr>
          </a:p>
        </p:txBody>
      </p:sp>
      <p:sp>
        <p:nvSpPr>
          <p:cNvPr id="950288" name="Rectangle 16">
            <a:extLst>
              <a:ext uri="{FF2B5EF4-FFF2-40B4-BE49-F238E27FC236}">
                <a16:creationId xmlns:a16="http://schemas.microsoft.com/office/drawing/2014/main" id="{ED79952B-5850-4C4B-B002-2394891F1643}"/>
              </a:ext>
            </a:extLst>
          </p:cNvPr>
          <p:cNvSpPr>
            <a:spLocks noChangeArrowheads="1"/>
          </p:cNvSpPr>
          <p:nvPr/>
        </p:nvSpPr>
        <p:spPr bwMode="auto">
          <a:xfrm>
            <a:off x="1218467" y="5969812"/>
            <a:ext cx="19800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chemeClr val="tx1"/>
                </a:solidFill>
                <a:latin typeface="+mn-ea"/>
                <a:ea typeface="+mn-ea"/>
              </a:rPr>
              <a:t>线性收敛。</a:t>
            </a:r>
            <a:endParaRPr lang="en-US" altLang="zh-CN" sz="2800" dirty="0">
              <a:solidFill>
                <a:schemeClr val="tx1"/>
              </a:solidFill>
              <a:latin typeface="+mn-ea"/>
              <a:ea typeface="+mn-ea"/>
            </a:endParaRPr>
          </a:p>
        </p:txBody>
      </p:sp>
      <p:sp>
        <p:nvSpPr>
          <p:cNvPr id="950289" name="Rectangle 17">
            <a:extLst>
              <a:ext uri="{FF2B5EF4-FFF2-40B4-BE49-F238E27FC236}">
                <a16:creationId xmlns:a16="http://schemas.microsoft.com/office/drawing/2014/main" id="{7C8B77FA-3D2B-4A40-8361-12002F88F9A7}"/>
              </a:ext>
            </a:extLst>
          </p:cNvPr>
          <p:cNvSpPr>
            <a:spLocks noChangeArrowheads="1"/>
          </p:cNvSpPr>
          <p:nvPr/>
        </p:nvSpPr>
        <p:spPr bwMode="auto">
          <a:xfrm>
            <a:off x="3338376" y="6009838"/>
            <a:ext cx="45913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dirty="0">
                <a:solidFill>
                  <a:srgbClr val="0000FF"/>
                </a:solidFill>
                <a:latin typeface="+mn-ea"/>
                <a:ea typeface="+mn-ea"/>
              </a:rPr>
              <a:t>且重数 </a:t>
            </a:r>
            <a:r>
              <a:rPr lang="en-US" altLang="zh-CN" sz="2800" i="1" dirty="0">
                <a:solidFill>
                  <a:srgbClr val="0000FF"/>
                </a:solidFill>
                <a:latin typeface="+mn-ea"/>
                <a:ea typeface="+mn-ea"/>
              </a:rPr>
              <a:t>m</a:t>
            </a:r>
            <a:r>
              <a:rPr lang="en-US" altLang="zh-CN" sz="2800" dirty="0">
                <a:solidFill>
                  <a:srgbClr val="0000FF"/>
                </a:solidFill>
                <a:latin typeface="+mn-ea"/>
                <a:ea typeface="+mn-ea"/>
              </a:rPr>
              <a:t> </a:t>
            </a:r>
            <a:r>
              <a:rPr lang="zh-CN" altLang="en-US" sz="2800" dirty="0">
                <a:solidFill>
                  <a:srgbClr val="0000FF"/>
                </a:solidFill>
                <a:latin typeface="+mn-ea"/>
                <a:ea typeface="+mn-ea"/>
              </a:rPr>
              <a:t>越高，收敛越慢。</a:t>
            </a:r>
          </a:p>
        </p:txBody>
      </p:sp>
      <p:sp>
        <p:nvSpPr>
          <p:cNvPr id="950290" name="Text Box 18">
            <a:extLst>
              <a:ext uri="{FF2B5EF4-FFF2-40B4-BE49-F238E27FC236}">
                <a16:creationId xmlns:a16="http://schemas.microsoft.com/office/drawing/2014/main" id="{81D88C78-A3E2-4948-B091-C08AB030CDC1}"/>
              </a:ext>
            </a:extLst>
          </p:cNvPr>
          <p:cNvSpPr txBox="1">
            <a:spLocks noChangeArrowheads="1"/>
          </p:cNvSpPr>
          <p:nvPr/>
        </p:nvSpPr>
        <p:spPr bwMode="auto">
          <a:xfrm>
            <a:off x="716008" y="2854087"/>
            <a:ext cx="2016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63600" indent="-863600">
              <a:defRPr kumimoji="1" sz="2400">
                <a:solidFill>
                  <a:schemeClr val="tx1"/>
                </a:solidFill>
                <a:latin typeface="Arial" panose="020B0604020202020204" pitchFamily="34" charset="0"/>
                <a:ea typeface="宋体" panose="02010600030101010101" pitchFamily="2" charset="-122"/>
              </a:defRPr>
            </a:lvl1pPr>
            <a:lvl2pPr marL="1054100">
              <a:defRPr kumimoji="1" sz="2400">
                <a:solidFill>
                  <a:schemeClr val="tx1"/>
                </a:solidFill>
                <a:latin typeface="Arial" panose="020B0604020202020204" pitchFamily="34" charset="0"/>
                <a:ea typeface="宋体" panose="02010600030101010101" pitchFamily="2" charset="-122"/>
              </a:defRPr>
            </a:lvl2pPr>
            <a:lvl3pPr marL="1244600">
              <a:defRPr kumimoji="1" sz="2400">
                <a:solidFill>
                  <a:schemeClr val="tx1"/>
                </a:solidFill>
                <a:latin typeface="Arial" panose="020B0604020202020204" pitchFamily="34" charset="0"/>
                <a:ea typeface="宋体" panose="02010600030101010101" pitchFamily="2" charset="-122"/>
              </a:defRPr>
            </a:lvl3pPr>
            <a:lvl4pPr marL="1435100">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10000"/>
              </a:spcBef>
            </a:pPr>
            <a:r>
              <a:rPr lang="en-US" altLang="zh-CN" sz="2800" dirty="0">
                <a:solidFill>
                  <a:srgbClr val="0000FF"/>
                </a:solidFill>
                <a:latin typeface="+mn-ea"/>
                <a:ea typeface="+mn-ea"/>
              </a:rPr>
              <a:t>Taylor </a:t>
            </a:r>
            <a:r>
              <a:rPr lang="zh-CN" altLang="en-US" sz="2800" dirty="0">
                <a:solidFill>
                  <a:srgbClr val="0000FF"/>
                </a:solidFill>
                <a:latin typeface="+mn-ea"/>
                <a:ea typeface="+mn-ea"/>
              </a:rPr>
              <a:t>展式</a:t>
            </a:r>
            <a:endParaRPr lang="en-US" altLang="zh-CN" sz="2800" dirty="0">
              <a:solidFill>
                <a:srgbClr val="0000FF"/>
              </a:solidFill>
              <a:latin typeface="+mn-ea"/>
              <a:ea typeface="+mn-ea"/>
            </a:endParaRPr>
          </a:p>
        </p:txBody>
      </p:sp>
      <p:sp>
        <p:nvSpPr>
          <p:cNvPr id="950291" name="AutoShape 19">
            <a:extLst>
              <a:ext uri="{FF2B5EF4-FFF2-40B4-BE49-F238E27FC236}">
                <a16:creationId xmlns:a16="http://schemas.microsoft.com/office/drawing/2014/main" id="{F6FEE902-C639-4E05-9B88-E55683A84CBE}"/>
              </a:ext>
            </a:extLst>
          </p:cNvPr>
          <p:cNvSpPr>
            <a:spLocks noChangeArrowheads="1"/>
          </p:cNvSpPr>
          <p:nvPr/>
        </p:nvSpPr>
        <p:spPr bwMode="auto">
          <a:xfrm>
            <a:off x="2627313" y="2977455"/>
            <a:ext cx="504825" cy="288925"/>
          </a:xfrm>
          <a:prstGeom prst="rightArrow">
            <a:avLst>
              <a:gd name="adj1" fmla="val 50000"/>
              <a:gd name="adj2" fmla="val 436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tx1"/>
              </a:solidFill>
              <a:latin typeface="+mn-ea"/>
              <a:ea typeface="+mn-ea"/>
            </a:endParaRPr>
          </a:p>
        </p:txBody>
      </p:sp>
      <p:sp>
        <p:nvSpPr>
          <p:cNvPr id="950292" name="Text Box 20">
            <a:extLst>
              <a:ext uri="{FF2B5EF4-FFF2-40B4-BE49-F238E27FC236}">
                <a16:creationId xmlns:a16="http://schemas.microsoft.com/office/drawing/2014/main" id="{A07AC2E6-70BE-4436-B8CB-23A6F40942A6}"/>
              </a:ext>
            </a:extLst>
          </p:cNvPr>
          <p:cNvSpPr txBox="1">
            <a:spLocks noChangeArrowheads="1"/>
          </p:cNvSpPr>
          <p:nvPr/>
        </p:nvSpPr>
        <p:spPr bwMode="auto">
          <a:xfrm>
            <a:off x="653573" y="3459313"/>
            <a:ext cx="2017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63600" indent="-863600">
              <a:defRPr kumimoji="1" sz="2400">
                <a:solidFill>
                  <a:schemeClr val="tx1"/>
                </a:solidFill>
                <a:latin typeface="Arial" panose="020B0604020202020204" pitchFamily="34" charset="0"/>
                <a:ea typeface="宋体" panose="02010600030101010101" pitchFamily="2" charset="-122"/>
              </a:defRPr>
            </a:lvl1pPr>
            <a:lvl2pPr marL="1054100">
              <a:defRPr kumimoji="1" sz="2400">
                <a:solidFill>
                  <a:schemeClr val="tx1"/>
                </a:solidFill>
                <a:latin typeface="Arial" panose="020B0604020202020204" pitchFamily="34" charset="0"/>
                <a:ea typeface="宋体" panose="02010600030101010101" pitchFamily="2" charset="-122"/>
              </a:defRPr>
            </a:lvl2pPr>
            <a:lvl3pPr marL="1244600">
              <a:defRPr kumimoji="1" sz="2400">
                <a:solidFill>
                  <a:schemeClr val="tx1"/>
                </a:solidFill>
                <a:latin typeface="Arial" panose="020B0604020202020204" pitchFamily="34" charset="0"/>
                <a:ea typeface="宋体" panose="02010600030101010101" pitchFamily="2" charset="-122"/>
              </a:defRPr>
            </a:lvl3pPr>
            <a:lvl4pPr marL="1435100">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10000"/>
              </a:spcBef>
            </a:pPr>
            <a:r>
              <a:rPr lang="en-US" altLang="zh-CN" sz="2800" dirty="0">
                <a:solidFill>
                  <a:srgbClr val="0000FF"/>
                </a:solidFill>
                <a:latin typeface="+mn-ea"/>
                <a:ea typeface="+mn-ea"/>
              </a:rPr>
              <a:t>Taylor</a:t>
            </a:r>
            <a:r>
              <a:rPr lang="en-US" altLang="zh-CN" sz="2800" dirty="0">
                <a:latin typeface="+mn-ea"/>
                <a:ea typeface="+mn-ea"/>
              </a:rPr>
              <a:t> </a:t>
            </a:r>
            <a:r>
              <a:rPr lang="zh-CN" altLang="en-US" sz="2800" dirty="0">
                <a:solidFill>
                  <a:srgbClr val="0000FF"/>
                </a:solidFill>
                <a:latin typeface="+mn-ea"/>
                <a:ea typeface="+mn-ea"/>
              </a:rPr>
              <a:t>展式</a:t>
            </a:r>
            <a:endParaRPr lang="en-US" altLang="zh-CN" sz="2800" dirty="0">
              <a:solidFill>
                <a:srgbClr val="0000FF"/>
              </a:solidFill>
              <a:latin typeface="+mn-ea"/>
              <a:ea typeface="+mn-ea"/>
            </a:endParaRPr>
          </a:p>
        </p:txBody>
      </p:sp>
      <p:sp>
        <p:nvSpPr>
          <p:cNvPr id="950293" name="AutoShape 21">
            <a:extLst>
              <a:ext uri="{FF2B5EF4-FFF2-40B4-BE49-F238E27FC236}">
                <a16:creationId xmlns:a16="http://schemas.microsoft.com/office/drawing/2014/main" id="{84FD70F9-500C-492E-85F9-F424B239A2CB}"/>
              </a:ext>
            </a:extLst>
          </p:cNvPr>
          <p:cNvSpPr>
            <a:spLocks noChangeArrowheads="1"/>
          </p:cNvSpPr>
          <p:nvPr/>
        </p:nvSpPr>
        <p:spPr bwMode="auto">
          <a:xfrm>
            <a:off x="2557463" y="3552130"/>
            <a:ext cx="504825" cy="288925"/>
          </a:xfrm>
          <a:prstGeom prst="rightArrow">
            <a:avLst>
              <a:gd name="adj1" fmla="val 50000"/>
              <a:gd name="adj2" fmla="val 436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tx1"/>
              </a:solidFill>
              <a:latin typeface="+mn-ea"/>
              <a:ea typeface="+mn-ea"/>
            </a:endParaRPr>
          </a:p>
        </p:txBody>
      </p:sp>
      <p:sp>
        <p:nvSpPr>
          <p:cNvPr id="22" name="标题 134145">
            <a:extLst>
              <a:ext uri="{FF2B5EF4-FFF2-40B4-BE49-F238E27FC236}">
                <a16:creationId xmlns:a16="http://schemas.microsoft.com/office/drawing/2014/main" id="{246A5940-584A-44A5-8B1C-68B3D33B2FB5}"/>
              </a:ext>
            </a:extLst>
          </p:cNvPr>
          <p:cNvSpPr txBox="1">
            <a:spLocks noChangeArrowheads="1"/>
          </p:cNvSpPr>
          <p:nvPr/>
        </p:nvSpPr>
        <p:spPr>
          <a:xfrm>
            <a:off x="2118330" y="167646"/>
            <a:ext cx="4907340" cy="48099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1" dirty="0">
                <a:latin typeface="华文仿宋" panose="02010600040101010101" pitchFamily="2" charset="-122"/>
                <a:ea typeface="华文仿宋" panose="02010600040101010101" pitchFamily="2" charset="-122"/>
              </a:rPr>
              <a:t>2.4.3 </a:t>
            </a:r>
            <a:r>
              <a:rPr lang="zh-CN" altLang="en-US" sz="2800" b="1" dirty="0">
                <a:latin typeface="华文仿宋" panose="02010600040101010101" pitchFamily="2" charset="-122"/>
                <a:ea typeface="华文仿宋" panose="02010600040101010101" pitchFamily="2" charset="-122"/>
              </a:rPr>
              <a:t>牛顿迭代法的收敛性分析</a:t>
            </a:r>
          </a:p>
        </p:txBody>
      </p:sp>
    </p:spTree>
    <p:extLst>
      <p:ext uri="{BB962C8B-B14F-4D97-AF65-F5344CB8AC3E}">
        <p14:creationId xmlns:p14="http://schemas.microsoft.com/office/powerpoint/2010/main" val="2695777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50275"/>
                                        </p:tgtEl>
                                        <p:attrNameLst>
                                          <p:attrName>style.visibility</p:attrName>
                                        </p:attrNameLst>
                                      </p:cBhvr>
                                      <p:to>
                                        <p:strVal val="visible"/>
                                      </p:to>
                                    </p:set>
                                    <p:animEffect transition="in" filter="blinds(horizontal)">
                                      <p:cBhvr>
                                        <p:cTn id="7" dur="500"/>
                                        <p:tgtEl>
                                          <p:spTgt spid="950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950276"/>
                                        </p:tgtEl>
                                        <p:attrNameLst>
                                          <p:attrName>style.visibility</p:attrName>
                                        </p:attrNameLst>
                                      </p:cBhvr>
                                      <p:to>
                                        <p:strVal val="visible"/>
                                      </p:to>
                                    </p:set>
                                    <p:animEffect transition="in" filter="slide(fromBottom)">
                                      <p:cBhvr>
                                        <p:cTn id="12" dur="500"/>
                                        <p:tgtEl>
                                          <p:spTgt spid="950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50277"/>
                                        </p:tgtEl>
                                        <p:attrNameLst>
                                          <p:attrName>style.visibility</p:attrName>
                                        </p:attrNameLst>
                                      </p:cBhvr>
                                      <p:to>
                                        <p:strVal val="visible"/>
                                      </p:to>
                                    </p:set>
                                    <p:animEffect transition="in" filter="slide(fromBottom)">
                                      <p:cBhvr>
                                        <p:cTn id="17" dur="500"/>
                                        <p:tgtEl>
                                          <p:spTgt spid="95027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950278"/>
                                        </p:tgtEl>
                                        <p:attrNameLst>
                                          <p:attrName>style.visibility</p:attrName>
                                        </p:attrNameLst>
                                      </p:cBhvr>
                                      <p:to>
                                        <p:strVal val="visible"/>
                                      </p:to>
                                    </p:set>
                                    <p:animEffect transition="in" filter="wipe(left)">
                                      <p:cBhvr>
                                        <p:cTn id="21" dur="500"/>
                                        <p:tgtEl>
                                          <p:spTgt spid="950278"/>
                                        </p:tgtEl>
                                      </p:cBhvr>
                                    </p:animEffect>
                                  </p:childTnLst>
                                </p:cTn>
                              </p:par>
                            </p:childTnLst>
                          </p:cTn>
                        </p:par>
                        <p:par>
                          <p:cTn id="22" fill="hold" nodeType="afterGroup">
                            <p:stCondLst>
                              <p:cond delay="1000"/>
                            </p:stCondLst>
                            <p:childTnLst>
                              <p:par>
                                <p:cTn id="23" presetID="12" presetClass="entr" presetSubtype="4" fill="hold" nodeType="afterEffect">
                                  <p:stCondLst>
                                    <p:cond delay="0"/>
                                  </p:stCondLst>
                                  <p:childTnLst>
                                    <p:set>
                                      <p:cBhvr>
                                        <p:cTn id="24" dur="1" fill="hold">
                                          <p:stCondLst>
                                            <p:cond delay="0"/>
                                          </p:stCondLst>
                                        </p:cTn>
                                        <p:tgtEl>
                                          <p:spTgt spid="950279"/>
                                        </p:tgtEl>
                                        <p:attrNameLst>
                                          <p:attrName>style.visibility</p:attrName>
                                        </p:attrNameLst>
                                      </p:cBhvr>
                                      <p:to>
                                        <p:strVal val="visible"/>
                                      </p:to>
                                    </p:set>
                                    <p:animEffect transition="in" filter="slide(fromBottom)">
                                      <p:cBhvr>
                                        <p:cTn id="25" dur="500"/>
                                        <p:tgtEl>
                                          <p:spTgt spid="9502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950290"/>
                                        </p:tgtEl>
                                        <p:attrNameLst>
                                          <p:attrName>style.visibility</p:attrName>
                                        </p:attrNameLst>
                                      </p:cBhvr>
                                      <p:to>
                                        <p:strVal val="visible"/>
                                      </p:to>
                                    </p:set>
                                    <p:animEffect transition="in" filter="slide(fromBottom)">
                                      <p:cBhvr>
                                        <p:cTn id="30" dur="500"/>
                                        <p:tgtEl>
                                          <p:spTgt spid="950290"/>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950291"/>
                                        </p:tgtEl>
                                        <p:attrNameLst>
                                          <p:attrName>style.visibility</p:attrName>
                                        </p:attrNameLst>
                                      </p:cBhvr>
                                      <p:to>
                                        <p:strVal val="visible"/>
                                      </p:to>
                                    </p:set>
                                    <p:animEffect transition="in" filter="wipe(left)">
                                      <p:cBhvr>
                                        <p:cTn id="34" dur="500"/>
                                        <p:tgtEl>
                                          <p:spTgt spid="950291"/>
                                        </p:tgtEl>
                                      </p:cBhvr>
                                    </p:animEffect>
                                  </p:childTnLst>
                                </p:cTn>
                              </p:par>
                              <p:par>
                                <p:cTn id="35" presetID="12" presetClass="entr" presetSubtype="4" fill="hold" nodeType="withEffect">
                                  <p:stCondLst>
                                    <p:cond delay="0"/>
                                  </p:stCondLst>
                                  <p:childTnLst>
                                    <p:set>
                                      <p:cBhvr>
                                        <p:cTn id="36" dur="1" fill="hold">
                                          <p:stCondLst>
                                            <p:cond delay="0"/>
                                          </p:stCondLst>
                                        </p:cTn>
                                        <p:tgtEl>
                                          <p:spTgt spid="950280"/>
                                        </p:tgtEl>
                                        <p:attrNameLst>
                                          <p:attrName>style.visibility</p:attrName>
                                        </p:attrNameLst>
                                      </p:cBhvr>
                                      <p:to>
                                        <p:strVal val="visible"/>
                                      </p:to>
                                    </p:set>
                                    <p:animEffect transition="in" filter="slide(fromBottom)">
                                      <p:cBhvr>
                                        <p:cTn id="37" dur="500"/>
                                        <p:tgtEl>
                                          <p:spTgt spid="9502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950292"/>
                                        </p:tgtEl>
                                        <p:attrNameLst>
                                          <p:attrName>style.visibility</p:attrName>
                                        </p:attrNameLst>
                                      </p:cBhvr>
                                      <p:to>
                                        <p:strVal val="visible"/>
                                      </p:to>
                                    </p:set>
                                    <p:animEffect transition="in" filter="slide(fromBottom)">
                                      <p:cBhvr>
                                        <p:cTn id="42" dur="500"/>
                                        <p:tgtEl>
                                          <p:spTgt spid="950292"/>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950293"/>
                                        </p:tgtEl>
                                        <p:attrNameLst>
                                          <p:attrName>style.visibility</p:attrName>
                                        </p:attrNameLst>
                                      </p:cBhvr>
                                      <p:to>
                                        <p:strVal val="visible"/>
                                      </p:to>
                                    </p:set>
                                    <p:animEffect transition="in" filter="wipe(left)">
                                      <p:cBhvr>
                                        <p:cTn id="46" dur="500"/>
                                        <p:tgtEl>
                                          <p:spTgt spid="950293"/>
                                        </p:tgtEl>
                                      </p:cBhvr>
                                    </p:animEffect>
                                  </p:childTnLst>
                                </p:cTn>
                              </p:par>
                              <p:par>
                                <p:cTn id="47" presetID="22" presetClass="entr" presetSubtype="1" fill="hold" nodeType="withEffect">
                                  <p:stCondLst>
                                    <p:cond delay="0"/>
                                  </p:stCondLst>
                                  <p:childTnLst>
                                    <p:set>
                                      <p:cBhvr>
                                        <p:cTn id="48" dur="1" fill="hold">
                                          <p:stCondLst>
                                            <p:cond delay="0"/>
                                          </p:stCondLst>
                                        </p:cTn>
                                        <p:tgtEl>
                                          <p:spTgt spid="950281"/>
                                        </p:tgtEl>
                                        <p:attrNameLst>
                                          <p:attrName>style.visibility</p:attrName>
                                        </p:attrNameLst>
                                      </p:cBhvr>
                                      <p:to>
                                        <p:strVal val="visible"/>
                                      </p:to>
                                    </p:set>
                                    <p:animEffect transition="in" filter="wipe(up)">
                                      <p:cBhvr>
                                        <p:cTn id="49" dur="500"/>
                                        <p:tgtEl>
                                          <p:spTgt spid="9502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950282"/>
                                        </p:tgtEl>
                                        <p:attrNameLst>
                                          <p:attrName>style.visibility</p:attrName>
                                        </p:attrNameLst>
                                      </p:cBhvr>
                                      <p:to>
                                        <p:strVal val="visible"/>
                                      </p:to>
                                    </p:set>
                                    <p:anim calcmode="lin" valueType="num">
                                      <p:cBhvr additive="base">
                                        <p:cTn id="54" dur="500" fill="hold"/>
                                        <p:tgtEl>
                                          <p:spTgt spid="950282"/>
                                        </p:tgtEl>
                                        <p:attrNameLst>
                                          <p:attrName>ppt_x</p:attrName>
                                        </p:attrNameLst>
                                      </p:cBhvr>
                                      <p:tavLst>
                                        <p:tav tm="0">
                                          <p:val>
                                            <p:strVal val="#ppt_x"/>
                                          </p:val>
                                        </p:tav>
                                        <p:tav tm="100000">
                                          <p:val>
                                            <p:strVal val="#ppt_x"/>
                                          </p:val>
                                        </p:tav>
                                      </p:tavLst>
                                    </p:anim>
                                    <p:anim calcmode="lin" valueType="num">
                                      <p:cBhvr additive="base">
                                        <p:cTn id="55" dur="500" fill="hold"/>
                                        <p:tgtEl>
                                          <p:spTgt spid="950282"/>
                                        </p:tgtEl>
                                        <p:attrNameLst>
                                          <p:attrName>ppt_y</p:attrName>
                                        </p:attrNameLst>
                                      </p:cBhvr>
                                      <p:tavLst>
                                        <p:tav tm="0">
                                          <p:val>
                                            <p:strVal val="1+#ppt_h/2"/>
                                          </p:val>
                                        </p:tav>
                                        <p:tav tm="100000">
                                          <p:val>
                                            <p:strVal val="#ppt_y"/>
                                          </p:val>
                                        </p:tav>
                                      </p:tavLst>
                                    </p:anim>
                                  </p:childTnLst>
                                </p:cTn>
                              </p:par>
                            </p:childTnLst>
                          </p:cTn>
                        </p:par>
                        <p:par>
                          <p:cTn id="56" fill="hold" nodeType="afterGroup">
                            <p:stCondLst>
                              <p:cond delay="500"/>
                            </p:stCondLst>
                            <p:childTnLst>
                              <p:par>
                                <p:cTn id="57" presetID="16" presetClass="entr" presetSubtype="26" fill="hold" nodeType="afterEffect">
                                  <p:stCondLst>
                                    <p:cond delay="0"/>
                                  </p:stCondLst>
                                  <p:childTnLst>
                                    <p:set>
                                      <p:cBhvr>
                                        <p:cTn id="58" dur="1" fill="hold">
                                          <p:stCondLst>
                                            <p:cond delay="0"/>
                                          </p:stCondLst>
                                        </p:cTn>
                                        <p:tgtEl>
                                          <p:spTgt spid="950283"/>
                                        </p:tgtEl>
                                        <p:attrNameLst>
                                          <p:attrName>style.visibility</p:attrName>
                                        </p:attrNameLst>
                                      </p:cBhvr>
                                      <p:to>
                                        <p:strVal val="visible"/>
                                      </p:to>
                                    </p:set>
                                    <p:animEffect transition="in" filter="barn(inHorizontal)">
                                      <p:cBhvr>
                                        <p:cTn id="59" dur="500"/>
                                        <p:tgtEl>
                                          <p:spTgt spid="95028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950284"/>
                                        </p:tgtEl>
                                        <p:attrNameLst>
                                          <p:attrName>style.visibility</p:attrName>
                                        </p:attrNameLst>
                                      </p:cBhvr>
                                      <p:to>
                                        <p:strVal val="visible"/>
                                      </p:to>
                                    </p:set>
                                    <p:animEffect transition="in" filter="wipe(left)">
                                      <p:cBhvr>
                                        <p:cTn id="64" dur="500"/>
                                        <p:tgtEl>
                                          <p:spTgt spid="950284"/>
                                        </p:tgtEl>
                                      </p:cBhvr>
                                    </p:animEffect>
                                  </p:childTnLst>
                                </p:cTn>
                              </p:par>
                            </p:childTnLst>
                          </p:cTn>
                        </p:par>
                        <p:par>
                          <p:cTn id="65" fill="hold" nodeType="afterGroup">
                            <p:stCondLst>
                              <p:cond delay="500"/>
                            </p:stCondLst>
                            <p:childTnLst>
                              <p:par>
                                <p:cTn id="66" presetID="5" presetClass="entr" presetSubtype="10" fill="hold" nodeType="afterEffect">
                                  <p:stCondLst>
                                    <p:cond delay="0"/>
                                  </p:stCondLst>
                                  <p:childTnLst>
                                    <p:set>
                                      <p:cBhvr>
                                        <p:cTn id="67" dur="1" fill="hold">
                                          <p:stCondLst>
                                            <p:cond delay="0"/>
                                          </p:stCondLst>
                                        </p:cTn>
                                        <p:tgtEl>
                                          <p:spTgt spid="950285"/>
                                        </p:tgtEl>
                                        <p:attrNameLst>
                                          <p:attrName>style.visibility</p:attrName>
                                        </p:attrNameLst>
                                      </p:cBhvr>
                                      <p:to>
                                        <p:strVal val="visible"/>
                                      </p:to>
                                    </p:set>
                                    <p:animEffect transition="in" filter="checkerboard(across)">
                                      <p:cBhvr>
                                        <p:cTn id="68" dur="500"/>
                                        <p:tgtEl>
                                          <p:spTgt spid="95028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950286"/>
                                        </p:tgtEl>
                                        <p:attrNameLst>
                                          <p:attrName>style.visibility</p:attrName>
                                        </p:attrNameLst>
                                      </p:cBhvr>
                                      <p:to>
                                        <p:strVal val="visible"/>
                                      </p:to>
                                    </p:set>
                                    <p:animEffect transition="in" filter="wipe(up)">
                                      <p:cBhvr>
                                        <p:cTn id="73" dur="500"/>
                                        <p:tgtEl>
                                          <p:spTgt spid="95028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950287"/>
                                        </p:tgtEl>
                                        <p:attrNameLst>
                                          <p:attrName>style.visibility</p:attrName>
                                        </p:attrNameLst>
                                      </p:cBhvr>
                                      <p:to>
                                        <p:strVal val="visible"/>
                                      </p:to>
                                    </p:set>
                                    <p:animEffect transition="in" filter="wipe(left)">
                                      <p:cBhvr>
                                        <p:cTn id="78" dur="500"/>
                                        <p:tgtEl>
                                          <p:spTgt spid="950287"/>
                                        </p:tgtEl>
                                      </p:cBhvr>
                                    </p:animEffect>
                                  </p:childTnLst>
                                </p:cTn>
                              </p:par>
                            </p:childTnLst>
                          </p:cTn>
                        </p:par>
                        <p:par>
                          <p:cTn id="79" fill="hold" nodeType="afterGroup">
                            <p:stCondLst>
                              <p:cond delay="500"/>
                            </p:stCondLst>
                            <p:childTnLst>
                              <p:par>
                                <p:cTn id="80" presetID="23" presetClass="entr" presetSubtype="16" fill="hold" grpId="0" nodeType="afterEffect">
                                  <p:stCondLst>
                                    <p:cond delay="0"/>
                                  </p:stCondLst>
                                  <p:childTnLst>
                                    <p:set>
                                      <p:cBhvr>
                                        <p:cTn id="81" dur="1" fill="hold">
                                          <p:stCondLst>
                                            <p:cond delay="0"/>
                                          </p:stCondLst>
                                        </p:cTn>
                                        <p:tgtEl>
                                          <p:spTgt spid="950288"/>
                                        </p:tgtEl>
                                        <p:attrNameLst>
                                          <p:attrName>style.visibility</p:attrName>
                                        </p:attrNameLst>
                                      </p:cBhvr>
                                      <p:to>
                                        <p:strVal val="visible"/>
                                      </p:to>
                                    </p:set>
                                    <p:anim calcmode="lin" valueType="num">
                                      <p:cBhvr>
                                        <p:cTn id="82" dur="500" fill="hold"/>
                                        <p:tgtEl>
                                          <p:spTgt spid="950288"/>
                                        </p:tgtEl>
                                        <p:attrNameLst>
                                          <p:attrName>ppt_w</p:attrName>
                                        </p:attrNameLst>
                                      </p:cBhvr>
                                      <p:tavLst>
                                        <p:tav tm="0">
                                          <p:val>
                                            <p:fltVal val="0"/>
                                          </p:val>
                                        </p:tav>
                                        <p:tav tm="100000">
                                          <p:val>
                                            <p:strVal val="#ppt_w"/>
                                          </p:val>
                                        </p:tav>
                                      </p:tavLst>
                                    </p:anim>
                                    <p:anim calcmode="lin" valueType="num">
                                      <p:cBhvr>
                                        <p:cTn id="83" dur="500" fill="hold"/>
                                        <p:tgtEl>
                                          <p:spTgt spid="950288"/>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950289"/>
                                        </p:tgtEl>
                                        <p:attrNameLst>
                                          <p:attrName>style.visibility</p:attrName>
                                        </p:attrNameLst>
                                      </p:cBhvr>
                                      <p:to>
                                        <p:strVal val="visible"/>
                                      </p:to>
                                    </p:set>
                                    <p:animEffect transition="in" filter="slide(fromBottom)">
                                      <p:cBhvr>
                                        <p:cTn id="88" dur="500"/>
                                        <p:tgtEl>
                                          <p:spTgt spid="950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5" grpId="0"/>
      <p:bldP spid="950277" grpId="0"/>
      <p:bldP spid="950282" grpId="0"/>
      <p:bldP spid="950288" grpId="0"/>
      <p:bldP spid="950289" grpId="0"/>
      <p:bldP spid="950290" grpId="0"/>
      <p:bldP spid="9502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9CDD0C3E-E093-4246-A246-1686F63886D3}"/>
              </a:ext>
            </a:extLst>
          </p:cNvPr>
          <p:cNvSpPr txBox="1">
            <a:spLocks noChangeArrowheads="1"/>
          </p:cNvSpPr>
          <p:nvPr/>
        </p:nvSpPr>
        <p:spPr bwMode="auto">
          <a:xfrm>
            <a:off x="519586" y="685060"/>
            <a:ext cx="19121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 </a:t>
            </a:r>
            <a:r>
              <a:rPr lang="zh-CN" altLang="en-US" sz="2800" b="1" dirty="0">
                <a:solidFill>
                  <a:srgbClr val="FF3300"/>
                </a:solidFill>
              </a:rPr>
              <a:t>例</a:t>
            </a:r>
            <a:r>
              <a:rPr lang="en-US" altLang="zh-CN" sz="2800" b="1" dirty="0">
                <a:solidFill>
                  <a:srgbClr val="FF3300"/>
                </a:solidFill>
              </a:rPr>
              <a:t>2.1</a:t>
            </a:r>
            <a:r>
              <a:rPr lang="zh-CN" altLang="en-US" sz="2800" b="1" dirty="0"/>
              <a:t>的根</a:t>
            </a:r>
          </a:p>
        </p:txBody>
      </p:sp>
      <p:graphicFrame>
        <p:nvGraphicFramePr>
          <p:cNvPr id="2051" name="Object 3">
            <a:extLst>
              <a:ext uri="{FF2B5EF4-FFF2-40B4-BE49-F238E27FC236}">
                <a16:creationId xmlns:a16="http://schemas.microsoft.com/office/drawing/2014/main" id="{50320E55-C986-48AF-82FA-9AC1F82712FD}"/>
              </a:ext>
            </a:extLst>
          </p:cNvPr>
          <p:cNvGraphicFramePr>
            <a:graphicFrameLocks noChangeAspect="1"/>
          </p:cNvGraphicFramePr>
          <p:nvPr>
            <p:extLst>
              <p:ext uri="{D42A27DB-BD31-4B8C-83A1-F6EECF244321}">
                <p14:modId xmlns:p14="http://schemas.microsoft.com/office/powerpoint/2010/main" val="4281579686"/>
              </p:ext>
            </p:extLst>
          </p:nvPr>
        </p:nvGraphicFramePr>
        <p:xfrm>
          <a:off x="1762125" y="810915"/>
          <a:ext cx="5619750" cy="808038"/>
        </p:xfrm>
        <a:graphic>
          <a:graphicData uri="http://schemas.openxmlformats.org/presentationml/2006/ole">
            <mc:AlternateContent xmlns:mc="http://schemas.openxmlformats.org/markup-compatibility/2006">
              <mc:Choice xmlns:v="urn:schemas-microsoft-com:vml" Requires="v">
                <p:oleObj spid="_x0000_s75938" name="Equation" r:id="rId3" imgW="2743200" imgH="393480" progId="Equation.3">
                  <p:embed/>
                </p:oleObj>
              </mc:Choice>
              <mc:Fallback>
                <p:oleObj name="Equation" r:id="rId3" imgW="2743200" imgH="393480" progId="Equation.3">
                  <p:embed/>
                  <p:pic>
                    <p:nvPicPr>
                      <p:cNvPr id="2051" name="Object 3">
                        <a:extLst>
                          <a:ext uri="{FF2B5EF4-FFF2-40B4-BE49-F238E27FC236}">
                            <a16:creationId xmlns:a16="http://schemas.microsoft.com/office/drawing/2014/main" id="{50320E55-C986-48AF-82FA-9AC1F82712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810915"/>
                        <a:ext cx="561975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6" name="Picture 8" descr="ex1-1">
            <a:extLst>
              <a:ext uri="{FF2B5EF4-FFF2-40B4-BE49-F238E27FC236}">
                <a16:creationId xmlns:a16="http://schemas.microsoft.com/office/drawing/2014/main" id="{E12FAD4E-DE24-4C75-8FBC-482F80B0A5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654121"/>
            <a:ext cx="603408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388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9" name="Rectangle 3">
            <a:extLst>
              <a:ext uri="{FF2B5EF4-FFF2-40B4-BE49-F238E27FC236}">
                <a16:creationId xmlns:a16="http://schemas.microsoft.com/office/drawing/2014/main" id="{06202FAF-2D15-4339-8F2D-6361AD6D9ED3}"/>
              </a:ext>
            </a:extLst>
          </p:cNvPr>
          <p:cNvSpPr>
            <a:spLocks noChangeArrowheads="1"/>
          </p:cNvSpPr>
          <p:nvPr/>
        </p:nvSpPr>
        <p:spPr bwMode="auto">
          <a:xfrm>
            <a:off x="333977" y="843618"/>
            <a:ext cx="4931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hlink"/>
              </a:buClr>
              <a:buFont typeface="Wingdings" panose="05000000000000000000" pitchFamily="2" charset="2"/>
              <a:buChar char="p"/>
            </a:pPr>
            <a:r>
              <a:rPr lang="zh-CN" altLang="en-US" sz="2800" dirty="0">
                <a:solidFill>
                  <a:schemeClr val="tx1"/>
                </a:solidFill>
              </a:rPr>
              <a:t> 提高收敛速度</a:t>
            </a:r>
            <a:r>
              <a:rPr lang="en-US" altLang="zh-CN" sz="2800" dirty="0">
                <a:solidFill>
                  <a:schemeClr val="tx1"/>
                </a:solidFill>
              </a:rPr>
              <a:t>—</a:t>
            </a:r>
            <a:r>
              <a:rPr lang="zh-CN" altLang="en-US" sz="2800" dirty="0">
                <a:solidFill>
                  <a:schemeClr val="tx1"/>
                </a:solidFill>
              </a:rPr>
              <a:t>提高收敛阶</a:t>
            </a:r>
          </a:p>
        </p:txBody>
      </p:sp>
      <p:sp>
        <p:nvSpPr>
          <p:cNvPr id="951300" name="Rectangle 4">
            <a:extLst>
              <a:ext uri="{FF2B5EF4-FFF2-40B4-BE49-F238E27FC236}">
                <a16:creationId xmlns:a16="http://schemas.microsoft.com/office/drawing/2014/main" id="{38199A54-6127-4889-8B8D-0CCC7D69CC8E}"/>
              </a:ext>
            </a:extLst>
          </p:cNvPr>
          <p:cNvSpPr>
            <a:spLocks noChangeArrowheads="1"/>
          </p:cNvSpPr>
          <p:nvPr/>
        </p:nvSpPr>
        <p:spPr bwMode="auto">
          <a:xfrm>
            <a:off x="4939384" y="2472596"/>
            <a:ext cx="3706464"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FF"/>
                </a:solidFill>
                <a:ea typeface="楷体_GB2312" pitchFamily="49" charset="-122"/>
              </a:rPr>
              <a:t>但 </a:t>
            </a:r>
            <a:r>
              <a:rPr lang="en-US" altLang="zh-CN" sz="2400" i="1">
                <a:solidFill>
                  <a:srgbClr val="0000FF"/>
                </a:solidFill>
                <a:ea typeface="楷体_GB2312" pitchFamily="49" charset="-122"/>
              </a:rPr>
              <a:t>m </a:t>
            </a:r>
            <a:r>
              <a:rPr lang="zh-CN" altLang="en-US" sz="2400">
                <a:solidFill>
                  <a:srgbClr val="0000FF"/>
                </a:solidFill>
                <a:ea typeface="楷体_GB2312" pitchFamily="49" charset="-122"/>
              </a:rPr>
              <a:t>通常无法预先知道！</a:t>
            </a:r>
          </a:p>
        </p:txBody>
      </p:sp>
      <p:grpSp>
        <p:nvGrpSpPr>
          <p:cNvPr id="951301" name="Group 5">
            <a:extLst>
              <a:ext uri="{FF2B5EF4-FFF2-40B4-BE49-F238E27FC236}">
                <a16:creationId xmlns:a16="http://schemas.microsoft.com/office/drawing/2014/main" id="{551D7BDF-518A-4002-8103-BFC86C82FE77}"/>
              </a:ext>
            </a:extLst>
          </p:cNvPr>
          <p:cNvGrpSpPr>
            <a:grpSpLocks/>
          </p:cNvGrpSpPr>
          <p:nvPr/>
        </p:nvGrpSpPr>
        <p:grpSpPr bwMode="auto">
          <a:xfrm>
            <a:off x="254005" y="1566591"/>
            <a:ext cx="4033836" cy="835025"/>
            <a:chOff x="268" y="1128"/>
            <a:chExt cx="2541" cy="526"/>
          </a:xfrm>
        </p:grpSpPr>
        <p:sp>
          <p:nvSpPr>
            <p:cNvPr id="951302" name="Text Box 6">
              <a:extLst>
                <a:ext uri="{FF2B5EF4-FFF2-40B4-BE49-F238E27FC236}">
                  <a16:creationId xmlns:a16="http://schemas.microsoft.com/office/drawing/2014/main" id="{C06A75C1-9285-43A1-9288-EC0CC390DE16}"/>
                </a:ext>
              </a:extLst>
            </p:cNvPr>
            <p:cNvSpPr txBox="1">
              <a:spLocks noChangeArrowheads="1"/>
            </p:cNvSpPr>
            <p:nvPr/>
          </p:nvSpPr>
          <p:spPr bwMode="auto">
            <a:xfrm>
              <a:off x="268" y="1238"/>
              <a:ext cx="12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63600" indent="-863600">
                <a:defRPr kumimoji="1" sz="2400">
                  <a:solidFill>
                    <a:schemeClr val="tx1"/>
                  </a:solidFill>
                  <a:latin typeface="Arial" panose="020B0604020202020204" pitchFamily="34" charset="0"/>
                  <a:ea typeface="宋体" panose="02010600030101010101" pitchFamily="2" charset="-122"/>
                </a:defRPr>
              </a:lvl1pPr>
              <a:lvl2pPr marL="1054100">
                <a:defRPr kumimoji="1" sz="2400">
                  <a:solidFill>
                    <a:schemeClr val="tx1"/>
                  </a:solidFill>
                  <a:latin typeface="Arial" panose="020B0604020202020204" pitchFamily="34" charset="0"/>
                  <a:ea typeface="宋体" panose="02010600030101010101" pitchFamily="2" charset="-122"/>
                </a:defRPr>
              </a:lvl2pPr>
              <a:lvl3pPr marL="1244600">
                <a:defRPr kumimoji="1" sz="2400">
                  <a:solidFill>
                    <a:schemeClr val="tx1"/>
                  </a:solidFill>
                  <a:latin typeface="Arial" panose="020B0604020202020204" pitchFamily="34" charset="0"/>
                  <a:ea typeface="宋体" panose="02010600030101010101" pitchFamily="2" charset="-122"/>
                </a:defRPr>
              </a:lvl3pPr>
              <a:lvl4pPr marL="1435100">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10000"/>
                </a:spcBef>
              </a:pPr>
              <a:r>
                <a:rPr lang="zh-CN" altLang="en-US" dirty="0">
                  <a:latin typeface="Times New Roman" panose="02020603050405020304" pitchFamily="18" charset="0"/>
                </a:rPr>
                <a:t>法一：取 </a:t>
              </a:r>
            </a:p>
          </p:txBody>
        </p:sp>
        <p:graphicFrame>
          <p:nvGraphicFramePr>
            <p:cNvPr id="951303" name="Object 7">
              <a:extLst>
                <a:ext uri="{FF2B5EF4-FFF2-40B4-BE49-F238E27FC236}">
                  <a16:creationId xmlns:a16="http://schemas.microsoft.com/office/drawing/2014/main" id="{EE5EA7A4-353D-4457-8BBA-3CF2C2FBD06C}"/>
                </a:ext>
              </a:extLst>
            </p:cNvPr>
            <p:cNvGraphicFramePr>
              <a:graphicFrameLocks noChangeAspect="1"/>
            </p:cNvGraphicFramePr>
            <p:nvPr>
              <p:extLst>
                <p:ext uri="{D42A27DB-BD31-4B8C-83A1-F6EECF244321}">
                  <p14:modId xmlns:p14="http://schemas.microsoft.com/office/powerpoint/2010/main" val="2767064059"/>
                </p:ext>
              </p:extLst>
            </p:nvPr>
          </p:nvGraphicFramePr>
          <p:xfrm>
            <a:off x="1339" y="1128"/>
            <a:ext cx="1470" cy="526"/>
          </p:xfrm>
          <a:graphic>
            <a:graphicData uri="http://schemas.openxmlformats.org/presentationml/2006/ole">
              <mc:AlternateContent xmlns:mc="http://schemas.openxmlformats.org/markup-compatibility/2006">
                <mc:Choice xmlns:v="urn:schemas-microsoft-com:vml" Requires="v">
                  <p:oleObj spid="_x0000_s88630" name="Equation" r:id="rId3" imgW="1244520" imgH="419040" progId="Equation.DSMT4">
                    <p:embed/>
                  </p:oleObj>
                </mc:Choice>
                <mc:Fallback>
                  <p:oleObj name="Equation" r:id="rId3" imgW="1244520" imgH="419040" progId="Equation.DSMT4">
                    <p:embed/>
                    <p:pic>
                      <p:nvPicPr>
                        <p:cNvPr id="951303" name="Object 7">
                          <a:extLst>
                            <a:ext uri="{FF2B5EF4-FFF2-40B4-BE49-F238E27FC236}">
                              <a16:creationId xmlns:a16="http://schemas.microsoft.com/office/drawing/2014/main" id="{EE5EA7A4-353D-4457-8BBA-3CF2C2FBD0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 y="1128"/>
                          <a:ext cx="1470"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51304" name="Group 8">
            <a:extLst>
              <a:ext uri="{FF2B5EF4-FFF2-40B4-BE49-F238E27FC236}">
                <a16:creationId xmlns:a16="http://schemas.microsoft.com/office/drawing/2014/main" id="{964681F5-9324-4361-8139-820BBE96199A}"/>
              </a:ext>
            </a:extLst>
          </p:cNvPr>
          <p:cNvGrpSpPr>
            <a:grpSpLocks/>
          </p:cNvGrpSpPr>
          <p:nvPr/>
        </p:nvGrpSpPr>
        <p:grpSpPr bwMode="auto">
          <a:xfrm>
            <a:off x="4432304" y="1784112"/>
            <a:ext cx="1935162" cy="404813"/>
            <a:chOff x="2925" y="1298"/>
            <a:chExt cx="1219" cy="255"/>
          </a:xfrm>
        </p:grpSpPr>
        <p:sp>
          <p:nvSpPr>
            <p:cNvPr id="951305" name="AutoShape 9">
              <a:extLst>
                <a:ext uri="{FF2B5EF4-FFF2-40B4-BE49-F238E27FC236}">
                  <a16:creationId xmlns:a16="http://schemas.microsoft.com/office/drawing/2014/main" id="{7E7E2ED4-A28F-4A5B-A589-A5A69A4888C3}"/>
                </a:ext>
              </a:extLst>
            </p:cNvPr>
            <p:cNvSpPr>
              <a:spLocks noChangeArrowheads="1"/>
            </p:cNvSpPr>
            <p:nvPr/>
          </p:nvSpPr>
          <p:spPr bwMode="auto">
            <a:xfrm>
              <a:off x="2925" y="1344"/>
              <a:ext cx="318" cy="182"/>
            </a:xfrm>
            <a:prstGeom prst="rightArrow">
              <a:avLst>
                <a:gd name="adj1" fmla="val 50000"/>
                <a:gd name="adj2" fmla="val 436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aphicFrame>
          <p:nvGraphicFramePr>
            <p:cNvPr id="951306" name="Object 10">
              <a:extLst>
                <a:ext uri="{FF2B5EF4-FFF2-40B4-BE49-F238E27FC236}">
                  <a16:creationId xmlns:a16="http://schemas.microsoft.com/office/drawing/2014/main" id="{7CFBEF15-E750-47DB-83E8-8BAD14A8872C}"/>
                </a:ext>
              </a:extLst>
            </p:cNvPr>
            <p:cNvGraphicFramePr>
              <a:graphicFrameLocks noChangeAspect="1"/>
            </p:cNvGraphicFramePr>
            <p:nvPr>
              <p:extLst>
                <p:ext uri="{D42A27DB-BD31-4B8C-83A1-F6EECF244321}">
                  <p14:modId xmlns:p14="http://schemas.microsoft.com/office/powerpoint/2010/main" val="826235391"/>
                </p:ext>
              </p:extLst>
            </p:nvPr>
          </p:nvGraphicFramePr>
          <p:xfrm>
            <a:off x="3334" y="1298"/>
            <a:ext cx="810" cy="255"/>
          </p:xfrm>
          <a:graphic>
            <a:graphicData uri="http://schemas.openxmlformats.org/presentationml/2006/ole">
              <mc:AlternateContent xmlns:mc="http://schemas.openxmlformats.org/markup-compatibility/2006">
                <mc:Choice xmlns:v="urn:schemas-microsoft-com:vml" Requires="v">
                  <p:oleObj spid="_x0000_s88631" name="Equation" r:id="rId5" imgW="685800" imgH="203040" progId="Equation.DSMT4">
                    <p:embed/>
                  </p:oleObj>
                </mc:Choice>
                <mc:Fallback>
                  <p:oleObj name="Equation" r:id="rId5" imgW="685800" imgH="203040" progId="Equation.DSMT4">
                    <p:embed/>
                    <p:pic>
                      <p:nvPicPr>
                        <p:cNvPr id="951306" name="Object 10">
                          <a:extLst>
                            <a:ext uri="{FF2B5EF4-FFF2-40B4-BE49-F238E27FC236}">
                              <a16:creationId xmlns:a16="http://schemas.microsoft.com/office/drawing/2014/main" id="{7CFBEF15-E750-47DB-83E8-8BAD14A887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1298"/>
                          <a:ext cx="81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51307" name="Group 11">
            <a:extLst>
              <a:ext uri="{FF2B5EF4-FFF2-40B4-BE49-F238E27FC236}">
                <a16:creationId xmlns:a16="http://schemas.microsoft.com/office/drawing/2014/main" id="{25424EB0-7ADF-4397-83E5-F831EBE0F43F}"/>
              </a:ext>
            </a:extLst>
          </p:cNvPr>
          <p:cNvGrpSpPr>
            <a:grpSpLocks/>
          </p:cNvGrpSpPr>
          <p:nvPr/>
        </p:nvGrpSpPr>
        <p:grpSpPr bwMode="auto">
          <a:xfrm>
            <a:off x="6367466" y="1741163"/>
            <a:ext cx="1838325" cy="369888"/>
            <a:chOff x="4241" y="1298"/>
            <a:chExt cx="1158" cy="233"/>
          </a:xfrm>
        </p:grpSpPr>
        <p:sp>
          <p:nvSpPr>
            <p:cNvPr id="951308" name="AutoShape 12">
              <a:extLst>
                <a:ext uri="{FF2B5EF4-FFF2-40B4-BE49-F238E27FC236}">
                  <a16:creationId xmlns:a16="http://schemas.microsoft.com/office/drawing/2014/main" id="{6CBBBC94-49C0-4806-9DE9-708FFA92ACAD}"/>
                </a:ext>
              </a:extLst>
            </p:cNvPr>
            <p:cNvSpPr>
              <a:spLocks noChangeArrowheads="1"/>
            </p:cNvSpPr>
            <p:nvPr/>
          </p:nvSpPr>
          <p:spPr bwMode="auto">
            <a:xfrm>
              <a:off x="4241" y="1344"/>
              <a:ext cx="318" cy="182"/>
            </a:xfrm>
            <a:prstGeom prst="rightArrow">
              <a:avLst>
                <a:gd name="adj1" fmla="val 50000"/>
                <a:gd name="adj2" fmla="val 436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951309" name="Rectangle 13">
              <a:extLst>
                <a:ext uri="{FF2B5EF4-FFF2-40B4-BE49-F238E27FC236}">
                  <a16:creationId xmlns:a16="http://schemas.microsoft.com/office/drawing/2014/main" id="{3E636D9E-C0DC-43F6-A6A2-2F11FBD4BE3E}"/>
                </a:ext>
              </a:extLst>
            </p:cNvPr>
            <p:cNvSpPr>
              <a:spLocks noChangeArrowheads="1"/>
            </p:cNvSpPr>
            <p:nvPr/>
          </p:nvSpPr>
          <p:spPr bwMode="auto">
            <a:xfrm>
              <a:off x="4697" y="1298"/>
              <a:ext cx="7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tx1"/>
                  </a:solidFill>
                </a:rPr>
                <a:t>二阶收敛</a:t>
              </a:r>
            </a:p>
          </p:txBody>
        </p:sp>
      </p:grpSp>
      <p:sp>
        <p:nvSpPr>
          <p:cNvPr id="951310" name="Text Box 14">
            <a:extLst>
              <a:ext uri="{FF2B5EF4-FFF2-40B4-BE49-F238E27FC236}">
                <a16:creationId xmlns:a16="http://schemas.microsoft.com/office/drawing/2014/main" id="{B99136C0-8817-4C4E-AC3B-638DE59A74FA}"/>
              </a:ext>
            </a:extLst>
          </p:cNvPr>
          <p:cNvSpPr txBox="1">
            <a:spLocks noChangeArrowheads="1"/>
          </p:cNvSpPr>
          <p:nvPr/>
        </p:nvSpPr>
        <p:spPr bwMode="auto">
          <a:xfrm>
            <a:off x="107504" y="3303744"/>
            <a:ext cx="799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63600" indent="-863600">
              <a:defRPr kumimoji="1" sz="2400">
                <a:solidFill>
                  <a:schemeClr val="tx1"/>
                </a:solidFill>
                <a:latin typeface="Arial" panose="020B0604020202020204" pitchFamily="34" charset="0"/>
                <a:ea typeface="宋体" panose="02010600030101010101" pitchFamily="2" charset="-122"/>
              </a:defRPr>
            </a:lvl1pPr>
            <a:lvl2pPr marL="1054100">
              <a:defRPr kumimoji="1" sz="2400">
                <a:solidFill>
                  <a:schemeClr val="tx1"/>
                </a:solidFill>
                <a:latin typeface="Arial" panose="020B0604020202020204" pitchFamily="34" charset="0"/>
                <a:ea typeface="宋体" panose="02010600030101010101" pitchFamily="2" charset="-122"/>
              </a:defRPr>
            </a:lvl2pPr>
            <a:lvl3pPr marL="1244600">
              <a:defRPr kumimoji="1" sz="2400">
                <a:solidFill>
                  <a:schemeClr val="tx1"/>
                </a:solidFill>
                <a:latin typeface="Arial" panose="020B0604020202020204" pitchFamily="34" charset="0"/>
                <a:ea typeface="宋体" panose="02010600030101010101" pitchFamily="2" charset="-122"/>
              </a:defRPr>
            </a:lvl3pPr>
            <a:lvl4pPr marL="1435100">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10000"/>
              </a:spcBef>
            </a:pPr>
            <a:r>
              <a:rPr lang="zh-CN" altLang="en-US" dirty="0">
                <a:latin typeface="Times New Roman" panose="02020603050405020304" pitchFamily="18" charset="0"/>
              </a:rPr>
              <a:t>法二：将求 </a:t>
            </a:r>
            <a:r>
              <a:rPr lang="en-US" altLang="zh-CN" i="1" dirty="0">
                <a:latin typeface="Times New Roman" panose="02020603050405020304" pitchFamily="18" charset="0"/>
                <a:sym typeface="Symbol" panose="05050102010706020507" pitchFamily="18" charset="2"/>
              </a:rPr>
              <a:t>f</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x</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的重根转化为求另一个函数的单根。 </a:t>
            </a:r>
          </a:p>
        </p:txBody>
      </p:sp>
      <p:sp>
        <p:nvSpPr>
          <p:cNvPr id="951311" name="Rectangle 15">
            <a:extLst>
              <a:ext uri="{FF2B5EF4-FFF2-40B4-BE49-F238E27FC236}">
                <a16:creationId xmlns:a16="http://schemas.microsoft.com/office/drawing/2014/main" id="{7F9D9C5A-7D76-461A-87B8-20F941E130FB}"/>
              </a:ext>
            </a:extLst>
          </p:cNvPr>
          <p:cNvSpPr>
            <a:spLocks noChangeArrowheads="1"/>
          </p:cNvSpPr>
          <p:nvPr/>
        </p:nvSpPr>
        <p:spPr bwMode="auto">
          <a:xfrm>
            <a:off x="199735" y="4774472"/>
            <a:ext cx="68916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FF"/>
                </a:solidFill>
                <a:ea typeface="楷体_GB2312" pitchFamily="49" charset="-122"/>
              </a:rPr>
              <a:t>构造针对 </a:t>
            </a:r>
            <a:r>
              <a:rPr lang="zh-CN" altLang="en-US" sz="2400" i="1" dirty="0">
                <a:solidFill>
                  <a:srgbClr val="0000FF"/>
                </a:solidFill>
                <a:sym typeface="Symbol" panose="05050102010706020507" pitchFamily="18" charset="2"/>
              </a:rPr>
              <a:t> </a:t>
            </a:r>
            <a:r>
              <a:rPr lang="en-US" altLang="zh-CN" sz="2400" dirty="0">
                <a:solidFill>
                  <a:srgbClr val="0000FF"/>
                </a:solidFill>
                <a:sym typeface="Symbol" panose="05050102010706020507" pitchFamily="18" charset="2"/>
              </a:rPr>
              <a:t>(</a:t>
            </a:r>
            <a:r>
              <a:rPr lang="en-US" altLang="zh-CN" sz="2400" i="1" dirty="0">
                <a:solidFill>
                  <a:srgbClr val="0000FF"/>
                </a:solidFill>
                <a:sym typeface="Symbol" panose="05050102010706020507" pitchFamily="18" charset="2"/>
              </a:rPr>
              <a:t>x</a:t>
            </a:r>
            <a:r>
              <a:rPr lang="en-US" altLang="zh-CN" sz="2400" dirty="0">
                <a:solidFill>
                  <a:srgbClr val="0000FF"/>
                </a:solidFill>
                <a:sym typeface="Symbol" panose="05050102010706020507" pitchFamily="18" charset="2"/>
              </a:rPr>
              <a:t>) </a:t>
            </a:r>
            <a:r>
              <a:rPr lang="zh-CN" altLang="en-US" sz="2400" dirty="0">
                <a:solidFill>
                  <a:srgbClr val="0000FF"/>
                </a:solidFill>
                <a:ea typeface="楷体_GB2312" pitchFamily="49" charset="-122"/>
              </a:rPr>
              <a:t>的具有二阶收敛的 </a:t>
            </a:r>
            <a:r>
              <a:rPr lang="en-US" altLang="zh-CN" sz="2400" dirty="0">
                <a:solidFill>
                  <a:srgbClr val="0000FF"/>
                </a:solidFill>
                <a:ea typeface="楷体_GB2312" pitchFamily="49" charset="-122"/>
              </a:rPr>
              <a:t>Newton </a:t>
            </a:r>
            <a:r>
              <a:rPr lang="zh-CN" altLang="en-US" sz="2400" dirty="0">
                <a:solidFill>
                  <a:srgbClr val="0000FF"/>
                </a:solidFill>
                <a:ea typeface="楷体_GB2312" pitchFamily="49" charset="-122"/>
              </a:rPr>
              <a:t>迭代：</a:t>
            </a:r>
          </a:p>
        </p:txBody>
      </p:sp>
      <p:graphicFrame>
        <p:nvGraphicFramePr>
          <p:cNvPr id="951312" name="Object 16">
            <a:extLst>
              <a:ext uri="{FF2B5EF4-FFF2-40B4-BE49-F238E27FC236}">
                <a16:creationId xmlns:a16="http://schemas.microsoft.com/office/drawing/2014/main" id="{5298BF98-E319-4576-92C5-63FB5B434CEA}"/>
              </a:ext>
            </a:extLst>
          </p:cNvPr>
          <p:cNvGraphicFramePr>
            <a:graphicFrameLocks noChangeAspect="1"/>
          </p:cNvGraphicFramePr>
          <p:nvPr>
            <p:extLst>
              <p:ext uri="{D42A27DB-BD31-4B8C-83A1-F6EECF244321}">
                <p14:modId xmlns:p14="http://schemas.microsoft.com/office/powerpoint/2010/main" val="1876611492"/>
              </p:ext>
            </p:extLst>
          </p:nvPr>
        </p:nvGraphicFramePr>
        <p:xfrm>
          <a:off x="1741491" y="5456457"/>
          <a:ext cx="5381625" cy="911225"/>
        </p:xfrm>
        <a:graphic>
          <a:graphicData uri="http://schemas.openxmlformats.org/presentationml/2006/ole">
            <mc:AlternateContent xmlns:mc="http://schemas.openxmlformats.org/markup-compatibility/2006">
              <mc:Choice xmlns:v="urn:schemas-microsoft-com:vml" Requires="v">
                <p:oleObj spid="_x0000_s88632" name="Equation" r:id="rId7" imgW="2869920" imgH="457200" progId="Equation.DSMT4">
                  <p:embed/>
                </p:oleObj>
              </mc:Choice>
              <mc:Fallback>
                <p:oleObj name="Equation" r:id="rId7" imgW="2869920" imgH="457200" progId="Equation.DSMT4">
                  <p:embed/>
                  <p:pic>
                    <p:nvPicPr>
                      <p:cNvPr id="951312" name="Object 16">
                        <a:extLst>
                          <a:ext uri="{FF2B5EF4-FFF2-40B4-BE49-F238E27FC236}">
                            <a16:creationId xmlns:a16="http://schemas.microsoft.com/office/drawing/2014/main" id="{5298BF98-E319-4576-92C5-63FB5B434C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1491" y="5456457"/>
                        <a:ext cx="5381625" cy="911225"/>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51313" name="Group 17">
            <a:extLst>
              <a:ext uri="{FF2B5EF4-FFF2-40B4-BE49-F238E27FC236}">
                <a16:creationId xmlns:a16="http://schemas.microsoft.com/office/drawing/2014/main" id="{1DAA38FD-251E-450F-96C1-1CFB88FAE719}"/>
              </a:ext>
            </a:extLst>
          </p:cNvPr>
          <p:cNvGrpSpPr>
            <a:grpSpLocks/>
          </p:cNvGrpSpPr>
          <p:nvPr/>
        </p:nvGrpSpPr>
        <p:grpSpPr bwMode="auto">
          <a:xfrm>
            <a:off x="1034260" y="3801854"/>
            <a:ext cx="6840537" cy="835025"/>
            <a:chOff x="671" y="2433"/>
            <a:chExt cx="4309" cy="526"/>
          </a:xfrm>
        </p:grpSpPr>
        <p:sp>
          <p:nvSpPr>
            <p:cNvPr id="951314" name="Text Box 18">
              <a:extLst>
                <a:ext uri="{FF2B5EF4-FFF2-40B4-BE49-F238E27FC236}">
                  <a16:creationId xmlns:a16="http://schemas.microsoft.com/office/drawing/2014/main" id="{3CDA06E4-BB6C-4E36-AE37-906F5AAD3F1B}"/>
                </a:ext>
              </a:extLst>
            </p:cNvPr>
            <p:cNvSpPr txBox="1">
              <a:spLocks noChangeArrowheads="1"/>
            </p:cNvSpPr>
            <p:nvPr/>
          </p:nvSpPr>
          <p:spPr bwMode="auto">
            <a:xfrm>
              <a:off x="671" y="2543"/>
              <a:ext cx="4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63600" indent="-863600">
                <a:defRPr kumimoji="1" sz="2400">
                  <a:solidFill>
                    <a:schemeClr val="tx1"/>
                  </a:solidFill>
                  <a:latin typeface="Arial" panose="020B0604020202020204" pitchFamily="34" charset="0"/>
                  <a:ea typeface="宋体" panose="02010600030101010101" pitchFamily="2" charset="-122"/>
                </a:defRPr>
              </a:lvl1pPr>
              <a:lvl2pPr marL="1054100">
                <a:defRPr kumimoji="1" sz="2400">
                  <a:solidFill>
                    <a:schemeClr val="tx1"/>
                  </a:solidFill>
                  <a:latin typeface="Arial" panose="020B0604020202020204" pitchFamily="34" charset="0"/>
                  <a:ea typeface="宋体" panose="02010600030101010101" pitchFamily="2" charset="-122"/>
                </a:defRPr>
              </a:lvl2pPr>
              <a:lvl3pPr marL="1244600">
                <a:defRPr kumimoji="1" sz="2400">
                  <a:solidFill>
                    <a:schemeClr val="tx1"/>
                  </a:solidFill>
                  <a:latin typeface="Arial" panose="020B0604020202020204" pitchFamily="34" charset="0"/>
                  <a:ea typeface="宋体" panose="02010600030101010101" pitchFamily="2" charset="-122"/>
                </a:defRPr>
              </a:lvl3pPr>
              <a:lvl4pPr marL="1435100">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10000"/>
                </a:spcBef>
              </a:pPr>
              <a:r>
                <a:rPr lang="zh-CN" altLang="en-US" dirty="0">
                  <a:latin typeface="Times New Roman" panose="02020603050405020304" pitchFamily="18" charset="0"/>
                </a:rPr>
                <a:t>令                      ，则 </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zh-CN" altLang="en-US" dirty="0">
                  <a:latin typeface="Times New Roman" panose="02020603050405020304" pitchFamily="18" charset="0"/>
                </a:rPr>
                <a:t>是 </a:t>
              </a:r>
              <a:r>
                <a:rPr lang="zh-CN" altLang="en-US"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x</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的单重根。 </a:t>
              </a:r>
            </a:p>
          </p:txBody>
        </p:sp>
        <p:graphicFrame>
          <p:nvGraphicFramePr>
            <p:cNvPr id="951315" name="Object 19">
              <a:extLst>
                <a:ext uri="{FF2B5EF4-FFF2-40B4-BE49-F238E27FC236}">
                  <a16:creationId xmlns:a16="http://schemas.microsoft.com/office/drawing/2014/main" id="{822DB9D1-B68A-43C7-BBA9-85FACAC8E53C}"/>
                </a:ext>
              </a:extLst>
            </p:cNvPr>
            <p:cNvGraphicFramePr>
              <a:graphicFrameLocks noChangeAspect="1"/>
            </p:cNvGraphicFramePr>
            <p:nvPr>
              <p:extLst>
                <p:ext uri="{D42A27DB-BD31-4B8C-83A1-F6EECF244321}">
                  <p14:modId xmlns:p14="http://schemas.microsoft.com/office/powerpoint/2010/main" val="1118404985"/>
                </p:ext>
              </p:extLst>
            </p:nvPr>
          </p:nvGraphicFramePr>
          <p:xfrm>
            <a:off x="1252" y="2433"/>
            <a:ext cx="1035" cy="526"/>
          </p:xfrm>
          <a:graphic>
            <a:graphicData uri="http://schemas.openxmlformats.org/presentationml/2006/ole">
              <mc:AlternateContent xmlns:mc="http://schemas.openxmlformats.org/markup-compatibility/2006">
                <mc:Choice xmlns:v="urn:schemas-microsoft-com:vml" Requires="v">
                  <p:oleObj spid="_x0000_s88633" name="Equation" r:id="rId9" imgW="876240" imgH="419040" progId="Equation.DSMT4">
                    <p:embed/>
                  </p:oleObj>
                </mc:Choice>
                <mc:Fallback>
                  <p:oleObj name="Equation" r:id="rId9" imgW="876240" imgH="419040" progId="Equation.DSMT4">
                    <p:embed/>
                    <p:pic>
                      <p:nvPicPr>
                        <p:cNvPr id="951315" name="Object 19">
                          <a:extLst>
                            <a:ext uri="{FF2B5EF4-FFF2-40B4-BE49-F238E27FC236}">
                              <a16:creationId xmlns:a16="http://schemas.microsoft.com/office/drawing/2014/main" id="{822DB9D1-B68A-43C7-BBA9-85FACAC8E5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2" y="2433"/>
                          <a:ext cx="1035"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 name="标题 134145">
            <a:extLst>
              <a:ext uri="{FF2B5EF4-FFF2-40B4-BE49-F238E27FC236}">
                <a16:creationId xmlns:a16="http://schemas.microsoft.com/office/drawing/2014/main" id="{0DF48F25-71C2-49A8-AFE5-7172C10806C1}"/>
              </a:ext>
            </a:extLst>
          </p:cNvPr>
          <p:cNvSpPr txBox="1">
            <a:spLocks noChangeArrowheads="1"/>
          </p:cNvSpPr>
          <p:nvPr/>
        </p:nvSpPr>
        <p:spPr>
          <a:xfrm>
            <a:off x="2118330" y="167646"/>
            <a:ext cx="4907340" cy="48099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1" dirty="0">
                <a:latin typeface="华文仿宋" panose="02010600040101010101" pitchFamily="2" charset="-122"/>
                <a:ea typeface="华文仿宋" panose="02010600040101010101" pitchFamily="2" charset="-122"/>
              </a:rPr>
              <a:t>2.4.3 </a:t>
            </a:r>
            <a:r>
              <a:rPr lang="zh-CN" altLang="en-US" sz="2800" b="1" dirty="0">
                <a:latin typeface="华文仿宋" panose="02010600040101010101" pitchFamily="2" charset="-122"/>
                <a:ea typeface="华文仿宋" panose="02010600040101010101" pitchFamily="2" charset="-122"/>
              </a:rPr>
              <a:t>牛顿迭代法的收敛性分析</a:t>
            </a:r>
          </a:p>
        </p:txBody>
      </p:sp>
    </p:spTree>
    <p:extLst>
      <p:ext uri="{BB962C8B-B14F-4D97-AF65-F5344CB8AC3E}">
        <p14:creationId xmlns:p14="http://schemas.microsoft.com/office/powerpoint/2010/main" val="102414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51299"/>
                                        </p:tgtEl>
                                        <p:attrNameLst>
                                          <p:attrName>style.visibility</p:attrName>
                                        </p:attrNameLst>
                                      </p:cBhvr>
                                      <p:to>
                                        <p:strVal val="visible"/>
                                      </p:to>
                                    </p:set>
                                    <p:animEffect transition="in" filter="blinds(horizontal)">
                                      <p:cBhvr>
                                        <p:cTn id="7" dur="500"/>
                                        <p:tgtEl>
                                          <p:spTgt spid="951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951301"/>
                                        </p:tgtEl>
                                        <p:attrNameLst>
                                          <p:attrName>style.visibility</p:attrName>
                                        </p:attrNameLst>
                                      </p:cBhvr>
                                      <p:to>
                                        <p:strVal val="visible"/>
                                      </p:to>
                                    </p:set>
                                    <p:anim calcmode="lin" valueType="num">
                                      <p:cBhvr additive="base">
                                        <p:cTn id="12" dur="500" fill="hold"/>
                                        <p:tgtEl>
                                          <p:spTgt spid="951301"/>
                                        </p:tgtEl>
                                        <p:attrNameLst>
                                          <p:attrName>ppt_x</p:attrName>
                                        </p:attrNameLst>
                                      </p:cBhvr>
                                      <p:tavLst>
                                        <p:tav tm="0">
                                          <p:val>
                                            <p:strVal val="0-#ppt_w/2"/>
                                          </p:val>
                                        </p:tav>
                                        <p:tav tm="100000">
                                          <p:val>
                                            <p:strVal val="#ppt_x"/>
                                          </p:val>
                                        </p:tav>
                                      </p:tavLst>
                                    </p:anim>
                                    <p:anim calcmode="lin" valueType="num">
                                      <p:cBhvr additive="base">
                                        <p:cTn id="13" dur="500" fill="hold"/>
                                        <p:tgtEl>
                                          <p:spTgt spid="95130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951304"/>
                                        </p:tgtEl>
                                        <p:attrNameLst>
                                          <p:attrName>style.visibility</p:attrName>
                                        </p:attrNameLst>
                                      </p:cBhvr>
                                      <p:to>
                                        <p:strVal val="visible"/>
                                      </p:to>
                                    </p:set>
                                    <p:animEffect transition="in" filter="wipe(left)">
                                      <p:cBhvr>
                                        <p:cTn id="18" dur="500"/>
                                        <p:tgtEl>
                                          <p:spTgt spid="9513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51307"/>
                                        </p:tgtEl>
                                        <p:attrNameLst>
                                          <p:attrName>style.visibility</p:attrName>
                                        </p:attrNameLst>
                                      </p:cBhvr>
                                      <p:to>
                                        <p:strVal val="visible"/>
                                      </p:to>
                                    </p:set>
                                    <p:animEffect transition="in" filter="wipe(left)">
                                      <p:cBhvr>
                                        <p:cTn id="23" dur="500"/>
                                        <p:tgtEl>
                                          <p:spTgt spid="9513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951300"/>
                                        </p:tgtEl>
                                        <p:attrNameLst>
                                          <p:attrName>style.visibility</p:attrName>
                                        </p:attrNameLst>
                                      </p:cBhvr>
                                      <p:to>
                                        <p:strVal val="visible"/>
                                      </p:to>
                                    </p:set>
                                    <p:anim calcmode="lin" valueType="num">
                                      <p:cBhvr>
                                        <p:cTn id="28" dur="500" fill="hold"/>
                                        <p:tgtEl>
                                          <p:spTgt spid="951300"/>
                                        </p:tgtEl>
                                        <p:attrNameLst>
                                          <p:attrName>ppt_w</p:attrName>
                                        </p:attrNameLst>
                                      </p:cBhvr>
                                      <p:tavLst>
                                        <p:tav tm="0">
                                          <p:val>
                                            <p:fltVal val="0"/>
                                          </p:val>
                                        </p:tav>
                                        <p:tav tm="100000">
                                          <p:val>
                                            <p:strVal val="#ppt_w"/>
                                          </p:val>
                                        </p:tav>
                                      </p:tavLst>
                                    </p:anim>
                                    <p:anim calcmode="lin" valueType="num">
                                      <p:cBhvr>
                                        <p:cTn id="29" dur="500" fill="hold"/>
                                        <p:tgtEl>
                                          <p:spTgt spid="951300"/>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51310"/>
                                        </p:tgtEl>
                                        <p:attrNameLst>
                                          <p:attrName>style.visibility</p:attrName>
                                        </p:attrNameLst>
                                      </p:cBhvr>
                                      <p:to>
                                        <p:strVal val="visible"/>
                                      </p:to>
                                    </p:set>
                                    <p:anim calcmode="lin" valueType="num">
                                      <p:cBhvr additive="base">
                                        <p:cTn id="34" dur="500" fill="hold"/>
                                        <p:tgtEl>
                                          <p:spTgt spid="951310"/>
                                        </p:tgtEl>
                                        <p:attrNameLst>
                                          <p:attrName>ppt_x</p:attrName>
                                        </p:attrNameLst>
                                      </p:cBhvr>
                                      <p:tavLst>
                                        <p:tav tm="0">
                                          <p:val>
                                            <p:strVal val="#ppt_x"/>
                                          </p:val>
                                        </p:tav>
                                        <p:tav tm="100000">
                                          <p:val>
                                            <p:strVal val="#ppt_x"/>
                                          </p:val>
                                        </p:tav>
                                      </p:tavLst>
                                    </p:anim>
                                    <p:anim calcmode="lin" valueType="num">
                                      <p:cBhvr additive="base">
                                        <p:cTn id="35" dur="500" fill="hold"/>
                                        <p:tgtEl>
                                          <p:spTgt spid="951310"/>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951313"/>
                                        </p:tgtEl>
                                        <p:attrNameLst>
                                          <p:attrName>style.visibility</p:attrName>
                                        </p:attrNameLst>
                                      </p:cBhvr>
                                      <p:to>
                                        <p:strVal val="visible"/>
                                      </p:to>
                                    </p:set>
                                    <p:animEffect transition="in" filter="slide(fromBottom)">
                                      <p:cBhvr>
                                        <p:cTn id="40" dur="500"/>
                                        <p:tgtEl>
                                          <p:spTgt spid="9513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51311"/>
                                        </p:tgtEl>
                                        <p:attrNameLst>
                                          <p:attrName>style.visibility</p:attrName>
                                        </p:attrNameLst>
                                      </p:cBhvr>
                                      <p:to>
                                        <p:strVal val="visible"/>
                                      </p:to>
                                    </p:set>
                                    <p:animEffect transition="in" filter="blinds(horizontal)">
                                      <p:cBhvr>
                                        <p:cTn id="45" dur="500"/>
                                        <p:tgtEl>
                                          <p:spTgt spid="951311"/>
                                        </p:tgtEl>
                                      </p:cBhvr>
                                    </p:animEffect>
                                  </p:childTnLst>
                                </p:cTn>
                              </p:par>
                            </p:childTnLst>
                          </p:cTn>
                        </p:par>
                        <p:par>
                          <p:cTn id="46" fill="hold" nodeType="afterGroup">
                            <p:stCondLst>
                              <p:cond delay="500"/>
                            </p:stCondLst>
                            <p:childTnLst>
                              <p:par>
                                <p:cTn id="47" presetID="22" presetClass="entr" presetSubtype="1" fill="hold" nodeType="afterEffect">
                                  <p:stCondLst>
                                    <p:cond delay="0"/>
                                  </p:stCondLst>
                                  <p:childTnLst>
                                    <p:set>
                                      <p:cBhvr>
                                        <p:cTn id="48" dur="1" fill="hold">
                                          <p:stCondLst>
                                            <p:cond delay="0"/>
                                          </p:stCondLst>
                                        </p:cTn>
                                        <p:tgtEl>
                                          <p:spTgt spid="951312"/>
                                        </p:tgtEl>
                                        <p:attrNameLst>
                                          <p:attrName>style.visibility</p:attrName>
                                        </p:attrNameLst>
                                      </p:cBhvr>
                                      <p:to>
                                        <p:strVal val="visible"/>
                                      </p:to>
                                    </p:set>
                                    <p:animEffect transition="in" filter="wipe(up)">
                                      <p:cBhvr>
                                        <p:cTn id="49" dur="500"/>
                                        <p:tgtEl>
                                          <p:spTgt spid="951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9" grpId="0"/>
      <p:bldP spid="951300" grpId="0" animBg="1"/>
      <p:bldP spid="951310" grpId="0"/>
      <p:bldP spid="951311"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 name="对象 141315">
            <a:extLst>
              <a:ext uri="{FF2B5EF4-FFF2-40B4-BE49-F238E27FC236}">
                <a16:creationId xmlns:a16="http://schemas.microsoft.com/office/drawing/2014/main" id="{A5C10B71-441B-4B20-99EC-3409668AF1CC}"/>
              </a:ext>
            </a:extLst>
          </p:cNvPr>
          <p:cNvGraphicFramePr>
            <a:graphicFrameLocks/>
          </p:cNvGraphicFramePr>
          <p:nvPr>
            <p:extLst>
              <p:ext uri="{D42A27DB-BD31-4B8C-83A1-F6EECF244321}">
                <p14:modId xmlns:p14="http://schemas.microsoft.com/office/powerpoint/2010/main" val="1757292352"/>
              </p:ext>
            </p:extLst>
          </p:nvPr>
        </p:nvGraphicFramePr>
        <p:xfrm>
          <a:off x="3059832" y="488141"/>
          <a:ext cx="6254978" cy="5417715"/>
        </p:xfrm>
        <a:graphic>
          <a:graphicData uri="http://schemas.openxmlformats.org/presentationml/2006/ole">
            <mc:AlternateContent xmlns:mc="http://schemas.openxmlformats.org/markup-compatibility/2006">
              <mc:Choice xmlns:v="urn:schemas-microsoft-com:vml" Requires="v">
                <p:oleObj spid="_x0000_s96381" r:id="rId4" imgW="4572000" imgH="5088636" progId="Word.Picture.8">
                  <p:embed/>
                </p:oleObj>
              </mc:Choice>
              <mc:Fallback>
                <p:oleObj r:id="rId4" imgW="4572000" imgH="5088636" progId="Word.Picture.8">
                  <p:embed/>
                  <p:pic>
                    <p:nvPicPr>
                      <p:cNvPr id="142339" name="对象 141315">
                        <a:extLst>
                          <a:ext uri="{FF2B5EF4-FFF2-40B4-BE49-F238E27FC236}">
                            <a16:creationId xmlns:a16="http://schemas.microsoft.com/office/drawing/2014/main" id="{985C71D7-05B0-4F88-9174-8C3ED46425A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488141"/>
                        <a:ext cx="6254978" cy="5417715"/>
                      </a:xfrm>
                      <a:prstGeom prst="rect">
                        <a:avLst/>
                      </a:prstGeom>
                      <a:noFill/>
                      <a:ln>
                        <a:noFill/>
                      </a:ln>
                      <a:extLst/>
                    </p:spPr>
                  </p:pic>
                </p:oleObj>
              </mc:Fallback>
            </mc:AlternateContent>
          </a:graphicData>
        </a:graphic>
      </p:graphicFrame>
      <p:sp>
        <p:nvSpPr>
          <p:cNvPr id="141313" name="标题 140289">
            <a:extLst>
              <a:ext uri="{FF2B5EF4-FFF2-40B4-BE49-F238E27FC236}">
                <a16:creationId xmlns:a16="http://schemas.microsoft.com/office/drawing/2014/main" id="{74A37C4B-3A05-48EC-8177-06D0B7FBEC1A}"/>
              </a:ext>
            </a:extLst>
          </p:cNvPr>
          <p:cNvSpPr>
            <a:spLocks noGrp="1" noChangeArrowheads="1"/>
          </p:cNvSpPr>
          <p:nvPr>
            <p:ph type="ctrTitle"/>
          </p:nvPr>
        </p:nvSpPr>
        <p:spPr>
          <a:xfrm>
            <a:off x="1313892" y="116632"/>
            <a:ext cx="6516216" cy="476672"/>
          </a:xfrm>
        </p:spPr>
        <p:txBody>
          <a:bodyPr anchor="ctr">
            <a:noAutofit/>
          </a:bodyPr>
          <a:lstStyle/>
          <a:p>
            <a:r>
              <a:rPr lang="en-US" altLang="zh-CN" sz="2800" b="1" dirty="0">
                <a:latin typeface="华文仿宋" panose="02010600040101010101" pitchFamily="2" charset="-122"/>
                <a:ea typeface="华文仿宋" panose="02010600040101010101" pitchFamily="2" charset="-122"/>
              </a:rPr>
              <a:t>2.4.4 </a:t>
            </a:r>
            <a:r>
              <a:rPr lang="zh-CN" altLang="en-US" sz="2800" b="1" dirty="0">
                <a:latin typeface="华文仿宋" panose="02010600040101010101" pitchFamily="2" charset="-122"/>
                <a:ea typeface="华文仿宋" panose="02010600040101010101" pitchFamily="2" charset="-122"/>
              </a:rPr>
              <a:t>牛顿迭代法的算法实现</a:t>
            </a:r>
          </a:p>
        </p:txBody>
      </p:sp>
      <p:sp>
        <p:nvSpPr>
          <p:cNvPr id="140291" name="副标题 140290">
            <a:extLst>
              <a:ext uri="{FF2B5EF4-FFF2-40B4-BE49-F238E27FC236}">
                <a16:creationId xmlns:a16="http://schemas.microsoft.com/office/drawing/2014/main" id="{0F87ECE1-CF53-400B-9199-863184AAA614}"/>
              </a:ext>
            </a:extLst>
          </p:cNvPr>
          <p:cNvSpPr>
            <a:spLocks noGrp="1" noChangeArrowheads="1"/>
          </p:cNvSpPr>
          <p:nvPr>
            <p:ph type="subTitle" idx="1"/>
          </p:nvPr>
        </p:nvSpPr>
        <p:spPr>
          <a:xfrm>
            <a:off x="0" y="692150"/>
            <a:ext cx="3635896" cy="5545162"/>
          </a:xfrm>
        </p:spPr>
        <p:txBody>
          <a:bodyPr/>
          <a:lstStyle/>
          <a:p>
            <a:pPr algn="just"/>
            <a:r>
              <a:rPr lang="zh-CN" altLang="en-US" sz="3200" b="1" dirty="0">
                <a:solidFill>
                  <a:srgbClr val="FF3300"/>
                </a:solidFill>
                <a:latin typeface="黑体" panose="02010609060101010101" pitchFamily="49" charset="-122"/>
                <a:ea typeface="黑体" panose="02010609060101010101" pitchFamily="49" charset="-122"/>
              </a:rPr>
              <a:t>计算步骤</a:t>
            </a:r>
          </a:p>
          <a:p>
            <a:pPr marL="514350" indent="-514350" algn="just">
              <a:buFont typeface="+mj-ea"/>
              <a:buAutoNum type="circleNumDbPlain"/>
            </a:pPr>
            <a:r>
              <a:rPr lang="zh-CN" altLang="en-US" sz="2800" b="1" dirty="0">
                <a:latin typeface="华文仿宋" panose="02010600040101010101" pitchFamily="2" charset="-122"/>
                <a:ea typeface="华文仿宋" panose="02010600040101010101" pitchFamily="2" charset="-122"/>
              </a:rPr>
              <a:t>给出初始近似值</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0</a:t>
            </a:r>
            <a:r>
              <a:rPr lang="zh-CN" altLang="en-US" sz="2800" b="1" dirty="0">
                <a:latin typeface="华文仿宋" panose="02010600040101010101" pitchFamily="2" charset="-122"/>
                <a:ea typeface="华文仿宋" panose="02010600040101010101" pitchFamily="2" charset="-122"/>
              </a:rPr>
              <a:t>及精度</a:t>
            </a:r>
            <a:r>
              <a:rPr lang="en-US" altLang="zh-CN" sz="2800" b="1" dirty="0">
                <a:latin typeface="华文仿宋" panose="02010600040101010101" pitchFamily="2" charset="-122"/>
                <a:ea typeface="华文仿宋" panose="02010600040101010101" pitchFamily="2" charset="-122"/>
              </a:rPr>
              <a:t>ε  </a:t>
            </a:r>
          </a:p>
          <a:p>
            <a:pPr marL="514350" indent="-514350" algn="just">
              <a:buFont typeface="+mj-ea"/>
              <a:buAutoNum type="circleNumDbPlain"/>
            </a:pPr>
            <a:r>
              <a:rPr lang="zh-CN" altLang="en-US" sz="2800" b="1" dirty="0">
                <a:latin typeface="华文仿宋" panose="02010600040101010101" pitchFamily="2" charset="-122"/>
                <a:ea typeface="华文仿宋" panose="02010600040101010101" pitchFamily="2" charset="-122"/>
              </a:rPr>
              <a:t>计算</a:t>
            </a:r>
            <a:r>
              <a:rPr lang="en-US" altLang="zh-CN" sz="2800" b="1" dirty="0">
                <a:latin typeface="华文仿宋" panose="02010600040101010101" pitchFamily="2" charset="-122"/>
                <a:ea typeface="华文仿宋" panose="02010600040101010101" pitchFamily="2" charset="-122"/>
              </a:rPr>
              <a:t> </a:t>
            </a:r>
          </a:p>
          <a:p>
            <a:pPr marL="514350" indent="-514350" algn="just">
              <a:buFont typeface="+mj-ea"/>
              <a:buAutoNum type="circleNumDbPlain"/>
            </a:pPr>
            <a:endParaRPr lang="en-US" altLang="zh-CN" sz="2800" b="1" baseline="-25000" dirty="0">
              <a:latin typeface="华文仿宋" panose="02010600040101010101" pitchFamily="2" charset="-122"/>
              <a:ea typeface="华文仿宋" panose="02010600040101010101" pitchFamily="2" charset="-122"/>
            </a:endParaRPr>
          </a:p>
          <a:p>
            <a:pPr algn="just"/>
            <a:endParaRPr lang="en-US" altLang="zh-CN" sz="2800" b="1" baseline="-25000" dirty="0">
              <a:latin typeface="华文仿宋" panose="02010600040101010101" pitchFamily="2" charset="-122"/>
              <a:ea typeface="华文仿宋" panose="02010600040101010101" pitchFamily="2" charset="-122"/>
            </a:endParaRPr>
          </a:p>
          <a:p>
            <a:pPr marL="514350" indent="-514350" algn="just">
              <a:buFont typeface="+mj-ea"/>
              <a:buAutoNum type="circleNumDbPlain"/>
            </a:pPr>
            <a:r>
              <a:rPr lang="zh-CN" altLang="en-US" sz="2800" b="1" dirty="0">
                <a:latin typeface="华文仿宋" panose="02010600040101010101" pitchFamily="2" charset="-122"/>
                <a:ea typeface="华文仿宋" panose="02010600040101010101" pitchFamily="2" charset="-122"/>
              </a:rPr>
              <a:t>若</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1</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0</a:t>
            </a:r>
            <a:r>
              <a:rPr lang="en-US" altLang="zh-CN" sz="2800" b="1" dirty="0">
                <a:latin typeface="华文仿宋" panose="02010600040101010101" pitchFamily="2" charset="-122"/>
                <a:ea typeface="华文仿宋" panose="02010600040101010101" pitchFamily="2" charset="-122"/>
              </a:rPr>
              <a:t>|&lt;ε</a:t>
            </a:r>
            <a:r>
              <a:rPr lang="zh-CN" altLang="en-US" sz="2800" b="1" dirty="0">
                <a:latin typeface="华文仿宋" panose="02010600040101010101" pitchFamily="2" charset="-122"/>
                <a:ea typeface="华文仿宋" panose="02010600040101010101" pitchFamily="2" charset="-122"/>
              </a:rPr>
              <a:t>则转向</a:t>
            </a:r>
            <a:r>
              <a:rPr lang="en-US" altLang="zh-CN" sz="2800" b="1" dirty="0">
                <a:latin typeface="华文仿宋" panose="02010600040101010101" pitchFamily="2" charset="-122"/>
                <a:ea typeface="华文仿宋" panose="02010600040101010101" pitchFamily="2" charset="-122"/>
              </a:rPr>
              <a:t>4)</a:t>
            </a:r>
            <a:r>
              <a:rPr lang="zh-CN" altLang="en-US" sz="2800" b="1" dirty="0">
                <a:latin typeface="华文仿宋" panose="02010600040101010101" pitchFamily="2" charset="-122"/>
                <a:ea typeface="华文仿宋" panose="02010600040101010101" pitchFamily="2" charset="-122"/>
              </a:rPr>
              <a:t>；否则转向</a:t>
            </a:r>
            <a:r>
              <a:rPr lang="en-US" altLang="zh-CN" sz="2800" b="1" dirty="0">
                <a:latin typeface="华文仿宋" panose="02010600040101010101" pitchFamily="2" charset="-122"/>
                <a:ea typeface="华文仿宋" panose="02010600040101010101" pitchFamily="2" charset="-122"/>
              </a:rPr>
              <a:t>2)</a:t>
            </a:r>
          </a:p>
          <a:p>
            <a:pPr marL="514350" indent="-514350" algn="just">
              <a:buFont typeface="+mj-ea"/>
              <a:buAutoNum type="circleNumDbPlain"/>
            </a:pPr>
            <a:r>
              <a:rPr lang="zh-CN" altLang="en-US" sz="2800" b="1" dirty="0">
                <a:latin typeface="华文仿宋" panose="02010600040101010101" pitchFamily="2" charset="-122"/>
                <a:ea typeface="华文仿宋" panose="02010600040101010101" pitchFamily="2" charset="-122"/>
              </a:rPr>
              <a:t>输出满足精度的根</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1</a:t>
            </a:r>
            <a:r>
              <a:rPr lang="zh-CN" altLang="en-US" sz="2800" b="1" dirty="0">
                <a:latin typeface="华文仿宋" panose="02010600040101010101" pitchFamily="2" charset="-122"/>
                <a:ea typeface="华文仿宋" panose="02010600040101010101" pitchFamily="2" charset="-122"/>
              </a:rPr>
              <a:t>，结束。</a:t>
            </a:r>
          </a:p>
          <a:p>
            <a:pPr algn="just"/>
            <a:endParaRPr lang="zh-CN" altLang="en-US" sz="3200" b="1" dirty="0">
              <a:solidFill>
                <a:srgbClr val="FF33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3F15C8E6-A45A-4D35-9664-5A7D1408A90F}"/>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83568" y="2636912"/>
            <a:ext cx="2448272" cy="560087"/>
          </a:xfrm>
          <a:prstGeom prst="rect">
            <a:avLst/>
          </a:prstGeom>
        </p:spPr>
      </p:pic>
      <p:sp>
        <p:nvSpPr>
          <p:cNvPr id="9" name="Rectangle 8">
            <a:extLst>
              <a:ext uri="{FF2B5EF4-FFF2-40B4-BE49-F238E27FC236}">
                <a16:creationId xmlns:a16="http://schemas.microsoft.com/office/drawing/2014/main" id="{82AAB694-D1AB-4A21-A1CA-407F8FC62372}"/>
              </a:ext>
            </a:extLst>
          </p:cNvPr>
          <p:cNvSpPr>
            <a:spLocks noChangeArrowheads="1"/>
          </p:cNvSpPr>
          <p:nvPr/>
        </p:nvSpPr>
        <p:spPr bwMode="auto">
          <a:xfrm>
            <a:off x="288032" y="5367247"/>
            <a:ext cx="37444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err="1">
                <a:solidFill>
                  <a:srgbClr val="0000FF"/>
                </a:solidFill>
                <a:latin typeface="+mn-ea"/>
                <a:ea typeface="+mn-ea"/>
              </a:rPr>
              <a:t>Matlab</a:t>
            </a:r>
            <a:r>
              <a:rPr lang="zh-CN" altLang="en-US" sz="3200" b="1" dirty="0">
                <a:solidFill>
                  <a:srgbClr val="0000FF"/>
                </a:solidFill>
                <a:latin typeface="+mn-ea"/>
                <a:ea typeface="+mn-ea"/>
              </a:rPr>
              <a:t>源程序：</a:t>
            </a:r>
            <a:r>
              <a:rPr lang="en-US" altLang="zh-CN" sz="3200" dirty="0">
                <a:solidFill>
                  <a:srgbClr val="006600"/>
                </a:solidFill>
                <a:latin typeface="+mn-ea"/>
                <a:ea typeface="+mn-ea"/>
              </a:rPr>
              <a:t> </a:t>
            </a:r>
            <a:r>
              <a:rPr lang="en-US" altLang="zh-CN" sz="3200" dirty="0" err="1">
                <a:solidFill>
                  <a:srgbClr val="006600"/>
                </a:solidFill>
                <a:latin typeface="+mn-ea"/>
                <a:ea typeface="+mn-ea"/>
              </a:rPr>
              <a:t>Newton_Iteration.m</a:t>
            </a:r>
            <a:endParaRPr lang="en-US" altLang="zh-CN" sz="3200" b="1" dirty="0">
              <a:solidFill>
                <a:srgbClr val="006600"/>
              </a:solidFill>
              <a:latin typeface="+mn-ea"/>
              <a:ea typeface="+mn-ea"/>
            </a:endParaRPr>
          </a:p>
        </p:txBody>
      </p:sp>
    </p:spTree>
    <p:extLst>
      <p:ext uri="{BB962C8B-B14F-4D97-AF65-F5344CB8AC3E}">
        <p14:creationId xmlns:p14="http://schemas.microsoft.com/office/powerpoint/2010/main" val="1018631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91">
                                            <p:txEl>
                                              <p:pRg st="1" end="1"/>
                                            </p:txEl>
                                          </p:spTgt>
                                        </p:tgtEl>
                                        <p:attrNameLst>
                                          <p:attrName>style.visibility</p:attrName>
                                        </p:attrNameLst>
                                      </p:cBhvr>
                                      <p:to>
                                        <p:strVal val="visible"/>
                                      </p:to>
                                    </p:set>
                                    <p:anim calcmode="lin" valueType="num">
                                      <p:cBhvr additive="base">
                                        <p:cTn id="13" dur="5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0291">
                                            <p:txEl>
                                              <p:pRg st="2" end="2"/>
                                            </p:txEl>
                                          </p:spTgt>
                                        </p:tgtEl>
                                        <p:attrNameLst>
                                          <p:attrName>style.visibility</p:attrName>
                                        </p:attrNameLst>
                                      </p:cBhvr>
                                      <p:to>
                                        <p:strVal val="visible"/>
                                      </p:to>
                                    </p:set>
                                    <p:anim calcmode="lin" valueType="num">
                                      <p:cBhvr additive="base">
                                        <p:cTn id="19" dur="5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0291">
                                            <p:txEl>
                                              <p:pRg st="5" end="5"/>
                                            </p:txEl>
                                          </p:spTgt>
                                        </p:tgtEl>
                                        <p:attrNameLst>
                                          <p:attrName>style.visibility</p:attrName>
                                        </p:attrNameLst>
                                      </p:cBhvr>
                                      <p:to>
                                        <p:strVal val="visible"/>
                                      </p:to>
                                    </p:set>
                                    <p:anim calcmode="lin" valueType="num">
                                      <p:cBhvr additive="base">
                                        <p:cTn id="25" dur="500" fill="hold"/>
                                        <p:tgtEl>
                                          <p:spTgt spid="1402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0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anim calcmode="lin" valueType="num">
                                      <p:cBhvr additive="base">
                                        <p:cTn id="31" dur="500" fill="hold"/>
                                        <p:tgtEl>
                                          <p:spTgt spid="1402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291">
                                            <p:txEl>
                                              <p:pRg st="6" end="6"/>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heckerboard(across)">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350C6C-A446-4C99-94AB-ABEE7A4BCA8D}"/>
              </a:ext>
            </a:extLst>
          </p:cNvPr>
          <p:cNvSpPr txBox="1"/>
          <p:nvPr/>
        </p:nvSpPr>
        <p:spPr>
          <a:xfrm>
            <a:off x="2267744" y="243512"/>
            <a:ext cx="6696744" cy="6370975"/>
          </a:xfrm>
          <a:prstGeom prst="rect">
            <a:avLst/>
          </a:prstGeom>
          <a:noFill/>
        </p:spPr>
        <p:txBody>
          <a:bodyPr wrap="square" rtlCol="0">
            <a:spAutoFit/>
          </a:bodyPr>
          <a:lstStyle/>
          <a:p>
            <a:pPr algn="l"/>
            <a:r>
              <a:rPr lang="en-US" altLang="zh-CN" sz="1700" b="0" dirty="0">
                <a:solidFill>
                  <a:schemeClr val="tx1"/>
                </a:solidFill>
                <a:latin typeface="Times New Roman" panose="02020603050405020304" pitchFamily="18" charset="0"/>
                <a:cs typeface="Times New Roman" panose="02020603050405020304" pitchFamily="18" charset="0"/>
              </a:rPr>
              <a:t>function [p0,err,k,y]=</a:t>
            </a:r>
            <a:r>
              <a:rPr lang="en-US" altLang="zh-CN" sz="1700" b="0" dirty="0" err="1">
                <a:solidFill>
                  <a:schemeClr val="tx1"/>
                </a:solidFill>
                <a:latin typeface="Times New Roman" panose="02020603050405020304" pitchFamily="18" charset="0"/>
                <a:cs typeface="Times New Roman" panose="02020603050405020304" pitchFamily="18" charset="0"/>
              </a:rPr>
              <a:t>Newton_Iteration</a:t>
            </a:r>
            <a:r>
              <a:rPr lang="en-US" altLang="zh-CN" sz="1700" b="0" dirty="0">
                <a:solidFill>
                  <a:schemeClr val="tx1"/>
                </a:solidFill>
                <a:latin typeface="Times New Roman" panose="02020603050405020304" pitchFamily="18" charset="0"/>
                <a:cs typeface="Times New Roman" panose="02020603050405020304" pitchFamily="18" charset="0"/>
              </a:rPr>
              <a:t>(f,df,p0,delta,epsilon,max1)</a:t>
            </a:r>
            <a:endParaRPr lang="zh-CN" altLang="en-US" sz="1700" b="0" dirty="0">
              <a:solidFill>
                <a:schemeClr val="tx1"/>
              </a:solidFill>
              <a:latin typeface="Times New Roman" panose="02020603050405020304" pitchFamily="18" charset="0"/>
              <a:cs typeface="Times New Roman" panose="02020603050405020304" pitchFamily="18" charset="0"/>
            </a:endParaRPr>
          </a:p>
          <a:p>
            <a:pPr algn="l"/>
            <a:r>
              <a:rPr lang="en-US" altLang="zh-CN" sz="1700" b="0" dirty="0">
                <a:solidFill>
                  <a:schemeClr val="tx1"/>
                </a:solidFill>
                <a:latin typeface="Times New Roman" panose="02020603050405020304" pitchFamily="18" charset="0"/>
                <a:cs typeface="Times New Roman" panose="02020603050405020304" pitchFamily="18" charset="0"/>
              </a:rPr>
              <a:t>%Input    - f is the object function </a:t>
            </a:r>
          </a:p>
          <a:p>
            <a:pPr algn="l"/>
            <a:r>
              <a:rPr lang="en-US" altLang="zh-CN" sz="1700" b="0" dirty="0">
                <a:solidFill>
                  <a:schemeClr val="tx1"/>
                </a:solidFill>
                <a:latin typeface="Times New Roman" panose="02020603050405020304" pitchFamily="18" charset="0"/>
                <a:cs typeface="Times New Roman" panose="02020603050405020304" pitchFamily="18" charset="0"/>
              </a:rPr>
              <a:t>%            - df is the derivative of f </a:t>
            </a:r>
          </a:p>
          <a:p>
            <a:pPr algn="l"/>
            <a:r>
              <a:rPr lang="en-US" altLang="zh-CN" sz="1700" b="0" dirty="0">
                <a:solidFill>
                  <a:schemeClr val="tx1"/>
                </a:solidFill>
                <a:latin typeface="Times New Roman" panose="02020603050405020304" pitchFamily="18" charset="0"/>
                <a:cs typeface="Times New Roman" panose="02020603050405020304" pitchFamily="18" charset="0"/>
              </a:rPr>
              <a:t>%            - p0 is the initial approximation to a zero of f</a:t>
            </a:r>
          </a:p>
          <a:p>
            <a:pPr algn="l"/>
            <a:r>
              <a:rPr lang="en-US" altLang="zh-CN" sz="1700" b="0" dirty="0">
                <a:solidFill>
                  <a:schemeClr val="tx1"/>
                </a:solidFill>
                <a:latin typeface="Times New Roman" panose="02020603050405020304" pitchFamily="18" charset="0"/>
                <a:cs typeface="Times New Roman" panose="02020603050405020304" pitchFamily="18" charset="0"/>
              </a:rPr>
              <a:t>%            - delta is the tolerance for p0</a:t>
            </a:r>
          </a:p>
          <a:p>
            <a:pPr algn="l"/>
            <a:r>
              <a:rPr lang="en-US" altLang="zh-CN" sz="1700" b="0" dirty="0">
                <a:solidFill>
                  <a:schemeClr val="tx1"/>
                </a:solidFill>
                <a:latin typeface="Times New Roman" panose="02020603050405020304" pitchFamily="18" charset="0"/>
                <a:cs typeface="Times New Roman" panose="02020603050405020304" pitchFamily="18" charset="0"/>
              </a:rPr>
              <a:t>%            - epsilon is the tolerance for the function values y</a:t>
            </a:r>
          </a:p>
          <a:p>
            <a:pPr algn="l"/>
            <a:r>
              <a:rPr lang="en-US" altLang="zh-CN" sz="1700" b="0" dirty="0">
                <a:solidFill>
                  <a:schemeClr val="tx1"/>
                </a:solidFill>
                <a:latin typeface="Times New Roman" panose="02020603050405020304" pitchFamily="18" charset="0"/>
                <a:cs typeface="Times New Roman" panose="02020603050405020304" pitchFamily="18" charset="0"/>
              </a:rPr>
              <a:t>%            - max1 is the maximum number of iterations</a:t>
            </a:r>
          </a:p>
          <a:p>
            <a:pPr algn="l"/>
            <a:r>
              <a:rPr lang="en-US" altLang="zh-CN" sz="1700" b="0" dirty="0">
                <a:solidFill>
                  <a:schemeClr val="tx1"/>
                </a:solidFill>
                <a:latin typeface="Times New Roman" panose="02020603050405020304" pitchFamily="18" charset="0"/>
                <a:cs typeface="Times New Roman" panose="02020603050405020304" pitchFamily="18" charset="0"/>
              </a:rPr>
              <a:t>%Output - p0 is the Newton-Raphson approximation to the zero</a:t>
            </a:r>
          </a:p>
          <a:p>
            <a:pPr algn="l"/>
            <a:r>
              <a:rPr lang="en-US" altLang="zh-CN" sz="1700" b="0" dirty="0">
                <a:solidFill>
                  <a:schemeClr val="tx1"/>
                </a:solidFill>
                <a:latin typeface="Times New Roman" panose="02020603050405020304" pitchFamily="18" charset="0"/>
                <a:cs typeface="Times New Roman" panose="02020603050405020304" pitchFamily="18" charset="0"/>
              </a:rPr>
              <a:t>%            - err is the error estimate for p0</a:t>
            </a:r>
          </a:p>
          <a:p>
            <a:pPr algn="l"/>
            <a:r>
              <a:rPr lang="en-US" altLang="zh-CN" sz="1700" b="0" dirty="0">
                <a:solidFill>
                  <a:schemeClr val="tx1"/>
                </a:solidFill>
                <a:latin typeface="Times New Roman" panose="02020603050405020304" pitchFamily="18" charset="0"/>
                <a:cs typeface="Times New Roman" panose="02020603050405020304" pitchFamily="18" charset="0"/>
              </a:rPr>
              <a:t>%            - k is the number of iterations</a:t>
            </a:r>
          </a:p>
          <a:p>
            <a:pPr algn="l"/>
            <a:r>
              <a:rPr lang="en-US" altLang="zh-CN" sz="1700" b="0" dirty="0">
                <a:solidFill>
                  <a:schemeClr val="tx1"/>
                </a:solidFill>
                <a:latin typeface="Times New Roman" panose="02020603050405020304" pitchFamily="18" charset="0"/>
                <a:cs typeface="Times New Roman" panose="02020603050405020304" pitchFamily="18" charset="0"/>
              </a:rPr>
              <a:t>%            - y is the function value f(p0)</a:t>
            </a:r>
            <a:endParaRPr lang="zh-CN" altLang="en-US" sz="1700" b="0" dirty="0">
              <a:solidFill>
                <a:schemeClr val="tx1"/>
              </a:solidFill>
              <a:latin typeface="Times New Roman" panose="02020603050405020304" pitchFamily="18" charset="0"/>
              <a:cs typeface="Times New Roman" panose="02020603050405020304" pitchFamily="18" charset="0"/>
            </a:endParaRPr>
          </a:p>
          <a:p>
            <a:pPr algn="l"/>
            <a:r>
              <a:rPr lang="en-US" altLang="zh-CN" sz="1700" b="0" dirty="0">
                <a:solidFill>
                  <a:schemeClr val="tx1"/>
                </a:solidFill>
                <a:latin typeface="Times New Roman" panose="02020603050405020304" pitchFamily="18" charset="0"/>
                <a:cs typeface="Times New Roman" panose="02020603050405020304" pitchFamily="18" charset="0"/>
              </a:rPr>
              <a:t>% f=@(x)  x*exp(x)-1; df=@(x)  exp(x)*(x+1);</a:t>
            </a:r>
          </a:p>
          <a:p>
            <a:pPr algn="l"/>
            <a:r>
              <a:rPr lang="en-US" altLang="zh-CN" sz="1700" b="0" dirty="0">
                <a:solidFill>
                  <a:schemeClr val="tx1"/>
                </a:solidFill>
                <a:latin typeface="Times New Roman" panose="02020603050405020304" pitchFamily="18" charset="0"/>
                <a:cs typeface="Times New Roman" panose="02020603050405020304" pitchFamily="18" charset="0"/>
              </a:rPr>
              <a:t>% p0=1; delta=1e-4; epsilon=1e-3;  max1=500; </a:t>
            </a:r>
          </a:p>
          <a:p>
            <a:pPr algn="l"/>
            <a:r>
              <a:rPr lang="en-US" altLang="zh-CN" sz="1700" b="0" dirty="0">
                <a:solidFill>
                  <a:schemeClr val="tx1"/>
                </a:solidFill>
                <a:latin typeface="Times New Roman" panose="02020603050405020304" pitchFamily="18" charset="0"/>
                <a:cs typeface="Times New Roman" panose="02020603050405020304" pitchFamily="18" charset="0"/>
              </a:rPr>
              <a:t>% </a:t>
            </a:r>
            <a:r>
              <a:rPr lang="en-US" altLang="zh-CN" sz="1700" b="0" dirty="0" err="1">
                <a:solidFill>
                  <a:schemeClr val="tx1"/>
                </a:solidFill>
                <a:latin typeface="Times New Roman" panose="02020603050405020304" pitchFamily="18" charset="0"/>
                <a:cs typeface="Times New Roman" panose="02020603050405020304" pitchFamily="18" charset="0"/>
              </a:rPr>
              <a:t>Newton_Iteration</a:t>
            </a:r>
            <a:r>
              <a:rPr lang="en-US" altLang="zh-CN" sz="1700" b="0" dirty="0">
                <a:solidFill>
                  <a:schemeClr val="tx1"/>
                </a:solidFill>
                <a:latin typeface="Times New Roman" panose="02020603050405020304" pitchFamily="18" charset="0"/>
                <a:cs typeface="Times New Roman" panose="02020603050405020304" pitchFamily="18" charset="0"/>
              </a:rPr>
              <a:t>(</a:t>
            </a:r>
            <a:r>
              <a:rPr lang="en-US" altLang="zh-CN" sz="1700" b="0" dirty="0" err="1">
                <a:solidFill>
                  <a:schemeClr val="tx1"/>
                </a:solidFill>
                <a:latin typeface="Times New Roman" panose="02020603050405020304" pitchFamily="18" charset="0"/>
                <a:cs typeface="Times New Roman" panose="02020603050405020304" pitchFamily="18" charset="0"/>
              </a:rPr>
              <a:t>f,df</a:t>
            </a:r>
            <a:r>
              <a:rPr lang="en-US" altLang="zh-CN" sz="1700" b="0" dirty="0">
                <a:solidFill>
                  <a:schemeClr val="tx1"/>
                </a:solidFill>
                <a:latin typeface="Times New Roman" panose="02020603050405020304" pitchFamily="18" charset="0"/>
                <a:cs typeface="Times New Roman" panose="02020603050405020304" pitchFamily="18" charset="0"/>
              </a:rPr>
              <a:t>, p0, delta, epsilon, max1)</a:t>
            </a:r>
          </a:p>
          <a:p>
            <a:pPr algn="l"/>
            <a:r>
              <a:rPr lang="en-US" altLang="zh-CN" sz="1700" b="0" dirty="0">
                <a:solidFill>
                  <a:schemeClr val="tx1"/>
                </a:solidFill>
                <a:latin typeface="Times New Roman" panose="02020603050405020304" pitchFamily="18" charset="0"/>
                <a:cs typeface="Times New Roman" panose="02020603050405020304" pitchFamily="18" charset="0"/>
              </a:rPr>
              <a:t>for k=1:max1    </a:t>
            </a:r>
          </a:p>
          <a:p>
            <a:pPr algn="l"/>
            <a:r>
              <a:rPr lang="en-US" altLang="zh-CN" sz="1700" b="0" dirty="0">
                <a:solidFill>
                  <a:schemeClr val="tx1"/>
                </a:solidFill>
                <a:latin typeface="Times New Roman" panose="02020603050405020304" pitchFamily="18" charset="0"/>
                <a:cs typeface="Times New Roman" panose="02020603050405020304" pitchFamily="18" charset="0"/>
              </a:rPr>
              <a:t>    p1=p0-f(p0)/df(p0); </a:t>
            </a:r>
          </a:p>
          <a:p>
            <a:pPr algn="l"/>
            <a:r>
              <a:rPr lang="en-US" altLang="zh-CN" sz="1700" b="0" dirty="0">
                <a:solidFill>
                  <a:schemeClr val="tx1"/>
                </a:solidFill>
                <a:latin typeface="Times New Roman" panose="02020603050405020304" pitchFamily="18" charset="0"/>
                <a:cs typeface="Times New Roman" panose="02020603050405020304" pitchFamily="18" charset="0"/>
              </a:rPr>
              <a:t>    err=abs(p1-p0);</a:t>
            </a:r>
          </a:p>
          <a:p>
            <a:pPr algn="l"/>
            <a:r>
              <a:rPr lang="nb-NO" altLang="zh-CN" sz="1700" b="0" dirty="0">
                <a:solidFill>
                  <a:schemeClr val="tx1"/>
                </a:solidFill>
                <a:latin typeface="Times New Roman" panose="02020603050405020304" pitchFamily="18" charset="0"/>
                <a:cs typeface="Times New Roman" panose="02020603050405020304" pitchFamily="18" charset="0"/>
              </a:rPr>
              <a:t>    relerr=2*err/(abs(p1)+delta);</a:t>
            </a:r>
          </a:p>
          <a:p>
            <a:pPr algn="l"/>
            <a:r>
              <a:rPr lang="en-US" altLang="zh-CN" sz="1700" b="0" dirty="0">
                <a:solidFill>
                  <a:schemeClr val="tx1"/>
                </a:solidFill>
                <a:latin typeface="Times New Roman" panose="02020603050405020304" pitchFamily="18" charset="0"/>
                <a:cs typeface="Times New Roman" panose="02020603050405020304" pitchFamily="18" charset="0"/>
              </a:rPr>
              <a:t>    p0=p1;</a:t>
            </a:r>
          </a:p>
          <a:p>
            <a:pPr algn="l"/>
            <a:r>
              <a:rPr lang="en-US" altLang="zh-CN" sz="1700" b="0" dirty="0">
                <a:solidFill>
                  <a:schemeClr val="tx1"/>
                </a:solidFill>
                <a:latin typeface="Times New Roman" panose="02020603050405020304" pitchFamily="18" charset="0"/>
                <a:cs typeface="Times New Roman" panose="02020603050405020304" pitchFamily="18" charset="0"/>
              </a:rPr>
              <a:t>    y=f(p0);</a:t>
            </a:r>
          </a:p>
          <a:p>
            <a:pPr algn="l"/>
            <a:r>
              <a:rPr lang="en-US" altLang="zh-CN" sz="1700" b="0" dirty="0">
                <a:solidFill>
                  <a:schemeClr val="tx1"/>
                </a:solidFill>
                <a:latin typeface="Times New Roman" panose="02020603050405020304" pitchFamily="18" charset="0"/>
                <a:cs typeface="Times New Roman" panose="02020603050405020304" pitchFamily="18" charset="0"/>
              </a:rPr>
              <a:t>    if (err&lt;delta)|(</a:t>
            </a:r>
            <a:r>
              <a:rPr lang="en-US" altLang="zh-CN" sz="1700" b="0" dirty="0" err="1">
                <a:solidFill>
                  <a:schemeClr val="tx1"/>
                </a:solidFill>
                <a:latin typeface="Times New Roman" panose="02020603050405020304" pitchFamily="18" charset="0"/>
                <a:cs typeface="Times New Roman" panose="02020603050405020304" pitchFamily="18" charset="0"/>
              </a:rPr>
              <a:t>relerr</a:t>
            </a:r>
            <a:r>
              <a:rPr lang="en-US" altLang="zh-CN" sz="1700" b="0" dirty="0">
                <a:solidFill>
                  <a:schemeClr val="tx1"/>
                </a:solidFill>
                <a:latin typeface="Times New Roman" panose="02020603050405020304" pitchFamily="18" charset="0"/>
                <a:cs typeface="Times New Roman" panose="02020603050405020304" pitchFamily="18" charset="0"/>
              </a:rPr>
              <a:t>&lt;delta)|(abs(y)&lt;epsilon),</a:t>
            </a:r>
          </a:p>
          <a:p>
            <a:pPr algn="l"/>
            <a:r>
              <a:rPr lang="en-US" altLang="zh-CN" sz="1700" b="0" dirty="0">
                <a:solidFill>
                  <a:schemeClr val="tx1"/>
                </a:solidFill>
                <a:latin typeface="Times New Roman" panose="02020603050405020304" pitchFamily="18" charset="0"/>
                <a:cs typeface="Times New Roman" panose="02020603050405020304" pitchFamily="18" charset="0"/>
              </a:rPr>
              <a:t>   break,</a:t>
            </a:r>
          </a:p>
          <a:p>
            <a:pPr algn="l"/>
            <a:r>
              <a:rPr lang="en-US" altLang="zh-CN" sz="1700" b="0" dirty="0">
                <a:solidFill>
                  <a:schemeClr val="tx1"/>
                </a:solidFill>
                <a:latin typeface="Times New Roman" panose="02020603050405020304" pitchFamily="18" charset="0"/>
                <a:cs typeface="Times New Roman" panose="02020603050405020304" pitchFamily="18" charset="0"/>
              </a:rPr>
              <a:t>   end</a:t>
            </a:r>
          </a:p>
          <a:p>
            <a:pPr algn="l"/>
            <a:r>
              <a:rPr lang="en-US" altLang="zh-CN" sz="1700" b="0" dirty="0">
                <a:solidFill>
                  <a:schemeClr val="tx1"/>
                </a:solidFill>
                <a:latin typeface="Times New Roman" panose="02020603050405020304" pitchFamily="18" charset="0"/>
                <a:cs typeface="Times New Roman" panose="02020603050405020304" pitchFamily="18" charset="0"/>
              </a:rPr>
              <a:t>end</a:t>
            </a:r>
            <a:endParaRPr lang="zh-CN" altLang="en-US" sz="1700" b="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378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9C8C55F-E5AD-4C4D-ACC6-A71A5478F916}"/>
              </a:ext>
            </a:extLst>
          </p:cNvPr>
          <p:cNvSpPr txBox="1"/>
          <p:nvPr/>
        </p:nvSpPr>
        <p:spPr>
          <a:xfrm>
            <a:off x="3563888" y="692696"/>
            <a:ext cx="2232248" cy="707886"/>
          </a:xfrm>
          <a:prstGeom prst="rect">
            <a:avLst/>
          </a:prstGeom>
          <a:noFill/>
        </p:spPr>
        <p:txBody>
          <a:bodyPr wrap="square" rtlCol="0">
            <a:spAutoFit/>
          </a:bodyPr>
          <a:lstStyle/>
          <a:p>
            <a:pPr algn="l"/>
            <a:r>
              <a:rPr lang="zh-CN" altLang="en-US" sz="4000" dirty="0">
                <a:solidFill>
                  <a:srgbClr val="FF0000"/>
                </a:solidFill>
                <a:latin typeface="+mn-ea"/>
                <a:ea typeface="+mn-ea"/>
              </a:rPr>
              <a:t>作业</a:t>
            </a:r>
            <a:r>
              <a:rPr lang="en-US" altLang="zh-CN" sz="4000" dirty="0">
                <a:solidFill>
                  <a:srgbClr val="FF0000"/>
                </a:solidFill>
                <a:latin typeface="+mn-ea"/>
                <a:ea typeface="+mn-ea"/>
              </a:rPr>
              <a:t>2.3</a:t>
            </a:r>
            <a:endParaRPr lang="zh-CN" altLang="en-US" sz="4000" dirty="0">
              <a:solidFill>
                <a:srgbClr val="FF0000"/>
              </a:solidFill>
              <a:latin typeface="+mn-ea"/>
              <a:ea typeface="+mn-ea"/>
            </a:endParaRPr>
          </a:p>
        </p:txBody>
      </p:sp>
      <p:pic>
        <p:nvPicPr>
          <p:cNvPr id="7" name="内容占位符 6">
            <a:extLst>
              <a:ext uri="{FF2B5EF4-FFF2-40B4-BE49-F238E27FC236}">
                <a16:creationId xmlns:a16="http://schemas.microsoft.com/office/drawing/2014/main" id="{BAB761E9-5497-4D08-8A34-0B9179A936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4921" b="49907"/>
          <a:stretch/>
        </p:blipFill>
        <p:spPr>
          <a:xfrm>
            <a:off x="539552" y="1772816"/>
            <a:ext cx="8064896" cy="2454978"/>
          </a:xfrm>
        </p:spPr>
      </p:pic>
    </p:spTree>
    <p:extLst>
      <p:ext uri="{BB962C8B-B14F-4D97-AF65-F5344CB8AC3E}">
        <p14:creationId xmlns:p14="http://schemas.microsoft.com/office/powerpoint/2010/main" val="3107836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ADA4049-B9B0-4B5D-B744-5D287C8BE6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2808" y="3189481"/>
            <a:ext cx="4320480" cy="2853601"/>
          </a:xfrm>
          <a:prstGeom prst="rect">
            <a:avLst/>
          </a:prstGeom>
        </p:spPr>
      </p:pic>
      <p:sp>
        <p:nvSpPr>
          <p:cNvPr id="2" name="标题 1">
            <a:extLst>
              <a:ext uri="{FF2B5EF4-FFF2-40B4-BE49-F238E27FC236}">
                <a16:creationId xmlns:a16="http://schemas.microsoft.com/office/drawing/2014/main" id="{C01C8B62-2A5E-48F4-A439-FBEF3CEFDA0E}"/>
              </a:ext>
            </a:extLst>
          </p:cNvPr>
          <p:cNvSpPr>
            <a:spLocks noGrp="1"/>
          </p:cNvSpPr>
          <p:nvPr>
            <p:ph type="title"/>
          </p:nvPr>
        </p:nvSpPr>
        <p:spPr>
          <a:xfrm>
            <a:off x="146160" y="188897"/>
            <a:ext cx="4591422" cy="543594"/>
          </a:xfrm>
        </p:spPr>
        <p:txBody>
          <a:bodyPr>
            <a:normAutofit fontScale="90000"/>
          </a:bodyPr>
          <a:lstStyle/>
          <a:p>
            <a:r>
              <a:rPr lang="zh-CN" altLang="en-US" dirty="0">
                <a:solidFill>
                  <a:srgbClr val="0000FF"/>
                </a:solidFill>
              </a:rPr>
              <a:t>进一步分析</a:t>
            </a:r>
          </a:p>
        </p:txBody>
      </p:sp>
      <p:sp>
        <p:nvSpPr>
          <p:cNvPr id="4" name="文本框 3">
            <a:extLst>
              <a:ext uri="{FF2B5EF4-FFF2-40B4-BE49-F238E27FC236}">
                <a16:creationId xmlns:a16="http://schemas.microsoft.com/office/drawing/2014/main" id="{619064AC-06BD-4E3F-B4B9-BFAB4625D995}"/>
              </a:ext>
            </a:extLst>
          </p:cNvPr>
          <p:cNvSpPr txBox="1"/>
          <p:nvPr/>
        </p:nvSpPr>
        <p:spPr>
          <a:xfrm>
            <a:off x="86862" y="688919"/>
            <a:ext cx="8931898" cy="1971694"/>
          </a:xfrm>
          <a:prstGeom prst="rect">
            <a:avLst/>
          </a:prstGeom>
          <a:noFill/>
        </p:spPr>
        <p:txBody>
          <a:bodyPr wrap="square" rtlCol="0">
            <a:spAutoFit/>
          </a:bodyPr>
          <a:lstStyle/>
          <a:p>
            <a:pPr algn="l">
              <a:lnSpc>
                <a:spcPts val="3700"/>
              </a:lnSpc>
            </a:pPr>
            <a:r>
              <a:rPr lang="en-US" altLang="zh-CN" sz="2800" dirty="0">
                <a:solidFill>
                  <a:schemeClr val="tx1"/>
                </a:solidFill>
                <a:latin typeface="华文仿宋" panose="02010600040101010101" pitchFamily="2" charset="-122"/>
                <a:ea typeface="华文仿宋" panose="02010600040101010101" pitchFamily="2" charset="-122"/>
              </a:rPr>
              <a:t> </a:t>
            </a:r>
            <a:r>
              <a:rPr lang="zh-CN" altLang="en-US" sz="2800" dirty="0">
                <a:solidFill>
                  <a:schemeClr val="tx1"/>
                </a:solidFill>
                <a:latin typeface="华文仿宋" panose="02010600040101010101" pitchFamily="2" charset="-122"/>
                <a:ea typeface="华文仿宋" panose="02010600040101010101" pitchFamily="2" charset="-122"/>
              </a:rPr>
              <a:t>牛顿迭代法虽然具有收敛速度快的优点，但每迭代一次都要计算导数        </a:t>
            </a:r>
            <a:r>
              <a:rPr lang="en-US" altLang="zh-CN" sz="2800" dirty="0">
                <a:solidFill>
                  <a:schemeClr val="tx1"/>
                </a:solidFill>
                <a:latin typeface="华文仿宋" panose="02010600040101010101" pitchFamily="2" charset="-122"/>
                <a:ea typeface="华文仿宋" panose="02010600040101010101" pitchFamily="2" charset="-122"/>
              </a:rPr>
              <a:t>     </a:t>
            </a:r>
            <a:r>
              <a:rPr lang="zh-CN" altLang="en-US" sz="2800" dirty="0">
                <a:solidFill>
                  <a:schemeClr val="tx1"/>
                </a:solidFill>
                <a:latin typeface="华文仿宋" panose="02010600040101010101" pitchFamily="2" charset="-122"/>
                <a:ea typeface="华文仿宋" panose="02010600040101010101" pitchFamily="2" charset="-122"/>
              </a:rPr>
              <a:t>，当</a:t>
            </a:r>
            <a:r>
              <a:rPr lang="en-US" altLang="zh-CN" sz="2800" dirty="0">
                <a:solidFill>
                  <a:schemeClr val="tx1"/>
                </a:solidFill>
                <a:latin typeface="华文仿宋" panose="02010600040101010101" pitchFamily="2" charset="-122"/>
                <a:ea typeface="华文仿宋" panose="02010600040101010101" pitchFamily="2" charset="-122"/>
              </a:rPr>
              <a:t>f(x)</a:t>
            </a:r>
            <a:r>
              <a:rPr lang="zh-CN" altLang="en-US" sz="2800" dirty="0">
                <a:solidFill>
                  <a:schemeClr val="tx1"/>
                </a:solidFill>
                <a:latin typeface="华文仿宋" panose="02010600040101010101" pitchFamily="2" charset="-122"/>
                <a:ea typeface="华文仿宋" panose="02010600040101010101" pitchFamily="2" charset="-122"/>
              </a:rPr>
              <a:t>比较复杂时，不仅每次计算            带来很多不便，而且还可能十分麻烦。如果用不计算导数的迭代方法，往往只有线性收敛的速度。</a:t>
            </a:r>
          </a:p>
        </p:txBody>
      </p:sp>
      <p:pic>
        <p:nvPicPr>
          <p:cNvPr id="5" name="图片 4">
            <a:extLst>
              <a:ext uri="{FF2B5EF4-FFF2-40B4-BE49-F238E27FC236}">
                <a16:creationId xmlns:a16="http://schemas.microsoft.com/office/drawing/2014/main" id="{1200354A-D0F0-4980-A8C8-A8813D072B90}"/>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339752" y="1261359"/>
            <a:ext cx="1042479" cy="380333"/>
          </a:xfrm>
          <a:prstGeom prst="rect">
            <a:avLst/>
          </a:prstGeom>
          <a:noFill/>
          <a:ln>
            <a:noFill/>
          </a:ln>
        </p:spPr>
      </p:pic>
      <p:pic>
        <p:nvPicPr>
          <p:cNvPr id="6" name="图片 5">
            <a:extLst>
              <a:ext uri="{FF2B5EF4-FFF2-40B4-BE49-F238E27FC236}">
                <a16:creationId xmlns:a16="http://schemas.microsoft.com/office/drawing/2014/main" id="{C212F6B1-A474-45A2-8102-1F9E2D22448E}"/>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39552" y="1772816"/>
            <a:ext cx="1008112" cy="367795"/>
          </a:xfrm>
          <a:prstGeom prst="rect">
            <a:avLst/>
          </a:prstGeom>
          <a:noFill/>
          <a:ln>
            <a:noFill/>
          </a:ln>
        </p:spPr>
      </p:pic>
      <p:sp>
        <p:nvSpPr>
          <p:cNvPr id="7" name="文本框 6">
            <a:extLst>
              <a:ext uri="{FF2B5EF4-FFF2-40B4-BE49-F238E27FC236}">
                <a16:creationId xmlns:a16="http://schemas.microsoft.com/office/drawing/2014/main" id="{0579A94A-A4DF-4BE8-8C6C-018145AA5285}"/>
              </a:ext>
            </a:extLst>
          </p:cNvPr>
          <p:cNvSpPr txBox="1"/>
          <p:nvPr/>
        </p:nvSpPr>
        <p:spPr>
          <a:xfrm>
            <a:off x="146160" y="2927871"/>
            <a:ext cx="3744416"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缺陷： </a:t>
            </a:r>
          </a:p>
        </p:txBody>
      </p:sp>
      <p:sp>
        <p:nvSpPr>
          <p:cNvPr id="8" name="文本框 7">
            <a:extLst>
              <a:ext uri="{FF2B5EF4-FFF2-40B4-BE49-F238E27FC236}">
                <a16:creationId xmlns:a16="http://schemas.microsoft.com/office/drawing/2014/main" id="{68C2BC1A-94E8-429E-9C0E-CAFC34053BF4}"/>
              </a:ext>
            </a:extLst>
          </p:cNvPr>
          <p:cNvSpPr txBox="1"/>
          <p:nvPr/>
        </p:nvSpPr>
        <p:spPr>
          <a:xfrm>
            <a:off x="1683857" y="3014126"/>
            <a:ext cx="6264696" cy="523220"/>
          </a:xfrm>
          <a:prstGeom prst="rect">
            <a:avLst/>
          </a:prstGeom>
          <a:noFill/>
        </p:spPr>
        <p:txBody>
          <a:bodyPr wrap="square" rtlCol="0">
            <a:spAutoFit/>
          </a:bodyPr>
          <a:lstStyle/>
          <a:p>
            <a:pPr algn="l"/>
            <a:r>
              <a:rPr lang="en-US" altLang="zh-CN" sz="2800" dirty="0">
                <a:solidFill>
                  <a:schemeClr val="tx1">
                    <a:lumMod val="95000"/>
                    <a:lumOff val="5000"/>
                  </a:schemeClr>
                </a:solidFill>
                <a:latin typeface="+mn-ea"/>
                <a:ea typeface="+mn-ea"/>
              </a:rPr>
              <a:t>1. </a:t>
            </a:r>
            <a:r>
              <a:rPr lang="zh-CN" altLang="en-US" sz="2800" dirty="0">
                <a:solidFill>
                  <a:schemeClr val="tx1">
                    <a:lumMod val="95000"/>
                    <a:lumOff val="5000"/>
                  </a:schemeClr>
                </a:solidFill>
                <a:latin typeface="+mn-ea"/>
                <a:ea typeface="+mn-ea"/>
              </a:rPr>
              <a:t>被零除 </a:t>
            </a:r>
          </a:p>
        </p:txBody>
      </p:sp>
      <p:pic>
        <p:nvPicPr>
          <p:cNvPr id="11" name="图片 10">
            <a:extLst>
              <a:ext uri="{FF2B5EF4-FFF2-40B4-BE49-F238E27FC236}">
                <a16:creationId xmlns:a16="http://schemas.microsoft.com/office/drawing/2014/main" id="{F6A145B0-1A6F-41B7-8751-F1DEC899475F}"/>
              </a:ext>
            </a:extLst>
          </p:cNvPr>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3275856" y="3085569"/>
            <a:ext cx="1851259" cy="380333"/>
          </a:xfrm>
          <a:prstGeom prst="rect">
            <a:avLst/>
          </a:prstGeom>
          <a:noFill/>
          <a:ln>
            <a:noFill/>
          </a:ln>
        </p:spPr>
      </p:pic>
      <p:sp>
        <p:nvSpPr>
          <p:cNvPr id="14" name="文本框 13">
            <a:extLst>
              <a:ext uri="{FF2B5EF4-FFF2-40B4-BE49-F238E27FC236}">
                <a16:creationId xmlns:a16="http://schemas.microsoft.com/office/drawing/2014/main" id="{AFFDB203-8F65-4682-8B9C-F4DE7DFDBB4F}"/>
              </a:ext>
            </a:extLst>
          </p:cNvPr>
          <p:cNvSpPr txBox="1"/>
          <p:nvPr/>
        </p:nvSpPr>
        <p:spPr>
          <a:xfrm>
            <a:off x="323528" y="6397014"/>
            <a:ext cx="3481355" cy="400110"/>
          </a:xfrm>
          <a:prstGeom prst="rect">
            <a:avLst/>
          </a:prstGeom>
          <a:noFill/>
        </p:spPr>
        <p:txBody>
          <a:bodyPr wrap="square" rtlCol="0">
            <a:spAutoFit/>
          </a:bodyPr>
          <a:lstStyle/>
          <a:p>
            <a:pPr algn="l"/>
            <a:r>
              <a:rPr lang="en-US" altLang="zh-CN" sz="2000" dirty="0">
                <a:solidFill>
                  <a:schemeClr val="tx1">
                    <a:lumMod val="95000"/>
                    <a:lumOff val="5000"/>
                  </a:schemeClr>
                </a:solidFill>
                <a:latin typeface="+mn-ea"/>
                <a:ea typeface="+mn-ea"/>
              </a:rPr>
              <a:t>2. </a:t>
            </a:r>
            <a:r>
              <a:rPr lang="zh-CN" altLang="en-US" sz="2000" dirty="0">
                <a:solidFill>
                  <a:schemeClr val="tx1">
                    <a:lumMod val="95000"/>
                    <a:lumOff val="5000"/>
                  </a:schemeClr>
                </a:solidFill>
                <a:latin typeface="+mn-ea"/>
                <a:ea typeface="+mn-ea"/>
              </a:rPr>
              <a:t>迭代产生一个发散序列</a:t>
            </a:r>
          </a:p>
        </p:txBody>
      </p:sp>
      <p:sp>
        <p:nvSpPr>
          <p:cNvPr id="19" name="文本框 18">
            <a:extLst>
              <a:ext uri="{FF2B5EF4-FFF2-40B4-BE49-F238E27FC236}">
                <a16:creationId xmlns:a16="http://schemas.microsoft.com/office/drawing/2014/main" id="{BDC823DA-7A3D-4FF1-81FF-7996BB5625B4}"/>
              </a:ext>
            </a:extLst>
          </p:cNvPr>
          <p:cNvSpPr txBox="1"/>
          <p:nvPr/>
        </p:nvSpPr>
        <p:spPr>
          <a:xfrm>
            <a:off x="5126066" y="6309320"/>
            <a:ext cx="3481355" cy="400110"/>
          </a:xfrm>
          <a:prstGeom prst="rect">
            <a:avLst/>
          </a:prstGeom>
          <a:noFill/>
        </p:spPr>
        <p:txBody>
          <a:bodyPr wrap="square" rtlCol="0">
            <a:spAutoFit/>
          </a:bodyPr>
          <a:lstStyle/>
          <a:p>
            <a:pPr algn="l"/>
            <a:r>
              <a:rPr lang="en-US" altLang="zh-CN" sz="2000" dirty="0">
                <a:solidFill>
                  <a:schemeClr val="tx1">
                    <a:lumMod val="95000"/>
                    <a:lumOff val="5000"/>
                  </a:schemeClr>
                </a:solidFill>
                <a:latin typeface="+mn-ea"/>
                <a:ea typeface="+mn-ea"/>
              </a:rPr>
              <a:t>3. </a:t>
            </a:r>
            <a:r>
              <a:rPr lang="zh-CN" altLang="en-US" sz="2000" dirty="0">
                <a:solidFill>
                  <a:schemeClr val="tx1">
                    <a:lumMod val="95000"/>
                    <a:lumOff val="5000"/>
                  </a:schemeClr>
                </a:solidFill>
                <a:latin typeface="+mn-ea"/>
                <a:ea typeface="+mn-ea"/>
              </a:rPr>
              <a:t>迭代产生一个发散循环序列</a:t>
            </a:r>
          </a:p>
        </p:txBody>
      </p:sp>
      <p:pic>
        <p:nvPicPr>
          <p:cNvPr id="9" name="图片 8">
            <a:extLst>
              <a:ext uri="{FF2B5EF4-FFF2-40B4-BE49-F238E27FC236}">
                <a16:creationId xmlns:a16="http://schemas.microsoft.com/office/drawing/2014/main" id="{2D55D8D9-0724-4093-907C-0E820D530A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073" y="3451091"/>
            <a:ext cx="4492548" cy="2853600"/>
          </a:xfrm>
          <a:prstGeom prst="rect">
            <a:avLst/>
          </a:prstGeom>
        </p:spPr>
      </p:pic>
    </p:spTree>
    <p:extLst>
      <p:ext uri="{BB962C8B-B14F-4D97-AF65-F5344CB8AC3E}">
        <p14:creationId xmlns:p14="http://schemas.microsoft.com/office/powerpoint/2010/main" val="1861343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标题 147457">
            <a:extLst>
              <a:ext uri="{FF2B5EF4-FFF2-40B4-BE49-F238E27FC236}">
                <a16:creationId xmlns:a16="http://schemas.microsoft.com/office/drawing/2014/main" id="{5AFD9EB6-58B5-47CF-BBB9-A7FFB2E265B8}"/>
              </a:ext>
            </a:extLst>
          </p:cNvPr>
          <p:cNvSpPr>
            <a:spLocks noGrp="1" noChangeArrowheads="1"/>
          </p:cNvSpPr>
          <p:nvPr>
            <p:ph type="ctrTitle"/>
          </p:nvPr>
        </p:nvSpPr>
        <p:spPr>
          <a:xfrm>
            <a:off x="-468560" y="433140"/>
            <a:ext cx="9144000" cy="692150"/>
          </a:xfrm>
        </p:spPr>
        <p:txBody>
          <a:bodyPr anchor="ctr">
            <a:normAutofit fontScale="90000"/>
          </a:bodyPr>
          <a:lstStyle/>
          <a:p>
            <a:r>
              <a:rPr lang="en-US" altLang="zh-CN" sz="4400" b="1" dirty="0">
                <a:solidFill>
                  <a:srgbClr val="FF3300"/>
                </a:solidFill>
                <a:latin typeface="黑体" panose="02010609060101010101" pitchFamily="49" charset="-122"/>
                <a:ea typeface="黑体" panose="02010609060101010101" pitchFamily="49" charset="-122"/>
              </a:rPr>
              <a:t>2.5 </a:t>
            </a:r>
            <a:r>
              <a:rPr lang="zh-CN" altLang="en-US" sz="4400" b="1" dirty="0">
                <a:solidFill>
                  <a:srgbClr val="FF3300"/>
                </a:solidFill>
                <a:latin typeface="黑体" panose="02010609060101010101" pitchFamily="49" charset="-122"/>
                <a:ea typeface="黑体" panose="02010609060101010101" pitchFamily="49" charset="-122"/>
              </a:rPr>
              <a:t>割线法</a:t>
            </a:r>
          </a:p>
        </p:txBody>
      </p:sp>
      <p:sp>
        <p:nvSpPr>
          <p:cNvPr id="147459" name="副标题 147458">
            <a:extLst>
              <a:ext uri="{FF2B5EF4-FFF2-40B4-BE49-F238E27FC236}">
                <a16:creationId xmlns:a16="http://schemas.microsoft.com/office/drawing/2014/main" id="{909FA8B0-0837-4329-9F5A-486A5A4F4C55}"/>
              </a:ext>
            </a:extLst>
          </p:cNvPr>
          <p:cNvSpPr>
            <a:spLocks noGrp="1" noChangeArrowheads="1"/>
          </p:cNvSpPr>
          <p:nvPr>
            <p:ph type="subTitle" idx="1"/>
          </p:nvPr>
        </p:nvSpPr>
        <p:spPr>
          <a:xfrm>
            <a:off x="611560" y="1268761"/>
            <a:ext cx="8208912" cy="2160239"/>
          </a:xfrm>
        </p:spPr>
        <p:txBody>
          <a:bodyPr>
            <a:normAutofit/>
          </a:bodyPr>
          <a:lstStyle/>
          <a:p>
            <a:pPr algn="just">
              <a:lnSpc>
                <a:spcPct val="115000"/>
              </a:lnSpc>
              <a:spcBef>
                <a:spcPct val="5000"/>
              </a:spcBef>
            </a:pPr>
            <a:r>
              <a:rPr lang="zh-CN" altLang="en-US" sz="2800" b="1" dirty="0">
                <a:solidFill>
                  <a:schemeClr val="tx1">
                    <a:lumMod val="95000"/>
                    <a:lumOff val="5000"/>
                  </a:schemeClr>
                </a:solidFill>
                <a:latin typeface="华文仿宋" panose="02010600040101010101" pitchFamily="2" charset="-122"/>
                <a:ea typeface="华文仿宋" panose="02010600040101010101" pitchFamily="2" charset="-122"/>
              </a:rPr>
              <a:t>本节介绍的割线法便是一种不必进行导数运算的求根方法。割线法在迭代过程中不仅用到前一步</a:t>
            </a:r>
            <a:r>
              <a:rPr lang="en-US" altLang="zh-CN" sz="2800" b="1" dirty="0" err="1">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1" baseline="-25000" dirty="0" err="1">
                <a:solidFill>
                  <a:schemeClr val="tx1">
                    <a:lumMod val="95000"/>
                    <a:lumOff val="5000"/>
                  </a:schemeClr>
                </a:solidFill>
                <a:latin typeface="华文仿宋" panose="02010600040101010101" pitchFamily="2" charset="-122"/>
                <a:ea typeface="华文仿宋" panose="02010600040101010101" pitchFamily="2" charset="-122"/>
              </a:rPr>
              <a:t>k</a:t>
            </a:r>
            <a:r>
              <a:rPr lang="zh-CN" altLang="en-US" sz="2800" b="1" dirty="0">
                <a:solidFill>
                  <a:schemeClr val="tx1">
                    <a:lumMod val="95000"/>
                    <a:lumOff val="5000"/>
                  </a:schemeClr>
                </a:solidFill>
                <a:latin typeface="华文仿宋" panose="02010600040101010101" pitchFamily="2" charset="-122"/>
                <a:ea typeface="华文仿宋" panose="02010600040101010101" pitchFamily="2" charset="-122"/>
              </a:rPr>
              <a:t>处的函数值，而且还使用</a:t>
            </a:r>
            <a:r>
              <a:rPr lang="en-US" altLang="zh-CN" sz="2800" b="1" dirty="0">
                <a:solidFill>
                  <a:schemeClr val="tx1">
                    <a:lumMod val="95000"/>
                    <a:lumOff val="5000"/>
                  </a:schemeClr>
                </a:solidFill>
                <a:latin typeface="华文仿宋" panose="02010600040101010101" pitchFamily="2" charset="-122"/>
                <a:ea typeface="华文仿宋" panose="02010600040101010101" pitchFamily="2" charset="-122"/>
              </a:rPr>
              <a:t>x</a:t>
            </a:r>
            <a:r>
              <a:rPr lang="en-US" altLang="zh-CN" sz="2800" b="1" baseline="-25000" dirty="0">
                <a:solidFill>
                  <a:schemeClr val="tx1">
                    <a:lumMod val="95000"/>
                    <a:lumOff val="5000"/>
                  </a:schemeClr>
                </a:solidFill>
                <a:latin typeface="华文仿宋" panose="02010600040101010101" pitchFamily="2" charset="-122"/>
                <a:ea typeface="华文仿宋" panose="02010600040101010101" pitchFamily="2" charset="-122"/>
              </a:rPr>
              <a:t>k-1</a:t>
            </a:r>
            <a:r>
              <a:rPr lang="zh-CN" altLang="en-US" sz="2800" b="1" dirty="0">
                <a:solidFill>
                  <a:schemeClr val="tx1">
                    <a:lumMod val="95000"/>
                    <a:lumOff val="5000"/>
                  </a:schemeClr>
                </a:solidFill>
                <a:latin typeface="华文仿宋" panose="02010600040101010101" pitchFamily="2" charset="-122"/>
                <a:ea typeface="华文仿宋" panose="02010600040101010101" pitchFamily="2" charset="-122"/>
              </a:rPr>
              <a:t>处的函数值来构造迭代函数，这样做能提高迭代的收敛速度。</a:t>
            </a:r>
          </a:p>
        </p:txBody>
      </p:sp>
      <p:sp>
        <p:nvSpPr>
          <p:cNvPr id="11" name="副标题 148482">
            <a:extLst>
              <a:ext uri="{FF2B5EF4-FFF2-40B4-BE49-F238E27FC236}">
                <a16:creationId xmlns:a16="http://schemas.microsoft.com/office/drawing/2014/main" id="{5BB86FE5-0FB7-487E-995A-63351867BE6A}"/>
              </a:ext>
            </a:extLst>
          </p:cNvPr>
          <p:cNvSpPr txBox="1">
            <a:spLocks noChangeArrowheads="1"/>
          </p:cNvSpPr>
          <p:nvPr/>
        </p:nvSpPr>
        <p:spPr>
          <a:xfrm>
            <a:off x="2771800" y="3659972"/>
            <a:ext cx="5706126" cy="228974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fontAlgn="auto">
              <a:spcAft>
                <a:spcPts val="0"/>
              </a:spcAft>
            </a:pPr>
            <a:r>
              <a:rPr lang="en-US" altLang="zh-CN" sz="2800" b="1" dirty="0">
                <a:solidFill>
                  <a:srgbClr val="0000FF"/>
                </a:solidFill>
                <a:latin typeface="华文仿宋" panose="02010600040101010101" pitchFamily="2" charset="-122"/>
                <a:ea typeface="华文仿宋" panose="02010600040101010101" pitchFamily="2" charset="-122"/>
              </a:rPr>
              <a:t>2.5.1 </a:t>
            </a:r>
            <a:r>
              <a:rPr lang="zh-CN" altLang="en-US" sz="2800" b="1" dirty="0">
                <a:solidFill>
                  <a:srgbClr val="0000FF"/>
                </a:solidFill>
                <a:latin typeface="华文仿宋" panose="02010600040101010101" pitchFamily="2" charset="-122"/>
                <a:ea typeface="华文仿宋" panose="02010600040101010101" pitchFamily="2" charset="-122"/>
              </a:rPr>
              <a:t>割线法的基本思想</a:t>
            </a:r>
            <a:endParaRPr lang="en-US" altLang="zh-CN" sz="2800" b="1" dirty="0">
              <a:solidFill>
                <a:srgbClr val="0000FF"/>
              </a:solidFill>
              <a:latin typeface="华文仿宋" panose="02010600040101010101" pitchFamily="2" charset="-122"/>
              <a:ea typeface="华文仿宋" panose="02010600040101010101" pitchFamily="2" charset="-122"/>
            </a:endParaRPr>
          </a:p>
          <a:p>
            <a:pPr algn="just" fontAlgn="auto">
              <a:spcAft>
                <a:spcPts val="0"/>
              </a:spcAft>
            </a:pPr>
            <a:r>
              <a:rPr lang="en-US" altLang="zh-CN" sz="2800" dirty="0">
                <a:solidFill>
                  <a:srgbClr val="0000FF"/>
                </a:solidFill>
                <a:latin typeface="华文仿宋" panose="02010600040101010101" pitchFamily="2" charset="-122"/>
                <a:ea typeface="华文仿宋" panose="02010600040101010101" pitchFamily="2" charset="-122"/>
              </a:rPr>
              <a:t>2.5.2 </a:t>
            </a:r>
            <a:r>
              <a:rPr lang="zh-CN" altLang="en-US" sz="2800" dirty="0">
                <a:solidFill>
                  <a:srgbClr val="0000FF"/>
                </a:solidFill>
                <a:latin typeface="华文仿宋" panose="02010600040101010101" pitchFamily="2" charset="-122"/>
                <a:ea typeface="华文仿宋" panose="02010600040101010101" pitchFamily="2" charset="-122"/>
              </a:rPr>
              <a:t>割线法的几何意义</a:t>
            </a:r>
            <a:endParaRPr lang="en-US" altLang="zh-CN" sz="2800" b="1" dirty="0">
              <a:solidFill>
                <a:srgbClr val="0000FF"/>
              </a:solidFill>
              <a:latin typeface="华文仿宋" panose="02010600040101010101" pitchFamily="2" charset="-122"/>
              <a:ea typeface="华文仿宋" panose="02010600040101010101" pitchFamily="2" charset="-122"/>
            </a:endParaRPr>
          </a:p>
          <a:p>
            <a:pPr algn="just" fontAlgn="auto">
              <a:spcAft>
                <a:spcPts val="0"/>
              </a:spcAft>
            </a:pPr>
            <a:r>
              <a:rPr lang="en-US" altLang="zh-CN" sz="2800" dirty="0">
                <a:solidFill>
                  <a:srgbClr val="0000FF"/>
                </a:solidFill>
                <a:latin typeface="华文仿宋" panose="02010600040101010101" pitchFamily="2" charset="-122"/>
                <a:ea typeface="华文仿宋" panose="02010600040101010101" pitchFamily="2" charset="-122"/>
              </a:rPr>
              <a:t>2.5.3 </a:t>
            </a:r>
            <a:r>
              <a:rPr lang="zh-CN" altLang="en-US" sz="2800" dirty="0">
                <a:solidFill>
                  <a:srgbClr val="0000FF"/>
                </a:solidFill>
                <a:latin typeface="华文仿宋" panose="02010600040101010101" pitchFamily="2" charset="-122"/>
                <a:ea typeface="华文仿宋" panose="02010600040101010101" pitchFamily="2" charset="-122"/>
              </a:rPr>
              <a:t>割线法的收敛性分析</a:t>
            </a:r>
            <a:endParaRPr lang="zh-CN" altLang="en-US" sz="2800" b="1" dirty="0">
              <a:solidFill>
                <a:srgbClr val="0000FF"/>
              </a:solidFill>
              <a:latin typeface="华文仿宋" panose="02010600040101010101" pitchFamily="2" charset="-122"/>
              <a:ea typeface="华文仿宋" panose="02010600040101010101" pitchFamily="2" charset="-122"/>
            </a:endParaRPr>
          </a:p>
          <a:p>
            <a:pPr algn="just" fontAlgn="auto">
              <a:spcAft>
                <a:spcPts val="0"/>
              </a:spcAft>
            </a:pPr>
            <a:r>
              <a:rPr lang="en-US" altLang="zh-CN" sz="2800" b="1" dirty="0">
                <a:solidFill>
                  <a:srgbClr val="0000FF"/>
                </a:solidFill>
                <a:latin typeface="华文仿宋" panose="02010600040101010101" pitchFamily="2" charset="-122"/>
                <a:ea typeface="华文仿宋" panose="02010600040101010101" pitchFamily="2" charset="-122"/>
              </a:rPr>
              <a:t>2.5.4 </a:t>
            </a:r>
            <a:r>
              <a:rPr lang="zh-CN" altLang="en-US" sz="2800" b="1" dirty="0">
                <a:solidFill>
                  <a:srgbClr val="0000FF"/>
                </a:solidFill>
                <a:latin typeface="华文仿宋" panose="02010600040101010101" pitchFamily="2" charset="-122"/>
                <a:ea typeface="华文仿宋" panose="02010600040101010101" pitchFamily="2" charset="-122"/>
              </a:rPr>
              <a:t>割线法的算法实现</a:t>
            </a:r>
          </a:p>
        </p:txBody>
      </p:sp>
    </p:spTree>
    <p:extLst>
      <p:ext uri="{BB962C8B-B14F-4D97-AF65-F5344CB8AC3E}">
        <p14:creationId xmlns:p14="http://schemas.microsoft.com/office/powerpoint/2010/main" val="3088884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29" name="标题 149505">
            <a:extLst>
              <a:ext uri="{FF2B5EF4-FFF2-40B4-BE49-F238E27FC236}">
                <a16:creationId xmlns:a16="http://schemas.microsoft.com/office/drawing/2014/main" id="{C334A849-D3D0-4E00-AA33-DDDE57C54772}"/>
              </a:ext>
            </a:extLst>
          </p:cNvPr>
          <p:cNvSpPr>
            <a:spLocks noGrp="1" noChangeArrowheads="1"/>
          </p:cNvSpPr>
          <p:nvPr>
            <p:ph type="ctrTitle"/>
          </p:nvPr>
        </p:nvSpPr>
        <p:spPr>
          <a:xfrm>
            <a:off x="2679246" y="545215"/>
            <a:ext cx="3785508" cy="558208"/>
          </a:xfrm>
        </p:spPr>
        <p:txBody>
          <a:bodyPr anchor="ctr">
            <a:normAutofit/>
          </a:bodyPr>
          <a:lstStyle/>
          <a:p>
            <a:pPr algn="l"/>
            <a:r>
              <a:rPr lang="en-US" altLang="zh-CN" sz="2800" b="1" dirty="0">
                <a:latin typeface="华文仿宋" panose="02010600040101010101" pitchFamily="2" charset="-122"/>
                <a:ea typeface="华文仿宋" panose="02010600040101010101" pitchFamily="2" charset="-122"/>
              </a:rPr>
              <a:t>2.5.1 </a:t>
            </a:r>
            <a:r>
              <a:rPr lang="zh-CN" altLang="en-US" sz="2800" b="1" dirty="0">
                <a:latin typeface="华文仿宋" panose="02010600040101010101" pitchFamily="2" charset="-122"/>
                <a:ea typeface="华文仿宋" panose="02010600040101010101" pitchFamily="2" charset="-122"/>
              </a:rPr>
              <a:t>割线法的基本思想</a:t>
            </a:r>
          </a:p>
        </p:txBody>
      </p:sp>
      <p:sp>
        <p:nvSpPr>
          <p:cNvPr id="149507" name="副标题 149506">
            <a:extLst>
              <a:ext uri="{FF2B5EF4-FFF2-40B4-BE49-F238E27FC236}">
                <a16:creationId xmlns:a16="http://schemas.microsoft.com/office/drawing/2014/main" id="{1E03231B-CFD1-4A28-BC56-BD75CB2C1068}"/>
              </a:ext>
            </a:extLst>
          </p:cNvPr>
          <p:cNvSpPr>
            <a:spLocks noGrp="1" noChangeArrowheads="1"/>
          </p:cNvSpPr>
          <p:nvPr>
            <p:ph type="subTitle" idx="1"/>
          </p:nvPr>
        </p:nvSpPr>
        <p:spPr>
          <a:xfrm>
            <a:off x="365438" y="1341809"/>
            <a:ext cx="7200800" cy="568008"/>
          </a:xfrm>
        </p:spPr>
        <p:txBody>
          <a:bodyPr>
            <a:noAutofit/>
          </a:bodyPr>
          <a:lstStyle/>
          <a:p>
            <a:pPr algn="l">
              <a:lnSpc>
                <a:spcPct val="130000"/>
              </a:lnSpc>
              <a:spcBef>
                <a:spcPct val="5000"/>
              </a:spcBef>
            </a:pPr>
            <a:r>
              <a:rPr lang="zh-CN" altLang="en-US" sz="2800" b="1" dirty="0">
                <a:latin typeface="华文仿宋" panose="02010600040101010101" pitchFamily="2" charset="-122"/>
                <a:ea typeface="华文仿宋" panose="02010600040101010101" pitchFamily="2" charset="-122"/>
              </a:rPr>
              <a:t>为避免计算函数的导数  </a:t>
            </a: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，使用差商</a:t>
            </a:r>
          </a:p>
        </p:txBody>
      </p:sp>
      <p:sp>
        <p:nvSpPr>
          <p:cNvPr id="149509" name="矩形 149508">
            <a:extLst>
              <a:ext uri="{FF2B5EF4-FFF2-40B4-BE49-F238E27FC236}">
                <a16:creationId xmlns:a16="http://schemas.microsoft.com/office/drawing/2014/main" id="{E05774B9-9DA8-45E9-84D7-CBD33CF831EE}"/>
              </a:ext>
            </a:extLst>
          </p:cNvPr>
          <p:cNvSpPr>
            <a:spLocks noChangeArrowheads="1"/>
          </p:cNvSpPr>
          <p:nvPr/>
        </p:nvSpPr>
        <p:spPr bwMode="auto">
          <a:xfrm>
            <a:off x="287834" y="2910815"/>
            <a:ext cx="7488832" cy="56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spcBef>
                <a:spcPct val="5000"/>
              </a:spcBef>
            </a:pPr>
            <a:r>
              <a:rPr lang="zh-CN" altLang="en-US" sz="2800" b="1" dirty="0">
                <a:latin typeface="华文仿宋" panose="02010600040101010101" pitchFamily="2" charset="-122"/>
                <a:ea typeface="华文仿宋" panose="02010600040101010101" pitchFamily="2" charset="-122"/>
              </a:rPr>
              <a:t>替代牛顿公式中的导数         ，便得到迭代公式</a:t>
            </a:r>
          </a:p>
        </p:txBody>
      </p:sp>
      <p:sp>
        <p:nvSpPr>
          <p:cNvPr id="149511" name="矩形 149510">
            <a:extLst>
              <a:ext uri="{FF2B5EF4-FFF2-40B4-BE49-F238E27FC236}">
                <a16:creationId xmlns:a16="http://schemas.microsoft.com/office/drawing/2014/main" id="{A3435DC0-0773-4BC3-A791-788DACF124C0}"/>
              </a:ext>
            </a:extLst>
          </p:cNvPr>
          <p:cNvSpPr>
            <a:spLocks noChangeArrowheads="1"/>
          </p:cNvSpPr>
          <p:nvPr/>
        </p:nvSpPr>
        <p:spPr bwMode="auto">
          <a:xfrm>
            <a:off x="90066" y="4479821"/>
            <a:ext cx="7884368" cy="69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3200" dirty="0">
                <a:solidFill>
                  <a:srgbClr val="0000FF"/>
                </a:solidFill>
                <a:latin typeface="黑体" panose="02010609060101010101" pitchFamily="49" charset="-122"/>
                <a:ea typeface="黑体" panose="02010609060101010101" pitchFamily="49" charset="-122"/>
              </a:rPr>
              <a:t> </a:t>
            </a:r>
            <a:r>
              <a:rPr lang="zh-CN" altLang="en-US" sz="2800" dirty="0">
                <a:latin typeface="华文仿宋" panose="02010600040101010101" pitchFamily="2" charset="-122"/>
                <a:ea typeface="华文仿宋" panose="02010600040101010101" pitchFamily="2" charset="-122"/>
              </a:rPr>
              <a:t>称为割线迭代公式，相应的迭代法称为割线法。</a:t>
            </a:r>
          </a:p>
        </p:txBody>
      </p:sp>
      <p:pic>
        <p:nvPicPr>
          <p:cNvPr id="3" name="图片 2">
            <a:extLst>
              <a:ext uri="{FF2B5EF4-FFF2-40B4-BE49-F238E27FC236}">
                <a16:creationId xmlns:a16="http://schemas.microsoft.com/office/drawing/2014/main" id="{52F50DD4-120D-4175-9B83-DDF1CC5247EF}"/>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051166" y="1567414"/>
            <a:ext cx="791324" cy="288703"/>
          </a:xfrm>
          <a:prstGeom prst="rect">
            <a:avLst/>
          </a:prstGeom>
        </p:spPr>
      </p:pic>
      <p:pic>
        <p:nvPicPr>
          <p:cNvPr id="7" name="图片 6">
            <a:extLst>
              <a:ext uri="{FF2B5EF4-FFF2-40B4-BE49-F238E27FC236}">
                <a16:creationId xmlns:a16="http://schemas.microsoft.com/office/drawing/2014/main" id="{04C4E0BC-11B5-4828-B9CC-59B2232FFB48}"/>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131840" y="2072539"/>
            <a:ext cx="2629976" cy="743569"/>
          </a:xfrm>
          <a:prstGeom prst="rect">
            <a:avLst/>
          </a:prstGeom>
        </p:spPr>
      </p:pic>
      <p:pic>
        <p:nvPicPr>
          <p:cNvPr id="16" name="图片 15">
            <a:extLst>
              <a:ext uri="{FF2B5EF4-FFF2-40B4-BE49-F238E27FC236}">
                <a16:creationId xmlns:a16="http://schemas.microsoft.com/office/drawing/2014/main" id="{CE542E20-96CA-4F35-9954-483485C669CD}"/>
              </a:ext>
            </a:extLst>
          </p:cNvPr>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3965838" y="3149201"/>
            <a:ext cx="791324" cy="288703"/>
          </a:xfrm>
          <a:prstGeom prst="rect">
            <a:avLst/>
          </a:prstGeom>
        </p:spPr>
      </p:pic>
      <p:pic>
        <p:nvPicPr>
          <p:cNvPr id="10" name="图片 9">
            <a:extLst>
              <a:ext uri="{FF2B5EF4-FFF2-40B4-BE49-F238E27FC236}">
                <a16:creationId xmlns:a16="http://schemas.microsoft.com/office/drawing/2014/main" id="{7C33EA72-BCD4-4B30-B027-5577B82793BD}"/>
              </a:ext>
            </a:extLst>
          </p:cNvPr>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483734" y="3709278"/>
            <a:ext cx="8546855" cy="568008"/>
          </a:xfrm>
          <a:prstGeom prst="rect">
            <a:avLst/>
          </a:prstGeom>
        </p:spPr>
      </p:pic>
      <p:sp>
        <p:nvSpPr>
          <p:cNvPr id="11" name="矩形 10">
            <a:extLst>
              <a:ext uri="{FF2B5EF4-FFF2-40B4-BE49-F238E27FC236}">
                <a16:creationId xmlns:a16="http://schemas.microsoft.com/office/drawing/2014/main" id="{3294B7C0-C69B-4669-8FA6-F48E2F32EC3E}"/>
              </a:ext>
            </a:extLst>
          </p:cNvPr>
          <p:cNvSpPr/>
          <p:nvPr/>
        </p:nvSpPr>
        <p:spPr>
          <a:xfrm>
            <a:off x="4182094" y="5316044"/>
            <a:ext cx="4565319" cy="523220"/>
          </a:xfrm>
          <a:prstGeom prst="rect">
            <a:avLst/>
          </a:prstGeom>
        </p:spPr>
        <p:txBody>
          <a:bodyPr wrap="square">
            <a:spAutoFit/>
          </a:bodyPr>
          <a:lstStyle/>
          <a:p>
            <a:r>
              <a:rPr lang="zh-CN" altLang="en-US" sz="2800" dirty="0">
                <a:solidFill>
                  <a:srgbClr val="0000FF"/>
                </a:solidFill>
                <a:latin typeface="华文仿宋" panose="02010600040101010101" pitchFamily="2" charset="-122"/>
                <a:ea typeface="华文仿宋" panose="02010600040101010101" pitchFamily="2" charset="-122"/>
              </a:rPr>
              <a:t>这种方法称为多点迭代法。</a:t>
            </a:r>
            <a:endParaRPr lang="zh-CN" altLang="en-US" sz="28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89237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3" name="标题 150529">
            <a:extLst>
              <a:ext uri="{FF2B5EF4-FFF2-40B4-BE49-F238E27FC236}">
                <a16:creationId xmlns:a16="http://schemas.microsoft.com/office/drawing/2014/main" id="{0724E8A1-09B9-4E5D-8A89-E8D14154199E}"/>
              </a:ext>
            </a:extLst>
          </p:cNvPr>
          <p:cNvSpPr>
            <a:spLocks noGrp="1" noChangeArrowheads="1"/>
          </p:cNvSpPr>
          <p:nvPr>
            <p:ph type="ctrTitle"/>
          </p:nvPr>
        </p:nvSpPr>
        <p:spPr>
          <a:xfrm>
            <a:off x="366252" y="238002"/>
            <a:ext cx="8244408" cy="430815"/>
          </a:xfrm>
        </p:spPr>
        <p:txBody>
          <a:bodyPr anchor="ctr">
            <a:normAutofit fontScale="90000"/>
          </a:bodyPr>
          <a:lstStyle/>
          <a:p>
            <a:r>
              <a:rPr lang="en-US" altLang="zh-CN" sz="2800" b="1" dirty="0">
                <a:latin typeface="华文仿宋" panose="02010600040101010101" pitchFamily="2" charset="-122"/>
                <a:ea typeface="华文仿宋" panose="02010600040101010101" pitchFamily="2" charset="-122"/>
              </a:rPr>
              <a:t>2.5.2 </a:t>
            </a:r>
            <a:r>
              <a:rPr lang="zh-CN" altLang="en-US" sz="2800" b="1" dirty="0">
                <a:latin typeface="华文仿宋" panose="02010600040101010101" pitchFamily="2" charset="-122"/>
                <a:ea typeface="华文仿宋" panose="02010600040101010101" pitchFamily="2" charset="-122"/>
              </a:rPr>
              <a:t>割线法的几何意义</a:t>
            </a:r>
          </a:p>
        </p:txBody>
      </p:sp>
      <p:sp>
        <p:nvSpPr>
          <p:cNvPr id="150534" name="矩形 150533">
            <a:extLst>
              <a:ext uri="{FF2B5EF4-FFF2-40B4-BE49-F238E27FC236}">
                <a16:creationId xmlns:a16="http://schemas.microsoft.com/office/drawing/2014/main" id="{3C457F34-F27F-41CF-A96D-67D098417D2F}"/>
              </a:ext>
            </a:extLst>
          </p:cNvPr>
          <p:cNvSpPr>
            <a:spLocks noChangeArrowheads="1"/>
          </p:cNvSpPr>
          <p:nvPr/>
        </p:nvSpPr>
        <p:spPr bwMode="auto">
          <a:xfrm>
            <a:off x="234950" y="722730"/>
            <a:ext cx="8582918" cy="179495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en-US" altLang="zh-CN" sz="2800" dirty="0">
                <a:latin typeface="华文仿宋" panose="02010600040101010101" pitchFamily="2" charset="-122"/>
                <a:ea typeface="华文仿宋" panose="02010600040101010101" pitchFamily="2" charset="-122"/>
              </a:rPr>
              <a:t>      </a:t>
            </a:r>
            <a:r>
              <a:rPr lang="zh-CN" altLang="en-US" sz="2800" dirty="0">
                <a:latin typeface="华文仿宋" panose="02010600040101010101" pitchFamily="2" charset="-122"/>
                <a:ea typeface="华文仿宋" panose="02010600040101010101" pitchFamily="2" charset="-122"/>
              </a:rPr>
              <a:t>用过曲线上两点</a:t>
            </a:r>
            <a:r>
              <a:rPr lang="en-US" altLang="zh-CN" sz="2800" dirty="0">
                <a:latin typeface="华文仿宋" panose="02010600040101010101" pitchFamily="2" charset="-122"/>
                <a:ea typeface="华文仿宋" panose="02010600040101010101" pitchFamily="2" charset="-122"/>
              </a:rPr>
              <a:t>P0(x0,f(x0))</a:t>
            </a:r>
            <a:r>
              <a:rPr lang="zh-CN" altLang="en-US" sz="2800" dirty="0">
                <a:latin typeface="华文仿宋" panose="02010600040101010101" pitchFamily="2" charset="-122"/>
                <a:ea typeface="华文仿宋" panose="02010600040101010101" pitchFamily="2" charset="-122"/>
              </a:rPr>
              <a:t>、</a:t>
            </a:r>
            <a:r>
              <a:rPr lang="en-US" altLang="zh-CN" sz="2800" dirty="0">
                <a:latin typeface="华文仿宋" panose="02010600040101010101" pitchFamily="2" charset="-122"/>
                <a:ea typeface="华文仿宋" panose="02010600040101010101" pitchFamily="2" charset="-122"/>
              </a:rPr>
              <a:t>P1(x1,f(x1))</a:t>
            </a:r>
            <a:r>
              <a:rPr lang="zh-CN" altLang="en-US" sz="2800" dirty="0">
                <a:latin typeface="华文仿宋" panose="02010600040101010101" pitchFamily="2" charset="-122"/>
                <a:ea typeface="华文仿宋" panose="02010600040101010101" pitchFamily="2" charset="-122"/>
              </a:rPr>
              <a:t>的</a:t>
            </a:r>
            <a:r>
              <a:rPr lang="zh-CN" altLang="en-US" sz="2800" dirty="0">
                <a:solidFill>
                  <a:srgbClr val="0000FF"/>
                </a:solidFill>
                <a:latin typeface="华文仿宋" panose="02010600040101010101" pitchFamily="2" charset="-122"/>
                <a:ea typeface="华文仿宋" panose="02010600040101010101" pitchFamily="2" charset="-122"/>
              </a:rPr>
              <a:t>割线来代替曲线</a:t>
            </a:r>
            <a:r>
              <a:rPr lang="zh-CN" altLang="en-US" sz="2800" dirty="0">
                <a:latin typeface="华文仿宋" panose="02010600040101010101" pitchFamily="2" charset="-122"/>
                <a:ea typeface="华文仿宋" panose="02010600040101010101" pitchFamily="2" charset="-122"/>
              </a:rPr>
              <a:t>，用割线与</a:t>
            </a:r>
            <a:r>
              <a:rPr lang="en-US" altLang="zh-CN" sz="2800" dirty="0">
                <a:latin typeface="华文仿宋" panose="02010600040101010101" pitchFamily="2" charset="-122"/>
                <a:ea typeface="华文仿宋" panose="02010600040101010101" pitchFamily="2" charset="-122"/>
              </a:rPr>
              <a:t>x</a:t>
            </a:r>
            <a:r>
              <a:rPr lang="zh-CN" altLang="en-US" sz="2800" dirty="0">
                <a:latin typeface="华文仿宋" panose="02010600040101010101" pitchFamily="2" charset="-122"/>
                <a:ea typeface="华文仿宋" panose="02010600040101010101" pitchFamily="2" charset="-122"/>
              </a:rPr>
              <a:t>轴交点的横座标作为方程的近似根</a:t>
            </a:r>
            <a:r>
              <a:rPr lang="en-US" altLang="zh-CN" sz="2800" dirty="0">
                <a:latin typeface="华文仿宋" panose="02010600040101010101" pitchFamily="2" charset="-122"/>
                <a:ea typeface="华文仿宋" panose="02010600040101010101" pitchFamily="2" charset="-122"/>
              </a:rPr>
              <a:t>x2 </a:t>
            </a:r>
            <a:r>
              <a:rPr lang="zh-CN" altLang="en-US" sz="2800" dirty="0">
                <a:latin typeface="华文仿宋" panose="02010600040101010101" pitchFamily="2" charset="-122"/>
                <a:ea typeface="华文仿宋" panose="02010600040101010101" pitchFamily="2" charset="-122"/>
              </a:rPr>
              <a:t>。</a:t>
            </a:r>
            <a:r>
              <a:rPr lang="en-US" altLang="zh-CN" sz="2800" dirty="0">
                <a:latin typeface="华文仿宋" panose="02010600040101010101" pitchFamily="2" charset="-122"/>
                <a:ea typeface="华文仿宋" panose="02010600040101010101" pitchFamily="2" charset="-122"/>
              </a:rPr>
              <a:t> </a:t>
            </a:r>
            <a:r>
              <a:rPr lang="zh-CN" altLang="en-US" sz="2800" dirty="0">
                <a:latin typeface="华文仿宋" panose="02010600040101010101" pitchFamily="2" charset="-122"/>
                <a:ea typeface="华文仿宋" panose="02010600040101010101" pitchFamily="2" charset="-122"/>
              </a:rPr>
              <a:t>再过</a:t>
            </a:r>
            <a:r>
              <a:rPr lang="en-US" altLang="zh-CN" sz="2800" dirty="0">
                <a:latin typeface="华文仿宋" panose="02010600040101010101" pitchFamily="2" charset="-122"/>
                <a:ea typeface="华文仿宋" panose="02010600040101010101" pitchFamily="2" charset="-122"/>
              </a:rPr>
              <a:t>P1</a:t>
            </a:r>
            <a:r>
              <a:rPr lang="zh-CN" altLang="en-US" sz="2800" dirty="0">
                <a:latin typeface="华文仿宋" panose="02010600040101010101" pitchFamily="2" charset="-122"/>
                <a:ea typeface="华文仿宋" panose="02010600040101010101" pitchFamily="2" charset="-122"/>
              </a:rPr>
              <a:t>点和点 </a:t>
            </a:r>
            <a:r>
              <a:rPr lang="en-US" altLang="zh-CN" sz="2800" dirty="0">
                <a:latin typeface="华文仿宋" panose="02010600040101010101" pitchFamily="2" charset="-122"/>
                <a:ea typeface="华文仿宋" panose="02010600040101010101" pitchFamily="2" charset="-122"/>
              </a:rPr>
              <a:t>P2(x2,f(x2))</a:t>
            </a:r>
            <a:r>
              <a:rPr lang="zh-CN" altLang="en-US" sz="2800" dirty="0">
                <a:latin typeface="华文仿宋" panose="02010600040101010101" pitchFamily="2" charset="-122"/>
                <a:ea typeface="华文仿宋" panose="02010600040101010101" pitchFamily="2" charset="-122"/>
              </a:rPr>
              <a:t>作割线求出</a:t>
            </a:r>
            <a:r>
              <a:rPr lang="en-US" altLang="zh-CN" sz="2800" dirty="0">
                <a:latin typeface="华文仿宋" panose="02010600040101010101" pitchFamily="2" charset="-122"/>
                <a:ea typeface="华文仿宋" panose="02010600040101010101" pitchFamily="2" charset="-122"/>
              </a:rPr>
              <a:t>x3</a:t>
            </a:r>
            <a:r>
              <a:rPr lang="zh-CN" altLang="en-US" sz="2800" dirty="0">
                <a:latin typeface="华文仿宋" panose="02010600040101010101" pitchFamily="2" charset="-122"/>
                <a:ea typeface="华文仿宋" panose="02010600040101010101" pitchFamily="2" charset="-122"/>
              </a:rPr>
              <a:t>。以此类推，当收敛时可求出满足精度要求的</a:t>
            </a:r>
            <a:r>
              <a:rPr lang="en-US" altLang="zh-CN" sz="2800" dirty="0" err="1">
                <a:latin typeface="华文仿宋" panose="02010600040101010101" pitchFamily="2" charset="-122"/>
                <a:ea typeface="华文仿宋" panose="02010600040101010101" pitchFamily="2" charset="-122"/>
              </a:rPr>
              <a:t>xk</a:t>
            </a:r>
            <a:r>
              <a:rPr lang="zh-CN" altLang="en-US" sz="2800" dirty="0">
                <a:latin typeface="华文仿宋" panose="02010600040101010101" pitchFamily="2" charset="-122"/>
                <a:ea typeface="华文仿宋" panose="02010600040101010101" pitchFamily="2" charset="-122"/>
              </a:rPr>
              <a:t>。</a:t>
            </a:r>
          </a:p>
        </p:txBody>
      </p:sp>
      <p:sp>
        <p:nvSpPr>
          <p:cNvPr id="11" name="Text Box 5">
            <a:extLst>
              <a:ext uri="{FF2B5EF4-FFF2-40B4-BE49-F238E27FC236}">
                <a16:creationId xmlns:a16="http://schemas.microsoft.com/office/drawing/2014/main" id="{9F717C78-F177-4E10-A08F-E4AAAFA6607E}"/>
              </a:ext>
            </a:extLst>
          </p:cNvPr>
          <p:cNvSpPr txBox="1">
            <a:spLocks noChangeArrowheads="1"/>
          </p:cNvSpPr>
          <p:nvPr/>
        </p:nvSpPr>
        <p:spPr bwMode="auto">
          <a:xfrm>
            <a:off x="5191771" y="2946047"/>
            <a:ext cx="3878906"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dirty="0">
                <a:solidFill>
                  <a:srgbClr val="FF0000"/>
                </a:solidFill>
                <a:latin typeface="华文仿宋" panose="02010600040101010101" pitchFamily="2" charset="-122"/>
                <a:ea typeface="华文仿宋" panose="02010600040101010101" pitchFamily="2" charset="-122"/>
              </a:rPr>
              <a:t>切线斜率 </a:t>
            </a:r>
            <a:r>
              <a:rPr lang="zh-CN" altLang="en-US" sz="2800" dirty="0">
                <a:solidFill>
                  <a:srgbClr val="FF0000"/>
                </a:solidFill>
                <a:latin typeface="华文仿宋" panose="02010600040101010101" pitchFamily="2" charset="-122"/>
                <a:ea typeface="华文仿宋" panose="02010600040101010101" pitchFamily="2" charset="-122"/>
                <a:sym typeface="Symbol" panose="05050102010706020507" pitchFamily="18" charset="2"/>
              </a:rPr>
              <a:t> </a:t>
            </a:r>
            <a:r>
              <a:rPr lang="zh-CN" altLang="en-US" sz="2800" dirty="0">
                <a:solidFill>
                  <a:srgbClr val="FF0000"/>
                </a:solidFill>
                <a:latin typeface="华文仿宋" panose="02010600040101010101" pitchFamily="2" charset="-122"/>
                <a:ea typeface="华文仿宋" panose="02010600040101010101" pitchFamily="2" charset="-122"/>
              </a:rPr>
              <a:t>割线斜率</a:t>
            </a:r>
          </a:p>
        </p:txBody>
      </p:sp>
      <p:graphicFrame>
        <p:nvGraphicFramePr>
          <p:cNvPr id="12" name="Object 6">
            <a:extLst>
              <a:ext uri="{FF2B5EF4-FFF2-40B4-BE49-F238E27FC236}">
                <a16:creationId xmlns:a16="http://schemas.microsoft.com/office/drawing/2014/main" id="{A82FCF39-1882-4CE7-AEB3-042E740CC221}"/>
              </a:ext>
            </a:extLst>
          </p:cNvPr>
          <p:cNvGraphicFramePr>
            <a:graphicFrameLocks noChangeAspect="1"/>
          </p:cNvGraphicFramePr>
          <p:nvPr>
            <p:extLst>
              <p:ext uri="{D42A27DB-BD31-4B8C-83A1-F6EECF244321}">
                <p14:modId xmlns:p14="http://schemas.microsoft.com/office/powerpoint/2010/main" val="381958287"/>
              </p:ext>
            </p:extLst>
          </p:nvPr>
        </p:nvGraphicFramePr>
        <p:xfrm>
          <a:off x="5453604" y="3656113"/>
          <a:ext cx="3124200" cy="860425"/>
        </p:xfrm>
        <a:graphic>
          <a:graphicData uri="http://schemas.openxmlformats.org/presentationml/2006/ole">
            <mc:AlternateContent xmlns:mc="http://schemas.openxmlformats.org/markup-compatibility/2006">
              <mc:Choice xmlns:v="urn:schemas-microsoft-com:vml" Requires="v">
                <p:oleObj spid="_x0000_s41195" name="Equation" r:id="rId3" imgW="1612800" imgH="431640" progId="Equation.DSMT4">
                  <p:embed/>
                </p:oleObj>
              </mc:Choice>
              <mc:Fallback>
                <p:oleObj name="Equation" r:id="rId3" imgW="1612800" imgH="431640" progId="Equation.DSMT4">
                  <p:embed/>
                  <p:pic>
                    <p:nvPicPr>
                      <p:cNvPr id="968710" name="Object 6">
                        <a:extLst>
                          <a:ext uri="{FF2B5EF4-FFF2-40B4-BE49-F238E27FC236}">
                            <a16:creationId xmlns:a16="http://schemas.microsoft.com/office/drawing/2014/main" id="{52D22029-6B34-42FE-9EFB-DAEC4487E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604" y="3656113"/>
                        <a:ext cx="31242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8">
            <a:extLst>
              <a:ext uri="{FF2B5EF4-FFF2-40B4-BE49-F238E27FC236}">
                <a16:creationId xmlns:a16="http://schemas.microsoft.com/office/drawing/2014/main" id="{500663A1-F528-4EBE-93A1-38A60C61204E}"/>
              </a:ext>
            </a:extLst>
          </p:cNvPr>
          <p:cNvSpPr>
            <a:spLocks noChangeAspect="1" noChangeShapeType="1"/>
          </p:cNvSpPr>
          <p:nvPr/>
        </p:nvSpPr>
        <p:spPr bwMode="auto">
          <a:xfrm>
            <a:off x="251520" y="5294923"/>
            <a:ext cx="4735830" cy="0"/>
          </a:xfrm>
          <a:prstGeom prst="line">
            <a:avLst/>
          </a:prstGeom>
          <a:noFill/>
          <a:ln w="222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5" name="Arc 9">
            <a:extLst>
              <a:ext uri="{FF2B5EF4-FFF2-40B4-BE49-F238E27FC236}">
                <a16:creationId xmlns:a16="http://schemas.microsoft.com/office/drawing/2014/main" id="{ECD3D79C-CF8B-4A15-B18B-9875B1C57CE4}"/>
              </a:ext>
            </a:extLst>
          </p:cNvPr>
          <p:cNvSpPr>
            <a:spLocks noChangeAspect="1"/>
          </p:cNvSpPr>
          <p:nvPr/>
        </p:nvSpPr>
        <p:spPr bwMode="auto">
          <a:xfrm flipV="1">
            <a:off x="251520" y="3210718"/>
            <a:ext cx="3181350" cy="25225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16" name="Line 10">
            <a:extLst>
              <a:ext uri="{FF2B5EF4-FFF2-40B4-BE49-F238E27FC236}">
                <a16:creationId xmlns:a16="http://schemas.microsoft.com/office/drawing/2014/main" id="{0F843D7A-7108-4E09-96FB-8C9F88474960}"/>
              </a:ext>
            </a:extLst>
          </p:cNvPr>
          <p:cNvSpPr>
            <a:spLocks noChangeAspect="1" noChangeShapeType="1"/>
          </p:cNvSpPr>
          <p:nvPr/>
        </p:nvSpPr>
        <p:spPr bwMode="auto">
          <a:xfrm flipH="1">
            <a:off x="2353370" y="3466306"/>
            <a:ext cx="1462088" cy="1828800"/>
          </a:xfrm>
          <a:prstGeom prst="line">
            <a:avLst/>
          </a:prstGeom>
          <a:noFill/>
          <a:ln w="222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Line 11">
            <a:extLst>
              <a:ext uri="{FF2B5EF4-FFF2-40B4-BE49-F238E27FC236}">
                <a16:creationId xmlns:a16="http://schemas.microsoft.com/office/drawing/2014/main" id="{D4C9722E-643E-4A94-BC92-1A82B194DC8C}"/>
              </a:ext>
            </a:extLst>
          </p:cNvPr>
          <p:cNvSpPr>
            <a:spLocks noChangeAspect="1" noChangeShapeType="1"/>
          </p:cNvSpPr>
          <p:nvPr/>
        </p:nvSpPr>
        <p:spPr bwMode="auto">
          <a:xfrm flipH="1">
            <a:off x="2680395" y="3105943"/>
            <a:ext cx="835025" cy="2174875"/>
          </a:xfrm>
          <a:prstGeom prst="line">
            <a:avLst/>
          </a:prstGeom>
          <a:noFill/>
          <a:ln w="222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18" name="Group 12">
            <a:extLst>
              <a:ext uri="{FF2B5EF4-FFF2-40B4-BE49-F238E27FC236}">
                <a16:creationId xmlns:a16="http://schemas.microsoft.com/office/drawing/2014/main" id="{40A35ACB-D03A-4FDE-8752-A611B3168FB8}"/>
              </a:ext>
            </a:extLst>
          </p:cNvPr>
          <p:cNvGrpSpPr>
            <a:grpSpLocks/>
          </p:cNvGrpSpPr>
          <p:nvPr/>
        </p:nvGrpSpPr>
        <p:grpSpPr bwMode="auto">
          <a:xfrm>
            <a:off x="3047108" y="3320256"/>
            <a:ext cx="1182687" cy="2243138"/>
            <a:chOff x="2047" y="1297"/>
            <a:chExt cx="745" cy="1413"/>
          </a:xfrm>
        </p:grpSpPr>
        <p:sp>
          <p:nvSpPr>
            <p:cNvPr id="19" name="Line 13">
              <a:extLst>
                <a:ext uri="{FF2B5EF4-FFF2-40B4-BE49-F238E27FC236}">
                  <a16:creationId xmlns:a16="http://schemas.microsoft.com/office/drawing/2014/main" id="{E20B4CA0-715F-4197-AA97-6F0946B171FB}"/>
                </a:ext>
              </a:extLst>
            </p:cNvPr>
            <p:cNvSpPr>
              <a:spLocks noChangeAspect="1" noChangeShapeType="1"/>
            </p:cNvSpPr>
            <p:nvPr/>
          </p:nvSpPr>
          <p:spPr bwMode="auto">
            <a:xfrm flipV="1">
              <a:off x="2290" y="1297"/>
              <a:ext cx="0" cy="1244"/>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0" name="Text Box 14">
              <a:extLst>
                <a:ext uri="{FF2B5EF4-FFF2-40B4-BE49-F238E27FC236}">
                  <a16:creationId xmlns:a16="http://schemas.microsoft.com/office/drawing/2014/main" id="{740D7C22-5E13-4BEA-A847-B0EA0C99F447}"/>
                </a:ext>
              </a:extLst>
            </p:cNvPr>
            <p:cNvSpPr txBox="1">
              <a:spLocks noChangeArrowheads="1"/>
            </p:cNvSpPr>
            <p:nvPr/>
          </p:nvSpPr>
          <p:spPr bwMode="auto">
            <a:xfrm>
              <a:off x="2047" y="2477"/>
              <a:ext cx="7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i="1">
                  <a:solidFill>
                    <a:schemeClr val="tx1"/>
                  </a:solidFill>
                </a:rPr>
                <a:t>x</a:t>
              </a:r>
              <a:r>
                <a:rPr kumimoji="0" lang="en-US" altLang="zh-CN" i="1" baseline="-25000">
                  <a:solidFill>
                    <a:schemeClr val="tx1"/>
                  </a:solidFill>
                </a:rPr>
                <a:t>k</a:t>
              </a:r>
              <a:r>
                <a:rPr kumimoji="0" lang="en-US" altLang="zh-CN" baseline="-25000">
                  <a:solidFill>
                    <a:schemeClr val="tx1"/>
                  </a:solidFill>
                </a:rPr>
                <a:t>-1</a:t>
              </a:r>
              <a:endParaRPr kumimoji="0" lang="en-US" altLang="zh-CN" i="1">
                <a:solidFill>
                  <a:schemeClr val="tx1"/>
                </a:solidFill>
              </a:endParaRPr>
            </a:p>
          </p:txBody>
        </p:sp>
      </p:grpSp>
      <p:grpSp>
        <p:nvGrpSpPr>
          <p:cNvPr id="21" name="Group 15">
            <a:extLst>
              <a:ext uri="{FF2B5EF4-FFF2-40B4-BE49-F238E27FC236}">
                <a16:creationId xmlns:a16="http://schemas.microsoft.com/office/drawing/2014/main" id="{5997ED8E-99BC-4E75-9C48-60B666301522}"/>
              </a:ext>
            </a:extLst>
          </p:cNvPr>
          <p:cNvGrpSpPr>
            <a:grpSpLocks/>
          </p:cNvGrpSpPr>
          <p:nvPr/>
        </p:nvGrpSpPr>
        <p:grpSpPr bwMode="auto">
          <a:xfrm>
            <a:off x="2562560" y="4505935"/>
            <a:ext cx="990600" cy="1057275"/>
            <a:chOff x="1729" y="2044"/>
            <a:chExt cx="624" cy="666"/>
          </a:xfrm>
        </p:grpSpPr>
        <p:sp>
          <p:nvSpPr>
            <p:cNvPr id="22" name="Line 16">
              <a:extLst>
                <a:ext uri="{FF2B5EF4-FFF2-40B4-BE49-F238E27FC236}">
                  <a16:creationId xmlns:a16="http://schemas.microsoft.com/office/drawing/2014/main" id="{1102B916-0023-465A-B004-4C05A1D78538}"/>
                </a:ext>
              </a:extLst>
            </p:cNvPr>
            <p:cNvSpPr>
              <a:spLocks noChangeAspect="1" noChangeShapeType="1"/>
            </p:cNvSpPr>
            <p:nvPr/>
          </p:nvSpPr>
          <p:spPr bwMode="auto">
            <a:xfrm>
              <a:off x="2013" y="2044"/>
              <a:ext cx="0" cy="497"/>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 name="Text Box 17">
              <a:extLst>
                <a:ext uri="{FF2B5EF4-FFF2-40B4-BE49-F238E27FC236}">
                  <a16:creationId xmlns:a16="http://schemas.microsoft.com/office/drawing/2014/main" id="{C0C36CF8-3512-48D2-B0A6-AA0CE2B89434}"/>
                </a:ext>
              </a:extLst>
            </p:cNvPr>
            <p:cNvSpPr txBox="1">
              <a:spLocks noChangeArrowheads="1"/>
            </p:cNvSpPr>
            <p:nvPr/>
          </p:nvSpPr>
          <p:spPr bwMode="auto">
            <a:xfrm>
              <a:off x="1729" y="2477"/>
              <a:ext cx="6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i="1">
                  <a:solidFill>
                    <a:schemeClr val="tx1"/>
                  </a:solidFill>
                </a:rPr>
                <a:t>x</a:t>
              </a:r>
              <a:r>
                <a:rPr kumimoji="0" lang="en-US" altLang="zh-CN" i="1" baseline="-25000">
                  <a:solidFill>
                    <a:schemeClr val="tx1"/>
                  </a:solidFill>
                </a:rPr>
                <a:t>k</a:t>
              </a:r>
              <a:endParaRPr kumimoji="0" lang="en-US" altLang="zh-CN" i="1">
                <a:solidFill>
                  <a:schemeClr val="tx1"/>
                </a:solidFill>
              </a:endParaRPr>
            </a:p>
          </p:txBody>
        </p:sp>
      </p:grpSp>
      <p:sp>
        <p:nvSpPr>
          <p:cNvPr id="24" name="Oval 18">
            <a:extLst>
              <a:ext uri="{FF2B5EF4-FFF2-40B4-BE49-F238E27FC236}">
                <a16:creationId xmlns:a16="http://schemas.microsoft.com/office/drawing/2014/main" id="{BDE58F03-DAB5-4B96-9C97-85D310882B7A}"/>
              </a:ext>
            </a:extLst>
          </p:cNvPr>
          <p:cNvSpPr>
            <a:spLocks noChangeArrowheads="1"/>
          </p:cNvSpPr>
          <p:nvPr/>
        </p:nvSpPr>
        <p:spPr bwMode="auto">
          <a:xfrm>
            <a:off x="2288283" y="5255418"/>
            <a:ext cx="111125" cy="111125"/>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5" name="Oval 19">
            <a:extLst>
              <a:ext uri="{FF2B5EF4-FFF2-40B4-BE49-F238E27FC236}">
                <a16:creationId xmlns:a16="http://schemas.microsoft.com/office/drawing/2014/main" id="{81061EA0-646E-4DEF-8229-A7AEC65CC00C}"/>
              </a:ext>
            </a:extLst>
          </p:cNvPr>
          <p:cNvSpPr>
            <a:spLocks noChangeArrowheads="1"/>
          </p:cNvSpPr>
          <p:nvPr/>
        </p:nvSpPr>
        <p:spPr bwMode="auto">
          <a:xfrm>
            <a:off x="2615308" y="5255418"/>
            <a:ext cx="111125" cy="111125"/>
          </a:xfrm>
          <a:prstGeom prst="ellipse">
            <a:avLst/>
          </a:prstGeom>
          <a:solidFill>
            <a:srgbClr val="FF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6" name="Text Box 20">
            <a:extLst>
              <a:ext uri="{FF2B5EF4-FFF2-40B4-BE49-F238E27FC236}">
                <a16:creationId xmlns:a16="http://schemas.microsoft.com/office/drawing/2014/main" id="{DD0498AB-D072-46EF-9A5C-2D1BA70FB4C3}"/>
              </a:ext>
            </a:extLst>
          </p:cNvPr>
          <p:cNvSpPr txBox="1">
            <a:spLocks noChangeArrowheads="1"/>
          </p:cNvSpPr>
          <p:nvPr/>
        </p:nvSpPr>
        <p:spPr bwMode="auto">
          <a:xfrm>
            <a:off x="1894583" y="5266531"/>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i="1">
                <a:solidFill>
                  <a:schemeClr val="tx1"/>
                </a:solidFill>
              </a:rPr>
              <a:t>x</a:t>
            </a:r>
            <a:r>
              <a:rPr kumimoji="0" lang="en-US" altLang="zh-CN" i="1" baseline="-25000">
                <a:solidFill>
                  <a:schemeClr val="tx1"/>
                </a:solidFill>
              </a:rPr>
              <a:t>k</a:t>
            </a:r>
            <a:r>
              <a:rPr kumimoji="0" lang="en-US" altLang="zh-CN" baseline="-25000">
                <a:solidFill>
                  <a:schemeClr val="tx1"/>
                </a:solidFill>
              </a:rPr>
              <a:t>+1</a:t>
            </a:r>
            <a:endParaRPr kumimoji="0" lang="en-US" altLang="zh-CN">
              <a:solidFill>
                <a:schemeClr val="tx1"/>
              </a:solidFill>
            </a:endParaRPr>
          </a:p>
        </p:txBody>
      </p:sp>
      <p:sp>
        <p:nvSpPr>
          <p:cNvPr id="27" name="Text Box 21">
            <a:extLst>
              <a:ext uri="{FF2B5EF4-FFF2-40B4-BE49-F238E27FC236}">
                <a16:creationId xmlns:a16="http://schemas.microsoft.com/office/drawing/2014/main" id="{CAA13895-BFC7-4349-8265-9ADCC8FF6C47}"/>
              </a:ext>
            </a:extLst>
          </p:cNvPr>
          <p:cNvSpPr txBox="1">
            <a:spLocks noChangeArrowheads="1"/>
          </p:cNvSpPr>
          <p:nvPr/>
        </p:nvSpPr>
        <p:spPr bwMode="auto">
          <a:xfrm>
            <a:off x="2208908" y="5266531"/>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i="1">
                <a:solidFill>
                  <a:schemeClr val="tx1"/>
                </a:solidFill>
              </a:rPr>
              <a:t>x</a:t>
            </a:r>
            <a:r>
              <a:rPr kumimoji="0" lang="en-US" altLang="zh-CN" i="1" baseline="-25000">
                <a:solidFill>
                  <a:schemeClr val="tx1"/>
                </a:solidFill>
              </a:rPr>
              <a:t>k</a:t>
            </a:r>
            <a:r>
              <a:rPr kumimoji="0" lang="en-US" altLang="zh-CN" baseline="-25000">
                <a:solidFill>
                  <a:schemeClr val="tx1"/>
                </a:solidFill>
              </a:rPr>
              <a:t>+1</a:t>
            </a:r>
            <a:endParaRPr kumimoji="0" lang="en-US" altLang="zh-CN">
              <a:solidFill>
                <a:schemeClr val="tx1"/>
              </a:solidFill>
            </a:endParaRPr>
          </a:p>
        </p:txBody>
      </p:sp>
      <p:sp>
        <p:nvSpPr>
          <p:cNvPr id="30" name="AutoShape 24">
            <a:extLst>
              <a:ext uri="{FF2B5EF4-FFF2-40B4-BE49-F238E27FC236}">
                <a16:creationId xmlns:a16="http://schemas.microsoft.com/office/drawing/2014/main" id="{AFA5BA59-E56E-4B67-893A-627B3BADA602}"/>
              </a:ext>
            </a:extLst>
          </p:cNvPr>
          <p:cNvSpPr>
            <a:spLocks noChangeArrowheads="1"/>
          </p:cNvSpPr>
          <p:nvPr/>
        </p:nvSpPr>
        <p:spPr bwMode="auto">
          <a:xfrm>
            <a:off x="4009133" y="3321843"/>
            <a:ext cx="863600" cy="576263"/>
          </a:xfrm>
          <a:prstGeom prst="wedgeRoundRectCallout">
            <a:avLst>
              <a:gd name="adj1" fmla="val -86028"/>
              <a:gd name="adj2" fmla="val 13083"/>
              <a:gd name="adj3" fmla="val 16667"/>
            </a:avLst>
          </a:prstGeom>
          <a:solidFill>
            <a:srgbClr val="CCFFFF">
              <a:alpha val="8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chemeClr val="tx1"/>
                </a:solidFill>
                <a:ea typeface="楷体_GB2312" pitchFamily="49" charset="-122"/>
              </a:rPr>
              <a:t>切线</a:t>
            </a:r>
          </a:p>
        </p:txBody>
      </p:sp>
      <p:sp>
        <p:nvSpPr>
          <p:cNvPr id="31" name="AutoShape 25">
            <a:extLst>
              <a:ext uri="{FF2B5EF4-FFF2-40B4-BE49-F238E27FC236}">
                <a16:creationId xmlns:a16="http://schemas.microsoft.com/office/drawing/2014/main" id="{ACB3865E-D9E3-4851-ABAF-7D030810F243}"/>
              </a:ext>
            </a:extLst>
          </p:cNvPr>
          <p:cNvSpPr>
            <a:spLocks noChangeArrowheads="1"/>
          </p:cNvSpPr>
          <p:nvPr/>
        </p:nvSpPr>
        <p:spPr bwMode="auto">
          <a:xfrm>
            <a:off x="1848545" y="3321843"/>
            <a:ext cx="863600" cy="576263"/>
          </a:xfrm>
          <a:prstGeom prst="wedgeRoundRectCallout">
            <a:avLst>
              <a:gd name="adj1" fmla="val 101653"/>
              <a:gd name="adj2" fmla="val 53856"/>
              <a:gd name="adj3" fmla="val 16667"/>
            </a:avLst>
          </a:prstGeom>
          <a:solidFill>
            <a:srgbClr val="CCFFFF">
              <a:alpha val="8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chemeClr val="tx1"/>
                </a:solidFill>
                <a:ea typeface="楷体_GB2312" pitchFamily="49" charset="-122"/>
              </a:rPr>
              <a:t>割线</a:t>
            </a:r>
          </a:p>
        </p:txBody>
      </p:sp>
      <p:sp>
        <p:nvSpPr>
          <p:cNvPr id="32" name="Rectangle 4">
            <a:extLst>
              <a:ext uri="{FF2B5EF4-FFF2-40B4-BE49-F238E27FC236}">
                <a16:creationId xmlns:a16="http://schemas.microsoft.com/office/drawing/2014/main" id="{A2138753-EEDC-48B6-AABF-5EBC496513BB}"/>
              </a:ext>
            </a:extLst>
          </p:cNvPr>
          <p:cNvSpPr>
            <a:spLocks noChangeArrowheads="1"/>
          </p:cNvSpPr>
          <p:nvPr/>
        </p:nvSpPr>
        <p:spPr bwMode="auto">
          <a:xfrm>
            <a:off x="5218719" y="4595932"/>
            <a:ext cx="39632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Clr>
                <a:schemeClr val="hlink"/>
              </a:buClr>
              <a:buFont typeface="Wingdings" panose="05000000000000000000" pitchFamily="2" charset="2"/>
              <a:buChar char="ü"/>
            </a:pPr>
            <a:r>
              <a:rPr lang="zh-CN" altLang="en-US" sz="2800" dirty="0">
                <a:solidFill>
                  <a:srgbClr val="0000FF"/>
                </a:solidFill>
                <a:latin typeface="华文仿宋" panose="02010600040101010101" pitchFamily="2" charset="-122"/>
                <a:ea typeface="华文仿宋" panose="02010600040101010101" pitchFamily="2" charset="-122"/>
              </a:rPr>
              <a:t> 只需计算函数值，避    </a:t>
            </a:r>
            <a:endParaRPr lang="en-US" altLang="zh-CN" sz="2800" dirty="0">
              <a:solidFill>
                <a:srgbClr val="0000FF"/>
              </a:solidFill>
              <a:latin typeface="华文仿宋" panose="02010600040101010101" pitchFamily="2" charset="-122"/>
              <a:ea typeface="华文仿宋" panose="02010600040101010101" pitchFamily="2" charset="-122"/>
            </a:endParaRPr>
          </a:p>
          <a:p>
            <a:pPr algn="l">
              <a:buClr>
                <a:schemeClr val="hlink"/>
              </a:buClr>
            </a:pPr>
            <a:r>
              <a:rPr lang="en-US" altLang="zh-CN" sz="2800" dirty="0">
                <a:solidFill>
                  <a:srgbClr val="0000FF"/>
                </a:solidFill>
                <a:latin typeface="华文仿宋" panose="02010600040101010101" pitchFamily="2" charset="-122"/>
                <a:ea typeface="华文仿宋" panose="02010600040101010101" pitchFamily="2" charset="-122"/>
              </a:rPr>
              <a:t>     </a:t>
            </a:r>
            <a:r>
              <a:rPr lang="zh-CN" altLang="en-US" sz="2800" dirty="0">
                <a:solidFill>
                  <a:srgbClr val="0000FF"/>
                </a:solidFill>
                <a:latin typeface="华文仿宋" panose="02010600040101010101" pitchFamily="2" charset="-122"/>
                <a:ea typeface="华文仿宋" panose="02010600040101010101" pitchFamily="2" charset="-122"/>
              </a:rPr>
              <a:t>免计算导数；</a:t>
            </a:r>
          </a:p>
        </p:txBody>
      </p:sp>
      <p:sp>
        <p:nvSpPr>
          <p:cNvPr id="33" name="Rectangle 26">
            <a:extLst>
              <a:ext uri="{FF2B5EF4-FFF2-40B4-BE49-F238E27FC236}">
                <a16:creationId xmlns:a16="http://schemas.microsoft.com/office/drawing/2014/main" id="{24691D07-F4DD-4B10-B9E6-873C0B0829C2}"/>
              </a:ext>
            </a:extLst>
          </p:cNvPr>
          <p:cNvSpPr>
            <a:spLocks noChangeArrowheads="1"/>
          </p:cNvSpPr>
          <p:nvPr/>
        </p:nvSpPr>
        <p:spPr bwMode="auto">
          <a:xfrm>
            <a:off x="5191771" y="5609715"/>
            <a:ext cx="3816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chemeClr val="hlink"/>
              </a:buClr>
              <a:buFont typeface="Wingdings" panose="05000000000000000000" pitchFamily="2" charset="2"/>
              <a:buChar char="ü"/>
            </a:pPr>
            <a:r>
              <a:rPr lang="zh-CN" altLang="en-US" sz="2800" dirty="0">
                <a:solidFill>
                  <a:srgbClr val="0000FF"/>
                </a:solidFill>
                <a:latin typeface="华文仿宋" panose="02010600040101010101" pitchFamily="2" charset="-122"/>
                <a:ea typeface="华文仿宋" panose="02010600040101010101" pitchFamily="2" charset="-122"/>
              </a:rPr>
              <a:t> 需要两个初始点；</a:t>
            </a:r>
          </a:p>
        </p:txBody>
      </p:sp>
      <p:sp>
        <p:nvSpPr>
          <p:cNvPr id="34" name="Rectangle 27">
            <a:extLst>
              <a:ext uri="{FF2B5EF4-FFF2-40B4-BE49-F238E27FC236}">
                <a16:creationId xmlns:a16="http://schemas.microsoft.com/office/drawing/2014/main" id="{B8645987-AD12-4F81-AD94-83C7B12C3E80}"/>
              </a:ext>
            </a:extLst>
          </p:cNvPr>
          <p:cNvSpPr>
            <a:spLocks noChangeArrowheads="1"/>
          </p:cNvSpPr>
          <p:nvPr/>
        </p:nvSpPr>
        <p:spPr bwMode="auto">
          <a:xfrm>
            <a:off x="919367" y="6232914"/>
            <a:ext cx="85987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Clr>
                <a:schemeClr val="hlink"/>
              </a:buClr>
              <a:buFont typeface="Wingdings" panose="05000000000000000000" pitchFamily="2" charset="2"/>
              <a:buChar char="ü"/>
            </a:pPr>
            <a:r>
              <a:rPr lang="zh-CN" altLang="en-US" sz="2800" dirty="0">
                <a:solidFill>
                  <a:srgbClr val="0000FF"/>
                </a:solidFill>
                <a:latin typeface="华文仿宋" panose="02010600040101010101" pitchFamily="2" charset="-122"/>
                <a:ea typeface="华文仿宋" panose="02010600040101010101" pitchFamily="2" charset="-122"/>
              </a:rPr>
              <a:t> 收敛比牛顿迭代法稍慢，但对初始点要求同样高。</a:t>
            </a:r>
          </a:p>
        </p:txBody>
      </p:sp>
    </p:spTree>
    <p:extLst>
      <p:ext uri="{BB962C8B-B14F-4D97-AF65-F5344CB8AC3E}">
        <p14:creationId xmlns:p14="http://schemas.microsoft.com/office/powerpoint/2010/main" val="20512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linds(horizontal)">
                                      <p:cBhvr>
                                        <p:cTn id="16" dur="500"/>
                                        <p:tgtEl>
                                          <p:spTgt spid="32"/>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blinds(horizontal)">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32" grpId="0"/>
      <p:bldP spid="33" grpId="0"/>
      <p:bldP spid="34"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1" name="标题 152577">
            <a:extLst>
              <a:ext uri="{FF2B5EF4-FFF2-40B4-BE49-F238E27FC236}">
                <a16:creationId xmlns:a16="http://schemas.microsoft.com/office/drawing/2014/main" id="{6AEEFE08-92C5-4779-8977-6ED966F9B8BD}"/>
              </a:ext>
            </a:extLst>
          </p:cNvPr>
          <p:cNvSpPr>
            <a:spLocks noGrp="1" noChangeArrowheads="1"/>
          </p:cNvSpPr>
          <p:nvPr>
            <p:ph type="ctrTitle"/>
          </p:nvPr>
        </p:nvSpPr>
        <p:spPr>
          <a:xfrm>
            <a:off x="683568" y="136524"/>
            <a:ext cx="8028384" cy="555626"/>
          </a:xfrm>
        </p:spPr>
        <p:txBody>
          <a:bodyPr anchor="ctr">
            <a:normAutofit/>
          </a:bodyPr>
          <a:lstStyle/>
          <a:p>
            <a:r>
              <a:rPr lang="en-US" altLang="zh-CN" sz="2800" b="1" dirty="0">
                <a:latin typeface="华文仿宋" panose="02010600040101010101" pitchFamily="2" charset="-122"/>
                <a:ea typeface="华文仿宋" panose="02010600040101010101" pitchFamily="2" charset="-122"/>
              </a:rPr>
              <a:t>2.5.2 </a:t>
            </a:r>
            <a:r>
              <a:rPr lang="zh-CN" altLang="en-US" sz="2800" b="1" dirty="0">
                <a:latin typeface="华文仿宋" panose="02010600040101010101" pitchFamily="2" charset="-122"/>
                <a:ea typeface="华文仿宋" panose="02010600040101010101" pitchFamily="2" charset="-122"/>
              </a:rPr>
              <a:t>割线法的几何意义</a:t>
            </a:r>
          </a:p>
        </p:txBody>
      </p:sp>
      <p:sp>
        <p:nvSpPr>
          <p:cNvPr id="152579" name="副标题 152578">
            <a:extLst>
              <a:ext uri="{FF2B5EF4-FFF2-40B4-BE49-F238E27FC236}">
                <a16:creationId xmlns:a16="http://schemas.microsoft.com/office/drawing/2014/main" id="{8B93FE59-C3A8-448A-8E56-8F1AF6DA037F}"/>
              </a:ext>
            </a:extLst>
          </p:cNvPr>
          <p:cNvSpPr>
            <a:spLocks noGrp="1" noChangeArrowheads="1"/>
          </p:cNvSpPr>
          <p:nvPr>
            <p:ph type="subTitle" idx="1"/>
          </p:nvPr>
        </p:nvSpPr>
        <p:spPr>
          <a:xfrm>
            <a:off x="-64172" y="678491"/>
            <a:ext cx="9100668" cy="1828250"/>
          </a:xfrm>
        </p:spPr>
        <p:txBody>
          <a:bodyPr>
            <a:noAutofit/>
          </a:bodyPr>
          <a:lstStyle/>
          <a:p>
            <a:pPr algn="l">
              <a:lnSpc>
                <a:spcPct val="90000"/>
              </a:lnSpc>
            </a:pPr>
            <a:r>
              <a:rPr lang="zh-CN" altLang="en-US" sz="2800" b="1" dirty="0">
                <a:latin typeface="华文仿宋" panose="02010600040101010101" pitchFamily="2" charset="-122"/>
                <a:ea typeface="华文仿宋" panose="02010600040101010101" pitchFamily="2" charset="-122"/>
              </a:rPr>
              <a:t>例</a:t>
            </a:r>
            <a:r>
              <a:rPr lang="en-US" altLang="zh-CN" sz="2800" b="1" dirty="0">
                <a:latin typeface="华文仿宋" panose="02010600040101010101" pitchFamily="2" charset="-122"/>
                <a:ea typeface="华文仿宋" panose="02010600040101010101" pitchFamily="2" charset="-122"/>
              </a:rPr>
              <a:t>2.11 </a:t>
            </a:r>
            <a:r>
              <a:rPr lang="zh-CN" altLang="en-US" sz="2800" b="1" dirty="0">
                <a:latin typeface="华文仿宋" panose="02010600040101010101" pitchFamily="2" charset="-122"/>
                <a:ea typeface="华文仿宋" panose="02010600040101010101" pitchFamily="2" charset="-122"/>
              </a:rPr>
              <a:t>用割线法求方程</a:t>
            </a:r>
            <a:r>
              <a:rPr lang="en-US" altLang="zh-CN" sz="2800" b="1" dirty="0">
                <a:latin typeface="华文仿宋" panose="02010600040101010101" pitchFamily="2" charset="-122"/>
                <a:ea typeface="华文仿宋" panose="02010600040101010101" pitchFamily="2" charset="-122"/>
              </a:rPr>
              <a:t>x=e</a:t>
            </a:r>
            <a:r>
              <a:rPr lang="en-US" altLang="zh-CN" sz="2800" b="1" baseline="30000" dirty="0">
                <a:latin typeface="华文仿宋" panose="02010600040101010101" pitchFamily="2" charset="-122"/>
                <a:ea typeface="华文仿宋" panose="02010600040101010101" pitchFamily="2" charset="-122"/>
              </a:rPr>
              <a:t>-x</a:t>
            </a:r>
            <a:r>
              <a:rPr lang="zh-CN" altLang="en-US" sz="2800" b="1" dirty="0">
                <a:latin typeface="华文仿宋" panose="02010600040101010101" pitchFamily="2" charset="-122"/>
                <a:ea typeface="华文仿宋" panose="02010600040101010101" pitchFamily="2" charset="-122"/>
              </a:rPr>
              <a:t>在</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0</a:t>
            </a:r>
            <a:r>
              <a:rPr lang="en-US" altLang="zh-CN" sz="2800" b="1" dirty="0">
                <a:latin typeface="华文仿宋" panose="02010600040101010101" pitchFamily="2" charset="-122"/>
                <a:ea typeface="华文仿宋" panose="02010600040101010101" pitchFamily="2" charset="-122"/>
              </a:rPr>
              <a:t>=0.5</a:t>
            </a:r>
            <a:r>
              <a:rPr lang="zh-CN" altLang="en-US" sz="2800" b="1" dirty="0">
                <a:latin typeface="华文仿宋" panose="02010600040101010101" pitchFamily="2" charset="-122"/>
                <a:ea typeface="华文仿宋" panose="02010600040101010101" pitchFamily="2" charset="-122"/>
              </a:rPr>
              <a:t>初始值邻近的一个根。   </a:t>
            </a:r>
            <a:endParaRPr lang="en-US" altLang="zh-CN" sz="2800" b="1" dirty="0">
              <a:latin typeface="华文仿宋" panose="02010600040101010101" pitchFamily="2" charset="-122"/>
              <a:ea typeface="华文仿宋" panose="02010600040101010101" pitchFamily="2" charset="-122"/>
            </a:endParaRPr>
          </a:p>
          <a:p>
            <a:pPr algn="l">
              <a:lnSpc>
                <a:spcPct val="90000"/>
              </a:lnSpc>
            </a:pP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要求</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k+1</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k</a:t>
            </a:r>
            <a:r>
              <a:rPr lang="en-US" altLang="zh-CN" sz="2800" b="1" dirty="0">
                <a:latin typeface="华文仿宋" panose="02010600040101010101" pitchFamily="2" charset="-122"/>
                <a:ea typeface="华文仿宋" panose="02010600040101010101" pitchFamily="2" charset="-122"/>
              </a:rPr>
              <a:t>|&lt;0.0001</a:t>
            </a:r>
            <a:r>
              <a:rPr lang="zh-CN" altLang="en-US" sz="2800" b="1" dirty="0">
                <a:latin typeface="华文仿宋" panose="02010600040101010101" pitchFamily="2" charset="-122"/>
                <a:ea typeface="华文仿宋" panose="02010600040101010101" pitchFamily="2" charset="-122"/>
              </a:rPr>
              <a:t>。</a:t>
            </a:r>
          </a:p>
          <a:p>
            <a:pPr algn="l">
              <a:lnSpc>
                <a:spcPct val="90000"/>
              </a:lnSpc>
            </a:pPr>
            <a:r>
              <a:rPr lang="zh-CN" altLang="en-US" sz="2400" b="1" dirty="0">
                <a:latin typeface="华文仿宋" panose="02010600040101010101" pitchFamily="2" charset="-122"/>
                <a:ea typeface="华文仿宋" panose="02010600040101010101" pitchFamily="2" charset="-122"/>
              </a:rPr>
              <a:t>解：取</a:t>
            </a:r>
            <a:r>
              <a:rPr lang="en-US" altLang="zh-CN" sz="2400" b="1" dirty="0">
                <a:latin typeface="华文仿宋" panose="02010600040101010101" pitchFamily="2" charset="-122"/>
                <a:ea typeface="华文仿宋" panose="02010600040101010101" pitchFamily="2" charset="-122"/>
              </a:rPr>
              <a:t>x</a:t>
            </a:r>
            <a:r>
              <a:rPr lang="en-US" altLang="zh-CN" sz="2400" b="1" baseline="-25000" dirty="0">
                <a:latin typeface="华文仿宋" panose="02010600040101010101" pitchFamily="2" charset="-122"/>
                <a:ea typeface="华文仿宋" panose="02010600040101010101" pitchFamily="2" charset="-122"/>
              </a:rPr>
              <a:t>0</a:t>
            </a:r>
            <a:r>
              <a:rPr lang="en-US" altLang="zh-CN" sz="2400" b="1" dirty="0">
                <a:latin typeface="华文仿宋" panose="02010600040101010101" pitchFamily="2" charset="-122"/>
                <a:ea typeface="华文仿宋" panose="02010600040101010101" pitchFamily="2" charset="-122"/>
              </a:rPr>
              <a:t>=0.5</a:t>
            </a:r>
            <a:r>
              <a:rPr lang="zh-CN" altLang="en-US" sz="2400" b="1" dirty="0">
                <a:latin typeface="华文仿宋" panose="02010600040101010101" pitchFamily="2" charset="-122"/>
                <a:ea typeface="华文仿宋" panose="02010600040101010101" pitchFamily="2" charset="-122"/>
              </a:rPr>
              <a:t>、</a:t>
            </a:r>
            <a:r>
              <a:rPr lang="en-US" altLang="zh-CN" sz="2400" b="1" dirty="0">
                <a:latin typeface="华文仿宋" panose="02010600040101010101" pitchFamily="2" charset="-122"/>
                <a:ea typeface="华文仿宋" panose="02010600040101010101" pitchFamily="2" charset="-122"/>
              </a:rPr>
              <a:t>x</a:t>
            </a:r>
            <a:r>
              <a:rPr lang="en-US" altLang="zh-CN" sz="2400" b="1" baseline="-25000" dirty="0">
                <a:latin typeface="华文仿宋" panose="02010600040101010101" pitchFamily="2" charset="-122"/>
                <a:ea typeface="华文仿宋" panose="02010600040101010101" pitchFamily="2" charset="-122"/>
              </a:rPr>
              <a:t>1</a:t>
            </a:r>
            <a:r>
              <a:rPr lang="en-US" altLang="zh-CN" sz="2400" b="1" dirty="0">
                <a:latin typeface="华文仿宋" panose="02010600040101010101" pitchFamily="2" charset="-122"/>
                <a:ea typeface="华文仿宋" panose="02010600040101010101" pitchFamily="2" charset="-122"/>
              </a:rPr>
              <a:t>=0.6</a:t>
            </a:r>
            <a:r>
              <a:rPr lang="zh-CN" altLang="en-US" sz="2400" b="1" dirty="0">
                <a:latin typeface="华文仿宋" panose="02010600040101010101" pitchFamily="2" charset="-122"/>
                <a:ea typeface="华文仿宋" panose="02010600040101010101" pitchFamily="2" charset="-122"/>
              </a:rPr>
              <a:t>，令</a:t>
            </a:r>
            <a:r>
              <a:rPr lang="en-US" altLang="zh-CN" sz="2400" b="1" dirty="0">
                <a:latin typeface="华文仿宋" panose="02010600040101010101" pitchFamily="2" charset="-122"/>
                <a:ea typeface="华文仿宋" panose="02010600040101010101" pitchFamily="2" charset="-122"/>
              </a:rPr>
              <a:t>f(x)= x-e</a:t>
            </a:r>
            <a:r>
              <a:rPr lang="en-US" altLang="zh-CN" sz="2400" b="1" baseline="30000" dirty="0">
                <a:latin typeface="华文仿宋" panose="02010600040101010101" pitchFamily="2" charset="-122"/>
                <a:ea typeface="华文仿宋" panose="02010600040101010101" pitchFamily="2" charset="-122"/>
              </a:rPr>
              <a:t>-x</a:t>
            </a:r>
            <a:r>
              <a:rPr lang="en-US" altLang="zh-CN" sz="2400" b="1" dirty="0">
                <a:latin typeface="华文仿宋" panose="02010600040101010101" pitchFamily="2" charset="-122"/>
                <a:ea typeface="华文仿宋" panose="02010600040101010101" pitchFamily="2" charset="-122"/>
              </a:rPr>
              <a:t> </a:t>
            </a:r>
            <a:r>
              <a:rPr lang="zh-CN" altLang="en-US" sz="2400" b="1" dirty="0">
                <a:latin typeface="华文仿宋" panose="02010600040101010101" pitchFamily="2" charset="-122"/>
                <a:ea typeface="华文仿宋" panose="02010600040101010101" pitchFamily="2" charset="-122"/>
              </a:rPr>
              <a:t>利用割线迭代公式，有</a:t>
            </a:r>
          </a:p>
        </p:txBody>
      </p:sp>
      <p:sp>
        <p:nvSpPr>
          <p:cNvPr id="152580" name="矩形 152579">
            <a:extLst>
              <a:ext uri="{FF2B5EF4-FFF2-40B4-BE49-F238E27FC236}">
                <a16:creationId xmlns:a16="http://schemas.microsoft.com/office/drawing/2014/main" id="{12A844E1-9785-47B9-8810-EEB6C38E6DAD}"/>
              </a:ext>
            </a:extLst>
          </p:cNvPr>
          <p:cNvSpPr>
            <a:spLocks noChangeArrowheads="1"/>
          </p:cNvSpPr>
          <p:nvPr/>
        </p:nvSpPr>
        <p:spPr bwMode="auto">
          <a:xfrm>
            <a:off x="-252536" y="3090981"/>
            <a:ext cx="30591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1" dirty="0">
                <a:latin typeface="华文仿宋" panose="02010600040101010101" pitchFamily="2" charset="-122"/>
                <a:ea typeface="华文仿宋" panose="02010600040101010101" pitchFamily="2" charset="-122"/>
              </a:rPr>
              <a:t>计算结果如下表</a:t>
            </a:r>
          </a:p>
        </p:txBody>
      </p:sp>
      <p:graphicFrame>
        <p:nvGraphicFramePr>
          <p:cNvPr id="152581" name="对象 152580">
            <a:extLst>
              <a:ext uri="{FF2B5EF4-FFF2-40B4-BE49-F238E27FC236}">
                <a16:creationId xmlns:a16="http://schemas.microsoft.com/office/drawing/2014/main" id="{8A041F5F-F616-4475-B8FD-4BE569F9016F}"/>
              </a:ext>
            </a:extLst>
          </p:cNvPr>
          <p:cNvGraphicFramePr>
            <a:graphicFrameLocks/>
          </p:cNvGraphicFramePr>
          <p:nvPr>
            <p:extLst>
              <p:ext uri="{D42A27DB-BD31-4B8C-83A1-F6EECF244321}">
                <p14:modId xmlns:p14="http://schemas.microsoft.com/office/powerpoint/2010/main" val="3638017628"/>
              </p:ext>
            </p:extLst>
          </p:nvPr>
        </p:nvGraphicFramePr>
        <p:xfrm>
          <a:off x="2134947" y="2104491"/>
          <a:ext cx="4874105" cy="1086267"/>
        </p:xfrm>
        <a:graphic>
          <a:graphicData uri="http://schemas.openxmlformats.org/presentationml/2006/ole">
            <mc:AlternateContent xmlns:mc="http://schemas.openxmlformats.org/markup-compatibility/2006">
              <mc:Choice xmlns:v="urn:schemas-microsoft-com:vml" Requires="v">
                <p:oleObj spid="_x0000_s42218" r:id="rId3" imgW="2844800" imgH="457200" progId="Equation.3">
                  <p:embed/>
                </p:oleObj>
              </mc:Choice>
              <mc:Fallback>
                <p:oleObj r:id="rId3" imgW="2844800" imgH="457200" progId="Equation.3">
                  <p:embed/>
                  <p:pic>
                    <p:nvPicPr>
                      <p:cNvPr id="152581" name="对象 152580">
                        <a:extLst>
                          <a:ext uri="{FF2B5EF4-FFF2-40B4-BE49-F238E27FC236}">
                            <a16:creationId xmlns:a16="http://schemas.microsoft.com/office/drawing/2014/main" id="{8A041F5F-F616-4475-B8FD-4BE569F9016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4947" y="2104491"/>
                        <a:ext cx="4874105" cy="1086267"/>
                      </a:xfrm>
                      <a:prstGeom prst="rect">
                        <a:avLst/>
                      </a:prstGeom>
                      <a:noFill/>
                      <a:ln>
                        <a:noFill/>
                      </a:ln>
                      <a:extLst/>
                    </p:spPr>
                  </p:pic>
                </p:oleObj>
              </mc:Fallback>
            </mc:AlternateContent>
          </a:graphicData>
        </a:graphic>
      </p:graphicFrame>
      <p:sp>
        <p:nvSpPr>
          <p:cNvPr id="152582" name="矩形 152581">
            <a:extLst>
              <a:ext uri="{FF2B5EF4-FFF2-40B4-BE49-F238E27FC236}">
                <a16:creationId xmlns:a16="http://schemas.microsoft.com/office/drawing/2014/main" id="{FED978B5-56E8-4DE0-AA9E-27148B9BB251}"/>
              </a:ext>
            </a:extLst>
          </p:cNvPr>
          <p:cNvSpPr>
            <a:spLocks noChangeArrowheads="1"/>
          </p:cNvSpPr>
          <p:nvPr/>
        </p:nvSpPr>
        <p:spPr bwMode="auto">
          <a:xfrm>
            <a:off x="5364088" y="4516927"/>
            <a:ext cx="3456384" cy="108626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b="1" dirty="0">
                <a:latin typeface="+mn-ea"/>
                <a:ea typeface="+mn-ea"/>
              </a:rPr>
              <a:t>  </a:t>
            </a:r>
            <a:r>
              <a:rPr lang="zh-CN" altLang="en-US" sz="2800" b="1" dirty="0">
                <a:latin typeface="+mn-ea"/>
                <a:ea typeface="+mn-ea"/>
              </a:rPr>
              <a:t>取近似根</a:t>
            </a:r>
            <a:r>
              <a:rPr lang="en-US" altLang="zh-CN" sz="2800" b="1" dirty="0">
                <a:solidFill>
                  <a:srgbClr val="FF0000"/>
                </a:solidFill>
                <a:latin typeface="+mn-ea"/>
                <a:ea typeface="+mn-ea"/>
              </a:rPr>
              <a:t>x</a:t>
            </a:r>
            <a:r>
              <a:rPr lang="en-US" altLang="zh-CN" sz="2800" b="1" baseline="-25000" dirty="0">
                <a:solidFill>
                  <a:srgbClr val="FF0000"/>
                </a:solidFill>
                <a:latin typeface="+mn-ea"/>
                <a:ea typeface="+mn-ea"/>
              </a:rPr>
              <a:t>4</a:t>
            </a:r>
            <a:r>
              <a:rPr lang="en-US" altLang="zh-CN" sz="2800" b="1" dirty="0">
                <a:solidFill>
                  <a:srgbClr val="FF0000"/>
                </a:solidFill>
                <a:latin typeface="+mn-ea"/>
                <a:ea typeface="+mn-ea"/>
              </a:rPr>
              <a:t>=0.56714</a:t>
            </a:r>
            <a:r>
              <a:rPr lang="en-US" altLang="zh-CN" sz="2800" b="1" dirty="0">
                <a:latin typeface="+mn-ea"/>
                <a:ea typeface="+mn-ea"/>
              </a:rPr>
              <a:t>,</a:t>
            </a:r>
          </a:p>
          <a:p>
            <a:pPr>
              <a:spcBef>
                <a:spcPct val="20000"/>
              </a:spcBef>
            </a:pPr>
            <a:r>
              <a:rPr lang="zh-CN" altLang="en-US" sz="2800" b="1" dirty="0">
                <a:latin typeface="+mn-ea"/>
                <a:ea typeface="+mn-ea"/>
              </a:rPr>
              <a:t>即可满足精度要求。</a:t>
            </a:r>
          </a:p>
        </p:txBody>
      </p:sp>
      <p:graphicFrame>
        <p:nvGraphicFramePr>
          <p:cNvPr id="152583" name="表格 152582">
            <a:extLst>
              <a:ext uri="{FF2B5EF4-FFF2-40B4-BE49-F238E27FC236}">
                <a16:creationId xmlns:a16="http://schemas.microsoft.com/office/drawing/2014/main" id="{33CE328E-4D85-4C1A-99D4-362FAE280F62}"/>
              </a:ext>
            </a:extLst>
          </p:cNvPr>
          <p:cNvGraphicFramePr/>
          <p:nvPr>
            <p:extLst>
              <p:ext uri="{D42A27DB-BD31-4B8C-83A1-F6EECF244321}">
                <p14:modId xmlns:p14="http://schemas.microsoft.com/office/powerpoint/2010/main" val="2968430302"/>
              </p:ext>
            </p:extLst>
          </p:nvPr>
        </p:nvGraphicFramePr>
        <p:xfrm>
          <a:off x="1187624" y="3667243"/>
          <a:ext cx="3851275" cy="2846700"/>
        </p:xfrm>
        <a:graphic>
          <a:graphicData uri="http://schemas.openxmlformats.org/drawingml/2006/table">
            <a:tbl>
              <a:tblPr/>
              <a:tblGrid>
                <a:gridCol w="611188">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1582737">
                  <a:extLst>
                    <a:ext uri="{9D8B030D-6E8A-4147-A177-3AD203B41FA5}">
                      <a16:colId xmlns:a16="http://schemas.microsoft.com/office/drawing/2014/main" val="20002"/>
                    </a:ext>
                  </a:extLst>
                </a:gridCol>
              </a:tblGrid>
              <a:tr h="46725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500" b="1" dirty="0">
                          <a:latin typeface="黑体" pitchFamily="2" charset="-122"/>
                          <a:ea typeface="黑体" pitchFamily="2" charset="-122"/>
                        </a:rPr>
                        <a:t>k</a:t>
                      </a:r>
                      <a:endParaRPr lang="zh-CN" altLang="en-US" sz="2500" b="1" dirty="0">
                        <a:latin typeface="黑体" pitchFamily="2" charset="-122"/>
                        <a:ea typeface="黑体" pitchFamily="2" charset="-122"/>
                      </a:endParaRPr>
                    </a:p>
                  </a:txBody>
                  <a:tcPr marT="46725" marB="4672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500" b="1" dirty="0" err="1">
                          <a:latin typeface="黑体" pitchFamily="2" charset="-122"/>
                          <a:ea typeface="黑体" pitchFamily="2" charset="-122"/>
                        </a:rPr>
                        <a:t>x</a:t>
                      </a:r>
                      <a:r>
                        <a:rPr lang="en-US" altLang="zh-CN" sz="2500" b="1" baseline="-25000" dirty="0" err="1">
                          <a:latin typeface="黑体" pitchFamily="2" charset="-122"/>
                          <a:ea typeface="黑体" pitchFamily="2" charset="-122"/>
                        </a:rPr>
                        <a:t>k</a:t>
                      </a:r>
                      <a:endParaRPr lang="zh-CN" altLang="en-US" sz="2500" b="1" baseline="-25000" dirty="0">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500" b="1">
                          <a:latin typeface="黑体" pitchFamily="2" charset="-122"/>
                          <a:ea typeface="黑体" pitchFamily="2" charset="-122"/>
                        </a:rPr>
                        <a:t>|x</a:t>
                      </a:r>
                      <a:r>
                        <a:rPr lang="en-US" altLang="zh-CN" sz="2500" b="1" baseline="-25000">
                          <a:latin typeface="黑体" pitchFamily="2" charset="-122"/>
                          <a:ea typeface="黑体" pitchFamily="2" charset="-122"/>
                        </a:rPr>
                        <a:t>k+1</a:t>
                      </a:r>
                      <a:r>
                        <a:rPr lang="en-US" altLang="zh-CN" sz="2500" b="1">
                          <a:latin typeface="黑体" pitchFamily="2" charset="-122"/>
                          <a:ea typeface="黑体" pitchFamily="2" charset="-122"/>
                        </a:rPr>
                        <a:t>-x</a:t>
                      </a:r>
                      <a:r>
                        <a:rPr lang="en-US" altLang="zh-CN" sz="2500" b="1" baseline="-25000">
                          <a:latin typeface="黑体" pitchFamily="2" charset="-122"/>
                          <a:ea typeface="黑体" pitchFamily="2" charset="-122"/>
                        </a:rPr>
                        <a:t>k</a:t>
                      </a:r>
                      <a:r>
                        <a:rPr lang="en-US" altLang="zh-CN" sz="2500" b="1">
                          <a:latin typeface="黑体" pitchFamily="2" charset="-122"/>
                          <a:ea typeface="黑体" pitchFamily="2" charset="-122"/>
                        </a:rPr>
                        <a:t>|</a:t>
                      </a:r>
                      <a:endParaRPr lang="zh-CN" altLang="en-US" sz="2500" b="1">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25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latin typeface="黑体" pitchFamily="2" charset="-122"/>
                          <a:ea typeface="黑体" pitchFamily="2" charset="-122"/>
                        </a:rPr>
                        <a:t>0</a:t>
                      </a:r>
                      <a:endParaRPr lang="zh-CN" altLang="en-US" sz="2500" b="1">
                        <a:latin typeface="黑体" pitchFamily="2" charset="-122"/>
                        <a:ea typeface="黑体" pitchFamily="2" charset="-122"/>
                      </a:endParaRPr>
                    </a:p>
                  </a:txBody>
                  <a:tcPr marT="46725" marB="4672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solidFill>
                            <a:srgbClr val="0000FF"/>
                          </a:solidFill>
                          <a:latin typeface="黑体" pitchFamily="2" charset="-122"/>
                          <a:ea typeface="黑体" pitchFamily="2" charset="-122"/>
                        </a:rPr>
                        <a:t>0.500 00</a:t>
                      </a:r>
                      <a:endParaRPr lang="zh-CN" altLang="en-US" sz="2500" b="1">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500" b="1" dirty="0">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725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latin typeface="黑体" pitchFamily="2" charset="-122"/>
                          <a:ea typeface="黑体" pitchFamily="2" charset="-122"/>
                        </a:rPr>
                        <a:t>1</a:t>
                      </a:r>
                      <a:endParaRPr lang="zh-CN" altLang="en-US" sz="2500" b="1">
                        <a:latin typeface="黑体" pitchFamily="2" charset="-122"/>
                        <a:ea typeface="黑体" pitchFamily="2" charset="-122"/>
                      </a:endParaRPr>
                    </a:p>
                  </a:txBody>
                  <a:tcPr marT="46725" marB="4672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solidFill>
                            <a:srgbClr val="0000FF"/>
                          </a:solidFill>
                          <a:latin typeface="黑体" pitchFamily="2" charset="-122"/>
                          <a:ea typeface="黑体" pitchFamily="2" charset="-122"/>
                        </a:rPr>
                        <a:t>0.600 00</a:t>
                      </a:r>
                      <a:endParaRPr lang="zh-CN" altLang="en-US" sz="2500" b="1">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500" b="1" dirty="0">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25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latin typeface="黑体" pitchFamily="2" charset="-122"/>
                          <a:ea typeface="黑体" pitchFamily="2" charset="-122"/>
                        </a:rPr>
                        <a:t>2</a:t>
                      </a:r>
                      <a:endParaRPr lang="zh-CN" altLang="en-US" sz="2500" b="1">
                        <a:latin typeface="黑体" pitchFamily="2" charset="-122"/>
                        <a:ea typeface="黑体" pitchFamily="2" charset="-122"/>
                      </a:endParaRPr>
                    </a:p>
                  </a:txBody>
                  <a:tcPr marT="46725" marB="4672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solidFill>
                            <a:srgbClr val="0000FF"/>
                          </a:solidFill>
                          <a:latin typeface="黑体" pitchFamily="2" charset="-122"/>
                          <a:ea typeface="黑体" pitchFamily="2" charset="-122"/>
                        </a:rPr>
                        <a:t>0.567 54</a:t>
                      </a:r>
                      <a:endParaRPr lang="zh-CN" altLang="en-US" sz="2500" b="1">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solidFill>
                            <a:srgbClr val="0000FF"/>
                          </a:solidFill>
                          <a:latin typeface="黑体" pitchFamily="2" charset="-122"/>
                          <a:ea typeface="黑体" pitchFamily="2" charset="-122"/>
                        </a:rPr>
                        <a:t>0.032 46</a:t>
                      </a:r>
                      <a:endParaRPr lang="zh-CN" altLang="en-US" sz="2500" b="1">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725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latin typeface="黑体" pitchFamily="2" charset="-122"/>
                          <a:ea typeface="黑体" pitchFamily="2" charset="-122"/>
                        </a:rPr>
                        <a:t>3</a:t>
                      </a:r>
                      <a:endParaRPr lang="zh-CN" altLang="en-US" sz="2500" b="1">
                        <a:latin typeface="黑体" pitchFamily="2" charset="-122"/>
                        <a:ea typeface="黑体" pitchFamily="2" charset="-122"/>
                      </a:endParaRPr>
                    </a:p>
                  </a:txBody>
                  <a:tcPr marT="46725" marB="4672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solidFill>
                            <a:srgbClr val="0000FF"/>
                          </a:solidFill>
                          <a:latin typeface="黑体" pitchFamily="2" charset="-122"/>
                          <a:ea typeface="黑体" pitchFamily="2" charset="-122"/>
                        </a:rPr>
                        <a:t>0.567 15</a:t>
                      </a:r>
                      <a:endParaRPr lang="zh-CN" altLang="en-US" sz="2500" b="1">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solidFill>
                            <a:srgbClr val="0000FF"/>
                          </a:solidFill>
                          <a:latin typeface="黑体" pitchFamily="2" charset="-122"/>
                          <a:ea typeface="黑体" pitchFamily="2" charset="-122"/>
                        </a:rPr>
                        <a:t>0.000 39</a:t>
                      </a:r>
                      <a:endParaRPr lang="zh-CN" altLang="en-US" sz="2500" b="1">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725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a:latin typeface="黑体" pitchFamily="2" charset="-122"/>
                          <a:ea typeface="黑体" pitchFamily="2" charset="-122"/>
                        </a:rPr>
                        <a:t>4</a:t>
                      </a:r>
                      <a:endParaRPr lang="zh-CN" altLang="en-US" sz="2500" b="1">
                        <a:latin typeface="黑体" pitchFamily="2" charset="-122"/>
                        <a:ea typeface="黑体" pitchFamily="2" charset="-122"/>
                      </a:endParaRPr>
                    </a:p>
                  </a:txBody>
                  <a:tcPr marT="46725" marB="4672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dirty="0">
                          <a:solidFill>
                            <a:srgbClr val="0000FF"/>
                          </a:solidFill>
                          <a:latin typeface="黑体" pitchFamily="2" charset="-122"/>
                          <a:ea typeface="黑体" pitchFamily="2" charset="-122"/>
                        </a:rPr>
                        <a:t>0.567 14</a:t>
                      </a:r>
                      <a:endParaRPr lang="zh-CN" altLang="en-US" sz="2500" b="1" dirty="0">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500" b="1" dirty="0">
                          <a:solidFill>
                            <a:srgbClr val="0000FF"/>
                          </a:solidFill>
                          <a:latin typeface="黑体" pitchFamily="2" charset="-122"/>
                          <a:ea typeface="黑体" pitchFamily="2" charset="-122"/>
                        </a:rPr>
                        <a:t>0.000 01</a:t>
                      </a:r>
                      <a:endParaRPr lang="zh-CN" altLang="en-US" sz="2500" b="1" dirty="0">
                        <a:solidFill>
                          <a:srgbClr val="0000FF"/>
                        </a:solidFill>
                        <a:latin typeface="黑体" pitchFamily="2" charset="-122"/>
                        <a:ea typeface="黑体" pitchFamily="2" charset="-122"/>
                      </a:endParaRPr>
                    </a:p>
                  </a:txBody>
                  <a:tcPr marT="46725" marB="4672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6349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5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p:bldP spid="15258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AA40CAA-B0D1-49E7-B133-322BD5AE9434}"/>
              </a:ext>
            </a:extLst>
          </p:cNvPr>
          <p:cNvSpPr>
            <a:spLocks noGrp="1"/>
          </p:cNvSpPr>
          <p:nvPr>
            <p:ph type="title"/>
          </p:nvPr>
        </p:nvSpPr>
        <p:spPr>
          <a:xfrm>
            <a:off x="1907704" y="766723"/>
            <a:ext cx="5527526" cy="543594"/>
          </a:xfrm>
        </p:spPr>
        <p:txBody>
          <a:bodyPr>
            <a:noAutofit/>
          </a:bodyPr>
          <a:lstStyle/>
          <a:p>
            <a:r>
              <a:rPr lang="en-US" altLang="zh-CN" sz="3600" dirty="0">
                <a:latin typeface="+mn-ea"/>
                <a:ea typeface="+mn-ea"/>
              </a:rPr>
              <a:t>2.5.3 </a:t>
            </a:r>
            <a:r>
              <a:rPr lang="zh-CN" altLang="en-US" sz="3600" dirty="0">
                <a:latin typeface="+mn-ea"/>
                <a:ea typeface="+mn-ea"/>
              </a:rPr>
              <a:t>割线法的收敛性分析</a:t>
            </a:r>
          </a:p>
        </p:txBody>
      </p:sp>
      <p:sp>
        <p:nvSpPr>
          <p:cNvPr id="6" name="Rectangle 3">
            <a:extLst>
              <a:ext uri="{FF2B5EF4-FFF2-40B4-BE49-F238E27FC236}">
                <a16:creationId xmlns:a16="http://schemas.microsoft.com/office/drawing/2014/main" id="{66BFC550-D0EC-426B-AF51-41681DB6FF7E}"/>
              </a:ext>
            </a:extLst>
          </p:cNvPr>
          <p:cNvSpPr>
            <a:spLocks noChangeArrowheads="1"/>
          </p:cNvSpPr>
          <p:nvPr/>
        </p:nvSpPr>
        <p:spPr bwMode="auto">
          <a:xfrm>
            <a:off x="134963" y="1628800"/>
            <a:ext cx="1385242" cy="503590"/>
          </a:xfrm>
          <a:prstGeom prst="rect">
            <a:avLst/>
          </a:prstGeom>
          <a:blipFill dpi="0" rotWithShape="1">
            <a:blip r:embed="rId3"/>
            <a:srcRect/>
            <a:tile tx="0" ty="0" sx="100000" sy="100000" flip="none" algn="tl"/>
          </a:blip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36000">
            <a:spAutoFit/>
          </a:bodyPr>
          <a:lstStyle/>
          <a:p>
            <a:pPr algn="l"/>
            <a:r>
              <a:rPr kumimoji="0" lang="zh-CN" altLang="en-US" sz="2800" dirty="0">
                <a:solidFill>
                  <a:schemeClr val="tx1"/>
                </a:solidFill>
                <a:latin typeface="华文仿宋" panose="02010600040101010101" pitchFamily="2" charset="-122"/>
                <a:ea typeface="华文仿宋" panose="02010600040101010101" pitchFamily="2" charset="-122"/>
              </a:rPr>
              <a:t>定理</a:t>
            </a:r>
            <a:r>
              <a:rPr kumimoji="0" lang="en-US" altLang="zh-CN" sz="2800" dirty="0">
                <a:solidFill>
                  <a:schemeClr val="tx1"/>
                </a:solidFill>
                <a:latin typeface="华文仿宋" panose="02010600040101010101" pitchFamily="2" charset="-122"/>
                <a:ea typeface="华文仿宋" panose="02010600040101010101" pitchFamily="2" charset="-122"/>
              </a:rPr>
              <a:t>2.4</a:t>
            </a:r>
            <a:endParaRPr kumimoji="0" lang="zh-CN" altLang="en-US" sz="2800" dirty="0">
              <a:solidFill>
                <a:schemeClr val="tx1"/>
              </a:solidFill>
              <a:latin typeface="华文仿宋" panose="02010600040101010101" pitchFamily="2" charset="-122"/>
              <a:ea typeface="华文仿宋" panose="02010600040101010101" pitchFamily="2" charset="-122"/>
            </a:endParaRPr>
          </a:p>
        </p:txBody>
      </p:sp>
      <p:sp>
        <p:nvSpPr>
          <p:cNvPr id="7" name="Rectangle 4">
            <a:extLst>
              <a:ext uri="{FF2B5EF4-FFF2-40B4-BE49-F238E27FC236}">
                <a16:creationId xmlns:a16="http://schemas.microsoft.com/office/drawing/2014/main" id="{D2366494-4609-4240-98D1-8DF956AB8C77}"/>
              </a:ext>
            </a:extLst>
          </p:cNvPr>
          <p:cNvSpPr>
            <a:spLocks noChangeArrowheads="1"/>
          </p:cNvSpPr>
          <p:nvPr/>
        </p:nvSpPr>
        <p:spPr bwMode="auto">
          <a:xfrm>
            <a:off x="251520" y="1505146"/>
            <a:ext cx="8424936" cy="260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pPr>
            <a:r>
              <a:rPr lang="zh-CN" altLang="en-US" sz="2800" dirty="0">
                <a:solidFill>
                  <a:schemeClr val="tx1"/>
                </a:solidFill>
                <a:latin typeface="华文仿宋" panose="02010600040101010101" pitchFamily="2" charset="-122"/>
                <a:ea typeface="华文仿宋" panose="02010600040101010101" pitchFamily="2" charset="-122"/>
              </a:rPr>
              <a:t>               </a:t>
            </a:r>
            <a:r>
              <a:rPr lang="zh-CN" altLang="en-US" sz="3200" b="0" dirty="0">
                <a:solidFill>
                  <a:schemeClr val="tx1"/>
                </a:solidFill>
                <a:latin typeface="华文仿宋" panose="02010600040101010101" pitchFamily="2" charset="-122"/>
                <a:ea typeface="华文仿宋" panose="02010600040101010101" pitchFamily="2" charset="-122"/>
              </a:rPr>
              <a:t>设 </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zh-CN" altLang="en-US"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是 </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f</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lang="zh-CN" altLang="en-US"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的单重零点，</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f”</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3200" b="0" dirty="0">
                <a:solidFill>
                  <a:schemeClr val="tx1"/>
                </a:solidFill>
                <a:latin typeface="华文仿宋" panose="02010600040101010101" pitchFamily="2" charset="-122"/>
                <a:ea typeface="华文仿宋" panose="02010600040101010101" pitchFamily="2" charset="-122"/>
              </a:rPr>
              <a:t>) </a:t>
            </a:r>
            <a:r>
              <a:rPr lang="zh-CN" altLang="en-US"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在 </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zh-CN" altLang="en-US"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的</a:t>
            </a:r>
            <a:r>
              <a:rPr lang="zh-CN" altLang="en-US" sz="3200" b="0" dirty="0">
                <a:solidFill>
                  <a:schemeClr val="tx1"/>
                </a:solidFill>
                <a:latin typeface="华文仿宋" panose="02010600040101010101" pitchFamily="2" charset="-122"/>
                <a:ea typeface="华文仿宋" panose="02010600040101010101" pitchFamily="2" charset="-122"/>
              </a:rPr>
              <a:t>某个邻域内连续，则存在 </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zh-CN" altLang="en-US"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的</a:t>
            </a:r>
            <a:r>
              <a:rPr lang="zh-CN" altLang="en-US" sz="3200" b="0" dirty="0">
                <a:solidFill>
                  <a:schemeClr val="tx1"/>
                </a:solidFill>
                <a:latin typeface="华文仿宋" panose="02010600040101010101" pitchFamily="2" charset="-122"/>
                <a:ea typeface="华文仿宋" panose="02010600040101010101" pitchFamily="2" charset="-122"/>
              </a:rPr>
              <a:t>一个邻域 </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x* </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zh-CN" altLang="en-US"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zh-CN" altLang="en-US"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使得当</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3200" b="0"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0 </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3200" b="0"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1</a:t>
            </a:r>
            <a:r>
              <a:rPr lang="en-US" altLang="zh-CN" sz="3200" b="0" i="1"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lang="zh-CN" altLang="en-US"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时，由</a:t>
            </a:r>
            <a:r>
              <a:rPr lang="zh-CN" altLang="en-US" sz="3200" b="0" dirty="0">
                <a:solidFill>
                  <a:schemeClr val="tx1"/>
                </a:solidFill>
                <a:latin typeface="华文仿宋" panose="02010600040101010101" pitchFamily="2" charset="-122"/>
                <a:ea typeface="华文仿宋" panose="02010600040101010101" pitchFamily="2" charset="-122"/>
              </a:rPr>
              <a:t>两步弦截法</a:t>
            </a:r>
            <a:r>
              <a:rPr lang="zh-CN" altLang="en-US"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产生的序列收敛到 </a:t>
            </a:r>
            <a:r>
              <a:rPr lang="en-US" altLang="zh-CN" sz="32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32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zh-CN" altLang="en-US"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，且收敛阶为</a:t>
            </a:r>
            <a:endParaRPr lang="en-US" altLang="zh-CN" sz="3200" b="0" dirty="0">
              <a:solidFill>
                <a:schemeClr val="tx1"/>
              </a:solidFill>
              <a:latin typeface="华文仿宋" panose="02010600040101010101" pitchFamily="2" charset="-122"/>
              <a:ea typeface="华文仿宋" panose="02010600040101010101" pitchFamily="2" charset="-122"/>
              <a:sym typeface="Symbol" panose="05050102010706020507" pitchFamily="18" charset="2"/>
            </a:endParaRPr>
          </a:p>
        </p:txBody>
      </p:sp>
      <p:graphicFrame>
        <p:nvGraphicFramePr>
          <p:cNvPr id="8" name="Object 5">
            <a:extLst>
              <a:ext uri="{FF2B5EF4-FFF2-40B4-BE49-F238E27FC236}">
                <a16:creationId xmlns:a16="http://schemas.microsoft.com/office/drawing/2014/main" id="{79509BE8-EB8F-4EB3-A7D8-BC6A28F7F97A}"/>
              </a:ext>
            </a:extLst>
          </p:cNvPr>
          <p:cNvGraphicFramePr>
            <a:graphicFrameLocks noChangeAspect="1"/>
          </p:cNvGraphicFramePr>
          <p:nvPr>
            <p:extLst>
              <p:ext uri="{D42A27DB-BD31-4B8C-83A1-F6EECF244321}">
                <p14:modId xmlns:p14="http://schemas.microsoft.com/office/powerpoint/2010/main" val="4047320030"/>
              </p:ext>
            </p:extLst>
          </p:nvPr>
        </p:nvGraphicFramePr>
        <p:xfrm>
          <a:off x="476424" y="4271740"/>
          <a:ext cx="2151360" cy="626594"/>
        </p:xfrm>
        <a:graphic>
          <a:graphicData uri="http://schemas.openxmlformats.org/presentationml/2006/ole">
            <mc:AlternateContent xmlns:mc="http://schemas.openxmlformats.org/markup-compatibility/2006">
              <mc:Choice xmlns:v="urn:schemas-microsoft-com:vml" Requires="v">
                <p:oleObj spid="_x0000_s103534" name="Equation" r:id="rId4" imgW="1193760" imgH="304560" progId="Equation.DSMT4">
                  <p:embed/>
                </p:oleObj>
              </mc:Choice>
              <mc:Fallback>
                <p:oleObj name="Equation" r:id="rId4" imgW="1193760" imgH="304560" progId="Equation.DSMT4">
                  <p:embed/>
                  <p:pic>
                    <p:nvPicPr>
                      <p:cNvPr id="971781" name="Object 5">
                        <a:extLst>
                          <a:ext uri="{FF2B5EF4-FFF2-40B4-BE49-F238E27FC236}">
                            <a16:creationId xmlns:a16="http://schemas.microsoft.com/office/drawing/2014/main" id="{6ED32F48-04ED-40F3-9D65-EEBF770D5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24" y="4271740"/>
                        <a:ext cx="2151360" cy="62659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6221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a:extLst>
              <a:ext uri="{FF2B5EF4-FFF2-40B4-BE49-F238E27FC236}">
                <a16:creationId xmlns:a16="http://schemas.microsoft.com/office/drawing/2014/main" id="{761BA8A8-8F3B-4220-83EC-82C807573A5D}"/>
              </a:ext>
            </a:extLst>
          </p:cNvPr>
          <p:cNvSpPr txBox="1">
            <a:spLocks noChangeArrowheads="1"/>
          </p:cNvSpPr>
          <p:nvPr/>
        </p:nvSpPr>
        <p:spPr bwMode="auto">
          <a:xfrm>
            <a:off x="107504" y="476672"/>
            <a:ext cx="1512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3300"/>
                </a:solidFill>
              </a:rPr>
              <a:t>例</a:t>
            </a:r>
            <a:r>
              <a:rPr lang="en-US" altLang="zh-CN" sz="2800" b="1" dirty="0">
                <a:solidFill>
                  <a:srgbClr val="FF3300"/>
                </a:solidFill>
              </a:rPr>
              <a:t>2.2</a:t>
            </a:r>
            <a:r>
              <a:rPr lang="en-US" altLang="zh-CN" dirty="0"/>
              <a:t>  </a:t>
            </a:r>
          </a:p>
        </p:txBody>
      </p:sp>
      <p:graphicFrame>
        <p:nvGraphicFramePr>
          <p:cNvPr id="23557" name="Object 5">
            <a:extLst>
              <a:ext uri="{FF2B5EF4-FFF2-40B4-BE49-F238E27FC236}">
                <a16:creationId xmlns:a16="http://schemas.microsoft.com/office/drawing/2014/main" id="{0B483F8F-C8E9-4805-8159-8F6EAB70FA6E}"/>
              </a:ext>
            </a:extLst>
          </p:cNvPr>
          <p:cNvGraphicFramePr>
            <a:graphicFrameLocks noChangeAspect="1"/>
          </p:cNvGraphicFramePr>
          <p:nvPr>
            <p:extLst>
              <p:ext uri="{D42A27DB-BD31-4B8C-83A1-F6EECF244321}">
                <p14:modId xmlns:p14="http://schemas.microsoft.com/office/powerpoint/2010/main" val="3618120209"/>
              </p:ext>
            </p:extLst>
          </p:nvPr>
        </p:nvGraphicFramePr>
        <p:xfrm>
          <a:off x="1868488" y="808122"/>
          <a:ext cx="4589462" cy="666750"/>
        </p:xfrm>
        <a:graphic>
          <a:graphicData uri="http://schemas.openxmlformats.org/presentationml/2006/ole">
            <mc:AlternateContent xmlns:mc="http://schemas.openxmlformats.org/markup-compatibility/2006">
              <mc:Choice xmlns:v="urn:schemas-microsoft-com:vml" Requires="v">
                <p:oleObj spid="_x0000_s76962" name="公式" r:id="rId3" imgW="1574640" imgH="228600" progId="Equation.3">
                  <p:embed/>
                </p:oleObj>
              </mc:Choice>
              <mc:Fallback>
                <p:oleObj name="公式" r:id="rId3" imgW="1574640" imgH="228600" progId="Equation.3">
                  <p:embed/>
                  <p:pic>
                    <p:nvPicPr>
                      <p:cNvPr id="23557" name="Object 5">
                        <a:extLst>
                          <a:ext uri="{FF2B5EF4-FFF2-40B4-BE49-F238E27FC236}">
                            <a16:creationId xmlns:a16="http://schemas.microsoft.com/office/drawing/2014/main" id="{0B483F8F-C8E9-4805-8159-8F6EAB70F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488" y="808122"/>
                        <a:ext cx="458946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63" name="Picture 11" descr="ex2">
            <a:extLst>
              <a:ext uri="{FF2B5EF4-FFF2-40B4-BE49-F238E27FC236}">
                <a16:creationId xmlns:a16="http://schemas.microsoft.com/office/drawing/2014/main" id="{D66B9FE8-9E59-4D14-9D1D-5F7EADEC5A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75" y="1450464"/>
            <a:ext cx="6876677" cy="5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0321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5" name="标题 153601">
            <a:extLst>
              <a:ext uri="{FF2B5EF4-FFF2-40B4-BE49-F238E27FC236}">
                <a16:creationId xmlns:a16="http://schemas.microsoft.com/office/drawing/2014/main" id="{4307056A-3D5A-4CE8-A999-B6455BB240A1}"/>
              </a:ext>
            </a:extLst>
          </p:cNvPr>
          <p:cNvSpPr>
            <a:spLocks noGrp="1" noChangeArrowheads="1"/>
          </p:cNvSpPr>
          <p:nvPr>
            <p:ph type="ctrTitle"/>
          </p:nvPr>
        </p:nvSpPr>
        <p:spPr>
          <a:xfrm>
            <a:off x="2771800" y="136524"/>
            <a:ext cx="4392488" cy="495302"/>
          </a:xfrm>
        </p:spPr>
        <p:txBody>
          <a:bodyPr anchor="ctr">
            <a:normAutofit fontScale="90000"/>
          </a:bodyPr>
          <a:lstStyle/>
          <a:p>
            <a:pPr algn="l"/>
            <a:r>
              <a:rPr lang="en-US" altLang="zh-CN" sz="3200" b="1" dirty="0">
                <a:latin typeface="华文仿宋" panose="02010600040101010101" pitchFamily="2" charset="-122"/>
                <a:ea typeface="华文仿宋" panose="02010600040101010101" pitchFamily="2" charset="-122"/>
              </a:rPr>
              <a:t>2.5.4 </a:t>
            </a:r>
            <a:r>
              <a:rPr lang="zh-CN" altLang="en-US" sz="3200" b="1" dirty="0">
                <a:latin typeface="华文仿宋" panose="02010600040101010101" pitchFamily="2" charset="-122"/>
                <a:ea typeface="华文仿宋" panose="02010600040101010101" pitchFamily="2" charset="-122"/>
              </a:rPr>
              <a:t>割线法的算法实现</a:t>
            </a:r>
          </a:p>
        </p:txBody>
      </p:sp>
      <p:sp>
        <p:nvSpPr>
          <p:cNvPr id="153603" name="副标题 153602">
            <a:extLst>
              <a:ext uri="{FF2B5EF4-FFF2-40B4-BE49-F238E27FC236}">
                <a16:creationId xmlns:a16="http://schemas.microsoft.com/office/drawing/2014/main" id="{6672F5A9-5FD5-41E2-91DB-748252B91697}"/>
              </a:ext>
            </a:extLst>
          </p:cNvPr>
          <p:cNvSpPr>
            <a:spLocks noGrp="1" noChangeArrowheads="1"/>
          </p:cNvSpPr>
          <p:nvPr>
            <p:ph type="subTitle" idx="1"/>
          </p:nvPr>
        </p:nvSpPr>
        <p:spPr>
          <a:xfrm>
            <a:off x="395536" y="764704"/>
            <a:ext cx="8352928" cy="2302895"/>
          </a:xfrm>
        </p:spPr>
        <p:txBody>
          <a:bodyPr>
            <a:noAutofit/>
          </a:bodyPr>
          <a:lstStyle/>
          <a:p>
            <a:pPr algn="just"/>
            <a:r>
              <a:rPr lang="zh-CN" altLang="en-US" sz="2800" b="1" dirty="0">
                <a:latin typeface="华文仿宋" panose="02010600040101010101" pitchFamily="2" charset="-122"/>
                <a:ea typeface="华文仿宋" panose="02010600040101010101" pitchFamily="2" charset="-122"/>
              </a:rPr>
              <a:t>割线法的收敛速度比牛顿迭代法要慢，但优点是不需要计算导数。</a:t>
            </a:r>
          </a:p>
          <a:p>
            <a:pPr algn="just"/>
            <a:r>
              <a:rPr lang="en-US" altLang="zh-CN" sz="2800" b="1" dirty="0">
                <a:solidFill>
                  <a:srgbClr val="FF0000"/>
                </a:solidFill>
                <a:latin typeface="华文仿宋" panose="02010600040101010101" pitchFamily="2" charset="-122"/>
                <a:ea typeface="华文仿宋" panose="02010600040101010101" pitchFamily="2" charset="-122"/>
              </a:rPr>
              <a:t>1.</a:t>
            </a:r>
            <a:r>
              <a:rPr lang="zh-CN" altLang="en-US" sz="2800" b="1" dirty="0">
                <a:solidFill>
                  <a:srgbClr val="FF0000"/>
                </a:solidFill>
                <a:latin typeface="华文仿宋" panose="02010600040101010101" pitchFamily="2" charset="-122"/>
                <a:ea typeface="华文仿宋" panose="02010600040101010101" pitchFamily="2" charset="-122"/>
              </a:rPr>
              <a:t>计算步骤</a:t>
            </a:r>
          </a:p>
          <a:p>
            <a:pPr algn="just"/>
            <a:r>
              <a:rPr lang="en-US" altLang="zh-CN" sz="2800" b="1" dirty="0">
                <a:latin typeface="华文仿宋" panose="02010600040101010101" pitchFamily="2" charset="-122"/>
                <a:ea typeface="华文仿宋" panose="02010600040101010101" pitchFamily="2" charset="-122"/>
              </a:rPr>
              <a:t>(1)</a:t>
            </a:r>
            <a:r>
              <a:rPr lang="zh-CN" altLang="en-US" sz="2800" b="1" dirty="0">
                <a:latin typeface="华文仿宋" panose="02010600040101010101" pitchFamily="2" charset="-122"/>
                <a:ea typeface="华文仿宋" panose="02010600040101010101" pitchFamily="2" charset="-122"/>
              </a:rPr>
              <a:t>选定初值</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0</a:t>
            </a:r>
            <a:r>
              <a:rPr lang="zh-CN" altLang="en-US" sz="2800" b="1" dirty="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1</a:t>
            </a:r>
            <a:r>
              <a:rPr lang="zh-CN" altLang="en-US" sz="2800" b="1" dirty="0">
                <a:latin typeface="华文仿宋" panose="02010600040101010101" pitchFamily="2" charset="-122"/>
                <a:ea typeface="华文仿宋" panose="02010600040101010101" pitchFamily="2" charset="-122"/>
              </a:rPr>
              <a:t>，并计算相应的函数值</a:t>
            </a:r>
            <a:r>
              <a:rPr lang="en-US" altLang="zh-CN" sz="2800" b="1" dirty="0">
                <a:latin typeface="华文仿宋" panose="02010600040101010101" pitchFamily="2" charset="-122"/>
                <a:ea typeface="华文仿宋" panose="02010600040101010101" pitchFamily="2" charset="-122"/>
              </a:rPr>
              <a:t>f(x</a:t>
            </a:r>
            <a:r>
              <a:rPr lang="en-US" altLang="zh-CN" sz="2800" b="1" baseline="-25000" dirty="0">
                <a:latin typeface="华文仿宋" panose="02010600040101010101" pitchFamily="2" charset="-122"/>
                <a:ea typeface="华文仿宋" panose="02010600040101010101" pitchFamily="2" charset="-122"/>
              </a:rPr>
              <a:t>0</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f(x</a:t>
            </a:r>
            <a:r>
              <a:rPr lang="en-US" altLang="zh-CN" sz="2800" b="1" baseline="-25000" dirty="0">
                <a:latin typeface="华文仿宋" panose="02010600040101010101" pitchFamily="2" charset="-122"/>
                <a:ea typeface="华文仿宋" panose="02010600040101010101" pitchFamily="2" charset="-122"/>
              </a:rPr>
              <a:t>1</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a:t>
            </a:r>
          </a:p>
          <a:p>
            <a:pPr algn="just"/>
            <a:r>
              <a:rPr lang="en-US" altLang="zh-CN" sz="2800" b="1" dirty="0">
                <a:latin typeface="华文仿宋" panose="02010600040101010101" pitchFamily="2" charset="-122"/>
                <a:ea typeface="华文仿宋" panose="02010600040101010101" pitchFamily="2" charset="-122"/>
              </a:rPr>
              <a:t>(2)</a:t>
            </a:r>
            <a:r>
              <a:rPr lang="zh-CN" altLang="en-US" sz="2800" b="1" dirty="0">
                <a:latin typeface="华文仿宋" panose="02010600040101010101" pitchFamily="2" charset="-122"/>
                <a:ea typeface="华文仿宋" panose="02010600040101010101" pitchFamily="2" charset="-122"/>
              </a:rPr>
              <a:t>计算</a:t>
            </a:r>
          </a:p>
        </p:txBody>
      </p:sp>
      <p:sp>
        <p:nvSpPr>
          <p:cNvPr id="153604" name="矩形 153603">
            <a:extLst>
              <a:ext uri="{FF2B5EF4-FFF2-40B4-BE49-F238E27FC236}">
                <a16:creationId xmlns:a16="http://schemas.microsoft.com/office/drawing/2014/main" id="{7AFADBCC-A366-4810-AAE3-BADB2CAB57CE}"/>
              </a:ext>
            </a:extLst>
          </p:cNvPr>
          <p:cNvSpPr>
            <a:spLocks noChangeArrowheads="1"/>
          </p:cNvSpPr>
          <p:nvPr/>
        </p:nvSpPr>
        <p:spPr bwMode="auto">
          <a:xfrm>
            <a:off x="413976" y="4149080"/>
            <a:ext cx="6372200" cy="171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en-US" altLang="zh-CN" sz="2800" b="1" dirty="0">
                <a:latin typeface="华文仿宋" panose="02010600040101010101" pitchFamily="2" charset="-122"/>
                <a:ea typeface="华文仿宋" panose="02010600040101010101" pitchFamily="2" charset="-122"/>
              </a:rPr>
              <a:t>(3)</a:t>
            </a:r>
            <a:r>
              <a:rPr lang="zh-CN" altLang="en-US" sz="2800" b="1" dirty="0">
                <a:latin typeface="华文仿宋" panose="02010600040101010101" pitchFamily="2" charset="-122"/>
                <a:ea typeface="华文仿宋" panose="02010600040101010101" pitchFamily="2" charset="-122"/>
              </a:rPr>
              <a:t>若</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1</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0</a:t>
            </a:r>
            <a:r>
              <a:rPr lang="en-US" altLang="zh-CN" sz="2800" b="1" dirty="0">
                <a:latin typeface="华文仿宋" panose="02010600040101010101" pitchFamily="2" charset="-122"/>
                <a:ea typeface="华文仿宋" panose="02010600040101010101" pitchFamily="2" charset="-122"/>
              </a:rPr>
              <a:t>|&lt;ε(ε</a:t>
            </a:r>
            <a:r>
              <a:rPr lang="zh-CN" altLang="en-US" sz="2800" b="1" dirty="0">
                <a:latin typeface="华文仿宋" panose="02010600040101010101" pitchFamily="2" charset="-122"/>
                <a:ea typeface="华文仿宋" panose="02010600040101010101" pitchFamily="2" charset="-122"/>
              </a:rPr>
              <a:t>为给定的精度要求</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a:p>
            <a:pPr algn="l">
              <a:spcBef>
                <a:spcPct val="20000"/>
              </a:spcBef>
            </a:pPr>
            <a:r>
              <a:rPr lang="en-US" altLang="zh-CN" sz="2800"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则转</a:t>
            </a:r>
            <a:r>
              <a:rPr lang="en-US" altLang="zh-CN" sz="2800" b="1" dirty="0">
                <a:latin typeface="华文仿宋" panose="02010600040101010101" pitchFamily="2" charset="-122"/>
                <a:ea typeface="华文仿宋" panose="02010600040101010101" pitchFamily="2" charset="-122"/>
              </a:rPr>
              <a:t>(4)</a:t>
            </a:r>
            <a:r>
              <a:rPr lang="zh-CN" altLang="en-US" sz="2800" b="1" dirty="0">
                <a:latin typeface="华文仿宋" panose="02010600040101010101" pitchFamily="2" charset="-122"/>
                <a:ea typeface="华文仿宋" panose="02010600040101010101" pitchFamily="2" charset="-122"/>
              </a:rPr>
              <a:t>，否则转向</a:t>
            </a:r>
            <a:r>
              <a:rPr lang="en-US" altLang="zh-CN" sz="2800" b="1" dirty="0">
                <a:latin typeface="华文仿宋" panose="02010600040101010101" pitchFamily="2" charset="-122"/>
                <a:ea typeface="华文仿宋" panose="02010600040101010101" pitchFamily="2" charset="-122"/>
              </a:rPr>
              <a:t>(2)</a:t>
            </a:r>
            <a:r>
              <a:rPr lang="zh-CN" altLang="en-US" sz="2800" b="1" dirty="0">
                <a:latin typeface="华文仿宋" panose="02010600040101010101" pitchFamily="2" charset="-122"/>
                <a:ea typeface="华文仿宋" panose="02010600040101010101" pitchFamily="2" charset="-122"/>
              </a:rPr>
              <a:t>；</a:t>
            </a:r>
          </a:p>
          <a:p>
            <a:pPr algn="l">
              <a:spcBef>
                <a:spcPct val="20000"/>
              </a:spcBef>
            </a:pPr>
            <a:r>
              <a:rPr lang="en-US" altLang="zh-CN" sz="2800" b="1" dirty="0">
                <a:latin typeface="华文仿宋" panose="02010600040101010101" pitchFamily="2" charset="-122"/>
                <a:ea typeface="华文仿宋" panose="02010600040101010101" pitchFamily="2" charset="-122"/>
              </a:rPr>
              <a:t>(4)</a:t>
            </a:r>
            <a:r>
              <a:rPr lang="zh-CN" altLang="en-US" sz="2800" b="1" dirty="0">
                <a:latin typeface="华文仿宋" panose="02010600040101010101" pitchFamily="2" charset="-122"/>
                <a:ea typeface="华文仿宋" panose="02010600040101010101" pitchFamily="2" charset="-122"/>
              </a:rPr>
              <a:t>输出满足精度要求的根</a:t>
            </a:r>
            <a:r>
              <a:rPr lang="en-US" altLang="zh-CN" sz="2800" b="1" dirty="0">
                <a:latin typeface="华文仿宋" panose="02010600040101010101" pitchFamily="2" charset="-122"/>
                <a:ea typeface="华文仿宋" panose="02010600040101010101" pitchFamily="2" charset="-122"/>
              </a:rPr>
              <a:t>x</a:t>
            </a:r>
            <a:r>
              <a:rPr lang="en-US" altLang="zh-CN" sz="2800" b="1" baseline="-25000" dirty="0">
                <a:latin typeface="华文仿宋" panose="02010600040101010101" pitchFamily="2" charset="-122"/>
                <a:ea typeface="华文仿宋" panose="02010600040101010101" pitchFamily="2" charset="-122"/>
              </a:rPr>
              <a:t>1</a:t>
            </a:r>
            <a:r>
              <a:rPr lang="zh-CN" altLang="en-US" sz="2800" b="1" dirty="0">
                <a:latin typeface="华文仿宋" panose="02010600040101010101" pitchFamily="2" charset="-122"/>
                <a:ea typeface="华文仿宋" panose="02010600040101010101" pitchFamily="2" charset="-122"/>
              </a:rPr>
              <a:t>，结束。</a:t>
            </a:r>
          </a:p>
        </p:txBody>
      </p:sp>
      <p:graphicFrame>
        <p:nvGraphicFramePr>
          <p:cNvPr id="153605" name="对象 153604">
            <a:extLst>
              <a:ext uri="{FF2B5EF4-FFF2-40B4-BE49-F238E27FC236}">
                <a16:creationId xmlns:a16="http://schemas.microsoft.com/office/drawing/2014/main" id="{4269DDCD-9936-4A80-9E41-03D020AC2574}"/>
              </a:ext>
            </a:extLst>
          </p:cNvPr>
          <p:cNvGraphicFramePr>
            <a:graphicFrameLocks/>
          </p:cNvGraphicFramePr>
          <p:nvPr>
            <p:extLst>
              <p:ext uri="{D42A27DB-BD31-4B8C-83A1-F6EECF244321}">
                <p14:modId xmlns:p14="http://schemas.microsoft.com/office/powerpoint/2010/main" val="2611752707"/>
              </p:ext>
            </p:extLst>
          </p:nvPr>
        </p:nvGraphicFramePr>
        <p:xfrm>
          <a:off x="1619672" y="2891631"/>
          <a:ext cx="5832648" cy="1074737"/>
        </p:xfrm>
        <a:graphic>
          <a:graphicData uri="http://schemas.openxmlformats.org/presentationml/2006/ole">
            <mc:AlternateContent xmlns:mc="http://schemas.openxmlformats.org/markup-compatibility/2006">
              <mc:Choice xmlns:v="urn:schemas-microsoft-com:vml" Requires="v">
                <p:oleObj spid="_x0000_s43242" r:id="rId3" imgW="3008594" imgH="431613" progId="Equation.3">
                  <p:embed/>
                </p:oleObj>
              </mc:Choice>
              <mc:Fallback>
                <p:oleObj r:id="rId3" imgW="3008594" imgH="431613" progId="Equation.3">
                  <p:embed/>
                  <p:pic>
                    <p:nvPicPr>
                      <p:cNvPr id="153605" name="对象 153604">
                        <a:extLst>
                          <a:ext uri="{FF2B5EF4-FFF2-40B4-BE49-F238E27FC236}">
                            <a16:creationId xmlns:a16="http://schemas.microsoft.com/office/drawing/2014/main" id="{4269DDCD-9936-4A80-9E41-03D020AC257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891631"/>
                        <a:ext cx="5832648" cy="107473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7413351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49" name="标题 154625">
            <a:extLst>
              <a:ext uri="{FF2B5EF4-FFF2-40B4-BE49-F238E27FC236}">
                <a16:creationId xmlns:a16="http://schemas.microsoft.com/office/drawing/2014/main" id="{0AD46B21-5624-4186-AC0A-7FC1CE85EF6A}"/>
              </a:ext>
            </a:extLst>
          </p:cNvPr>
          <p:cNvSpPr>
            <a:spLocks noGrp="1" noChangeArrowheads="1"/>
          </p:cNvSpPr>
          <p:nvPr>
            <p:ph type="ctrTitle"/>
          </p:nvPr>
        </p:nvSpPr>
        <p:spPr>
          <a:xfrm>
            <a:off x="2699792" y="136524"/>
            <a:ext cx="4067944" cy="522267"/>
          </a:xfrm>
        </p:spPr>
        <p:txBody>
          <a:bodyPr anchor="ctr">
            <a:normAutofit/>
          </a:bodyPr>
          <a:lstStyle/>
          <a:p>
            <a:pPr algn="l"/>
            <a:r>
              <a:rPr lang="en-US" altLang="zh-CN" sz="2800" b="1" dirty="0">
                <a:latin typeface="华文仿宋" panose="02010600040101010101" pitchFamily="2" charset="-122"/>
                <a:ea typeface="华文仿宋" panose="02010600040101010101" pitchFamily="2" charset="-122"/>
              </a:rPr>
              <a:t>2.5.4 </a:t>
            </a:r>
            <a:r>
              <a:rPr lang="zh-CN" altLang="en-US" sz="2800" b="1" dirty="0">
                <a:latin typeface="华文仿宋" panose="02010600040101010101" pitchFamily="2" charset="-122"/>
                <a:ea typeface="华文仿宋" panose="02010600040101010101" pitchFamily="2" charset="-122"/>
              </a:rPr>
              <a:t>割线法的算法实现</a:t>
            </a:r>
          </a:p>
        </p:txBody>
      </p:sp>
      <p:graphicFrame>
        <p:nvGraphicFramePr>
          <p:cNvPr id="155651" name="对象 154627">
            <a:extLst>
              <a:ext uri="{FF2B5EF4-FFF2-40B4-BE49-F238E27FC236}">
                <a16:creationId xmlns:a16="http://schemas.microsoft.com/office/drawing/2014/main" id="{C89915C8-87F0-4EB1-9EB7-DC7656359EC2}"/>
              </a:ext>
            </a:extLst>
          </p:cNvPr>
          <p:cNvGraphicFramePr>
            <a:graphicFrameLocks/>
          </p:cNvGraphicFramePr>
          <p:nvPr>
            <p:extLst>
              <p:ext uri="{D42A27DB-BD31-4B8C-83A1-F6EECF244321}">
                <p14:modId xmlns:p14="http://schemas.microsoft.com/office/powerpoint/2010/main" val="1600128606"/>
              </p:ext>
            </p:extLst>
          </p:nvPr>
        </p:nvGraphicFramePr>
        <p:xfrm>
          <a:off x="1522328" y="695326"/>
          <a:ext cx="7467600" cy="5661025"/>
        </p:xfrm>
        <a:graphic>
          <a:graphicData uri="http://schemas.openxmlformats.org/presentationml/2006/ole">
            <mc:AlternateContent xmlns:mc="http://schemas.openxmlformats.org/markup-compatibility/2006">
              <mc:Choice xmlns:v="urn:schemas-microsoft-com:vml" Requires="v">
                <p:oleObj spid="_x0000_s44267" name="Picture" r:id="rId3" imgW="5029200" imgH="5681520" progId="Word.Picture.8">
                  <p:embed/>
                </p:oleObj>
              </mc:Choice>
              <mc:Fallback>
                <p:oleObj name="Picture" r:id="rId3" imgW="5029200" imgH="5681520" progId="Word.Picture.8">
                  <p:embed/>
                  <p:pic>
                    <p:nvPicPr>
                      <p:cNvPr id="155651" name="对象 154627">
                        <a:extLst>
                          <a:ext uri="{FF2B5EF4-FFF2-40B4-BE49-F238E27FC236}">
                            <a16:creationId xmlns:a16="http://schemas.microsoft.com/office/drawing/2014/main" id="{C89915C8-87F0-4EB1-9EB7-DC7656359EC2}"/>
                          </a:ext>
                        </a:extLst>
                      </p:cNvPr>
                      <p:cNvPicPr>
                        <a:picLocks noChangeArrowheads="1"/>
                      </p:cNvPicPr>
                      <p:nvPr/>
                    </p:nvPicPr>
                    <p:blipFill>
                      <a:blip r:embed="rId4"/>
                      <a:srcRect/>
                      <a:stretch>
                        <a:fillRect/>
                      </a:stretch>
                    </p:blipFill>
                    <p:spPr bwMode="auto">
                      <a:xfrm>
                        <a:off x="1522328" y="695326"/>
                        <a:ext cx="746760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Rectangle 8">
            <a:extLst>
              <a:ext uri="{FF2B5EF4-FFF2-40B4-BE49-F238E27FC236}">
                <a16:creationId xmlns:a16="http://schemas.microsoft.com/office/drawing/2014/main" id="{F2850FC5-24C9-4179-81DF-71EF6DEC35AA}"/>
              </a:ext>
            </a:extLst>
          </p:cNvPr>
          <p:cNvSpPr>
            <a:spLocks noChangeArrowheads="1"/>
          </p:cNvSpPr>
          <p:nvPr/>
        </p:nvSpPr>
        <p:spPr bwMode="auto">
          <a:xfrm>
            <a:off x="-33352" y="5680196"/>
            <a:ext cx="381020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3200" b="1" dirty="0" err="1">
                <a:solidFill>
                  <a:srgbClr val="0000FF"/>
                </a:solidFill>
                <a:latin typeface="+mn-ea"/>
                <a:ea typeface="+mn-ea"/>
              </a:rPr>
              <a:t>Matlab</a:t>
            </a:r>
            <a:r>
              <a:rPr lang="zh-CN" altLang="en-US" sz="3200" b="1" dirty="0">
                <a:solidFill>
                  <a:srgbClr val="0000FF"/>
                </a:solidFill>
                <a:latin typeface="+mn-ea"/>
                <a:ea typeface="+mn-ea"/>
              </a:rPr>
              <a:t>源程序：</a:t>
            </a:r>
            <a:r>
              <a:rPr lang="en-US" altLang="zh-CN" sz="3200" dirty="0">
                <a:solidFill>
                  <a:srgbClr val="006600"/>
                </a:solidFill>
                <a:latin typeface="+mn-ea"/>
                <a:ea typeface="+mn-ea"/>
              </a:rPr>
              <a:t> </a:t>
            </a:r>
          </a:p>
          <a:p>
            <a:pPr algn="l"/>
            <a:r>
              <a:rPr lang="en-US" altLang="zh-CN" sz="3200" dirty="0" err="1">
                <a:solidFill>
                  <a:srgbClr val="006600"/>
                </a:solidFill>
                <a:latin typeface="+mn-ea"/>
                <a:ea typeface="+mn-ea"/>
              </a:rPr>
              <a:t>Gexianfa_Iteration</a:t>
            </a:r>
            <a:r>
              <a:rPr lang="en-US" altLang="zh-CN" sz="3200" b="1" dirty="0" err="1">
                <a:solidFill>
                  <a:srgbClr val="006600"/>
                </a:solidFill>
                <a:latin typeface="+mn-ea"/>
                <a:ea typeface="+mn-ea"/>
              </a:rPr>
              <a:t>.m</a:t>
            </a:r>
            <a:endParaRPr lang="en-US" altLang="zh-CN" sz="3200" b="1" dirty="0">
              <a:solidFill>
                <a:srgbClr val="006600"/>
              </a:solidFill>
              <a:latin typeface="+mn-ea"/>
              <a:ea typeface="+mn-ea"/>
            </a:endParaRPr>
          </a:p>
        </p:txBody>
      </p:sp>
    </p:spTree>
    <p:extLst>
      <p:ext uri="{BB962C8B-B14F-4D97-AF65-F5344CB8AC3E}">
        <p14:creationId xmlns:p14="http://schemas.microsoft.com/office/powerpoint/2010/main" val="16613472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AEC444-623F-4766-B9F4-100B12AAC7CB}"/>
              </a:ext>
            </a:extLst>
          </p:cNvPr>
          <p:cNvSpPr txBox="1"/>
          <p:nvPr/>
        </p:nvSpPr>
        <p:spPr>
          <a:xfrm>
            <a:off x="2699792" y="181957"/>
            <a:ext cx="6264696" cy="6494085"/>
          </a:xfrm>
          <a:prstGeom prst="rect">
            <a:avLst/>
          </a:prstGeom>
          <a:noFill/>
        </p:spPr>
        <p:txBody>
          <a:bodyPr wrap="square" rtlCol="0">
            <a:spAutoFit/>
          </a:bodyPr>
          <a:lstStyle/>
          <a:p>
            <a:pPr algn="l"/>
            <a:r>
              <a:rPr lang="en-US" altLang="zh-CN" sz="1600" b="0" dirty="0">
                <a:solidFill>
                  <a:schemeClr val="tx1"/>
                </a:solidFill>
              </a:rPr>
              <a:t>function [p1,err,k,y]=</a:t>
            </a:r>
            <a:r>
              <a:rPr lang="en-US" altLang="zh-CN" sz="1600" b="0" dirty="0" err="1">
                <a:solidFill>
                  <a:schemeClr val="tx1"/>
                </a:solidFill>
              </a:rPr>
              <a:t>Gexianfa_Iteration</a:t>
            </a:r>
            <a:r>
              <a:rPr lang="en-US" altLang="zh-CN" sz="1600" b="0" dirty="0">
                <a:solidFill>
                  <a:schemeClr val="tx1"/>
                </a:solidFill>
              </a:rPr>
              <a:t>(f,p0,p1,delta,epsilon,max1)</a:t>
            </a:r>
          </a:p>
          <a:p>
            <a:pPr algn="l"/>
            <a:r>
              <a:rPr lang="zh-CN" altLang="en-US" sz="1600" b="0" dirty="0">
                <a:solidFill>
                  <a:schemeClr val="tx1"/>
                </a:solidFill>
              </a:rPr>
              <a:t> </a:t>
            </a:r>
          </a:p>
          <a:p>
            <a:pPr algn="l"/>
            <a:r>
              <a:rPr lang="en-US" altLang="zh-CN" sz="1600" b="0" dirty="0">
                <a:solidFill>
                  <a:schemeClr val="tx1"/>
                </a:solidFill>
              </a:rPr>
              <a:t>%Input    - f is the object function </a:t>
            </a:r>
          </a:p>
          <a:p>
            <a:pPr algn="l"/>
            <a:r>
              <a:rPr lang="en-US" altLang="zh-CN" sz="1600" b="0" dirty="0">
                <a:solidFill>
                  <a:schemeClr val="tx1"/>
                </a:solidFill>
              </a:rPr>
              <a:t>%            - p0 and p1 are the initial approximations to a zero of f        </a:t>
            </a:r>
          </a:p>
          <a:p>
            <a:pPr algn="l"/>
            <a:r>
              <a:rPr lang="en-US" altLang="zh-CN" sz="1600" b="0" dirty="0">
                <a:solidFill>
                  <a:schemeClr val="tx1"/>
                </a:solidFill>
              </a:rPr>
              <a:t>%            - delta is the tolerance for p1</a:t>
            </a:r>
          </a:p>
          <a:p>
            <a:pPr algn="l"/>
            <a:r>
              <a:rPr lang="en-US" altLang="zh-CN" sz="1600" b="0" dirty="0">
                <a:solidFill>
                  <a:schemeClr val="tx1"/>
                </a:solidFill>
              </a:rPr>
              <a:t>%            - epsilon is the tolerance for the function values y</a:t>
            </a:r>
          </a:p>
          <a:p>
            <a:pPr algn="l"/>
            <a:r>
              <a:rPr lang="en-US" altLang="zh-CN" sz="1600" b="0" dirty="0">
                <a:solidFill>
                  <a:schemeClr val="tx1"/>
                </a:solidFill>
              </a:rPr>
              <a:t>%            - max1 is the maximum number of iterations</a:t>
            </a:r>
          </a:p>
          <a:p>
            <a:pPr algn="l"/>
            <a:r>
              <a:rPr lang="en-US" altLang="zh-CN" sz="1600" b="0" dirty="0">
                <a:solidFill>
                  <a:schemeClr val="tx1"/>
                </a:solidFill>
              </a:rPr>
              <a:t>%Output - p1 is the secant method approximation to the zero</a:t>
            </a:r>
          </a:p>
          <a:p>
            <a:pPr algn="l"/>
            <a:r>
              <a:rPr lang="en-US" altLang="zh-CN" sz="1600" b="0" dirty="0">
                <a:solidFill>
                  <a:schemeClr val="tx1"/>
                </a:solidFill>
              </a:rPr>
              <a:t>%            - err is the error estimate for p1</a:t>
            </a:r>
          </a:p>
          <a:p>
            <a:pPr algn="l"/>
            <a:r>
              <a:rPr lang="en-US" altLang="zh-CN" sz="1600" b="0" dirty="0">
                <a:solidFill>
                  <a:schemeClr val="tx1"/>
                </a:solidFill>
              </a:rPr>
              <a:t>%            - k is the number of iterations</a:t>
            </a:r>
          </a:p>
          <a:p>
            <a:pPr algn="l"/>
            <a:r>
              <a:rPr lang="en-US" altLang="zh-CN" sz="1600" b="0" dirty="0">
                <a:solidFill>
                  <a:schemeClr val="tx1"/>
                </a:solidFill>
              </a:rPr>
              <a:t>%            - y is the function value f(p1)</a:t>
            </a:r>
            <a:endParaRPr lang="zh-CN" altLang="en-US" sz="1600" b="0" dirty="0">
              <a:solidFill>
                <a:schemeClr val="tx1"/>
              </a:solidFill>
            </a:endParaRPr>
          </a:p>
          <a:p>
            <a:pPr algn="l"/>
            <a:r>
              <a:rPr lang="en-US" altLang="zh-CN" sz="1600" b="0" dirty="0">
                <a:solidFill>
                  <a:schemeClr val="tx1"/>
                </a:solidFill>
              </a:rPr>
              <a:t>% f=@(x)  x*exp(x)-1;  ;</a:t>
            </a:r>
          </a:p>
          <a:p>
            <a:pPr algn="l"/>
            <a:r>
              <a:rPr lang="en-US" altLang="zh-CN" sz="1600" b="0" dirty="0">
                <a:solidFill>
                  <a:schemeClr val="tx1"/>
                </a:solidFill>
              </a:rPr>
              <a:t>% p0=1; p1=1.2; delta=1e-4; epsilon=1e-3;  max1=500; </a:t>
            </a:r>
          </a:p>
          <a:p>
            <a:pPr algn="l"/>
            <a:r>
              <a:rPr lang="en-US" altLang="zh-CN" sz="1600" b="0" dirty="0">
                <a:solidFill>
                  <a:schemeClr val="tx1"/>
                </a:solidFill>
              </a:rPr>
              <a:t>% </a:t>
            </a:r>
            <a:r>
              <a:rPr lang="en-US" altLang="zh-CN" sz="1600" b="0" dirty="0" err="1">
                <a:solidFill>
                  <a:schemeClr val="tx1"/>
                </a:solidFill>
              </a:rPr>
              <a:t>Gexianfa_Iteration</a:t>
            </a:r>
            <a:r>
              <a:rPr lang="en-US" altLang="zh-CN" sz="1600" b="0" dirty="0">
                <a:solidFill>
                  <a:schemeClr val="tx1"/>
                </a:solidFill>
              </a:rPr>
              <a:t>(f,p0, p1, delta, epsilon, max1)</a:t>
            </a:r>
          </a:p>
          <a:p>
            <a:pPr algn="l"/>
            <a:endParaRPr lang="en-US" altLang="zh-CN" sz="1600" b="0" dirty="0">
              <a:solidFill>
                <a:schemeClr val="tx1"/>
              </a:solidFill>
            </a:endParaRPr>
          </a:p>
          <a:p>
            <a:pPr algn="l"/>
            <a:r>
              <a:rPr lang="en-US" altLang="zh-CN" sz="1600" b="0" dirty="0">
                <a:solidFill>
                  <a:schemeClr val="tx1"/>
                </a:solidFill>
              </a:rPr>
              <a:t>for k=1:max1    </a:t>
            </a:r>
          </a:p>
          <a:p>
            <a:pPr algn="l"/>
            <a:r>
              <a:rPr lang="en-US" altLang="zh-CN" sz="1600" b="0" dirty="0">
                <a:solidFill>
                  <a:schemeClr val="tx1"/>
                </a:solidFill>
              </a:rPr>
              <a:t>    p2=p1-f(p1)*(p1-p0)/(f(p1)-f(p0));  </a:t>
            </a:r>
          </a:p>
          <a:p>
            <a:pPr algn="l"/>
            <a:r>
              <a:rPr lang="en-US" altLang="zh-CN" sz="1600" b="0" dirty="0">
                <a:solidFill>
                  <a:schemeClr val="tx1"/>
                </a:solidFill>
              </a:rPr>
              <a:t>    err=abs(p2-p1);</a:t>
            </a:r>
          </a:p>
          <a:p>
            <a:pPr algn="l"/>
            <a:r>
              <a:rPr lang="nb-NO" altLang="zh-CN" sz="1600" b="0" dirty="0">
                <a:solidFill>
                  <a:schemeClr val="tx1"/>
                </a:solidFill>
              </a:rPr>
              <a:t>    relerr=2*err/(abs(p2)+delta);</a:t>
            </a:r>
          </a:p>
          <a:p>
            <a:pPr algn="l"/>
            <a:r>
              <a:rPr lang="en-US" altLang="zh-CN" sz="1600" b="0" dirty="0">
                <a:solidFill>
                  <a:schemeClr val="tx1"/>
                </a:solidFill>
              </a:rPr>
              <a:t>    p0=p1;</a:t>
            </a:r>
          </a:p>
          <a:p>
            <a:pPr algn="l"/>
            <a:r>
              <a:rPr lang="en-US" altLang="zh-CN" sz="1600" b="0" dirty="0">
                <a:solidFill>
                  <a:schemeClr val="tx1"/>
                </a:solidFill>
              </a:rPr>
              <a:t>    p1=p2;</a:t>
            </a:r>
          </a:p>
          <a:p>
            <a:pPr algn="l"/>
            <a:r>
              <a:rPr lang="en-US" altLang="zh-CN" sz="1600" b="0" dirty="0">
                <a:solidFill>
                  <a:schemeClr val="tx1"/>
                </a:solidFill>
              </a:rPr>
              <a:t>    y=f(p1);</a:t>
            </a:r>
          </a:p>
          <a:p>
            <a:pPr algn="l"/>
            <a:r>
              <a:rPr lang="en-US" altLang="zh-CN" sz="1600" b="0" dirty="0">
                <a:solidFill>
                  <a:schemeClr val="tx1"/>
                </a:solidFill>
              </a:rPr>
              <a:t>    if (err&lt;delta)|(</a:t>
            </a:r>
            <a:r>
              <a:rPr lang="en-US" altLang="zh-CN" sz="1600" b="0" dirty="0" err="1">
                <a:solidFill>
                  <a:schemeClr val="tx1"/>
                </a:solidFill>
              </a:rPr>
              <a:t>relerr</a:t>
            </a:r>
            <a:r>
              <a:rPr lang="en-US" altLang="zh-CN" sz="1600" b="0" dirty="0">
                <a:solidFill>
                  <a:schemeClr val="tx1"/>
                </a:solidFill>
              </a:rPr>
              <a:t>&lt;delta)|(abs(y)&lt;epsilon),</a:t>
            </a:r>
          </a:p>
          <a:p>
            <a:pPr algn="l"/>
            <a:r>
              <a:rPr lang="en-US" altLang="zh-CN" sz="1600" b="0" dirty="0">
                <a:solidFill>
                  <a:schemeClr val="tx1"/>
                </a:solidFill>
              </a:rPr>
              <a:t>     break, </a:t>
            </a:r>
          </a:p>
          <a:p>
            <a:pPr algn="l"/>
            <a:r>
              <a:rPr lang="en-US" altLang="zh-CN" sz="1600" b="0" dirty="0">
                <a:solidFill>
                  <a:schemeClr val="tx1"/>
                </a:solidFill>
              </a:rPr>
              <a:t>    end</a:t>
            </a:r>
          </a:p>
          <a:p>
            <a:pPr algn="l"/>
            <a:r>
              <a:rPr lang="en-US" altLang="zh-CN" sz="1600" b="0" dirty="0">
                <a:solidFill>
                  <a:schemeClr val="tx1"/>
                </a:solidFill>
              </a:rPr>
              <a:t>end</a:t>
            </a:r>
          </a:p>
        </p:txBody>
      </p:sp>
      <p:sp>
        <p:nvSpPr>
          <p:cNvPr id="3" name="Rectangle 8">
            <a:extLst>
              <a:ext uri="{FF2B5EF4-FFF2-40B4-BE49-F238E27FC236}">
                <a16:creationId xmlns:a16="http://schemas.microsoft.com/office/drawing/2014/main" id="{3DE7D385-DE5E-46C7-B060-171CEE79AE96}"/>
              </a:ext>
            </a:extLst>
          </p:cNvPr>
          <p:cNvSpPr>
            <a:spLocks noChangeArrowheads="1"/>
          </p:cNvSpPr>
          <p:nvPr/>
        </p:nvSpPr>
        <p:spPr bwMode="auto">
          <a:xfrm>
            <a:off x="0" y="1268760"/>
            <a:ext cx="262778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dirty="0" err="1">
                <a:solidFill>
                  <a:srgbClr val="0000FF"/>
                </a:solidFill>
                <a:latin typeface="+mn-ea"/>
                <a:ea typeface="+mn-ea"/>
              </a:rPr>
              <a:t>Matlab</a:t>
            </a:r>
            <a:r>
              <a:rPr lang="zh-CN" altLang="en-US" sz="2800" b="1" dirty="0">
                <a:solidFill>
                  <a:srgbClr val="0000FF"/>
                </a:solidFill>
                <a:latin typeface="+mn-ea"/>
                <a:ea typeface="+mn-ea"/>
              </a:rPr>
              <a:t>源程序</a:t>
            </a:r>
            <a:r>
              <a:rPr lang="zh-CN" altLang="en-US" sz="3200" b="1" dirty="0">
                <a:solidFill>
                  <a:srgbClr val="0000FF"/>
                </a:solidFill>
                <a:latin typeface="+mn-ea"/>
                <a:ea typeface="+mn-ea"/>
              </a:rPr>
              <a:t>：</a:t>
            </a:r>
            <a:r>
              <a:rPr lang="en-US" altLang="zh-CN" sz="3200" dirty="0">
                <a:solidFill>
                  <a:srgbClr val="006600"/>
                </a:solidFill>
                <a:latin typeface="+mn-ea"/>
                <a:ea typeface="+mn-ea"/>
              </a:rPr>
              <a:t> </a:t>
            </a:r>
          </a:p>
          <a:p>
            <a:pPr algn="l"/>
            <a:r>
              <a:rPr lang="en-US" altLang="zh-CN" sz="2000" dirty="0" err="1">
                <a:solidFill>
                  <a:srgbClr val="006600"/>
                </a:solidFill>
                <a:latin typeface="+mn-ea"/>
                <a:ea typeface="+mn-ea"/>
              </a:rPr>
              <a:t>Gexianfa_Iteration</a:t>
            </a:r>
            <a:r>
              <a:rPr lang="en-US" altLang="zh-CN" sz="2000" b="1" dirty="0" err="1">
                <a:solidFill>
                  <a:srgbClr val="006600"/>
                </a:solidFill>
                <a:latin typeface="+mn-ea"/>
                <a:ea typeface="+mn-ea"/>
              </a:rPr>
              <a:t>.m</a:t>
            </a:r>
            <a:endParaRPr lang="en-US" altLang="zh-CN" sz="2000" b="1" dirty="0">
              <a:solidFill>
                <a:srgbClr val="006600"/>
              </a:solidFill>
              <a:latin typeface="+mn-ea"/>
              <a:ea typeface="+mn-ea"/>
            </a:endParaRPr>
          </a:p>
        </p:txBody>
      </p:sp>
    </p:spTree>
    <p:extLst>
      <p:ext uri="{BB962C8B-B14F-4D97-AF65-F5344CB8AC3E}">
        <p14:creationId xmlns:p14="http://schemas.microsoft.com/office/powerpoint/2010/main" val="210731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5" name="标题 122881">
            <a:extLst>
              <a:ext uri="{FF2B5EF4-FFF2-40B4-BE49-F238E27FC236}">
                <a16:creationId xmlns:a16="http://schemas.microsoft.com/office/drawing/2014/main" id="{4DFC22E3-5122-4AD9-BF22-77625A1DD523}"/>
              </a:ext>
            </a:extLst>
          </p:cNvPr>
          <p:cNvSpPr>
            <a:spLocks noGrp="1" noChangeArrowheads="1"/>
          </p:cNvSpPr>
          <p:nvPr>
            <p:ph type="ctrTitle"/>
          </p:nvPr>
        </p:nvSpPr>
        <p:spPr>
          <a:xfrm>
            <a:off x="1475656" y="476672"/>
            <a:ext cx="6192688" cy="648072"/>
          </a:xfrm>
        </p:spPr>
        <p:txBody>
          <a:bodyPr anchor="ctr">
            <a:noAutofit/>
          </a:bodyPr>
          <a:lstStyle/>
          <a:p>
            <a:pPr algn="l">
              <a:lnSpc>
                <a:spcPct val="150000"/>
              </a:lnSpc>
            </a:pPr>
            <a:r>
              <a:rPr lang="en-US" altLang="zh-CN" sz="3200" dirty="0">
                <a:solidFill>
                  <a:schemeClr val="bg2">
                    <a:lumMod val="10000"/>
                  </a:schemeClr>
                </a:solidFill>
                <a:latin typeface="仿宋" panose="02010609060101010101" pitchFamily="49" charset="-122"/>
                <a:ea typeface="仿宋" panose="02010609060101010101" pitchFamily="49" charset="-122"/>
              </a:rPr>
              <a:t>2.6 </a:t>
            </a:r>
            <a:r>
              <a:rPr lang="zh-CN" altLang="en-US" sz="3200" dirty="0">
                <a:solidFill>
                  <a:schemeClr val="bg2">
                    <a:lumMod val="10000"/>
                  </a:schemeClr>
                </a:solidFill>
                <a:latin typeface="仿宋" panose="02010609060101010101" pitchFamily="49" charset="-122"/>
                <a:ea typeface="仿宋" panose="02010609060101010101" pitchFamily="49" charset="-122"/>
              </a:rPr>
              <a:t>迭代收敛的加速办法</a:t>
            </a:r>
            <a:r>
              <a:rPr lang="en-US" altLang="zh-CN" sz="3200" dirty="0">
                <a:solidFill>
                  <a:schemeClr val="bg2">
                    <a:lumMod val="10000"/>
                  </a:schemeClr>
                </a:solidFill>
                <a:latin typeface="仿宋" panose="02010609060101010101" pitchFamily="49" charset="-122"/>
                <a:ea typeface="仿宋" panose="02010609060101010101" pitchFamily="49" charset="-122"/>
              </a:rPr>
              <a:t>(</a:t>
            </a:r>
            <a:r>
              <a:rPr lang="zh-CN" altLang="en-US" sz="3200" dirty="0">
                <a:solidFill>
                  <a:schemeClr val="bg2">
                    <a:lumMod val="10000"/>
                  </a:schemeClr>
                </a:solidFill>
                <a:latin typeface="仿宋" panose="02010609060101010101" pitchFamily="49" charset="-122"/>
                <a:ea typeface="仿宋" panose="02010609060101010101" pitchFamily="49" charset="-122"/>
              </a:rPr>
              <a:t>选讲）</a:t>
            </a:r>
            <a:endParaRPr lang="en-US" altLang="zh-CN" sz="3200" dirty="0">
              <a:solidFill>
                <a:schemeClr val="bg2">
                  <a:lumMod val="10000"/>
                </a:schemeClr>
              </a:solidFill>
              <a:latin typeface="仿宋" panose="02010609060101010101" pitchFamily="49" charset="-122"/>
              <a:ea typeface="仿宋" panose="02010609060101010101" pitchFamily="49" charset="-122"/>
            </a:endParaRPr>
          </a:p>
        </p:txBody>
      </p:sp>
      <p:sp>
        <p:nvSpPr>
          <p:cNvPr id="122883" name="副标题 122882">
            <a:extLst>
              <a:ext uri="{FF2B5EF4-FFF2-40B4-BE49-F238E27FC236}">
                <a16:creationId xmlns:a16="http://schemas.microsoft.com/office/drawing/2014/main" id="{84C1F0CF-CF55-4800-91F0-9D52932856C7}"/>
              </a:ext>
            </a:extLst>
          </p:cNvPr>
          <p:cNvSpPr>
            <a:spLocks noGrp="1" noChangeArrowheads="1"/>
          </p:cNvSpPr>
          <p:nvPr>
            <p:ph type="subTitle" idx="1"/>
          </p:nvPr>
        </p:nvSpPr>
        <p:spPr>
          <a:xfrm>
            <a:off x="260474" y="1196752"/>
            <a:ext cx="8623051" cy="2232248"/>
          </a:xfrm>
        </p:spPr>
        <p:txBody>
          <a:bodyPr>
            <a:noAutofit/>
          </a:bodyPr>
          <a:lstStyle/>
          <a:p>
            <a:pPr algn="l">
              <a:lnSpc>
                <a:spcPct val="150000"/>
              </a:lnSpc>
            </a:pP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对于收敛的迭代过程足够多次，就可以使结果达到任意的精度。但有时迭代过程收敛缓慢，从而使计算量变得很大。因此，可考虑对迭代作加速处理。</a:t>
            </a:r>
          </a:p>
        </p:txBody>
      </p:sp>
      <p:sp>
        <p:nvSpPr>
          <p:cNvPr id="5" name="副标题 148482">
            <a:extLst>
              <a:ext uri="{FF2B5EF4-FFF2-40B4-BE49-F238E27FC236}">
                <a16:creationId xmlns:a16="http://schemas.microsoft.com/office/drawing/2014/main" id="{22C5F491-7C19-4D3A-AC1A-614764C5DA20}"/>
              </a:ext>
            </a:extLst>
          </p:cNvPr>
          <p:cNvSpPr txBox="1">
            <a:spLocks noChangeArrowheads="1"/>
          </p:cNvSpPr>
          <p:nvPr/>
        </p:nvSpPr>
        <p:spPr>
          <a:xfrm>
            <a:off x="2807803" y="3861048"/>
            <a:ext cx="3528392" cy="809104"/>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fontAlgn="auto">
              <a:lnSpc>
                <a:spcPct val="150000"/>
              </a:lnSpc>
              <a:spcAft>
                <a:spcPts val="0"/>
              </a:spcAft>
            </a:pPr>
            <a:r>
              <a:rPr lang="en-US" altLang="zh-CN" sz="3200" b="1" dirty="0">
                <a:solidFill>
                  <a:srgbClr val="0000FF"/>
                </a:solidFill>
                <a:latin typeface="华文仿宋" panose="02010600040101010101" pitchFamily="2" charset="-122"/>
                <a:ea typeface="华文仿宋" panose="02010600040101010101" pitchFamily="2" charset="-122"/>
              </a:rPr>
              <a:t>2.6.1 </a:t>
            </a:r>
            <a:r>
              <a:rPr lang="zh-CN" altLang="en-US" sz="3200" b="1" dirty="0">
                <a:solidFill>
                  <a:srgbClr val="0000FF"/>
                </a:solidFill>
                <a:latin typeface="华文仿宋" panose="02010600040101010101" pitchFamily="2" charset="-122"/>
                <a:ea typeface="华文仿宋" panose="02010600040101010101" pitchFamily="2" charset="-122"/>
              </a:rPr>
              <a:t>埃特金过程</a:t>
            </a:r>
            <a:endParaRPr lang="en-US" altLang="zh-CN" sz="3200" b="1" dirty="0">
              <a:solidFill>
                <a:srgbClr val="0000FF"/>
              </a:solidFill>
              <a:latin typeface="华文仿宋" panose="02010600040101010101" pitchFamily="2" charset="-122"/>
              <a:ea typeface="华文仿宋" panose="02010600040101010101" pitchFamily="2" charset="-122"/>
            </a:endParaRPr>
          </a:p>
        </p:txBody>
      </p:sp>
      <p:sp>
        <p:nvSpPr>
          <p:cNvPr id="2" name="文本框 1">
            <a:extLst>
              <a:ext uri="{FF2B5EF4-FFF2-40B4-BE49-F238E27FC236}">
                <a16:creationId xmlns:a16="http://schemas.microsoft.com/office/drawing/2014/main" id="{A86F6DA0-9D66-4AFE-B428-484B780BB049}"/>
              </a:ext>
            </a:extLst>
          </p:cNvPr>
          <p:cNvSpPr txBox="1"/>
          <p:nvPr/>
        </p:nvSpPr>
        <p:spPr>
          <a:xfrm>
            <a:off x="611560" y="4941168"/>
            <a:ext cx="7560840" cy="523220"/>
          </a:xfrm>
          <a:prstGeom prst="rect">
            <a:avLst/>
          </a:prstGeom>
          <a:noFill/>
        </p:spPr>
        <p:txBody>
          <a:bodyPr wrap="square" rtlCol="0">
            <a:spAutoFit/>
          </a:bodyPr>
          <a:lstStyle/>
          <a:p>
            <a:pPr algn="l"/>
            <a:r>
              <a:rPr lang="zh-CN" altLang="en-US" sz="2800" dirty="0">
                <a:solidFill>
                  <a:schemeClr val="tx1"/>
                </a:solidFill>
                <a:latin typeface="华文仿宋" panose="02010600040101010101" pitchFamily="2" charset="-122"/>
                <a:ea typeface="华文仿宋" panose="02010600040101010101" pitchFamily="2" charset="-122"/>
              </a:rPr>
              <a:t>埃特金加速技术可加速</a:t>
            </a:r>
            <a:r>
              <a:rPr lang="zh-CN" altLang="en-US" sz="2800" dirty="0">
                <a:solidFill>
                  <a:srgbClr val="FF0000"/>
                </a:solidFill>
                <a:latin typeface="华文仿宋" panose="02010600040101010101" pitchFamily="2" charset="-122"/>
                <a:ea typeface="华文仿宋" panose="02010600040101010101" pitchFamily="2" charset="-122"/>
              </a:rPr>
              <a:t>任意线性收敛</a:t>
            </a:r>
            <a:r>
              <a:rPr lang="zh-CN" altLang="en-US" sz="2800" dirty="0">
                <a:solidFill>
                  <a:schemeClr val="tx1"/>
                </a:solidFill>
                <a:latin typeface="华文仿宋" panose="02010600040101010101" pitchFamily="2" charset="-122"/>
                <a:ea typeface="华文仿宋" panose="02010600040101010101" pitchFamily="2" charset="-122"/>
              </a:rPr>
              <a:t>的序列。</a:t>
            </a: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28306999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7F4D7-E689-4646-85EE-E0A3D91A81C9}"/>
              </a:ext>
            </a:extLst>
          </p:cNvPr>
          <p:cNvSpPr>
            <a:spLocks noGrp="1"/>
          </p:cNvSpPr>
          <p:nvPr>
            <p:ph type="title"/>
          </p:nvPr>
        </p:nvSpPr>
        <p:spPr>
          <a:xfrm>
            <a:off x="2996368" y="230168"/>
            <a:ext cx="3807879" cy="368464"/>
          </a:xfrm>
        </p:spPr>
        <p:txBody>
          <a:bodyPr>
            <a:normAutofit fontScale="90000"/>
          </a:bodyPr>
          <a:lstStyle/>
          <a:p>
            <a:r>
              <a:rPr lang="en-US" altLang="zh-CN" sz="2800" b="1" dirty="0">
                <a:latin typeface="+mn-ea"/>
                <a:ea typeface="+mn-ea"/>
              </a:rPr>
              <a:t>2.6.1 </a:t>
            </a:r>
            <a:r>
              <a:rPr lang="zh-CN" altLang="en-US" sz="2800" b="1" dirty="0">
                <a:latin typeface="+mn-ea"/>
                <a:ea typeface="+mn-ea"/>
              </a:rPr>
              <a:t>埃特金</a:t>
            </a:r>
            <a:r>
              <a:rPr lang="en-US" altLang="zh-CN" sz="2800" b="1" dirty="0">
                <a:latin typeface="+mn-ea"/>
                <a:ea typeface="+mn-ea"/>
              </a:rPr>
              <a:t>(Aitken)</a:t>
            </a:r>
            <a:r>
              <a:rPr lang="zh-CN" altLang="en-US" sz="2800" b="1" dirty="0">
                <a:latin typeface="+mn-ea"/>
                <a:ea typeface="+mn-ea"/>
              </a:rPr>
              <a:t>过程</a:t>
            </a:r>
            <a:endParaRPr lang="zh-CN" altLang="en-US" sz="2800" dirty="0">
              <a:latin typeface="+mn-ea"/>
              <a:ea typeface="+mn-ea"/>
            </a:endParaRPr>
          </a:p>
        </p:txBody>
      </p:sp>
      <p:sp>
        <p:nvSpPr>
          <p:cNvPr id="7" name="文本框 6">
            <a:extLst>
              <a:ext uri="{FF2B5EF4-FFF2-40B4-BE49-F238E27FC236}">
                <a16:creationId xmlns:a16="http://schemas.microsoft.com/office/drawing/2014/main" id="{8695FEE5-8BC8-4628-B290-4C45044025F3}"/>
              </a:ext>
            </a:extLst>
          </p:cNvPr>
          <p:cNvSpPr txBox="1"/>
          <p:nvPr/>
        </p:nvSpPr>
        <p:spPr>
          <a:xfrm>
            <a:off x="28645" y="809234"/>
            <a:ext cx="9036496"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定义</a:t>
            </a:r>
            <a:r>
              <a:rPr lang="en-US" altLang="zh-CN" sz="2400" dirty="0">
                <a:solidFill>
                  <a:schemeClr val="tx1">
                    <a:lumMod val="95000"/>
                    <a:lumOff val="5000"/>
                  </a:schemeClr>
                </a:solidFill>
                <a:latin typeface="+mn-ea"/>
                <a:ea typeface="+mn-ea"/>
              </a:rPr>
              <a:t>2.2 </a:t>
            </a:r>
            <a:r>
              <a:rPr lang="zh-CN" altLang="en-US" sz="2400" dirty="0">
                <a:solidFill>
                  <a:schemeClr val="tx1">
                    <a:lumMod val="95000"/>
                    <a:lumOff val="5000"/>
                  </a:schemeClr>
                </a:solidFill>
                <a:latin typeface="+mn-ea"/>
                <a:ea typeface="+mn-ea"/>
              </a:rPr>
              <a:t>设有序列                用如下表达式定义前向微分       ：       </a:t>
            </a:r>
          </a:p>
        </p:txBody>
      </p:sp>
      <p:pic>
        <p:nvPicPr>
          <p:cNvPr id="9" name="图片 8">
            <a:extLst>
              <a:ext uri="{FF2B5EF4-FFF2-40B4-BE49-F238E27FC236}">
                <a16:creationId xmlns:a16="http://schemas.microsoft.com/office/drawing/2014/main" id="{319B9EAD-2067-40B4-B6D9-960319A6D469}"/>
              </a:ext>
            </a:extLst>
          </p:cNvPr>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2483245" y="859444"/>
            <a:ext cx="1083536" cy="313875"/>
          </a:xfrm>
          <a:prstGeom prst="rect">
            <a:avLst/>
          </a:prstGeom>
        </p:spPr>
      </p:pic>
      <p:pic>
        <p:nvPicPr>
          <p:cNvPr id="13" name="图片 12">
            <a:extLst>
              <a:ext uri="{FF2B5EF4-FFF2-40B4-BE49-F238E27FC236}">
                <a16:creationId xmlns:a16="http://schemas.microsoft.com/office/drawing/2014/main" id="{46A23258-F47A-47CF-8C85-42CC9CC47A14}"/>
              </a:ext>
            </a:extLst>
          </p:cNvPr>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7234459" y="918455"/>
            <a:ext cx="534010" cy="277977"/>
          </a:xfrm>
          <a:prstGeom prst="rect">
            <a:avLst/>
          </a:prstGeom>
        </p:spPr>
      </p:pic>
      <p:pic>
        <p:nvPicPr>
          <p:cNvPr id="26" name="图片 25">
            <a:extLst>
              <a:ext uri="{FF2B5EF4-FFF2-40B4-BE49-F238E27FC236}">
                <a16:creationId xmlns:a16="http://schemas.microsoft.com/office/drawing/2014/main" id="{C8C234CE-4F43-4E6C-92B1-A37A0D8CE08B}"/>
              </a:ext>
            </a:extLst>
          </p:cNvPr>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2739079" y="1421819"/>
            <a:ext cx="3804209" cy="337109"/>
          </a:xfrm>
          <a:prstGeom prst="rect">
            <a:avLst/>
          </a:prstGeom>
        </p:spPr>
      </p:pic>
      <p:pic>
        <p:nvPicPr>
          <p:cNvPr id="19" name="图片 18">
            <a:extLst>
              <a:ext uri="{FF2B5EF4-FFF2-40B4-BE49-F238E27FC236}">
                <a16:creationId xmlns:a16="http://schemas.microsoft.com/office/drawing/2014/main" id="{862A6911-ADB6-4F99-80C7-A3AC918530E9}"/>
              </a:ext>
            </a:extLst>
          </p:cNvPr>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962534" y="1968975"/>
            <a:ext cx="683972" cy="316382"/>
          </a:xfrm>
          <a:prstGeom prst="rect">
            <a:avLst/>
          </a:prstGeom>
        </p:spPr>
      </p:pic>
      <p:sp>
        <p:nvSpPr>
          <p:cNvPr id="17" name="文本框 16">
            <a:extLst>
              <a:ext uri="{FF2B5EF4-FFF2-40B4-BE49-F238E27FC236}">
                <a16:creationId xmlns:a16="http://schemas.microsoft.com/office/drawing/2014/main" id="{33803982-AD56-41BA-ACFD-2EAA13BF78E8}"/>
              </a:ext>
            </a:extLst>
          </p:cNvPr>
          <p:cNvSpPr txBox="1"/>
          <p:nvPr/>
        </p:nvSpPr>
        <p:spPr>
          <a:xfrm>
            <a:off x="249850" y="1923713"/>
            <a:ext cx="3969032"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高阶          可定义为</a:t>
            </a:r>
          </a:p>
        </p:txBody>
      </p:sp>
      <p:pic>
        <p:nvPicPr>
          <p:cNvPr id="24" name="图片 23">
            <a:extLst>
              <a:ext uri="{FF2B5EF4-FFF2-40B4-BE49-F238E27FC236}">
                <a16:creationId xmlns:a16="http://schemas.microsoft.com/office/drawing/2014/main" id="{6D671CA5-4223-46C9-B407-922467098966}"/>
              </a:ext>
            </a:extLst>
          </p:cNvPr>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2483245" y="2419909"/>
            <a:ext cx="4260799" cy="386182"/>
          </a:xfrm>
          <a:prstGeom prst="rect">
            <a:avLst/>
          </a:prstGeom>
        </p:spPr>
      </p:pic>
      <p:sp>
        <p:nvSpPr>
          <p:cNvPr id="27" name="文本框 26">
            <a:extLst>
              <a:ext uri="{FF2B5EF4-FFF2-40B4-BE49-F238E27FC236}">
                <a16:creationId xmlns:a16="http://schemas.microsoft.com/office/drawing/2014/main" id="{529917B7-85BE-49BC-946B-90C7EF5EADA1}"/>
              </a:ext>
            </a:extLst>
          </p:cNvPr>
          <p:cNvSpPr txBox="1"/>
          <p:nvPr/>
        </p:nvSpPr>
        <p:spPr>
          <a:xfrm>
            <a:off x="31852" y="2988575"/>
            <a:ext cx="8838728" cy="1222579"/>
          </a:xfrm>
          <a:prstGeom prst="rect">
            <a:avLst/>
          </a:prstGeom>
          <a:noFill/>
        </p:spPr>
        <p:txBody>
          <a:bodyPr wrap="square" rtlCol="0">
            <a:spAutoFit/>
          </a:bodyPr>
          <a:lstStyle/>
          <a:p>
            <a:pPr algn="l">
              <a:lnSpc>
                <a:spcPct val="150000"/>
              </a:lnSpc>
            </a:pPr>
            <a:r>
              <a:rPr lang="zh-CN" altLang="en-US" sz="2400" dirty="0">
                <a:solidFill>
                  <a:schemeClr val="tx1">
                    <a:lumMod val="95000"/>
                    <a:lumOff val="5000"/>
                  </a:schemeClr>
                </a:solidFill>
                <a:latin typeface="+mn-ea"/>
                <a:ea typeface="+mn-ea"/>
              </a:rPr>
              <a:t>定义</a:t>
            </a:r>
            <a:r>
              <a:rPr lang="en-US" altLang="zh-CN" sz="2400" dirty="0">
                <a:solidFill>
                  <a:schemeClr val="tx1">
                    <a:lumMod val="95000"/>
                    <a:lumOff val="5000"/>
                  </a:schemeClr>
                </a:solidFill>
                <a:latin typeface="+mn-ea"/>
                <a:ea typeface="+mn-ea"/>
              </a:rPr>
              <a:t>2.3</a:t>
            </a:r>
            <a:r>
              <a:rPr lang="zh-CN" altLang="en-US" sz="2400" dirty="0">
                <a:solidFill>
                  <a:schemeClr val="tx1">
                    <a:lumMod val="95000"/>
                    <a:lumOff val="5000"/>
                  </a:schemeClr>
                </a:solidFill>
                <a:latin typeface="+mn-ea"/>
                <a:ea typeface="+mn-ea"/>
              </a:rPr>
              <a:t>（埃特金加速</a:t>
            </a:r>
            <a:r>
              <a:rPr lang="zh-CN" altLang="en-US" sz="2800" dirty="0">
                <a:solidFill>
                  <a:schemeClr val="tx1">
                    <a:lumMod val="95000"/>
                    <a:lumOff val="5000"/>
                  </a:schemeClr>
                </a:solidFill>
                <a:latin typeface="+mn-ea"/>
                <a:ea typeface="+mn-ea"/>
              </a:rPr>
              <a:t>）</a:t>
            </a:r>
            <a:r>
              <a:rPr lang="zh-CN" altLang="en-US" sz="2400" dirty="0">
                <a:solidFill>
                  <a:schemeClr val="tx1">
                    <a:lumMod val="95000"/>
                    <a:lumOff val="5000"/>
                  </a:schemeClr>
                </a:solidFill>
                <a:latin typeface="+mn-ea"/>
              </a:rPr>
              <a:t>设序列              </a:t>
            </a:r>
            <a:r>
              <a:rPr lang="zh-CN" altLang="en-US" sz="2400" dirty="0">
                <a:solidFill>
                  <a:srgbClr val="0000FF"/>
                </a:solidFill>
                <a:latin typeface="+mn-ea"/>
              </a:rPr>
              <a:t>线性收敛到极限 </a:t>
            </a:r>
            <a:r>
              <a:rPr lang="en-US" altLang="zh-CN" sz="2400" i="1" dirty="0">
                <a:solidFill>
                  <a:srgbClr val="0000FF"/>
                </a:solidFill>
                <a:latin typeface="Times New Roman" panose="02020603050405020304" pitchFamily="18" charset="0"/>
                <a:cs typeface="Times New Roman" panose="02020603050405020304" pitchFamily="18" charset="0"/>
              </a:rPr>
              <a:t>p</a:t>
            </a: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 </a:t>
            </a:r>
            <a:r>
              <a:rPr lang="zh-CN" altLang="en-US" sz="2400" dirty="0">
                <a:solidFill>
                  <a:schemeClr val="tx1">
                    <a:lumMod val="95000"/>
                    <a:lumOff val="5000"/>
                  </a:schemeClr>
                </a:solidFill>
                <a:latin typeface="Times New Roman" panose="02020603050405020304" pitchFamily="18" charset="0"/>
                <a:cs typeface="Times New Roman" panose="02020603050405020304" pitchFamily="18" charset="0"/>
              </a:rPr>
              <a:t>而且对所有            有                     如果存在实数</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A, </a:t>
            </a:r>
            <a:r>
              <a:rPr lang="zh-CN" altLang="en-US" sz="2400" dirty="0">
                <a:solidFill>
                  <a:schemeClr val="tx1">
                    <a:lumMod val="95000"/>
                    <a:lumOff val="5000"/>
                  </a:schemeClr>
                </a:solidFill>
                <a:latin typeface="Times New Roman" panose="02020603050405020304" pitchFamily="18" charset="0"/>
                <a:cs typeface="Times New Roman" panose="02020603050405020304" pitchFamily="18" charset="0"/>
              </a:rPr>
              <a:t>且</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|A|&lt;1, </a:t>
            </a:r>
            <a:r>
              <a:rPr lang="zh-CN" altLang="en-US" sz="2400" dirty="0">
                <a:solidFill>
                  <a:schemeClr val="tx1">
                    <a:lumMod val="95000"/>
                    <a:lumOff val="5000"/>
                  </a:schemeClr>
                </a:solidFill>
                <a:latin typeface="Times New Roman" panose="02020603050405020304" pitchFamily="18" charset="0"/>
                <a:cs typeface="Times New Roman" panose="02020603050405020304" pitchFamily="18" charset="0"/>
              </a:rPr>
              <a:t>满足</a:t>
            </a:r>
            <a:endParaRPr lang="zh-CN" altLang="en-US" sz="24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pic>
        <p:nvPicPr>
          <p:cNvPr id="30" name="图片 29">
            <a:extLst>
              <a:ext uri="{FF2B5EF4-FFF2-40B4-BE49-F238E27FC236}">
                <a16:creationId xmlns:a16="http://schemas.microsoft.com/office/drawing/2014/main" id="{66523551-6481-456B-8E47-36776727BF35}"/>
              </a:ext>
            </a:extLst>
          </p:cNvPr>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4223034" y="3226873"/>
            <a:ext cx="956650" cy="313875"/>
          </a:xfrm>
          <a:prstGeom prst="rect">
            <a:avLst/>
          </a:prstGeom>
        </p:spPr>
      </p:pic>
      <p:pic>
        <p:nvPicPr>
          <p:cNvPr id="32" name="图片 31">
            <a:extLst>
              <a:ext uri="{FF2B5EF4-FFF2-40B4-BE49-F238E27FC236}">
                <a16:creationId xmlns:a16="http://schemas.microsoft.com/office/drawing/2014/main" id="{9BBD9661-27A1-47F8-8722-3E67AEC22790}"/>
              </a:ext>
            </a:extLst>
          </p:cNvPr>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781918" y="3866749"/>
            <a:ext cx="793699" cy="259690"/>
          </a:xfrm>
          <a:prstGeom prst="rect">
            <a:avLst/>
          </a:prstGeom>
        </p:spPr>
      </p:pic>
      <p:pic>
        <p:nvPicPr>
          <p:cNvPr id="34" name="图片 33">
            <a:extLst>
              <a:ext uri="{FF2B5EF4-FFF2-40B4-BE49-F238E27FC236}">
                <a16:creationId xmlns:a16="http://schemas.microsoft.com/office/drawing/2014/main" id="{8B268F29-C3B0-4C0A-8F92-08FF6C4ED419}"/>
              </a:ext>
            </a:extLst>
          </p:cNvPr>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2004816" y="3850473"/>
            <a:ext cx="1468526" cy="283464"/>
          </a:xfrm>
          <a:prstGeom prst="rect">
            <a:avLst/>
          </a:prstGeom>
        </p:spPr>
      </p:pic>
      <p:pic>
        <p:nvPicPr>
          <p:cNvPr id="51" name="图片 50">
            <a:extLst>
              <a:ext uri="{FF2B5EF4-FFF2-40B4-BE49-F238E27FC236}">
                <a16:creationId xmlns:a16="http://schemas.microsoft.com/office/drawing/2014/main" id="{3323FC67-06BF-4A07-8C15-67174175737C}"/>
              </a:ext>
            </a:extLst>
          </p:cNvPr>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3039117" y="4385676"/>
            <a:ext cx="2669133" cy="499263"/>
          </a:xfrm>
          <a:prstGeom prst="rect">
            <a:avLst/>
          </a:prstGeom>
        </p:spPr>
      </p:pic>
      <p:sp>
        <p:nvSpPr>
          <p:cNvPr id="38" name="文本框 37">
            <a:extLst>
              <a:ext uri="{FF2B5EF4-FFF2-40B4-BE49-F238E27FC236}">
                <a16:creationId xmlns:a16="http://schemas.microsoft.com/office/drawing/2014/main" id="{13E60DBA-BBB6-4ADB-B301-253FFAF3FEDA}"/>
              </a:ext>
            </a:extLst>
          </p:cNvPr>
          <p:cNvSpPr txBox="1"/>
          <p:nvPr/>
        </p:nvSpPr>
        <p:spPr>
          <a:xfrm>
            <a:off x="66332" y="4898550"/>
            <a:ext cx="4082960"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则定义为</a:t>
            </a:r>
          </a:p>
        </p:txBody>
      </p:sp>
      <p:pic>
        <p:nvPicPr>
          <p:cNvPr id="43" name="图片 42">
            <a:extLst>
              <a:ext uri="{FF2B5EF4-FFF2-40B4-BE49-F238E27FC236}">
                <a16:creationId xmlns:a16="http://schemas.microsoft.com/office/drawing/2014/main" id="{735E255D-2E78-4172-B10A-E368BE1BDF88}"/>
              </a:ext>
            </a:extLst>
          </p:cNvPr>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1535841" y="5242474"/>
            <a:ext cx="6074358" cy="586741"/>
          </a:xfrm>
          <a:prstGeom prst="rect">
            <a:avLst/>
          </a:prstGeom>
        </p:spPr>
      </p:pic>
      <p:pic>
        <p:nvPicPr>
          <p:cNvPr id="46" name="图片 45">
            <a:extLst>
              <a:ext uri="{FF2B5EF4-FFF2-40B4-BE49-F238E27FC236}">
                <a16:creationId xmlns:a16="http://schemas.microsoft.com/office/drawing/2014/main" id="{5D5AC280-CD97-479E-8E6D-FD44866A1439}"/>
              </a:ext>
            </a:extLst>
          </p:cNvPr>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1110132" y="6048766"/>
            <a:ext cx="941624" cy="313875"/>
          </a:xfrm>
          <a:prstGeom prst="rect">
            <a:avLst/>
          </a:prstGeom>
        </p:spPr>
      </p:pic>
      <p:sp>
        <p:nvSpPr>
          <p:cNvPr id="47" name="文本框 46">
            <a:extLst>
              <a:ext uri="{FF2B5EF4-FFF2-40B4-BE49-F238E27FC236}">
                <a16:creationId xmlns:a16="http://schemas.microsoft.com/office/drawing/2014/main" id="{753C1324-F479-46EE-84A5-64BD7787E582}"/>
              </a:ext>
            </a:extLst>
          </p:cNvPr>
          <p:cNvSpPr txBox="1"/>
          <p:nvPr/>
        </p:nvSpPr>
        <p:spPr>
          <a:xfrm>
            <a:off x="66332" y="5986665"/>
            <a:ext cx="8721588"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的序列             收敛到 </a:t>
            </a:r>
            <a:r>
              <a:rPr lang="en-US" altLang="zh-CN" sz="2400" i="1" dirty="0">
                <a:solidFill>
                  <a:schemeClr val="tx1">
                    <a:lumMod val="95000"/>
                    <a:lumOff val="5000"/>
                  </a:schemeClr>
                </a:solidFill>
                <a:latin typeface="Times New Roman" panose="02020603050405020304" pitchFamily="18" charset="0"/>
                <a:ea typeface="+mn-ea"/>
                <a:cs typeface="Times New Roman" panose="02020603050405020304" pitchFamily="18" charset="0"/>
              </a:rPr>
              <a:t>p, </a:t>
            </a:r>
            <a:r>
              <a:rPr lang="zh-CN" altLang="en-US" sz="2400" dirty="0">
                <a:solidFill>
                  <a:schemeClr val="tx1">
                    <a:lumMod val="95000"/>
                    <a:lumOff val="5000"/>
                  </a:schemeClr>
                </a:solidFill>
                <a:latin typeface="Times New Roman" panose="02020603050405020304" pitchFamily="18" charset="0"/>
                <a:ea typeface="+mn-ea"/>
                <a:cs typeface="Times New Roman" panose="02020603050405020304" pitchFamily="18" charset="0"/>
              </a:rPr>
              <a:t>且比              快，即</a:t>
            </a:r>
          </a:p>
        </p:txBody>
      </p:sp>
      <p:pic>
        <p:nvPicPr>
          <p:cNvPr id="48" name="图片 47">
            <a:extLst>
              <a:ext uri="{FF2B5EF4-FFF2-40B4-BE49-F238E27FC236}">
                <a16:creationId xmlns:a16="http://schemas.microsoft.com/office/drawing/2014/main" id="{A01B0DB9-BB4B-4359-ADDF-C76291EA59C9}"/>
              </a:ext>
            </a:extLst>
          </p:cNvPr>
          <p:cNvPicPr>
            <a:picLocks noChangeAspect="1"/>
          </p:cNvPicPr>
          <p:nvPr>
            <p:custDataLst>
              <p:tags r:id="rId12"/>
            </p:custDataLst>
          </p:nvPr>
        </p:nvPicPr>
        <p:blipFill>
          <a:blip r:embed="rId20" cstate="print">
            <a:extLst>
              <a:ext uri="{28A0092B-C50C-407E-A947-70E740481C1C}">
                <a14:useLocalDpi xmlns:a14="http://schemas.microsoft.com/office/drawing/2010/main" val="0"/>
              </a:ext>
            </a:extLst>
          </a:blip>
          <a:stretch>
            <a:fillRect/>
          </a:stretch>
        </p:blipFill>
        <p:spPr>
          <a:xfrm>
            <a:off x="4068568" y="6108100"/>
            <a:ext cx="956650" cy="313875"/>
          </a:xfrm>
          <a:prstGeom prst="rect">
            <a:avLst/>
          </a:prstGeom>
        </p:spPr>
      </p:pic>
      <p:pic>
        <p:nvPicPr>
          <p:cNvPr id="53" name="图片 52">
            <a:extLst>
              <a:ext uri="{FF2B5EF4-FFF2-40B4-BE49-F238E27FC236}">
                <a16:creationId xmlns:a16="http://schemas.microsoft.com/office/drawing/2014/main" id="{B4E9BA18-EDEF-439E-BC6B-BB99108FBC25}"/>
              </a:ext>
            </a:extLst>
          </p:cNvPr>
          <p:cNvPicPr>
            <a:picLocks noChangeAspect="1"/>
          </p:cNvPicPr>
          <p:nvPr>
            <p:custDataLst>
              <p:tags r:id="rId13"/>
            </p:custDataLst>
          </p:nvPr>
        </p:nvPicPr>
        <p:blipFill>
          <a:blip r:embed="rId26" cstate="print">
            <a:extLst>
              <a:ext uri="{28A0092B-C50C-407E-A947-70E740481C1C}">
                <a14:useLocalDpi xmlns:a14="http://schemas.microsoft.com/office/drawing/2010/main" val="0"/>
              </a:ext>
            </a:extLst>
          </a:blip>
          <a:stretch>
            <a:fillRect/>
          </a:stretch>
        </p:blipFill>
        <p:spPr>
          <a:xfrm>
            <a:off x="5863042" y="6048766"/>
            <a:ext cx="2143848" cy="453661"/>
          </a:xfrm>
          <a:prstGeom prst="rect">
            <a:avLst/>
          </a:prstGeom>
        </p:spPr>
      </p:pic>
    </p:spTree>
    <p:extLst>
      <p:ext uri="{BB962C8B-B14F-4D97-AF65-F5344CB8AC3E}">
        <p14:creationId xmlns:p14="http://schemas.microsoft.com/office/powerpoint/2010/main" val="3610592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49" name="标题 129025">
            <a:extLst>
              <a:ext uri="{FF2B5EF4-FFF2-40B4-BE49-F238E27FC236}">
                <a16:creationId xmlns:a16="http://schemas.microsoft.com/office/drawing/2014/main" id="{49350312-9BD5-436C-9945-96DCAD8E73A1}"/>
              </a:ext>
            </a:extLst>
          </p:cNvPr>
          <p:cNvSpPr>
            <a:spLocks noGrp="1" noChangeArrowheads="1"/>
          </p:cNvSpPr>
          <p:nvPr>
            <p:ph type="ctrTitle"/>
          </p:nvPr>
        </p:nvSpPr>
        <p:spPr>
          <a:xfrm>
            <a:off x="323528" y="144779"/>
            <a:ext cx="8100392" cy="333375"/>
          </a:xfrm>
        </p:spPr>
        <p:txBody>
          <a:bodyPr anchor="ctr">
            <a:noAutofit/>
          </a:bodyPr>
          <a:lstStyle/>
          <a:p>
            <a:r>
              <a:rPr lang="en-US" altLang="zh-CN" sz="2800" b="1" dirty="0">
                <a:latin typeface="+mn-ea"/>
                <a:ea typeface="+mn-ea"/>
              </a:rPr>
              <a:t>2.6.1 </a:t>
            </a:r>
            <a:r>
              <a:rPr lang="zh-CN" altLang="en-US" sz="2800" b="1" dirty="0">
                <a:latin typeface="+mn-ea"/>
                <a:ea typeface="+mn-ea"/>
              </a:rPr>
              <a:t>埃特金过程</a:t>
            </a:r>
            <a:endParaRPr lang="zh-CN" altLang="en-US" sz="2800" b="1" dirty="0">
              <a:solidFill>
                <a:srgbClr val="FF3300"/>
              </a:solidFill>
              <a:latin typeface="+mn-ea"/>
              <a:ea typeface="+mn-ea"/>
            </a:endParaRPr>
          </a:p>
        </p:txBody>
      </p:sp>
      <p:sp>
        <p:nvSpPr>
          <p:cNvPr id="129027" name="副标题 129026">
            <a:extLst>
              <a:ext uri="{FF2B5EF4-FFF2-40B4-BE49-F238E27FC236}">
                <a16:creationId xmlns:a16="http://schemas.microsoft.com/office/drawing/2014/main" id="{FF9C71F9-466D-4AC3-B414-ED9D647664F7}"/>
              </a:ext>
            </a:extLst>
          </p:cNvPr>
          <p:cNvSpPr>
            <a:spLocks noGrp="1" noChangeArrowheads="1"/>
          </p:cNvSpPr>
          <p:nvPr>
            <p:ph type="subTitle" idx="1"/>
          </p:nvPr>
        </p:nvSpPr>
        <p:spPr>
          <a:xfrm>
            <a:off x="107504" y="571747"/>
            <a:ext cx="7938120" cy="480989"/>
          </a:xfrm>
        </p:spPr>
        <p:txBody>
          <a:bodyPr>
            <a:normAutofit fontScale="92500" lnSpcReduction="10000"/>
          </a:bodyPr>
          <a:lstStyle/>
          <a:p>
            <a:pPr algn="l">
              <a:spcBef>
                <a:spcPct val="0"/>
              </a:spcBef>
            </a:pPr>
            <a:r>
              <a:rPr lang="zh-CN" altLang="en-US" sz="3200" b="1" dirty="0">
                <a:solidFill>
                  <a:srgbClr val="FF0066"/>
                </a:solidFill>
                <a:latin typeface="黑体" panose="02010609060101010101" pitchFamily="49" charset="-122"/>
                <a:ea typeface="黑体" panose="02010609060101010101" pitchFamily="49" charset="-122"/>
              </a:rPr>
              <a:t>例</a:t>
            </a:r>
            <a:r>
              <a:rPr lang="en-US" altLang="zh-CN" sz="3200" b="1" dirty="0">
                <a:solidFill>
                  <a:srgbClr val="FF0066"/>
                </a:solidFill>
                <a:latin typeface="黑体" panose="02010609060101010101" pitchFamily="49" charset="-122"/>
                <a:ea typeface="黑体" panose="02010609060101010101" pitchFamily="49" charset="-122"/>
              </a:rPr>
              <a:t>2.12</a:t>
            </a:r>
            <a:r>
              <a:rPr lang="en-US" altLang="zh-CN" sz="3200" b="1" dirty="0">
                <a:solidFill>
                  <a:srgbClr val="0000FF"/>
                </a:solidFill>
                <a:latin typeface="黑体" panose="02010609060101010101" pitchFamily="49" charset="-122"/>
                <a:ea typeface="黑体" panose="02010609060101010101" pitchFamily="49" charset="-122"/>
              </a:rPr>
              <a:t>  </a:t>
            </a:r>
            <a:r>
              <a:rPr lang="zh-CN" altLang="en-US" sz="2800" b="1" dirty="0">
                <a:latin typeface="+mn-ea"/>
              </a:rPr>
              <a:t>用埃特金方法对不动点迭代序列</a:t>
            </a:r>
          </a:p>
        </p:txBody>
      </p:sp>
      <p:sp>
        <p:nvSpPr>
          <p:cNvPr id="2" name="文本框 1">
            <a:extLst>
              <a:ext uri="{FF2B5EF4-FFF2-40B4-BE49-F238E27FC236}">
                <a16:creationId xmlns:a16="http://schemas.microsoft.com/office/drawing/2014/main" id="{CB6360C9-681F-4293-A8AC-0E4B55B5EE77}"/>
              </a:ext>
            </a:extLst>
          </p:cNvPr>
          <p:cNvSpPr txBox="1"/>
          <p:nvPr/>
        </p:nvSpPr>
        <p:spPr>
          <a:xfrm>
            <a:off x="298448" y="1679589"/>
            <a:ext cx="4752528" cy="461665"/>
          </a:xfrm>
          <a:prstGeom prst="rect">
            <a:avLst/>
          </a:prstGeom>
          <a:noFill/>
        </p:spPr>
        <p:txBody>
          <a:bodyPr wrap="square" rtlCol="0">
            <a:spAutoFit/>
          </a:bodyPr>
          <a:lstStyle/>
          <a:p>
            <a:pPr algn="l"/>
            <a:r>
              <a:rPr lang="zh-CN" altLang="en-US" sz="2400" dirty="0">
                <a:solidFill>
                  <a:schemeClr val="tx1"/>
                </a:solidFill>
                <a:latin typeface="+mn-ea"/>
              </a:rPr>
              <a:t>进行加速</a:t>
            </a:r>
            <a:r>
              <a:rPr lang="en-US" altLang="zh-CN" sz="2400" dirty="0">
                <a:solidFill>
                  <a:schemeClr val="tx1"/>
                </a:solidFill>
                <a:latin typeface="+mn-ea"/>
              </a:rPr>
              <a:t>.</a:t>
            </a:r>
            <a:r>
              <a:rPr lang="zh-CN" altLang="en-US" sz="2400" dirty="0">
                <a:latin typeface="+mn-ea"/>
              </a:rPr>
              <a:t>。</a:t>
            </a:r>
            <a:endParaRPr lang="en-US" altLang="zh-CN" sz="2400" dirty="0">
              <a:latin typeface="+mn-ea"/>
            </a:endParaRPr>
          </a:p>
        </p:txBody>
      </p:sp>
      <p:pic>
        <p:nvPicPr>
          <p:cNvPr id="4" name="图片 3">
            <a:extLst>
              <a:ext uri="{FF2B5EF4-FFF2-40B4-BE49-F238E27FC236}">
                <a16:creationId xmlns:a16="http://schemas.microsoft.com/office/drawing/2014/main" id="{AEFD628A-67F5-4AD1-A14D-6C04BF27F88E}"/>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747113" y="1235852"/>
            <a:ext cx="5649773" cy="328574"/>
          </a:xfrm>
          <a:prstGeom prst="rect">
            <a:avLst/>
          </a:prstGeom>
        </p:spPr>
      </p:pic>
      <p:pic>
        <p:nvPicPr>
          <p:cNvPr id="6" name="图片 5">
            <a:extLst>
              <a:ext uri="{FF2B5EF4-FFF2-40B4-BE49-F238E27FC236}">
                <a16:creationId xmlns:a16="http://schemas.microsoft.com/office/drawing/2014/main" id="{C8955C93-AEA6-4B42-BB8C-1D1D3B886B91}"/>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747113" y="2058512"/>
            <a:ext cx="3802074" cy="586741"/>
          </a:xfrm>
          <a:prstGeom prst="rect">
            <a:avLst/>
          </a:prstGeom>
        </p:spPr>
      </p:pic>
      <p:pic>
        <p:nvPicPr>
          <p:cNvPr id="8" name="图片 7">
            <a:extLst>
              <a:ext uri="{FF2B5EF4-FFF2-40B4-BE49-F238E27FC236}">
                <a16:creationId xmlns:a16="http://schemas.microsoft.com/office/drawing/2014/main" id="{87A5EE62-FACE-4BCA-8F2D-21B61C39A1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504" y="2875579"/>
            <a:ext cx="4601770" cy="2443208"/>
          </a:xfrm>
          <a:prstGeom prst="rect">
            <a:avLst/>
          </a:prstGeom>
        </p:spPr>
      </p:pic>
      <p:pic>
        <p:nvPicPr>
          <p:cNvPr id="13" name="图片 12">
            <a:extLst>
              <a:ext uri="{FF2B5EF4-FFF2-40B4-BE49-F238E27FC236}">
                <a16:creationId xmlns:a16="http://schemas.microsoft.com/office/drawing/2014/main" id="{2FC417E7-1415-434A-B7FD-7243FBB1D1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14984" y="3014914"/>
            <a:ext cx="3863855" cy="2306238"/>
          </a:xfrm>
          <a:prstGeom prst="rect">
            <a:avLst/>
          </a:prstGeom>
        </p:spPr>
      </p:pic>
      <p:sp>
        <p:nvSpPr>
          <p:cNvPr id="21" name="文本框 20">
            <a:extLst>
              <a:ext uri="{FF2B5EF4-FFF2-40B4-BE49-F238E27FC236}">
                <a16:creationId xmlns:a16="http://schemas.microsoft.com/office/drawing/2014/main" id="{68D75025-012D-4779-A024-A6632564DF4C}"/>
              </a:ext>
            </a:extLst>
          </p:cNvPr>
          <p:cNvSpPr txBox="1"/>
          <p:nvPr/>
        </p:nvSpPr>
        <p:spPr>
          <a:xfrm>
            <a:off x="15672" y="5749995"/>
            <a:ext cx="8721588"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显然，序列             的收敛要</a:t>
            </a:r>
            <a:r>
              <a:rPr lang="zh-CN" altLang="en-US" sz="2400" dirty="0">
                <a:solidFill>
                  <a:schemeClr val="tx1">
                    <a:lumMod val="95000"/>
                    <a:lumOff val="5000"/>
                  </a:schemeClr>
                </a:solidFill>
                <a:latin typeface="Times New Roman" panose="02020603050405020304" pitchFamily="18" charset="0"/>
                <a:ea typeface="+mn-ea"/>
                <a:cs typeface="Times New Roman" panose="02020603050405020304" pitchFamily="18" charset="0"/>
              </a:rPr>
              <a:t>比              快。</a:t>
            </a:r>
          </a:p>
        </p:txBody>
      </p:sp>
      <p:pic>
        <p:nvPicPr>
          <p:cNvPr id="24" name="图片 23">
            <a:extLst>
              <a:ext uri="{FF2B5EF4-FFF2-40B4-BE49-F238E27FC236}">
                <a16:creationId xmlns:a16="http://schemas.microsoft.com/office/drawing/2014/main" id="{93115D2F-831D-4B0E-9223-B54E551A18E1}"/>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656626" y="5823889"/>
            <a:ext cx="941624" cy="313875"/>
          </a:xfrm>
          <a:prstGeom prst="rect">
            <a:avLst/>
          </a:prstGeom>
        </p:spPr>
      </p:pic>
      <p:pic>
        <p:nvPicPr>
          <p:cNvPr id="15" name="图片 14">
            <a:extLst>
              <a:ext uri="{FF2B5EF4-FFF2-40B4-BE49-F238E27FC236}">
                <a16:creationId xmlns:a16="http://schemas.microsoft.com/office/drawing/2014/main" id="{53C23733-868A-488D-836E-6FD03579CA71}"/>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200524" y="5847818"/>
            <a:ext cx="956650" cy="313875"/>
          </a:xfrm>
          <a:prstGeom prst="rect">
            <a:avLst/>
          </a:prstGeom>
        </p:spPr>
      </p:pic>
    </p:spTree>
    <p:extLst>
      <p:ext uri="{BB962C8B-B14F-4D97-AF65-F5344CB8AC3E}">
        <p14:creationId xmlns:p14="http://schemas.microsoft.com/office/powerpoint/2010/main" val="1332921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B65D66-9592-479A-8086-A3984BE339C6}"/>
              </a:ext>
            </a:extLst>
          </p:cNvPr>
          <p:cNvSpPr txBox="1"/>
          <p:nvPr/>
        </p:nvSpPr>
        <p:spPr>
          <a:xfrm>
            <a:off x="3275856" y="692696"/>
            <a:ext cx="4752528" cy="523220"/>
          </a:xfrm>
          <a:prstGeom prst="rect">
            <a:avLst/>
          </a:prstGeom>
          <a:noFill/>
        </p:spPr>
        <p:txBody>
          <a:bodyPr wrap="square" rtlCol="0">
            <a:spAutoFit/>
          </a:bodyPr>
          <a:lstStyle/>
          <a:p>
            <a:pPr algn="l"/>
            <a:r>
              <a:rPr lang="zh-CN" altLang="en-US" sz="2800" dirty="0">
                <a:solidFill>
                  <a:srgbClr val="FF0000"/>
                </a:solidFill>
                <a:latin typeface="+mn-ea"/>
                <a:ea typeface="+mn-ea"/>
              </a:rPr>
              <a:t>作业</a:t>
            </a:r>
            <a:r>
              <a:rPr lang="en-US" altLang="zh-CN" sz="2800" dirty="0">
                <a:solidFill>
                  <a:srgbClr val="FF0000"/>
                </a:solidFill>
                <a:latin typeface="+mn-ea"/>
                <a:ea typeface="+mn-ea"/>
              </a:rPr>
              <a:t>2.5</a:t>
            </a:r>
            <a:endParaRPr lang="zh-CN" altLang="en-US" sz="2800" dirty="0">
              <a:solidFill>
                <a:srgbClr val="FF0000"/>
              </a:solidFill>
              <a:latin typeface="+mn-ea"/>
              <a:ea typeface="+mn-ea"/>
            </a:endParaRPr>
          </a:p>
        </p:txBody>
      </p:sp>
      <p:pic>
        <p:nvPicPr>
          <p:cNvPr id="9" name="图片 8">
            <a:extLst>
              <a:ext uri="{FF2B5EF4-FFF2-40B4-BE49-F238E27FC236}">
                <a16:creationId xmlns:a16="http://schemas.microsoft.com/office/drawing/2014/main" id="{25AC810C-5D55-494D-8501-CD1F8CB16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9" y="1484784"/>
            <a:ext cx="9045523" cy="2448272"/>
          </a:xfrm>
          <a:prstGeom prst="rect">
            <a:avLst/>
          </a:prstGeom>
        </p:spPr>
      </p:pic>
      <p:sp>
        <p:nvSpPr>
          <p:cNvPr id="3" name="文本框 2">
            <a:extLst>
              <a:ext uri="{FF2B5EF4-FFF2-40B4-BE49-F238E27FC236}">
                <a16:creationId xmlns:a16="http://schemas.microsoft.com/office/drawing/2014/main" id="{5414A8C5-6A1F-4B42-9D8C-3B2C9328D806}"/>
              </a:ext>
            </a:extLst>
          </p:cNvPr>
          <p:cNvSpPr txBox="1"/>
          <p:nvPr/>
        </p:nvSpPr>
        <p:spPr>
          <a:xfrm>
            <a:off x="395536" y="4869160"/>
            <a:ext cx="8424936" cy="1323439"/>
          </a:xfrm>
          <a:prstGeom prst="rect">
            <a:avLst/>
          </a:prstGeom>
          <a:noFill/>
        </p:spPr>
        <p:txBody>
          <a:bodyPr wrap="square" rtlCol="0">
            <a:spAutoFit/>
          </a:bodyPr>
          <a:lstStyle/>
          <a:p>
            <a:pPr algn="l">
              <a:lnSpc>
                <a:spcPct val="150000"/>
              </a:lnSpc>
            </a:pPr>
            <a:r>
              <a:rPr lang="zh-CN" altLang="en-US" sz="2800" dirty="0">
                <a:solidFill>
                  <a:schemeClr val="tx1">
                    <a:lumMod val="95000"/>
                    <a:lumOff val="5000"/>
                  </a:schemeClr>
                </a:solidFill>
                <a:latin typeface="+mn-ea"/>
                <a:ea typeface="+mn-ea"/>
              </a:rPr>
              <a:t>另外两种加速方法自学：</a:t>
            </a:r>
            <a:endParaRPr lang="en-US" altLang="zh-CN" sz="2800" dirty="0">
              <a:solidFill>
                <a:schemeClr val="tx1">
                  <a:lumMod val="95000"/>
                  <a:lumOff val="5000"/>
                </a:schemeClr>
              </a:solidFill>
              <a:latin typeface="+mn-ea"/>
              <a:ea typeface="+mn-ea"/>
            </a:endParaRPr>
          </a:p>
          <a:p>
            <a:pPr algn="l">
              <a:lnSpc>
                <a:spcPct val="150000"/>
              </a:lnSpc>
            </a:pPr>
            <a:r>
              <a:rPr lang="en-US" altLang="zh-CN" sz="2800" dirty="0">
                <a:solidFill>
                  <a:schemeClr val="tx1">
                    <a:lumMod val="95000"/>
                    <a:lumOff val="5000"/>
                  </a:schemeClr>
                </a:solidFill>
                <a:latin typeface="+mn-ea"/>
                <a:ea typeface="+mn-ea"/>
              </a:rPr>
              <a:t>                   </a:t>
            </a:r>
            <a:r>
              <a:rPr lang="zh-CN" altLang="en-US" sz="2800" dirty="0">
                <a:solidFill>
                  <a:schemeClr val="tx1">
                    <a:lumMod val="95000"/>
                    <a:lumOff val="5000"/>
                  </a:schemeClr>
                </a:solidFill>
                <a:latin typeface="+mn-ea"/>
                <a:ea typeface="+mn-ea"/>
              </a:rPr>
              <a:t>米勒法和斯蒂芬森加速法 </a:t>
            </a:r>
          </a:p>
        </p:txBody>
      </p:sp>
    </p:spTree>
    <p:extLst>
      <p:ext uri="{BB962C8B-B14F-4D97-AF65-F5344CB8AC3E}">
        <p14:creationId xmlns:p14="http://schemas.microsoft.com/office/powerpoint/2010/main" val="314172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66561">
            <a:extLst>
              <a:ext uri="{FF2B5EF4-FFF2-40B4-BE49-F238E27FC236}">
                <a16:creationId xmlns:a16="http://schemas.microsoft.com/office/drawing/2014/main" id="{EE96A278-3F16-4F52-8CB9-D322D3F2428C}"/>
              </a:ext>
            </a:extLst>
          </p:cNvPr>
          <p:cNvSpPr>
            <a:spLocks noGrp="1" noChangeArrowheads="1"/>
          </p:cNvSpPr>
          <p:nvPr>
            <p:ph type="title"/>
          </p:nvPr>
        </p:nvSpPr>
        <p:spPr/>
        <p:txBody>
          <a:bodyPr/>
          <a:lstStyle/>
          <a:p>
            <a:r>
              <a:rPr lang="zh-CN" altLang="en-US" b="1">
                <a:solidFill>
                  <a:srgbClr val="FF3300"/>
                </a:solidFill>
                <a:latin typeface="黑体" panose="02010609060101010101" pitchFamily="49" charset="-122"/>
                <a:ea typeface="黑体" panose="02010609060101010101" pitchFamily="49" charset="-122"/>
              </a:rPr>
              <a:t>本章教学要求及重点难点</a:t>
            </a:r>
          </a:p>
        </p:txBody>
      </p:sp>
      <p:sp>
        <p:nvSpPr>
          <p:cNvPr id="67586" name="文本占位符 66562">
            <a:extLst>
              <a:ext uri="{FF2B5EF4-FFF2-40B4-BE49-F238E27FC236}">
                <a16:creationId xmlns:a16="http://schemas.microsoft.com/office/drawing/2014/main" id="{3D0EBD8C-6AF0-4FA1-AB7F-D700A6D6C7EB}"/>
              </a:ext>
            </a:extLst>
          </p:cNvPr>
          <p:cNvSpPr>
            <a:spLocks noGrp="1" noChangeArrowheads="1"/>
          </p:cNvSpPr>
          <p:nvPr>
            <p:ph idx="1"/>
          </p:nvPr>
        </p:nvSpPr>
        <p:spPr>
          <a:xfrm>
            <a:off x="395536" y="1655025"/>
            <a:ext cx="8496944" cy="3934215"/>
          </a:xfrm>
        </p:spPr>
        <p:txBody>
          <a:bodyPr>
            <a:noAutofit/>
          </a:bodyPr>
          <a:lstStyle/>
          <a:p>
            <a:pPr>
              <a:lnSpc>
                <a:spcPct val="90000"/>
              </a:lnSpc>
            </a:pPr>
            <a:r>
              <a:rPr lang="zh-CN" altLang="en-US" sz="2800" b="1" dirty="0">
                <a:solidFill>
                  <a:srgbClr val="0000FF"/>
                </a:solidFill>
                <a:latin typeface="+mn-ea"/>
              </a:rPr>
              <a:t>理解方程根的基本概念</a:t>
            </a:r>
          </a:p>
          <a:p>
            <a:pPr>
              <a:lnSpc>
                <a:spcPct val="90000"/>
              </a:lnSpc>
            </a:pPr>
            <a:r>
              <a:rPr lang="zh-CN" altLang="en-US" sz="2800" b="1" dirty="0">
                <a:solidFill>
                  <a:srgbClr val="0000FF"/>
                </a:solidFill>
                <a:latin typeface="+mn-ea"/>
              </a:rPr>
              <a:t>掌握二分法、迭代法、牛顿迭代法、割线法求方程近似根的基本方法</a:t>
            </a:r>
          </a:p>
          <a:p>
            <a:pPr>
              <a:lnSpc>
                <a:spcPct val="90000"/>
              </a:lnSpc>
            </a:pPr>
            <a:r>
              <a:rPr lang="zh-CN" altLang="en-US" sz="2800" b="1" dirty="0">
                <a:solidFill>
                  <a:srgbClr val="0000FF"/>
                </a:solidFill>
                <a:latin typeface="+mn-ea"/>
              </a:rPr>
              <a:t>掌握迭代过程的敛散性证明</a:t>
            </a:r>
          </a:p>
          <a:p>
            <a:pPr>
              <a:lnSpc>
                <a:spcPct val="90000"/>
              </a:lnSpc>
            </a:pPr>
            <a:r>
              <a:rPr lang="zh-CN" altLang="en-US" sz="2800" b="1" dirty="0">
                <a:solidFill>
                  <a:srgbClr val="0000FF"/>
                </a:solidFill>
                <a:latin typeface="+mn-ea"/>
              </a:rPr>
              <a:t>掌握迭代法、</a:t>
            </a:r>
            <a:r>
              <a:rPr lang="en-US" altLang="zh-CN" sz="2800" b="1" dirty="0">
                <a:solidFill>
                  <a:srgbClr val="0000FF"/>
                </a:solidFill>
                <a:latin typeface="+mn-ea"/>
              </a:rPr>
              <a:t>Newton</a:t>
            </a:r>
            <a:r>
              <a:rPr lang="zh-CN" altLang="en-US" sz="2800" b="1" dirty="0">
                <a:solidFill>
                  <a:srgbClr val="0000FF"/>
                </a:solidFill>
                <a:latin typeface="+mn-ea"/>
              </a:rPr>
              <a:t>迭代法的算法设计思想</a:t>
            </a:r>
          </a:p>
          <a:p>
            <a:pPr>
              <a:lnSpc>
                <a:spcPct val="90000"/>
              </a:lnSpc>
            </a:pPr>
            <a:r>
              <a:rPr lang="zh-CN" altLang="en-US" sz="2800" b="1" dirty="0">
                <a:solidFill>
                  <a:srgbClr val="0000FF"/>
                </a:solidFill>
                <a:latin typeface="+mn-ea"/>
              </a:rPr>
              <a:t>重点：迭代法求根原理、迭代算法的基本思想</a:t>
            </a:r>
          </a:p>
          <a:p>
            <a:r>
              <a:rPr lang="zh-CN" altLang="en-US" sz="2800" b="1" dirty="0">
                <a:solidFill>
                  <a:srgbClr val="0000FF"/>
                </a:solidFill>
                <a:latin typeface="+mn-ea"/>
              </a:rPr>
              <a:t>难点：迭代法的收敛性分析与证明</a:t>
            </a:r>
            <a:endParaRPr lang="en-US" altLang="zh-CN" sz="2800" b="1" dirty="0">
              <a:solidFill>
                <a:srgbClr val="0000FF"/>
              </a:solidFill>
              <a:latin typeface="+mn-ea"/>
            </a:endParaRPr>
          </a:p>
          <a:p>
            <a:r>
              <a:rPr lang="zh-CN" altLang="en-US" sz="2800" b="1" dirty="0">
                <a:solidFill>
                  <a:srgbClr val="0000FF"/>
                </a:solidFill>
                <a:latin typeface="+mn-ea"/>
              </a:rPr>
              <a:t>了解：埃特金加速技术</a:t>
            </a:r>
          </a:p>
        </p:txBody>
      </p:sp>
    </p:spTree>
    <p:extLst>
      <p:ext uri="{BB962C8B-B14F-4D97-AF65-F5344CB8AC3E}">
        <p14:creationId xmlns:p14="http://schemas.microsoft.com/office/powerpoint/2010/main" val="47832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ex3">
            <a:extLst>
              <a:ext uri="{FF2B5EF4-FFF2-40B4-BE49-F238E27FC236}">
                <a16:creationId xmlns:a16="http://schemas.microsoft.com/office/drawing/2014/main" id="{058199C0-CB17-4986-AC08-E2FFC69FB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52" y="1628800"/>
            <a:ext cx="6797450" cy="5094369"/>
          </a:xfrm>
          <a:prstGeom prst="rect">
            <a:avLst/>
          </a:prstGeom>
          <a:noFill/>
          <a:extLst>
            <a:ext uri="{909E8E84-426E-40DD-AFC4-6F175D3DCCD1}">
              <a14:hiddenFill xmlns:a14="http://schemas.microsoft.com/office/drawing/2010/main">
                <a:solidFill>
                  <a:srgbClr val="FFFFFF"/>
                </a:solidFill>
              </a14:hiddenFill>
            </a:ext>
          </a:extLst>
        </p:spPr>
      </p:pic>
      <p:sp>
        <p:nvSpPr>
          <p:cNvPr id="37892" name="Text Box 4">
            <a:extLst>
              <a:ext uri="{FF2B5EF4-FFF2-40B4-BE49-F238E27FC236}">
                <a16:creationId xmlns:a16="http://schemas.microsoft.com/office/drawing/2014/main" id="{BE2D8544-112B-404A-A8FF-14E0EC179D3B}"/>
              </a:ext>
            </a:extLst>
          </p:cNvPr>
          <p:cNvSpPr txBox="1">
            <a:spLocks noChangeArrowheads="1"/>
          </p:cNvSpPr>
          <p:nvPr/>
        </p:nvSpPr>
        <p:spPr bwMode="auto">
          <a:xfrm>
            <a:off x="-108520" y="548680"/>
            <a:ext cx="16210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3300"/>
                </a:solidFill>
              </a:rPr>
              <a:t>例</a:t>
            </a:r>
            <a:r>
              <a:rPr lang="en-US" altLang="zh-CN" sz="2800" b="1" dirty="0">
                <a:solidFill>
                  <a:srgbClr val="FF3300"/>
                </a:solidFill>
              </a:rPr>
              <a:t>2.3</a:t>
            </a:r>
            <a:r>
              <a:rPr lang="zh-CN" altLang="en-US" dirty="0"/>
              <a:t> </a:t>
            </a:r>
          </a:p>
        </p:txBody>
      </p:sp>
      <p:graphicFrame>
        <p:nvGraphicFramePr>
          <p:cNvPr id="37893" name="Object 5">
            <a:extLst>
              <a:ext uri="{FF2B5EF4-FFF2-40B4-BE49-F238E27FC236}">
                <a16:creationId xmlns:a16="http://schemas.microsoft.com/office/drawing/2014/main" id="{50624306-2E69-450B-ADFE-67EE0614632C}"/>
              </a:ext>
            </a:extLst>
          </p:cNvPr>
          <p:cNvGraphicFramePr>
            <a:graphicFrameLocks noChangeAspect="1"/>
          </p:cNvGraphicFramePr>
          <p:nvPr>
            <p:extLst>
              <p:ext uri="{D42A27DB-BD31-4B8C-83A1-F6EECF244321}">
                <p14:modId xmlns:p14="http://schemas.microsoft.com/office/powerpoint/2010/main" val="1662965748"/>
              </p:ext>
            </p:extLst>
          </p:nvPr>
        </p:nvGraphicFramePr>
        <p:xfrm>
          <a:off x="1259632" y="476672"/>
          <a:ext cx="7634287" cy="1236662"/>
        </p:xfrm>
        <a:graphic>
          <a:graphicData uri="http://schemas.openxmlformats.org/presentationml/2006/ole">
            <mc:AlternateContent xmlns:mc="http://schemas.openxmlformats.org/markup-compatibility/2006">
              <mc:Choice xmlns:v="urn:schemas-microsoft-com:vml" Requires="v">
                <p:oleObj spid="_x0000_s77987" name="公式" r:id="rId4" imgW="2984400" imgH="482400" progId="Equation.3">
                  <p:embed/>
                </p:oleObj>
              </mc:Choice>
              <mc:Fallback>
                <p:oleObj name="公式" r:id="rId4" imgW="2984400" imgH="482400" progId="Equation.3">
                  <p:embed/>
                  <p:pic>
                    <p:nvPicPr>
                      <p:cNvPr id="37893" name="Object 5">
                        <a:extLst>
                          <a:ext uri="{FF2B5EF4-FFF2-40B4-BE49-F238E27FC236}">
                            <a16:creationId xmlns:a16="http://schemas.microsoft.com/office/drawing/2014/main" id="{50624306-2E69-450B-ADFE-67EE06146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76672"/>
                        <a:ext cx="7634287" cy="123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Text Box 6">
            <a:extLst>
              <a:ext uri="{FF2B5EF4-FFF2-40B4-BE49-F238E27FC236}">
                <a16:creationId xmlns:a16="http://schemas.microsoft.com/office/drawing/2014/main" id="{47D34938-4AB4-4B9A-812B-79F29BBFA5E3}"/>
              </a:ext>
            </a:extLst>
          </p:cNvPr>
          <p:cNvSpPr txBox="1">
            <a:spLocks noChangeArrowheads="1"/>
          </p:cNvSpPr>
          <p:nvPr/>
        </p:nvSpPr>
        <p:spPr bwMode="auto">
          <a:xfrm>
            <a:off x="5900692" y="2708920"/>
            <a:ext cx="325792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dirty="0">
                <a:solidFill>
                  <a:schemeClr val="tx1"/>
                </a:solidFill>
                <a:latin typeface="Times New Roman" panose="02020603050405020304" pitchFamily="18" charset="0"/>
                <a:cs typeface="Times New Roman" panose="02020603050405020304" pitchFamily="18" charset="0"/>
              </a:rPr>
              <a:t>&gt;&gt; clear all</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a=[1,-2,-8,14,11,-28,12];</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x=-2.2:0.1:3.1;</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y=</a:t>
            </a:r>
            <a:r>
              <a:rPr lang="en-US" altLang="zh-CN" sz="2400" b="1" dirty="0" err="1">
                <a:solidFill>
                  <a:schemeClr val="tx1"/>
                </a:solidFill>
                <a:latin typeface="Times New Roman" panose="02020603050405020304" pitchFamily="18" charset="0"/>
                <a:cs typeface="Times New Roman" panose="02020603050405020304" pitchFamily="18" charset="0"/>
              </a:rPr>
              <a:t>polyval</a:t>
            </a:r>
            <a:r>
              <a:rPr lang="en-US" altLang="zh-CN" sz="2400" b="1" dirty="0">
                <a:solidFill>
                  <a:schemeClr val="tx1"/>
                </a:solidFill>
                <a:latin typeface="Times New Roman" panose="02020603050405020304" pitchFamily="18" charset="0"/>
                <a:cs typeface="Times New Roman" panose="02020603050405020304" pitchFamily="18" charset="0"/>
              </a:rPr>
              <a:t>(</a:t>
            </a:r>
            <a:r>
              <a:rPr lang="en-US" altLang="zh-CN" sz="2400" b="1" dirty="0" err="1">
                <a:solidFill>
                  <a:schemeClr val="tx1"/>
                </a:solidFill>
                <a:latin typeface="Times New Roman" panose="02020603050405020304" pitchFamily="18" charset="0"/>
                <a:cs typeface="Times New Roman" panose="02020603050405020304" pitchFamily="18" charset="0"/>
              </a:rPr>
              <a:t>a,x</a:t>
            </a:r>
            <a:r>
              <a:rPr lang="en-US" altLang="zh-CN" sz="2400" b="1" dirty="0">
                <a:solidFill>
                  <a:schemeClr val="tx1"/>
                </a:solidFill>
                <a:latin typeface="Times New Roman" panose="02020603050405020304" pitchFamily="18" charset="0"/>
                <a:cs typeface="Times New Roman" panose="02020603050405020304" pitchFamily="18" charset="0"/>
              </a:rPr>
              <a:t>);</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plot(</a:t>
            </a:r>
            <a:r>
              <a:rPr lang="en-US" altLang="zh-CN" sz="2400" b="1" dirty="0" err="1">
                <a:solidFill>
                  <a:schemeClr val="tx1"/>
                </a:solidFill>
                <a:latin typeface="Times New Roman" panose="02020603050405020304" pitchFamily="18" charset="0"/>
                <a:cs typeface="Times New Roman" panose="02020603050405020304" pitchFamily="18" charset="0"/>
              </a:rPr>
              <a:t>x,y</a:t>
            </a:r>
            <a:r>
              <a:rPr lang="en-US" altLang="zh-CN" sz="2400" b="1" dirty="0">
                <a:solidFill>
                  <a:schemeClr val="tx1"/>
                </a:solidFill>
                <a:latin typeface="Times New Roman" panose="02020603050405020304" pitchFamily="18" charset="0"/>
                <a:cs typeface="Times New Roman" panose="02020603050405020304" pitchFamily="18" charset="0"/>
              </a:rPr>
              <a:t>)</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hold on</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plot([-2.2 3.1],[0 0])</a:t>
            </a:r>
          </a:p>
        </p:txBody>
      </p:sp>
    </p:spTree>
    <p:extLst>
      <p:ext uri="{BB962C8B-B14F-4D97-AF65-F5344CB8AC3E}">
        <p14:creationId xmlns:p14="http://schemas.microsoft.com/office/powerpoint/2010/main" val="27196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标题 69633">
            <a:extLst>
              <a:ext uri="{FF2B5EF4-FFF2-40B4-BE49-F238E27FC236}">
                <a16:creationId xmlns:a16="http://schemas.microsoft.com/office/drawing/2014/main" id="{350D6842-69A2-43B1-824A-79A2B4F500B0}"/>
              </a:ext>
            </a:extLst>
          </p:cNvPr>
          <p:cNvSpPr>
            <a:spLocks noGrp="1" noChangeArrowheads="1"/>
          </p:cNvSpPr>
          <p:nvPr>
            <p:ph type="ctrTitle"/>
          </p:nvPr>
        </p:nvSpPr>
        <p:spPr>
          <a:xfrm>
            <a:off x="1483067" y="331148"/>
            <a:ext cx="7452320" cy="404664"/>
          </a:xfrm>
        </p:spPr>
        <p:txBody>
          <a:bodyPr anchor="ctr">
            <a:noAutofit/>
          </a:bodyPr>
          <a:lstStyle/>
          <a:p>
            <a:pPr algn="l"/>
            <a:r>
              <a:rPr lang="zh-CN" altLang="en-US" sz="2800" dirty="0">
                <a:solidFill>
                  <a:srgbClr val="0000FF"/>
                </a:solidFill>
                <a:latin typeface="仿宋" panose="02010609060101010101" pitchFamily="49" charset="-122"/>
                <a:ea typeface="仿宋" panose="02010609060101010101" pitchFamily="49" charset="-122"/>
              </a:rPr>
              <a:t>如何用数值方法求得非线性方程的根</a:t>
            </a:r>
            <a:endParaRPr lang="zh-CN" altLang="en-US" sz="2800" b="1" dirty="0">
              <a:solidFill>
                <a:srgbClr val="FF3300"/>
              </a:solidFill>
              <a:latin typeface="仿宋" panose="02010609060101010101" pitchFamily="49" charset="-122"/>
              <a:ea typeface="仿宋" panose="02010609060101010101" pitchFamily="49" charset="-122"/>
            </a:endParaRPr>
          </a:p>
        </p:txBody>
      </p:sp>
      <p:sp>
        <p:nvSpPr>
          <p:cNvPr id="69635" name="副标题 69634">
            <a:extLst>
              <a:ext uri="{FF2B5EF4-FFF2-40B4-BE49-F238E27FC236}">
                <a16:creationId xmlns:a16="http://schemas.microsoft.com/office/drawing/2014/main" id="{DCD995E3-1300-4B16-874E-D8B26AF7DE6C}"/>
              </a:ext>
            </a:extLst>
          </p:cNvPr>
          <p:cNvSpPr>
            <a:spLocks noGrp="1" noChangeArrowheads="1"/>
          </p:cNvSpPr>
          <p:nvPr>
            <p:ph type="subTitle" idx="1"/>
          </p:nvPr>
        </p:nvSpPr>
        <p:spPr>
          <a:xfrm>
            <a:off x="324286" y="1628800"/>
            <a:ext cx="8666022" cy="3110359"/>
          </a:xfrm>
        </p:spPr>
        <p:txBody>
          <a:bodyPr>
            <a:normAutofit/>
          </a:bodyPr>
          <a:lstStyle/>
          <a:p>
            <a:pPr algn="l">
              <a:lnSpc>
                <a:spcPct val="150000"/>
              </a:lnSpc>
              <a:spcBef>
                <a:spcPts val="0"/>
              </a:spcBef>
            </a:pPr>
            <a:r>
              <a:rPr lang="en-US" altLang="zh-CN" sz="2400" b="1" dirty="0">
                <a:solidFill>
                  <a:srgbClr val="090A0B"/>
                </a:solidFill>
                <a:latin typeface="仿宋" panose="02010609060101010101" pitchFamily="49" charset="-122"/>
                <a:ea typeface="仿宋" panose="02010609060101010101" pitchFamily="49" charset="-122"/>
              </a:rPr>
              <a:t>① </a:t>
            </a:r>
            <a:r>
              <a:rPr lang="zh-CN" altLang="en-US" sz="2400" b="1" dirty="0">
                <a:solidFill>
                  <a:srgbClr val="FF0000"/>
                </a:solidFill>
                <a:latin typeface="仿宋" panose="02010609060101010101" pitchFamily="49" charset="-122"/>
                <a:ea typeface="仿宋" panose="02010609060101010101" pitchFamily="49" charset="-122"/>
              </a:rPr>
              <a:t>判定根的存在性</a:t>
            </a:r>
            <a:r>
              <a:rPr lang="zh-CN" altLang="en-US" sz="2400" b="1" dirty="0">
                <a:solidFill>
                  <a:srgbClr val="090A0B"/>
                </a:solidFill>
                <a:latin typeface="仿宋" panose="02010609060101010101" pitchFamily="49" charset="-122"/>
                <a:ea typeface="仿宋" panose="02010609060101010101" pitchFamily="49" charset="-122"/>
              </a:rPr>
              <a:t>。即方程有没有根？如果有根，有几个根？</a:t>
            </a:r>
          </a:p>
          <a:p>
            <a:pPr algn="l">
              <a:lnSpc>
                <a:spcPct val="150000"/>
              </a:lnSpc>
              <a:spcBef>
                <a:spcPts val="0"/>
              </a:spcBef>
            </a:pPr>
            <a:r>
              <a:rPr lang="en-US" altLang="zh-CN" sz="2400" b="1" dirty="0">
                <a:solidFill>
                  <a:srgbClr val="090A0B"/>
                </a:solidFill>
                <a:latin typeface="仿宋" panose="02010609060101010101" pitchFamily="49" charset="-122"/>
                <a:ea typeface="仿宋" panose="02010609060101010101" pitchFamily="49" charset="-122"/>
              </a:rPr>
              <a:t>②</a:t>
            </a:r>
            <a:r>
              <a:rPr lang="zh-CN" altLang="en-US" sz="2400" b="1" dirty="0">
                <a:solidFill>
                  <a:srgbClr val="FF0000"/>
                </a:solidFill>
                <a:latin typeface="仿宋" panose="02010609060101010101" pitchFamily="49" charset="-122"/>
                <a:ea typeface="仿宋" panose="02010609060101010101" pitchFamily="49" charset="-122"/>
              </a:rPr>
              <a:t>确定根的分布范围。</a:t>
            </a:r>
            <a:r>
              <a:rPr lang="zh-CN" altLang="en-US" sz="2400" b="1" dirty="0">
                <a:solidFill>
                  <a:srgbClr val="090A0B"/>
                </a:solidFill>
                <a:latin typeface="仿宋" panose="02010609060101010101" pitchFamily="49" charset="-122"/>
                <a:ea typeface="仿宋" panose="02010609060101010101" pitchFamily="49" charset="-122"/>
              </a:rPr>
              <a:t>即将每一个根用区间隔离开来，这个过程实际上是获得方程各根的初始近似值。</a:t>
            </a:r>
          </a:p>
          <a:p>
            <a:pPr algn="l">
              <a:lnSpc>
                <a:spcPct val="150000"/>
              </a:lnSpc>
              <a:spcBef>
                <a:spcPts val="0"/>
              </a:spcBef>
            </a:pPr>
            <a:r>
              <a:rPr lang="en-US" altLang="zh-CN" sz="2400" b="1" dirty="0">
                <a:solidFill>
                  <a:srgbClr val="090A0B"/>
                </a:solidFill>
                <a:latin typeface="仿宋" panose="02010609060101010101" pitchFamily="49" charset="-122"/>
                <a:ea typeface="仿宋" panose="02010609060101010101" pitchFamily="49" charset="-122"/>
              </a:rPr>
              <a:t>③</a:t>
            </a:r>
            <a:r>
              <a:rPr lang="zh-CN" altLang="en-US" sz="2400" b="1" dirty="0">
                <a:solidFill>
                  <a:srgbClr val="FF0000"/>
                </a:solidFill>
                <a:latin typeface="仿宋" panose="02010609060101010101" pitchFamily="49" charset="-122"/>
                <a:ea typeface="仿宋" panose="02010609060101010101" pitchFamily="49" charset="-122"/>
              </a:rPr>
              <a:t>根的精确化。</a:t>
            </a:r>
            <a:r>
              <a:rPr lang="zh-CN" altLang="en-US" sz="2400" b="1" dirty="0">
                <a:solidFill>
                  <a:srgbClr val="090A0B"/>
                </a:solidFill>
                <a:latin typeface="仿宋" panose="02010609060101010101" pitchFamily="49" charset="-122"/>
                <a:ea typeface="仿宋" panose="02010609060101010101" pitchFamily="49" charset="-122"/>
              </a:rPr>
              <a:t>将根的初始近似值按某种方法逐步精确化，直到满足预先要求的精度为止。</a:t>
            </a:r>
            <a:endParaRPr lang="en-US" altLang="zh-CN" sz="2400" b="1" dirty="0">
              <a:solidFill>
                <a:srgbClr val="090A0B"/>
              </a:solidFill>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01EC92EB-3297-466F-A905-3F07993F549E}"/>
              </a:ext>
            </a:extLst>
          </p:cNvPr>
          <p:cNvSpPr txBox="1"/>
          <p:nvPr/>
        </p:nvSpPr>
        <p:spPr>
          <a:xfrm>
            <a:off x="238989" y="971702"/>
            <a:ext cx="8352928" cy="523220"/>
          </a:xfrm>
          <a:prstGeom prst="rect">
            <a:avLst/>
          </a:prstGeom>
          <a:noFill/>
        </p:spPr>
        <p:txBody>
          <a:bodyPr wrap="square" rtlCol="0">
            <a:spAutoFit/>
          </a:bodyPr>
          <a:lstStyle/>
          <a:p>
            <a:pPr algn="l"/>
            <a:r>
              <a:rPr lang="zh-CN" altLang="en-US" sz="2800" b="0" dirty="0">
                <a:solidFill>
                  <a:srgbClr val="090A0B"/>
                </a:solidFill>
                <a:latin typeface="华文仿宋" panose="02010600040101010101" pitchFamily="2" charset="-122"/>
                <a:ea typeface="华文仿宋" panose="02010600040101010101" pitchFamily="2" charset="-122"/>
              </a:rPr>
              <a:t>通常大致分为三个步骤进行：</a:t>
            </a:r>
            <a:endPar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endParaRPr>
          </a:p>
        </p:txBody>
      </p:sp>
      <p:sp>
        <p:nvSpPr>
          <p:cNvPr id="4" name="文本框 3">
            <a:extLst>
              <a:ext uri="{FF2B5EF4-FFF2-40B4-BE49-F238E27FC236}">
                <a16:creationId xmlns:a16="http://schemas.microsoft.com/office/drawing/2014/main" id="{3D9F5FA7-E684-4B4E-9DD2-2FEDA408E380}"/>
              </a:ext>
            </a:extLst>
          </p:cNvPr>
          <p:cNvSpPr txBox="1"/>
          <p:nvPr/>
        </p:nvSpPr>
        <p:spPr>
          <a:xfrm>
            <a:off x="324286" y="4873037"/>
            <a:ext cx="7851248" cy="954107"/>
          </a:xfrm>
          <a:prstGeom prst="rect">
            <a:avLst/>
          </a:prstGeom>
          <a:noFill/>
        </p:spPr>
        <p:txBody>
          <a:bodyPr wrap="square" rtlCol="0">
            <a:spAutoFit/>
          </a:bodyPr>
          <a:lstStyle/>
          <a:p>
            <a:pPr algn="l"/>
            <a:r>
              <a:rPr lang="zh-CN" altLang="en-US" sz="2800" dirty="0">
                <a:solidFill>
                  <a:srgbClr val="FF0000"/>
                </a:solidFill>
                <a:latin typeface="+mn-ea"/>
                <a:ea typeface="+mn-ea"/>
              </a:rPr>
              <a:t>本章研究内容</a:t>
            </a:r>
            <a:r>
              <a:rPr lang="en-US" altLang="zh-CN" sz="2800" dirty="0">
                <a:solidFill>
                  <a:srgbClr val="FF0000"/>
                </a:solidFill>
                <a:latin typeface="+mn-ea"/>
                <a:ea typeface="+mn-ea"/>
              </a:rPr>
              <a:t>:</a:t>
            </a:r>
            <a:r>
              <a:rPr lang="zh-CN" altLang="en-US" sz="2800" dirty="0"/>
              <a:t>在</a:t>
            </a:r>
            <a:endParaRPr lang="en-US" altLang="zh-CN" sz="2800" dirty="0"/>
          </a:p>
          <a:p>
            <a:pPr algn="l"/>
            <a:r>
              <a:rPr lang="en-US" altLang="zh-CN" sz="2800" dirty="0">
                <a:solidFill>
                  <a:schemeClr val="tx1"/>
                </a:solidFill>
                <a:latin typeface="华文仿宋" panose="02010600040101010101" pitchFamily="2" charset="-122"/>
                <a:ea typeface="华文仿宋" panose="02010600040101010101" pitchFamily="2" charset="-122"/>
              </a:rPr>
              <a:t>                    </a:t>
            </a:r>
            <a:r>
              <a:rPr lang="zh-CN" altLang="en-US" sz="2800" dirty="0">
                <a:solidFill>
                  <a:schemeClr val="tx1"/>
                </a:solidFill>
                <a:latin typeface="华文仿宋" panose="02010600040101010101" pitchFamily="2" charset="-122"/>
                <a:ea typeface="华文仿宋" panose="02010600040101010101" pitchFamily="2" charset="-122"/>
              </a:rPr>
              <a:t>有根的前提下求出方程的近似根</a:t>
            </a:r>
            <a:r>
              <a:rPr lang="en-US" altLang="zh-CN" sz="2800" dirty="0">
                <a:solidFill>
                  <a:schemeClr val="tx1"/>
                </a:solidFill>
                <a:latin typeface="华文仿宋" panose="02010600040101010101" pitchFamily="2" charset="-122"/>
                <a:ea typeface="华文仿宋" panose="02010600040101010101" pitchFamily="2" charset="-122"/>
              </a:rPr>
              <a:t>.</a:t>
            </a:r>
            <a:endParaRPr lang="zh-CN" altLang="en-US" sz="2800" dirty="0">
              <a:solidFill>
                <a:schemeClr val="tx1"/>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2668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7B6AA-4F74-4208-864C-362E5A83DD7E}"/>
              </a:ext>
            </a:extLst>
          </p:cNvPr>
          <p:cNvSpPr>
            <a:spLocks noGrp="1"/>
          </p:cNvSpPr>
          <p:nvPr>
            <p:ph type="title"/>
          </p:nvPr>
        </p:nvSpPr>
        <p:spPr>
          <a:xfrm>
            <a:off x="2411760" y="250865"/>
            <a:ext cx="4879454" cy="471585"/>
          </a:xfrm>
        </p:spPr>
        <p:txBody>
          <a:bodyPr>
            <a:normAutofit fontScale="90000"/>
          </a:bodyPr>
          <a:lstStyle/>
          <a:p>
            <a:r>
              <a:rPr lang="en-US" altLang="zh-CN" sz="3600" dirty="0"/>
              <a:t>§</a:t>
            </a:r>
            <a:r>
              <a:rPr lang="en-US" altLang="zh-CN" sz="3600" dirty="0">
                <a:solidFill>
                  <a:schemeClr val="bg2">
                    <a:lumMod val="10000"/>
                  </a:schemeClr>
                </a:solidFill>
                <a:latin typeface="仿宋" panose="02010609060101010101" pitchFamily="49" charset="-122"/>
                <a:ea typeface="仿宋" panose="02010609060101010101" pitchFamily="49" charset="-122"/>
              </a:rPr>
              <a:t>2.2 </a:t>
            </a:r>
            <a:r>
              <a:rPr lang="zh-CN" altLang="en-US" sz="3600" dirty="0">
                <a:solidFill>
                  <a:schemeClr val="bg2">
                    <a:lumMod val="10000"/>
                  </a:schemeClr>
                </a:solidFill>
                <a:latin typeface="仿宋" panose="02010609060101010101" pitchFamily="49" charset="-122"/>
                <a:ea typeface="仿宋" panose="02010609060101010101" pitchFamily="49" charset="-122"/>
              </a:rPr>
              <a:t>二分法与试值法</a:t>
            </a:r>
            <a:endParaRPr lang="zh-CN" altLang="en-US" dirty="0"/>
          </a:p>
        </p:txBody>
      </p:sp>
      <p:sp>
        <p:nvSpPr>
          <p:cNvPr id="3" name="文本框 2">
            <a:extLst>
              <a:ext uri="{FF2B5EF4-FFF2-40B4-BE49-F238E27FC236}">
                <a16:creationId xmlns:a16="http://schemas.microsoft.com/office/drawing/2014/main" id="{EB976731-CE52-46C7-A643-15B60E722E0C}"/>
              </a:ext>
            </a:extLst>
          </p:cNvPr>
          <p:cNvSpPr txBox="1"/>
          <p:nvPr/>
        </p:nvSpPr>
        <p:spPr>
          <a:xfrm>
            <a:off x="225442" y="809635"/>
            <a:ext cx="2592288"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a:t>
            </a:r>
            <a:r>
              <a:rPr lang="en-US" altLang="zh-CN" sz="2800" dirty="0">
                <a:solidFill>
                  <a:schemeClr val="tx1">
                    <a:lumMod val="95000"/>
                    <a:lumOff val="5000"/>
                  </a:schemeClr>
                </a:solidFill>
                <a:latin typeface="+mn-ea"/>
                <a:ea typeface="+mn-ea"/>
              </a:rPr>
              <a:t>1</a:t>
            </a:r>
            <a:r>
              <a:rPr lang="zh-CN" altLang="en-US" sz="2800" dirty="0">
                <a:solidFill>
                  <a:schemeClr val="tx1">
                    <a:lumMod val="95000"/>
                    <a:lumOff val="5000"/>
                  </a:schemeClr>
                </a:solidFill>
                <a:latin typeface="+mn-ea"/>
                <a:ea typeface="+mn-ea"/>
              </a:rPr>
              <a:t>）</a:t>
            </a:r>
            <a:r>
              <a:rPr lang="zh-CN" altLang="en-US" sz="2800" dirty="0">
                <a:solidFill>
                  <a:schemeClr val="bg2">
                    <a:lumMod val="10000"/>
                  </a:schemeClr>
                </a:solidFill>
                <a:latin typeface="仿宋" panose="02010609060101010101" pitchFamily="49" charset="-122"/>
                <a:ea typeface="仿宋" panose="02010609060101010101" pitchFamily="49" charset="-122"/>
              </a:rPr>
              <a:t>二分法</a:t>
            </a:r>
            <a:endParaRPr lang="zh-CN" altLang="en-US" sz="280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78636B34-6B3B-47EC-A1FB-B11AA0F2CEEE}"/>
              </a:ext>
            </a:extLst>
          </p:cNvPr>
          <p:cNvSpPr txBox="1"/>
          <p:nvPr/>
        </p:nvSpPr>
        <p:spPr>
          <a:xfrm>
            <a:off x="256210" y="1507225"/>
            <a:ext cx="8784976" cy="954107"/>
          </a:xfrm>
          <a:prstGeom prst="rect">
            <a:avLst/>
          </a:prstGeom>
          <a:noFill/>
        </p:spPr>
        <p:txBody>
          <a:bodyPr wrap="square" rtlCol="0">
            <a:spAutoFit/>
          </a:bodyPr>
          <a:lstStyle/>
          <a:p>
            <a:pPr algn="l"/>
            <a:r>
              <a:rPr lang="en-US" altLang="zh-CN" sz="2800" dirty="0">
                <a:solidFill>
                  <a:schemeClr val="tx1"/>
                </a:solidFill>
                <a:latin typeface="仿宋" panose="02010609060101010101" pitchFamily="49" charset="-122"/>
                <a:ea typeface="仿宋" panose="02010609060101010101" pitchFamily="49" charset="-122"/>
              </a:rPr>
              <a:t> </a:t>
            </a:r>
            <a:r>
              <a:rPr lang="zh-CN" altLang="en-US" sz="2800" dirty="0">
                <a:solidFill>
                  <a:schemeClr val="tx1"/>
                </a:solidFill>
                <a:latin typeface="仿宋" panose="02010609060101010101" pitchFamily="49" charset="-122"/>
                <a:ea typeface="仿宋" panose="02010609060101010101" pitchFamily="49" charset="-122"/>
              </a:rPr>
              <a:t>二分法又称二分区间法，是求解非线性方程近似根的一种常用的简单方法</a:t>
            </a:r>
            <a:r>
              <a:rPr lang="zh-CN" altLang="en-US" sz="2800" dirty="0">
                <a:solidFill>
                  <a:schemeClr val="tx1"/>
                </a:solidFill>
                <a:latin typeface="黑体" panose="02010609060101010101" pitchFamily="49" charset="-122"/>
                <a:ea typeface="黑体" panose="02010609060101010101" pitchFamily="49" charset="-122"/>
              </a:rPr>
              <a:t>。</a:t>
            </a:r>
            <a:endParaRPr lang="zh-CN" altLang="en-US" sz="2800" dirty="0">
              <a:solidFill>
                <a:schemeClr val="tx1"/>
              </a:solidFill>
              <a:latin typeface="+mn-ea"/>
              <a:ea typeface="+mn-ea"/>
            </a:endParaRPr>
          </a:p>
        </p:txBody>
      </p:sp>
      <p:pic>
        <p:nvPicPr>
          <p:cNvPr id="8" name="图片 7">
            <a:extLst>
              <a:ext uri="{FF2B5EF4-FFF2-40B4-BE49-F238E27FC236}">
                <a16:creationId xmlns:a16="http://schemas.microsoft.com/office/drawing/2014/main" id="{D8F9AA36-03AD-4F5B-B832-5088138A7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30" y="2635702"/>
            <a:ext cx="8123758" cy="1063723"/>
          </a:xfrm>
          <a:prstGeom prst="rect">
            <a:avLst/>
          </a:prstGeom>
        </p:spPr>
      </p:pic>
      <p:sp>
        <p:nvSpPr>
          <p:cNvPr id="23" name="Rectangle 5">
            <a:extLst>
              <a:ext uri="{FF2B5EF4-FFF2-40B4-BE49-F238E27FC236}">
                <a16:creationId xmlns:a16="http://schemas.microsoft.com/office/drawing/2014/main" id="{E06F5F00-4694-47D0-BE34-558B40C5A1FC}"/>
              </a:ext>
            </a:extLst>
          </p:cNvPr>
          <p:cNvSpPr>
            <a:spLocks noChangeArrowheads="1"/>
          </p:cNvSpPr>
          <p:nvPr/>
        </p:nvSpPr>
        <p:spPr bwMode="auto">
          <a:xfrm>
            <a:off x="61545" y="4149080"/>
            <a:ext cx="3162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hlink"/>
              </a:buClr>
              <a:buFont typeface="Wingdings" panose="05000000000000000000" pitchFamily="2" charset="2"/>
              <a:buChar char="p"/>
            </a:pPr>
            <a:r>
              <a:rPr lang="en-US" altLang="zh-CN" sz="2800" b="1" dirty="0">
                <a:solidFill>
                  <a:srgbClr val="006600"/>
                </a:solidFill>
              </a:rPr>
              <a:t> </a:t>
            </a:r>
            <a:r>
              <a:rPr lang="zh-CN" altLang="en-US" sz="2800" b="1" dirty="0">
                <a:solidFill>
                  <a:srgbClr val="0000FF"/>
                </a:solidFill>
              </a:rPr>
              <a:t>具体方法：</a:t>
            </a:r>
          </a:p>
        </p:txBody>
      </p:sp>
      <p:sp>
        <p:nvSpPr>
          <p:cNvPr id="24" name="Text Box 6">
            <a:extLst>
              <a:ext uri="{FF2B5EF4-FFF2-40B4-BE49-F238E27FC236}">
                <a16:creationId xmlns:a16="http://schemas.microsoft.com/office/drawing/2014/main" id="{360A5BA1-A295-42CE-9C3F-DC6F178010B8}"/>
              </a:ext>
            </a:extLst>
          </p:cNvPr>
          <p:cNvSpPr txBox="1">
            <a:spLocks noChangeArrowheads="1"/>
          </p:cNvSpPr>
          <p:nvPr/>
        </p:nvSpPr>
        <p:spPr bwMode="auto">
          <a:xfrm>
            <a:off x="467519" y="4896193"/>
            <a:ext cx="820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63600" indent="-863600">
              <a:defRPr kumimoji="1" sz="2400">
                <a:solidFill>
                  <a:schemeClr val="tx1"/>
                </a:solidFill>
                <a:latin typeface="Times New Roman" panose="02020603050405020304" pitchFamily="18" charset="0"/>
                <a:ea typeface="宋体" panose="02010600030101010101" pitchFamily="2" charset="-122"/>
              </a:defRPr>
            </a:lvl1pPr>
            <a:lvl2pPr marL="1054100">
              <a:defRPr kumimoji="1" sz="2400">
                <a:solidFill>
                  <a:schemeClr val="tx1"/>
                </a:solidFill>
                <a:latin typeface="Times New Roman" panose="02020603050405020304" pitchFamily="18" charset="0"/>
                <a:ea typeface="宋体" panose="02010600030101010101" pitchFamily="2" charset="-122"/>
              </a:defRPr>
            </a:lvl2pPr>
            <a:lvl3pPr marL="1244600">
              <a:defRPr kumimoji="1" sz="2400">
                <a:solidFill>
                  <a:schemeClr val="tx1"/>
                </a:solidFill>
                <a:latin typeface="Times New Roman" panose="02020603050405020304" pitchFamily="18" charset="0"/>
                <a:ea typeface="宋体" panose="02010600030101010101" pitchFamily="2" charset="-122"/>
              </a:defRPr>
            </a:lvl3pPr>
            <a:lvl4pPr marL="1435100">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ea typeface="楷体_GB2312" pitchFamily="49" charset="-122"/>
              </a:rPr>
              <a:t>通过二等分不断缩小有根区间的长度，直到满足精度为止。</a:t>
            </a:r>
            <a:endParaRPr lang="zh-CN" altLang="en-US" sz="3600" dirty="0"/>
          </a:p>
        </p:txBody>
      </p:sp>
    </p:spTree>
    <p:extLst>
      <p:ext uri="{BB962C8B-B14F-4D97-AF65-F5344CB8AC3E}">
        <p14:creationId xmlns:p14="http://schemas.microsoft.com/office/powerpoint/2010/main" val="418346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amond(in)">
                                      <p:cBhvr>
                                        <p:cTn id="7" dur="1000"/>
                                        <p:tgtEl>
                                          <p:spTgt spid="23"/>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slide(fromBottom)">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60.5"/>
  <p:tag name="LATEXADDIN" val="\documentclass{article}&#10;\usepackage{amsmath}&#10;\pagestyle{empty}&#10;\begin{document}&#10;&#10;&#10;$f(x)=0$&#10;&#10;\end{document}"/>
  <p:tag name="IGUANATEXSIZE" val="40"/>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5.75"/>
  <p:tag name="ORIGINALWIDTH" val="392.25"/>
  <p:tag name="LATEXADDIN" val="\documentclass{article}&#10;\usepackage{amsmath}&#10;\pagestyle{empty}&#10;\begin{document}&#10;&#10;&#10;$b_n-a_n$&#10;&#10;\end{document}"/>
  <p:tag name="IGUANATEXSIZE" val="28"/>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1149"/>
  <p:tag name="LATEXADDIN" val="\documentclass{article}&#10;\usepackage{amsmath}&#10;\pagestyle{empty}&#10;\begin{document}&#10;&#10;&#10;$f(x)=x^2-10x+23$&#10;&#10;\end{document}"/>
  <p:tag name="IGUANATEXSIZE" val="2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60.5"/>
  <p:tag name="LATEXADDIN" val="\documentclass{article}&#10;\usepackage{amsmath}&#10;\pagestyle{empty}&#10;\begin{document}&#10;&#10;&#10;$f(x)=0$&#10;&#10;\end{document}"/>
  <p:tag name="IGUANATEXSIZE" val="40"/>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46"/>
  <p:tag name="LATEXADDIN" val="\documentclass{article}&#10;\usepackage{amsmath}&#10;\pagestyle{empty}&#10;\begin{document}&#10;&#10;&#10;$f (x) = x - g(x) $&#10;&#10;\end{document}"/>
  <p:tag name="IGUANATEXSIZE" val="24"/>
  <p:tag name="IGUANATEXCURSOR" val="100"/>
  <p:tag name="TRANSPARENCY" val="True"/>
  <p:tag name="FILENAME" val=""/>
  <p:tag name="LATEXENGINEID" val="0"/>
  <p:tag name="TEMPFOLDER" val="d:\Soft\charulatex\"/>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567.75"/>
  <p:tag name="LATEXADDIN" val="\documentclass{article}&#10;\usepackage{amsmath}&#10;\pagestyle{empty}&#10;\begin{document}&#10;&#10;&#10;$| g'(x) |\leq L $&#10;&#10;\end{document}"/>
  <p:tag name="IGUANATEXSIZE" val="24"/>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208.75"/>
  <p:tag name="LATEXADDIN" val="\documentclass{article}&#10;\usepackage{amsmath}&#10;\pagestyle{empty}&#10;\begin{document}&#10;&#10;&#10;$f(a)=a-g(a)\leq0,$  $f(b)=b-g(b)\geq0.&#10;$&#10;&#10;\end{document}"/>
  <p:tag name="IGUANATEXSIZE" val="28"/>
  <p:tag name="IGUANATEXCURSOR" val="100"/>
  <p:tag name="TRANSPARENCY" val="True"/>
  <p:tag name="FILENAME" val=""/>
  <p:tag name="LATEXENGINEID" val="0"/>
  <p:tag name="TEMPFOLDER" val="d:\Soft\charulatex\"/>
  <p:tag name="LATEXFORMHEIGHT" val="306"/>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84.25"/>
  <p:tag name="LATEXADDIN" val="\documentclass{article}&#10;\usepackage{amsmath}&#10;\pagestyle{empty}&#10;\begin{document}&#10;&#10;&#10;$f(x)=x-g(x),$&#10;&#10;\end{document}"/>
  <p:tag name="IGUANATEXSIZE" val="28"/>
  <p:tag name="IGUANATEXCURSOR" val="95"/>
  <p:tag name="TRANSPARENCY" val="True"/>
  <p:tag name="FILENAME" val=""/>
  <p:tag name="LATEXENGINEID" val="0"/>
  <p:tag name="TEMPFOLDER" val="d:\Soft\charulatex\"/>
  <p:tag name="LATEXFORMHEIGHT" val="306"/>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2"/>
  <p:tag name="ORIGINALWIDTH" val="527.25"/>
  <p:tag name="LATEXADDIN" val="\documentclass{article}&#10;\usepackage{amsmath}&#10;\pagestyle{empty}&#10;\begin{document}&#10;&#10;&#10;$0\leq L &lt;1$&#10;&#10;\end{document}"/>
  <p:tag name="IGUANATEXSIZE" val="24"/>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567.75"/>
  <p:tag name="LATEXADDIN" val="\documentclass{article}&#10;\usepackage{amsmath}&#10;\pagestyle{empty}&#10;\begin{document}&#10;&#10;&#10;$| g'(x) |\leq L $&#10;&#10;\end{document}"/>
  <p:tag name="IGUANATEXSIZE" val="24"/>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02"/>
  <p:tag name="ORIGINALWIDTH" val="527.25"/>
  <p:tag name="LATEXADDIN" val="\documentclass{article}&#10;\usepackage{amsmath}&#10;\pagestyle{empty}&#10;\begin{document}&#10;&#10;&#10;$0\leq L &lt;1$&#10;&#10;\end{document}"/>
  <p:tag name="IGUANATEXSIZE" val="24"/>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60.5"/>
  <p:tag name="LATEXADDIN" val="\documentclass{article}&#10;\usepackage{amsmath}&#10;\pagestyle{empty}&#10;\begin{document}&#10;&#10;&#10;$f(x)=0 $&#10;&#10;\end{document}"/>
  <p:tag name="IGUANATEXSIZE" val="28"/>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546.75"/>
  <p:tag name="LATEXADDIN" val="\documentclass{article}&#10;\usepackage{amsmath}&#10;\pagestyle{empty}&#10;\begin{document}&#10;&#10;&#10;$g'(x^*) \neq 0$&#10;&#10;\end{document}"/>
  <p:tag name="IGUANATEXSIZE" val="28"/>
  <p:tag name="IGUANATEXCURSOR" val="85"/>
  <p:tag name="TRANSPARENCY" val="True"/>
  <p:tag name="FILENAME" val=""/>
  <p:tag name="LATEXENGINEID" val="0"/>
  <p:tag name="TEMPFOLDER" val="d:\Soft\charulatex\"/>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699.5"/>
  <p:tag name="LATEXADDIN" val="\documentclass{article}&#10;\usepackage{amsmath}&#10;\pagestyle{empty}&#10;\begin{document}&#10;&#10;&#10;$f(x)\approx f\left(x_k\right)+f'\left(x_k\right)\left(x-x_k\right)$&#10;\end{document}"/>
  <p:tag name="IGUANATEXSIZE" val="32"/>
  <p:tag name="IGUANATEXCURSOR" val="138"/>
  <p:tag name="TRANSPARENCY" val="True"/>
  <p:tag name="FILENAME" val=""/>
  <p:tag name="LATEXENGINEID" val="0"/>
  <p:tag name="TEMPFOLDER" val="d:\Soft\charulatex\"/>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584"/>
  <p:tag name="LATEXADDIN" val="\documentclass{article}&#10;\usepackage{amsmath}&#10;\pagestyle{empty}&#10;\begin{document}&#10;&#10;&#10;$f\left(x_k\right)+f'\left(x_k\right)\left(x^*-x_k\right)\approx 0$&#10;\end{document}"/>
  <p:tag name="IGUANATEXSIZE" val="32"/>
  <p:tag name="IGUANATEXCURSOR" val="83"/>
  <p:tag name="TRANSPARENCY" val="True"/>
  <p:tag name="FILENAME" val=""/>
  <p:tag name="LATEXENGINEID" val="0"/>
  <p:tag name="TEMPFOLDER" val="d:\Soft\charulatex\"/>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872.25"/>
  <p:tag name="LATEXADDIN" val="\documentclass{article}&#10;\usepackage{amsmath}&#10;\pagestyle{empty}&#10;\begin{document}&#10;&#10;&#10;$x^*\approx  x_k- \frac{f\left(x_k\right)}{f'\left(x_k\right)}$&#10;\end{document}"/>
  <p:tag name="IGUANATEXSIZE" val="32"/>
  <p:tag name="IGUANATEXCURSOR" val="144"/>
  <p:tag name="TRANSPARENCY" val="True"/>
  <p:tag name="FILENAME" val=""/>
  <p:tag name="LATEXENGINEID" val="0"/>
  <p:tag name="TEMPFOLDER" val="d:\Soft\charulatex\"/>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1815"/>
  <p:tag name="LATEXADDIN" val="\documentclass{article}&#10;\usepackage{amsmath}&#10;\pagestyle{empty}&#10;\begin{document}&#10;&#10;&#10;$x_{k+1}\approx  x_k- \frac{f\left(x_k\right)}{f'\left(x_k\right)}$, $k=0,1,2,\cdots$&#10;\end{document}"/>
  <p:tag name="IGUANATEXSIZE" val="32"/>
  <p:tag name="IGUANATEXCURSOR" val="166"/>
  <p:tag name="TRANSPARENCY" val="True"/>
  <p:tag name="FILENAME" val=""/>
  <p:tag name="LATEXENGINEID" val="0"/>
  <p:tag name="TEMPFOLDER" val="d:\Soft\charulatex\"/>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912.75"/>
  <p:tag name="LATEXADDIN" val="\documentclass{article}&#10;\usepackage{amsmath}&#10;\pagestyle{empty}&#10;\begin{document}&#10;&#10;&#10;$\varphi(x) \approx  x- \frac{f\left(x\right)}{f'\left(x\right)}$.&#10;\end{document}"/>
  <p:tag name="IGUANATEXSIZE" val="32"/>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584"/>
  <p:tag name="LATEXADDIN" val="\documentclass{article}&#10;\usepackage{amsmath}&#10;\pagestyle{empty}&#10;\begin{document}&#10;&#10;&#10;$f\left(x_k\right)+f'\left(x_k\right)\left(x^*-x_k\right)\approx 0$&#10;\end{document}"/>
  <p:tag name="IGUANATEXSIZE" val="32"/>
  <p:tag name="IGUANATEXCURSOR" val="83"/>
  <p:tag name="TRANSPARENCY" val="True"/>
  <p:tag name="FILENAME" val=""/>
  <p:tag name="LATEXENGINEID" val="0"/>
  <p:tag name="TEMPFOLDER" val="d:\Soft\charulatex\"/>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84.75"/>
  <p:tag name="ORIGINALWIDTH" val="420.75"/>
  <p:tag name="LATEXADDIN" val="\documentclass{article}&#10;\usepackage{amsmath}&#10;\pagestyle{empty}&#10;\begin{document}&#10;&#10;&#10;$x=e^{-x}$&#10;&#10;\end{document}"/>
  <p:tag name="IGUANATEXSIZE" val="2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34"/>
  <p:tag name="LATEXADDIN" val="\documentclass{article}&#10;\usepackage{amsmath}&#10;\pagestyle{empty}&#10;\begin{document}&#10;&#10;&#10;$f(x)=xe^x-1$,&#10;&#10;\end{document}"/>
  <p:tag name="IGUANATEXSIZE" val="28"/>
  <p:tag name="IGUANATEXCURSOR" val="96"/>
  <p:tag name="TRANSPARENCY" val="True"/>
  <p:tag name="FILENAME" val=""/>
  <p:tag name="LATEXENGINEID" val="0"/>
  <p:tag name="TEMPFOLDER" val="d:\Soft\charulatex\"/>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927.75"/>
  <p:tag name="LATEXADDIN" val="\documentclass{article}&#10;\usepackage{amsmath}&#10;\pagestyle{empty}&#10;\begin{document}&#10;&#10;&#10;$f'(x)=e^x(x+1)$&#10;&#10;\end{document}"/>
  <p:tag name="IGUANATEXSIZE" val="28"/>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135.5"/>
  <p:tag name="LATEXADDIN" val="\documentclass{article}&#10;\usepackage{amsmath}&#10;\pagestyle{empty}&#10;\begin{document}&#10;&#10;&#10;$[a, b]$ $( f(a) \cdot f(b) &lt; 0)  $&#10;&#10;\end{document}"/>
  <p:tag name="IGUANATEXSIZE" val="28"/>
  <p:tag name="IGUANATEXCURSOR" val="105"/>
  <p:tag name="TRANSPARENCY" val="True"/>
  <p:tag name="FILENAME" val=""/>
  <p:tag name="LATEXENGINEID" val="0"/>
  <p:tag name="TEMPFOLDER" val="d:\Soft\charulatex\"/>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1815"/>
  <p:tag name="LATEXADDIN" val="\documentclass{article}&#10;\usepackage{amsmath}&#10;\pagestyle{empty}&#10;\begin{document}&#10;&#10;&#10;$x_{k+1}\approx  x_k- \frac{f\left(x_k\right)}{f'\left(x_k\right)}$, $k=0,1,2,\cdots$&#10;\end{document}"/>
  <p:tag name="IGUANATEXSIZE" val="32"/>
  <p:tag name="IGUANATEXCURSOR" val="166"/>
  <p:tag name="TRANSPARENCY" val="True"/>
  <p:tag name="FILENAME" val=""/>
  <p:tag name="LATEXENGINEID" val="0"/>
  <p:tag name="TEMPFOLDER" val="d:\Soft\charulatex\"/>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1815"/>
  <p:tag name="LATEXADDIN" val="\documentclass{article}&#10;\usepackage{amsmath}&#10;\pagestyle{empty}&#10;\begin{document}&#10;&#10;&#10;$x_{k+1}= x_k- \frac{f\left(x_k\right)}{f'\left(x_k\right)}$, $k=0,1,2,\cdots$&#10;\end{document}"/>
  <p:tag name="IGUANATEXSIZE" val="32"/>
  <p:tag name="IGUANATEXCURSOR" val="91"/>
  <p:tag name="TRANSPARENCY" val="True"/>
  <p:tag name="FILENAME" val=""/>
  <p:tag name="LATEXENGINEID" val="0"/>
  <p:tag name="TEMPFOLDER" val="d:\Soft\charulatex\"/>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288.5"/>
  <p:tag name="LATEXADDIN" val="\documentclass{article}&#10;\usepackage{amsmath}&#10;\pagestyle{empty}&#10;\begin{document}&#10;&#10;&#10;$f(x^*)=0$, ~ $f'\left(x^*\right)\neq 0$.&#10;\end{document}"/>
  <p:tag name="IGUANATEXSIZE" val="32"/>
  <p:tag name="IGUANATEXCURSOR" val="115"/>
  <p:tag name="TRANSPARENCY" val="True"/>
  <p:tag name="FILENAME" val=""/>
  <p:tag name="LATEXENGINEID" val="0"/>
  <p:tag name="TEMPFOLDER" val="d:\Soft\charulatex\"/>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1479"/>
  <p:tag name="LATEXADDIN" val="\documentclass{article}&#10;\usepackage{amsmath}&#10;\pagestyle{empty}&#10;\begin{document}&#10;&#10;&#10;$x_{k+1}=\varphi(x_k)=x_k-\frac{f(x_k)}{f'(x_k)}$&#10;&#10;\end{document}"/>
  <p:tag name="IGUANATEXSIZE" val="28"/>
  <p:tag name="IGUANATEXCURSOR" val="124"/>
  <p:tag name="TRANSPARENCY" val="True"/>
  <p:tag name="FILENAME" val=""/>
  <p:tag name="LATEXENGINEID" val="0"/>
  <p:tag name="TEMPFOLDER" val="d:\Soft\charulatex\"/>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224.25"/>
  <p:tag name="ORIGINALWIDTH" val="980.25"/>
  <p:tag name="LATEXADDIN" val="\documentclass{article}&#10;\usepackage{amsmath}&#10;\pagestyle{empty}&#10;\begin{document}&#10;&#10;&#10;$\left[x_0- \frac{f\left(x_0\right)}{f'\left(x_0\right)}\right]\to x_1$ &#10;\end{document}"/>
  <p:tag name="IGUANATEXSIZE" val="32"/>
  <p:tag name="IGUANATEXCURSOR" val="154"/>
  <p:tag name="TRANSPARENCY" val="True"/>
  <p:tag name="FILENAME" val=""/>
  <p:tag name="LATEXENGINEID" val="0"/>
  <p:tag name="TEMPFOLDER" val="d:\Soft\charulatex\"/>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41.25"/>
  <p:tag name="LATEXADDIN" val="\documentclass{article}&#10;\usepackage{amsmath}&#10;\pagestyle{empty}&#10;\begin{document}&#10;&#10;&#10;$f'\left(x_k\right)$&#10;\end{document}"/>
  <p:tag name="IGUANATEXSIZE" val="32"/>
  <p:tag name="IGUANATEXCURSOR" val="102"/>
  <p:tag name="TRANSPARENCY" val="True"/>
  <p:tag name="FILENAME" val=""/>
  <p:tag name="LATEXENGINEID" val="0"/>
  <p:tag name="TEMPFOLDER" val="d:\Soft\charulatex\"/>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41.25"/>
  <p:tag name="LATEXADDIN" val="\documentclass{article}&#10;\usepackage{amsmath}&#10;\pagestyle{empty}&#10;\begin{document}&#10;&#10;&#10;$f'\left(x_k\right)$&#10;\end{document}"/>
  <p:tag name="IGUANATEXSIZE" val="32"/>
  <p:tag name="IGUANATEXCURSOR" val="102"/>
  <p:tag name="TRANSPARENCY" val="True"/>
  <p:tag name="FILENAME" val=""/>
  <p:tag name="LATEXENGINEID" val="0"/>
  <p:tag name="TEMPFOLDER" val="d:\Soft\charulatex\"/>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606"/>
  <p:tag name="LATEXADDIN" val="\documentclass{article}&#10;\usepackage{amsmath}&#10;\pagestyle{empty}&#10;\begin{document}&#10;&#10;&#10;$f'\left(x_k\right)=0.$&#10;\end{document}"/>
  <p:tag name="IGUANATEXSIZE" val="32"/>
  <p:tag name="IGUANATEXCURSOR" val="104"/>
  <p:tag name="TRANSPARENCY" val="True"/>
  <p:tag name="FILENAME" val=""/>
  <p:tag name="LATEXENGINEID" val="0"/>
  <p:tag name="TEMPFOLDER" val="d:\Soft\charulatex\"/>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41.25"/>
  <p:tag name="LATEXADDIN" val="\documentclass{article}&#10;\usepackage{amsmath}&#10;\pagestyle{empty}&#10;\begin{document}&#10;&#10;&#10;$f'\left(x_k\right)$&#10;\end{document}"/>
  <p:tag name="IGUANATEXSIZE" val="32"/>
  <p:tag name="IGUANATEXCURSOR" val="101"/>
  <p:tag name="TRANSPARENCY" val="True"/>
  <p:tag name="FILENAME" val=""/>
  <p:tag name="LATEXENGINEID" val="0"/>
  <p:tag name="TEMPFOLDER" val="d:\Soft\charulatex\"/>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92.75"/>
  <p:tag name="ORIGINALWIDTH" val="681.75"/>
  <p:tag name="LATEXADDIN" val="\documentclass{article}&#10;\usepackage{amsmath}&#10;\pagestyle{empty}&#10;\begin{document}&#10;&#10;&#10;$\frac{f(x_k)-f(x_{k-1})}{\left(x_k-x_{k-1}\right)}$&#10;&#10;\end{document}"/>
  <p:tag name="IGUANATEXSIZE" val="28"/>
  <p:tag name="IGUANATEXCURSOR" val="106"/>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53.75"/>
  <p:tag name="ORIGINALWIDTH" val="1201.5"/>
  <p:tag name="LATEXADDIN" val="\documentclass{article}&#10;\usepackage{amsmath}&#10;\pagestyle{empty}&#10;\begin{document}&#10;&#10;&#10;$\varepsilon=0.05, k\geq \frac{\ln 20}{\ln 2} -1, $&#10;&#10;\end{document}"/>
  <p:tag name="IGUANATEXSIZE" val="28"/>
  <p:tag name="IGUANATEXCURSOR" val="106"/>
  <p:tag name="TRANSPARENCY" val="True"/>
  <p:tag name="FILENAME" val=""/>
  <p:tag name="LATEXENGINEID" val="0"/>
  <p:tag name="TEMPFOLDER" val="d:\Soft\charulatex\"/>
  <p:tag name="LATEXFORMHEIGHT" val="397.5"/>
  <p:tag name="LATEXFORMWIDTH" val="543"/>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41.25"/>
  <p:tag name="LATEXADDIN" val="\documentclass{article}&#10;\usepackage{amsmath}&#10;\pagestyle{empty}&#10;\begin{document}&#10;&#10;&#10;$f'\left(x_k\right)$&#10;\end{document}"/>
  <p:tag name="IGUANATEXSIZE" val="32"/>
  <p:tag name="IGUANATEXCURSOR" val="101"/>
  <p:tag name="TRANSPARENCY" val="True"/>
  <p:tag name="FILENAME" val=""/>
  <p:tag name="LATEXENGINEID" val="0"/>
  <p:tag name="TEMPFOLDER" val="d:\Soft\charulatex\"/>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2877.75"/>
  <p:tag name="LATEXADDIN" val="\documentclass{article}&#10;\usepackage{amsmath}&#10;\pagestyle{empty}&#10;\begin{document}&#10;&#10;&#10;$x_{k+1}=x_k-     \frac{f(x_k)}{f(x_k)-f(x_{k-1})} \left(x_k-x_{k-1}\right)$, $k=1,2,3,\cdots$&#10;&#10;\end{document}"/>
  <p:tag name="IGUANATEXSIZE" val="28"/>
  <p:tag name="IGUANATEXCURSOR" val="176"/>
  <p:tag name="TRANSPARENCY" val="True"/>
  <p:tag name="FILENAME" val=""/>
  <p:tag name="LATEXENGINEID" val="0"/>
  <p:tag name="TEMPFOLDER" val="d:\Soft\charulatex\"/>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486.75"/>
  <p:tag name="LATEXADDIN" val="\documentclass{article}&#10;\usepackage{amsmath}&#10;\pagestyle{empty}&#10;\begin{document}&#10;&#10;&#10;$\left\{ p_n \right\}_{n=0}^\infty,$&#10;&#10;\end{document}"/>
  <p:tag name="IGUANATEXSIZE" val="28"/>
  <p:tag name="IGUANATEXCURSOR" val="117"/>
  <p:tag name="TRANSPARENCY" val="True"/>
  <p:tag name="FILENAME" val=""/>
  <p:tag name="LATEXENGINEID" val="0"/>
  <p:tag name="TEMPFOLDER" val="d:\Soft\charulatex\"/>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14"/>
  <p:tag name="ORIGINALWIDTH" val="219"/>
  <p:tag name="LATEXADDIN" val="\documentclass{article}&#10;\usepackage{amsmath}&#10;\pagestyle{empty}&#10;\begin{document}&#10;&#10;&#10;$\Delta p_n$&#10;&#10;\end{document}"/>
  <p:tag name="IGUANATEXSIZE" val="24"/>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18.5"/>
  <p:tag name="ORIGINALWIDTH" val="1337.25"/>
  <p:tag name="LATEXADDIN" val="\documentclass{article}&#10;\usepackage{amsmath}&#10;\pagestyle{empty}&#10;\begin{document}&#10;&#10;&#10;$\Delta p_n=p_{n+1}- p_n,$  $n\geq 0.$&#10;&#10;\end{document}"/>
  <p:tag name="IGUANATEXSIZE" val="28"/>
  <p:tag name="IGUANATEXCURSOR" val="119"/>
  <p:tag name="TRANSPARENCY" val="True"/>
  <p:tag name="FILENAME" val=""/>
  <p:tag name="LATEXENGINEID" val="0"/>
  <p:tag name="TEMPFOLDER" val="d:\Soft\charulatex\"/>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29.75"/>
  <p:tag name="ORIGINALWIDTH" val="280.5"/>
  <p:tag name="LATEXADDIN" val="\documentclass{article}&#10;\usepackage{amsmath}&#10;\pagestyle{empty}&#10;\begin{document}&#10;&#10;&#10;$\Delta^k p_n$&#10;&#10;\end{document}"/>
  <p:tag name="IGUANATEXSIZE" val="24"/>
  <p:tag name="IGUANATEXCURSOR" val="91"/>
  <p:tag name="TRANSPARENCY" val="True"/>
  <p:tag name="FILENAME" val=""/>
  <p:tag name="LATEXENGINEID" val="0"/>
  <p:tag name="TEMPFOLDER" val="d:\Soft\charulatex\"/>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35.75"/>
  <p:tag name="ORIGINALWIDTH" val="1497.75"/>
  <p:tag name="LATEXADDIN" val="\documentclass{article}&#10;\usepackage{amsmath}&#10;\pagestyle{empty}&#10;\begin{document}&#10;&#10;&#10;$\Delta^k p_n=\Delta^{k-1}\left(\Delta p_n\right)$,  $k\geq 2$.&#10;&#10;\end{document}"/>
  <p:tag name="IGUANATEXSIZE" val="28"/>
  <p:tag name="IGUANATEXCURSOR" val="145"/>
  <p:tag name="TRANSPARENCY" val="True"/>
  <p:tag name="FILENAME" val=""/>
  <p:tag name="LATEXENGINEID" val="0"/>
  <p:tag name="TEMPFOLDER" val="d:\Soft\charulatex\"/>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429.75"/>
  <p:tag name="LATEXADDIN" val="\documentclass{article}&#10;\usepackage{amsmath}&#10;\pagestyle{empty}&#10;\begin{document}&#10;&#10;&#10;$\left\{ p_n \right\}_{n=0}^\infty$&#10;&#10;\end{document}"/>
  <p:tag name="IGUANATEXSIZE" val="28"/>
  <p:tag name="IGUANATEXCURSOR" val="116"/>
  <p:tag name="TRANSPARENCY" val="True"/>
  <p:tag name="FILENAME" val=""/>
  <p:tag name="LATEXENGINEID" val="0"/>
  <p:tag name="TEMPFOLDER" val="d:\Soft\charulatex\"/>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06.5"/>
  <p:tag name="ORIGINALWIDTH" val="325.5"/>
  <p:tag name="LATEXADDIN" val="\documentclass{article}&#10;\usepackage{amsmath}&#10;\pagestyle{empty}&#10;\begin{document}&#10;&#10;&#10;$n\geq 0,$&#10;&#10;\end{document}"/>
  <p:tag name="IGUANATEXSIZE" val="24"/>
  <p:tag name="IGUANATEXCURSOR" val="91"/>
  <p:tag name="TRANSPARENCY" val="True"/>
  <p:tag name="FILENAME" val=""/>
  <p:tag name="LATEXENGINEID" val="0"/>
  <p:tag name="TEMPFOLDER" val="d:\Soft\charulatex\"/>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16.25"/>
  <p:tag name="ORIGINALWIDTH" val="602.25"/>
  <p:tag name="LATEXADDIN" val="\documentclass{article}&#10;\usepackage{amsmath}&#10;\pagestyle{empty}&#10;\begin{document}&#10;&#10;&#10;$p-p_n\neq 0.$&#10;&#10;\end{document}"/>
  <p:tag name="IGUANATEXSIZE" val="24"/>
  <p:tag name="IGUANATEXCURSOR" val="95"/>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70.25"/>
  <p:tag name="ORIGINALWIDTH" val="1444.5"/>
  <p:tag name="LATEXADDIN" val="\documentclass{article}&#10;\usepackage{amsmath}&#10;\pagestyle{empty}&#10;\begin{document}&#10;&#10;&#10;$y-f(b)=\frac{f(b)-f(a)}{b-a}(x-b)$&#10;&#10;\end{document}"/>
  <p:tag name="IGUANATEXSIZE" val="28"/>
  <p:tag name="IGUANATEXCURSOR" val="116"/>
  <p:tag name="TRANSPARENCY" val="True"/>
  <p:tag name="FILENAME" val=""/>
  <p:tag name="LATEXENGINEID" val="0"/>
  <p:tag name="TEMPFOLDER" val="d:\Soft\charulatex\"/>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75.5"/>
  <p:tag name="ORIGINALWIDTH" val="938.25"/>
  <p:tag name="LATEXADDIN" val="\documentclass{article}&#10;\usepackage{amsmath}&#10;\pagestyle{empty}&#10;\begin{document}&#10;&#10;&#10;$\lim\limits_{n\to \infty}\frac{p-p_{n+1}}{p-p_n} =A $.&#10;&#10;\end{document}"/>
  <p:tag name="IGUANATEXSIZE" val="28"/>
  <p:tag name="IGUANATEXCURSOR" val="122"/>
  <p:tag name="TRANSPARENCY" val="True"/>
  <p:tag name="FILENAME" val=""/>
  <p:tag name="LATEXENGINEID" val="0"/>
  <p:tag name="TEMPFOLDER" val="d:\Soft\charulatex\"/>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06.25"/>
  <p:tag name="ORIGINALWIDTH" val="2135.25"/>
  <p:tag name="LATEXADDIN" val="\documentclass{article}&#10;\usepackage{amsmath}&#10;\pagestyle{empty}&#10;\begin{document}&#10;&#10;&#10;$q_n=p_n-\frac{\left(\Delta p_n\right)^2 }{\Delta^2 p_n} = p_n-\frac{\left(p_{n+1}-p_n\right)^2 }{p_{n+2}-2p_{n+1}+p_n} $&#10;&#10;\end{document}"/>
  <p:tag name="IGUANATEXSIZE" val="28"/>
  <p:tag name="IGUANATEXCURSOR" val="203"/>
  <p:tag name="TRANSPARENCY" val="True"/>
  <p:tag name="FILENAME" val=""/>
  <p:tag name="LATEXENGINEID" val="0"/>
  <p:tag name="TEMPFOLDER" val="d:\Soft\charulatex\"/>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423"/>
  <p:tag name="LATEXADDIN" val="\documentclass{article}&#10;\usepackage{amsmath}&#10;\pagestyle{empty}&#10;\begin{document}&#10;&#10;&#10;$\left\{ q_n \right\}_{n=0}^\infty$&#10;&#10;\end{document}"/>
  <p:tag name="IGUANATEXSIZE" val="28"/>
  <p:tag name="IGUANATEXCURSOR" val="92"/>
  <p:tag name="TRANSPARENCY" val="True"/>
  <p:tag name="FILENAME" val=""/>
  <p:tag name="LATEXENGINEID" val="0"/>
  <p:tag name="TEMPFOLDER" val="d:\Soft\charulatex\"/>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429.75"/>
  <p:tag name="LATEXADDIN" val="\documentclass{article}&#10;\usepackage{amsmath}&#10;\pagestyle{empty}&#10;\begin{document}&#10;&#10;&#10;$\left\{ p_n \right\}_{n=0}^\infty$&#10;&#10;\end{document}"/>
  <p:tag name="IGUANATEXSIZE" val="28"/>
  <p:tag name="IGUANATEXCURSOR" val="116"/>
  <p:tag name="TRANSPARENCY" val="True"/>
  <p:tag name="FILENAME" val=""/>
  <p:tag name="LATEXENGINEID" val="0"/>
  <p:tag name="TEMPFOLDER" val="d:\Soft\charulatex\"/>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69.5"/>
  <p:tag name="ORIGINALWIDTH" val="801"/>
  <p:tag name="LATEXADDIN" val="\documentclass{article}&#10;\usepackage{amsmath}&#10;\pagestyle{empty}&#10;\begin{document}&#10;&#10;&#10;$\lim\limits_{n\to \infty}\frac{q-q_{n}}{p-p_n} =0 $.&#10;&#10;\end{document}"/>
  <p:tag name="IGUANATEXSIZE" val="28"/>
  <p:tag name="IGUANATEXCURSOR" val="132"/>
  <p:tag name="TRANSPARENCY" val="True"/>
  <p:tag name="FILENAME" val=""/>
  <p:tag name="LATEXENGINEID" val="0"/>
  <p:tag name="TEMPFOLDER" val="d:\Soft\charulatex\"/>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15.5"/>
  <p:tag name="ORIGINALWIDTH" val="1986"/>
  <p:tag name="LATEXADDIN" val="\documentclass{article}&#10;\usepackage{amsmath}&#10;\pagestyle{empty}&#10;\begin{document}&#10;&#10;&#10;$p_0=0.5,$  $p_{k+1}=e^{-p_k},$ $k=0,1,2,\cdots$&#10;&#10;\end{document}"/>
  <p:tag name="IGUANATEXSIZE" val="28"/>
  <p:tag name="IGUANATEXCURSOR" val="129"/>
  <p:tag name="TRANSPARENCY" val="True"/>
  <p:tag name="FILENAME" val=""/>
  <p:tag name="LATEXENGINEID" val="0"/>
  <p:tag name="TEMPFOLDER" val="d:\Soft\charulatex\"/>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06.25"/>
  <p:tag name="ORIGINALWIDTH" val="1336.5"/>
  <p:tag name="LATEXADDIN" val="\documentclass{article}&#10;\usepackage{amsmath}&#10;\pagestyle{empty}&#10;\begin{document}&#10;&#10;&#10;$q_n=p_n-\frac{\left(p_{n+1}-p_n\right)^2 }{p_{n+2}-2p_{n+1}+p_n} $&#10;&#10;\end{document}"/>
  <p:tag name="IGUANATEXSIZE" val="28"/>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423"/>
  <p:tag name="LATEXADDIN" val="\documentclass{article}&#10;\usepackage{amsmath}&#10;\pagestyle{empty}&#10;\begin{document}&#10;&#10;&#10;$\left\{ q_n \right\}_{n=0}^\infty$&#10;&#10;\end{document}"/>
  <p:tag name="IGUANATEXSIZE" val="28"/>
  <p:tag name="IGUANATEXCURSOR" val="92"/>
  <p:tag name="TRANSPARENCY" val="True"/>
  <p:tag name="FILENAME" val=""/>
  <p:tag name="LATEXENGINEID" val="0"/>
  <p:tag name="TEMPFOLDER" val="d:\Soft\charulatex\"/>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429.75"/>
  <p:tag name="LATEXADDIN" val="\documentclass{article}&#10;\usepackage{amsmath}&#10;\pagestyle{empty}&#10;\begin{document}&#10;&#10;&#10;$\left\{ p_n \right\}_{n=0}^\infty$&#10;&#10;\end{document}"/>
  <p:tag name="IGUANATEXSIZE" val="28"/>
  <p:tag name="IGUANATEXCURSOR" val="92"/>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903"/>
  <p:tag name="LATEXADDIN" val="\documentclass{article}&#10;\usepackage{amsmath}&#10;\pagestyle{empty}&#10;\begin{document}&#10;&#10;&#10;$x=b-\frac{f(b)(b-a)}{f(b)-f(a)}$&#10;&#10;\end{document}"/>
  <p:tag name="IGUANATEXSIZE" val="28"/>
  <p:tag name="IGUANATEXCURSOR" val="114"/>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86.75"/>
  <p:tag name="LATEXADDIN" val="\documentclass{article}&#10;\usepackage{amsmath}&#10;\pagestyle{empty}&#10;\begin{document}&#10;&#10;&#10;$\left\{ \left[a_n,b_n\right] \right\}$&#10;&#10;\end{document}"/>
  <p:tag name="IGUANATEXSIZE" val="28"/>
  <p:tag name="IGUANATEXCURSOR" val="110"/>
  <p:tag name="TRANSPARENCY" val="True"/>
  <p:tag name="FILENAME" val=""/>
  <p:tag name="LATEXENGINEID" val="0"/>
  <p:tag name="TEMPFOLDER" val="d:\Soft\charulatex\"/>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1188"/>
  <p:tag name="LATEXADDIN" val="\documentclass{article}&#10;\usepackage{amsmath}&#10;\pagestyle{empty}&#10;\begin{document}&#10;&#10;&#10;$c_n=b_n-\frac{f(b_n)(b_n-a_n)}{f(b_n)-f(a_n)}$&#10;&#10;\end{document}"/>
  <p:tag name="IGUANATEXSIZE" val="28"/>
  <p:tag name="IGUANATEXCURSOR" val="126"/>
  <p:tag name="TRANSPARENCY" val="True"/>
  <p:tag name="FILENAME" val=""/>
  <p:tag name="LATEXENGINEID" val="0"/>
  <p:tag name="TEMPFOLDER" val="d:\Soft\charulatex\"/>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3.25"/>
  <p:tag name="ORIGINALWIDTH" val="366"/>
  <p:tag name="LATEXADDIN" val="\documentclass{article}&#10;\usepackage{amsmath}&#10;\pagestyle{empty}&#10;\begin{document}&#10;&#10;&#10;$c_n\to r$&#10;&#10;\end{document}"/>
  <p:tag name="IGUANATEXSIZE" val="28"/>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80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14069</TotalTime>
  <Words>5243</Words>
  <Application>Microsoft Office PowerPoint</Application>
  <PresentationFormat>全屏显示(4:3)</PresentationFormat>
  <Paragraphs>615</Paragraphs>
  <Slides>67</Slides>
  <Notes>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5</vt:i4>
      </vt:variant>
      <vt:variant>
        <vt:lpstr>幻灯片标题</vt:lpstr>
      </vt:variant>
      <vt:variant>
        <vt:i4>67</vt:i4>
      </vt:variant>
    </vt:vector>
  </HeadingPairs>
  <TitlesOfParts>
    <vt:vector size="88" baseType="lpstr">
      <vt:lpstr>Arial Unicode MS</vt:lpstr>
      <vt:lpstr>仿宋</vt:lpstr>
      <vt:lpstr>黑体</vt:lpstr>
      <vt:lpstr>华文仿宋</vt:lpstr>
      <vt:lpstr>华文宋体</vt:lpstr>
      <vt:lpstr>楷体_GB2312</vt:lpstr>
      <vt:lpstr>Arial</vt:lpstr>
      <vt:lpstr>Calibri</vt:lpstr>
      <vt:lpstr>Cambria Math</vt:lpstr>
      <vt:lpstr>Courier New</vt:lpstr>
      <vt:lpstr>Times New Roman</vt:lpstr>
      <vt:lpstr>Tw Cen MT</vt:lpstr>
      <vt:lpstr>Verdana</vt:lpstr>
      <vt:lpstr>Wingdings</vt:lpstr>
      <vt:lpstr>1_很不错的模版</vt:lpstr>
      <vt:lpstr>Office 主题​​</vt:lpstr>
      <vt:lpstr>Microsoft 公式 3.0</vt:lpstr>
      <vt:lpstr>Equation</vt:lpstr>
      <vt:lpstr>公式</vt:lpstr>
      <vt:lpstr>Microsoft Word Picture</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如何用数值方法求得非线性方程的根</vt:lpstr>
      <vt:lpstr>§2.2 二分法与试值法</vt:lpstr>
      <vt:lpstr>PowerPoint 演示文稿</vt:lpstr>
      <vt:lpstr>算法(二分法)</vt:lpstr>
      <vt:lpstr>PowerPoint 演示文稿</vt:lpstr>
      <vt:lpstr>误差分析</vt:lpstr>
      <vt:lpstr>例2.4 求 x33x1 = 0在 [1,2]内的根</vt:lpstr>
      <vt:lpstr>PowerPoint 演示文稿</vt:lpstr>
      <vt:lpstr>PowerPoint 演示文稿</vt:lpstr>
      <vt:lpstr>PowerPoint 演示文稿</vt:lpstr>
      <vt:lpstr>PowerPoint 演示文稿</vt:lpstr>
      <vt:lpstr>PowerPoint 演示文稿</vt:lpstr>
      <vt:lpstr>PowerPoint 演示文稿</vt:lpstr>
      <vt:lpstr>§2.3 不动点迭代法</vt:lpstr>
      <vt:lpstr>PowerPoint 演示文稿</vt:lpstr>
      <vt:lpstr>PowerPoint 演示文稿</vt:lpstr>
      <vt:lpstr>例2.5.     x3x1 = 0,  [1,2], 取 x0=1.5</vt:lpstr>
      <vt:lpstr>PowerPoint 演示文稿</vt:lpstr>
      <vt:lpstr>PowerPoint 演示文稿</vt:lpstr>
      <vt:lpstr>PowerPoint 演示文稿</vt:lpstr>
      <vt:lpstr>不动点迭代法的收敛条件</vt:lpstr>
      <vt:lpstr>不动点原理 （压缩映像定理）</vt:lpstr>
      <vt:lpstr>收敛性分析</vt:lpstr>
      <vt:lpstr>PowerPoint 演示文稿</vt:lpstr>
      <vt:lpstr>例2.7 用不同方法求 x23 = 0的根      , 取 x0=2. 讨论合理性和收敛性</vt:lpstr>
      <vt:lpstr>收敛速度—收敛阶</vt:lpstr>
      <vt:lpstr>2.3.4 不动点迭代法的算法实现</vt:lpstr>
      <vt:lpstr>PowerPoint 演示文稿</vt:lpstr>
      <vt:lpstr>PowerPoint 演示文稿</vt:lpstr>
      <vt:lpstr>作业 2.2</vt:lpstr>
      <vt:lpstr>2.4 牛顿-拉夫森法（简称:牛顿迭代法）</vt:lpstr>
      <vt:lpstr>2.4.1 牛顿迭代法的基本思想</vt:lpstr>
      <vt:lpstr>PowerPoint 演示文稿</vt:lpstr>
      <vt:lpstr>2.4.4 牛顿迭代法的基本思想</vt:lpstr>
      <vt:lpstr>PowerPoint 演示文稿</vt:lpstr>
      <vt:lpstr>2.4.4 牛顿迭代法的基本思想</vt:lpstr>
      <vt:lpstr>2.4.1 牛顿迭代法的几何解释</vt:lpstr>
      <vt:lpstr>PowerPoint 演示文稿</vt:lpstr>
      <vt:lpstr>PowerPoint 演示文稿</vt:lpstr>
      <vt:lpstr>PowerPoint 演示文稿</vt:lpstr>
      <vt:lpstr>PowerPoint 演示文稿</vt:lpstr>
      <vt:lpstr>重根情形</vt:lpstr>
      <vt:lpstr>PowerPoint 演示文稿</vt:lpstr>
      <vt:lpstr>2.4.4 牛顿迭代法的算法实现</vt:lpstr>
      <vt:lpstr>PowerPoint 演示文稿</vt:lpstr>
      <vt:lpstr>PowerPoint 演示文稿</vt:lpstr>
      <vt:lpstr>进一步分析</vt:lpstr>
      <vt:lpstr>2.5 割线法</vt:lpstr>
      <vt:lpstr>2.5.1 割线法的基本思想</vt:lpstr>
      <vt:lpstr>2.5.2 割线法的几何意义</vt:lpstr>
      <vt:lpstr>2.5.2 割线法的几何意义</vt:lpstr>
      <vt:lpstr>2.5.3 割线法的收敛性分析</vt:lpstr>
      <vt:lpstr>2.5.4 割线法的算法实现</vt:lpstr>
      <vt:lpstr>2.5.4 割线法的算法实现</vt:lpstr>
      <vt:lpstr>PowerPoint 演示文稿</vt:lpstr>
      <vt:lpstr>2.6 迭代收敛的加速办法(选讲）</vt:lpstr>
      <vt:lpstr>2.6.1 埃特金(Aitken)过程</vt:lpstr>
      <vt:lpstr>2.6.1 埃特金过程</vt:lpstr>
      <vt:lpstr>PowerPoint 演示文稿</vt:lpstr>
      <vt:lpstr>本章教学要求及重点难点</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1818</cp:revision>
  <dcterms:created xsi:type="dcterms:W3CDTF">2008-11-26T09:45:55Z</dcterms:created>
  <dcterms:modified xsi:type="dcterms:W3CDTF">2019-04-17T05:19:40Z</dcterms:modified>
</cp:coreProperties>
</file>