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media/image15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82" r:id="rId2"/>
  </p:sldMasterIdLst>
  <p:notesMasterIdLst>
    <p:notesMasterId r:id="rId96"/>
  </p:notesMasterIdLst>
  <p:handoutMasterIdLst>
    <p:handoutMasterId r:id="rId97"/>
  </p:handoutMasterIdLst>
  <p:sldIdLst>
    <p:sldId id="397" r:id="rId3"/>
    <p:sldId id="519" r:id="rId4"/>
    <p:sldId id="630" r:id="rId5"/>
    <p:sldId id="555" r:id="rId6"/>
    <p:sldId id="576" r:id="rId7"/>
    <p:sldId id="530" r:id="rId8"/>
    <p:sldId id="583" r:id="rId9"/>
    <p:sldId id="622" r:id="rId10"/>
    <p:sldId id="623" r:id="rId11"/>
    <p:sldId id="565" r:id="rId12"/>
    <p:sldId id="566" r:id="rId13"/>
    <p:sldId id="567" r:id="rId14"/>
    <p:sldId id="559" r:id="rId15"/>
    <p:sldId id="584" r:id="rId16"/>
    <p:sldId id="570" r:id="rId17"/>
    <p:sldId id="585" r:id="rId18"/>
    <p:sldId id="631" r:id="rId19"/>
    <p:sldId id="633" r:id="rId20"/>
    <p:sldId id="636" r:id="rId21"/>
    <p:sldId id="637" r:id="rId22"/>
    <p:sldId id="534" r:id="rId23"/>
    <p:sldId id="535" r:id="rId24"/>
    <p:sldId id="429" r:id="rId25"/>
    <p:sldId id="430" r:id="rId26"/>
    <p:sldId id="433" r:id="rId27"/>
    <p:sldId id="591" r:id="rId28"/>
    <p:sldId id="594" r:id="rId29"/>
    <p:sldId id="593" r:id="rId30"/>
    <p:sldId id="435" r:id="rId31"/>
    <p:sldId id="436" r:id="rId32"/>
    <p:sldId id="431" r:id="rId33"/>
    <p:sldId id="432" r:id="rId34"/>
    <p:sldId id="624" r:id="rId35"/>
    <p:sldId id="595" r:id="rId36"/>
    <p:sldId id="437" r:id="rId37"/>
    <p:sldId id="573" r:id="rId38"/>
    <p:sldId id="598" r:id="rId39"/>
    <p:sldId id="441" r:id="rId40"/>
    <p:sldId id="443" r:id="rId41"/>
    <p:sldId id="444" r:id="rId42"/>
    <p:sldId id="445" r:id="rId43"/>
    <p:sldId id="446" r:id="rId44"/>
    <p:sldId id="448" r:id="rId45"/>
    <p:sldId id="450" r:id="rId46"/>
    <p:sldId id="451" r:id="rId47"/>
    <p:sldId id="604" r:id="rId48"/>
    <p:sldId id="605" r:id="rId49"/>
    <p:sldId id="452" r:id="rId50"/>
    <p:sldId id="600" r:id="rId51"/>
    <p:sldId id="453" r:id="rId52"/>
    <p:sldId id="599" r:id="rId53"/>
    <p:sldId id="625" r:id="rId54"/>
    <p:sldId id="601" r:id="rId55"/>
    <p:sldId id="638" r:id="rId56"/>
    <p:sldId id="463" r:id="rId57"/>
    <p:sldId id="464" r:id="rId58"/>
    <p:sldId id="468" r:id="rId59"/>
    <p:sldId id="470" r:id="rId60"/>
    <p:sldId id="469" r:id="rId61"/>
    <p:sldId id="473" r:id="rId62"/>
    <p:sldId id="606" r:id="rId63"/>
    <p:sldId id="476" r:id="rId64"/>
    <p:sldId id="608" r:id="rId65"/>
    <p:sldId id="478" r:id="rId66"/>
    <p:sldId id="609" r:id="rId67"/>
    <p:sldId id="610" r:id="rId68"/>
    <p:sldId id="480" r:id="rId69"/>
    <p:sldId id="481" r:id="rId70"/>
    <p:sldId id="482" r:id="rId71"/>
    <p:sldId id="611" r:id="rId72"/>
    <p:sldId id="487" r:id="rId73"/>
    <p:sldId id="486" r:id="rId74"/>
    <p:sldId id="614" r:id="rId75"/>
    <p:sldId id="615" r:id="rId76"/>
    <p:sldId id="616" r:id="rId77"/>
    <p:sldId id="489" r:id="rId78"/>
    <p:sldId id="617" r:id="rId79"/>
    <p:sldId id="618" r:id="rId80"/>
    <p:sldId id="619" r:id="rId81"/>
    <p:sldId id="620" r:id="rId82"/>
    <p:sldId id="589" r:id="rId83"/>
    <p:sldId id="613" r:id="rId84"/>
    <p:sldId id="502" r:id="rId85"/>
    <p:sldId id="503" r:id="rId86"/>
    <p:sldId id="504" r:id="rId87"/>
    <p:sldId id="505" r:id="rId88"/>
    <p:sldId id="507" r:id="rId89"/>
    <p:sldId id="627" r:id="rId90"/>
    <p:sldId id="628" r:id="rId91"/>
    <p:sldId id="621" r:id="rId92"/>
    <p:sldId id="406" r:id="rId93"/>
    <p:sldId id="634" r:id="rId94"/>
    <p:sldId id="635" r:id="rId9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090A0B"/>
    <a:srgbClr val="02058C"/>
    <a:srgbClr val="660066"/>
    <a:srgbClr val="FFCC00"/>
    <a:srgbClr val="990000"/>
    <a:srgbClr val="009999"/>
    <a:srgbClr val="6D6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86272" autoAdjust="0"/>
  </p:normalViewPr>
  <p:slideViewPr>
    <p:cSldViewPr>
      <p:cViewPr varScale="1">
        <p:scale>
          <a:sx n="89" d="100"/>
          <a:sy n="89" d="100"/>
        </p:scale>
        <p:origin x="20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8B8324-74B6-472E-9B2D-DAF2F9541692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B95043-7C99-4038-B5DC-BD405067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F7394C-7A88-4663-9E2C-D3107622A224}" type="datetimeFigureOut">
              <a:rPr lang="zh-CN" altLang="en-US"/>
              <a:pPr>
                <a:defRPr/>
              </a:pPr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6D11E-7338-4CDA-8C9A-60AD196E8F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0188AD3-1446-445F-A1EA-19E6FC54C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6B3105-9472-4889-B151-55F9F435B63B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F8F1B8B-F73B-4F72-AD1D-F26ACD93D6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2593134-2C5E-4180-9C56-69D1B958F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682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8C8F9CC-2A71-43F7-A8B9-A9A587690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DA33D2-02C3-4EE9-BBA5-C81EA2A73E2E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C3F87EF-F34C-48D1-A1C9-31DE89EE3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B0EB259-6874-4FB3-B6E2-9F3224BB2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71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38188D0-D090-461F-9F55-7C514A872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CD18B7-E59E-40A9-92AA-249710A8A269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5DDE73E-62F5-4524-83C0-7982056C11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62D294B-E62B-460F-B16E-48327FCDE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20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AB40DF3-C2C3-45F7-9265-2FFAF25A60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FCED3D-0E72-4472-9949-C1E6F0114244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FC1EB83-5232-4827-84AA-6BF71556E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10B5747-9F31-4C6D-9E58-0D0AE08FC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99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16C0757-EB7F-4DF7-81C9-8EC81892E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936808-FBE3-43EF-97EE-76F139B0217E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D5F30F8-70BD-4C2D-8789-517A2C230F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4780A8C-709D-4DB2-8F52-1225FB6A3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392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01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1871CB-7AB2-4C99-959A-307EC178E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03DBD0-8482-4B83-8385-C7B9779BFA3D}" type="slidenum">
              <a:rPr lang="zh-CN" altLang="en-US" sz="1200">
                <a:latin typeface="Tahoma" panose="020B0604030504040204" pitchFamily="34" charset="0"/>
              </a:rPr>
              <a:pPr eaLnBrk="1" hangingPunct="1"/>
              <a:t>36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817154" name="Rectangle 2">
            <a:extLst>
              <a:ext uri="{FF2B5EF4-FFF2-40B4-BE49-F238E27FC236}">
                <a16:creationId xmlns:a16="http://schemas.microsoft.com/office/drawing/2014/main" id="{8314CF34-BFDD-4B95-A933-E14CA80691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7155" name="Rectangle 3">
            <a:extLst>
              <a:ext uri="{FF2B5EF4-FFF2-40B4-BE49-F238E27FC236}">
                <a16:creationId xmlns:a16="http://schemas.microsoft.com/office/drawing/2014/main" id="{528DB518-0741-41D9-B94B-F3C5A09CB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5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0188AD3-1446-445F-A1EA-19E6FC54C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6B3105-9472-4889-B151-55F9F435B63B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F8F1B8B-F73B-4F72-AD1D-F26ACD93D6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2593134-2C5E-4180-9C56-69D1B958F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84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8C8F9CC-2A71-43F7-A8B9-A9A587690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DA33D2-02C3-4EE9-BBA5-C81EA2A73E2E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C3F87EF-F34C-48D1-A1C9-31DE89EE3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B0EB259-6874-4FB3-B6E2-9F3224BB2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54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38188D0-D090-461F-9F55-7C514A872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CD18B7-E59E-40A9-92AA-249710A8A269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5DDE73E-62F5-4524-83C0-7982056C11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62D294B-E62B-460F-B16E-48327FCDE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16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FDC9A03-099D-4197-84E6-F111D2DF4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065B6D-75B9-4CAD-9DD4-D2EC658FF093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9893DF6-D9D5-4E63-B3DE-FEC323D0F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2EC133D-4DA7-40A5-8323-46F57A91C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726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35E9A7A-7FE7-4766-A88E-4F48FD3C6E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ECD17D-9B2E-4563-A4E4-F6186A3FAD98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5C1FFFA-C0C1-46B5-BA3C-442F68741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9EA6BCD-9C40-4A1A-A601-63FFE4B16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494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72AC123-B6B5-4019-A6AE-758954D90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A9AC62-FB3F-4AC0-9B83-D649C0C7C8B9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B9A1DF6-452E-497F-9710-2A27DEEAB0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F1F855C-45B0-4EC2-9A0E-B8AD10BD1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876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DEE7E12-C5A8-4E45-A512-8E25A47AB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1080C1-389B-4386-A1BB-8C07F17C175C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27CF6BB-37F7-4B2E-B0E8-0269409DE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C96BEB3-2469-4A4E-B345-71957FF00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66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80744D5-4A95-48E4-817A-D25EDA9E1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25D23C-DE02-417C-B4BD-4BF5E7DEF108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3ADDD5C-ABD2-41E1-9A0F-DD1440547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F6C3B2A-DB98-435D-A43F-B878887D8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25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9E528-8105-4E29-B640-5FBB839C2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2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1375A-7CF1-43C0-B4C7-B782C6D7685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1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E3DFD-4A80-4105-AB7F-712AAEE959B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1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B13D-F7F8-41C2-86B7-FE77A285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4B4AD-23D3-47F5-9457-F43195D5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EA96-C951-497A-B5F9-1551731A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0641-35C4-4AD2-92B2-821DBCE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226F-1891-4F6B-8E24-89254B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E528-8105-4E29-B640-5FBB839C2FC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3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3721-8322-480F-9234-E1813D4F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C726-C1C3-40FD-8730-7FADD973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ED740-6D1A-4BCA-9468-A4C076C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F344-E121-49E8-8518-1B87E14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3ED28-A60B-4581-8BF8-217547D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3DCF-2C93-4580-871F-2CF3AD984C8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13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C741-3890-411B-97C4-DF16092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DC89E-3806-4EED-921A-F1354027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936A-117B-4989-B666-41A9F14D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06AC-1B6F-4E33-AEC9-38F29463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E1246-4E79-45D5-92A4-87DABB6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5916-8665-4B86-B4E4-279D0D2B4A6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13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159A-82EC-4250-A369-6D8DEAB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7EF6-7B48-43D6-8C3F-0240E69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6E701-6A66-43AC-89EB-737C2A25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61AA-D161-414A-BC2B-34B09CD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118E4-0AF0-411B-9A02-1A42CAF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C38DE-7978-4796-B677-985FD94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07B3-63AA-4B47-95E3-AE55904DD8E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20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E3A0-E3F4-490A-BCF0-9808387E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44E73-79F9-4A87-A5E5-8895D75C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DB71-AB12-4F81-9A66-4BBF05AA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529E5-4C7F-4453-BCBE-2754B68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B0D1C-1CE5-4AA8-9E95-9D755CC04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12E6F-C70D-451D-A00C-C9C385A9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162A4-0629-4FBE-989A-A8F0C67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29F01-BB0C-4720-ABB6-056ECA6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837-3C42-4163-B9FF-0F527101447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9300-E04A-42BA-AEA2-026D7307F2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72000" bIns="36000" anchor="t" anchorCtr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262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2D85AC-FAFC-48DD-82C0-E51D8285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059C9-1A85-4508-B1A0-2191A75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C2CC4A-FB9C-431B-9200-A4F8A8E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B4A-A96A-4D35-9195-14CEB66CEFA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20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8F40-240A-4654-A494-8DC0C8E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D83A3-87A9-4828-9502-7448164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1D5CC-A2E7-4C45-9B55-205041B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9227F-689C-4053-A376-57BA8E2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7D46-FC2B-43A9-8E72-3DDB703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3C36E-C7C6-40B7-97F9-8492521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9340-544A-4913-AA86-7D197D90BAA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1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3DCF-2C93-4580-871F-2CF3AD984C8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2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79F9-2F07-4C49-B426-D03D595A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04341-5045-4700-B83E-A681C36E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E80D1-9F19-4CF5-8024-B982317F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7B198-E7DE-4598-97AF-3AE0AA7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74BA-1BFA-4D51-8253-1E034C7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CE0F-B8CB-4DE6-ADAE-7B0D2DD4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C8B8-9D62-48F7-8E35-1339B3F6646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691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EBFB-BFEB-4A5A-AB12-15FF0DA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469F9-EA53-4854-ADFB-0CF7E4AD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674A2-50A6-4F12-BABF-275E40AF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56CF-5955-4CB9-B33E-7AF95C5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7421-2738-47AC-9839-850A5FD3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375A-7CF1-43C0-B4C7-B782C6D7685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92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6F64CC-2BB8-425E-A3A7-89490285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777D8-3D52-46AD-8349-D32BAF69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52D4-B07D-4A1E-AA6C-AEBDD34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00930-A6C4-4C87-A55B-A578194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5F9DA-779D-4B7C-90BA-42B6D904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5916-8665-4B86-B4E4-279D0D2B4A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6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A07B3-63AA-4B47-95E3-AE55904DD8E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2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11837-3C42-4163-B9FF-0F527101447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1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0A0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9D2EF960-DAB6-4688-A9F2-A643B11AB05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0DBDF-8B30-4034-80E7-4FB75501C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500" y="1484313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7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2B4A-A96A-4D35-9195-14CEB66CEFA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0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9340-544A-4913-AA86-7D197D90BAA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7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3C8B8-9D62-48F7-8E35-1339B3F6646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7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E7AFCD57-BADE-4B45-B9D6-2562B9FBD952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rgbClr val="02058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02058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2058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2058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6F2EE-C635-428D-BB17-27ECB2A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C6F9-925F-4029-8260-3E904758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3229-F86A-435B-957F-9A96486E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23F3-7AD8-468E-8B60-6B3993A6370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F9F5-8EF9-4DEE-A6DF-82F915C03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3643E-4A24-4B25-89A2-ADB9DDEB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8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tags" Target="../tags/tag5.xml"/><Relationship Id="rId16" Type="http://schemas.openxmlformats.org/officeDocument/2006/relationships/image" Target="../media/image30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25.png"/><Relationship Id="rId5" Type="http://schemas.openxmlformats.org/officeDocument/2006/relationships/tags" Target="../tags/tag8.xml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tags" Target="../tags/tag7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9.png"/><Relationship Id="rId5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2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8.e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0.png"/><Relationship Id="rId4" Type="http://schemas.openxmlformats.org/officeDocument/2006/relationships/image" Target="../media/image10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6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6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2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36.png"/><Relationship Id="rId4" Type="http://schemas.openxmlformats.org/officeDocument/2006/relationships/image" Target="../media/image129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tags" Target="../tags/tag21.xml"/><Relationship Id="rId7" Type="http://schemas.openxmlformats.org/officeDocument/2006/relationships/image" Target="../media/image14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40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2.xml"/><Relationship Id="rId9" Type="http://schemas.openxmlformats.org/officeDocument/2006/relationships/image" Target="../media/image14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6" Type="http://schemas.openxmlformats.org/officeDocument/2006/relationships/image" Target="../media/image149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tags" Target="../tags/tag26.xml"/><Relationship Id="rId7" Type="http://schemas.openxmlformats.org/officeDocument/2006/relationships/image" Target="../media/image15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50.png"/><Relationship Id="rId5" Type="http://schemas.openxmlformats.org/officeDocument/2006/relationships/image" Target="../media/image155.png"/><Relationship Id="rId4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jp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98A5-1F54-4EC8-AE0D-6733A4C07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11760" y="1052736"/>
            <a:ext cx="3744416" cy="531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latin typeface="+mn-ea"/>
              </a:rPr>
              <a:t>第四章 插值法</a:t>
            </a:r>
            <a:endParaRPr lang="en-US" altLang="zh-CN" sz="36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+mn-ea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28846-C7DA-44BD-98AF-B7EA86C41592}"/>
              </a:ext>
            </a:extLst>
          </p:cNvPr>
          <p:cNvSpPr txBox="1"/>
          <p:nvPr/>
        </p:nvSpPr>
        <p:spPr>
          <a:xfrm>
            <a:off x="2987824" y="1988840"/>
            <a:ext cx="5832648" cy="3672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4.1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4.2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多项式插值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4.3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拉格朗日插值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4.4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牛顿插值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4.5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埃尔米特插值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4.6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分段插值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4.7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三次样条插值</a:t>
            </a: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课本在第五章</a:t>
            </a: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723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E779FC5-C84E-4353-99B7-017C693B8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2961" y="136525"/>
            <a:ext cx="3573024" cy="5238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4.2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多项式插值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F8DDFAE7-4902-47DD-9256-19AB27EA2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872" y="3345706"/>
            <a:ext cx="1143000" cy="4572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en-US" altLang="zh-CN"/>
          </a:p>
        </p:txBody>
      </p:sp>
      <p:sp>
        <p:nvSpPr>
          <p:cNvPr id="839684" name="Rectangle 4">
            <a:extLst>
              <a:ext uri="{FF2B5EF4-FFF2-40B4-BE49-F238E27FC236}">
                <a16:creationId xmlns:a16="http://schemas.microsoft.com/office/drawing/2014/main" id="{2F84212E-F93D-4AD1-B6C3-C0957BAB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073" y="3890238"/>
            <a:ext cx="2209800" cy="4572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en-US" altLang="zh-CN"/>
          </a:p>
        </p:txBody>
      </p:sp>
      <p:sp>
        <p:nvSpPr>
          <p:cNvPr id="839685" name="Rectangle 5">
            <a:extLst>
              <a:ext uri="{FF2B5EF4-FFF2-40B4-BE49-F238E27FC236}">
                <a16:creationId xmlns:a16="http://schemas.microsoft.com/office/drawing/2014/main" id="{9C5D3B2A-81D5-44DB-B535-41DBD7C95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80" y="4957390"/>
            <a:ext cx="84582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ea typeface="+mn-ea"/>
              </a:rPr>
              <a:t>满足条件   </a:t>
            </a:r>
            <a:br>
              <a:rPr lang="zh-CN" altLang="en-US" dirty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                 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(</a:t>
            </a:r>
            <a:r>
              <a:rPr lang="en-US" altLang="zh-CN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0, … 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                        </a:t>
            </a:r>
          </a:p>
          <a:p>
            <a:pPr algn="l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ea typeface="+mn-ea"/>
              </a:rPr>
              <a:t>则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 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次插值多项式。</a:t>
            </a:r>
          </a:p>
        </p:txBody>
      </p:sp>
      <p:grpSp>
        <p:nvGrpSpPr>
          <p:cNvPr id="839687" name="Group 7">
            <a:extLst>
              <a:ext uri="{FF2B5EF4-FFF2-40B4-BE49-F238E27FC236}">
                <a16:creationId xmlns:a16="http://schemas.microsoft.com/office/drawing/2014/main" id="{6BCF9F79-93F5-4F0E-9B98-1B1D405F8648}"/>
              </a:ext>
            </a:extLst>
          </p:cNvPr>
          <p:cNvGrpSpPr>
            <a:grpSpLocks/>
          </p:cNvGrpSpPr>
          <p:nvPr/>
        </p:nvGrpSpPr>
        <p:grpSpPr bwMode="auto">
          <a:xfrm>
            <a:off x="4096073" y="2202706"/>
            <a:ext cx="1620838" cy="1143000"/>
            <a:chOff x="2640" y="480"/>
            <a:chExt cx="1021" cy="720"/>
          </a:xfrm>
        </p:grpSpPr>
        <p:sp>
          <p:nvSpPr>
            <p:cNvPr id="12308" name="Rectangle 8">
              <a:extLst>
                <a:ext uri="{FF2B5EF4-FFF2-40B4-BE49-F238E27FC236}">
                  <a16:creationId xmlns:a16="http://schemas.microsoft.com/office/drawing/2014/main" id="{06B1D8EE-E928-48DB-8393-E398C500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80"/>
              <a:ext cx="1021" cy="33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99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插值区间</a:t>
              </a:r>
            </a:p>
          </p:txBody>
        </p:sp>
        <p:sp>
          <p:nvSpPr>
            <p:cNvPr id="12309" name="Line 9">
              <a:extLst>
                <a:ext uri="{FF2B5EF4-FFF2-40B4-BE49-F238E27FC236}">
                  <a16:creationId xmlns:a16="http://schemas.microsoft.com/office/drawing/2014/main" id="{FF800A69-FE2B-483E-9A02-FBB014E14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00"/>
              <a:ext cx="38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/>
            </a:p>
          </p:txBody>
        </p:sp>
        <p:sp>
          <p:nvSpPr>
            <p:cNvPr id="12310" name="Line 10">
              <a:extLst>
                <a:ext uri="{FF2B5EF4-FFF2-40B4-BE49-F238E27FC236}">
                  <a16:creationId xmlns:a16="http://schemas.microsoft.com/office/drawing/2014/main" id="{A40677E4-0079-4563-9B43-611A002B6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864"/>
              <a:ext cx="336" cy="33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/>
            </a:p>
          </p:txBody>
        </p:sp>
      </p:grpSp>
      <p:grpSp>
        <p:nvGrpSpPr>
          <p:cNvPr id="839691" name="Group 11">
            <a:extLst>
              <a:ext uri="{FF2B5EF4-FFF2-40B4-BE49-F238E27FC236}">
                <a16:creationId xmlns:a16="http://schemas.microsoft.com/office/drawing/2014/main" id="{120C9444-E916-45DD-B563-80391B759455}"/>
              </a:ext>
            </a:extLst>
          </p:cNvPr>
          <p:cNvGrpSpPr>
            <a:grpSpLocks/>
          </p:cNvGrpSpPr>
          <p:nvPr/>
        </p:nvGrpSpPr>
        <p:grpSpPr bwMode="auto">
          <a:xfrm>
            <a:off x="3257872" y="2132856"/>
            <a:ext cx="4675188" cy="1670050"/>
            <a:chOff x="2112" y="480"/>
            <a:chExt cx="2808" cy="1008"/>
          </a:xfrm>
        </p:grpSpPr>
        <p:sp>
          <p:nvSpPr>
            <p:cNvPr id="12305" name="Rectangle 12">
              <a:extLst>
                <a:ext uri="{FF2B5EF4-FFF2-40B4-BE49-F238E27FC236}">
                  <a16:creationId xmlns:a16="http://schemas.microsoft.com/office/drawing/2014/main" id="{CE4366C1-C13B-419A-9FC6-0FCB3417C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480"/>
              <a:ext cx="1032" cy="329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99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插值节点</a:t>
              </a:r>
            </a:p>
          </p:txBody>
        </p:sp>
        <p:sp>
          <p:nvSpPr>
            <p:cNvPr id="12306" name="Line 13">
              <a:extLst>
                <a:ext uri="{FF2B5EF4-FFF2-40B4-BE49-F238E27FC236}">
                  <a16:creationId xmlns:a16="http://schemas.microsoft.com/office/drawing/2014/main" id="{BBE2F0B6-459B-48D4-AEA3-26485487B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488"/>
              <a:ext cx="16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7" name="Line 14">
              <a:extLst>
                <a:ext uri="{FF2B5EF4-FFF2-40B4-BE49-F238E27FC236}">
                  <a16:creationId xmlns:a16="http://schemas.microsoft.com/office/drawing/2014/main" id="{A5566A7C-E16C-4A57-9469-AD4B9D02D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864"/>
              <a:ext cx="912" cy="57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39695" name="Group 15">
            <a:extLst>
              <a:ext uri="{FF2B5EF4-FFF2-40B4-BE49-F238E27FC236}">
                <a16:creationId xmlns:a16="http://schemas.microsoft.com/office/drawing/2014/main" id="{E826773D-C410-4B83-956B-B939AA235BD7}"/>
              </a:ext>
            </a:extLst>
          </p:cNvPr>
          <p:cNvGrpSpPr>
            <a:grpSpLocks/>
          </p:cNvGrpSpPr>
          <p:nvPr/>
        </p:nvGrpSpPr>
        <p:grpSpPr bwMode="auto">
          <a:xfrm>
            <a:off x="3257634" y="5074085"/>
            <a:ext cx="4520100" cy="523192"/>
            <a:chOff x="1594" y="2248"/>
            <a:chExt cx="2692" cy="295"/>
          </a:xfrm>
        </p:grpSpPr>
        <p:sp>
          <p:nvSpPr>
            <p:cNvPr id="12303" name="Rectangle 16">
              <a:extLst>
                <a:ext uri="{FF2B5EF4-FFF2-40B4-BE49-F238E27FC236}">
                  <a16:creationId xmlns:a16="http://schemas.microsoft.com/office/drawing/2014/main" id="{464A7B8A-6901-4C06-8CDB-D4565AE67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248"/>
              <a:ext cx="1032" cy="295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99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插值条件</a:t>
              </a:r>
            </a:p>
          </p:txBody>
        </p:sp>
        <p:sp>
          <p:nvSpPr>
            <p:cNvPr id="12304" name="Line 17">
              <a:extLst>
                <a:ext uri="{FF2B5EF4-FFF2-40B4-BE49-F238E27FC236}">
                  <a16:creationId xmlns:a16="http://schemas.microsoft.com/office/drawing/2014/main" id="{A7734D05-8039-4331-87F0-7E02C4253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4" y="2395"/>
              <a:ext cx="1647" cy="11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dirty="0"/>
            </a:p>
          </p:txBody>
        </p:sp>
      </p:grpSp>
      <p:grpSp>
        <p:nvGrpSpPr>
          <p:cNvPr id="839699" name="Group 19">
            <a:extLst>
              <a:ext uri="{FF2B5EF4-FFF2-40B4-BE49-F238E27FC236}">
                <a16:creationId xmlns:a16="http://schemas.microsoft.com/office/drawing/2014/main" id="{596E0926-0726-4817-A710-526BA40D2B9E}"/>
              </a:ext>
            </a:extLst>
          </p:cNvPr>
          <p:cNvGrpSpPr>
            <a:grpSpLocks/>
          </p:cNvGrpSpPr>
          <p:nvPr/>
        </p:nvGrpSpPr>
        <p:grpSpPr bwMode="auto">
          <a:xfrm>
            <a:off x="400373" y="2745859"/>
            <a:ext cx="8458200" cy="2632075"/>
            <a:chOff x="343" y="921"/>
            <a:chExt cx="5328" cy="1658"/>
          </a:xfrm>
        </p:grpSpPr>
        <p:sp>
          <p:nvSpPr>
            <p:cNvPr id="12300" name="Text Box 20">
              <a:extLst>
                <a:ext uri="{FF2B5EF4-FFF2-40B4-BE49-F238E27FC236}">
                  <a16:creationId xmlns:a16="http://schemas.microsoft.com/office/drawing/2014/main" id="{5892F891-7C85-44F6-84C0-3C3D688A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" y="921"/>
              <a:ext cx="5328" cy="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+mn-ea"/>
                  <a:ea typeface="+mn-ea"/>
                </a:rPr>
                <a:t>           设 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 </a:t>
              </a: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 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 </a:t>
              </a:r>
              <a:r>
                <a:rPr lang="zh-CN" altLang="en-US" dirty="0">
                  <a:latin typeface="+mn-ea"/>
                  <a:ea typeface="+mn-ea"/>
                </a:rPr>
                <a:t>在区间</a:t>
              </a:r>
              <a:r>
                <a:rPr lang="en-US" altLang="zh-CN" dirty="0"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rPr>
                <a:t>a,b</a:t>
              </a:r>
              <a:r>
                <a:rPr lang="en-US" altLang="zh-CN" dirty="0"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rPr>
                <a:t>] </a:t>
              </a:r>
              <a:r>
                <a:rPr lang="zh-CN" altLang="en-US" dirty="0">
                  <a:latin typeface="+mn-ea"/>
                  <a:ea typeface="+mn-ea"/>
                </a:rPr>
                <a:t>上有定义，且已知它在</a:t>
              </a:r>
              <a:r>
                <a:rPr lang="en-US" altLang="zh-CN" i="1" dirty="0">
                  <a:latin typeface="+mn-ea"/>
                  <a:ea typeface="+mn-ea"/>
                </a:rPr>
                <a:t>n</a:t>
              </a:r>
              <a:r>
                <a:rPr lang="en-US" altLang="zh-CN" dirty="0">
                  <a:latin typeface="+mn-ea"/>
                  <a:ea typeface="+mn-ea"/>
                </a:rPr>
                <a:t>+1</a:t>
              </a:r>
              <a:r>
                <a:rPr lang="zh-CN" altLang="en-US" dirty="0">
                  <a:latin typeface="+mn-ea"/>
                  <a:ea typeface="+mn-ea"/>
                </a:rPr>
                <a:t>个互异点 </a:t>
              </a:r>
              <a:r>
                <a:rPr lang="en-US" altLang="zh-CN" dirty="0">
                  <a:latin typeface="+mn-ea"/>
                  <a:ea typeface="+mn-ea"/>
                </a:rPr>
                <a:t>                                           </a:t>
              </a:r>
              <a:r>
                <a:rPr lang="zh-CN" altLang="en-US" dirty="0">
                  <a:latin typeface="+mn-ea"/>
                  <a:ea typeface="+mn-ea"/>
                </a:rPr>
                <a:t>上的函数</a:t>
              </a:r>
              <a:r>
                <a:rPr lang="zh-CN" altLang="en-US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值 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… , </a:t>
              </a:r>
              <a:r>
                <a:rPr lang="en-US" altLang="zh-CN" i="1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</a:t>
              </a:r>
              <a:r>
                <a:rPr lang="en-US" altLang="zh-CN" i="1" baseline="-25000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</a:t>
              </a:r>
              <a:r>
                <a:rPr lang="zh-CN" altLang="en-US" dirty="0">
                  <a:latin typeface="+mn-ea"/>
                  <a:ea typeface="+mn-ea"/>
                </a:rPr>
                <a:t>若存在一个次数不超过 </a:t>
              </a:r>
              <a:r>
                <a:rPr lang="en-US" altLang="zh-CN" i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n</a:t>
              </a:r>
              <a:r>
                <a:rPr lang="en-US" altLang="zh-CN" dirty="0">
                  <a:latin typeface="+mn-ea"/>
                  <a:ea typeface="+mn-ea"/>
                </a:rPr>
                <a:t> </a:t>
              </a:r>
              <a:r>
                <a:rPr lang="zh-CN" altLang="en-US" dirty="0">
                  <a:latin typeface="+mn-ea"/>
                  <a:ea typeface="+mn-ea"/>
                </a:rPr>
                <a:t>次的多项式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lang="en-US" altLang="zh-CN" dirty="0">
                <a:latin typeface="+mn-ea"/>
                <a:ea typeface="+mn-ea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lang="zh-CN" altLang="en-US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1" name="Object 21">
                  <a:extLst>
                    <a:ext uri="{FF2B5EF4-FFF2-40B4-BE49-F238E27FC236}">
                      <a16:creationId xmlns:a16="http://schemas.microsoft.com/office/drawing/2014/main" id="{B98B27B2-124D-4D19-A49A-36BBDA399AF2}"/>
                    </a:ext>
                  </a:extLst>
                </p:cNvPr>
                <p:cNvSpPr txBox="1"/>
                <p:nvPr/>
              </p:nvSpPr>
              <p:spPr bwMode="auto">
                <a:xfrm>
                  <a:off x="1383" y="2032"/>
                  <a:ext cx="2920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+...+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301" name="Object 21">
                  <a:extLst>
                    <a:ext uri="{FF2B5EF4-FFF2-40B4-BE49-F238E27FC236}">
                      <a16:creationId xmlns:a16="http://schemas.microsoft.com/office/drawing/2014/main" id="{B98B27B2-124D-4D19-A49A-36BBDA399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3" y="2032"/>
                  <a:ext cx="2920" cy="3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2" name="Object 22">
                  <a:extLst>
                    <a:ext uri="{FF2B5EF4-FFF2-40B4-BE49-F238E27FC236}">
                      <a16:creationId xmlns:a16="http://schemas.microsoft.com/office/drawing/2014/main" id="{BD5A7A9A-011A-46E6-86BA-DEFC2570C6FC}"/>
                    </a:ext>
                  </a:extLst>
                </p:cNvPr>
                <p:cNvSpPr txBox="1"/>
                <p:nvPr/>
              </p:nvSpPr>
              <p:spPr bwMode="auto">
                <a:xfrm>
                  <a:off x="1791" y="1261"/>
                  <a:ext cx="2449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...&lt;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302" name="Object 22">
                  <a:extLst>
                    <a:ext uri="{FF2B5EF4-FFF2-40B4-BE49-F238E27FC236}">
                      <a16:creationId xmlns:a16="http://schemas.microsoft.com/office/drawing/2014/main" id="{BD5A7A9A-011A-46E6-86BA-DEFC2570C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1" y="1261"/>
                  <a:ext cx="2449" cy="3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F412B14-AFD2-42E5-82FF-AF2F71CD7F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15" y="897600"/>
            <a:ext cx="5139837" cy="4267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22A3DA2-7B94-4197-B175-1489A8D84BB0}"/>
              </a:ext>
            </a:extLst>
          </p:cNvPr>
          <p:cNvSpPr txBox="1"/>
          <p:nvPr/>
        </p:nvSpPr>
        <p:spPr>
          <a:xfrm>
            <a:off x="232527" y="839080"/>
            <a:ext cx="650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取                                                                      ，即 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B451478-43CA-444D-8DFE-D70F8039E8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75" y="1510459"/>
            <a:ext cx="8749610" cy="3452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0386D4-47D7-4BF6-8E04-754846C01A71}"/>
              </a:ext>
            </a:extLst>
          </p:cNvPr>
          <p:cNvSpPr txBox="1"/>
          <p:nvPr/>
        </p:nvSpPr>
        <p:spPr>
          <a:xfrm>
            <a:off x="209755" y="2835644"/>
            <a:ext cx="131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4.1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8708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animBg="1"/>
      <p:bldP spid="839684" grpId="0" animBg="1"/>
      <p:bldP spid="8396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39FC73-6CDF-4204-B5C0-10986F2A9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776" y="183075"/>
            <a:ext cx="3888432" cy="4572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dirty="0"/>
              <a:t>插值多项式的唯一性</a:t>
            </a:r>
          </a:p>
        </p:txBody>
      </p:sp>
      <p:sp>
        <p:nvSpPr>
          <p:cNvPr id="841734" name="Text Box 6">
            <a:extLst>
              <a:ext uri="{FF2B5EF4-FFF2-40B4-BE49-F238E27FC236}">
                <a16:creationId xmlns:a16="http://schemas.microsoft.com/office/drawing/2014/main" id="{EDFF7C78-BC85-4946-A988-A725EA022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81" y="784990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设所要构造的插值多项式为：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1735" name="Object 7">
                <a:extLst>
                  <a:ext uri="{FF2B5EF4-FFF2-40B4-BE49-F238E27FC236}">
                    <a16:creationId xmlns:a16="http://schemas.microsoft.com/office/drawing/2014/main" id="{2683413A-CADA-4345-8C36-6C26DC7BBEBE}"/>
                  </a:ext>
                </a:extLst>
              </p:cNvPr>
              <p:cNvSpPr txBox="1"/>
              <p:nvPr/>
            </p:nvSpPr>
            <p:spPr bwMode="auto">
              <a:xfrm>
                <a:off x="1979712" y="1340768"/>
                <a:ext cx="4968082" cy="53970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41735" name="Object 7">
                <a:extLst>
                  <a:ext uri="{FF2B5EF4-FFF2-40B4-BE49-F238E27FC236}">
                    <a16:creationId xmlns:a16="http://schemas.microsoft.com/office/drawing/2014/main" id="{2683413A-CADA-4345-8C36-6C26DC7B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1340768"/>
                <a:ext cx="4968082" cy="539705"/>
              </a:xfrm>
              <a:prstGeom prst="rect">
                <a:avLst/>
              </a:prstGeom>
              <a:blipFill>
                <a:blip r:embed="rId3"/>
                <a:stretch>
                  <a:fillRect l="-12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1736" name="Text Box 8">
            <a:extLst>
              <a:ext uri="{FF2B5EF4-FFF2-40B4-BE49-F238E27FC236}">
                <a16:creationId xmlns:a16="http://schemas.microsoft.com/office/drawing/2014/main" id="{FEF7124E-961E-48A0-A359-A7B5E2F8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77" y="1907764"/>
            <a:ext cx="187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由插值条件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1737" name="Object 9">
                <a:extLst>
                  <a:ext uri="{FF2B5EF4-FFF2-40B4-BE49-F238E27FC236}">
                    <a16:creationId xmlns:a16="http://schemas.microsoft.com/office/drawing/2014/main" id="{BA8B9129-7316-4AD9-A18D-C4DFB18A25AA}"/>
                  </a:ext>
                </a:extLst>
              </p:cNvPr>
              <p:cNvSpPr txBox="1"/>
              <p:nvPr/>
            </p:nvSpPr>
            <p:spPr bwMode="auto">
              <a:xfrm>
                <a:off x="2339752" y="2204864"/>
                <a:ext cx="4428172" cy="70228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=0, 1,⋯,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41737" name="Object 9">
                <a:extLst>
                  <a:ext uri="{FF2B5EF4-FFF2-40B4-BE49-F238E27FC236}">
                    <a16:creationId xmlns:a16="http://schemas.microsoft.com/office/drawing/2014/main" id="{BA8B9129-7316-4AD9-A18D-C4DFB18A2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2204864"/>
                <a:ext cx="4428172" cy="702285"/>
              </a:xfrm>
              <a:prstGeom prst="rect">
                <a:avLst/>
              </a:prstGeom>
              <a:blipFill>
                <a:blip r:embed="rId4"/>
                <a:stretch>
                  <a:fillRect l="-41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1738" name="Text Box 10">
            <a:extLst>
              <a:ext uri="{FF2B5EF4-FFF2-40B4-BE49-F238E27FC236}">
                <a16:creationId xmlns:a16="http://schemas.microsoft.com/office/drawing/2014/main" id="{03055C00-55F4-4AD0-A198-E20D36322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28" y="2824703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得到如下线性代数方程组：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1739" name="Object 11">
                <a:extLst>
                  <a:ext uri="{FF2B5EF4-FFF2-40B4-BE49-F238E27FC236}">
                    <a16:creationId xmlns:a16="http://schemas.microsoft.com/office/drawing/2014/main" id="{1F8D32F9-A965-4277-B339-C587E2D2AC90}"/>
                  </a:ext>
                </a:extLst>
              </p:cNvPr>
              <p:cNvSpPr txBox="1"/>
              <p:nvPr/>
            </p:nvSpPr>
            <p:spPr bwMode="auto">
              <a:xfrm>
                <a:off x="2160052" y="3426618"/>
                <a:ext cx="4392613" cy="23606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&amp;1⋅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&amp;1⋅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&amp;⋯⋯</m:t>
                              </m:r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&amp;1⋅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841739" name="Object 11">
                <a:extLst>
                  <a:ext uri="{FF2B5EF4-FFF2-40B4-BE49-F238E27FC236}">
                    <a16:creationId xmlns:a16="http://schemas.microsoft.com/office/drawing/2014/main" id="{1F8D32F9-A965-4277-B339-C587E2D2A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0052" y="3426618"/>
                <a:ext cx="4392613" cy="2360613"/>
              </a:xfrm>
              <a:prstGeom prst="rect">
                <a:avLst/>
              </a:prstGeom>
              <a:blipFill>
                <a:blip r:embed="rId5"/>
                <a:stretch>
                  <a:fillRect r="-1400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6052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7067FCC-E93F-4F43-AD8E-1251564C3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396" y="222251"/>
            <a:ext cx="4879454" cy="5349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0" dirty="0">
                <a:latin typeface="隶书" panose="02010509060101010101" pitchFamily="49" charset="-122"/>
                <a:ea typeface="隶书" panose="02010509060101010101" pitchFamily="49" charset="-122"/>
              </a:rPr>
              <a:t>存在唯一性定理证明</a:t>
            </a:r>
            <a:r>
              <a:rPr lang="en-US" altLang="zh-CN" b="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b="0" dirty="0"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b="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en-US" b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CC33875-63DD-43F6-96AF-2BFFE28B4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dirty="0"/>
              <a:t> 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0CE830FB-9FFF-4074-B2FC-3D9B42EF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-76200"/>
            <a:ext cx="8243887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99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</a:t>
            </a:r>
            <a:endParaRPr lang="en-US" altLang="zh-CN" sz="3200" b="0">
              <a:solidFill>
                <a:srgbClr val="9966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E0B0F726-A87A-43BF-8332-D62660D38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817563"/>
            <a:ext cx="370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此方程组的系数行列式为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3782" name="Object 6">
                <a:extLst>
                  <a:ext uri="{FF2B5EF4-FFF2-40B4-BE49-F238E27FC236}">
                    <a16:creationId xmlns:a16="http://schemas.microsoft.com/office/drawing/2014/main" id="{0B1299FE-D1A8-43D4-8682-8A7DBDCB33E4}"/>
                  </a:ext>
                </a:extLst>
              </p:cNvPr>
              <p:cNvSpPr txBox="1"/>
              <p:nvPr/>
            </p:nvSpPr>
            <p:spPr bwMode="auto">
              <a:xfrm>
                <a:off x="5364088" y="2132856"/>
                <a:ext cx="2376488" cy="88423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43782" name="Object 6">
                <a:extLst>
                  <a:ext uri="{FF2B5EF4-FFF2-40B4-BE49-F238E27FC236}">
                    <a16:creationId xmlns:a16="http://schemas.microsoft.com/office/drawing/2014/main" id="{0B1299FE-D1A8-43D4-8682-8A7DBDCB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2132856"/>
                <a:ext cx="2376488" cy="884238"/>
              </a:xfrm>
              <a:prstGeom prst="rect">
                <a:avLst/>
              </a:prstGeom>
              <a:blipFill>
                <a:blip r:embed="rId3"/>
                <a:stretch>
                  <a:fillRect r="-18205" b="-2758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3783" name="Text Box 7">
            <a:extLst>
              <a:ext uri="{FF2B5EF4-FFF2-40B4-BE49-F238E27FC236}">
                <a16:creationId xmlns:a16="http://schemas.microsoft.com/office/drawing/2014/main" id="{50C1CAB3-A404-4832-93BC-19E7E0CCC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393725"/>
            <a:ext cx="2555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范德蒙行列式</a:t>
            </a:r>
            <a:r>
              <a:rPr lang="zh-CN" altLang="en-US" sz="2800" dirty="0">
                <a:latin typeface="宋体" panose="02010600030101010101" pitchFamily="2" charset="-122"/>
              </a:rPr>
              <a:t> ！</a:t>
            </a:r>
          </a:p>
        </p:txBody>
      </p:sp>
      <p:grpSp>
        <p:nvGrpSpPr>
          <p:cNvPr id="843784" name="Group 8">
            <a:extLst>
              <a:ext uri="{FF2B5EF4-FFF2-40B4-BE49-F238E27FC236}">
                <a16:creationId xmlns:a16="http://schemas.microsoft.com/office/drawing/2014/main" id="{DBD94CA2-A22E-40BB-B403-12A30F70FA18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5013325"/>
            <a:ext cx="6916738" cy="719138"/>
            <a:chOff x="528" y="3250"/>
            <a:chExt cx="4357" cy="453"/>
          </a:xfrm>
        </p:grpSpPr>
        <p:sp>
          <p:nvSpPr>
            <p:cNvPr id="16396" name="Text Box 9">
              <a:extLst>
                <a:ext uri="{FF2B5EF4-FFF2-40B4-BE49-F238E27FC236}">
                  <a16:creationId xmlns:a16="http://schemas.microsoft.com/office/drawing/2014/main" id="{4B667F02-0B6E-460B-838E-35AF94DDC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50"/>
              <a:ext cx="4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当</a:t>
              </a:r>
              <a:r>
                <a:rPr lang="zh-CN" altLang="en-US" sz="2800">
                  <a:latin typeface="宋体" panose="02010600030101010101" pitchFamily="2" charset="-122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97" name="Object 10">
                  <a:extLst>
                    <a:ext uri="{FF2B5EF4-FFF2-40B4-BE49-F238E27FC236}">
                      <a16:creationId xmlns:a16="http://schemas.microsoft.com/office/drawing/2014/main" id="{AADE657D-4CEB-4A49-A5E6-37EDBD51BA8E}"/>
                    </a:ext>
                  </a:extLst>
                </p:cNvPr>
                <p:cNvSpPr txBox="1"/>
                <p:nvPr/>
              </p:nvSpPr>
              <p:spPr bwMode="auto">
                <a:xfrm>
                  <a:off x="864" y="3264"/>
                  <a:ext cx="889" cy="439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6397" name="Object 10">
                  <a:extLst>
                    <a:ext uri="{FF2B5EF4-FFF2-40B4-BE49-F238E27FC236}">
                      <a16:creationId xmlns:a16="http://schemas.microsoft.com/office/drawing/2014/main" id="{AADE657D-4CEB-4A49-A5E6-37EDBD51BA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3264"/>
                  <a:ext cx="889" cy="43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98" name="Text Box 11">
              <a:extLst>
                <a:ext uri="{FF2B5EF4-FFF2-40B4-BE49-F238E27FC236}">
                  <a16:creationId xmlns:a16="http://schemas.microsoft.com/office/drawing/2014/main" id="{D37B2EEE-739E-48B9-AB74-CC043707A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50"/>
              <a:ext cx="7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宋体" panose="02010600030101010101" pitchFamily="2" charset="-122"/>
                </a:rPr>
                <a:t> 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时</a:t>
              </a:r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zh-CN" altLang="en-US" sz="2800">
                  <a:latin typeface="宋体" panose="02010600030101010101" pitchFamily="2" charset="-122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99" name="Object 12">
                  <a:extLst>
                    <a:ext uri="{FF2B5EF4-FFF2-40B4-BE49-F238E27FC236}">
                      <a16:creationId xmlns:a16="http://schemas.microsoft.com/office/drawing/2014/main" id="{0806E6F4-18AF-465D-BEB3-0278EDEA708C}"/>
                    </a:ext>
                  </a:extLst>
                </p:cNvPr>
                <p:cNvSpPr txBox="1"/>
                <p:nvPr/>
              </p:nvSpPr>
              <p:spPr bwMode="auto">
                <a:xfrm>
                  <a:off x="1707" y="3295"/>
                  <a:ext cx="1309" cy="275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=1,2,⋯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6399" name="Object 12">
                  <a:extLst>
                    <a:ext uri="{FF2B5EF4-FFF2-40B4-BE49-F238E27FC236}">
                      <a16:creationId xmlns:a16="http://schemas.microsoft.com/office/drawing/2014/main" id="{0806E6F4-18AF-465D-BEB3-0278EDEA7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7" y="3295"/>
                  <a:ext cx="1309" cy="275"/>
                </a:xfrm>
                <a:prstGeom prst="rect">
                  <a:avLst/>
                </a:prstGeom>
                <a:blipFill>
                  <a:blip r:embed="rId5"/>
                  <a:stretch>
                    <a:fillRect b="-1389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00" name="Object 13">
                  <a:extLst>
                    <a:ext uri="{FF2B5EF4-FFF2-40B4-BE49-F238E27FC236}">
                      <a16:creationId xmlns:a16="http://schemas.microsoft.com/office/drawing/2014/main" id="{F0F9870C-3FE6-4068-98BB-B70656EE927A}"/>
                    </a:ext>
                  </a:extLst>
                </p:cNvPr>
                <p:cNvSpPr txBox="1"/>
                <p:nvPr/>
              </p:nvSpPr>
              <p:spPr bwMode="auto">
                <a:xfrm>
                  <a:off x="3023" y="3250"/>
                  <a:ext cx="1314" cy="346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=1,2,⋯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2800"/>
                </a:p>
              </p:txBody>
            </p:sp>
          </mc:Choice>
          <mc:Fallback xmlns="">
            <p:sp>
              <p:nvSpPr>
                <p:cNvPr id="16400" name="Object 13">
                  <a:extLst>
                    <a:ext uri="{FF2B5EF4-FFF2-40B4-BE49-F238E27FC236}">
                      <a16:creationId xmlns:a16="http://schemas.microsoft.com/office/drawing/2014/main" id="{F0F9870C-3FE6-4068-98BB-B70656EE9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23" y="3250"/>
                  <a:ext cx="1314" cy="3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3790" name="Text Box 14">
            <a:extLst>
              <a:ext uri="{FF2B5EF4-FFF2-40B4-BE49-F238E27FC236}">
                <a16:creationId xmlns:a16="http://schemas.microsoft.com/office/drawing/2014/main" id="{AC530BE2-5D6C-47A6-BDD8-5EE1BE952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7912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ea typeface="楷体_GB2312" pitchFamily="49" charset="-122"/>
              </a:rPr>
              <a:t>D 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b="1" i="1">
                <a:ea typeface="楷体_GB2312" pitchFamily="49" charset="-122"/>
              </a:rPr>
              <a:t> </a:t>
            </a:r>
            <a:r>
              <a:rPr lang="en-US" altLang="zh-CN" b="1">
                <a:ea typeface="楷体_GB2312" pitchFamily="49" charset="-122"/>
              </a:rPr>
              <a:t>0</a:t>
            </a:r>
            <a:r>
              <a:rPr lang="zh-CN" altLang="en-US" b="1">
                <a:ea typeface="楷体_GB2312" pitchFamily="49" charset="-122"/>
              </a:rPr>
              <a:t>，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43791" name="Text Box 15">
            <a:extLst>
              <a:ext uri="{FF2B5EF4-FFF2-40B4-BE49-F238E27FC236}">
                <a16:creationId xmlns:a16="http://schemas.microsoft.com/office/drawing/2014/main" id="{54845DF6-CCAA-4CDF-BECB-FE2F9105B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576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因此，</a:t>
            </a:r>
            <a:r>
              <a:rPr lang="en-US" altLang="zh-CN" sz="2400" i="1" dirty="0" err="1">
                <a:latin typeface="宋体" panose="02010600030101010101" pitchFamily="2" charset="-122"/>
              </a:rPr>
              <a:t>P</a:t>
            </a:r>
            <a:r>
              <a:rPr lang="en-US" altLang="zh-CN" sz="2400" i="1" baseline="-30000" dirty="0" err="1">
                <a:latin typeface="宋体" panose="02010600030101010101" pitchFamily="2" charset="-122"/>
              </a:rPr>
              <a:t>n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由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宋体" panose="02010600030101010101" pitchFamily="2" charset="-122"/>
              </a:rPr>
              <a:t>0</a:t>
            </a:r>
            <a:r>
              <a:rPr lang="en-US" altLang="zh-CN" sz="2400" dirty="0">
                <a:latin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>
                <a:latin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唯一确定。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5" name="Object 16">
                <a:extLst>
                  <a:ext uri="{FF2B5EF4-FFF2-40B4-BE49-F238E27FC236}">
                    <a16:creationId xmlns:a16="http://schemas.microsoft.com/office/drawing/2014/main" id="{36914992-84C1-4BDD-9A7B-2929C503DBF6}"/>
                  </a:ext>
                </a:extLst>
              </p:cNvPr>
              <p:cNvSpPr txBox="1"/>
              <p:nvPr/>
            </p:nvSpPr>
            <p:spPr bwMode="auto">
              <a:xfrm>
                <a:off x="869033" y="1540223"/>
                <a:ext cx="4535487" cy="27622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&amp;1 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 ⋯ </m:t>
                              </m:r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&amp;1 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 ⋯ </m:t>
                              </m:r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&amp;⋯⋯</m:t>
                              </m:r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&amp;1 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 ⋯ </m:t>
                              </m:r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395" name="Object 16">
                <a:extLst>
                  <a:ext uri="{FF2B5EF4-FFF2-40B4-BE49-F238E27FC236}">
                    <a16:creationId xmlns:a16="http://schemas.microsoft.com/office/drawing/2014/main" id="{36914992-84C1-4BDD-9A7B-2929C503D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033" y="1540223"/>
                <a:ext cx="4535487" cy="27622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065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3" grpId="0"/>
      <p:bldP spid="843790" grpId="0"/>
      <p:bldP spid="8437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3029B30-DE07-490C-9C30-9B06662D7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5410200" cy="7620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插值多项式的唯一性</a:t>
            </a:r>
          </a:p>
        </p:txBody>
      </p:sp>
      <p:sp>
        <p:nvSpPr>
          <p:cNvPr id="824323" name="AutoShape 3" descr="白色大理石">
            <a:extLst>
              <a:ext uri="{FF2B5EF4-FFF2-40B4-BE49-F238E27FC236}">
                <a16:creationId xmlns:a16="http://schemas.microsoft.com/office/drawing/2014/main" id="{DE44E36D-25E8-4487-82D5-912B57C9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84" y="1341438"/>
            <a:ext cx="1633592" cy="647402"/>
          </a:xfrm>
          <a:prstGeom prst="bevel">
            <a:avLst>
              <a:gd name="adj" fmla="val 12500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sz="2800" b="1">
                <a:ea typeface="楷体_GB2312" pitchFamily="49" charset="-122"/>
              </a:rPr>
              <a:t>定理</a:t>
            </a:r>
          </a:p>
        </p:txBody>
      </p:sp>
      <p:sp>
        <p:nvSpPr>
          <p:cNvPr id="824324" name="Text Box 4">
            <a:extLst>
              <a:ext uri="{FF2B5EF4-FFF2-40B4-BE49-F238E27FC236}">
                <a16:creationId xmlns:a16="http://schemas.microsoft.com/office/drawing/2014/main" id="{B2859AEC-B697-4483-A6CA-909B000D8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68760"/>
            <a:ext cx="7924800" cy="12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4.2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唯一性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dirty="0">
                <a:latin typeface="宋体" panose="02010600030101010101" pitchFamily="2" charset="-122"/>
              </a:rPr>
              <a:t>满足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宋体" panose="02010600030101010101" pitchFamily="2" charset="-122"/>
              </a:rPr>
              <a:t>个插值条件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次插值多项式存在且唯一。</a:t>
            </a:r>
          </a:p>
        </p:txBody>
      </p:sp>
      <p:sp>
        <p:nvSpPr>
          <p:cNvPr id="824326" name="Rectangle 6">
            <a:extLst>
              <a:ext uri="{FF2B5EF4-FFF2-40B4-BE49-F238E27FC236}">
                <a16:creationId xmlns:a16="http://schemas.microsoft.com/office/drawing/2014/main" id="{D25570DC-C4B7-4300-8D32-86A9EDFF3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44" y="3212976"/>
            <a:ext cx="7924800" cy="2648417"/>
          </a:xfrm>
          <a:prstGeom prst="rect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注：该定理的证明过程实质上给出了一种求插值多项式的一个方法，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但此方法不适合计算机求解。我们要寻找用计算机的求解方法。</a:t>
            </a:r>
            <a:endParaRPr lang="en-US" altLang="zh-CN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23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657C919-A3EF-49B9-9369-0BBC4973A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720" y="225609"/>
            <a:ext cx="5256584" cy="56095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dirty="0">
                <a:latin typeface="+mn-ea"/>
                <a:ea typeface="+mn-ea"/>
              </a:rPr>
              <a:t>4.3 </a:t>
            </a:r>
            <a:r>
              <a:rPr lang="zh-CN" altLang="en-US" sz="2800" dirty="0">
                <a:latin typeface="+mn-ea"/>
                <a:ea typeface="+mn-ea"/>
              </a:rPr>
              <a:t>拉格朗日（</a:t>
            </a:r>
            <a:r>
              <a:rPr lang="en-US" altLang="zh-CN" sz="2800" dirty="0">
                <a:latin typeface="+mn-ea"/>
                <a:ea typeface="+mn-ea"/>
              </a:rPr>
              <a:t>Lagrange</a:t>
            </a:r>
            <a:r>
              <a:rPr lang="zh-CN" altLang="en-US" sz="2800" dirty="0">
                <a:latin typeface="+mn-ea"/>
                <a:ea typeface="+mn-ea"/>
              </a:rPr>
              <a:t>）插值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63A55338-5C29-433A-91BE-4FE6E1D30071}"/>
              </a:ext>
            </a:extLst>
          </p:cNvPr>
          <p:cNvGrpSpPr>
            <a:grpSpLocks/>
          </p:cNvGrpSpPr>
          <p:nvPr/>
        </p:nvGrpSpPr>
        <p:grpSpPr bwMode="auto">
          <a:xfrm>
            <a:off x="202636" y="836712"/>
            <a:ext cx="8909962" cy="2226266"/>
            <a:chOff x="164" y="572"/>
            <a:chExt cx="5786" cy="1610"/>
          </a:xfrm>
        </p:grpSpPr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6BC69C7C-F21F-4C28-9148-698D317FF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" y="1815"/>
              <a:ext cx="5646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2400" dirty="0">
                  <a:latin typeface="+mn-ea"/>
                  <a:ea typeface="+mn-ea"/>
                </a:rPr>
                <a:t>则称 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400" i="1" baseline="-20000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+mn-ea"/>
                  <a:ea typeface="+mn-ea"/>
                </a:rPr>
                <a:t>为节点 </a:t>
              </a:r>
              <a:r>
                <a:rPr lang="en-US" altLang="zh-CN" sz="2400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 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… , 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+mn-ea"/>
                  <a:ea typeface="+mn-ea"/>
                </a:rPr>
                <a:t>上的拉格朗日插值基函数。</a:t>
              </a:r>
            </a:p>
          </p:txBody>
        </p:sp>
        <p:sp>
          <p:nvSpPr>
            <p:cNvPr id="7" name="AutoShape 13" descr="白色大理石">
              <a:extLst>
                <a:ext uri="{FF2B5EF4-FFF2-40B4-BE49-F238E27FC236}">
                  <a16:creationId xmlns:a16="http://schemas.microsoft.com/office/drawing/2014/main" id="{DF7D5922-B97E-453D-9920-808453E3F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" y="613"/>
              <a:ext cx="855" cy="367"/>
            </a:xfrm>
            <a:prstGeom prst="bevel">
              <a:avLst>
                <a:gd name="adj" fmla="val 12500"/>
              </a:avLst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dirty="0">
                  <a:latin typeface="+mn-ea"/>
                  <a:ea typeface="+mn-ea"/>
                </a:rPr>
                <a:t>定义</a:t>
              </a:r>
              <a:r>
                <a:rPr kumimoji="0" lang="en-US" altLang="zh-CN" sz="2400" dirty="0">
                  <a:latin typeface="+mn-ea"/>
                  <a:ea typeface="+mn-ea"/>
                </a:rPr>
                <a:t>4.2</a:t>
              </a:r>
              <a:r>
                <a:rPr kumimoji="0" lang="zh-CN" altLang="en-US" sz="2400" dirty="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5ECCD60B-6B73-4180-92ED-DD5ECD7F0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" y="572"/>
              <a:ext cx="4935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2400" dirty="0">
                  <a:latin typeface="+mn-ea"/>
                  <a:ea typeface="+mn-ea"/>
                </a:rPr>
                <a:t>若存在一个次数为 </a:t>
              </a:r>
              <a:r>
                <a:rPr lang="en-US" altLang="zh-CN" sz="2400" i="1" dirty="0">
                  <a:latin typeface="+mn-ea"/>
                  <a:ea typeface="+mn-ea"/>
                </a:rPr>
                <a:t>n </a:t>
              </a:r>
              <a:r>
                <a:rPr lang="zh-CN" altLang="en-US" sz="2400" dirty="0">
                  <a:latin typeface="+mn-ea"/>
                  <a:ea typeface="+mn-ea"/>
                </a:rPr>
                <a:t>的多项式 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lang="en-US" altLang="zh-CN" sz="2400" i="1" baseline="-20000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)，</a:t>
              </a:r>
              <a:r>
                <a: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在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n+1</a:t>
              </a:r>
              <a:r>
                <a:rPr lang="zh-CN" altLang="en-US" sz="2400" dirty="0">
                  <a:latin typeface="+mn-ea"/>
                  <a:ea typeface="+mn-ea"/>
                </a:rPr>
                <a:t>个节点 </a:t>
              </a:r>
              <a:r>
                <a:rPr lang="en-US" altLang="zh-CN" sz="2400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 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… , 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+mn-ea"/>
                  <a:ea typeface="+mn-ea"/>
                </a:rPr>
                <a:t>上满足：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bject 15">
                  <a:extLst>
                    <a:ext uri="{FF2B5EF4-FFF2-40B4-BE49-F238E27FC236}">
                      <a16:creationId xmlns:a16="http://schemas.microsoft.com/office/drawing/2014/main" id="{D3BF1662-21E9-4AB5-A438-8E28C010F004}"/>
                    </a:ext>
                  </a:extLst>
                </p:cNvPr>
                <p:cNvSpPr txBox="1"/>
                <p:nvPr/>
              </p:nvSpPr>
              <p:spPr bwMode="auto">
                <a:xfrm>
                  <a:off x="1786" y="1197"/>
                  <a:ext cx="2284" cy="7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&amp;1,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&amp;0,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Object 15">
                  <a:extLst>
                    <a:ext uri="{FF2B5EF4-FFF2-40B4-BE49-F238E27FC236}">
                      <a16:creationId xmlns:a16="http://schemas.microsoft.com/office/drawing/2014/main" id="{D3BF1662-21E9-4AB5-A438-8E28C010F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6" y="1197"/>
                  <a:ext cx="2284" cy="7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0">
            <a:extLst>
              <a:ext uri="{FF2B5EF4-FFF2-40B4-BE49-F238E27FC236}">
                <a16:creationId xmlns:a16="http://schemas.microsoft.com/office/drawing/2014/main" id="{67687E42-06F9-40F6-AAB9-3B1BEF13F232}"/>
              </a:ext>
            </a:extLst>
          </p:cNvPr>
          <p:cNvGrpSpPr>
            <a:grpSpLocks/>
          </p:cNvGrpSpPr>
          <p:nvPr/>
        </p:nvGrpSpPr>
        <p:grpSpPr bwMode="auto">
          <a:xfrm>
            <a:off x="54023" y="3194888"/>
            <a:ext cx="7902353" cy="960523"/>
            <a:chOff x="312" y="807"/>
            <a:chExt cx="5088" cy="657"/>
          </a:xfrm>
        </p:grpSpPr>
        <p:sp>
          <p:nvSpPr>
            <p:cNvPr id="41" name="Text Box 9">
              <a:extLst>
                <a:ext uri="{FF2B5EF4-FFF2-40B4-BE49-F238E27FC236}">
                  <a16:creationId xmlns:a16="http://schemas.microsoft.com/office/drawing/2014/main" id="{58A3618D-ABBB-443C-9125-0252F2199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" y="807"/>
              <a:ext cx="5088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Char char="q"/>
              </a:pPr>
              <a:r>
                <a:rPr lang="zh-CN" altLang="en-US" sz="2400" dirty="0">
                  <a:solidFill>
                    <a:srgbClr val="0000CC"/>
                  </a:solidFill>
                  <a:latin typeface="+mn-ea"/>
                  <a:ea typeface="+mn-ea"/>
                </a:rPr>
                <a:t> </a:t>
              </a:r>
              <a:r>
                <a:rPr lang="zh-CN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设</a:t>
              </a:r>
              <a:r>
                <a:rPr lang="en-US" altLang="zh-CN" sz="2400" i="1" dirty="0">
                  <a:solidFill>
                    <a:srgbClr val="99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99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</a:t>
              </a:r>
              <a:r>
                <a:rPr lang="en-US" altLang="zh-CN" sz="2400" dirty="0">
                  <a:solidFill>
                    <a:srgbClr val="99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99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sz="2400" dirty="0">
                  <a:solidFill>
                    <a:srgbClr val="99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 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0000CC"/>
                  </a:solidFill>
                  <a:latin typeface="+mn-ea"/>
                  <a:ea typeface="+mn-ea"/>
                </a:rPr>
                <a:t>的 </a:t>
              </a:r>
              <a:r>
                <a:rPr lang="en-US" altLang="zh-CN" sz="2400" i="1" dirty="0">
                  <a:solidFill>
                    <a:srgbClr val="990000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400" dirty="0">
                  <a:solidFill>
                    <a:srgbClr val="990000"/>
                  </a:solidFill>
                  <a:latin typeface="+mn-ea"/>
                  <a:ea typeface="+mn-ea"/>
                </a:rPr>
                <a:t> </a:t>
              </a:r>
              <a:r>
                <a:rPr lang="zh-CN" altLang="en-US" sz="2400" dirty="0">
                  <a:solidFill>
                    <a:srgbClr val="0000CC"/>
                  </a:solidFill>
                  <a:latin typeface="+mn-ea"/>
                  <a:ea typeface="+mn-ea"/>
                </a:rPr>
                <a:t>次</a:t>
              </a:r>
              <a:r>
                <a:rPr lang="zh-CN" altLang="en-US" sz="2400" dirty="0">
                  <a:solidFill>
                    <a:schemeClr val="hlink"/>
                  </a:solidFill>
                  <a:latin typeface="+mn-ea"/>
                  <a:ea typeface="+mn-ea"/>
                </a:rPr>
                <a:t>插值多项式</a:t>
              </a:r>
              <a:r>
                <a:rPr lang="zh-CN" altLang="en-US" sz="2400" dirty="0">
                  <a:solidFill>
                    <a:srgbClr val="0000CC"/>
                  </a:solidFill>
                  <a:latin typeface="+mn-ea"/>
                  <a:ea typeface="+mn-ea"/>
                </a:rPr>
                <a:t>为</a:t>
              </a:r>
              <a:endParaRPr lang="en-US" altLang="zh-CN" sz="2400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pic>
          <p:nvPicPr>
            <p:cNvPr id="42" name="Picture 13" descr="1">
              <a:extLst>
                <a:ext uri="{FF2B5EF4-FFF2-40B4-BE49-F238E27FC236}">
                  <a16:creationId xmlns:a16="http://schemas.microsoft.com/office/drawing/2014/main" id="{D209C0F3-9CFD-4E24-B603-A72949CCD4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" y="1164"/>
              <a:ext cx="446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Text Box 14">
            <a:extLst>
              <a:ext uri="{FF2B5EF4-FFF2-40B4-BE49-F238E27FC236}">
                <a16:creationId xmlns:a16="http://schemas.microsoft.com/office/drawing/2014/main" id="{C35F5D5B-E63B-4DBD-8EC5-DF6E9037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06" y="4726434"/>
            <a:ext cx="8077200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将 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 , </a:t>
            </a:r>
            <a:r>
              <a:rPr lang="en-US" altLang="zh-CN" sz="2400" i="1" dirty="0" err="1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分别代入即可得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 </a:t>
            </a:r>
            <a:r>
              <a:rPr lang="en-US" altLang="zh-CN" i="1" dirty="0" err="1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dirty="0" err="1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0, … </a:t>
            </a:r>
            <a:r>
              <a:rPr lang="en-US" altLang="zh-CN" i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2AEC44F2-6D5A-4B3B-8A0E-361B43B45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610" y="4187199"/>
            <a:ext cx="8077200" cy="50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满足插值条件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 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 err="1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(</a:t>
            </a:r>
            <a:r>
              <a:rPr lang="en-US" altLang="zh-CN" sz="2400" i="1" dirty="0" err="1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0, … 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endParaRPr lang="zh-CN" altLang="en-US" sz="2400" dirty="0">
              <a:solidFill>
                <a:srgbClr val="0000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5" name="Group 21">
            <a:extLst>
              <a:ext uri="{FF2B5EF4-FFF2-40B4-BE49-F238E27FC236}">
                <a16:creationId xmlns:a16="http://schemas.microsoft.com/office/drawing/2014/main" id="{BE8DDBB4-36FE-451D-AFAA-EB5F3AEF95C2}"/>
              </a:ext>
            </a:extLst>
          </p:cNvPr>
          <p:cNvGrpSpPr>
            <a:grpSpLocks/>
          </p:cNvGrpSpPr>
          <p:nvPr/>
        </p:nvGrpSpPr>
        <p:grpSpPr bwMode="auto">
          <a:xfrm>
            <a:off x="353026" y="5327684"/>
            <a:ext cx="7493000" cy="554038"/>
            <a:chOff x="278" y="2315"/>
            <a:chExt cx="4720" cy="349"/>
          </a:xfrm>
        </p:grpSpPr>
        <p:sp>
          <p:nvSpPr>
            <p:cNvPr id="46" name="Text Box 16">
              <a:extLst>
                <a:ext uri="{FF2B5EF4-FFF2-40B4-BE49-F238E27FC236}">
                  <a16:creationId xmlns:a16="http://schemas.microsoft.com/office/drawing/2014/main" id="{8A582B52-7F2F-4406-A24B-F0F1AB79D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2315"/>
              <a:ext cx="768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0000CC"/>
                  </a:solidFill>
                  <a:latin typeface="+mn-ea"/>
                  <a:ea typeface="+mn-ea"/>
                </a:rPr>
                <a:t>所以</a:t>
              </a:r>
            </a:p>
          </p:txBody>
        </p:sp>
        <p:pic>
          <p:nvPicPr>
            <p:cNvPr id="47" name="Picture 17" descr="1">
              <a:extLst>
                <a:ext uri="{FF2B5EF4-FFF2-40B4-BE49-F238E27FC236}">
                  <a16:creationId xmlns:a16="http://schemas.microsoft.com/office/drawing/2014/main" id="{C79586FB-37D2-43BB-9E1B-F9F50C08A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" y="2395"/>
              <a:ext cx="41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Text Box 18">
            <a:extLst>
              <a:ext uri="{FF2B5EF4-FFF2-40B4-BE49-F238E27FC236}">
                <a16:creationId xmlns:a16="http://schemas.microsoft.com/office/drawing/2014/main" id="{929D8179-C20F-4ED8-B8E7-4EE1754F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78" y="5996617"/>
            <a:ext cx="7848600" cy="51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称为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拉格朗日插值多项式</a:t>
            </a: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，记作 </a:t>
            </a:r>
            <a:r>
              <a:rPr lang="en-US" altLang="zh-CN" sz="2400" i="1" dirty="0">
                <a:solidFill>
                  <a:srgbClr val="990000"/>
                </a:solidFill>
                <a:latin typeface="+mn-ea"/>
                <a:ea typeface="+mn-ea"/>
              </a:rPr>
              <a:t>L</a:t>
            </a:r>
            <a:r>
              <a:rPr lang="en-US" altLang="zh-CN" sz="2400" baseline="-20000" dirty="0">
                <a:solidFill>
                  <a:srgbClr val="99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+mn-ea"/>
                <a:ea typeface="+mn-ea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+mn-ea"/>
                <a:ea typeface="+mn-ea"/>
              </a:rPr>
              <a:t>x</a:t>
            </a:r>
            <a:r>
              <a:rPr lang="en-US" altLang="zh-CN" sz="2400" dirty="0">
                <a:solidFill>
                  <a:srgbClr val="990000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，即</a:t>
            </a:r>
            <a:endParaRPr lang="en-US" altLang="zh-CN" sz="24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54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23" name="Group 3">
            <a:extLst>
              <a:ext uri="{FF2B5EF4-FFF2-40B4-BE49-F238E27FC236}">
                <a16:creationId xmlns:a16="http://schemas.microsoft.com/office/drawing/2014/main" id="{062528B7-2CC7-4E88-B1F4-897A9AAA14E4}"/>
              </a:ext>
            </a:extLst>
          </p:cNvPr>
          <p:cNvGrpSpPr>
            <a:grpSpLocks/>
          </p:cNvGrpSpPr>
          <p:nvPr/>
        </p:nvGrpSpPr>
        <p:grpSpPr bwMode="auto">
          <a:xfrm>
            <a:off x="147740" y="3839549"/>
            <a:ext cx="8435975" cy="1627188"/>
            <a:chOff x="288" y="2496"/>
            <a:chExt cx="5088" cy="994"/>
          </a:xfrm>
        </p:grpSpPr>
        <p:sp>
          <p:nvSpPr>
            <p:cNvPr id="22541" name="Text Box 4">
              <a:extLst>
                <a:ext uri="{FF2B5EF4-FFF2-40B4-BE49-F238E27FC236}">
                  <a16:creationId xmlns:a16="http://schemas.microsoft.com/office/drawing/2014/main" id="{3416E71C-8A7B-4CDD-92F9-65D045B51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96"/>
              <a:ext cx="5088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Char char="q"/>
              </a:pPr>
              <a:r>
                <a:rPr lang="zh-CN" altLang="en-US" dirty="0">
                  <a:solidFill>
                    <a:srgbClr val="0000CC"/>
                  </a:solidFill>
                  <a:latin typeface="+mn-ea"/>
                  <a:ea typeface="+mn-ea"/>
                </a:rPr>
                <a:t> 由构造法可得</a:t>
              </a:r>
            </a:p>
          </p:txBody>
        </p:sp>
        <p:pic>
          <p:nvPicPr>
            <p:cNvPr id="22542" name="Picture 5" descr="1">
              <a:extLst>
                <a:ext uri="{FF2B5EF4-FFF2-40B4-BE49-F238E27FC236}">
                  <a16:creationId xmlns:a16="http://schemas.microsoft.com/office/drawing/2014/main" id="{4E81B04A-D128-430C-B66A-2454FA43A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832"/>
              <a:ext cx="4656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3" name="Picture 6" descr="1">
              <a:extLst>
                <a:ext uri="{FF2B5EF4-FFF2-40B4-BE49-F238E27FC236}">
                  <a16:creationId xmlns:a16="http://schemas.microsoft.com/office/drawing/2014/main" id="{5EF07E59-FEA9-44C8-A616-13F314B203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312"/>
              <a:ext cx="119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9927" name="Text Box 7">
            <a:extLst>
              <a:ext uri="{FF2B5EF4-FFF2-40B4-BE49-F238E27FC236}">
                <a16:creationId xmlns:a16="http://schemas.microsoft.com/office/drawing/2014/main" id="{A04CF32A-1562-4279-A918-C0E3646BA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40" y="5466737"/>
            <a:ext cx="8859728" cy="109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 可以证明 </a:t>
            </a:r>
            <a:r>
              <a:rPr lang="en-US" altLang="zh-CN" i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baseline="-20000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baseline="-20000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…, </a:t>
            </a:r>
            <a:r>
              <a:rPr lang="en-US" altLang="zh-CN" i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i="1" baseline="-20000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线性无关，即它们构成线性空间 </a:t>
            </a:r>
            <a:r>
              <a:rPr lang="en-US" altLang="zh-CN" i="1" dirty="0" err="1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aseline="-20000" dirty="0" err="1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的一组基。</a:t>
            </a:r>
          </a:p>
        </p:txBody>
      </p:sp>
      <p:grpSp>
        <p:nvGrpSpPr>
          <p:cNvPr id="849928" name="Group 8">
            <a:extLst>
              <a:ext uri="{FF2B5EF4-FFF2-40B4-BE49-F238E27FC236}">
                <a16:creationId xmlns:a16="http://schemas.microsoft.com/office/drawing/2014/main" id="{A0D6E8A0-8088-4673-AC89-2D18F78201D6}"/>
              </a:ext>
            </a:extLst>
          </p:cNvPr>
          <p:cNvGrpSpPr>
            <a:grpSpLocks/>
          </p:cNvGrpSpPr>
          <p:nvPr/>
        </p:nvGrpSpPr>
        <p:grpSpPr bwMode="auto">
          <a:xfrm>
            <a:off x="3217335" y="3663492"/>
            <a:ext cx="5127626" cy="747713"/>
            <a:chOff x="3024" y="1804"/>
            <a:chExt cx="3230" cy="471"/>
          </a:xfrm>
        </p:grpSpPr>
        <p:sp>
          <p:nvSpPr>
            <p:cNvPr id="22539" name="Rectangle 9">
              <a:extLst>
                <a:ext uri="{FF2B5EF4-FFF2-40B4-BE49-F238E27FC236}">
                  <a16:creationId xmlns:a16="http://schemas.microsoft.com/office/drawing/2014/main" id="{53CE0D46-660D-403F-A42B-B0EFB53A6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1804"/>
              <a:ext cx="2813" cy="330"/>
            </a:xfrm>
            <a:prstGeom prst="rect">
              <a:avLst/>
            </a:prstGeom>
            <a:noFill/>
            <a:ln w="57150" cmpd="thickThin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990000"/>
                  </a:solidFill>
                  <a:latin typeface="+mn-ea"/>
                  <a:ea typeface="+mn-ea"/>
                </a:rPr>
                <a:t>与</a:t>
              </a:r>
              <a:r>
                <a:rPr lang="zh-CN" altLang="en-US" dirty="0">
                  <a:solidFill>
                    <a:schemeClr val="hlink"/>
                  </a:solidFill>
                  <a:latin typeface="+mn-ea"/>
                  <a:ea typeface="+mn-ea"/>
                </a:rPr>
                <a:t>节点</a:t>
              </a:r>
              <a:r>
                <a:rPr lang="zh-CN" altLang="en-US" dirty="0">
                  <a:solidFill>
                    <a:srgbClr val="990000"/>
                  </a:solidFill>
                  <a:latin typeface="+mn-ea"/>
                  <a:ea typeface="+mn-ea"/>
                </a:rPr>
                <a:t>有关， 但与</a:t>
              </a:r>
              <a:r>
                <a:rPr lang="en-US" altLang="zh-CN" i="1" dirty="0">
                  <a:solidFill>
                    <a:srgbClr val="990000"/>
                  </a:solidFill>
                  <a:latin typeface="+mn-ea"/>
                  <a:ea typeface="+mn-ea"/>
                </a:rPr>
                <a:t>f</a:t>
              </a:r>
              <a:r>
                <a:rPr lang="en-US" altLang="zh-CN" dirty="0">
                  <a:solidFill>
                    <a:srgbClr val="990000"/>
                  </a:solidFill>
                  <a:latin typeface="+mn-ea"/>
                  <a:ea typeface="+mn-ea"/>
                </a:rPr>
                <a:t>(</a:t>
              </a:r>
              <a:r>
                <a:rPr lang="en-US" altLang="zh-CN" i="1" dirty="0">
                  <a:solidFill>
                    <a:srgbClr val="990000"/>
                  </a:solidFill>
                  <a:latin typeface="+mn-ea"/>
                  <a:ea typeface="+mn-ea"/>
                </a:rPr>
                <a:t>x</a:t>
              </a:r>
              <a:r>
                <a:rPr lang="en-US" altLang="zh-CN" dirty="0">
                  <a:solidFill>
                    <a:srgbClr val="990000"/>
                  </a:solidFill>
                  <a:latin typeface="+mn-ea"/>
                  <a:ea typeface="+mn-ea"/>
                </a:rPr>
                <a:t>)</a:t>
              </a:r>
              <a:r>
                <a:rPr lang="zh-CN" altLang="en-US" dirty="0">
                  <a:solidFill>
                    <a:srgbClr val="990000"/>
                  </a:solidFill>
                  <a:latin typeface="+mn-ea"/>
                  <a:ea typeface="+mn-ea"/>
                </a:rPr>
                <a:t>无关</a:t>
              </a:r>
              <a:r>
                <a:rPr lang="en-US" altLang="zh-CN" dirty="0">
                  <a:solidFill>
                    <a:srgbClr val="990000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22540" name="Line 10">
              <a:extLst>
                <a:ext uri="{FF2B5EF4-FFF2-40B4-BE49-F238E27FC236}">
                  <a16:creationId xmlns:a16="http://schemas.microsoft.com/office/drawing/2014/main" id="{1C42F8A8-20CE-4211-8141-6FA6674C4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969"/>
              <a:ext cx="393" cy="30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CA11CD2-6332-4E01-9447-300187770D94}"/>
              </a:ext>
            </a:extLst>
          </p:cNvPr>
          <p:cNvSpPr txBox="1"/>
          <p:nvPr/>
        </p:nvSpPr>
        <p:spPr>
          <a:xfrm>
            <a:off x="147740" y="307845"/>
            <a:ext cx="395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下面我们介绍如何构造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D01CEB5-83F6-4ADB-82A6-9D4D26F72B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46" y="419363"/>
            <a:ext cx="3087017" cy="30358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56BAD7A-15C1-4229-A62D-8A4BFE063D2F}"/>
              </a:ext>
            </a:extLst>
          </p:cNvPr>
          <p:cNvSpPr txBox="1"/>
          <p:nvPr/>
        </p:nvSpPr>
        <p:spPr>
          <a:xfrm>
            <a:off x="529164" y="1013456"/>
            <a:ext cx="787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根据点斜式，过点             和             的方程可写为           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FA0C266-5677-4F53-84C0-5E660251BE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28" y="1103334"/>
            <a:ext cx="907085" cy="30358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F107C1A-0899-474F-A5BD-C175E31F42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14" y="1103335"/>
            <a:ext cx="907085" cy="3035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EBDF491-38E6-4745-A3B6-9A56994D707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85" y="1673563"/>
            <a:ext cx="3613645" cy="41624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6EB7B24-99E2-4221-A32E-5B4514D3D712}"/>
              </a:ext>
            </a:extLst>
          </p:cNvPr>
          <p:cNvSpPr txBox="1"/>
          <p:nvPr/>
        </p:nvSpPr>
        <p:spPr>
          <a:xfrm>
            <a:off x="541740" y="198912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变形可得：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A32D916-BBE6-45B8-BEA0-BE252BC6B31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36" y="2450788"/>
            <a:ext cx="3518386" cy="403818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B7F0CCB4-2210-4A28-8241-675F656D9178}"/>
              </a:ext>
            </a:extLst>
          </p:cNvPr>
          <p:cNvSpPr/>
          <p:nvPr/>
        </p:nvSpPr>
        <p:spPr bwMode="auto">
          <a:xfrm>
            <a:off x="3727420" y="2211432"/>
            <a:ext cx="936104" cy="864096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75C5072-B766-4750-AEA7-41753C3080C9}"/>
              </a:ext>
            </a:extLst>
          </p:cNvPr>
          <p:cNvSpPr/>
          <p:nvPr/>
        </p:nvSpPr>
        <p:spPr bwMode="auto">
          <a:xfrm>
            <a:off x="5361518" y="2211432"/>
            <a:ext cx="936104" cy="864096"/>
          </a:xfrm>
          <a:prstGeom prst="ellips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AA27C9D-DBDD-428E-8BF1-990D49EAC24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14" y="3163398"/>
            <a:ext cx="219761" cy="30297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4987EAD-969A-490A-9BD7-A4A166205DC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70" y="3165531"/>
            <a:ext cx="209093" cy="2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97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4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1">
            <a:extLst>
              <a:ext uri="{FF2B5EF4-FFF2-40B4-BE49-F238E27FC236}">
                <a16:creationId xmlns:a16="http://schemas.microsoft.com/office/drawing/2014/main" id="{D2BAEC20-CF74-495B-8FD1-2C891EFB4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0" y="276252"/>
            <a:ext cx="6771899" cy="129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7">
            <a:extLst>
              <a:ext uri="{FF2B5EF4-FFF2-40B4-BE49-F238E27FC236}">
                <a16:creationId xmlns:a16="http://schemas.microsoft.com/office/drawing/2014/main" id="{74BC0D50-9C75-46D0-A3C5-8F342D9EBEDF}"/>
              </a:ext>
            </a:extLst>
          </p:cNvPr>
          <p:cNvGrpSpPr>
            <a:grpSpLocks/>
          </p:cNvGrpSpPr>
          <p:nvPr/>
        </p:nvGrpSpPr>
        <p:grpSpPr bwMode="auto">
          <a:xfrm>
            <a:off x="190560" y="1611805"/>
            <a:ext cx="8238556" cy="2080343"/>
            <a:chOff x="158" y="819"/>
            <a:chExt cx="5088" cy="1250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49498202-6228-4EF4-BDB4-2F566905C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819"/>
              <a:ext cx="5088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b="1">
                  <a:solidFill>
                    <a:srgbClr val="0000CC"/>
                  </a:solidFill>
                  <a:latin typeface="+mn-ea"/>
                  <a:ea typeface="+mn-ea"/>
                </a:rPr>
                <a:t> 当 </a:t>
              </a:r>
              <a:r>
                <a:rPr lang="en-US" altLang="zh-CN" b="1" i="1">
                  <a:solidFill>
                    <a:srgbClr val="990000"/>
                  </a:solidFill>
                  <a:latin typeface="+mn-ea"/>
                  <a:ea typeface="+mn-ea"/>
                </a:rPr>
                <a:t>n</a:t>
              </a:r>
              <a:r>
                <a:rPr lang="en-US" altLang="zh-CN" b="1">
                  <a:solidFill>
                    <a:srgbClr val="990000"/>
                  </a:solidFill>
                  <a:latin typeface="+mn-ea"/>
                  <a:ea typeface="+mn-ea"/>
                </a:rPr>
                <a:t> </a:t>
              </a:r>
              <a:r>
                <a:rPr lang="zh-CN" altLang="en-US" b="1">
                  <a:solidFill>
                    <a:srgbClr val="990000"/>
                  </a:solidFill>
                  <a:latin typeface="+mn-ea"/>
                  <a:ea typeface="+mn-ea"/>
                </a:rPr>
                <a:t>=1 </a:t>
              </a:r>
              <a:r>
                <a:rPr lang="zh-CN" altLang="en-US" b="1">
                  <a:solidFill>
                    <a:srgbClr val="0000CC"/>
                  </a:solidFill>
                  <a:latin typeface="+mn-ea"/>
                  <a:ea typeface="+mn-ea"/>
                </a:rPr>
                <a:t>时</a:t>
              </a:r>
              <a:endParaRPr lang="en-US" altLang="zh-CN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F49CDC2F-4296-4302-8DF3-ED7629103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1" y="1747"/>
              <a:ext cx="3696" cy="322"/>
            </a:xfrm>
            <a:prstGeom prst="rect">
              <a:avLst/>
            </a:prstGeom>
            <a:noFill/>
            <a:ln w="57150" cmpd="thinThick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CC"/>
                  </a:solidFill>
                  <a:latin typeface="+mn-ea"/>
                  <a:ea typeface="+mn-ea"/>
                </a:rPr>
                <a:t>线性插值多项式（一次插值多项式）</a:t>
              </a:r>
            </a:p>
          </p:txBody>
        </p:sp>
        <p:pic>
          <p:nvPicPr>
            <p:cNvPr id="8" name="Picture 11" descr="1">
              <a:extLst>
                <a:ext uri="{FF2B5EF4-FFF2-40B4-BE49-F238E27FC236}">
                  <a16:creationId xmlns:a16="http://schemas.microsoft.com/office/drawing/2014/main" id="{02E80D4F-8B15-4FB4-91F9-133BFE4AE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155"/>
              <a:ext cx="4704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18">
            <a:extLst>
              <a:ext uri="{FF2B5EF4-FFF2-40B4-BE49-F238E27FC236}">
                <a16:creationId xmlns:a16="http://schemas.microsoft.com/office/drawing/2014/main" id="{308DC201-EE81-4C03-9DAE-87AD9ECA3426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3645024"/>
            <a:ext cx="8762879" cy="2736304"/>
            <a:chOff x="192" y="2352"/>
            <a:chExt cx="5376" cy="1666"/>
          </a:xfrm>
        </p:grpSpPr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AE233654-0DCC-49AE-A3EF-2A8288BC5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52"/>
              <a:ext cx="5088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b="1">
                  <a:solidFill>
                    <a:srgbClr val="0000CC"/>
                  </a:solidFill>
                  <a:latin typeface="+mn-ea"/>
                  <a:ea typeface="+mn-ea"/>
                </a:rPr>
                <a:t> 当 </a:t>
              </a:r>
              <a:r>
                <a:rPr lang="en-US" altLang="zh-CN" b="1" i="1">
                  <a:solidFill>
                    <a:srgbClr val="990000"/>
                  </a:solidFill>
                  <a:latin typeface="+mn-ea"/>
                  <a:ea typeface="+mn-ea"/>
                </a:rPr>
                <a:t>n</a:t>
              </a:r>
              <a:r>
                <a:rPr lang="en-US" altLang="zh-CN" b="1">
                  <a:solidFill>
                    <a:srgbClr val="990000"/>
                  </a:solidFill>
                  <a:latin typeface="+mn-ea"/>
                  <a:ea typeface="+mn-ea"/>
                </a:rPr>
                <a:t> </a:t>
              </a:r>
              <a:r>
                <a:rPr lang="zh-CN" altLang="en-US" b="1">
                  <a:solidFill>
                    <a:srgbClr val="990000"/>
                  </a:solidFill>
                  <a:latin typeface="+mn-ea"/>
                  <a:ea typeface="+mn-ea"/>
                </a:rPr>
                <a:t>=2 </a:t>
              </a:r>
              <a:r>
                <a:rPr lang="zh-CN" altLang="en-US" b="1">
                  <a:solidFill>
                    <a:srgbClr val="0000CC"/>
                  </a:solidFill>
                  <a:latin typeface="+mn-ea"/>
                  <a:ea typeface="+mn-ea"/>
                </a:rPr>
                <a:t>时</a:t>
              </a:r>
              <a:endParaRPr lang="en-US" altLang="zh-CN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E359FDEE-287D-4E97-8056-76F29750B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696"/>
              <a:ext cx="3984" cy="322"/>
            </a:xfrm>
            <a:prstGeom prst="rect">
              <a:avLst/>
            </a:prstGeom>
            <a:noFill/>
            <a:ln w="57150" cmpd="thinThick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CC"/>
                  </a:solidFill>
                  <a:latin typeface="+mn-ea"/>
                  <a:ea typeface="+mn-ea"/>
                </a:rPr>
                <a:t>抛物</a:t>
              </a:r>
              <a:r>
                <a:rPr lang="en-US" altLang="zh-CN" sz="2400">
                  <a:solidFill>
                    <a:srgbClr val="0000CC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400">
                  <a:solidFill>
                    <a:srgbClr val="0000CC"/>
                  </a:solidFill>
                  <a:latin typeface="+mn-ea"/>
                  <a:ea typeface="+mn-ea"/>
                </a:rPr>
                <a:t>线</a:t>
              </a:r>
              <a:r>
                <a:rPr lang="en-US" altLang="zh-CN" sz="2400">
                  <a:solidFill>
                    <a:srgbClr val="0000CC"/>
                  </a:solidFill>
                  <a:latin typeface="+mn-ea"/>
                  <a:ea typeface="+mn-ea"/>
                </a:rPr>
                <a:t>)</a:t>
              </a:r>
              <a:r>
                <a:rPr lang="zh-CN" altLang="en-US" sz="2400">
                  <a:solidFill>
                    <a:srgbClr val="0000CC"/>
                  </a:solidFill>
                  <a:latin typeface="+mn-ea"/>
                  <a:ea typeface="+mn-ea"/>
                </a:rPr>
                <a:t>插值多项式（二次插值多项式）</a:t>
              </a:r>
            </a:p>
          </p:txBody>
        </p:sp>
        <p:pic>
          <p:nvPicPr>
            <p:cNvPr id="12" name="Picture 15" descr="1">
              <a:extLst>
                <a:ext uri="{FF2B5EF4-FFF2-40B4-BE49-F238E27FC236}">
                  <a16:creationId xmlns:a16="http://schemas.microsoft.com/office/drawing/2014/main" id="{2A4FC4A9-D878-41F7-AB63-44723C63E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736"/>
              <a:ext cx="321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6" descr="2">
              <a:extLst>
                <a:ext uri="{FF2B5EF4-FFF2-40B4-BE49-F238E27FC236}">
                  <a16:creationId xmlns:a16="http://schemas.microsoft.com/office/drawing/2014/main" id="{ED04D726-DF42-46F1-A05C-3DFF3D75F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3120"/>
              <a:ext cx="5040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70D9B75-EC5B-4E51-A21E-B01A18CD285A}"/>
              </a:ext>
            </a:extLst>
          </p:cNvPr>
          <p:cNvSpPr txBox="1"/>
          <p:nvPr/>
        </p:nvSpPr>
        <p:spPr>
          <a:xfrm>
            <a:off x="7236296" y="494046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为便于上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机计算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28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98A5-1F54-4EC8-AE0D-6733A4C07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27784" y="828845"/>
            <a:ext cx="3744416" cy="531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+mn-ea"/>
              </a:rPr>
              <a:t>第四章 插值法</a:t>
            </a:r>
            <a:endParaRPr lang="en-US" altLang="zh-CN" sz="28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28846-C7DA-44BD-98AF-B7EA86C41592}"/>
              </a:ext>
            </a:extLst>
          </p:cNvPr>
          <p:cNvSpPr txBox="1"/>
          <p:nvPr/>
        </p:nvSpPr>
        <p:spPr>
          <a:xfrm>
            <a:off x="3059832" y="1340768"/>
            <a:ext cx="3744416" cy="361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4.1 </a:t>
            </a:r>
            <a:r>
              <a:rPr lang="zh-CN" altLang="en-US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2400" b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4.2 </a:t>
            </a:r>
            <a:r>
              <a:rPr lang="zh-CN" altLang="en-US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多项式插值</a:t>
            </a:r>
            <a:endParaRPr lang="en-US" altLang="zh-CN" sz="2400" b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4.3 </a:t>
            </a:r>
            <a:r>
              <a:rPr lang="zh-CN" altLang="en-US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拉格朗日插值</a:t>
            </a:r>
            <a:endParaRPr lang="en-US" altLang="zh-CN" sz="2400" b="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4.4 </a:t>
            </a:r>
            <a:r>
              <a:rPr lang="zh-CN" altLang="en-US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均差与牛顿插值</a:t>
            </a:r>
            <a:endParaRPr lang="en-US" altLang="zh-CN" sz="2400" b="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4.5 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埃尔米特插值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4.6 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分段插值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4.7 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三次样条插值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E724AF-170B-4A3F-971D-C7D5C03BE484}"/>
              </a:ext>
            </a:extLst>
          </p:cNvPr>
          <p:cNvSpPr txBox="1"/>
          <p:nvPr/>
        </p:nvSpPr>
        <p:spPr>
          <a:xfrm>
            <a:off x="3347864" y="1166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dirty="0">
                <a:solidFill>
                  <a:srgbClr val="FF0000"/>
                </a:solidFill>
                <a:latin typeface="+mn-ea"/>
                <a:ea typeface="+mn-ea"/>
              </a:rPr>
              <a:t>回 顾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AE0C22-7845-43FD-A92B-CBE3CD4F0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40" y="5229200"/>
            <a:ext cx="8622704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+mn-ea"/>
                <a:ea typeface="+mn-ea"/>
              </a:rPr>
              <a:t>在生产和科研中出现的函数是多种多样的。常遇到这样的情况：</a:t>
            </a:r>
            <a:endParaRPr lang="en-US" altLang="zh-CN" sz="2000" b="0" dirty="0">
              <a:latin typeface="+mn-ea"/>
              <a:ea typeface="+mn-ea"/>
            </a:endParaRPr>
          </a:p>
          <a:p>
            <a:pPr marL="342900" indent="-342900" algn="l" eaLnBrk="1" hangingPunct="1">
              <a:lnSpc>
                <a:spcPts val="14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zh-CN" altLang="en-US" sz="20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函数表达式过于复杂不便于计算</a:t>
            </a:r>
            <a:r>
              <a:rPr lang="en-US" altLang="zh-CN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而又需要计算许多点处的函数值</a:t>
            </a:r>
            <a:endParaRPr lang="en-US" altLang="zh-CN" sz="20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仅有几个采样点处的函数值（即函数表）</a:t>
            </a:r>
            <a:r>
              <a:rPr lang="en-US" altLang="zh-CN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而又需要知道非采样点处的函数值</a:t>
            </a:r>
          </a:p>
        </p:txBody>
      </p:sp>
    </p:spTree>
    <p:extLst>
      <p:ext uri="{BB962C8B-B14F-4D97-AF65-F5344CB8AC3E}">
        <p14:creationId xmlns:p14="http://schemas.microsoft.com/office/powerpoint/2010/main" val="2878641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9" name="Text Box 3">
            <a:extLst>
              <a:ext uri="{FF2B5EF4-FFF2-40B4-BE49-F238E27FC236}">
                <a16:creationId xmlns:a16="http://schemas.microsoft.com/office/drawing/2014/main" id="{34482953-7825-4874-BB69-D8987E9D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63" y="788528"/>
            <a:ext cx="8534400" cy="184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当函数 </a:t>
            </a:r>
            <a:r>
              <a:rPr lang="en-US" altLang="zh-CN" sz="2400" i="1" dirty="0">
                <a:latin typeface="+mn-ea"/>
                <a:ea typeface="+mn-ea"/>
              </a:rPr>
              <a:t>y </a:t>
            </a:r>
            <a:r>
              <a:rPr lang="en-US" altLang="zh-CN" sz="2400" dirty="0">
                <a:latin typeface="+mn-ea"/>
                <a:ea typeface="+mn-ea"/>
              </a:rPr>
              <a:t>= </a:t>
            </a:r>
            <a:r>
              <a:rPr lang="en-US" altLang="zh-CN" sz="2400" i="1" dirty="0">
                <a:latin typeface="+mn-ea"/>
                <a:ea typeface="+mn-ea"/>
              </a:rPr>
              <a:t>f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i="1" dirty="0">
                <a:latin typeface="+mn-ea"/>
                <a:ea typeface="+mn-ea"/>
              </a:rPr>
              <a:t>x</a:t>
            </a:r>
            <a:r>
              <a:rPr lang="en-US" altLang="zh-CN" sz="2400" dirty="0">
                <a:latin typeface="+mn-ea"/>
                <a:ea typeface="+mn-ea"/>
              </a:rPr>
              <a:t>) </a:t>
            </a:r>
            <a:r>
              <a:rPr lang="zh-CN" altLang="en-US" sz="2400" dirty="0">
                <a:latin typeface="+mn-ea"/>
                <a:ea typeface="+mn-ea"/>
              </a:rPr>
              <a:t>非常复杂或未知时，在一系列节点 </a:t>
            </a:r>
            <a:r>
              <a:rPr lang="en-US" altLang="zh-CN" sz="2400" i="1" dirty="0">
                <a:latin typeface="+mn-ea"/>
                <a:ea typeface="+mn-ea"/>
              </a:rPr>
              <a:t>x</a:t>
            </a:r>
            <a:r>
              <a:rPr lang="en-US" altLang="zh-CN" sz="2400" baseline="-25000" dirty="0">
                <a:latin typeface="+mn-ea"/>
                <a:ea typeface="+mn-ea"/>
              </a:rPr>
              <a:t>0 ,</a:t>
            </a:r>
            <a:r>
              <a:rPr lang="en-US" altLang="zh-CN" sz="2400" dirty="0">
                <a:latin typeface="+mn-ea"/>
                <a:ea typeface="+mn-ea"/>
              </a:rPr>
              <a:t>… , </a:t>
            </a:r>
            <a:r>
              <a:rPr lang="en-US" altLang="zh-CN" sz="2400" i="1" dirty="0" err="1">
                <a:latin typeface="+mn-ea"/>
                <a:ea typeface="+mn-ea"/>
              </a:rPr>
              <a:t>x</a:t>
            </a:r>
            <a:r>
              <a:rPr lang="en-US" altLang="zh-CN" sz="2400" i="1" baseline="-25000" dirty="0" err="1">
                <a:latin typeface="+mn-ea"/>
                <a:ea typeface="+mn-ea"/>
              </a:rPr>
              <a:t>n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处测得函数值 </a:t>
            </a:r>
            <a:r>
              <a:rPr lang="en-US" altLang="zh-CN" sz="2400" i="1" dirty="0">
                <a:latin typeface="+mn-ea"/>
                <a:ea typeface="+mn-ea"/>
              </a:rPr>
              <a:t>y</a:t>
            </a:r>
            <a:r>
              <a:rPr lang="en-US" altLang="zh-CN" sz="2400" baseline="-25000" dirty="0">
                <a:latin typeface="+mn-ea"/>
                <a:ea typeface="+mn-ea"/>
              </a:rPr>
              <a:t>0</a:t>
            </a:r>
            <a:r>
              <a:rPr lang="en-US" altLang="zh-CN" sz="2400" i="1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</a:rPr>
              <a:t>= </a:t>
            </a:r>
            <a:r>
              <a:rPr lang="en-US" altLang="zh-CN" sz="2400" i="1" dirty="0">
                <a:latin typeface="+mn-ea"/>
                <a:ea typeface="+mn-ea"/>
              </a:rPr>
              <a:t>f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i="1" dirty="0">
                <a:latin typeface="+mn-ea"/>
                <a:ea typeface="+mn-ea"/>
              </a:rPr>
              <a:t>x</a:t>
            </a:r>
            <a:r>
              <a:rPr lang="en-US" altLang="zh-CN" sz="2400" baseline="-25000" dirty="0">
                <a:latin typeface="+mn-ea"/>
                <a:ea typeface="+mn-ea"/>
              </a:rPr>
              <a:t>0</a:t>
            </a:r>
            <a:r>
              <a:rPr lang="en-US" altLang="zh-CN" sz="2400" dirty="0">
                <a:latin typeface="+mn-ea"/>
                <a:ea typeface="+mn-ea"/>
              </a:rPr>
              <a:t>)，… ，</a:t>
            </a:r>
            <a:r>
              <a:rPr lang="en-US" altLang="zh-CN" sz="2400" i="1" dirty="0" err="1">
                <a:latin typeface="+mn-ea"/>
                <a:ea typeface="+mn-ea"/>
              </a:rPr>
              <a:t>y</a:t>
            </a:r>
            <a:r>
              <a:rPr lang="en-US" altLang="zh-CN" sz="2400" i="1" baseline="-25000" dirty="0" err="1">
                <a:latin typeface="+mn-ea"/>
                <a:ea typeface="+mn-ea"/>
              </a:rPr>
              <a:t>n</a:t>
            </a:r>
            <a:r>
              <a:rPr lang="en-US" altLang="zh-CN" sz="2400" i="1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</a:rPr>
              <a:t>= </a:t>
            </a:r>
            <a:r>
              <a:rPr lang="en-US" altLang="zh-CN" sz="2400" i="1" dirty="0">
                <a:latin typeface="+mn-ea"/>
                <a:ea typeface="+mn-ea"/>
              </a:rPr>
              <a:t>f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i="1" dirty="0" err="1">
                <a:latin typeface="+mn-ea"/>
                <a:ea typeface="+mn-ea"/>
              </a:rPr>
              <a:t>x</a:t>
            </a:r>
            <a:r>
              <a:rPr lang="en-US" altLang="zh-CN" sz="2400" i="1" baseline="-25000" dirty="0" err="1">
                <a:latin typeface="+mn-ea"/>
                <a:ea typeface="+mn-ea"/>
              </a:rPr>
              <a:t>n</a:t>
            </a:r>
            <a:r>
              <a:rPr lang="en-US" altLang="zh-CN" sz="2400" dirty="0">
                <a:latin typeface="+mn-ea"/>
                <a:ea typeface="+mn-ea"/>
              </a:rPr>
              <a:t>) ，</a:t>
            </a:r>
            <a:r>
              <a:rPr lang="zh-CN" altLang="en-US" sz="2400" dirty="0">
                <a:latin typeface="+mn-ea"/>
                <a:ea typeface="+mn-ea"/>
              </a:rPr>
              <a:t>由此构造一个简单易算的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近似函数 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g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r>
              <a:rPr lang="en-US" altLang="zh-CN" sz="2400" dirty="0">
                <a:solidFill>
                  <a:srgbClr val="990000"/>
                </a:solidFill>
                <a:latin typeface="+mn-ea"/>
                <a:ea typeface="+mn-ea"/>
                <a:sym typeface="Symbol" panose="05050102010706020507" pitchFamily="18" charset="2"/>
              </a:rPr>
              <a:t> </a:t>
            </a:r>
            <a:r>
              <a:rPr lang="en-US" altLang="zh-CN" sz="2400" i="1" dirty="0">
                <a:latin typeface="+mn-ea"/>
                <a:ea typeface="+mn-ea"/>
              </a:rPr>
              <a:t>f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i="1" dirty="0">
                <a:latin typeface="+mn-ea"/>
                <a:ea typeface="+mn-ea"/>
              </a:rPr>
              <a:t>x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en-US" altLang="zh-CN" sz="2400" dirty="0">
                <a:solidFill>
                  <a:srgbClr val="99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，</a:t>
            </a:r>
            <a:r>
              <a:rPr lang="zh-CN" altLang="en-US" sz="2400" dirty="0">
                <a:latin typeface="+mn-ea"/>
                <a:ea typeface="+mn-ea"/>
              </a:rPr>
              <a:t>满足条件</a:t>
            </a:r>
            <a:r>
              <a:rPr lang="en-US" altLang="zh-CN" sz="2400" i="1" dirty="0">
                <a:solidFill>
                  <a:srgbClr val="339933"/>
                </a:solidFill>
                <a:latin typeface="+mn-ea"/>
                <a:ea typeface="+mn-ea"/>
              </a:rPr>
              <a:t>g</a:t>
            </a:r>
            <a:r>
              <a:rPr lang="en-US" altLang="zh-CN" sz="2400" dirty="0">
                <a:solidFill>
                  <a:srgbClr val="339933"/>
                </a:solidFill>
                <a:latin typeface="+mn-ea"/>
                <a:ea typeface="+mn-ea"/>
              </a:rPr>
              <a:t>(</a:t>
            </a:r>
            <a:r>
              <a:rPr lang="en-US" altLang="zh-CN" sz="2400" i="1" dirty="0">
                <a:solidFill>
                  <a:srgbClr val="339933"/>
                </a:solidFill>
                <a:latin typeface="+mn-ea"/>
                <a:ea typeface="+mn-ea"/>
              </a:rPr>
              <a:t>x</a:t>
            </a:r>
            <a:r>
              <a:rPr lang="en-US" altLang="zh-CN" sz="2400" i="1" baseline="-25000" dirty="0">
                <a:solidFill>
                  <a:srgbClr val="339933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339933"/>
                </a:solidFill>
                <a:latin typeface="+mn-ea"/>
                <a:ea typeface="+mn-ea"/>
              </a:rPr>
              <a:t>)</a:t>
            </a:r>
            <a:r>
              <a:rPr lang="en-US" altLang="zh-CN" sz="2400" dirty="0">
                <a:solidFill>
                  <a:srgbClr val="990000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latin typeface="+mn-ea"/>
                <a:ea typeface="+mn-ea"/>
              </a:rPr>
              <a:t>f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i="1" dirty="0">
                <a:latin typeface="+mn-ea"/>
                <a:ea typeface="+mn-ea"/>
              </a:rPr>
              <a:t>x</a:t>
            </a:r>
            <a:r>
              <a:rPr lang="en-US" altLang="zh-CN" sz="2400" i="1" baseline="-25000" dirty="0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)  (</a:t>
            </a:r>
            <a:r>
              <a:rPr lang="en-US" altLang="zh-CN" sz="2400" i="1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 = 0, … </a:t>
            </a:r>
            <a:r>
              <a:rPr lang="en-US" altLang="zh-CN" sz="2400" i="1" dirty="0">
                <a:latin typeface="+mn-ea"/>
                <a:ea typeface="+mn-ea"/>
              </a:rPr>
              <a:t>n</a:t>
            </a:r>
            <a:r>
              <a:rPr lang="en-US" altLang="zh-CN" sz="2400" dirty="0">
                <a:latin typeface="+mn-ea"/>
                <a:ea typeface="+mn-ea"/>
              </a:rPr>
              <a:t>)。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称</a:t>
            </a:r>
            <a:r>
              <a:rPr lang="en-US" altLang="zh-CN" sz="2400" i="1" dirty="0">
                <a:solidFill>
                  <a:srgbClr val="FF0000"/>
                </a:solidFill>
                <a:latin typeface="+mn-ea"/>
                <a:ea typeface="+mn-ea"/>
              </a:rPr>
              <a:t>g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为</a:t>
            </a:r>
            <a:r>
              <a:rPr lang="en-US" altLang="zh-CN" sz="2400" i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的插值函数。</a:t>
            </a:r>
          </a:p>
        </p:txBody>
      </p:sp>
      <p:sp>
        <p:nvSpPr>
          <p:cNvPr id="818184" name="Line 8">
            <a:extLst>
              <a:ext uri="{FF2B5EF4-FFF2-40B4-BE49-F238E27FC236}">
                <a16:creationId xmlns:a16="http://schemas.microsoft.com/office/drawing/2014/main" id="{86DA697B-48C0-4651-89C6-E669E38C8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975" y="4512614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18185" name="Freeform 9">
            <a:extLst>
              <a:ext uri="{FF2B5EF4-FFF2-40B4-BE49-F238E27FC236}">
                <a16:creationId xmlns:a16="http://schemas.microsoft.com/office/drawing/2014/main" id="{AA67476F-A7EE-407B-AD3E-A39EF34C202C}"/>
              </a:ext>
            </a:extLst>
          </p:cNvPr>
          <p:cNvSpPr>
            <a:spLocks/>
          </p:cNvSpPr>
          <p:nvPr/>
        </p:nvSpPr>
        <p:spPr bwMode="auto">
          <a:xfrm>
            <a:off x="2738775" y="3141014"/>
            <a:ext cx="5562600" cy="571500"/>
          </a:xfrm>
          <a:custGeom>
            <a:avLst/>
            <a:gdLst>
              <a:gd name="T0" fmla="*/ 0 w 3504"/>
              <a:gd name="T1" fmla="*/ 546100 h 360"/>
              <a:gd name="T2" fmla="*/ 304800 w 3504"/>
              <a:gd name="T3" fmla="*/ 393700 h 360"/>
              <a:gd name="T4" fmla="*/ 914400 w 3504"/>
              <a:gd name="T5" fmla="*/ 317500 h 360"/>
              <a:gd name="T6" fmla="*/ 1905000 w 3504"/>
              <a:gd name="T7" fmla="*/ 546100 h 360"/>
              <a:gd name="T8" fmla="*/ 2819400 w 3504"/>
              <a:gd name="T9" fmla="*/ 469900 h 360"/>
              <a:gd name="T10" fmla="*/ 3886200 w 3504"/>
              <a:gd name="T11" fmla="*/ 88900 h 360"/>
              <a:gd name="T12" fmla="*/ 4876800 w 3504"/>
              <a:gd name="T13" fmla="*/ 12700 h 360"/>
              <a:gd name="T14" fmla="*/ 5562600 w 3504"/>
              <a:gd name="T15" fmla="*/ 165100 h 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04" h="360">
                <a:moveTo>
                  <a:pt x="0" y="344"/>
                </a:moveTo>
                <a:cubicBezTo>
                  <a:pt x="48" y="308"/>
                  <a:pt x="96" y="272"/>
                  <a:pt x="192" y="248"/>
                </a:cubicBezTo>
                <a:cubicBezTo>
                  <a:pt x="288" y="224"/>
                  <a:pt x="408" y="184"/>
                  <a:pt x="576" y="200"/>
                </a:cubicBezTo>
                <a:cubicBezTo>
                  <a:pt x="744" y="216"/>
                  <a:pt x="1000" y="328"/>
                  <a:pt x="1200" y="344"/>
                </a:cubicBezTo>
                <a:cubicBezTo>
                  <a:pt x="1400" y="360"/>
                  <a:pt x="1568" y="344"/>
                  <a:pt x="1776" y="296"/>
                </a:cubicBezTo>
                <a:cubicBezTo>
                  <a:pt x="1984" y="248"/>
                  <a:pt x="2232" y="104"/>
                  <a:pt x="2448" y="56"/>
                </a:cubicBezTo>
                <a:cubicBezTo>
                  <a:pt x="2664" y="8"/>
                  <a:pt x="2896" y="0"/>
                  <a:pt x="3072" y="8"/>
                </a:cubicBezTo>
                <a:cubicBezTo>
                  <a:pt x="3248" y="16"/>
                  <a:pt x="3376" y="60"/>
                  <a:pt x="3504" y="10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z="2400"/>
          </a:p>
        </p:txBody>
      </p:sp>
      <p:grpSp>
        <p:nvGrpSpPr>
          <p:cNvPr id="818186" name="Group 10">
            <a:extLst>
              <a:ext uri="{FF2B5EF4-FFF2-40B4-BE49-F238E27FC236}">
                <a16:creationId xmlns:a16="http://schemas.microsoft.com/office/drawing/2014/main" id="{3BD9812C-313E-4BEA-8258-DE94753823CC}"/>
              </a:ext>
            </a:extLst>
          </p:cNvPr>
          <p:cNvGrpSpPr>
            <a:grpSpLocks/>
          </p:cNvGrpSpPr>
          <p:nvPr/>
        </p:nvGrpSpPr>
        <p:grpSpPr bwMode="auto">
          <a:xfrm>
            <a:off x="2586375" y="3141014"/>
            <a:ext cx="6143625" cy="1757363"/>
            <a:chOff x="960" y="2880"/>
            <a:chExt cx="3870" cy="1107"/>
          </a:xfrm>
        </p:grpSpPr>
        <p:sp>
          <p:nvSpPr>
            <p:cNvPr id="8204" name="Line 11">
              <a:extLst>
                <a:ext uri="{FF2B5EF4-FFF2-40B4-BE49-F238E27FC236}">
                  <a16:creationId xmlns:a16="http://schemas.microsoft.com/office/drawing/2014/main" id="{B19AE6D1-F135-4498-AAC5-ADF5CE50D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216"/>
              <a:ext cx="0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05" name="Line 12">
              <a:extLst>
                <a:ext uri="{FF2B5EF4-FFF2-40B4-BE49-F238E27FC236}">
                  <a16:creationId xmlns:a16="http://schemas.microsoft.com/office/drawing/2014/main" id="{953ADA5C-650F-47C4-AC0B-C047C2ED5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07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06" name="Line 13">
              <a:extLst>
                <a:ext uri="{FF2B5EF4-FFF2-40B4-BE49-F238E27FC236}">
                  <a16:creationId xmlns:a16="http://schemas.microsoft.com/office/drawing/2014/main" id="{B0F1465C-752A-4C40-BD00-62811DB76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216"/>
              <a:ext cx="0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07" name="Line 14">
              <a:extLst>
                <a:ext uri="{FF2B5EF4-FFF2-40B4-BE49-F238E27FC236}">
                  <a16:creationId xmlns:a16="http://schemas.microsoft.com/office/drawing/2014/main" id="{ED3446DF-838A-4293-AE3E-5C1877D1E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8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08" name="Line 15">
              <a:extLst>
                <a:ext uri="{FF2B5EF4-FFF2-40B4-BE49-F238E27FC236}">
                  <a16:creationId xmlns:a16="http://schemas.microsoft.com/office/drawing/2014/main" id="{2E6021E9-86FB-424D-819C-29404EA99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976"/>
              <a:ext cx="0" cy="768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09" name="Text Box 16">
              <a:extLst>
                <a:ext uri="{FF2B5EF4-FFF2-40B4-BE49-F238E27FC236}">
                  <a16:creationId xmlns:a16="http://schemas.microsoft.com/office/drawing/2014/main" id="{924C26CF-F759-4214-A46F-E9136165A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69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b="1" baseline="-25000">
                  <a:solidFill>
                    <a:srgbClr val="0000CC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8210" name="Text Box 17">
              <a:extLst>
                <a:ext uri="{FF2B5EF4-FFF2-40B4-BE49-F238E27FC236}">
                  <a16:creationId xmlns:a16="http://schemas.microsoft.com/office/drawing/2014/main" id="{089E9BCF-9EF7-47BF-AA4B-5185868CE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696"/>
              <a:ext cx="3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b="1" baseline="-25000" dirty="0">
                  <a:solidFill>
                    <a:srgbClr val="0000CC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11" name="Text Box 18">
              <a:extLst>
                <a:ext uri="{FF2B5EF4-FFF2-40B4-BE49-F238E27FC236}">
                  <a16:creationId xmlns:a16="http://schemas.microsoft.com/office/drawing/2014/main" id="{71F0297B-93B5-40B1-9A2C-7F23C5B19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9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b="1" baseline="-25000" dirty="0">
                  <a:solidFill>
                    <a:srgbClr val="0000CC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8212" name="Text Box 19">
              <a:extLst>
                <a:ext uri="{FF2B5EF4-FFF2-40B4-BE49-F238E27FC236}">
                  <a16:creationId xmlns:a16="http://schemas.microsoft.com/office/drawing/2014/main" id="{7CD30548-1A22-4B43-90CD-E31EF2FCB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696"/>
              <a:ext cx="3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b="1" baseline="-25000" dirty="0">
                  <a:solidFill>
                    <a:srgbClr val="0000CC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8213" name="Text Box 20">
              <a:extLst>
                <a:ext uri="{FF2B5EF4-FFF2-40B4-BE49-F238E27FC236}">
                  <a16:creationId xmlns:a16="http://schemas.microsoft.com/office/drawing/2014/main" id="{549E32DB-08E2-464E-8C98-829D56A92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96"/>
              <a:ext cx="3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b="1" baseline="-25000" dirty="0">
                  <a:solidFill>
                    <a:srgbClr val="0000CC"/>
                  </a:solidFill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818197" name="Freeform 21">
            <a:extLst>
              <a:ext uri="{FF2B5EF4-FFF2-40B4-BE49-F238E27FC236}">
                <a16:creationId xmlns:a16="http://schemas.microsoft.com/office/drawing/2014/main" id="{22AF9C6B-3694-4924-A328-7B4DC6EB4B52}"/>
              </a:ext>
            </a:extLst>
          </p:cNvPr>
          <p:cNvSpPr>
            <a:spLocks/>
          </p:cNvSpPr>
          <p:nvPr/>
        </p:nvSpPr>
        <p:spPr bwMode="auto">
          <a:xfrm>
            <a:off x="2738775" y="3090214"/>
            <a:ext cx="5562600" cy="660400"/>
          </a:xfrm>
          <a:custGeom>
            <a:avLst/>
            <a:gdLst>
              <a:gd name="T0" fmla="*/ 0 w 3504"/>
              <a:gd name="T1" fmla="*/ 584200 h 416"/>
              <a:gd name="T2" fmla="*/ 304800 w 3504"/>
              <a:gd name="T3" fmla="*/ 355600 h 416"/>
              <a:gd name="T4" fmla="*/ 762000 w 3504"/>
              <a:gd name="T5" fmla="*/ 355600 h 416"/>
              <a:gd name="T6" fmla="*/ 1219200 w 3504"/>
              <a:gd name="T7" fmla="*/ 584200 h 416"/>
              <a:gd name="T8" fmla="*/ 1676400 w 3504"/>
              <a:gd name="T9" fmla="*/ 660400 h 416"/>
              <a:gd name="T10" fmla="*/ 2286000 w 3504"/>
              <a:gd name="T11" fmla="*/ 584200 h 416"/>
              <a:gd name="T12" fmla="*/ 2971800 w 3504"/>
              <a:gd name="T13" fmla="*/ 355600 h 416"/>
              <a:gd name="T14" fmla="*/ 3810000 w 3504"/>
              <a:gd name="T15" fmla="*/ 50800 h 416"/>
              <a:gd name="T16" fmla="*/ 4648200 w 3504"/>
              <a:gd name="T17" fmla="*/ 50800 h 416"/>
              <a:gd name="T18" fmla="*/ 5105400 w 3504"/>
              <a:gd name="T19" fmla="*/ 203200 h 416"/>
              <a:gd name="T20" fmla="*/ 5562600 w 3504"/>
              <a:gd name="T21" fmla="*/ 203200 h 4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504" h="416">
                <a:moveTo>
                  <a:pt x="0" y="368"/>
                </a:moveTo>
                <a:cubicBezTo>
                  <a:pt x="56" y="308"/>
                  <a:pt x="112" y="248"/>
                  <a:pt x="192" y="224"/>
                </a:cubicBezTo>
                <a:cubicBezTo>
                  <a:pt x="272" y="200"/>
                  <a:pt x="384" y="200"/>
                  <a:pt x="480" y="224"/>
                </a:cubicBezTo>
                <a:cubicBezTo>
                  <a:pt x="576" y="248"/>
                  <a:pt x="672" y="336"/>
                  <a:pt x="768" y="368"/>
                </a:cubicBezTo>
                <a:cubicBezTo>
                  <a:pt x="864" y="400"/>
                  <a:pt x="944" y="416"/>
                  <a:pt x="1056" y="416"/>
                </a:cubicBezTo>
                <a:cubicBezTo>
                  <a:pt x="1168" y="416"/>
                  <a:pt x="1304" y="400"/>
                  <a:pt x="1440" y="368"/>
                </a:cubicBezTo>
                <a:cubicBezTo>
                  <a:pt x="1576" y="336"/>
                  <a:pt x="1712" y="280"/>
                  <a:pt x="1872" y="224"/>
                </a:cubicBezTo>
                <a:cubicBezTo>
                  <a:pt x="2032" y="168"/>
                  <a:pt x="2224" y="64"/>
                  <a:pt x="2400" y="32"/>
                </a:cubicBezTo>
                <a:cubicBezTo>
                  <a:pt x="2576" y="0"/>
                  <a:pt x="2792" y="16"/>
                  <a:pt x="2928" y="32"/>
                </a:cubicBezTo>
                <a:cubicBezTo>
                  <a:pt x="3064" y="48"/>
                  <a:pt x="3120" y="112"/>
                  <a:pt x="3216" y="128"/>
                </a:cubicBezTo>
                <a:cubicBezTo>
                  <a:pt x="3312" y="144"/>
                  <a:pt x="3408" y="136"/>
                  <a:pt x="3504" y="128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z="2400"/>
          </a:p>
        </p:txBody>
      </p:sp>
      <p:grpSp>
        <p:nvGrpSpPr>
          <p:cNvPr id="818198" name="Group 22">
            <a:extLst>
              <a:ext uri="{FF2B5EF4-FFF2-40B4-BE49-F238E27FC236}">
                <a16:creationId xmlns:a16="http://schemas.microsoft.com/office/drawing/2014/main" id="{8F851BBD-44CE-4B32-8894-294A9BD79307}"/>
              </a:ext>
            </a:extLst>
          </p:cNvPr>
          <p:cNvGrpSpPr>
            <a:grpSpLocks/>
          </p:cNvGrpSpPr>
          <p:nvPr/>
        </p:nvGrpSpPr>
        <p:grpSpPr bwMode="auto">
          <a:xfrm>
            <a:off x="5786775" y="3369617"/>
            <a:ext cx="381000" cy="1528764"/>
            <a:chOff x="2976" y="3024"/>
            <a:chExt cx="240" cy="963"/>
          </a:xfrm>
        </p:grpSpPr>
        <p:sp>
          <p:nvSpPr>
            <p:cNvPr id="8202" name="Line 23">
              <a:extLst>
                <a:ext uri="{FF2B5EF4-FFF2-40B4-BE49-F238E27FC236}">
                  <a16:creationId xmlns:a16="http://schemas.microsoft.com/office/drawing/2014/main" id="{1D873129-32DA-40BD-AB9C-DCBC3B926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0" cy="72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03" name="Text Box 24">
              <a:extLst>
                <a:ext uri="{FF2B5EF4-FFF2-40B4-BE49-F238E27FC236}">
                  <a16:creationId xmlns:a16="http://schemas.microsoft.com/office/drawing/2014/main" id="{F1FDD819-463F-4ADD-A3DD-CA74D4E9E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696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</p:grpSp>
      <p:sp>
        <p:nvSpPr>
          <p:cNvPr id="818201" name="AutoShape 25">
            <a:extLst>
              <a:ext uri="{FF2B5EF4-FFF2-40B4-BE49-F238E27FC236}">
                <a16:creationId xmlns:a16="http://schemas.microsoft.com/office/drawing/2014/main" id="{0036FEB7-9F8B-4B87-9B7D-E14D821D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150" y="2645714"/>
            <a:ext cx="1447800" cy="457200"/>
          </a:xfrm>
          <a:prstGeom prst="wedgeRectCallout">
            <a:avLst>
              <a:gd name="adj1" fmla="val 93750"/>
              <a:gd name="adj2" fmla="val 105903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 dirty="0">
                <a:solidFill>
                  <a:srgbClr val="008000"/>
                </a:solidFill>
                <a:ea typeface="楷体_GB2312" pitchFamily="49" charset="-122"/>
              </a:rPr>
              <a:t>g</a:t>
            </a:r>
            <a:r>
              <a:rPr lang="en-US" altLang="zh-CN" b="1" dirty="0">
                <a:solidFill>
                  <a:srgbClr val="008000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rgbClr val="008000"/>
                </a:solidFill>
                <a:ea typeface="楷体_GB2312" pitchFamily="49" charset="-122"/>
              </a:rPr>
              <a:t>x</a:t>
            </a:r>
            <a:r>
              <a:rPr lang="en-US" altLang="zh-CN" b="1" dirty="0">
                <a:solidFill>
                  <a:srgbClr val="008000"/>
                </a:solidFill>
                <a:ea typeface="楷体_GB2312" pitchFamily="49" charset="-122"/>
              </a:rPr>
              <a:t>)</a:t>
            </a: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en-US" altLang="zh-CN" b="1" dirty="0">
                <a:ea typeface="楷体_GB2312" pitchFamily="49" charset="-122"/>
                <a:sym typeface="Symbol" panose="05050102010706020507" pitchFamily="18" charset="2"/>
              </a:rPr>
              <a:t> </a:t>
            </a:r>
            <a:r>
              <a:rPr lang="en-US" altLang="zh-CN" b="1" i="1" dirty="0">
                <a:ea typeface="楷体_GB2312" pitchFamily="49" charset="-122"/>
              </a:rPr>
              <a:t>f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en-US" altLang="zh-CN" b="1" i="1" dirty="0">
                <a:ea typeface="楷体_GB2312" pitchFamily="49" charset="-122"/>
              </a:rPr>
              <a:t>x</a:t>
            </a:r>
            <a:r>
              <a:rPr lang="en-US" altLang="zh-CN" b="1" dirty="0">
                <a:ea typeface="楷体_GB2312" pitchFamily="49" charset="-122"/>
              </a:rPr>
              <a:t>)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68704041-3217-4434-8014-990D43E8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" y="227228"/>
            <a:ext cx="2971056" cy="39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插值问题定义</a:t>
            </a:r>
          </a:p>
        </p:txBody>
      </p:sp>
      <p:pic>
        <p:nvPicPr>
          <p:cNvPr id="23" name="内容占位符 4">
            <a:extLst>
              <a:ext uri="{FF2B5EF4-FFF2-40B4-BE49-F238E27FC236}">
                <a16:creationId xmlns:a16="http://schemas.microsoft.com/office/drawing/2014/main" id="{4C2BDA41-3D4C-4FB1-88EF-E33F1B177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96" y="5086121"/>
            <a:ext cx="4249399" cy="1665305"/>
          </a:xfr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FFADD0E-012A-4E51-825C-C9D5A1772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39" y="5067710"/>
            <a:ext cx="3783397" cy="174982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9B39F4D-A318-4914-A6A2-2D2528CC9C08}"/>
              </a:ext>
            </a:extLst>
          </p:cNvPr>
          <p:cNvSpPr txBox="1"/>
          <p:nvPr/>
        </p:nvSpPr>
        <p:spPr>
          <a:xfrm>
            <a:off x="3153780" y="2844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dirty="0">
                <a:solidFill>
                  <a:srgbClr val="FF0000"/>
                </a:solidFill>
                <a:latin typeface="+mn-ea"/>
                <a:ea typeface="+mn-ea"/>
              </a:rPr>
              <a:t>回 顾</a:t>
            </a:r>
          </a:p>
        </p:txBody>
      </p:sp>
    </p:spTree>
    <p:extLst>
      <p:ext uri="{BB962C8B-B14F-4D97-AF65-F5344CB8AC3E}">
        <p14:creationId xmlns:p14="http://schemas.microsoft.com/office/powerpoint/2010/main" val="20072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20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F36F3CF-C310-401A-92FA-D8B4E1AD6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08040" y="1030688"/>
            <a:ext cx="2471936" cy="5619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插值基函数</a:t>
            </a:r>
          </a:p>
        </p:txBody>
      </p:sp>
      <p:sp>
        <p:nvSpPr>
          <p:cNvPr id="775195" name="Text Box 27">
            <a:extLst>
              <a:ext uri="{FF2B5EF4-FFF2-40B4-BE49-F238E27FC236}">
                <a16:creationId xmlns:a16="http://schemas.microsoft.com/office/drawing/2014/main" id="{B818F2F4-84CF-43C3-AD0D-7145C802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67284"/>
            <a:ext cx="8622704" cy="108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令 </a:t>
            </a:r>
            <a:r>
              <a:rPr lang="en-US" altLang="zh-CN" b="0" i="1" dirty="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0" baseline="-200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)={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次数不超过 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的多项式的全体}，则</a:t>
            </a:r>
            <a:r>
              <a:rPr lang="en-US" altLang="zh-CN" b="0" i="1" dirty="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0" baseline="-200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构成一个 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+1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维线性空间，设其一组基为</a:t>
            </a:r>
          </a:p>
        </p:txBody>
      </p:sp>
      <p:sp>
        <p:nvSpPr>
          <p:cNvPr id="775196" name="Text Box 28">
            <a:extLst>
              <a:ext uri="{FF2B5EF4-FFF2-40B4-BE49-F238E27FC236}">
                <a16:creationId xmlns:a16="http://schemas.microsoft.com/office/drawing/2014/main" id="{A78908EA-66B1-4AA4-8B9F-437BB4455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8" y="3396170"/>
            <a:ext cx="8001000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则插值多项式 </a:t>
            </a:r>
            <a:r>
              <a:rPr lang="en-US" altLang="zh-CN" b="0" i="1" dirty="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0" baseline="-200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可以被这组基线性表出，即：</a:t>
            </a:r>
          </a:p>
        </p:txBody>
      </p:sp>
      <p:sp>
        <p:nvSpPr>
          <p:cNvPr id="775199" name="Text Box 31">
            <a:extLst>
              <a:ext uri="{FF2B5EF4-FFF2-40B4-BE49-F238E27FC236}">
                <a16:creationId xmlns:a16="http://schemas.microsoft.com/office/drawing/2014/main" id="{72AD129E-3A5E-4CFD-A9B1-EBA64C8A4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085184"/>
            <a:ext cx="8269362" cy="108241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这样就可以通过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不同的基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来构造插值多项式 </a:t>
            </a:r>
            <a:r>
              <a:rPr lang="en-US" altLang="zh-CN" b="0" i="1" dirty="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0" baseline="-200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项，这样的方法称为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基函数法。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5202" name="Object 34">
                <a:extLst>
                  <a:ext uri="{FF2B5EF4-FFF2-40B4-BE49-F238E27FC236}">
                    <a16:creationId xmlns:a16="http://schemas.microsoft.com/office/drawing/2014/main" id="{42CDC566-9D49-42B1-9E9E-5D1BE30E155D}"/>
                  </a:ext>
                </a:extLst>
              </p:cNvPr>
              <p:cNvSpPr txBox="1"/>
              <p:nvPr/>
            </p:nvSpPr>
            <p:spPr bwMode="auto">
              <a:xfrm>
                <a:off x="1259632" y="4188043"/>
                <a:ext cx="7423920" cy="5851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75202" name="Object 34">
                <a:extLst>
                  <a:ext uri="{FF2B5EF4-FFF2-40B4-BE49-F238E27FC236}">
                    <a16:creationId xmlns:a16="http://schemas.microsoft.com/office/drawing/2014/main" id="{42CDC566-9D49-42B1-9E9E-5D1BE30E1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188043"/>
                <a:ext cx="7423920" cy="585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5203" name="Object 35">
                <a:extLst>
                  <a:ext uri="{FF2B5EF4-FFF2-40B4-BE49-F238E27FC236}">
                    <a16:creationId xmlns:a16="http://schemas.microsoft.com/office/drawing/2014/main" id="{EBC17D5B-D379-4EB2-B10C-85AB6F0B1503}"/>
                  </a:ext>
                </a:extLst>
              </p:cNvPr>
              <p:cNvSpPr txBox="1"/>
              <p:nvPr/>
            </p:nvSpPr>
            <p:spPr bwMode="auto">
              <a:xfrm>
                <a:off x="2898551" y="2781654"/>
                <a:ext cx="3719512" cy="5730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),...,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5203" name="Object 35">
                <a:extLst>
                  <a:ext uri="{FF2B5EF4-FFF2-40B4-BE49-F238E27FC236}">
                    <a16:creationId xmlns:a16="http://schemas.microsoft.com/office/drawing/2014/main" id="{EBC17D5B-D379-4EB2-B10C-85AB6F0B1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8551" y="2781654"/>
                <a:ext cx="3719512" cy="573087"/>
              </a:xfrm>
              <a:prstGeom prst="rect">
                <a:avLst/>
              </a:prstGeom>
              <a:blipFill>
                <a:blip r:embed="rId4"/>
                <a:stretch>
                  <a:fillRect l="-49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083ED73-9474-4727-AA75-242EA20311AB}"/>
              </a:ext>
            </a:extLst>
          </p:cNvPr>
          <p:cNvSpPr txBox="1"/>
          <p:nvPr/>
        </p:nvSpPr>
        <p:spPr>
          <a:xfrm>
            <a:off x="3491880" y="33265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dirty="0">
                <a:solidFill>
                  <a:srgbClr val="FF0000"/>
                </a:solidFill>
                <a:latin typeface="+mn-ea"/>
                <a:ea typeface="+mn-ea"/>
              </a:rPr>
              <a:t>回 顾</a:t>
            </a:r>
          </a:p>
        </p:txBody>
      </p:sp>
    </p:spTree>
    <p:extLst>
      <p:ext uri="{BB962C8B-B14F-4D97-AF65-F5344CB8AC3E}">
        <p14:creationId xmlns:p14="http://schemas.microsoft.com/office/powerpoint/2010/main" val="228336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0127D39B-CE5A-485A-BDCB-83C0F424D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8" y="3068960"/>
            <a:ext cx="5865261" cy="2298548"/>
          </a:xfrm>
        </p:spPr>
      </p:pic>
      <p:sp>
        <p:nvSpPr>
          <p:cNvPr id="5122" name="Rectangle 7">
            <a:extLst>
              <a:ext uri="{FF2B5EF4-FFF2-40B4-BE49-F238E27FC236}">
                <a16:creationId xmlns:a16="http://schemas.microsoft.com/office/drawing/2014/main" id="{099842C3-26BB-458F-A4A1-27640ABA8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63888" y="237783"/>
            <a:ext cx="2255912" cy="5794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dirty="0">
                <a:latin typeface="+mj-ea"/>
              </a:rPr>
              <a:t>4.1 </a:t>
            </a:r>
            <a:r>
              <a:rPr lang="zh-CN" altLang="en-US" sz="2800" b="1" dirty="0">
                <a:latin typeface="+mj-ea"/>
              </a:rPr>
              <a:t>引言</a:t>
            </a:r>
          </a:p>
        </p:txBody>
      </p:sp>
      <p:sp>
        <p:nvSpPr>
          <p:cNvPr id="5124" name="Rectangle 1">
            <a:extLst>
              <a:ext uri="{FF2B5EF4-FFF2-40B4-BE49-F238E27FC236}">
                <a16:creationId xmlns:a16="http://schemas.microsoft.com/office/drawing/2014/main" id="{7315886C-7184-4A7F-A781-BCD6D2195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92" y="764704"/>
            <a:ext cx="8622704" cy="137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+mn-ea"/>
                <a:ea typeface="+mn-ea"/>
              </a:rPr>
              <a:t>在生产和科研中出现的函数是多种多样的。常遇到这样的情况：</a:t>
            </a:r>
            <a:endParaRPr lang="en-US" altLang="zh-CN" sz="2400" b="0" dirty="0">
              <a:latin typeface="+mn-ea"/>
              <a:ea typeface="+mn-ea"/>
            </a:endParaRPr>
          </a:p>
          <a:p>
            <a:pPr marL="342900" indent="-342900" algn="l" eaLnBrk="1" hangingPunct="1">
              <a:lnSpc>
                <a:spcPts val="14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zh-CN" altLang="en-US" sz="24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函数表达式过于复杂不便于计算</a:t>
            </a: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而又需要计算许多点处的函数值</a:t>
            </a:r>
            <a:endParaRPr lang="en-US" altLang="zh-CN" sz="24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A6A02-0467-456A-92B6-7F48BDE8C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437112"/>
            <a:ext cx="4203710" cy="19442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C40F7A9-82FC-4FA6-9F7A-CED68BA44465}"/>
              </a:ext>
            </a:extLst>
          </p:cNvPr>
          <p:cNvSpPr txBox="1"/>
          <p:nvPr/>
        </p:nvSpPr>
        <p:spPr>
          <a:xfrm>
            <a:off x="395536" y="2132856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仅有几个采样点处的函数值（即函数表）</a:t>
            </a: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而又需要知道非采样点处的函数值</a:t>
            </a:r>
            <a:endParaRPr lang="zh-CN" altLang="en-US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8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98A5-1F54-4EC8-AE0D-6733A4C07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27784" y="828845"/>
            <a:ext cx="3744416" cy="531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+mn-ea"/>
              </a:rPr>
              <a:t>第四章 插值法</a:t>
            </a:r>
            <a:endParaRPr lang="en-US" altLang="zh-CN" sz="28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28846-C7DA-44BD-98AF-B7EA86C41592}"/>
              </a:ext>
            </a:extLst>
          </p:cNvPr>
          <p:cNvSpPr txBox="1"/>
          <p:nvPr/>
        </p:nvSpPr>
        <p:spPr>
          <a:xfrm>
            <a:off x="3059832" y="1340768"/>
            <a:ext cx="3744416" cy="361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4.1 </a:t>
            </a:r>
            <a:r>
              <a:rPr lang="zh-CN" altLang="en-US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2400" b="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4.2 </a:t>
            </a:r>
            <a:r>
              <a:rPr lang="zh-CN" altLang="en-US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多项式插值</a:t>
            </a:r>
            <a:endParaRPr lang="en-US" altLang="zh-CN" sz="2400" b="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4.3 </a:t>
            </a:r>
            <a:r>
              <a:rPr lang="zh-CN" altLang="en-US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拉格朗日插值</a:t>
            </a:r>
            <a:endParaRPr lang="en-US" altLang="zh-CN" sz="2400" b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4.4 </a:t>
            </a:r>
            <a:r>
              <a:rPr lang="zh-CN" altLang="en-US" sz="2400" b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均差与牛顿插值</a:t>
            </a:r>
            <a:endParaRPr lang="en-US" altLang="zh-CN" sz="2400" b="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4.5 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埃尔米特插值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4.6 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分段插值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4.7 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三次样条插值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E724AF-170B-4A3F-971D-C7D5C03BE484}"/>
              </a:ext>
            </a:extLst>
          </p:cNvPr>
          <p:cNvSpPr txBox="1"/>
          <p:nvPr/>
        </p:nvSpPr>
        <p:spPr>
          <a:xfrm>
            <a:off x="3347864" y="1166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dirty="0">
                <a:solidFill>
                  <a:srgbClr val="FF0000"/>
                </a:solidFill>
                <a:latin typeface="+mn-ea"/>
                <a:ea typeface="+mn-ea"/>
              </a:rPr>
              <a:t>回 顾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AE0C22-7845-43FD-A92B-CBE3CD4F0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40" y="5229200"/>
            <a:ext cx="8622704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+mn-ea"/>
                <a:ea typeface="+mn-ea"/>
              </a:rPr>
              <a:t>在生产和科研中出现的函数是多种多样的。常遇到这样的情况：</a:t>
            </a:r>
            <a:endParaRPr lang="en-US" altLang="zh-CN" sz="2000" b="0" dirty="0">
              <a:latin typeface="+mn-ea"/>
              <a:ea typeface="+mn-ea"/>
            </a:endParaRPr>
          </a:p>
          <a:p>
            <a:pPr marL="342900" indent="-342900" algn="l" eaLnBrk="1" hangingPunct="1">
              <a:lnSpc>
                <a:spcPts val="14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zh-CN" altLang="en-US" sz="20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函数表达式过于复杂不便于计算</a:t>
            </a:r>
            <a:r>
              <a:rPr lang="en-US" altLang="zh-CN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而又需要计算许多点处的函数值</a:t>
            </a:r>
            <a:endParaRPr lang="en-US" altLang="zh-CN" sz="20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仅有几个采样点处的函数值（即函数表）</a:t>
            </a:r>
            <a:r>
              <a:rPr lang="en-US" altLang="zh-CN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而又需要知道非采样点处的函数值</a:t>
            </a:r>
          </a:p>
        </p:txBody>
      </p:sp>
    </p:spTree>
    <p:extLst>
      <p:ext uri="{BB962C8B-B14F-4D97-AF65-F5344CB8AC3E}">
        <p14:creationId xmlns:p14="http://schemas.microsoft.com/office/powerpoint/2010/main" val="1923258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4">
            <a:extLst>
              <a:ext uri="{FF2B5EF4-FFF2-40B4-BE49-F238E27FC236}">
                <a16:creationId xmlns:a16="http://schemas.microsoft.com/office/drawing/2014/main" id="{C4D80FFA-EFCA-4F81-AC10-13ACB61E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2" y="307267"/>
            <a:ext cx="8077200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 例</a:t>
            </a: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</a:rPr>
              <a:t>4.1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：</a:t>
            </a:r>
            <a:r>
              <a:rPr lang="zh-CN" altLang="en-US" dirty="0">
                <a:latin typeface="+mn-ea"/>
                <a:ea typeface="+mn-ea"/>
              </a:rPr>
              <a:t>已知函数 </a:t>
            </a:r>
            <a:r>
              <a:rPr lang="en-US" altLang="zh-CN" i="1" dirty="0">
                <a:latin typeface="+mn-ea"/>
                <a:ea typeface="+mn-ea"/>
              </a:rPr>
              <a:t>y </a:t>
            </a:r>
            <a:r>
              <a:rPr lang="en-US" altLang="zh-CN" dirty="0">
                <a:latin typeface="+mn-ea"/>
                <a:ea typeface="+mn-ea"/>
              </a:rPr>
              <a:t>= </a:t>
            </a:r>
            <a:r>
              <a:rPr lang="en-US" altLang="zh-CN" dirty="0" err="1">
                <a:latin typeface="+mn-ea"/>
                <a:ea typeface="+mn-ea"/>
              </a:rPr>
              <a:t>ln</a:t>
            </a:r>
            <a:r>
              <a:rPr lang="en-US" altLang="zh-CN" i="1" dirty="0" err="1">
                <a:latin typeface="+mn-ea"/>
                <a:ea typeface="+mn-ea"/>
              </a:rPr>
              <a:t>x</a:t>
            </a:r>
            <a:r>
              <a:rPr lang="en-US" altLang="zh-CN" i="1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的函数值如下</a:t>
            </a:r>
          </a:p>
        </p:txBody>
      </p:sp>
      <p:sp>
        <p:nvSpPr>
          <p:cNvPr id="779272" name="Text Box 8">
            <a:extLst>
              <a:ext uri="{FF2B5EF4-FFF2-40B4-BE49-F238E27FC236}">
                <a16:creationId xmlns:a16="http://schemas.microsoft.com/office/drawing/2014/main" id="{5E907D24-8083-4E5B-A9C5-FDF9EE136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2" y="3002283"/>
            <a:ext cx="8534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990000"/>
                </a:solidFill>
                <a:latin typeface="+mn-ea"/>
                <a:ea typeface="+mn-ea"/>
              </a:rPr>
              <a:t>解：</a:t>
            </a:r>
            <a:r>
              <a:rPr lang="zh-CN" altLang="en-US" dirty="0">
                <a:latin typeface="+mn-ea"/>
                <a:ea typeface="+mn-ea"/>
              </a:rPr>
              <a:t>在插值计算中，为了减小截断误差，通常选取与插值点 </a:t>
            </a:r>
            <a:r>
              <a:rPr lang="en-US" altLang="zh-CN" i="1" dirty="0">
                <a:latin typeface="+mn-ea"/>
                <a:ea typeface="+mn-ea"/>
              </a:rPr>
              <a:t>x </a:t>
            </a:r>
            <a:r>
              <a:rPr lang="zh-CN" altLang="en-US" dirty="0">
                <a:latin typeface="+mn-ea"/>
                <a:ea typeface="+mn-ea"/>
              </a:rPr>
              <a:t>邻接的插值节点。</a:t>
            </a:r>
          </a:p>
        </p:txBody>
      </p:sp>
      <p:graphicFrame>
        <p:nvGraphicFramePr>
          <p:cNvPr id="779310" name="Group 46">
            <a:extLst>
              <a:ext uri="{FF2B5EF4-FFF2-40B4-BE49-F238E27FC236}">
                <a16:creationId xmlns:a16="http://schemas.microsoft.com/office/drawing/2014/main" id="{331B8B6D-61EC-4515-9BBD-8377EFBB5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81434"/>
              </p:ext>
            </p:extLst>
          </p:nvPr>
        </p:nvGraphicFramePr>
        <p:xfrm>
          <a:off x="687552" y="1112274"/>
          <a:ext cx="7848600" cy="914400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ln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2.3026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2.3979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2.4849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2.5649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2.6391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48" name="Text Box 47">
            <a:extLst>
              <a:ext uri="{FF2B5EF4-FFF2-40B4-BE49-F238E27FC236}">
                <a16:creationId xmlns:a16="http://schemas.microsoft.com/office/drawing/2014/main" id="{B19E735D-F902-451D-BF1D-E91DA4015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96204"/>
            <a:ext cx="8839200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试分别用线性插值和抛物插值计算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ln11.75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的近似值。</a:t>
            </a:r>
          </a:p>
        </p:txBody>
      </p:sp>
      <p:grpSp>
        <p:nvGrpSpPr>
          <p:cNvPr id="779315" name="Group 51">
            <a:extLst>
              <a:ext uri="{FF2B5EF4-FFF2-40B4-BE49-F238E27FC236}">
                <a16:creationId xmlns:a16="http://schemas.microsoft.com/office/drawing/2014/main" id="{12F0D65F-D47B-4564-B98A-2BDD96E2BCE3}"/>
              </a:ext>
            </a:extLst>
          </p:cNvPr>
          <p:cNvGrpSpPr>
            <a:grpSpLocks/>
          </p:cNvGrpSpPr>
          <p:nvPr/>
        </p:nvGrpSpPr>
        <p:grpSpPr bwMode="auto">
          <a:xfrm>
            <a:off x="250568" y="4307011"/>
            <a:ext cx="7924800" cy="1306513"/>
            <a:chOff x="240" y="2880"/>
            <a:chExt cx="4992" cy="823"/>
          </a:xfrm>
        </p:grpSpPr>
        <p:sp>
          <p:nvSpPr>
            <p:cNvPr id="30753" name="Text Box 9">
              <a:extLst>
                <a:ext uri="{FF2B5EF4-FFF2-40B4-BE49-F238E27FC236}">
                  <a16:creationId xmlns:a16="http://schemas.microsoft.com/office/drawing/2014/main" id="{61653889-9D8D-47C6-A11E-00BC3D165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0"/>
              <a:ext cx="31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rgbClr val="990000"/>
                  </a:solidFill>
                  <a:latin typeface="+mn-ea"/>
                  <a:ea typeface="+mn-ea"/>
                </a:rPr>
                <a:t>线性插值</a:t>
              </a:r>
              <a:r>
                <a:rPr lang="zh-CN" altLang="en-US" dirty="0">
                  <a:solidFill>
                    <a:srgbClr val="0000CC"/>
                  </a:solidFill>
                  <a:latin typeface="+mn-ea"/>
                  <a:ea typeface="+mn-ea"/>
                </a:rPr>
                <a:t>：</a:t>
              </a:r>
              <a:r>
                <a:rPr lang="zh-CN" altLang="en-US" dirty="0">
                  <a:latin typeface="+mn-ea"/>
                  <a:ea typeface="+mn-ea"/>
                </a:rPr>
                <a:t>取 </a:t>
              </a:r>
              <a:r>
                <a:rPr lang="en-US" altLang="zh-CN" i="1" dirty="0">
                  <a:latin typeface="+mn-ea"/>
                  <a:ea typeface="+mn-ea"/>
                </a:rPr>
                <a:t>x</a:t>
              </a:r>
              <a:r>
                <a:rPr lang="en-US" altLang="zh-CN" baseline="-20000" dirty="0">
                  <a:latin typeface="+mn-ea"/>
                  <a:ea typeface="+mn-ea"/>
                </a:rPr>
                <a:t>0</a:t>
              </a:r>
              <a:r>
                <a:rPr lang="en-US" altLang="zh-CN" i="1" dirty="0">
                  <a:latin typeface="+mn-ea"/>
                  <a:ea typeface="+mn-ea"/>
                </a:rPr>
                <a:t>=</a:t>
              </a:r>
              <a:r>
                <a:rPr lang="en-US" altLang="zh-CN" dirty="0">
                  <a:latin typeface="+mn-ea"/>
                  <a:ea typeface="+mn-ea"/>
                </a:rPr>
                <a:t>11</a:t>
              </a:r>
              <a:r>
                <a:rPr lang="en-US" altLang="zh-CN" i="1" dirty="0">
                  <a:latin typeface="+mn-ea"/>
                  <a:ea typeface="+mn-ea"/>
                </a:rPr>
                <a:t>, x</a:t>
              </a:r>
              <a:r>
                <a:rPr lang="en-US" altLang="zh-CN" baseline="-20000" dirty="0">
                  <a:latin typeface="+mn-ea"/>
                  <a:ea typeface="+mn-ea"/>
                </a:rPr>
                <a:t>1</a:t>
              </a:r>
              <a:r>
                <a:rPr lang="en-US" altLang="zh-CN" i="1" dirty="0">
                  <a:latin typeface="+mn-ea"/>
                  <a:ea typeface="+mn-ea"/>
                </a:rPr>
                <a:t>=</a:t>
              </a:r>
              <a:r>
                <a:rPr lang="en-US" altLang="zh-CN" dirty="0">
                  <a:latin typeface="+mn-ea"/>
                  <a:ea typeface="+mn-ea"/>
                </a:rPr>
                <a:t>12 </a:t>
              </a:r>
              <a:r>
                <a:rPr lang="zh-CN" altLang="en-US" dirty="0">
                  <a:latin typeface="+mn-ea"/>
                  <a:ea typeface="+mn-ea"/>
                </a:rPr>
                <a:t>得</a:t>
              </a:r>
            </a:p>
          </p:txBody>
        </p:sp>
        <p:pic>
          <p:nvPicPr>
            <p:cNvPr id="30754" name="Picture 48" descr="1">
              <a:extLst>
                <a:ext uri="{FF2B5EF4-FFF2-40B4-BE49-F238E27FC236}">
                  <a16:creationId xmlns:a16="http://schemas.microsoft.com/office/drawing/2014/main" id="{9F6A82A4-6B40-4BCE-81B3-30F320CF2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264"/>
              <a:ext cx="3840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9316" name="Group 52">
            <a:extLst>
              <a:ext uri="{FF2B5EF4-FFF2-40B4-BE49-F238E27FC236}">
                <a16:creationId xmlns:a16="http://schemas.microsoft.com/office/drawing/2014/main" id="{74BA140D-3C7A-4A96-8673-115202CC3E29}"/>
              </a:ext>
            </a:extLst>
          </p:cNvPr>
          <p:cNvGrpSpPr>
            <a:grpSpLocks/>
          </p:cNvGrpSpPr>
          <p:nvPr/>
        </p:nvGrpSpPr>
        <p:grpSpPr bwMode="auto">
          <a:xfrm>
            <a:off x="230352" y="5770856"/>
            <a:ext cx="8197850" cy="579438"/>
            <a:chOff x="240" y="3742"/>
            <a:chExt cx="5164" cy="365"/>
          </a:xfrm>
        </p:grpSpPr>
        <p:sp>
          <p:nvSpPr>
            <p:cNvPr id="30751" name="Text Box 49">
              <a:extLst>
                <a:ext uri="{FF2B5EF4-FFF2-40B4-BE49-F238E27FC236}">
                  <a16:creationId xmlns:a16="http://schemas.microsoft.com/office/drawing/2014/main" id="{99EC8B6E-22ED-477C-A642-0A7E689F9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742"/>
              <a:ext cx="2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+mn-ea"/>
                  <a:ea typeface="+mn-ea"/>
                </a:rPr>
                <a:t>将 </a:t>
              </a:r>
              <a:r>
                <a:rPr lang="en-US" altLang="zh-CN" sz="2800" b="1" i="1" dirty="0">
                  <a:latin typeface="+mn-ea"/>
                  <a:ea typeface="+mn-ea"/>
                </a:rPr>
                <a:t>x=</a:t>
              </a:r>
              <a:r>
                <a:rPr lang="en-US" altLang="zh-CN" sz="2800" b="1" dirty="0">
                  <a:latin typeface="+mn-ea"/>
                  <a:ea typeface="+mn-ea"/>
                </a:rPr>
                <a:t>11.75</a:t>
              </a:r>
              <a:r>
                <a:rPr lang="en-US" altLang="zh-CN" sz="2800" b="1" i="1" dirty="0">
                  <a:latin typeface="+mn-ea"/>
                  <a:ea typeface="+mn-ea"/>
                </a:rPr>
                <a:t> </a:t>
              </a:r>
              <a:r>
                <a:rPr lang="en-US" altLang="zh-CN" sz="2800" b="1" dirty="0">
                  <a:latin typeface="+mn-ea"/>
                  <a:ea typeface="+mn-ea"/>
                </a:rPr>
                <a:t> </a:t>
              </a:r>
              <a:r>
                <a:rPr lang="zh-CN" altLang="en-US" sz="2800" b="1" dirty="0">
                  <a:latin typeface="+mn-ea"/>
                  <a:ea typeface="+mn-ea"/>
                </a:rPr>
                <a:t>代入可得：</a:t>
              </a:r>
            </a:p>
          </p:txBody>
        </p:sp>
        <p:pic>
          <p:nvPicPr>
            <p:cNvPr id="30752" name="Picture 50" descr="1">
              <a:extLst>
                <a:ext uri="{FF2B5EF4-FFF2-40B4-BE49-F238E27FC236}">
                  <a16:creationId xmlns:a16="http://schemas.microsoft.com/office/drawing/2014/main" id="{BECEDCEC-D6DE-4801-BE0F-6D69C46E7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" y="3802"/>
              <a:ext cx="292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541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326" name="Group 38">
            <a:extLst>
              <a:ext uri="{FF2B5EF4-FFF2-40B4-BE49-F238E27FC236}">
                <a16:creationId xmlns:a16="http://schemas.microsoft.com/office/drawing/2014/main" id="{E9ACE7CF-0825-4757-A591-3084D02F2B10}"/>
              </a:ext>
            </a:extLst>
          </p:cNvPr>
          <p:cNvGrpSpPr>
            <a:grpSpLocks/>
          </p:cNvGrpSpPr>
          <p:nvPr/>
        </p:nvGrpSpPr>
        <p:grpSpPr bwMode="auto">
          <a:xfrm>
            <a:off x="189777" y="1552639"/>
            <a:ext cx="7902576" cy="1057276"/>
            <a:chOff x="111" y="985"/>
            <a:chExt cx="4978" cy="666"/>
          </a:xfrm>
        </p:grpSpPr>
        <p:sp>
          <p:nvSpPr>
            <p:cNvPr id="32777" name="Text Box 5">
              <a:extLst>
                <a:ext uri="{FF2B5EF4-FFF2-40B4-BE49-F238E27FC236}">
                  <a16:creationId xmlns:a16="http://schemas.microsoft.com/office/drawing/2014/main" id="{EE272BF2-C404-4EAB-B6F3-838C6C638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" y="985"/>
              <a:ext cx="49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+mn-ea"/>
                  <a:ea typeface="+mn-ea"/>
                </a:rPr>
                <a:t>取 </a:t>
              </a:r>
              <a:r>
                <a:rPr lang="en-US" altLang="zh-CN" i="1" dirty="0">
                  <a:latin typeface="+mn-ea"/>
                  <a:ea typeface="+mn-ea"/>
                </a:rPr>
                <a:t>x</a:t>
              </a:r>
              <a:r>
                <a:rPr lang="en-US" altLang="zh-CN" baseline="-20000" dirty="0">
                  <a:latin typeface="+mn-ea"/>
                  <a:ea typeface="+mn-ea"/>
                </a:rPr>
                <a:t>0</a:t>
              </a:r>
              <a:r>
                <a:rPr lang="en-US" altLang="zh-CN" i="1" dirty="0">
                  <a:latin typeface="+mn-ea"/>
                  <a:ea typeface="+mn-ea"/>
                </a:rPr>
                <a:t>=</a:t>
              </a:r>
              <a:r>
                <a:rPr lang="en-US" altLang="zh-CN" dirty="0">
                  <a:latin typeface="+mn-ea"/>
                  <a:ea typeface="+mn-ea"/>
                </a:rPr>
                <a:t>11</a:t>
              </a:r>
              <a:r>
                <a:rPr lang="en-US" altLang="zh-CN" i="1" dirty="0">
                  <a:latin typeface="+mn-ea"/>
                  <a:ea typeface="+mn-ea"/>
                </a:rPr>
                <a:t>, x</a:t>
              </a:r>
              <a:r>
                <a:rPr lang="en-US" altLang="zh-CN" baseline="-20000" dirty="0">
                  <a:latin typeface="+mn-ea"/>
                  <a:ea typeface="+mn-ea"/>
                </a:rPr>
                <a:t>1</a:t>
              </a:r>
              <a:r>
                <a:rPr lang="en-US" altLang="zh-CN" i="1" dirty="0">
                  <a:latin typeface="+mn-ea"/>
                  <a:ea typeface="+mn-ea"/>
                </a:rPr>
                <a:t>=</a:t>
              </a:r>
              <a:r>
                <a:rPr lang="en-US" altLang="zh-CN" dirty="0">
                  <a:latin typeface="+mn-ea"/>
                  <a:ea typeface="+mn-ea"/>
                </a:rPr>
                <a:t>12</a:t>
              </a:r>
              <a:r>
                <a:rPr lang="en-US" altLang="zh-CN" i="1" dirty="0">
                  <a:latin typeface="+mn-ea"/>
                  <a:ea typeface="+mn-ea"/>
                </a:rPr>
                <a:t>, x</a:t>
              </a:r>
              <a:r>
                <a:rPr lang="en-US" altLang="zh-CN" baseline="-20000" dirty="0">
                  <a:latin typeface="+mn-ea"/>
                  <a:ea typeface="+mn-ea"/>
                </a:rPr>
                <a:t>2</a:t>
              </a:r>
              <a:r>
                <a:rPr lang="en-US" altLang="zh-CN" i="1" dirty="0">
                  <a:latin typeface="+mn-ea"/>
                  <a:ea typeface="+mn-ea"/>
                </a:rPr>
                <a:t>=</a:t>
              </a:r>
              <a:r>
                <a:rPr lang="en-US" altLang="zh-CN" dirty="0">
                  <a:latin typeface="+mn-ea"/>
                  <a:ea typeface="+mn-ea"/>
                </a:rPr>
                <a:t>13 </a:t>
              </a:r>
              <a:r>
                <a:rPr lang="zh-CN" altLang="en-US" dirty="0">
                  <a:latin typeface="+mn-ea"/>
                  <a:ea typeface="+mn-ea"/>
                </a:rPr>
                <a:t>。将 </a:t>
              </a:r>
              <a:r>
                <a:rPr lang="en-US" altLang="zh-CN" i="1" dirty="0">
                  <a:latin typeface="+mn-ea"/>
                  <a:ea typeface="+mn-ea"/>
                </a:rPr>
                <a:t>x=</a:t>
              </a:r>
              <a:r>
                <a:rPr lang="en-US" altLang="zh-CN" dirty="0">
                  <a:latin typeface="+mn-ea"/>
                  <a:ea typeface="+mn-ea"/>
                </a:rPr>
                <a:t>11.75</a:t>
              </a:r>
              <a:r>
                <a:rPr lang="en-US" altLang="zh-CN" i="1" dirty="0">
                  <a:latin typeface="+mn-ea"/>
                  <a:ea typeface="+mn-ea"/>
                </a:rPr>
                <a:t> </a:t>
              </a:r>
              <a:r>
                <a:rPr lang="en-US" altLang="zh-CN" dirty="0">
                  <a:latin typeface="+mn-ea"/>
                  <a:ea typeface="+mn-ea"/>
                </a:rPr>
                <a:t> </a:t>
              </a:r>
              <a:r>
                <a:rPr lang="zh-CN" altLang="en-US" dirty="0">
                  <a:latin typeface="+mn-ea"/>
                  <a:ea typeface="+mn-ea"/>
                </a:rPr>
                <a:t>代入可得：</a:t>
              </a:r>
            </a:p>
          </p:txBody>
        </p:sp>
        <p:pic>
          <p:nvPicPr>
            <p:cNvPr id="32778" name="Picture 33" descr="1">
              <a:extLst>
                <a:ext uri="{FF2B5EF4-FFF2-40B4-BE49-F238E27FC236}">
                  <a16:creationId xmlns:a16="http://schemas.microsoft.com/office/drawing/2014/main" id="{285FCE25-BD7A-478D-9B7E-E6CC0746B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" y="1390"/>
              <a:ext cx="307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0328" name="Group 40">
            <a:extLst>
              <a:ext uri="{FF2B5EF4-FFF2-40B4-BE49-F238E27FC236}">
                <a16:creationId xmlns:a16="http://schemas.microsoft.com/office/drawing/2014/main" id="{01968C7B-964F-4101-A2A9-98B290B8CC10}"/>
              </a:ext>
            </a:extLst>
          </p:cNvPr>
          <p:cNvGrpSpPr>
            <a:grpSpLocks/>
          </p:cNvGrpSpPr>
          <p:nvPr/>
        </p:nvGrpSpPr>
        <p:grpSpPr bwMode="auto">
          <a:xfrm>
            <a:off x="22285" y="2336800"/>
            <a:ext cx="7467600" cy="1693863"/>
            <a:chOff x="31" y="1265"/>
            <a:chExt cx="4704" cy="1067"/>
          </a:xfrm>
        </p:grpSpPr>
        <p:sp>
          <p:nvSpPr>
            <p:cNvPr id="32775" name="Text Box 31">
              <a:extLst>
                <a:ext uri="{FF2B5EF4-FFF2-40B4-BE49-F238E27FC236}">
                  <a16:creationId xmlns:a16="http://schemas.microsoft.com/office/drawing/2014/main" id="{7CF1121B-F0EB-42E2-BEC3-7592C866B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" y="1265"/>
              <a:ext cx="4704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6600" b="0" dirty="0">
                  <a:latin typeface="+mn-ea"/>
                  <a:ea typeface="+mn-ea"/>
                  <a:sym typeface="Webdings" panose="05030102010509060703" pitchFamily="18" charset="2"/>
                </a:rPr>
                <a:t></a:t>
              </a:r>
              <a:r>
                <a:rPr lang="zh-CN" altLang="en-US" dirty="0">
                  <a:latin typeface="+mn-ea"/>
                  <a:ea typeface="+mn-ea"/>
                </a:rPr>
                <a:t>可以计算出 </a:t>
              </a:r>
              <a:r>
                <a:rPr lang="en-US" altLang="zh-CN" dirty="0">
                  <a:latin typeface="+mn-ea"/>
                  <a:ea typeface="+mn-ea"/>
                </a:rPr>
                <a:t>ln11.75 </a:t>
              </a:r>
              <a:r>
                <a:rPr lang="zh-CN" altLang="en-US" dirty="0">
                  <a:latin typeface="+mn-ea"/>
                  <a:ea typeface="+mn-ea"/>
                </a:rPr>
                <a:t>的近似值为：</a:t>
              </a:r>
            </a:p>
          </p:txBody>
        </p:sp>
        <p:pic>
          <p:nvPicPr>
            <p:cNvPr id="32776" name="Picture 35" descr="1">
              <a:extLst>
                <a:ext uri="{FF2B5EF4-FFF2-40B4-BE49-F238E27FC236}">
                  <a16:creationId xmlns:a16="http://schemas.microsoft.com/office/drawing/2014/main" id="{8BD62605-9235-49B8-A724-8C2A43EFC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2072"/>
              <a:ext cx="3120" cy="26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0324" name="Text Box 36">
            <a:extLst>
              <a:ext uri="{FF2B5EF4-FFF2-40B4-BE49-F238E27FC236}">
                <a16:creationId xmlns:a16="http://schemas.microsoft.com/office/drawing/2014/main" id="{14B32139-3C05-4BD7-A1A8-F6C044E05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53" y="4191880"/>
            <a:ext cx="7467600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可见，抛物插值的精度比线性插值要高。</a:t>
            </a:r>
          </a:p>
        </p:txBody>
      </p:sp>
      <p:sp>
        <p:nvSpPr>
          <p:cNvPr id="780329" name="Rectangle 41">
            <a:extLst>
              <a:ext uri="{FF2B5EF4-FFF2-40B4-BE49-F238E27FC236}">
                <a16:creationId xmlns:a16="http://schemas.microsoft.com/office/drawing/2014/main" id="{978A600B-3A23-48F4-A1B5-4453AEDAB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46" y="5057666"/>
            <a:ext cx="8305370" cy="1097223"/>
          </a:xfrm>
          <a:prstGeom prst="rect">
            <a:avLst/>
          </a:prstGeom>
          <a:noFill/>
          <a:ln w="57150" cmpd="thinThick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latin typeface="+mn-ea"/>
                <a:ea typeface="+mn-ea"/>
              </a:rPr>
              <a:t>Lagrange</a:t>
            </a:r>
            <a:r>
              <a:rPr lang="zh-CN" altLang="en-US">
                <a:latin typeface="+mn-ea"/>
                <a:ea typeface="+mn-ea"/>
              </a:rPr>
              <a:t>插值多项式简单方便, 只要取定节点就可写出基函数,进而得到插值多项式。易于计算机实现。</a:t>
            </a:r>
          </a:p>
        </p:txBody>
      </p:sp>
      <p:pic>
        <p:nvPicPr>
          <p:cNvPr id="12" name="Picture 16" descr="2">
            <a:extLst>
              <a:ext uri="{FF2B5EF4-FFF2-40B4-BE49-F238E27FC236}">
                <a16:creationId xmlns:a16="http://schemas.microsoft.com/office/drawing/2014/main" id="{D28A8C4F-A8BA-4AB1-97A4-784DC4DC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4" y="795771"/>
            <a:ext cx="7467600" cy="6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B69EB31-E771-43B2-B6AE-548808E6A5F3}"/>
              </a:ext>
            </a:extLst>
          </p:cNvPr>
          <p:cNvSpPr txBox="1"/>
          <p:nvPr/>
        </p:nvSpPr>
        <p:spPr>
          <a:xfrm>
            <a:off x="189777" y="190851"/>
            <a:ext cx="3043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抛物插值：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6B2DB8-4DE9-4925-B18B-1A5276553275}"/>
              </a:ext>
            </a:extLst>
          </p:cNvPr>
          <p:cNvSpPr txBox="1"/>
          <p:nvPr/>
        </p:nvSpPr>
        <p:spPr>
          <a:xfrm>
            <a:off x="207884" y="80446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L2(x)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791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80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0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0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0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324" grpId="0" autoUpdateAnimBg="0"/>
      <p:bldP spid="78032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副标题 180226">
            <a:extLst>
              <a:ext uri="{FF2B5EF4-FFF2-40B4-BE49-F238E27FC236}">
                <a16:creationId xmlns:a16="http://schemas.microsoft.com/office/drawing/2014/main" id="{0D8F08C1-90C1-421E-A839-FC8E9FA44B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226289"/>
            <a:ext cx="9144000" cy="720725"/>
          </a:xfrm>
        </p:spPr>
        <p:txBody>
          <a:bodyPr>
            <a:norm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已知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y=f(x)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的函数表  </a:t>
            </a:r>
          </a:p>
        </p:txBody>
      </p:sp>
      <p:graphicFrame>
        <p:nvGraphicFramePr>
          <p:cNvPr id="180228" name="表格 180227">
            <a:extLst>
              <a:ext uri="{FF2B5EF4-FFF2-40B4-BE49-F238E27FC236}">
                <a16:creationId xmlns:a16="http://schemas.microsoft.com/office/drawing/2014/main" id="{75D517DE-7E1F-4CBE-9D61-356CBFEAD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87527"/>
              </p:ext>
            </p:extLst>
          </p:nvPr>
        </p:nvGraphicFramePr>
        <p:xfrm>
          <a:off x="4835634" y="496886"/>
          <a:ext cx="3695700" cy="1053249"/>
        </p:xfrm>
        <a:graphic>
          <a:graphicData uri="http://schemas.openxmlformats.org/drawingml/2006/table">
            <a:tbl>
              <a:tblPr/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79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x</a:t>
                      </a:r>
                      <a:endParaRPr lang="zh-CN" altLang="en-US" sz="2800"/>
                    </a:p>
                  </a:txBody>
                  <a:tcPr marT="45734" marB="4573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0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2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4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45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 dirty="0" err="1"/>
                        <a:t>f(x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 marT="45734" marB="4573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9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23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0248" name="矩形 180247">
            <a:extLst>
              <a:ext uri="{FF2B5EF4-FFF2-40B4-BE49-F238E27FC236}">
                <a16:creationId xmlns:a16="http://schemas.microsoft.com/office/drawing/2014/main" id="{ED6B49F7-C2CC-40BC-97B6-390AF110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4" y="1341436"/>
            <a:ext cx="8810336" cy="135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dirty="0"/>
              <a:t>构造拉格朗日插值多项式。</a:t>
            </a:r>
          </a:p>
          <a:p>
            <a:pPr algn="l"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dirty="0"/>
              <a:t>解 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个点可构造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次的拉格朗日插值多项式，为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249" name="对象 180248">
                <a:extLst>
                  <a:ext uri="{FF2B5EF4-FFF2-40B4-BE49-F238E27FC236}">
                    <a16:creationId xmlns:a16="http://schemas.microsoft.com/office/drawing/2014/main" id="{0A726340-314D-4E89-BCEA-F84F87E51BB3}"/>
                  </a:ext>
                </a:extLst>
              </p:cNvPr>
              <p:cNvSpPr txBox="1"/>
              <p:nvPr/>
            </p:nvSpPr>
            <p:spPr bwMode="auto">
              <a:xfrm>
                <a:off x="643726" y="2529438"/>
                <a:ext cx="6934200" cy="899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(0−1)(0−2)(0−4)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0249" name="对象 180248">
                <a:extLst>
                  <a:ext uri="{FF2B5EF4-FFF2-40B4-BE49-F238E27FC236}">
                    <a16:creationId xmlns:a16="http://schemas.microsoft.com/office/drawing/2014/main" id="{0A726340-314D-4E89-BCEA-F84F87E5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726" y="2529438"/>
                <a:ext cx="6934200" cy="899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250" name="对象 180249">
                <a:extLst>
                  <a:ext uri="{FF2B5EF4-FFF2-40B4-BE49-F238E27FC236}">
                    <a16:creationId xmlns:a16="http://schemas.microsoft.com/office/drawing/2014/main" id="{9C58A97B-5683-4888-A81D-3CD138A0030C}"/>
                  </a:ext>
                </a:extLst>
              </p:cNvPr>
              <p:cNvSpPr txBox="1"/>
              <p:nvPr/>
            </p:nvSpPr>
            <p:spPr bwMode="auto">
              <a:xfrm>
                <a:off x="643726" y="3519746"/>
                <a:ext cx="6738962" cy="867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(1−0)(1−2)(1−4)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0250" name="对象 180249">
                <a:extLst>
                  <a:ext uri="{FF2B5EF4-FFF2-40B4-BE49-F238E27FC236}">
                    <a16:creationId xmlns:a16="http://schemas.microsoft.com/office/drawing/2014/main" id="{9C58A97B-5683-4888-A81D-3CD138A0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726" y="3519746"/>
                <a:ext cx="6738962" cy="867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251" name="对象 180250">
                <a:extLst>
                  <a:ext uri="{FF2B5EF4-FFF2-40B4-BE49-F238E27FC236}">
                    <a16:creationId xmlns:a16="http://schemas.microsoft.com/office/drawing/2014/main" id="{6142FB80-9BF0-42A6-964A-2B2A57E84D9B}"/>
                  </a:ext>
                </a:extLst>
              </p:cNvPr>
              <p:cNvSpPr txBox="1"/>
              <p:nvPr/>
            </p:nvSpPr>
            <p:spPr bwMode="auto">
              <a:xfrm>
                <a:off x="562788" y="4540710"/>
                <a:ext cx="6819900" cy="93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(2−0)(2−1)(2−4)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0251" name="对象 180250">
                <a:extLst>
                  <a:ext uri="{FF2B5EF4-FFF2-40B4-BE49-F238E27FC236}">
                    <a16:creationId xmlns:a16="http://schemas.microsoft.com/office/drawing/2014/main" id="{6142FB80-9BF0-42A6-964A-2B2A57E8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88" y="4540710"/>
                <a:ext cx="6819900" cy="930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252" name="对象 180251">
                <a:extLst>
                  <a:ext uri="{FF2B5EF4-FFF2-40B4-BE49-F238E27FC236}">
                    <a16:creationId xmlns:a16="http://schemas.microsoft.com/office/drawing/2014/main" id="{6F36D697-1255-48DA-AABD-369618B37DFF}"/>
                  </a:ext>
                </a:extLst>
              </p:cNvPr>
              <p:cNvSpPr txBox="1"/>
              <p:nvPr/>
            </p:nvSpPr>
            <p:spPr bwMode="auto">
              <a:xfrm>
                <a:off x="675198" y="5652420"/>
                <a:ext cx="6478270" cy="819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(4−0)(4−1)(4−2)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0252" name="对象 180251">
                <a:extLst>
                  <a:ext uri="{FF2B5EF4-FFF2-40B4-BE49-F238E27FC236}">
                    <a16:creationId xmlns:a16="http://schemas.microsoft.com/office/drawing/2014/main" id="{6F36D697-1255-48DA-AABD-369618B37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198" y="5652420"/>
                <a:ext cx="6478270" cy="819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58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副标题 181250">
            <a:extLst>
              <a:ext uri="{FF2B5EF4-FFF2-40B4-BE49-F238E27FC236}">
                <a16:creationId xmlns:a16="http://schemas.microsoft.com/office/drawing/2014/main" id="{FB4089AA-2372-4973-9F49-A7BA46F4DB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528" y="1196752"/>
            <a:ext cx="5774652" cy="647700"/>
          </a:xfrm>
        </p:spPr>
        <p:txBody>
          <a:bodyPr/>
          <a:lstStyle/>
          <a:p>
            <a:pPr algn="l"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拉格朗日插值多项式为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252" name="对象 181251">
                <a:extLst>
                  <a:ext uri="{FF2B5EF4-FFF2-40B4-BE49-F238E27FC236}">
                    <a16:creationId xmlns:a16="http://schemas.microsoft.com/office/drawing/2014/main" id="{4CB6C23C-7E1D-4817-AD5D-A29397599288}"/>
                  </a:ext>
                </a:extLst>
              </p:cNvPr>
              <p:cNvSpPr txBox="1"/>
              <p:nvPr/>
            </p:nvSpPr>
            <p:spPr bwMode="auto">
              <a:xfrm>
                <a:off x="611560" y="2276872"/>
                <a:ext cx="4968552" cy="1152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1252" name="对象 181251">
                <a:extLst>
                  <a:ext uri="{FF2B5EF4-FFF2-40B4-BE49-F238E27FC236}">
                    <a16:creationId xmlns:a16="http://schemas.microsoft.com/office/drawing/2014/main" id="{4CB6C23C-7E1D-4817-AD5D-A2939759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276872"/>
                <a:ext cx="4968552" cy="1152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253" name="对象 181252">
                <a:extLst>
                  <a:ext uri="{FF2B5EF4-FFF2-40B4-BE49-F238E27FC236}">
                    <a16:creationId xmlns:a16="http://schemas.microsoft.com/office/drawing/2014/main" id="{5E7E0F06-141D-44CB-8E21-4C02635D86A2}"/>
                  </a:ext>
                </a:extLst>
              </p:cNvPr>
              <p:cNvSpPr txBox="1"/>
              <p:nvPr/>
            </p:nvSpPr>
            <p:spPr bwMode="auto">
              <a:xfrm>
                <a:off x="1403648" y="3645024"/>
                <a:ext cx="5815456" cy="6475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)+9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)+23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)+3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1253" name="对象 181252">
                <a:extLst>
                  <a:ext uri="{FF2B5EF4-FFF2-40B4-BE49-F238E27FC236}">
                    <a16:creationId xmlns:a16="http://schemas.microsoft.com/office/drawing/2014/main" id="{5E7E0F06-141D-44CB-8E21-4C02635D8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3645024"/>
                <a:ext cx="5815456" cy="647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254" name="对象 181253">
                <a:extLst>
                  <a:ext uri="{FF2B5EF4-FFF2-40B4-BE49-F238E27FC236}">
                    <a16:creationId xmlns:a16="http://schemas.microsoft.com/office/drawing/2014/main" id="{AB946F18-1953-46D0-90A1-9CBF8355C39A}"/>
                  </a:ext>
                </a:extLst>
              </p:cNvPr>
              <p:cNvSpPr txBox="1"/>
              <p:nvPr/>
            </p:nvSpPr>
            <p:spPr bwMode="auto">
              <a:xfrm>
                <a:off x="1403648" y="4365104"/>
                <a:ext cx="5167384" cy="112000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1254" name="对象 181253">
                <a:extLst>
                  <a:ext uri="{FF2B5EF4-FFF2-40B4-BE49-F238E27FC236}">
                    <a16:creationId xmlns:a16="http://schemas.microsoft.com/office/drawing/2014/main" id="{AB946F18-1953-46D0-90A1-9CBF8355C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4365104"/>
                <a:ext cx="5167384" cy="11200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280" name="灯片编号占位符 1">
            <a:extLst>
              <a:ext uri="{FF2B5EF4-FFF2-40B4-BE49-F238E27FC236}">
                <a16:creationId xmlns:a16="http://schemas.microsoft.com/office/drawing/2014/main" id="{C1CCA992-16E7-4E3A-B1FF-D3B0DCEE5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D60F28-FDCA-4465-927F-479ECCA8141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43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副标题 184322">
            <a:extLst>
              <a:ext uri="{FF2B5EF4-FFF2-40B4-BE49-F238E27FC236}">
                <a16:creationId xmlns:a16="http://schemas.microsoft.com/office/drawing/2014/main" id="{3EBAB6D0-ECDB-42B0-BC96-DD3E158B6E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92150"/>
            <a:ext cx="9144000" cy="1657350"/>
          </a:xfrm>
        </p:spPr>
        <p:txBody>
          <a:bodyPr/>
          <a:lstStyle/>
          <a:p>
            <a:pPr algn="just"/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在插值区间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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a,b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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上通过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n+1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个节点的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次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插值多项式，除了在插值节点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上没有误差，即满足</a:t>
            </a:r>
          </a:p>
          <a:p>
            <a:pPr algn="just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	         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P(xi)=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yi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=0,1,…n</a:t>
            </a:r>
          </a:p>
        </p:txBody>
      </p:sp>
      <p:grpSp>
        <p:nvGrpSpPr>
          <p:cNvPr id="184324" name="组合 184323">
            <a:extLst>
              <a:ext uri="{FF2B5EF4-FFF2-40B4-BE49-F238E27FC236}">
                <a16:creationId xmlns:a16="http://schemas.microsoft.com/office/drawing/2014/main" id="{0AD7F965-5967-420F-84AB-77B38940326B}"/>
              </a:ext>
            </a:extLst>
          </p:cNvPr>
          <p:cNvGrpSpPr>
            <a:grpSpLocks/>
          </p:cNvGrpSpPr>
          <p:nvPr/>
        </p:nvGrpSpPr>
        <p:grpSpPr bwMode="auto">
          <a:xfrm>
            <a:off x="3061599" y="2417830"/>
            <a:ext cx="6256635" cy="2808709"/>
            <a:chOff x="1701" y="2448"/>
            <a:chExt cx="4032" cy="1799"/>
          </a:xfrm>
        </p:grpSpPr>
        <p:sp>
          <p:nvSpPr>
            <p:cNvPr id="185348" name="直接连接符 184324">
              <a:extLst>
                <a:ext uri="{FF2B5EF4-FFF2-40B4-BE49-F238E27FC236}">
                  <a16:creationId xmlns:a16="http://schemas.microsoft.com/office/drawing/2014/main" id="{BC121A03-0453-44F0-BEC1-FE50B9AC6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797"/>
              <a:ext cx="38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185349" name="直接连接符 184325">
              <a:extLst>
                <a:ext uri="{FF2B5EF4-FFF2-40B4-BE49-F238E27FC236}">
                  <a16:creationId xmlns:a16="http://schemas.microsoft.com/office/drawing/2014/main" id="{DE5398B3-1733-4A8F-B6DF-9E368D72B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9" y="2453"/>
              <a:ext cx="1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185350" name="任意多边形 184326">
              <a:extLst>
                <a:ext uri="{FF2B5EF4-FFF2-40B4-BE49-F238E27FC236}">
                  <a16:creationId xmlns:a16="http://schemas.microsoft.com/office/drawing/2014/main" id="{EA578E5E-4480-42A1-B5C2-5FA212F2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2789"/>
              <a:ext cx="3360" cy="536"/>
            </a:xfrm>
            <a:custGeom>
              <a:avLst/>
              <a:gdLst>
                <a:gd name="T0" fmla="*/ 0 w 3168"/>
                <a:gd name="T1" fmla="*/ 440 h 440"/>
                <a:gd name="T2" fmla="*/ 1008 w 3168"/>
                <a:gd name="T3" fmla="*/ 56 h 440"/>
                <a:gd name="T4" fmla="*/ 1632 w 3168"/>
                <a:gd name="T5" fmla="*/ 104 h 440"/>
                <a:gd name="T6" fmla="*/ 2064 w 3168"/>
                <a:gd name="T7" fmla="*/ 200 h 440"/>
                <a:gd name="T8" fmla="*/ 2736 w 3168"/>
                <a:gd name="T9" fmla="*/ 344 h 440"/>
                <a:gd name="T10" fmla="*/ 3168 w 3168"/>
                <a:gd name="T11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8" h="440">
                  <a:moveTo>
                    <a:pt x="0" y="440"/>
                  </a:moveTo>
                  <a:cubicBezTo>
                    <a:pt x="368" y="276"/>
                    <a:pt x="736" y="112"/>
                    <a:pt x="1008" y="56"/>
                  </a:cubicBezTo>
                  <a:cubicBezTo>
                    <a:pt x="1280" y="0"/>
                    <a:pt x="1456" y="80"/>
                    <a:pt x="1632" y="104"/>
                  </a:cubicBezTo>
                  <a:cubicBezTo>
                    <a:pt x="1808" y="128"/>
                    <a:pt x="1880" y="160"/>
                    <a:pt x="2064" y="200"/>
                  </a:cubicBezTo>
                  <a:cubicBezTo>
                    <a:pt x="2248" y="240"/>
                    <a:pt x="2552" y="304"/>
                    <a:pt x="2736" y="344"/>
                  </a:cubicBezTo>
                  <a:cubicBezTo>
                    <a:pt x="2920" y="384"/>
                    <a:pt x="3096" y="424"/>
                    <a:pt x="3168" y="44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185351" name="任意多边形 184327">
              <a:extLst>
                <a:ext uri="{FF2B5EF4-FFF2-40B4-BE49-F238E27FC236}">
                  <a16:creationId xmlns:a16="http://schemas.microsoft.com/office/drawing/2014/main" id="{BB62978C-19E4-4BD6-AAF7-2340F787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2789"/>
              <a:ext cx="3312" cy="728"/>
            </a:xfrm>
            <a:custGeom>
              <a:avLst/>
              <a:gdLst>
                <a:gd name="T0" fmla="*/ 0 w 3168"/>
                <a:gd name="T1" fmla="*/ 544 h 728"/>
                <a:gd name="T2" fmla="*/ 144 w 3168"/>
                <a:gd name="T3" fmla="*/ 400 h 728"/>
                <a:gd name="T4" fmla="*/ 432 w 3168"/>
                <a:gd name="T5" fmla="*/ 496 h 728"/>
                <a:gd name="T6" fmla="*/ 480 w 3168"/>
                <a:gd name="T7" fmla="*/ 208 h 728"/>
                <a:gd name="T8" fmla="*/ 768 w 3168"/>
                <a:gd name="T9" fmla="*/ 352 h 728"/>
                <a:gd name="T10" fmla="*/ 912 w 3168"/>
                <a:gd name="T11" fmla="*/ 160 h 728"/>
                <a:gd name="T12" fmla="*/ 960 w 3168"/>
                <a:gd name="T13" fmla="*/ 16 h 728"/>
                <a:gd name="T14" fmla="*/ 1248 w 3168"/>
                <a:gd name="T15" fmla="*/ 256 h 728"/>
                <a:gd name="T16" fmla="*/ 1536 w 3168"/>
                <a:gd name="T17" fmla="*/ 64 h 728"/>
                <a:gd name="T18" fmla="*/ 1632 w 3168"/>
                <a:gd name="T19" fmla="*/ 64 h 728"/>
                <a:gd name="T20" fmla="*/ 1776 w 3168"/>
                <a:gd name="T21" fmla="*/ 352 h 728"/>
                <a:gd name="T22" fmla="*/ 1872 w 3168"/>
                <a:gd name="T23" fmla="*/ 352 h 728"/>
                <a:gd name="T24" fmla="*/ 2112 w 3168"/>
                <a:gd name="T25" fmla="*/ 160 h 728"/>
                <a:gd name="T26" fmla="*/ 2304 w 3168"/>
                <a:gd name="T27" fmla="*/ 496 h 728"/>
                <a:gd name="T28" fmla="*/ 2784 w 3168"/>
                <a:gd name="T29" fmla="*/ 304 h 728"/>
                <a:gd name="T30" fmla="*/ 2976 w 3168"/>
                <a:gd name="T31" fmla="*/ 688 h 728"/>
                <a:gd name="T32" fmla="*/ 3168 w 3168"/>
                <a:gd name="T33" fmla="*/ 544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68" h="728">
                  <a:moveTo>
                    <a:pt x="0" y="544"/>
                  </a:moveTo>
                  <a:cubicBezTo>
                    <a:pt x="36" y="476"/>
                    <a:pt x="72" y="408"/>
                    <a:pt x="144" y="400"/>
                  </a:cubicBezTo>
                  <a:cubicBezTo>
                    <a:pt x="216" y="392"/>
                    <a:pt x="376" y="528"/>
                    <a:pt x="432" y="496"/>
                  </a:cubicBezTo>
                  <a:cubicBezTo>
                    <a:pt x="488" y="464"/>
                    <a:pt x="424" y="232"/>
                    <a:pt x="480" y="208"/>
                  </a:cubicBezTo>
                  <a:cubicBezTo>
                    <a:pt x="536" y="184"/>
                    <a:pt x="696" y="360"/>
                    <a:pt x="768" y="352"/>
                  </a:cubicBezTo>
                  <a:cubicBezTo>
                    <a:pt x="840" y="344"/>
                    <a:pt x="880" y="216"/>
                    <a:pt x="912" y="160"/>
                  </a:cubicBezTo>
                  <a:cubicBezTo>
                    <a:pt x="944" y="104"/>
                    <a:pt x="904" y="0"/>
                    <a:pt x="960" y="16"/>
                  </a:cubicBezTo>
                  <a:cubicBezTo>
                    <a:pt x="1016" y="32"/>
                    <a:pt x="1152" y="248"/>
                    <a:pt x="1248" y="256"/>
                  </a:cubicBezTo>
                  <a:cubicBezTo>
                    <a:pt x="1344" y="264"/>
                    <a:pt x="1472" y="96"/>
                    <a:pt x="1536" y="64"/>
                  </a:cubicBezTo>
                  <a:cubicBezTo>
                    <a:pt x="1600" y="32"/>
                    <a:pt x="1592" y="16"/>
                    <a:pt x="1632" y="64"/>
                  </a:cubicBezTo>
                  <a:cubicBezTo>
                    <a:pt x="1672" y="112"/>
                    <a:pt x="1736" y="304"/>
                    <a:pt x="1776" y="352"/>
                  </a:cubicBezTo>
                  <a:cubicBezTo>
                    <a:pt x="1816" y="400"/>
                    <a:pt x="1816" y="384"/>
                    <a:pt x="1872" y="352"/>
                  </a:cubicBezTo>
                  <a:cubicBezTo>
                    <a:pt x="1928" y="320"/>
                    <a:pt x="2040" y="136"/>
                    <a:pt x="2112" y="160"/>
                  </a:cubicBezTo>
                  <a:cubicBezTo>
                    <a:pt x="2184" y="184"/>
                    <a:pt x="2192" y="472"/>
                    <a:pt x="2304" y="496"/>
                  </a:cubicBezTo>
                  <a:cubicBezTo>
                    <a:pt x="2416" y="520"/>
                    <a:pt x="2672" y="272"/>
                    <a:pt x="2784" y="304"/>
                  </a:cubicBezTo>
                  <a:cubicBezTo>
                    <a:pt x="2896" y="336"/>
                    <a:pt x="2912" y="648"/>
                    <a:pt x="2976" y="688"/>
                  </a:cubicBezTo>
                  <a:cubicBezTo>
                    <a:pt x="3040" y="728"/>
                    <a:pt x="3136" y="568"/>
                    <a:pt x="3168" y="5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0"/>
            </a:p>
          </p:txBody>
        </p:sp>
        <p:sp>
          <p:nvSpPr>
            <p:cNvPr id="185352" name="直接连接符 184328">
              <a:extLst>
                <a:ext uri="{FF2B5EF4-FFF2-40B4-BE49-F238E27FC236}">
                  <a16:creationId xmlns:a16="http://schemas.microsoft.com/office/drawing/2014/main" id="{06926113-C00D-45E9-9466-744B0BBCF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7" y="3317"/>
              <a:ext cx="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185353" name="直接连接符 184329">
              <a:extLst>
                <a:ext uri="{FF2B5EF4-FFF2-40B4-BE49-F238E27FC236}">
                  <a16:creationId xmlns:a16="http://schemas.microsoft.com/office/drawing/2014/main" id="{4E3450B4-F9F9-4F5F-B95F-E7ED097E7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1" y="3269"/>
              <a:ext cx="1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185354" name="直接连接符 184330">
              <a:extLst>
                <a:ext uri="{FF2B5EF4-FFF2-40B4-BE49-F238E27FC236}">
                  <a16:creationId xmlns:a16="http://schemas.microsoft.com/office/drawing/2014/main" id="{C640E9DF-4508-48EB-BB9D-72994ECD4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9" y="3317"/>
              <a:ext cx="1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185355" name="直接连接符 184331">
              <a:extLst>
                <a:ext uri="{FF2B5EF4-FFF2-40B4-BE49-F238E27FC236}">
                  <a16:creationId xmlns:a16="http://schemas.microsoft.com/office/drawing/2014/main" id="{31E4DA94-84AD-4F7A-A7A4-EF698BE37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3" y="2885"/>
              <a:ext cx="1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185356" name="直接连接符 184332">
              <a:extLst>
                <a:ext uri="{FF2B5EF4-FFF2-40B4-BE49-F238E27FC236}">
                  <a16:creationId xmlns:a16="http://schemas.microsoft.com/office/drawing/2014/main" id="{4E9B0058-4B0C-41F9-AAC3-7FDB467BD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3221"/>
              <a:ext cx="1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185357" name="直接连接符 184333">
              <a:extLst>
                <a:ext uri="{FF2B5EF4-FFF2-40B4-BE49-F238E27FC236}">
                  <a16:creationId xmlns:a16="http://schemas.microsoft.com/office/drawing/2014/main" id="{0239E373-C9D8-4FC3-8490-655CF659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5" y="3173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185358" name="直接连接符 184334">
              <a:extLst>
                <a:ext uri="{FF2B5EF4-FFF2-40B4-BE49-F238E27FC236}">
                  <a16:creationId xmlns:a16="http://schemas.microsoft.com/office/drawing/2014/main" id="{18D62845-9E94-4768-BF77-1E5EB4B2D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2933"/>
              <a:ext cx="1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/>
            </a:p>
          </p:txBody>
        </p:sp>
        <p:sp>
          <p:nvSpPr>
            <p:cNvPr id="185359" name="文本框 184335">
              <a:extLst>
                <a:ext uri="{FF2B5EF4-FFF2-40B4-BE49-F238E27FC236}">
                  <a16:creationId xmlns:a16="http://schemas.microsoft.com/office/drawing/2014/main" id="{5E6E9467-E9AE-4D5F-9DA2-4DBFA3919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1" y="3893"/>
              <a:ext cx="379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110000"/>
                </a:lnSpc>
                <a:spcBef>
                  <a:spcPct val="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0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800" b="0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0" baseline="-25000" dirty="0">
                  <a:latin typeface="Times New Roman" panose="02020603050405020304" pitchFamily="18" charset="0"/>
                </a:rPr>
                <a:t>1                            </a:t>
              </a:r>
              <a:r>
                <a:rPr lang="en-US" altLang="zh-CN" sz="2800" b="0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0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0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0" baseline="-25000" dirty="0">
                  <a:latin typeface="Times New Roman" panose="02020603050405020304" pitchFamily="18" charset="0"/>
                </a:rPr>
                <a:t>i+1                         </a:t>
              </a:r>
              <a:r>
                <a:rPr lang="en-US" altLang="zh-CN" sz="2800" b="0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0" baseline="-25000" dirty="0">
                  <a:latin typeface="Times New Roman" panose="02020603050405020304" pitchFamily="18" charset="0"/>
                </a:rPr>
                <a:t>n-1   </a:t>
              </a:r>
              <a:r>
                <a:rPr lang="en-US" altLang="zh-CN" sz="2800" b="0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0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8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85360" name="文本框 184336">
              <a:extLst>
                <a:ext uri="{FF2B5EF4-FFF2-40B4-BE49-F238E27FC236}">
                  <a16:creationId xmlns:a16="http://schemas.microsoft.com/office/drawing/2014/main" id="{AFA18438-5A9C-44D5-A933-5D9CE59FF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2448"/>
              <a:ext cx="51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en-US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185361" name="文本框 184337">
              <a:extLst>
                <a:ext uri="{FF2B5EF4-FFF2-40B4-BE49-F238E27FC236}">
                  <a16:creationId xmlns:a16="http://schemas.microsoft.com/office/drawing/2014/main" id="{5039626F-51AF-44BD-9540-4D7BC3182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" y="2453"/>
              <a:ext cx="816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y=f(x)</a:t>
              </a:r>
            </a:p>
          </p:txBody>
        </p:sp>
        <p:sp>
          <p:nvSpPr>
            <p:cNvPr id="185362" name="文本框 184338">
              <a:extLst>
                <a:ext uri="{FF2B5EF4-FFF2-40B4-BE49-F238E27FC236}">
                  <a16:creationId xmlns:a16="http://schemas.microsoft.com/office/drawing/2014/main" id="{3CD86426-ADE2-4825-96CB-DBD58BF1E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3" y="2453"/>
              <a:ext cx="1056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3200" b="0">
                  <a:solidFill>
                    <a:srgbClr val="0000FF"/>
                  </a:solidFill>
                  <a:latin typeface="Times New Roman" panose="02020603050405020304" pitchFamily="18" charset="0"/>
                </a:rPr>
                <a:t>y=p(x)</a:t>
              </a:r>
            </a:p>
          </p:txBody>
        </p:sp>
        <p:sp>
          <p:nvSpPr>
            <p:cNvPr id="185363" name="文本框 184339">
              <a:extLst>
                <a:ext uri="{FF2B5EF4-FFF2-40B4-BE49-F238E27FC236}">
                  <a16:creationId xmlns:a16="http://schemas.microsoft.com/office/drawing/2014/main" id="{7BA4748F-81AC-4087-9425-72055CEED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1" y="3749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5364" name="文本框 184340">
              <a:extLst>
                <a:ext uri="{FF2B5EF4-FFF2-40B4-BE49-F238E27FC236}">
                  <a16:creationId xmlns:a16="http://schemas.microsoft.com/office/drawing/2014/main" id="{F5DD14DC-0B5B-433C-A133-75DD6C60D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" y="3749"/>
              <a:ext cx="2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84342" name="矩形 184341">
            <a:extLst>
              <a:ext uri="{FF2B5EF4-FFF2-40B4-BE49-F238E27FC236}">
                <a16:creationId xmlns:a16="http://schemas.microsoft.com/office/drawing/2014/main" id="{F00F3B3E-3AF9-471F-9148-2C95ADCA8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7" y="5364348"/>
            <a:ext cx="8070155" cy="116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为插值多项式的截断误差，或称为插值多项式的余项。</a:t>
            </a:r>
          </a:p>
        </p:txBody>
      </p:sp>
      <p:sp>
        <p:nvSpPr>
          <p:cNvPr id="184343" name="矩形 184342">
            <a:extLst>
              <a:ext uri="{FF2B5EF4-FFF2-40B4-BE49-F238E27FC236}">
                <a16:creationId xmlns:a16="http://schemas.microsoft.com/office/drawing/2014/main" id="{A6E53427-1CA0-44A5-81EF-7812C79E2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9500"/>
            <a:ext cx="3060215" cy="253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在其它点上，只是</a:t>
            </a:r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y=f(x)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的近似值，一般是存在误差的，称</a:t>
            </a:r>
          </a:p>
          <a:p>
            <a:pPr algn="just">
              <a:spcBef>
                <a:spcPct val="20000"/>
              </a:spcBef>
            </a:pPr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R(x)=f(x)-P(x)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3551F255-C59B-482D-9E05-BC913BC1E565}"/>
              </a:ext>
            </a:extLst>
          </p:cNvPr>
          <p:cNvSpPr txBox="1">
            <a:spLocks/>
          </p:cNvSpPr>
          <p:nvPr/>
        </p:nvSpPr>
        <p:spPr>
          <a:xfrm>
            <a:off x="1808237" y="224243"/>
            <a:ext cx="5527526" cy="399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200" b="1" dirty="0"/>
              <a:t>拉格朗日插值的误差分析</a:t>
            </a:r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9038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2" grpId="0"/>
      <p:bldP spid="1843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3C3578D-C6CE-4B31-868A-2AB3B953E4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713504"/>
              </p:ext>
            </p:extLst>
          </p:nvPr>
        </p:nvGraphicFramePr>
        <p:xfrm>
          <a:off x="539552" y="260648"/>
          <a:ext cx="7632848" cy="5258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3" name="Document" r:id="rId3" imgW="5559956" imgH="4216466" progId="Word.Document.8">
                  <p:embed/>
                </p:oleObj>
              </mc:Choice>
              <mc:Fallback>
                <p:oleObj name="Document" r:id="rId3" imgW="5559956" imgH="4216466" progId="Word.Document.8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3C3578D-C6CE-4B31-868A-2AB3B953E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0648"/>
                        <a:ext cx="7632848" cy="5258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2C4689F-9C19-4FE4-A41D-F27656D664B5}"/>
              </a:ext>
            </a:extLst>
          </p:cNvPr>
          <p:cNvSpPr txBox="1"/>
          <p:nvPr/>
        </p:nvSpPr>
        <p:spPr>
          <a:xfrm>
            <a:off x="539552" y="5589240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证明：</a:t>
            </a:r>
            <a:r>
              <a:rPr lang="en-US" altLang="zh-CN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endParaRPr lang="zh-CN" altLang="en-US" sz="32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507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5BDEAA1-2C5D-4DC2-BA64-668DAB9AC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6210"/>
            <a:ext cx="8426830" cy="51830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A36B784-5F48-436F-A10D-BADD269CE34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5" y="5835572"/>
            <a:ext cx="8426830" cy="6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7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A65E4FC-5B3B-4D92-9766-BDB64C563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" y="548680"/>
            <a:ext cx="9144000" cy="61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标题 186369">
            <a:extLst>
              <a:ext uri="{FF2B5EF4-FFF2-40B4-BE49-F238E27FC236}">
                <a16:creationId xmlns:a16="http://schemas.microsoft.com/office/drawing/2014/main" id="{AEB0BA2F-08EE-4D83-AAF8-1B059C1A6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764704"/>
            <a:ext cx="8244408" cy="404664"/>
          </a:xfrm>
        </p:spPr>
        <p:txBody>
          <a:bodyPr anchor="ctr">
            <a:noAutofit/>
          </a:bodyPr>
          <a:lstStyle/>
          <a:p>
            <a:r>
              <a:rPr lang="zh-CN" altLang="en-US" sz="3200" b="1" dirty="0"/>
              <a:t>拉格朗日插值的误差分析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371" name="副标题 186370">
            <a:extLst>
              <a:ext uri="{FF2B5EF4-FFF2-40B4-BE49-F238E27FC236}">
                <a16:creationId xmlns:a16="http://schemas.microsoft.com/office/drawing/2014/main" id="{670F7C47-4D89-4873-9BCC-AC992CE74C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125" y="1682168"/>
            <a:ext cx="9144000" cy="649288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对于线性插值</a:t>
            </a: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，其误差为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372" name="对象 186371">
                <a:extLst>
                  <a:ext uri="{FF2B5EF4-FFF2-40B4-BE49-F238E27FC236}">
                    <a16:creationId xmlns:a16="http://schemas.microsoft.com/office/drawing/2014/main" id="{7728DC13-3AD7-4644-92E1-C95D19D1DEC5}"/>
                  </a:ext>
                </a:extLst>
              </p:cNvPr>
              <p:cNvSpPr txBox="1"/>
              <p:nvPr/>
            </p:nvSpPr>
            <p:spPr bwMode="auto">
              <a:xfrm>
                <a:off x="118547" y="2276872"/>
                <a:ext cx="8388424" cy="864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6372" name="对象 186371">
                <a:extLst>
                  <a:ext uri="{FF2B5EF4-FFF2-40B4-BE49-F238E27FC236}">
                    <a16:creationId xmlns:a16="http://schemas.microsoft.com/office/drawing/2014/main" id="{7728DC13-3AD7-4644-92E1-C95D19D1D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547" y="2276872"/>
                <a:ext cx="8388424" cy="864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373" name="矩形 186372">
            <a:extLst>
              <a:ext uri="{FF2B5EF4-FFF2-40B4-BE49-F238E27FC236}">
                <a16:creationId xmlns:a16="http://schemas.microsoft.com/office/drawing/2014/main" id="{3AA74A94-B2FF-40B1-9404-40D1E37D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" y="3218719"/>
            <a:ext cx="9144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对于抛物插值（二次插值），其误差为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374" name="对象 186373">
                <a:extLst>
                  <a:ext uri="{FF2B5EF4-FFF2-40B4-BE49-F238E27FC236}">
                    <a16:creationId xmlns:a16="http://schemas.microsoft.com/office/drawing/2014/main" id="{5823B959-2819-48C1-93A0-4FD1A4BB256A}"/>
                  </a:ext>
                </a:extLst>
              </p:cNvPr>
              <p:cNvSpPr txBox="1"/>
              <p:nvPr/>
            </p:nvSpPr>
            <p:spPr bwMode="auto">
              <a:xfrm>
                <a:off x="118547" y="3891869"/>
                <a:ext cx="8515350" cy="863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‴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6374" name="对象 186373">
                <a:extLst>
                  <a:ext uri="{FF2B5EF4-FFF2-40B4-BE49-F238E27FC236}">
                    <a16:creationId xmlns:a16="http://schemas.microsoft.com/office/drawing/2014/main" id="{5823B959-2819-48C1-93A0-4FD1A4BB2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547" y="3891869"/>
                <a:ext cx="8515350" cy="86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398" name="灯片编号占位符 1">
            <a:extLst>
              <a:ext uri="{FF2B5EF4-FFF2-40B4-BE49-F238E27FC236}">
                <a16:creationId xmlns:a16="http://schemas.microsoft.com/office/drawing/2014/main" id="{998384CD-0BBE-4377-B185-60D1A010C8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D5B630-E17B-4B49-A3F9-9D0E017FE96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99842C3-26BB-458F-A4A1-27640ABA8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63888" y="498292"/>
            <a:ext cx="2255912" cy="5794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dirty="0">
                <a:latin typeface="+mj-ea"/>
              </a:rPr>
              <a:t>4.1 </a:t>
            </a:r>
            <a:r>
              <a:rPr lang="zh-CN" altLang="en-US" sz="2800" b="1" dirty="0">
                <a:latin typeface="+mj-ea"/>
              </a:rPr>
              <a:t>引言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D8E67D-A2F9-4B68-908E-1254886F632C}"/>
              </a:ext>
            </a:extLst>
          </p:cNvPr>
          <p:cNvSpPr txBox="1"/>
          <p:nvPr/>
        </p:nvSpPr>
        <p:spPr>
          <a:xfrm>
            <a:off x="395536" y="1196752"/>
            <a:ext cx="8424936" cy="225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上述问题的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一种解决思路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b="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允许有一定误差的基础上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，建立复杂函数或者未知函数的一个便于计算的</a:t>
            </a:r>
            <a:r>
              <a:rPr lang="zh-CN" altLang="en-US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近似解析函数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表达式，从而使问题得到简化，这也是开发计算机软件是使用的技术之一。</a:t>
            </a:r>
            <a:endParaRPr lang="en-US" altLang="zh-CN" sz="2400" b="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BE653E-7CF9-46AC-A73A-4A1DF203F7A5}"/>
              </a:ext>
            </a:extLst>
          </p:cNvPr>
          <p:cNvSpPr txBox="1"/>
          <p:nvPr/>
        </p:nvSpPr>
        <p:spPr>
          <a:xfrm>
            <a:off x="395536" y="3861048"/>
            <a:ext cx="8496944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解决方法－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插值法： </a:t>
            </a:r>
            <a:endParaRPr lang="en-US" altLang="zh-CN" sz="24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即利用邻近点上已知函数值的加权平均来估计位置函数值。</a:t>
            </a:r>
          </a:p>
        </p:txBody>
      </p:sp>
    </p:spTree>
    <p:extLst>
      <p:ext uri="{BB962C8B-B14F-4D97-AF65-F5344CB8AC3E}">
        <p14:creationId xmlns:p14="http://schemas.microsoft.com/office/powerpoint/2010/main" val="235708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副标题 187394">
            <a:extLst>
              <a:ext uri="{FF2B5EF4-FFF2-40B4-BE49-F238E27FC236}">
                <a16:creationId xmlns:a16="http://schemas.microsoft.com/office/drawing/2014/main" id="{CE6B7EAA-D1DC-4496-83EB-B3A7BAD51D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258838"/>
            <a:ext cx="8694266" cy="1338518"/>
          </a:xfrm>
        </p:spPr>
        <p:txBody>
          <a:bodyPr/>
          <a:lstStyle/>
          <a:p>
            <a:pPr algn="l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已知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=100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=121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，用线性插值估计</a:t>
            </a:r>
          </a:p>
        </p:txBody>
      </p:sp>
      <p:sp>
        <p:nvSpPr>
          <p:cNvPr id="187396" name="矩形 187395">
            <a:extLst>
              <a:ext uri="{FF2B5EF4-FFF2-40B4-BE49-F238E27FC236}">
                <a16:creationId xmlns:a16="http://schemas.microsoft.com/office/drawing/2014/main" id="{0E7A9D2E-0B2D-4F89-9997-241142164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856" y="869156"/>
            <a:ext cx="4698132" cy="58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x=115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时的截断误差。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397" name="对象 187396">
                <a:extLst>
                  <a:ext uri="{FF2B5EF4-FFF2-40B4-BE49-F238E27FC236}">
                    <a16:creationId xmlns:a16="http://schemas.microsoft.com/office/drawing/2014/main" id="{D1749D2F-0B51-44AB-8480-3EE98158E0CB}"/>
                  </a:ext>
                </a:extLst>
              </p:cNvPr>
              <p:cNvSpPr txBox="1"/>
              <p:nvPr/>
            </p:nvSpPr>
            <p:spPr bwMode="auto">
              <a:xfrm>
                <a:off x="1475656" y="836613"/>
                <a:ext cx="1727200" cy="6477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7397" name="对象 187396">
                <a:extLst>
                  <a:ext uri="{FF2B5EF4-FFF2-40B4-BE49-F238E27FC236}">
                    <a16:creationId xmlns:a16="http://schemas.microsoft.com/office/drawing/2014/main" id="{D1749D2F-0B51-44AB-8480-3EE98158E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836613"/>
                <a:ext cx="1727200" cy="647700"/>
              </a:xfrm>
              <a:prstGeom prst="rect">
                <a:avLst/>
              </a:prstGeom>
              <a:blipFill>
                <a:blip r:embed="rId2"/>
                <a:stretch>
                  <a:fillRect l="-282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398" name="对象 187397">
                <a:extLst>
                  <a:ext uri="{FF2B5EF4-FFF2-40B4-BE49-F238E27FC236}">
                    <a16:creationId xmlns:a16="http://schemas.microsoft.com/office/drawing/2014/main" id="{6FBB1440-B050-444E-A159-F77BA211A316}"/>
                  </a:ext>
                </a:extLst>
              </p:cNvPr>
              <p:cNvSpPr txBox="1"/>
              <p:nvPr/>
            </p:nvSpPr>
            <p:spPr bwMode="auto">
              <a:xfrm>
                <a:off x="3635896" y="1484784"/>
                <a:ext cx="2971800" cy="7858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7398" name="对象 187397">
                <a:extLst>
                  <a:ext uri="{FF2B5EF4-FFF2-40B4-BE49-F238E27FC236}">
                    <a16:creationId xmlns:a16="http://schemas.microsoft.com/office/drawing/2014/main" id="{6FBB1440-B050-444E-A159-F77BA211A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1484784"/>
                <a:ext cx="2971800" cy="785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399" name="矩形 187398">
            <a:extLst>
              <a:ext uri="{FF2B5EF4-FFF2-40B4-BE49-F238E27FC236}">
                <a16:creationId xmlns:a16="http://schemas.microsoft.com/office/drawing/2014/main" id="{995C2EB4-40BE-4386-A2E7-84A93464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370235"/>
            <a:ext cx="11160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200" b="1" dirty="0">
                <a:ea typeface="黑体" panose="02010609060101010101" pitchFamily="49" charset="-122"/>
              </a:rPr>
              <a:t>因为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400" name="对象 187399">
                <a:extLst>
                  <a:ext uri="{FF2B5EF4-FFF2-40B4-BE49-F238E27FC236}">
                    <a16:creationId xmlns:a16="http://schemas.microsoft.com/office/drawing/2014/main" id="{4939774D-D722-41DF-84B6-E0EBB8030A78}"/>
                  </a:ext>
                </a:extLst>
              </p:cNvPr>
              <p:cNvSpPr txBox="1"/>
              <p:nvPr/>
            </p:nvSpPr>
            <p:spPr bwMode="auto">
              <a:xfrm>
                <a:off x="1115616" y="2348881"/>
                <a:ext cx="2736304" cy="86409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7400" name="对象 187399">
                <a:extLst>
                  <a:ext uri="{FF2B5EF4-FFF2-40B4-BE49-F238E27FC236}">
                    <a16:creationId xmlns:a16="http://schemas.microsoft.com/office/drawing/2014/main" id="{4939774D-D722-41DF-84B6-E0EBB8030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2348881"/>
                <a:ext cx="2736304" cy="86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401" name="矩形 187400">
            <a:extLst>
              <a:ext uri="{FF2B5EF4-FFF2-40B4-BE49-F238E27FC236}">
                <a16:creationId xmlns:a16="http://schemas.microsoft.com/office/drawing/2014/main" id="{DB76AFFE-9805-42F1-9EE0-EEEFA4738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2492896"/>
            <a:ext cx="11160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402" name="对象 187401">
                <a:extLst>
                  <a:ext uri="{FF2B5EF4-FFF2-40B4-BE49-F238E27FC236}">
                    <a16:creationId xmlns:a16="http://schemas.microsoft.com/office/drawing/2014/main" id="{14C73B3C-6903-4EF8-919A-0A145B5F5570}"/>
                  </a:ext>
                </a:extLst>
              </p:cNvPr>
              <p:cNvSpPr txBox="1"/>
              <p:nvPr/>
            </p:nvSpPr>
            <p:spPr bwMode="auto">
              <a:xfrm>
                <a:off x="4375786" y="2370235"/>
                <a:ext cx="4012638" cy="7921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187402" name="对象 187401">
                <a:extLst>
                  <a:ext uri="{FF2B5EF4-FFF2-40B4-BE49-F238E27FC236}">
                    <a16:creationId xmlns:a16="http://schemas.microsoft.com/office/drawing/2014/main" id="{14C73B3C-6903-4EF8-919A-0A145B5F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5786" y="2370235"/>
                <a:ext cx="4012638" cy="792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403" name="对象 187402">
                <a:extLst>
                  <a:ext uri="{FF2B5EF4-FFF2-40B4-BE49-F238E27FC236}">
                    <a16:creationId xmlns:a16="http://schemas.microsoft.com/office/drawing/2014/main" id="{EA3E6348-F35C-45CA-BF87-A19F8D1E6844}"/>
                  </a:ext>
                </a:extLst>
              </p:cNvPr>
              <p:cNvSpPr txBox="1"/>
              <p:nvPr/>
            </p:nvSpPr>
            <p:spPr bwMode="auto">
              <a:xfrm>
                <a:off x="746333" y="3271240"/>
                <a:ext cx="6324600" cy="790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(115)=−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(115−100)(115−121)</m:t>
                      </m:r>
                    </m:oMath>
                  </m:oMathPara>
                </a14:m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7403" name="对象 187402">
                <a:extLst>
                  <a:ext uri="{FF2B5EF4-FFF2-40B4-BE49-F238E27FC236}">
                    <a16:creationId xmlns:a16="http://schemas.microsoft.com/office/drawing/2014/main" id="{EA3E6348-F35C-45CA-BF87-A19F8D1E6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333" y="3271240"/>
                <a:ext cx="6324600" cy="79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404" name="矩形 187403">
            <a:extLst>
              <a:ext uri="{FF2B5EF4-FFF2-40B4-BE49-F238E27FC236}">
                <a16:creationId xmlns:a16="http://schemas.microsoft.com/office/drawing/2014/main" id="{C776F92A-905D-442D-94E8-255E2C9AF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40" y="1666678"/>
            <a:ext cx="8316416" cy="49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由插值余项公式，有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405" name="对象 187404">
                <a:extLst>
                  <a:ext uri="{FF2B5EF4-FFF2-40B4-BE49-F238E27FC236}">
                    <a16:creationId xmlns:a16="http://schemas.microsoft.com/office/drawing/2014/main" id="{AE7205BB-FF52-469B-B097-6B076E6F581A}"/>
                  </a:ext>
                </a:extLst>
              </p:cNvPr>
              <p:cNvSpPr txBox="1"/>
              <p:nvPr/>
            </p:nvSpPr>
            <p:spPr bwMode="auto">
              <a:xfrm>
                <a:off x="1890474" y="3916142"/>
                <a:ext cx="6324600" cy="8636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(115−100)(115−121)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limLow>
                        <m:limLow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100,121</m:t>
                              </m:r>
                            </m:e>
                          </m:d>
                        </m:lim>
                      </m:limLow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7405" name="对象 187404">
                <a:extLst>
                  <a:ext uri="{FF2B5EF4-FFF2-40B4-BE49-F238E27FC236}">
                    <a16:creationId xmlns:a16="http://schemas.microsoft.com/office/drawing/2014/main" id="{AE7205BB-FF52-469B-B097-6B076E6F5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0474" y="3916142"/>
                <a:ext cx="6324600" cy="863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406" name="对象 187405">
                <a:extLst>
                  <a:ext uri="{FF2B5EF4-FFF2-40B4-BE49-F238E27FC236}">
                    <a16:creationId xmlns:a16="http://schemas.microsoft.com/office/drawing/2014/main" id="{940CB700-86CA-482E-95D7-1388D32F088A}"/>
                  </a:ext>
                </a:extLst>
              </p:cNvPr>
              <p:cNvSpPr txBox="1"/>
              <p:nvPr/>
            </p:nvSpPr>
            <p:spPr bwMode="auto">
              <a:xfrm>
                <a:off x="1890474" y="4829050"/>
                <a:ext cx="4824412" cy="7207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(115−100)(115−121)</m:t>
                          </m:r>
                        </m:e>
                      </m:d>
                    </m:oMath>
                  </m:oMathPara>
                </a14:m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7406" name="对象 187405">
                <a:extLst>
                  <a:ext uri="{FF2B5EF4-FFF2-40B4-BE49-F238E27FC236}">
                    <a16:creationId xmlns:a16="http://schemas.microsoft.com/office/drawing/2014/main" id="{940CB700-86CA-482E-95D7-1388D32F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0474" y="4829050"/>
                <a:ext cx="4824412" cy="720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407" name="对象 187406">
                <a:extLst>
                  <a:ext uri="{FF2B5EF4-FFF2-40B4-BE49-F238E27FC236}">
                    <a16:creationId xmlns:a16="http://schemas.microsoft.com/office/drawing/2014/main" id="{4ADC68A5-6A37-4E88-B8BB-28C0BD9FF212}"/>
                  </a:ext>
                </a:extLst>
              </p:cNvPr>
              <p:cNvSpPr txBox="1"/>
              <p:nvPr/>
            </p:nvSpPr>
            <p:spPr bwMode="auto">
              <a:xfrm>
                <a:off x="1907704" y="5517232"/>
                <a:ext cx="4038600" cy="7651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×15×6×1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=0.01125</m:t>
                      </m:r>
                    </m:oMath>
                  </m:oMathPara>
                </a14:m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7407" name="对象 187406">
                <a:extLst>
                  <a:ext uri="{FF2B5EF4-FFF2-40B4-BE49-F238E27FC236}">
                    <a16:creationId xmlns:a16="http://schemas.microsoft.com/office/drawing/2014/main" id="{4ADC68A5-6A37-4E88-B8BB-28C0BD9F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5517232"/>
                <a:ext cx="4038600" cy="765175"/>
              </a:xfrm>
              <a:prstGeom prst="rect">
                <a:avLst/>
              </a:prstGeom>
              <a:blipFill>
                <a:blip r:embed="rId9"/>
                <a:stretch>
                  <a:fillRect b="-4841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939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标题 182273">
            <a:extLst>
              <a:ext uri="{FF2B5EF4-FFF2-40B4-BE49-F238E27FC236}">
                <a16:creationId xmlns:a16="http://schemas.microsoft.com/office/drawing/2014/main" id="{633ECA64-2E24-4866-84DC-2BE93E727F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7624" y="146051"/>
            <a:ext cx="6457950" cy="546099"/>
          </a:xfrm>
        </p:spPr>
        <p:txBody>
          <a:bodyPr anchor="ctr">
            <a:norm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拉格朗日插值的算法实现</a:t>
            </a:r>
          </a:p>
        </p:txBody>
      </p:sp>
      <p:sp>
        <p:nvSpPr>
          <p:cNvPr id="182275" name="副标题 182274">
            <a:extLst>
              <a:ext uri="{FF2B5EF4-FFF2-40B4-BE49-F238E27FC236}">
                <a16:creationId xmlns:a16="http://schemas.microsoft.com/office/drawing/2014/main" id="{789AD424-F7FB-48B4-A0F8-9BC640AB7B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512" y="998365"/>
            <a:ext cx="8964488" cy="144920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计算步骤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(1)</a:t>
            </a:r>
            <a:r>
              <a:rPr lang="zh-CN" altLang="en-US" sz="2800" b="1" dirty="0">
                <a:latin typeface="+mn-ea"/>
              </a:rPr>
              <a:t>输入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xi,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=0,1,…,n)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+mn-ea"/>
              </a:rPr>
              <a:t>给出初始值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P(x)=0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(2)</a:t>
            </a:r>
            <a:r>
              <a:rPr lang="zh-CN" altLang="en-US" sz="2800" b="1" dirty="0">
                <a:latin typeface="+mn-ea"/>
              </a:rPr>
              <a:t>对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=0,1,…,n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+mn-ea"/>
              </a:rPr>
              <a:t>计算</a:t>
            </a:r>
          </a:p>
        </p:txBody>
      </p:sp>
      <p:sp>
        <p:nvSpPr>
          <p:cNvPr id="182276" name="矩形 182275">
            <a:extLst>
              <a:ext uri="{FF2B5EF4-FFF2-40B4-BE49-F238E27FC236}">
                <a16:creationId xmlns:a16="http://schemas.microsoft.com/office/drawing/2014/main" id="{5B883E20-C177-4B2F-8AD2-51D0E111B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373216"/>
            <a:ext cx="532859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(3)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P(x)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277" name="对象 182276">
                <a:extLst>
                  <a:ext uri="{FF2B5EF4-FFF2-40B4-BE49-F238E27FC236}">
                    <a16:creationId xmlns:a16="http://schemas.microsoft.com/office/drawing/2014/main" id="{90DE212A-1A33-4FF0-B638-243DE68A4E01}"/>
                  </a:ext>
                </a:extLst>
              </p:cNvPr>
              <p:cNvSpPr txBox="1"/>
              <p:nvPr/>
            </p:nvSpPr>
            <p:spPr bwMode="auto">
              <a:xfrm>
                <a:off x="2843808" y="3284984"/>
                <a:ext cx="2808287" cy="12954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2277" name="对象 182276">
                <a:extLst>
                  <a:ext uri="{FF2B5EF4-FFF2-40B4-BE49-F238E27FC236}">
                    <a16:creationId xmlns:a16="http://schemas.microsoft.com/office/drawing/2014/main" id="{90DE212A-1A33-4FF0-B638-243DE68A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3284984"/>
                <a:ext cx="2808287" cy="1295400"/>
              </a:xfrm>
              <a:prstGeom prst="rect">
                <a:avLst/>
              </a:prstGeom>
              <a:blipFill>
                <a:blip r:embed="rId3"/>
                <a:stretch>
                  <a:fillRect b="-424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278" name="对象 182277">
                <a:extLst>
                  <a:ext uri="{FF2B5EF4-FFF2-40B4-BE49-F238E27FC236}">
                    <a16:creationId xmlns:a16="http://schemas.microsoft.com/office/drawing/2014/main" id="{DB6BC2B8-9FF4-428A-958E-6549B92B1DBD}"/>
                  </a:ext>
                </a:extLst>
              </p:cNvPr>
              <p:cNvSpPr txBox="1"/>
              <p:nvPr/>
            </p:nvSpPr>
            <p:spPr bwMode="auto">
              <a:xfrm>
                <a:off x="2771800" y="4869160"/>
                <a:ext cx="3311525" cy="6477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2278" name="对象 182277">
                <a:extLst>
                  <a:ext uri="{FF2B5EF4-FFF2-40B4-BE49-F238E27FC236}">
                    <a16:creationId xmlns:a16="http://schemas.microsoft.com/office/drawing/2014/main" id="{DB6BC2B8-9FF4-428A-958E-6549B92B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4869160"/>
                <a:ext cx="3311525" cy="647700"/>
              </a:xfrm>
              <a:prstGeom prst="rect">
                <a:avLst/>
              </a:prstGeom>
              <a:blipFill>
                <a:blip r:embed="rId4"/>
                <a:stretch>
                  <a:fillRect l="-55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302" name="灯片编号占位符 1">
            <a:extLst>
              <a:ext uri="{FF2B5EF4-FFF2-40B4-BE49-F238E27FC236}">
                <a16:creationId xmlns:a16="http://schemas.microsoft.com/office/drawing/2014/main" id="{38C99387-6D5A-4017-A729-F7C64486C9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E9BA9D-9B04-4899-8D44-1241708454F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37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标题 183297">
            <a:extLst>
              <a:ext uri="{FF2B5EF4-FFF2-40B4-BE49-F238E27FC236}">
                <a16:creationId xmlns:a16="http://schemas.microsoft.com/office/drawing/2014/main" id="{6EDBD6C9-F2C7-45E1-923B-A1D75DB503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 anchor="ctr">
            <a:norm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拉格朗日插值的算法实现</a:t>
            </a:r>
          </a:p>
        </p:txBody>
      </p:sp>
      <p:sp>
        <p:nvSpPr>
          <p:cNvPr id="183299" name="副标题 183298">
            <a:extLst>
              <a:ext uri="{FF2B5EF4-FFF2-40B4-BE49-F238E27FC236}">
                <a16:creationId xmlns:a16="http://schemas.microsoft.com/office/drawing/2014/main" id="{646306C1-21EE-4AB7-B5A3-9C182425FB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669290"/>
            <a:ext cx="9144000" cy="1728788"/>
          </a:xfrm>
        </p:spPr>
        <p:txBody>
          <a:bodyPr/>
          <a:lstStyle/>
          <a:p>
            <a:pPr algn="just"/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算法流程图</a:t>
            </a:r>
          </a:p>
        </p:txBody>
      </p:sp>
      <p:sp>
        <p:nvSpPr>
          <p:cNvPr id="183300" name="矩形 183299">
            <a:extLst>
              <a:ext uri="{FF2B5EF4-FFF2-40B4-BE49-F238E27FC236}">
                <a16:creationId xmlns:a16="http://schemas.microsoft.com/office/drawing/2014/main" id="{0D2DE13B-1E11-4F23-85BD-9E0E4AA7A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2" y="3789040"/>
            <a:ext cx="3203575" cy="22050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程序实现</a:t>
            </a:r>
          </a:p>
          <a:p>
            <a:pPr algn="just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lagrangeChazhi.m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3301" name="对象 183300">
            <a:extLst>
              <a:ext uri="{FF2B5EF4-FFF2-40B4-BE49-F238E27FC236}">
                <a16:creationId xmlns:a16="http://schemas.microsoft.com/office/drawing/2014/main" id="{E503098E-C543-4E60-B749-7BE25B09A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265205"/>
              </p:ext>
            </p:extLst>
          </p:nvPr>
        </p:nvGraphicFramePr>
        <p:xfrm>
          <a:off x="4063816" y="555626"/>
          <a:ext cx="493204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" r:id="rId3" imgW="4000500" imgH="4494276" progId="Word.Picture.8">
                  <p:embed/>
                </p:oleObj>
              </mc:Choice>
              <mc:Fallback>
                <p:oleObj r:id="rId3" imgW="4000500" imgH="4494276" progId="Word.Picture.8">
                  <p:embed/>
                  <p:pic>
                    <p:nvPicPr>
                      <p:cNvPr id="183301" name="对象 183300">
                        <a:extLst>
                          <a:ext uri="{FF2B5EF4-FFF2-40B4-BE49-F238E27FC236}">
                            <a16:creationId xmlns:a16="http://schemas.microsoft.com/office/drawing/2014/main" id="{E503098E-C543-4E60-B749-7BE25B09ACE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228" r="1907"/>
                      <a:stretch>
                        <a:fillRect/>
                      </a:stretch>
                    </p:blipFill>
                    <p:spPr bwMode="auto">
                      <a:xfrm>
                        <a:off x="4063816" y="555626"/>
                        <a:ext cx="493204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921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E02D9B-94B9-45A9-871F-005EE351C7E0}"/>
              </a:ext>
            </a:extLst>
          </p:cNvPr>
          <p:cNvSpPr txBox="1"/>
          <p:nvPr/>
        </p:nvSpPr>
        <p:spPr>
          <a:xfrm>
            <a:off x="179512" y="197346"/>
            <a:ext cx="66247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C=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lagrangeChazhi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- X is a vector that contains a list of abscissas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Y is a vector that contains a list of ordinates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- C is a matrix that contains the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coefficents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 the Lagrange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interpolatory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polynomial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- L is a matrix that contains the Lagrange coefficient polynomials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X=[0,1,2,4];  Y=[1,9,23,3]; </a:t>
            </a:r>
            <a:r>
              <a:rPr lang="es-E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C=lagrangeChazhi(X,Y)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w=length(X);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n=w-1;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L=zeros(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w,w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%Form the Lagrange coefficient polynomials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nn-NO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k=1:n+1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V=1;</a:t>
            </a:r>
          </a:p>
          <a:p>
            <a:pPr algn="l"/>
            <a:r>
              <a:rPr lang="pt-BR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j=1:n+1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k~=j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V=conv(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V,poly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(X(j)))/(X(k)-X(j));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end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end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L(k,:)=V;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%Determine the coefficients of the Lagrange interpolator polynomial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C=Y*L;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FAD529-C1CD-4710-9CAF-08DEFDE40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90" y="3645024"/>
            <a:ext cx="416661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97D23-56AF-43E0-BFB9-C520194B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201664"/>
            <a:ext cx="2160240" cy="4434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作业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4.1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76F227-3118-4212-9BBC-73B203B45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8" y="764704"/>
            <a:ext cx="8905782" cy="16561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B2F98C-0DDD-4B5B-95D3-CCBD027F6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8783149" cy="336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22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标题 188417">
            <a:extLst>
              <a:ext uri="{FF2B5EF4-FFF2-40B4-BE49-F238E27FC236}">
                <a16:creationId xmlns:a16="http://schemas.microsoft.com/office/drawing/2014/main" id="{FDD7368D-C200-4CFA-892E-E7E406C510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08520" y="404664"/>
            <a:ext cx="9144000" cy="692150"/>
          </a:xfrm>
        </p:spPr>
        <p:txBody>
          <a:bodyPr anchor="ctr">
            <a:normAutofit fontScale="90000"/>
          </a:bodyPr>
          <a:lstStyle/>
          <a:p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均差与牛顿插值</a:t>
            </a:r>
          </a:p>
        </p:txBody>
      </p:sp>
      <p:sp>
        <p:nvSpPr>
          <p:cNvPr id="188419" name="副标题 188418">
            <a:extLst>
              <a:ext uri="{FF2B5EF4-FFF2-40B4-BE49-F238E27FC236}">
                <a16:creationId xmlns:a16="http://schemas.microsoft.com/office/drawing/2014/main" id="{138AF1BB-C4A3-45CD-9647-745779138A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760" y="1124744"/>
            <a:ext cx="8694712" cy="446449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拉格朗日插值多项式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公式结构紧凑，在理论分析中非常方便。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但当插值点增加时，全部插值基函数</a:t>
            </a:r>
            <a:endParaRPr lang="en-US" altLang="zh-CN" sz="28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均要随之变化，整个公式也要发生变化，这在实际计算中是很不方便的，还造成计算量的浪费。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为解决这一缺陷，我们可尝试构造一种具有承袭性的插值多项式，也就是说，每增加一个节点时，只需增加相应的一项即可。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这就是牛顿插值多项式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C5824F-1607-4078-BB57-2468237E1F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60848"/>
            <a:ext cx="248844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07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5" name="Rectangle 7">
            <a:extLst>
              <a:ext uri="{FF2B5EF4-FFF2-40B4-BE49-F238E27FC236}">
                <a16:creationId xmlns:a16="http://schemas.microsoft.com/office/drawing/2014/main" id="{9CFE839F-12BD-40E2-AA94-B336E8397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3305" y="224200"/>
            <a:ext cx="4615408" cy="72196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4.4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均差与牛顿插值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49606" name="Rectangle 38">
            <a:extLst>
              <a:ext uri="{FF2B5EF4-FFF2-40B4-BE49-F238E27FC236}">
                <a16:creationId xmlns:a16="http://schemas.microsoft.com/office/drawing/2014/main" id="{41130145-42F8-413F-BA5A-59E9838BD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36" y="2334537"/>
            <a:ext cx="8742452" cy="57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为保证它是满足插值条件</a:t>
            </a:r>
            <a:r>
              <a:rPr lang="en-US" altLang="zh-CN" sz="2800" b="1" i="1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b="1" i="1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i="1" baseline="-25000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，需且只需满足</a:t>
            </a:r>
          </a:p>
        </p:txBody>
      </p:sp>
      <p:grpSp>
        <p:nvGrpSpPr>
          <p:cNvPr id="749637" name="Group 69">
            <a:extLst>
              <a:ext uri="{FF2B5EF4-FFF2-40B4-BE49-F238E27FC236}">
                <a16:creationId xmlns:a16="http://schemas.microsoft.com/office/drawing/2014/main" id="{7139479C-0586-49C4-8390-6D5819622D7E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2969722"/>
            <a:ext cx="7462837" cy="2954337"/>
            <a:chOff x="431" y="1797"/>
            <a:chExt cx="4701" cy="1861"/>
          </a:xfrm>
        </p:grpSpPr>
        <p:graphicFrame>
          <p:nvGraphicFramePr>
            <p:cNvPr id="17417" name="Object 64">
              <a:extLst>
                <a:ext uri="{FF2B5EF4-FFF2-40B4-BE49-F238E27FC236}">
                  <a16:creationId xmlns:a16="http://schemas.microsoft.com/office/drawing/2014/main" id="{96FD4102-14A4-4C7B-BF58-5566E2C473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8994823"/>
                </p:ext>
              </p:extLst>
            </p:nvPr>
          </p:nvGraphicFramePr>
          <p:xfrm>
            <a:off x="729" y="1797"/>
            <a:ext cx="4403" cy="18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42" name="公式" r:id="rId4" imgW="3213100" imgH="1358900" progId="Equation.3">
                    <p:embed/>
                  </p:oleObj>
                </mc:Choice>
                <mc:Fallback>
                  <p:oleObj name="公式" r:id="rId4" imgW="3213100" imgH="1358900" progId="Equation.3">
                    <p:embed/>
                    <p:pic>
                      <p:nvPicPr>
                        <p:cNvPr id="17417" name="Object 64">
                          <a:extLst>
                            <a:ext uri="{FF2B5EF4-FFF2-40B4-BE49-F238E27FC236}">
                              <a16:creationId xmlns:a16="http://schemas.microsoft.com/office/drawing/2014/main" id="{96FD4102-14A4-4C7B-BF58-5566E2C473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797"/>
                          <a:ext cx="4403" cy="18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9633" name="AutoShape 65">
              <a:extLst>
                <a:ext uri="{FF2B5EF4-FFF2-40B4-BE49-F238E27FC236}">
                  <a16:creationId xmlns:a16="http://schemas.microsoft.com/office/drawing/2014/main" id="{126E0811-7D82-4619-862D-F96BBF10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1888"/>
              <a:ext cx="181" cy="1633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</p:grpSp>
      <p:sp>
        <p:nvSpPr>
          <p:cNvPr id="12" name="Text Box 11">
            <a:extLst>
              <a:ext uri="{FF2B5EF4-FFF2-40B4-BE49-F238E27FC236}">
                <a16:creationId xmlns:a16="http://schemas.microsoft.com/office/drawing/2014/main" id="{9369140F-C479-4A8A-A21F-BA4484F8D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000368"/>
            <a:ext cx="8077200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将</a:t>
            </a:r>
            <a:r>
              <a:rPr lang="en-US" altLang="zh-CN" sz="2800" b="0" i="1" dirty="0">
                <a:ea typeface="华文仿宋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插值公式改写成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0997504C-0839-41B6-84DA-325EA6C21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785172"/>
              </p:ext>
            </p:extLst>
          </p:nvPr>
        </p:nvGraphicFramePr>
        <p:xfrm>
          <a:off x="542131" y="1436699"/>
          <a:ext cx="79009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43" name="Equation" r:id="rId6" imgW="3632200" imgH="457200" progId="Equation.3">
                  <p:embed/>
                </p:oleObj>
              </mc:Choice>
              <mc:Fallback>
                <p:oleObj name="Equation" r:id="rId6" imgW="3632200" imgH="457200" progId="Equation.3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0997504C-0839-41B6-84DA-325EA6C21D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" y="1436699"/>
                        <a:ext cx="7900987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3">
            <a:extLst>
              <a:ext uri="{FF2B5EF4-FFF2-40B4-BE49-F238E27FC236}">
                <a16:creationId xmlns:a16="http://schemas.microsoft.com/office/drawing/2014/main" id="{1C5F710E-B39B-4C39-92D4-7982D6B9C4D8}"/>
              </a:ext>
            </a:extLst>
          </p:cNvPr>
          <p:cNvGrpSpPr>
            <a:grpSpLocks/>
          </p:cNvGrpSpPr>
          <p:nvPr/>
        </p:nvGrpSpPr>
        <p:grpSpPr bwMode="auto">
          <a:xfrm>
            <a:off x="285736" y="6016500"/>
            <a:ext cx="7010400" cy="609600"/>
            <a:chOff x="288" y="816"/>
            <a:chExt cx="4416" cy="384"/>
          </a:xfrm>
        </p:grpSpPr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987274CF-CF27-4DF3-BBCB-2FEEBCDE9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816"/>
              <a:ext cx="3744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ea typeface="楷体_GB2312" pitchFamily="49" charset="-122"/>
                </a:rPr>
                <a:t>怎样确定参数 </a:t>
              </a:r>
              <a:r>
                <a:rPr lang="en-US" altLang="zh-CN" sz="2800" b="1" i="1" dirty="0">
                  <a:solidFill>
                    <a:srgbClr val="990000"/>
                  </a:solidFill>
                  <a:ea typeface="楷体_GB2312" pitchFamily="49" charset="-122"/>
                </a:rPr>
                <a:t>a</a:t>
              </a:r>
              <a:r>
                <a:rPr lang="en-US" altLang="zh-CN" sz="2800" b="1" baseline="-25000" dirty="0">
                  <a:solidFill>
                    <a:srgbClr val="990000"/>
                  </a:solidFill>
                  <a:ea typeface="楷体_GB2312" pitchFamily="49" charset="-122"/>
                </a:rPr>
                <a:t>0 </a:t>
              </a: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, … , </a:t>
              </a:r>
              <a:r>
                <a:rPr lang="en-US" altLang="zh-CN" sz="2800" b="1" i="1" dirty="0">
                  <a:solidFill>
                    <a:srgbClr val="990000"/>
                  </a:solidFill>
                  <a:ea typeface="楷体_GB2312" pitchFamily="49" charset="-122"/>
                </a:rPr>
                <a:t>a</a:t>
              </a:r>
              <a:r>
                <a:rPr lang="en-US" altLang="zh-CN" sz="2800" b="1" i="1" baseline="-25000" dirty="0">
                  <a:solidFill>
                    <a:srgbClr val="990000"/>
                  </a:solidFill>
                  <a:ea typeface="楷体_GB2312" pitchFamily="49" charset="-122"/>
                </a:rPr>
                <a:t>n</a:t>
              </a:r>
              <a:r>
                <a:rPr lang="en-US" altLang="zh-CN" sz="2800" b="1" dirty="0">
                  <a:solidFill>
                    <a:srgbClr val="0000CC"/>
                  </a:solidFill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solidFill>
                    <a:srgbClr val="0000CC"/>
                  </a:solidFill>
                  <a:ea typeface="楷体_GB2312" pitchFamily="49" charset="-122"/>
                </a:rPr>
                <a:t>？</a:t>
              </a:r>
            </a:p>
          </p:txBody>
        </p:sp>
        <p:sp>
          <p:nvSpPr>
            <p:cNvPr id="17" name="AutoShape 15" descr="白色大理石">
              <a:extLst>
                <a:ext uri="{FF2B5EF4-FFF2-40B4-BE49-F238E27FC236}">
                  <a16:creationId xmlns:a16="http://schemas.microsoft.com/office/drawing/2014/main" id="{B720FA67-0348-4D37-A107-B0240E917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720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defRPr/>
              </a:pPr>
              <a:r>
                <a:rPr kumimoji="0" lang="zh-CN" altLang="en-US" sz="2800" b="1" dirty="0">
                  <a:solidFill>
                    <a:srgbClr val="0000FF"/>
                  </a:solidFill>
                  <a:latin typeface="Times New Roman" charset="0"/>
                  <a:ea typeface="楷体_GB2312" charset="0"/>
                  <a:cs typeface="楷体_GB2312" charset="0"/>
                </a:rPr>
                <a:t>问题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846BD91-B82C-48BA-963E-DB1906D23A96}"/>
              </a:ext>
            </a:extLst>
          </p:cNvPr>
          <p:cNvSpPr txBox="1"/>
          <p:nvPr/>
        </p:nvSpPr>
        <p:spPr>
          <a:xfrm>
            <a:off x="7283496" y="169681"/>
            <a:ext cx="155818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牛顿插值的格式</a:t>
            </a:r>
          </a:p>
        </p:txBody>
      </p:sp>
      <p:sp>
        <p:nvSpPr>
          <p:cNvPr id="4" name="箭头: 直角上 3">
            <a:extLst>
              <a:ext uri="{FF2B5EF4-FFF2-40B4-BE49-F238E27FC236}">
                <a16:creationId xmlns:a16="http://schemas.microsoft.com/office/drawing/2014/main" id="{26491094-15CB-4DC4-A3B7-83DCE131ECDB}"/>
              </a:ext>
            </a:extLst>
          </p:cNvPr>
          <p:cNvSpPr/>
          <p:nvPr/>
        </p:nvSpPr>
        <p:spPr bwMode="auto">
          <a:xfrm rot="10800000">
            <a:off x="6588224" y="536150"/>
            <a:ext cx="682864" cy="1044376"/>
          </a:xfrm>
          <a:prstGeom prst="bentUpArrow">
            <a:avLst>
              <a:gd name="adj1" fmla="val 12301"/>
              <a:gd name="adj2" fmla="val 19356"/>
              <a:gd name="adj3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9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60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 descr="再生纸">
            <a:extLst>
              <a:ext uri="{FF2B5EF4-FFF2-40B4-BE49-F238E27FC236}">
                <a16:creationId xmlns:a16="http://schemas.microsoft.com/office/drawing/2014/main" id="{18A04A48-49FA-4E3E-B950-684C3C9E9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620688"/>
            <a:ext cx="8856984" cy="317439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可见，牛顿插值多项式是插值多项式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p(x)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的另一种表示形式，与拉格朗日多项式相比。当增加一个节点时，牛顿插值公式只需在原来的基础上增加一项，前面的计算结果仍然可以使用。与拉格朗日插值相比，牛顿插值具有</a:t>
            </a:r>
            <a:r>
              <a:rPr lang="zh-CN" altLang="en-US" sz="2600" b="1" dirty="0">
                <a:solidFill>
                  <a:srgbClr val="990000"/>
                </a:solidFill>
                <a:ea typeface="楷体_GB2312" pitchFamily="49" charset="-122"/>
              </a:rPr>
              <a:t>灵活增加节点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的优点，且克服了“增加一个节点时整个计算工作重新开始”的缺点。</a:t>
            </a:r>
            <a:endParaRPr lang="zh-CN" altLang="en-US" sz="2600" b="1" dirty="0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5" name="副标题 190466">
            <a:extLst>
              <a:ext uri="{FF2B5EF4-FFF2-40B4-BE49-F238E27FC236}">
                <a16:creationId xmlns:a16="http://schemas.microsoft.com/office/drawing/2014/main" id="{D6A955E0-900B-45E3-8A1C-7C613FFD6B36}"/>
              </a:ext>
            </a:extLst>
          </p:cNvPr>
          <p:cNvSpPr txBox="1">
            <a:spLocks noChangeArrowheads="1"/>
          </p:cNvSpPr>
          <p:nvPr/>
        </p:nvSpPr>
        <p:spPr>
          <a:xfrm>
            <a:off x="273524" y="4221088"/>
            <a:ext cx="8791976" cy="155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Aft>
                <a:spcPts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为了确定牛顿插值多项式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sz="2800" b="1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(x)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中的系数			</a:t>
            </a:r>
            <a:r>
              <a:rPr lang="zh-CN" altLang="en-US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                                    </a:t>
            </a:r>
            <a:endParaRPr lang="en-US" altLang="zh-CN" sz="2800" b="1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eaLnBrk="0" fontAlgn="auto" hangingPunct="0">
              <a:spcAft>
                <a:spcPts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…, 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</a:p>
          <a:p>
            <a:pPr eaLnBrk="0" fontAlgn="auto" hangingPunct="0">
              <a:spcAft>
                <a:spcPts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的计算公式，先介绍均差的概念。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9A1F50-B711-4A88-B766-12B09B30067B}"/>
              </a:ext>
            </a:extLst>
          </p:cNvPr>
          <p:cNvSpPr txBox="1"/>
          <p:nvPr/>
        </p:nvSpPr>
        <p:spPr>
          <a:xfrm>
            <a:off x="467544" y="4958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7667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标题 192513">
            <a:extLst>
              <a:ext uri="{FF2B5EF4-FFF2-40B4-BE49-F238E27FC236}">
                <a16:creationId xmlns:a16="http://schemas.microsoft.com/office/drawing/2014/main" id="{C226EE47-2271-45BF-BEEF-150DAF7658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82797" y="74166"/>
            <a:ext cx="3532398" cy="5540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2800" b="1" dirty="0">
                <a:latin typeface="+mn-ea"/>
                <a:ea typeface="+mn-ea"/>
              </a:rPr>
              <a:t>4.4.1 </a:t>
            </a:r>
            <a:r>
              <a:rPr lang="zh-CN" altLang="en-US" sz="2800" b="1" dirty="0">
                <a:latin typeface="+mn-ea"/>
                <a:ea typeface="+mn-ea"/>
              </a:rPr>
              <a:t>均差及其性质</a:t>
            </a:r>
          </a:p>
        </p:txBody>
      </p:sp>
      <p:sp>
        <p:nvSpPr>
          <p:cNvPr id="192515" name="副标题 192514">
            <a:extLst>
              <a:ext uri="{FF2B5EF4-FFF2-40B4-BE49-F238E27FC236}">
                <a16:creationId xmlns:a16="http://schemas.microsoft.com/office/drawing/2014/main" id="{3C091162-4AE1-4EFC-82A2-32088EDF29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962" y="1225908"/>
            <a:ext cx="6311237" cy="456965"/>
          </a:xfrm>
        </p:spPr>
        <p:txBody>
          <a:bodyPr>
            <a:normAutofit lnSpcReduction="10000"/>
          </a:bodyPr>
          <a:lstStyle/>
          <a:p>
            <a:pPr algn="l" eaLnBrk="0" hangingPunct="0">
              <a:lnSpc>
                <a:spcPct val="90000"/>
              </a:lnSpc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y=f(x)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在区间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i+1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上的平均变化率</a:t>
            </a:r>
          </a:p>
        </p:txBody>
      </p:sp>
      <p:sp>
        <p:nvSpPr>
          <p:cNvPr id="192516" name="矩形 192515">
            <a:extLst>
              <a:ext uri="{FF2B5EF4-FFF2-40B4-BE49-F238E27FC236}">
                <a16:creationId xmlns:a16="http://schemas.microsoft.com/office/drawing/2014/main" id="{BC60074D-630C-4CAF-B71D-EE8FD9DA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399" y="2834615"/>
            <a:ext cx="45005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一阶均差的平均变化率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517" name="对象 192516">
                <a:extLst>
                  <a:ext uri="{FF2B5EF4-FFF2-40B4-BE49-F238E27FC236}">
                    <a16:creationId xmlns:a16="http://schemas.microsoft.com/office/drawing/2014/main" id="{9B6D8B2A-B97E-4184-9596-C378010568FA}"/>
                  </a:ext>
                </a:extLst>
              </p:cNvPr>
              <p:cNvSpPr txBox="1"/>
              <p:nvPr/>
            </p:nvSpPr>
            <p:spPr bwMode="auto">
              <a:xfrm>
                <a:off x="6338199" y="1146273"/>
                <a:ext cx="2402212" cy="916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2517" name="对象 192516">
                <a:extLst>
                  <a:ext uri="{FF2B5EF4-FFF2-40B4-BE49-F238E27FC236}">
                    <a16:creationId xmlns:a16="http://schemas.microsoft.com/office/drawing/2014/main" id="{9B6D8B2A-B97E-4184-9596-C37801056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8199" y="1146273"/>
                <a:ext cx="2402212" cy="9167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518" name="对象 192517">
                <a:extLst>
                  <a:ext uri="{FF2B5EF4-FFF2-40B4-BE49-F238E27FC236}">
                    <a16:creationId xmlns:a16="http://schemas.microsoft.com/office/drawing/2014/main" id="{D3A5249C-CF5C-4921-B41F-3A650436FC31}"/>
                  </a:ext>
                </a:extLst>
              </p:cNvPr>
              <p:cNvSpPr txBox="1"/>
              <p:nvPr/>
            </p:nvSpPr>
            <p:spPr bwMode="auto">
              <a:xfrm>
                <a:off x="3743701" y="2827044"/>
                <a:ext cx="3923928" cy="853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2518" name="对象 192517">
                <a:extLst>
                  <a:ext uri="{FF2B5EF4-FFF2-40B4-BE49-F238E27FC236}">
                    <a16:creationId xmlns:a16="http://schemas.microsoft.com/office/drawing/2014/main" id="{D3A5249C-CF5C-4921-B41F-3A650436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3701" y="2827044"/>
                <a:ext cx="3923928" cy="853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519" name="矩形 192518">
            <a:extLst>
              <a:ext uri="{FF2B5EF4-FFF2-40B4-BE49-F238E27FC236}">
                <a16:creationId xmlns:a16="http://schemas.microsoft.com/office/drawing/2014/main" id="{5EE38A5A-F643-4AE2-99F5-78DDF1F3E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9" y="4281854"/>
            <a:ext cx="8712968" cy="102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一般地，在定义了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m-1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阶均差后，可定义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阶均差为</a:t>
            </a:r>
          </a:p>
        </p:txBody>
      </p:sp>
      <p:sp>
        <p:nvSpPr>
          <p:cNvPr id="192520" name="矩形 192519">
            <a:extLst>
              <a:ext uri="{FF2B5EF4-FFF2-40B4-BE49-F238E27FC236}">
                <a16:creationId xmlns:a16="http://schemas.microsoft.com/office/drawing/2014/main" id="{54DB336A-A85B-4551-91E9-52689B285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2" y="2085901"/>
            <a:ext cx="8342496" cy="61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称为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关于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,x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i+1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的一阶均差，并记为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f[x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,x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i+1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]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。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521" name="对象 192520">
                <a:extLst>
                  <a:ext uri="{FF2B5EF4-FFF2-40B4-BE49-F238E27FC236}">
                    <a16:creationId xmlns:a16="http://schemas.microsoft.com/office/drawing/2014/main" id="{F868A6F2-8742-4930-A015-E0265C51AE5F}"/>
                  </a:ext>
                </a:extLst>
              </p:cNvPr>
              <p:cNvSpPr txBox="1"/>
              <p:nvPr/>
            </p:nvSpPr>
            <p:spPr bwMode="auto">
              <a:xfrm>
                <a:off x="876300" y="5035707"/>
                <a:ext cx="7391400" cy="100171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2521" name="对象 192520">
                <a:extLst>
                  <a:ext uri="{FF2B5EF4-FFF2-40B4-BE49-F238E27FC236}">
                    <a16:creationId xmlns:a16="http://schemas.microsoft.com/office/drawing/2014/main" id="{F868A6F2-8742-4930-A015-E0265C51A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00" y="5035707"/>
                <a:ext cx="7391400" cy="1001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522" name="矩形 192521">
            <a:extLst>
              <a:ext uri="{FF2B5EF4-FFF2-40B4-BE49-F238E27FC236}">
                <a16:creationId xmlns:a16="http://schemas.microsoft.com/office/drawing/2014/main" id="{AA5879F5-E27C-42B9-BAEA-959A9CD96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3" y="3713789"/>
            <a:ext cx="7270249" cy="48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称为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的二阶均差，并记为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f[x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,x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i+1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,x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n-ea"/>
                <a:ea typeface="+mn-ea"/>
              </a:rPr>
              <a:t>i+2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]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。  </a:t>
            </a:r>
          </a:p>
        </p:txBody>
      </p:sp>
      <p:sp>
        <p:nvSpPr>
          <p:cNvPr id="192523" name="矩形 192522">
            <a:extLst>
              <a:ext uri="{FF2B5EF4-FFF2-40B4-BE49-F238E27FC236}">
                <a16:creationId xmlns:a16="http://schemas.microsoft.com/office/drawing/2014/main" id="{FF9CD766-E624-41AE-8EF0-B57450B63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3" y="5962038"/>
            <a:ext cx="7704856" cy="56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即高阶均差可由低一阶的两个均差组合而得到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D4E55E-FE3B-4CA8-AE79-9F1A0E9B9A58}"/>
              </a:ext>
            </a:extLst>
          </p:cNvPr>
          <p:cNvSpPr txBox="1"/>
          <p:nvPr/>
        </p:nvSpPr>
        <p:spPr>
          <a:xfrm>
            <a:off x="26962" y="665896"/>
            <a:ext cx="1263597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rgbClr val="27305F"/>
              </a:buClr>
              <a:buSzPct val="60000"/>
            </a:pPr>
            <a:r>
              <a:rPr lang="zh-CN" altLang="en-US" sz="2400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定义</a:t>
            </a:r>
            <a:r>
              <a:rPr lang="en-US" altLang="zh-CN" sz="2400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4.3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BF3621-8948-48ED-921E-8B9A0E252DAA}"/>
              </a:ext>
            </a:extLst>
          </p:cNvPr>
          <p:cNvSpPr txBox="1"/>
          <p:nvPr/>
        </p:nvSpPr>
        <p:spPr>
          <a:xfrm>
            <a:off x="971600" y="569486"/>
            <a:ext cx="8258281" cy="53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在点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处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零阶均差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定义为函数值本身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 f[x</a:t>
            </a:r>
            <a:r>
              <a:rPr lang="en-US" altLang="zh-CN" sz="280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]=f(x</a:t>
            </a:r>
            <a:r>
              <a:rPr lang="en-US" altLang="zh-CN" sz="2800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56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  <p:bldP spid="192516" grpId="0"/>
      <p:bldP spid="192517" grpId="0"/>
      <p:bldP spid="192518" grpId="0"/>
      <p:bldP spid="192519" grpId="0"/>
      <p:bldP spid="192520" grpId="0"/>
      <p:bldP spid="192521" grpId="0"/>
      <p:bldP spid="192522" grpId="0"/>
      <p:bldP spid="1925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副标题 194562">
            <a:extLst>
              <a:ext uri="{FF2B5EF4-FFF2-40B4-BE49-F238E27FC236}">
                <a16:creationId xmlns:a16="http://schemas.microsoft.com/office/drawing/2014/main" id="{50B886CA-36E7-4659-99B9-75B60C3A56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276140"/>
            <a:ext cx="8281491" cy="425193"/>
          </a:xfrm>
        </p:spPr>
        <p:txBody>
          <a:bodyPr>
            <a:normAutofit fontScale="92500" lnSpcReduction="10000"/>
          </a:bodyPr>
          <a:lstStyle/>
          <a:p>
            <a:pPr algn="l" eaLnBrk="0" hangingPunct="0"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给定函数表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4.1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，相应的一、二、三阶均差如表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4.2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graphicFrame>
        <p:nvGraphicFramePr>
          <p:cNvPr id="194564" name="表格 194563">
            <a:extLst>
              <a:ext uri="{FF2B5EF4-FFF2-40B4-BE49-F238E27FC236}">
                <a16:creationId xmlns:a16="http://schemas.microsoft.com/office/drawing/2014/main" id="{ACFBC357-FA10-4E64-82B2-1252F7910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667079"/>
              </p:ext>
            </p:extLst>
          </p:nvPr>
        </p:nvGraphicFramePr>
        <p:xfrm>
          <a:off x="2195736" y="851828"/>
          <a:ext cx="5040560" cy="1624090"/>
        </p:xfrm>
        <a:graphic>
          <a:graphicData uri="http://schemas.openxmlformats.org/drawingml/2006/table">
            <a:tbl>
              <a:tblPr/>
              <a:tblGrid>
                <a:gridCol w="8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690">
                <a:tc grid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600" b="1" dirty="0">
                          <a:solidFill>
                            <a:srgbClr val="FF0066"/>
                          </a:solidFill>
                          <a:latin typeface="黑体" pitchFamily="2" charset="-122"/>
                          <a:ea typeface="黑体" pitchFamily="2" charset="-122"/>
                        </a:rPr>
                        <a:t>表</a:t>
                      </a:r>
                      <a:r>
                        <a:rPr lang="en-US" altLang="zh-CN" sz="2600" b="1" dirty="0">
                          <a:solidFill>
                            <a:srgbClr val="FF0066"/>
                          </a:solidFill>
                          <a:latin typeface="黑体" pitchFamily="2" charset="-122"/>
                          <a:ea typeface="黑体" pitchFamily="2" charset="-122"/>
                        </a:rPr>
                        <a:t>4.1 </a:t>
                      </a:r>
                      <a:endParaRPr lang="zh-CN" altLang="en-US" sz="2600" b="1" dirty="0">
                        <a:solidFill>
                          <a:srgbClr val="FF0066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9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endParaRPr lang="zh-CN" altLang="en-US" sz="26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600" b="1" baseline="-25000"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26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600" b="1" baseline="-25000"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26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600" b="1" baseline="-25000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26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600" b="1" baseline="-25000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26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 dirty="0" err="1"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600" b="1"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6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6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lang="en-US" altLang="zh-CN" sz="26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6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6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6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6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6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6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6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6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altLang="zh-CN" sz="26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6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9495" marB="494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4586" name="表格 194585">
            <a:extLst>
              <a:ext uri="{FF2B5EF4-FFF2-40B4-BE49-F238E27FC236}">
                <a16:creationId xmlns:a16="http://schemas.microsoft.com/office/drawing/2014/main" id="{3048EC84-0098-4708-A0EA-0752A4704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318032"/>
              </p:ext>
            </p:extLst>
          </p:nvPr>
        </p:nvGraphicFramePr>
        <p:xfrm>
          <a:off x="349250" y="2708920"/>
          <a:ext cx="8445499" cy="3620160"/>
        </p:xfrm>
        <a:graphic>
          <a:graphicData uri="http://schemas.openxmlformats.org/drawingml/2006/table">
            <a:tbl>
              <a:tblPr/>
              <a:tblGrid>
                <a:gridCol w="468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9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7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2542">
                <a:tc gridSpan="6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700" b="1" dirty="0">
                          <a:solidFill>
                            <a:srgbClr val="FF0066"/>
                          </a:solidFill>
                          <a:latin typeface="黑体" pitchFamily="2" charset="-122"/>
                          <a:ea typeface="黑体" pitchFamily="2" charset="-122"/>
                        </a:rPr>
                        <a:t>表</a:t>
                      </a:r>
                      <a:r>
                        <a:rPr lang="en-US" altLang="zh-CN" sz="2700" b="1" dirty="0">
                          <a:solidFill>
                            <a:srgbClr val="FF0066"/>
                          </a:solidFill>
                          <a:latin typeface="黑体" pitchFamily="2" charset="-122"/>
                          <a:ea typeface="黑体" pitchFamily="2" charset="-122"/>
                        </a:rPr>
                        <a:t>4.2</a:t>
                      </a:r>
                      <a:endParaRPr lang="zh-CN" altLang="en-US" sz="2700" b="1" dirty="0">
                        <a:solidFill>
                          <a:srgbClr val="FF0066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31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endParaRPr lang="zh-CN" altLang="en-US" sz="27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 dirty="0" err="1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i+2</a:t>
                      </a: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 dirty="0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 dirty="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27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2700" b="1" dirty="0">
                          <a:latin typeface="黑体" pitchFamily="2" charset="-122"/>
                          <a:ea typeface="黑体" pitchFamily="2" charset="-122"/>
                        </a:rPr>
                        <a:t>,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 dirty="0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700" b="1" baseline="-25000" dirty="0">
                          <a:latin typeface="黑体" pitchFamily="2" charset="-122"/>
                          <a:ea typeface="黑体" pitchFamily="2" charset="-122"/>
                        </a:rPr>
                        <a:t>i+2</a:t>
                      </a:r>
                      <a:r>
                        <a:rPr lang="en-US" altLang="zh-CN" sz="27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latin typeface="黑体" pitchFamily="2" charset="-122"/>
                          <a:ea typeface="黑体" pitchFamily="2" charset="-122"/>
                        </a:rPr>
                        <a:t>i+3</a:t>
                      </a:r>
                      <a:r>
                        <a:rPr lang="en-US" altLang="zh-CN" sz="27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8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27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8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8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2700" b="1" baseline="-25000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27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2700" b="1" baseline="-25000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27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50800" marB="50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1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9" name="Text Box 3">
            <a:extLst>
              <a:ext uri="{FF2B5EF4-FFF2-40B4-BE49-F238E27FC236}">
                <a16:creationId xmlns:a16="http://schemas.microsoft.com/office/drawing/2014/main" id="{34482953-7825-4874-BB69-D8987E9D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23963"/>
            <a:ext cx="8534400" cy="235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当函数 </a:t>
            </a:r>
            <a:r>
              <a:rPr lang="en-US" altLang="zh-CN" i="1" dirty="0">
                <a:latin typeface="+mn-ea"/>
                <a:ea typeface="+mn-ea"/>
              </a:rPr>
              <a:t>y </a:t>
            </a:r>
            <a:r>
              <a:rPr lang="en-US" altLang="zh-CN" dirty="0">
                <a:latin typeface="+mn-ea"/>
                <a:ea typeface="+mn-ea"/>
              </a:rPr>
              <a:t>= </a:t>
            </a:r>
            <a:r>
              <a:rPr lang="en-US" altLang="zh-CN" i="1" dirty="0">
                <a:latin typeface="+mn-ea"/>
                <a:ea typeface="+mn-ea"/>
              </a:rPr>
              <a:t>f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i="1" dirty="0">
                <a:latin typeface="+mn-ea"/>
                <a:ea typeface="+mn-ea"/>
              </a:rPr>
              <a:t>x</a:t>
            </a:r>
            <a:r>
              <a:rPr lang="en-US" altLang="zh-CN" dirty="0">
                <a:latin typeface="+mn-ea"/>
                <a:ea typeface="+mn-ea"/>
              </a:rPr>
              <a:t>) </a:t>
            </a:r>
            <a:r>
              <a:rPr lang="zh-CN" altLang="en-US" dirty="0">
                <a:latin typeface="+mn-ea"/>
                <a:ea typeface="+mn-ea"/>
              </a:rPr>
              <a:t>非常复杂或未知时，在一系列节点 </a:t>
            </a:r>
            <a:r>
              <a:rPr lang="en-US" altLang="zh-CN" i="1" dirty="0">
                <a:latin typeface="+mn-ea"/>
                <a:ea typeface="+mn-ea"/>
              </a:rPr>
              <a:t>x</a:t>
            </a:r>
            <a:r>
              <a:rPr lang="en-US" altLang="zh-CN" baseline="-25000" dirty="0">
                <a:latin typeface="+mn-ea"/>
                <a:ea typeface="+mn-ea"/>
              </a:rPr>
              <a:t>0 ,</a:t>
            </a:r>
            <a:r>
              <a:rPr lang="en-US" altLang="zh-CN" sz="4000" i="1" dirty="0">
                <a:latin typeface="+mn-ea"/>
              </a:rPr>
              <a:t> x</a:t>
            </a:r>
            <a:r>
              <a:rPr lang="en-US" altLang="zh-CN" sz="4000" baseline="-25000" dirty="0">
                <a:latin typeface="+mn-ea"/>
              </a:rPr>
              <a:t>1 </a:t>
            </a:r>
            <a:r>
              <a:rPr lang="en-US" altLang="zh-CN" dirty="0">
                <a:latin typeface="+mn-ea"/>
                <a:ea typeface="+mn-ea"/>
              </a:rPr>
              <a:t>… , </a:t>
            </a:r>
            <a:r>
              <a:rPr lang="en-US" altLang="zh-CN" i="1" dirty="0" err="1">
                <a:latin typeface="+mn-ea"/>
                <a:ea typeface="+mn-ea"/>
              </a:rPr>
              <a:t>x</a:t>
            </a:r>
            <a:r>
              <a:rPr lang="en-US" altLang="zh-CN" i="1" baseline="-25000" dirty="0" err="1">
                <a:latin typeface="+mn-ea"/>
                <a:ea typeface="+mn-ea"/>
              </a:rPr>
              <a:t>n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处测得函数值 </a:t>
            </a:r>
            <a:r>
              <a:rPr lang="en-US" altLang="zh-CN" i="1" dirty="0">
                <a:latin typeface="+mn-ea"/>
                <a:ea typeface="+mn-ea"/>
              </a:rPr>
              <a:t>y</a:t>
            </a:r>
            <a:r>
              <a:rPr lang="en-US" altLang="zh-CN" baseline="-25000" dirty="0">
                <a:latin typeface="+mn-ea"/>
                <a:ea typeface="+mn-ea"/>
              </a:rPr>
              <a:t>0</a:t>
            </a:r>
            <a:r>
              <a:rPr lang="en-US" altLang="zh-CN" i="1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= </a:t>
            </a:r>
            <a:r>
              <a:rPr lang="en-US" altLang="zh-CN" i="1" dirty="0">
                <a:latin typeface="+mn-ea"/>
                <a:ea typeface="+mn-ea"/>
              </a:rPr>
              <a:t>f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i="1" dirty="0">
                <a:latin typeface="+mn-ea"/>
                <a:ea typeface="+mn-ea"/>
              </a:rPr>
              <a:t>x</a:t>
            </a:r>
            <a:r>
              <a:rPr lang="en-US" altLang="zh-CN" baseline="-25000" dirty="0">
                <a:latin typeface="+mn-ea"/>
                <a:ea typeface="+mn-ea"/>
              </a:rPr>
              <a:t>0</a:t>
            </a:r>
            <a:r>
              <a:rPr lang="en-US" altLang="zh-CN" dirty="0">
                <a:latin typeface="+mn-ea"/>
                <a:ea typeface="+mn-ea"/>
              </a:rPr>
              <a:t>)，… ，</a:t>
            </a:r>
            <a:r>
              <a:rPr lang="en-US" altLang="zh-CN" i="1" dirty="0" err="1">
                <a:latin typeface="+mn-ea"/>
                <a:ea typeface="+mn-ea"/>
              </a:rPr>
              <a:t>y</a:t>
            </a:r>
            <a:r>
              <a:rPr lang="en-US" altLang="zh-CN" i="1" baseline="-25000" dirty="0" err="1">
                <a:latin typeface="+mn-ea"/>
                <a:ea typeface="+mn-ea"/>
              </a:rPr>
              <a:t>n</a:t>
            </a:r>
            <a:r>
              <a:rPr lang="en-US" altLang="zh-CN" i="1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= </a:t>
            </a:r>
            <a:r>
              <a:rPr lang="en-US" altLang="zh-CN" i="1" dirty="0">
                <a:latin typeface="+mn-ea"/>
                <a:ea typeface="+mn-ea"/>
              </a:rPr>
              <a:t>f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i="1" dirty="0" err="1">
                <a:latin typeface="+mn-ea"/>
                <a:ea typeface="+mn-ea"/>
              </a:rPr>
              <a:t>x</a:t>
            </a:r>
            <a:r>
              <a:rPr lang="en-US" altLang="zh-CN" i="1" baseline="-25000" dirty="0" err="1">
                <a:latin typeface="+mn-ea"/>
                <a:ea typeface="+mn-ea"/>
              </a:rPr>
              <a:t>n</a:t>
            </a:r>
            <a:r>
              <a:rPr lang="en-US" altLang="zh-CN" dirty="0">
                <a:latin typeface="+mn-ea"/>
                <a:ea typeface="+mn-ea"/>
              </a:rPr>
              <a:t>) ，</a:t>
            </a:r>
            <a:r>
              <a:rPr lang="zh-CN" altLang="en-US" dirty="0">
                <a:latin typeface="+mn-ea"/>
                <a:ea typeface="+mn-ea"/>
              </a:rPr>
              <a:t>由此构造一个简单易算的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近似函数 </a:t>
            </a:r>
            <a:r>
              <a:rPr lang="en-US" altLang="zh-CN" i="1" dirty="0">
                <a:solidFill>
                  <a:srgbClr val="0000FF"/>
                </a:solidFill>
                <a:latin typeface="+mn-ea"/>
                <a:ea typeface="+mn-ea"/>
              </a:rPr>
              <a:t>g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  <a:sym typeface="Symbol" panose="05050102010706020507" pitchFamily="18" charset="2"/>
              </a:rPr>
              <a:t> </a:t>
            </a:r>
            <a:r>
              <a:rPr lang="en-US" altLang="zh-CN" i="1" dirty="0">
                <a:latin typeface="+mn-ea"/>
                <a:ea typeface="+mn-ea"/>
              </a:rPr>
              <a:t>f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i="1" dirty="0">
                <a:latin typeface="+mn-ea"/>
                <a:ea typeface="+mn-ea"/>
              </a:rPr>
              <a:t>x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满足条件</a:t>
            </a:r>
            <a:r>
              <a:rPr lang="en-US" altLang="zh-CN" i="1" dirty="0">
                <a:solidFill>
                  <a:srgbClr val="339933"/>
                </a:solidFill>
                <a:latin typeface="+mn-ea"/>
                <a:ea typeface="+mn-ea"/>
              </a:rPr>
              <a:t>g</a:t>
            </a:r>
            <a:r>
              <a:rPr lang="en-US" altLang="zh-CN" dirty="0">
                <a:solidFill>
                  <a:srgbClr val="339933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rgbClr val="339933"/>
                </a:solidFill>
                <a:latin typeface="+mn-ea"/>
                <a:ea typeface="+mn-ea"/>
              </a:rPr>
              <a:t>x</a:t>
            </a:r>
            <a:r>
              <a:rPr lang="en-US" altLang="zh-CN" i="1" baseline="-25000" dirty="0">
                <a:solidFill>
                  <a:srgbClr val="339933"/>
                </a:solidFill>
                <a:latin typeface="+mn-ea"/>
                <a:ea typeface="+mn-ea"/>
              </a:rPr>
              <a:t>i</a:t>
            </a:r>
            <a:r>
              <a:rPr lang="en-US" altLang="zh-CN" dirty="0">
                <a:solidFill>
                  <a:srgbClr val="339933"/>
                </a:solidFill>
                <a:latin typeface="+mn-ea"/>
                <a:ea typeface="+mn-ea"/>
              </a:rPr>
              <a:t>)</a:t>
            </a:r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i="1" dirty="0">
                <a:latin typeface="+mn-ea"/>
                <a:ea typeface="+mn-ea"/>
              </a:rPr>
              <a:t>f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i="1" dirty="0">
                <a:latin typeface="+mn-ea"/>
                <a:ea typeface="+mn-ea"/>
              </a:rPr>
              <a:t>x</a:t>
            </a:r>
            <a:r>
              <a:rPr lang="en-US" altLang="zh-CN" i="1" baseline="-25000" dirty="0">
                <a:latin typeface="+mn-ea"/>
                <a:ea typeface="+mn-ea"/>
              </a:rPr>
              <a:t>i</a:t>
            </a:r>
            <a:r>
              <a:rPr lang="en-US" altLang="zh-CN" dirty="0">
                <a:latin typeface="+mn-ea"/>
                <a:ea typeface="+mn-ea"/>
              </a:rPr>
              <a:t>)  (</a:t>
            </a:r>
            <a:r>
              <a:rPr lang="en-US" altLang="zh-CN" i="1" dirty="0" err="1">
                <a:latin typeface="+mn-ea"/>
                <a:ea typeface="+mn-ea"/>
              </a:rPr>
              <a:t>i</a:t>
            </a:r>
            <a:r>
              <a:rPr lang="en-US" altLang="zh-CN" dirty="0">
                <a:latin typeface="+mn-ea"/>
                <a:ea typeface="+mn-ea"/>
              </a:rPr>
              <a:t> = 0, … </a:t>
            </a:r>
            <a:r>
              <a:rPr lang="en-US" altLang="zh-CN" i="1" dirty="0">
                <a:latin typeface="+mn-ea"/>
                <a:ea typeface="+mn-ea"/>
              </a:rPr>
              <a:t>n</a:t>
            </a:r>
            <a:r>
              <a:rPr lang="en-US" altLang="zh-CN" dirty="0">
                <a:latin typeface="+mn-ea"/>
                <a:ea typeface="+mn-ea"/>
              </a:rPr>
              <a:t>)。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称</a:t>
            </a:r>
            <a:r>
              <a:rPr lang="en-US" altLang="zh-CN" i="1" dirty="0">
                <a:solidFill>
                  <a:srgbClr val="FF0000"/>
                </a:solidFill>
                <a:latin typeface="+mn-ea"/>
                <a:ea typeface="+mn-ea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为</a:t>
            </a:r>
            <a:r>
              <a:rPr lang="en-US" altLang="zh-CN" i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的插值函数。</a:t>
            </a:r>
          </a:p>
        </p:txBody>
      </p:sp>
      <p:sp>
        <p:nvSpPr>
          <p:cNvPr id="818184" name="Line 8">
            <a:extLst>
              <a:ext uri="{FF2B5EF4-FFF2-40B4-BE49-F238E27FC236}">
                <a16:creationId xmlns:a16="http://schemas.microsoft.com/office/drawing/2014/main" id="{86DA697B-48C0-4651-89C6-E669E38C8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727948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8185" name="Freeform 9">
            <a:extLst>
              <a:ext uri="{FF2B5EF4-FFF2-40B4-BE49-F238E27FC236}">
                <a16:creationId xmlns:a16="http://schemas.microsoft.com/office/drawing/2014/main" id="{AA67476F-A7EE-407B-AD3E-A39EF34C202C}"/>
              </a:ext>
            </a:extLst>
          </p:cNvPr>
          <p:cNvSpPr>
            <a:spLocks/>
          </p:cNvSpPr>
          <p:nvPr/>
        </p:nvSpPr>
        <p:spPr bwMode="auto">
          <a:xfrm>
            <a:off x="1676400" y="4356348"/>
            <a:ext cx="5562600" cy="571500"/>
          </a:xfrm>
          <a:custGeom>
            <a:avLst/>
            <a:gdLst>
              <a:gd name="T0" fmla="*/ 0 w 3504"/>
              <a:gd name="T1" fmla="*/ 546100 h 360"/>
              <a:gd name="T2" fmla="*/ 304800 w 3504"/>
              <a:gd name="T3" fmla="*/ 393700 h 360"/>
              <a:gd name="T4" fmla="*/ 914400 w 3504"/>
              <a:gd name="T5" fmla="*/ 317500 h 360"/>
              <a:gd name="T6" fmla="*/ 1905000 w 3504"/>
              <a:gd name="T7" fmla="*/ 546100 h 360"/>
              <a:gd name="T8" fmla="*/ 2819400 w 3504"/>
              <a:gd name="T9" fmla="*/ 469900 h 360"/>
              <a:gd name="T10" fmla="*/ 3886200 w 3504"/>
              <a:gd name="T11" fmla="*/ 88900 h 360"/>
              <a:gd name="T12" fmla="*/ 4876800 w 3504"/>
              <a:gd name="T13" fmla="*/ 12700 h 360"/>
              <a:gd name="T14" fmla="*/ 5562600 w 3504"/>
              <a:gd name="T15" fmla="*/ 165100 h 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04" h="360">
                <a:moveTo>
                  <a:pt x="0" y="344"/>
                </a:moveTo>
                <a:cubicBezTo>
                  <a:pt x="48" y="308"/>
                  <a:pt x="96" y="272"/>
                  <a:pt x="192" y="248"/>
                </a:cubicBezTo>
                <a:cubicBezTo>
                  <a:pt x="288" y="224"/>
                  <a:pt x="408" y="184"/>
                  <a:pt x="576" y="200"/>
                </a:cubicBezTo>
                <a:cubicBezTo>
                  <a:pt x="744" y="216"/>
                  <a:pt x="1000" y="328"/>
                  <a:pt x="1200" y="344"/>
                </a:cubicBezTo>
                <a:cubicBezTo>
                  <a:pt x="1400" y="360"/>
                  <a:pt x="1568" y="344"/>
                  <a:pt x="1776" y="296"/>
                </a:cubicBezTo>
                <a:cubicBezTo>
                  <a:pt x="1984" y="248"/>
                  <a:pt x="2232" y="104"/>
                  <a:pt x="2448" y="56"/>
                </a:cubicBezTo>
                <a:cubicBezTo>
                  <a:pt x="2664" y="8"/>
                  <a:pt x="2896" y="0"/>
                  <a:pt x="3072" y="8"/>
                </a:cubicBezTo>
                <a:cubicBezTo>
                  <a:pt x="3248" y="16"/>
                  <a:pt x="3376" y="60"/>
                  <a:pt x="3504" y="10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818186" name="Group 10">
            <a:extLst>
              <a:ext uri="{FF2B5EF4-FFF2-40B4-BE49-F238E27FC236}">
                <a16:creationId xmlns:a16="http://schemas.microsoft.com/office/drawing/2014/main" id="{3BD9812C-313E-4BEA-8258-DE94753823C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356348"/>
            <a:ext cx="5943600" cy="1662113"/>
            <a:chOff x="960" y="2880"/>
            <a:chExt cx="3744" cy="1047"/>
          </a:xfrm>
        </p:grpSpPr>
        <p:sp>
          <p:nvSpPr>
            <p:cNvPr id="8204" name="Line 11">
              <a:extLst>
                <a:ext uri="{FF2B5EF4-FFF2-40B4-BE49-F238E27FC236}">
                  <a16:creationId xmlns:a16="http://schemas.microsoft.com/office/drawing/2014/main" id="{B19AE6D1-F135-4498-AAC5-ADF5CE50D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216"/>
              <a:ext cx="0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2">
              <a:extLst>
                <a:ext uri="{FF2B5EF4-FFF2-40B4-BE49-F238E27FC236}">
                  <a16:creationId xmlns:a16="http://schemas.microsoft.com/office/drawing/2014/main" id="{953ADA5C-650F-47C4-AC0B-C047C2ED5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07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3">
              <a:extLst>
                <a:ext uri="{FF2B5EF4-FFF2-40B4-BE49-F238E27FC236}">
                  <a16:creationId xmlns:a16="http://schemas.microsoft.com/office/drawing/2014/main" id="{B0F1465C-752A-4C40-BD00-62811DB76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216"/>
              <a:ext cx="0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4">
              <a:extLst>
                <a:ext uri="{FF2B5EF4-FFF2-40B4-BE49-F238E27FC236}">
                  <a16:creationId xmlns:a16="http://schemas.microsoft.com/office/drawing/2014/main" id="{ED3446DF-838A-4293-AE3E-5C1877D1E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8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5">
              <a:extLst>
                <a:ext uri="{FF2B5EF4-FFF2-40B4-BE49-F238E27FC236}">
                  <a16:creationId xmlns:a16="http://schemas.microsoft.com/office/drawing/2014/main" id="{2E6021E9-86FB-424D-819C-29404EA99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976"/>
              <a:ext cx="0" cy="768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Text Box 16">
              <a:extLst>
                <a:ext uri="{FF2B5EF4-FFF2-40B4-BE49-F238E27FC236}">
                  <a16:creationId xmlns:a16="http://schemas.microsoft.com/office/drawing/2014/main" id="{924C26CF-F759-4214-A46F-E9136165A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rgbClr val="0000CC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8210" name="Text Box 17">
              <a:extLst>
                <a:ext uri="{FF2B5EF4-FFF2-40B4-BE49-F238E27FC236}">
                  <a16:creationId xmlns:a16="http://schemas.microsoft.com/office/drawing/2014/main" id="{089E9BCF-9EF7-47BF-AA4B-5185868CE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rgbClr val="0000CC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11" name="Text Box 18">
              <a:extLst>
                <a:ext uri="{FF2B5EF4-FFF2-40B4-BE49-F238E27FC236}">
                  <a16:creationId xmlns:a16="http://schemas.microsoft.com/office/drawing/2014/main" id="{71F0297B-93B5-40B1-9A2C-7F23C5B19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rgbClr val="0000CC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8212" name="Text Box 19">
              <a:extLst>
                <a:ext uri="{FF2B5EF4-FFF2-40B4-BE49-F238E27FC236}">
                  <a16:creationId xmlns:a16="http://schemas.microsoft.com/office/drawing/2014/main" id="{7CD30548-1A22-4B43-90CD-E31EF2FCB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rgbClr val="0000CC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8213" name="Text Box 20">
              <a:extLst>
                <a:ext uri="{FF2B5EF4-FFF2-40B4-BE49-F238E27FC236}">
                  <a16:creationId xmlns:a16="http://schemas.microsoft.com/office/drawing/2014/main" id="{549E32DB-08E2-464E-8C98-829D56A92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rgbClr val="0000CC"/>
                  </a:solidFill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818197" name="Freeform 21">
            <a:extLst>
              <a:ext uri="{FF2B5EF4-FFF2-40B4-BE49-F238E27FC236}">
                <a16:creationId xmlns:a16="http://schemas.microsoft.com/office/drawing/2014/main" id="{22AF9C6B-3694-4924-A328-7B4DC6EB4B52}"/>
              </a:ext>
            </a:extLst>
          </p:cNvPr>
          <p:cNvSpPr>
            <a:spLocks/>
          </p:cNvSpPr>
          <p:nvPr/>
        </p:nvSpPr>
        <p:spPr bwMode="auto">
          <a:xfrm>
            <a:off x="1676400" y="4305548"/>
            <a:ext cx="5562600" cy="660400"/>
          </a:xfrm>
          <a:custGeom>
            <a:avLst/>
            <a:gdLst>
              <a:gd name="T0" fmla="*/ 0 w 3504"/>
              <a:gd name="T1" fmla="*/ 584200 h 416"/>
              <a:gd name="T2" fmla="*/ 304800 w 3504"/>
              <a:gd name="T3" fmla="*/ 355600 h 416"/>
              <a:gd name="T4" fmla="*/ 762000 w 3504"/>
              <a:gd name="T5" fmla="*/ 355600 h 416"/>
              <a:gd name="T6" fmla="*/ 1219200 w 3504"/>
              <a:gd name="T7" fmla="*/ 584200 h 416"/>
              <a:gd name="T8" fmla="*/ 1676400 w 3504"/>
              <a:gd name="T9" fmla="*/ 660400 h 416"/>
              <a:gd name="T10" fmla="*/ 2286000 w 3504"/>
              <a:gd name="T11" fmla="*/ 584200 h 416"/>
              <a:gd name="T12" fmla="*/ 2971800 w 3504"/>
              <a:gd name="T13" fmla="*/ 355600 h 416"/>
              <a:gd name="T14" fmla="*/ 3810000 w 3504"/>
              <a:gd name="T15" fmla="*/ 50800 h 416"/>
              <a:gd name="T16" fmla="*/ 4648200 w 3504"/>
              <a:gd name="T17" fmla="*/ 50800 h 416"/>
              <a:gd name="T18" fmla="*/ 5105400 w 3504"/>
              <a:gd name="T19" fmla="*/ 203200 h 416"/>
              <a:gd name="T20" fmla="*/ 5562600 w 3504"/>
              <a:gd name="T21" fmla="*/ 203200 h 4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504" h="416">
                <a:moveTo>
                  <a:pt x="0" y="368"/>
                </a:moveTo>
                <a:cubicBezTo>
                  <a:pt x="56" y="308"/>
                  <a:pt x="112" y="248"/>
                  <a:pt x="192" y="224"/>
                </a:cubicBezTo>
                <a:cubicBezTo>
                  <a:pt x="272" y="200"/>
                  <a:pt x="384" y="200"/>
                  <a:pt x="480" y="224"/>
                </a:cubicBezTo>
                <a:cubicBezTo>
                  <a:pt x="576" y="248"/>
                  <a:pt x="672" y="336"/>
                  <a:pt x="768" y="368"/>
                </a:cubicBezTo>
                <a:cubicBezTo>
                  <a:pt x="864" y="400"/>
                  <a:pt x="944" y="416"/>
                  <a:pt x="1056" y="416"/>
                </a:cubicBezTo>
                <a:cubicBezTo>
                  <a:pt x="1168" y="416"/>
                  <a:pt x="1304" y="400"/>
                  <a:pt x="1440" y="368"/>
                </a:cubicBezTo>
                <a:cubicBezTo>
                  <a:pt x="1576" y="336"/>
                  <a:pt x="1712" y="280"/>
                  <a:pt x="1872" y="224"/>
                </a:cubicBezTo>
                <a:cubicBezTo>
                  <a:pt x="2032" y="168"/>
                  <a:pt x="2224" y="64"/>
                  <a:pt x="2400" y="32"/>
                </a:cubicBezTo>
                <a:cubicBezTo>
                  <a:pt x="2576" y="0"/>
                  <a:pt x="2792" y="16"/>
                  <a:pt x="2928" y="32"/>
                </a:cubicBezTo>
                <a:cubicBezTo>
                  <a:pt x="3064" y="48"/>
                  <a:pt x="3120" y="112"/>
                  <a:pt x="3216" y="128"/>
                </a:cubicBezTo>
                <a:cubicBezTo>
                  <a:pt x="3312" y="144"/>
                  <a:pt x="3408" y="136"/>
                  <a:pt x="3504" y="128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818198" name="Group 22">
            <a:extLst>
              <a:ext uri="{FF2B5EF4-FFF2-40B4-BE49-F238E27FC236}">
                <a16:creationId xmlns:a16="http://schemas.microsoft.com/office/drawing/2014/main" id="{8F851BBD-44CE-4B32-8894-294A9BD7930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584948"/>
            <a:ext cx="381000" cy="1433513"/>
            <a:chOff x="2976" y="3024"/>
            <a:chExt cx="240" cy="903"/>
          </a:xfrm>
        </p:grpSpPr>
        <p:sp>
          <p:nvSpPr>
            <p:cNvPr id="8202" name="Line 23">
              <a:extLst>
                <a:ext uri="{FF2B5EF4-FFF2-40B4-BE49-F238E27FC236}">
                  <a16:creationId xmlns:a16="http://schemas.microsoft.com/office/drawing/2014/main" id="{1D873129-32DA-40BD-AB9C-DCBC3B926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0" cy="72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Text Box 24">
              <a:extLst>
                <a:ext uri="{FF2B5EF4-FFF2-40B4-BE49-F238E27FC236}">
                  <a16:creationId xmlns:a16="http://schemas.microsoft.com/office/drawing/2014/main" id="{F1FDD819-463F-4ADD-A3DD-CA74D4E9E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</p:grpSp>
      <p:sp>
        <p:nvSpPr>
          <p:cNvPr id="818201" name="AutoShape 25">
            <a:extLst>
              <a:ext uri="{FF2B5EF4-FFF2-40B4-BE49-F238E27FC236}">
                <a16:creationId xmlns:a16="http://schemas.microsoft.com/office/drawing/2014/main" id="{0036FEB7-9F8B-4B87-9B7D-E14D821D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861048"/>
            <a:ext cx="1447800" cy="457200"/>
          </a:xfrm>
          <a:prstGeom prst="wedgeRectCallout">
            <a:avLst>
              <a:gd name="adj1" fmla="val 93750"/>
              <a:gd name="adj2" fmla="val 105903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 dirty="0">
                <a:solidFill>
                  <a:srgbClr val="008000"/>
                </a:solidFill>
                <a:ea typeface="楷体_GB2312" pitchFamily="49" charset="-122"/>
              </a:rPr>
              <a:t>g</a:t>
            </a:r>
            <a:r>
              <a:rPr lang="en-US" altLang="zh-CN" sz="1800" b="1" dirty="0">
                <a:solidFill>
                  <a:srgbClr val="008000"/>
                </a:solidFill>
                <a:ea typeface="楷体_GB2312" pitchFamily="49" charset="-122"/>
              </a:rPr>
              <a:t>(</a:t>
            </a:r>
            <a:r>
              <a:rPr lang="en-US" altLang="zh-CN" sz="1800" b="1" i="1" dirty="0">
                <a:solidFill>
                  <a:srgbClr val="008000"/>
                </a:solidFill>
                <a:ea typeface="楷体_GB2312" pitchFamily="49" charset="-122"/>
              </a:rPr>
              <a:t>x</a:t>
            </a:r>
            <a:r>
              <a:rPr lang="en-US" altLang="zh-CN" sz="1800" b="1" dirty="0">
                <a:solidFill>
                  <a:srgbClr val="008000"/>
                </a:solidFill>
                <a:ea typeface="楷体_GB2312" pitchFamily="49" charset="-122"/>
              </a:rPr>
              <a:t>)</a:t>
            </a:r>
            <a:r>
              <a:rPr lang="en-US" altLang="zh-CN" sz="1800" b="1" dirty="0">
                <a:ea typeface="楷体_GB2312" pitchFamily="49" charset="-122"/>
              </a:rPr>
              <a:t> </a:t>
            </a:r>
            <a:r>
              <a:rPr lang="en-US" altLang="zh-CN" sz="1800" b="1" dirty="0">
                <a:ea typeface="楷体_GB2312" pitchFamily="49" charset="-122"/>
                <a:sym typeface="Symbol" panose="05050102010706020507" pitchFamily="18" charset="2"/>
              </a:rPr>
              <a:t> </a:t>
            </a:r>
            <a:r>
              <a:rPr lang="en-US" altLang="zh-CN" sz="1800" b="1" i="1" dirty="0">
                <a:ea typeface="楷体_GB2312" pitchFamily="49" charset="-122"/>
              </a:rPr>
              <a:t>f</a:t>
            </a:r>
            <a:r>
              <a:rPr lang="en-US" altLang="zh-CN" sz="1800" b="1" dirty="0">
                <a:ea typeface="楷体_GB2312" pitchFamily="49" charset="-122"/>
              </a:rPr>
              <a:t>(</a:t>
            </a:r>
            <a:r>
              <a:rPr lang="en-US" altLang="zh-CN" sz="1800" b="1" i="1" dirty="0">
                <a:ea typeface="楷体_GB2312" pitchFamily="49" charset="-122"/>
              </a:rPr>
              <a:t>x</a:t>
            </a:r>
            <a:r>
              <a:rPr lang="en-US" altLang="zh-CN" sz="1800" b="1" dirty="0">
                <a:ea typeface="楷体_GB2312" pitchFamily="49" charset="-122"/>
              </a:rPr>
              <a:t>)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68704041-3217-4434-8014-990D43E8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8786"/>
            <a:ext cx="396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插值问题定义</a:t>
            </a:r>
          </a:p>
        </p:txBody>
      </p:sp>
    </p:spTree>
    <p:extLst>
      <p:ext uri="{BB962C8B-B14F-4D97-AF65-F5344CB8AC3E}">
        <p14:creationId xmlns:p14="http://schemas.microsoft.com/office/powerpoint/2010/main" val="1038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1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201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副标题 195586">
            <a:extLst>
              <a:ext uri="{FF2B5EF4-FFF2-40B4-BE49-F238E27FC236}">
                <a16:creationId xmlns:a16="http://schemas.microsoft.com/office/drawing/2014/main" id="{6DE74594-9001-4998-9876-C831877A25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512" y="404664"/>
            <a:ext cx="8784976" cy="150078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 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在节点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=0, 2, 3, 5, 6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上的各阶均差值。</a:t>
            </a:r>
          </a:p>
          <a:p>
            <a:pPr algn="l">
              <a:lnSpc>
                <a:spcPct val="90000"/>
              </a:lnSpc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由于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n=4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，可得到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阶均差，如下表：</a:t>
            </a:r>
          </a:p>
        </p:txBody>
      </p:sp>
      <p:graphicFrame>
        <p:nvGraphicFramePr>
          <p:cNvPr id="195588" name="表格 195587">
            <a:extLst>
              <a:ext uri="{FF2B5EF4-FFF2-40B4-BE49-F238E27FC236}">
                <a16:creationId xmlns:a16="http://schemas.microsoft.com/office/drawing/2014/main" id="{269713BC-E402-442D-A330-3AB464CBB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037200"/>
              </p:ext>
            </p:extLst>
          </p:nvPr>
        </p:nvGraphicFramePr>
        <p:xfrm>
          <a:off x="503039" y="2132856"/>
          <a:ext cx="8137921" cy="4172691"/>
        </p:xfrm>
        <a:graphic>
          <a:graphicData uri="http://schemas.openxmlformats.org/drawingml/2006/table">
            <a:tbl>
              <a:tblPr/>
              <a:tblGrid>
                <a:gridCol w="289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064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endParaRPr lang="zh-CN" altLang="en-US" sz="16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endParaRPr lang="zh-CN" altLang="en-US" sz="1600" b="1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 dirty="0" err="1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1600" b="1" baseline="-25000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6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6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i+2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i+2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 dirty="0">
                          <a:latin typeface="黑体" pitchFamily="2" charset="-122"/>
                          <a:ea typeface="黑体" pitchFamily="2" charset="-122"/>
                        </a:rPr>
                        <a:t>i+3</a:t>
                      </a:r>
                      <a:r>
                        <a:rPr lang="en-US" altLang="zh-CN" sz="1600" b="1" dirty="0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f[x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i+1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i+2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i+32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,x</a:t>
                      </a:r>
                      <a:r>
                        <a:rPr lang="en-US" altLang="zh-CN" sz="1600" b="1" baseline="-25000">
                          <a:latin typeface="黑体" pitchFamily="2" charset="-122"/>
                          <a:ea typeface="黑体" pitchFamily="2" charset="-122"/>
                        </a:rPr>
                        <a:t>i+4</a:t>
                      </a:r>
                      <a:r>
                        <a:rPr lang="en-US" altLang="zh-CN" sz="1600" b="1">
                          <a:latin typeface="黑体" pitchFamily="2" charset="-122"/>
                          <a:ea typeface="黑体" pitchFamily="2" charset="-122"/>
                        </a:rPr>
                        <a:t>]</a:t>
                      </a:r>
                      <a:endParaRPr lang="zh-CN" altLang="en-US" sz="16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2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0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4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(8-0)/(2-0)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=4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zh-CN" altLang="en-US"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27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(27-8)/(3-2)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=19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(19-4)/(3-0)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=5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lang="zh-CN" altLang="en-US"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125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(125-27)/(5-3)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=49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(49-19)/(5-2)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=10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(10-5)/(5-0)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=1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233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lang="zh-CN" altLang="en-US" sz="1800" b="1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216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(216-25)/(6-5)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=91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(91-49)/(6-3)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=14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(14-10)/(6-2)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=1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黑体" pitchFamily="2" charset="-122"/>
                          <a:ea typeface="黑体" pitchFamily="2" charset="-122"/>
                        </a:rPr>
                        <a:t>(1-1)/(6-0)=0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5940" marB="459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228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标题 196609">
            <a:extLst>
              <a:ext uri="{FF2B5EF4-FFF2-40B4-BE49-F238E27FC236}">
                <a16:creationId xmlns:a16="http://schemas.microsoft.com/office/drawing/2014/main" id="{5FDD4ABA-2F91-4DF7-B37E-21492C4509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59632" y="229922"/>
            <a:ext cx="6372200" cy="332656"/>
          </a:xfrm>
        </p:spPr>
        <p:txBody>
          <a:bodyPr anchor="ctr">
            <a:normAutofit fontScale="90000"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4.4.1 </a:t>
            </a:r>
            <a:r>
              <a:rPr lang="zh-CN" altLang="en-US" sz="28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均差及其性质</a:t>
            </a:r>
          </a:p>
        </p:txBody>
      </p:sp>
      <p:sp>
        <p:nvSpPr>
          <p:cNvPr id="196611" name="副标题 196610">
            <a:extLst>
              <a:ext uri="{FF2B5EF4-FFF2-40B4-BE49-F238E27FC236}">
                <a16:creationId xmlns:a16="http://schemas.microsoft.com/office/drawing/2014/main" id="{11E9B2DF-E34C-4E96-BACE-84B4CB1B3F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764704"/>
            <a:ext cx="8964488" cy="1224682"/>
          </a:xfrm>
        </p:spPr>
        <p:txBody>
          <a:bodyPr>
            <a:normAutofit fontScale="92500" lnSpcReduction="20000"/>
          </a:bodyPr>
          <a:lstStyle/>
          <a:p>
            <a:pPr algn="l" eaLnBrk="0" hangingPunct="0">
              <a:lnSpc>
                <a:spcPct val="150000"/>
              </a:lnSpc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阶均差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3200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可由函数值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),…,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i="1" dirty="0" err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线性组合表示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612" name="对象 196611">
                <a:extLst>
                  <a:ext uri="{FF2B5EF4-FFF2-40B4-BE49-F238E27FC236}">
                    <a16:creationId xmlns:a16="http://schemas.microsoft.com/office/drawing/2014/main" id="{5F31E100-0FF6-49FC-A6EC-F1C7E64EF3CE}"/>
                  </a:ext>
                </a:extLst>
              </p:cNvPr>
              <p:cNvSpPr txBox="1"/>
              <p:nvPr/>
            </p:nvSpPr>
            <p:spPr bwMode="auto">
              <a:xfrm>
                <a:off x="755576" y="2132856"/>
                <a:ext cx="7848600" cy="18002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)⋯(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)⋯(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6612" name="对象 196611">
                <a:extLst>
                  <a:ext uri="{FF2B5EF4-FFF2-40B4-BE49-F238E27FC236}">
                    <a16:creationId xmlns:a16="http://schemas.microsoft.com/office/drawing/2014/main" id="{5F31E100-0FF6-49FC-A6EC-F1C7E64E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132856"/>
                <a:ext cx="7848600" cy="1800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613" name="对象 196612">
                <a:extLst>
                  <a:ext uri="{FF2B5EF4-FFF2-40B4-BE49-F238E27FC236}">
                    <a16:creationId xmlns:a16="http://schemas.microsoft.com/office/drawing/2014/main" id="{6F219011-7D3E-4790-B5BE-1E237F17A464}"/>
                  </a:ext>
                </a:extLst>
              </p:cNvPr>
              <p:cNvSpPr txBox="1"/>
              <p:nvPr/>
            </p:nvSpPr>
            <p:spPr bwMode="auto">
              <a:xfrm>
                <a:off x="1691680" y="4077072"/>
                <a:ext cx="3017837" cy="13160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6613" name="对象 196612">
                <a:extLst>
                  <a:ext uri="{FF2B5EF4-FFF2-40B4-BE49-F238E27FC236}">
                    <a16:creationId xmlns:a16="http://schemas.microsoft.com/office/drawing/2014/main" id="{6F219011-7D3E-4790-B5BE-1E237F17A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4077072"/>
                <a:ext cx="3017837" cy="1316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614" name="矩形 196613">
            <a:extLst>
              <a:ext uri="{FF2B5EF4-FFF2-40B4-BE49-F238E27FC236}">
                <a16:creationId xmlns:a16="http://schemas.microsoft.com/office/drawing/2014/main" id="{42682E4B-C200-4443-A5D0-D1CFD35F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01" y="4353769"/>
            <a:ext cx="15478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其中，</a:t>
            </a:r>
          </a:p>
        </p:txBody>
      </p:sp>
      <p:sp>
        <p:nvSpPr>
          <p:cNvPr id="196615" name="矩形 196614">
            <a:extLst>
              <a:ext uri="{FF2B5EF4-FFF2-40B4-BE49-F238E27FC236}">
                <a16:creationId xmlns:a16="http://schemas.microsoft.com/office/drawing/2014/main" id="{EEE3D359-35B6-4AF9-8729-F5D3FD6A6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5445224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这个性质可用数学归纳法证明。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375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副标题 197634">
            <a:extLst>
              <a:ext uri="{FF2B5EF4-FFF2-40B4-BE49-F238E27FC236}">
                <a16:creationId xmlns:a16="http://schemas.microsoft.com/office/drawing/2014/main" id="{E6903777-1598-475C-A6D3-E9586E63C6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9756" y="260648"/>
            <a:ext cx="8841034" cy="2304256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均差具有对称性，与节点的顺序无关。</a:t>
            </a:r>
          </a:p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</a:p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 f[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f[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]=f[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]=f[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]=……</a:t>
            </a:r>
          </a:p>
        </p:txBody>
      </p:sp>
      <p:sp>
        <p:nvSpPr>
          <p:cNvPr id="6" name="副标题 198658">
            <a:extLst>
              <a:ext uri="{FF2B5EF4-FFF2-40B4-BE49-F238E27FC236}">
                <a16:creationId xmlns:a16="http://schemas.microsoft.com/office/drawing/2014/main" id="{313CC7EF-E21A-471E-B8BE-8F7038C0692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720810"/>
            <a:ext cx="8841034" cy="1716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f[x,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3200" b="1" i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次多项式，则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阶均差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f[x,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次多项式。</a:t>
            </a:r>
          </a:p>
          <a:p>
            <a:pPr algn="l" fontAlgn="auto">
              <a:spcAft>
                <a:spcPts val="0"/>
              </a:spcAft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由均差定义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FD18F647-0007-4069-BB60-E98C0112BC9C}"/>
                  </a:ext>
                </a:extLst>
              </p:cNvPr>
              <p:cNvSpPr txBox="1"/>
              <p:nvPr/>
            </p:nvSpPr>
            <p:spPr bwMode="auto">
              <a:xfrm>
                <a:off x="107504" y="4221088"/>
                <a:ext cx="8892480" cy="1150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FD18F647-0007-4069-BB60-E98C0112B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4221088"/>
                <a:ext cx="8892480" cy="1150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4FD57ED2-6BA3-47DD-BCCC-5907B72F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139" y="5227745"/>
            <a:ext cx="9278277" cy="93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右端分子为</a:t>
            </a:r>
            <a:r>
              <a:rPr lang="en-US" altLang="zh-CN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次多项式，且当</a:t>
            </a:r>
            <a:r>
              <a:rPr lang="en-US" altLang="zh-CN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时分子为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，故分子含有因子</a:t>
            </a:r>
            <a:r>
              <a:rPr lang="en-US" altLang="zh-CN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</a:t>
            </a:r>
            <a:r>
              <a:rPr lang="en-US" altLang="zh-CN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与分母相消后， 右端为</a:t>
            </a:r>
            <a:r>
              <a:rPr lang="en-US" altLang="zh-CN" sz="28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次多项式。</a:t>
            </a:r>
          </a:p>
        </p:txBody>
      </p:sp>
    </p:spTree>
    <p:extLst>
      <p:ext uri="{BB962C8B-B14F-4D97-AF65-F5344CB8AC3E}">
        <p14:creationId xmlns:p14="http://schemas.microsoft.com/office/powerpoint/2010/main" val="8632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副标题 199682">
            <a:extLst>
              <a:ext uri="{FF2B5EF4-FFF2-40B4-BE49-F238E27FC236}">
                <a16:creationId xmlns:a16="http://schemas.microsoft.com/office/drawing/2014/main" id="{0A7315CB-42AD-4365-89D1-B81C91B966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848" y="260648"/>
            <a:ext cx="8826792" cy="3168352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f(x)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次多项式，则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f[x,x0,x1,…,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xn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恒为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l">
              <a:lnSpc>
                <a:spcPct val="9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证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f(x)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次多项式，则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f[x,x0]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次多项式，</a:t>
            </a:r>
          </a:p>
          <a:p>
            <a:pPr algn="l">
              <a:lnSpc>
                <a:spcPct val="9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f[x,x0,x1]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是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n-2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次多项式，依次递推，</a:t>
            </a:r>
          </a:p>
          <a:p>
            <a:pPr algn="l">
              <a:lnSpc>
                <a:spcPct val="9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f[x,x0,x1,…,xn-1]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是零次多项式，所以</a:t>
            </a:r>
          </a:p>
          <a:p>
            <a:pPr algn="l">
              <a:lnSpc>
                <a:spcPct val="9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	      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f[x,x0,x1,…,</a:t>
            </a:r>
            <a:r>
              <a:rPr lang="en-US" altLang="zh-CN" sz="3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xn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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6" name="副标题 200706">
            <a:extLst>
              <a:ext uri="{FF2B5EF4-FFF2-40B4-BE49-F238E27FC236}">
                <a16:creationId xmlns:a16="http://schemas.microsoft.com/office/drawing/2014/main" id="{822FA79C-3BC8-44EA-A7A2-38F349A0E207}"/>
              </a:ext>
            </a:extLst>
          </p:cNvPr>
          <p:cNvSpPr txBox="1">
            <a:spLocks noChangeArrowheads="1"/>
          </p:cNvSpPr>
          <p:nvPr/>
        </p:nvSpPr>
        <p:spPr>
          <a:xfrm>
            <a:off x="68848" y="3732252"/>
            <a:ext cx="9006304" cy="929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阶均差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f[x,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3200" b="1" i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阶导数之间有下列关系：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A71BE0-F37E-4ED5-B6B5-5CB0A05E3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89240"/>
            <a:ext cx="8172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这个性质可直接用罗尔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(Rolle)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定理证明。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90669576-60B5-4179-AC0F-720DC6D8B7A6}"/>
                  </a:ext>
                </a:extLst>
              </p:cNvPr>
              <p:cNvSpPr txBox="1"/>
              <p:nvPr/>
            </p:nvSpPr>
            <p:spPr bwMode="auto">
              <a:xfrm>
                <a:off x="1259632" y="4451195"/>
                <a:ext cx="7344920" cy="10270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∈(</m:t>
                            </m:r>
                            <m:limLow>
                              <m:limLow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limLow>
                              <m:limLow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90669576-60B5-4179-AC0F-720DC6D8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451195"/>
                <a:ext cx="7344920" cy="1027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111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标题 201729">
            <a:extLst>
              <a:ext uri="{FF2B5EF4-FFF2-40B4-BE49-F238E27FC236}">
                <a16:creationId xmlns:a16="http://schemas.microsoft.com/office/drawing/2014/main" id="{94C6861E-9EB9-46F0-B2B8-43FCC44884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664" y="223043"/>
            <a:ext cx="5724128" cy="433387"/>
          </a:xfrm>
        </p:spPr>
        <p:txBody>
          <a:bodyPr anchor="ctr">
            <a:noAutofit/>
          </a:bodyPr>
          <a:lstStyle/>
          <a:p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4.4.2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牛顿插值公式</a:t>
            </a:r>
          </a:p>
        </p:txBody>
      </p:sp>
      <p:sp>
        <p:nvSpPr>
          <p:cNvPr id="201731" name="副标题 201730">
            <a:extLst>
              <a:ext uri="{FF2B5EF4-FFF2-40B4-BE49-F238E27FC236}">
                <a16:creationId xmlns:a16="http://schemas.microsoft.com/office/drawing/2014/main" id="{7D030FA0-2390-4A96-99E5-BA62D16661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264" y="736204"/>
            <a:ext cx="3923928" cy="504825"/>
          </a:xfrm>
        </p:spPr>
        <p:txBody>
          <a:bodyPr>
            <a:norm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牛顿插值多项式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732" name="对象 201731">
                <a:extLst>
                  <a:ext uri="{FF2B5EF4-FFF2-40B4-BE49-F238E27FC236}">
                    <a16:creationId xmlns:a16="http://schemas.microsoft.com/office/drawing/2014/main" id="{19EBA2C7-06A6-4276-9B65-F14DE9B9D066}"/>
                  </a:ext>
                </a:extLst>
              </p:cNvPr>
              <p:cNvSpPr txBox="1"/>
              <p:nvPr/>
            </p:nvSpPr>
            <p:spPr bwMode="auto">
              <a:xfrm>
                <a:off x="99264" y="1248488"/>
                <a:ext cx="8839200" cy="5810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1732" name="对象 201731">
                <a:extLst>
                  <a:ext uri="{FF2B5EF4-FFF2-40B4-BE49-F238E27FC236}">
                    <a16:creationId xmlns:a16="http://schemas.microsoft.com/office/drawing/2014/main" id="{19EBA2C7-06A6-4276-9B65-F14DE9B9D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264" y="1248488"/>
                <a:ext cx="8839200" cy="581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733" name="矩形 201732">
            <a:extLst>
              <a:ext uri="{FF2B5EF4-FFF2-40B4-BE49-F238E27FC236}">
                <a16:creationId xmlns:a16="http://schemas.microsoft.com/office/drawing/2014/main" id="{FB975DFB-AB3F-418D-A1CB-F83F611C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" y="1888728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的系数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,…,a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可根据插值条件推出，即由</a:t>
            </a:r>
          </a:p>
        </p:txBody>
      </p:sp>
      <p:sp>
        <p:nvSpPr>
          <p:cNvPr id="201734" name="矩形 201733">
            <a:extLst>
              <a:ext uri="{FF2B5EF4-FFF2-40B4-BE49-F238E27FC236}">
                <a16:creationId xmlns:a16="http://schemas.microsoft.com/office/drawing/2014/main" id="{27CE22A3-F5A9-42F3-8009-B1389992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6" y="2849563"/>
            <a:ext cx="6842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735" name="对象 201734">
                <a:extLst>
                  <a:ext uri="{FF2B5EF4-FFF2-40B4-BE49-F238E27FC236}">
                    <a16:creationId xmlns:a16="http://schemas.microsoft.com/office/drawing/2014/main" id="{06F57E33-8E2E-4E08-9D41-9C4621E92AD0}"/>
                  </a:ext>
                </a:extLst>
              </p:cNvPr>
              <p:cNvSpPr txBox="1"/>
              <p:nvPr/>
            </p:nvSpPr>
            <p:spPr bwMode="auto">
              <a:xfrm>
                <a:off x="2555776" y="2628821"/>
                <a:ext cx="4419600" cy="53181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=0,1,⋯,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01735" name="对象 201734">
                <a:extLst>
                  <a:ext uri="{FF2B5EF4-FFF2-40B4-BE49-F238E27FC236}">
                    <a16:creationId xmlns:a16="http://schemas.microsoft.com/office/drawing/2014/main" id="{06F57E33-8E2E-4E08-9D41-9C4621E92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2628821"/>
                <a:ext cx="4419600" cy="531812"/>
              </a:xfrm>
              <a:prstGeom prst="rect">
                <a:avLst/>
              </a:prstGeom>
              <a:blipFill>
                <a:blip r:embed="rId3"/>
                <a:stretch>
                  <a:fillRect l="-276" b="-459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736" name="对象 201735">
                <a:extLst>
                  <a:ext uri="{FF2B5EF4-FFF2-40B4-BE49-F238E27FC236}">
                    <a16:creationId xmlns:a16="http://schemas.microsoft.com/office/drawing/2014/main" id="{EE48B8AB-E11B-464C-A9D5-CE629A8B380C}"/>
                  </a:ext>
                </a:extLst>
              </p:cNvPr>
              <p:cNvSpPr txBox="1"/>
              <p:nvPr/>
            </p:nvSpPr>
            <p:spPr bwMode="auto">
              <a:xfrm>
                <a:off x="1259632" y="3429000"/>
                <a:ext cx="3305224" cy="531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01736" name="对象 201735">
                <a:extLst>
                  <a:ext uri="{FF2B5EF4-FFF2-40B4-BE49-F238E27FC236}">
                    <a16:creationId xmlns:a16="http://schemas.microsoft.com/office/drawing/2014/main" id="{EE48B8AB-E11B-464C-A9D5-CE629A8B3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3429000"/>
                <a:ext cx="3305224" cy="531811"/>
              </a:xfrm>
              <a:prstGeom prst="rect">
                <a:avLst/>
              </a:prstGeom>
              <a:blipFill>
                <a:blip r:embed="rId4"/>
                <a:stretch>
                  <a:fillRect l="-554"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737" name="对象 201736">
                <a:extLst>
                  <a:ext uri="{FF2B5EF4-FFF2-40B4-BE49-F238E27FC236}">
                    <a16:creationId xmlns:a16="http://schemas.microsoft.com/office/drawing/2014/main" id="{78735D25-D347-4963-ADB5-D1DBBCE18986}"/>
                  </a:ext>
                </a:extLst>
              </p:cNvPr>
              <p:cNvSpPr txBox="1"/>
              <p:nvPr/>
            </p:nvSpPr>
            <p:spPr bwMode="auto">
              <a:xfrm>
                <a:off x="4024264" y="3444637"/>
                <a:ext cx="4896544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01737" name="对象 201736">
                <a:extLst>
                  <a:ext uri="{FF2B5EF4-FFF2-40B4-BE49-F238E27FC236}">
                    <a16:creationId xmlns:a16="http://schemas.microsoft.com/office/drawing/2014/main" id="{78735D25-D347-4963-ADB5-D1DBBCE1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4264" y="3444637"/>
                <a:ext cx="4896544" cy="531812"/>
              </a:xfrm>
              <a:prstGeom prst="rect">
                <a:avLst/>
              </a:prstGeom>
              <a:blipFill>
                <a:blip r:embed="rId5"/>
                <a:stretch>
                  <a:fillRect l="-249" b="-4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738" name="对象 201737">
                <a:extLst>
                  <a:ext uri="{FF2B5EF4-FFF2-40B4-BE49-F238E27FC236}">
                    <a16:creationId xmlns:a16="http://schemas.microsoft.com/office/drawing/2014/main" id="{B78F3CBD-D081-4722-8364-9C0E091A02A8}"/>
                  </a:ext>
                </a:extLst>
              </p:cNvPr>
              <p:cNvSpPr txBox="1"/>
              <p:nvPr/>
            </p:nvSpPr>
            <p:spPr bwMode="auto">
              <a:xfrm>
                <a:off x="990600" y="4128770"/>
                <a:ext cx="7162800" cy="5905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01738" name="对象 201737">
                <a:extLst>
                  <a:ext uri="{FF2B5EF4-FFF2-40B4-BE49-F238E27FC236}">
                    <a16:creationId xmlns:a16="http://schemas.microsoft.com/office/drawing/2014/main" id="{B78F3CBD-D081-4722-8364-9C0E091A0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128770"/>
                <a:ext cx="7162800" cy="590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739" name="对象 201738">
                <a:extLst>
                  <a:ext uri="{FF2B5EF4-FFF2-40B4-BE49-F238E27FC236}">
                    <a16:creationId xmlns:a16="http://schemas.microsoft.com/office/drawing/2014/main" id="{731454EA-8CCF-43EB-AD69-160FB6767D45}"/>
                  </a:ext>
                </a:extLst>
              </p:cNvPr>
              <p:cNvSpPr txBox="1"/>
              <p:nvPr/>
            </p:nvSpPr>
            <p:spPr bwMode="auto">
              <a:xfrm>
                <a:off x="304800" y="4966811"/>
                <a:ext cx="8534400" cy="5556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01739" name="对象 201738">
                <a:extLst>
                  <a:ext uri="{FF2B5EF4-FFF2-40B4-BE49-F238E27FC236}">
                    <a16:creationId xmlns:a16="http://schemas.microsoft.com/office/drawing/2014/main" id="{731454EA-8CCF-43EB-AD69-160FB6767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966811"/>
                <a:ext cx="8534400" cy="5556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740" name="文本框 201739">
            <a:extLst>
              <a:ext uri="{FF2B5EF4-FFF2-40B4-BE49-F238E27FC236}">
                <a16:creationId xmlns:a16="http://schemas.microsoft.com/office/drawing/2014/main" id="{60819512-9F35-47B7-AC45-5CBF87246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64" y="5861527"/>
            <a:ext cx="91440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这是关于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a0,a1,…,an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的下三角方程组，可求得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2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/>
      <p:bldP spid="201734" grpId="0"/>
      <p:bldP spid="201735" grpId="0"/>
      <p:bldP spid="201736" grpId="0"/>
      <p:bldP spid="201737" grpId="0"/>
      <p:bldP spid="201738" grpId="0"/>
      <p:bldP spid="201739" grpId="0"/>
      <p:bldP spid="2017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文本框 202755">
            <a:extLst>
              <a:ext uri="{FF2B5EF4-FFF2-40B4-BE49-F238E27FC236}">
                <a16:creationId xmlns:a16="http://schemas.microsoft.com/office/drawing/2014/main" id="{0D674A87-125D-4563-818D-7CC33D93B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80" y="3033720"/>
            <a:ext cx="91440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1" dirty="0">
                <a:ea typeface="黑体" panose="02010609060101010101" pitchFamily="49" charset="-122"/>
              </a:rPr>
              <a:t>一般，用</a:t>
            </a:r>
            <a:r>
              <a:rPr lang="zh-CN" altLang="en-US" sz="3600" b="0" dirty="0">
                <a:ea typeface="黑体" panose="02010609060101010101" pitchFamily="49" charset="-122"/>
              </a:rPr>
              <a:t>数学归纳法</a:t>
            </a:r>
            <a:r>
              <a:rPr lang="zh-CN" altLang="en-US" sz="3600" b="1" dirty="0">
                <a:ea typeface="黑体" panose="02010609060101010101" pitchFamily="49" charset="-122"/>
              </a:rPr>
              <a:t>可证明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757" name="对象 202756">
                <a:extLst>
                  <a:ext uri="{FF2B5EF4-FFF2-40B4-BE49-F238E27FC236}">
                    <a16:creationId xmlns:a16="http://schemas.microsoft.com/office/drawing/2014/main" id="{A8432C7E-8BF8-4B26-B1A2-63548E33E260}"/>
                  </a:ext>
                </a:extLst>
              </p:cNvPr>
              <p:cNvSpPr txBox="1"/>
              <p:nvPr/>
            </p:nvSpPr>
            <p:spPr bwMode="auto">
              <a:xfrm>
                <a:off x="179512" y="217968"/>
                <a:ext cx="1828800" cy="5032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02757" name="对象 202756">
                <a:extLst>
                  <a:ext uri="{FF2B5EF4-FFF2-40B4-BE49-F238E27FC236}">
                    <a16:creationId xmlns:a16="http://schemas.microsoft.com/office/drawing/2014/main" id="{A8432C7E-8BF8-4B26-B1A2-63548E33E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17968"/>
                <a:ext cx="1828800" cy="503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58" name="对象 202757">
                <a:extLst>
                  <a:ext uri="{FF2B5EF4-FFF2-40B4-BE49-F238E27FC236}">
                    <a16:creationId xmlns:a16="http://schemas.microsoft.com/office/drawing/2014/main" id="{3E65666E-16E2-4D49-9768-E73F4FFCC0C2}"/>
                  </a:ext>
                </a:extLst>
              </p:cNvPr>
              <p:cNvSpPr txBox="1"/>
              <p:nvPr/>
            </p:nvSpPr>
            <p:spPr bwMode="auto">
              <a:xfrm>
                <a:off x="266700" y="838441"/>
                <a:ext cx="6019800" cy="92551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02758" name="对象 202757">
                <a:extLst>
                  <a:ext uri="{FF2B5EF4-FFF2-40B4-BE49-F238E27FC236}">
                    <a16:creationId xmlns:a16="http://schemas.microsoft.com/office/drawing/2014/main" id="{3E65666E-16E2-4D49-9768-E73F4FFCC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838441"/>
                <a:ext cx="6019800" cy="925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59" name="对象 202758">
                <a:extLst>
                  <a:ext uri="{FF2B5EF4-FFF2-40B4-BE49-F238E27FC236}">
                    <a16:creationId xmlns:a16="http://schemas.microsoft.com/office/drawing/2014/main" id="{FEF016FD-F89D-466C-8EFC-7CCDCE7510DE}"/>
                  </a:ext>
                </a:extLst>
              </p:cNvPr>
              <p:cNvSpPr txBox="1"/>
              <p:nvPr/>
            </p:nvSpPr>
            <p:spPr bwMode="auto">
              <a:xfrm>
                <a:off x="266700" y="1866507"/>
                <a:ext cx="8610600" cy="95091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2759" name="对象 202758">
                <a:extLst>
                  <a:ext uri="{FF2B5EF4-FFF2-40B4-BE49-F238E27FC236}">
                    <a16:creationId xmlns:a16="http://schemas.microsoft.com/office/drawing/2014/main" id="{FEF016FD-F89D-466C-8EFC-7CCDCE751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1866507"/>
                <a:ext cx="8610600" cy="950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60" name="对象 202759">
                <a:extLst>
                  <a:ext uri="{FF2B5EF4-FFF2-40B4-BE49-F238E27FC236}">
                    <a16:creationId xmlns:a16="http://schemas.microsoft.com/office/drawing/2014/main" id="{2C2824E1-E4F2-4F16-859D-4E2F3A20A67D}"/>
                  </a:ext>
                </a:extLst>
              </p:cNvPr>
              <p:cNvSpPr txBox="1"/>
              <p:nvPr/>
            </p:nvSpPr>
            <p:spPr bwMode="auto">
              <a:xfrm>
                <a:off x="950610" y="3586964"/>
                <a:ext cx="6553200" cy="57626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=0,1,⋯,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02760" name="对象 202759">
                <a:extLst>
                  <a:ext uri="{FF2B5EF4-FFF2-40B4-BE49-F238E27FC236}">
                    <a16:creationId xmlns:a16="http://schemas.microsoft.com/office/drawing/2014/main" id="{2C2824E1-E4F2-4F16-859D-4E2F3A20A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0610" y="3586964"/>
                <a:ext cx="6553200" cy="5762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761" name="文本框 202760">
            <a:extLst>
              <a:ext uri="{FF2B5EF4-FFF2-40B4-BE49-F238E27FC236}">
                <a16:creationId xmlns:a16="http://schemas.microsoft.com/office/drawing/2014/main" id="{AB5C8538-1F2D-4A14-A8C7-939B0BD8B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" y="4365104"/>
            <a:ext cx="7617668" cy="5355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0" dirty="0">
                <a:ea typeface="黑体" panose="02010609060101010101" pitchFamily="49" charset="-122"/>
              </a:rPr>
              <a:t>所以</a:t>
            </a:r>
            <a:r>
              <a:rPr lang="en-US" altLang="zh-CN" sz="3600" b="0" dirty="0">
                <a:ea typeface="黑体" panose="02010609060101010101" pitchFamily="49" charset="-122"/>
              </a:rPr>
              <a:t>n</a:t>
            </a:r>
            <a:r>
              <a:rPr lang="zh-CN" altLang="en-US" sz="3600" b="0" dirty="0">
                <a:ea typeface="黑体" panose="02010609060101010101" pitchFamily="49" charset="-122"/>
              </a:rPr>
              <a:t>次牛顿</a:t>
            </a:r>
            <a:r>
              <a:rPr lang="en-US" altLang="zh-CN" sz="3600" b="0" dirty="0">
                <a:ea typeface="黑体" panose="02010609060101010101" pitchFamily="49" charset="-122"/>
              </a:rPr>
              <a:t>(Newton)</a:t>
            </a:r>
            <a:r>
              <a:rPr lang="zh-CN" altLang="en-US" sz="3600" b="0" dirty="0">
                <a:ea typeface="黑体" panose="02010609060101010101" pitchFamily="49" charset="-122"/>
              </a:rPr>
              <a:t>插值公式为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762" name="对象 202761">
                <a:extLst>
                  <a:ext uri="{FF2B5EF4-FFF2-40B4-BE49-F238E27FC236}">
                    <a16:creationId xmlns:a16="http://schemas.microsoft.com/office/drawing/2014/main" id="{790313FB-A715-4A31-B65F-6C633E3CD7EB}"/>
                  </a:ext>
                </a:extLst>
              </p:cNvPr>
              <p:cNvSpPr txBox="1"/>
              <p:nvPr/>
            </p:nvSpPr>
            <p:spPr bwMode="auto">
              <a:xfrm>
                <a:off x="211684" y="5083500"/>
                <a:ext cx="8665616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02762" name="对象 202761">
                <a:extLst>
                  <a:ext uri="{FF2B5EF4-FFF2-40B4-BE49-F238E27FC236}">
                    <a16:creationId xmlns:a16="http://schemas.microsoft.com/office/drawing/2014/main" id="{790313FB-A715-4A31-B65F-6C633E3C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684" y="5083500"/>
                <a:ext cx="8665616" cy="4333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763" name="文本框 202762">
            <a:extLst>
              <a:ext uri="{FF2B5EF4-FFF2-40B4-BE49-F238E27FC236}">
                <a16:creationId xmlns:a16="http://schemas.microsoft.com/office/drawing/2014/main" id="{D57787CD-9AA4-47AB-97D8-17F626CFD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536" y="5661248"/>
            <a:ext cx="222250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其余项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764" name="对象 202763">
                <a:extLst>
                  <a:ext uri="{FF2B5EF4-FFF2-40B4-BE49-F238E27FC236}">
                    <a16:creationId xmlns:a16="http://schemas.microsoft.com/office/drawing/2014/main" id="{B2569CFA-31A9-49E6-AD3A-2453B46838A5}"/>
                  </a:ext>
                </a:extLst>
              </p:cNvPr>
              <p:cNvSpPr txBox="1"/>
              <p:nvPr/>
            </p:nvSpPr>
            <p:spPr bwMode="auto">
              <a:xfrm>
                <a:off x="1259632" y="6081870"/>
                <a:ext cx="6840760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02764" name="对象 202763">
                <a:extLst>
                  <a:ext uri="{FF2B5EF4-FFF2-40B4-BE49-F238E27FC236}">
                    <a16:creationId xmlns:a16="http://schemas.microsoft.com/office/drawing/2014/main" id="{B2569CFA-31A9-49E6-AD3A-2453B468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6081870"/>
                <a:ext cx="6840760" cy="433387"/>
              </a:xfrm>
              <a:prstGeom prst="rect">
                <a:avLst/>
              </a:prstGeom>
              <a:blipFill>
                <a:blip r:embed="rId7"/>
                <a:stretch>
                  <a:fillRect b="-84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3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/>
      <p:bldP spid="202760" grpId="0"/>
      <p:bldP spid="202761" grpId="0" animBg="1"/>
      <p:bldP spid="202762" grpId="0"/>
      <p:bldP spid="202763" grpId="0"/>
      <p:bldP spid="2027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E51197-CB34-4D89-823C-51CC20068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3" y="980728"/>
            <a:ext cx="7762875" cy="157162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2FF40A4-787B-44C8-9BFB-58F8D897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11462"/>
            <a:ext cx="2753384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4.5</a:t>
            </a:r>
            <a:r>
              <a:rPr lang="zh-CN" altLang="en-US" dirty="0"/>
              <a:t> 已知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6DE75A-1405-4B9D-A84C-EE903242A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4" y="2924944"/>
            <a:ext cx="8869913" cy="2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70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9EF37F-7DB0-443C-AED9-79358BCD7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" y="845423"/>
            <a:ext cx="8872946" cy="38164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357101-603B-4288-98FA-46A2A50B3623}"/>
              </a:ext>
            </a:extLst>
          </p:cNvPr>
          <p:cNvSpPr txBox="1"/>
          <p:nvPr/>
        </p:nvSpPr>
        <p:spPr>
          <a:xfrm>
            <a:off x="0" y="260648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altLang="zh-CN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4.6</a:t>
            </a:r>
            <a:endParaRPr lang="zh-CN" altLang="en-US" sz="32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734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标题 203777">
            <a:extLst>
              <a:ext uri="{FF2B5EF4-FFF2-40B4-BE49-F238E27FC236}">
                <a16:creationId xmlns:a16="http://schemas.microsoft.com/office/drawing/2014/main" id="{DCB69EDE-F098-4623-877C-E60277A33D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278974"/>
            <a:ext cx="7812360" cy="476672"/>
          </a:xfrm>
        </p:spPr>
        <p:txBody>
          <a:bodyPr anchor="ctr">
            <a:norm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4.4.3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牛顿插值误差分析</a:t>
            </a:r>
          </a:p>
        </p:txBody>
      </p:sp>
      <p:sp>
        <p:nvSpPr>
          <p:cNvPr id="203779" name="副标题 203778">
            <a:extLst>
              <a:ext uri="{FF2B5EF4-FFF2-40B4-BE49-F238E27FC236}">
                <a16:creationId xmlns:a16="http://schemas.microsoft.com/office/drawing/2014/main" id="{AA3CED72-82B6-4301-BD70-C2A907EA38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225" y="913500"/>
            <a:ext cx="8784976" cy="2275703"/>
          </a:xfrm>
        </p:spPr>
        <p:txBody>
          <a:bodyPr>
            <a:noAutofit/>
          </a:bodyPr>
          <a:lstStyle/>
          <a:p>
            <a:pPr algn="l" eaLnBrk="0" hangingPunct="0">
              <a:lnSpc>
                <a:spcPts val="3900"/>
              </a:lnSpc>
              <a:buClr>
                <a:srgbClr val="27305F"/>
              </a:buClr>
              <a:buSzPct val="60000"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由插值多项式的唯一性可知：满足同一组插值条件的拉格朗日插值多项式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与牛顿插值多项式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</a:rPr>
              <a:t>而</a:t>
            </a:r>
            <a:r>
              <a:rPr lang="en-US" altLang="zh-CN" sz="2800" b="1" dirty="0" err="1">
                <a:solidFill>
                  <a:srgbClr val="0000FF"/>
                </a:solidFill>
                <a:latin typeface="华文仿宋" panose="02010600040101010101" pitchFamily="2" charset="-122"/>
              </a:rPr>
              <a:t>N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华文仿宋" panose="02010600040101010101" pitchFamily="2" charset="-122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</a:rPr>
              <a:t>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实际上是同一个多项式，仅是同一插值多项式的不同表达形式而已。因此，他们误差也完全相等。故有：</a:t>
            </a:r>
          </a:p>
        </p:txBody>
      </p:sp>
      <p:sp>
        <p:nvSpPr>
          <p:cNvPr id="203780" name="矩形 203779">
            <a:extLst>
              <a:ext uri="{FF2B5EF4-FFF2-40B4-BE49-F238E27FC236}">
                <a16:creationId xmlns:a16="http://schemas.microsoft.com/office/drawing/2014/main" id="{12D2A76E-1251-4A9A-9062-FE593795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76" y="5294732"/>
            <a:ext cx="8352668" cy="129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可以看出，牛顿插值公式计算方便，增加一个插值点，只要多计算一项，而</a:t>
            </a:r>
            <a:r>
              <a:rPr lang="en-US" altLang="zh-CN" sz="28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的各项系数恰好是各阶均差值，很有规律。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781" name="对象 203780">
                <a:extLst>
                  <a:ext uri="{FF2B5EF4-FFF2-40B4-BE49-F238E27FC236}">
                    <a16:creationId xmlns:a16="http://schemas.microsoft.com/office/drawing/2014/main" id="{3E4F412B-F4D8-46F6-A2B0-C06A88E8B804}"/>
                  </a:ext>
                </a:extLst>
              </p:cNvPr>
              <p:cNvSpPr txBox="1"/>
              <p:nvPr/>
            </p:nvSpPr>
            <p:spPr bwMode="auto">
              <a:xfrm>
                <a:off x="971600" y="3212976"/>
                <a:ext cx="7924800" cy="10080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+1)!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3781" name="对象 203780">
                <a:extLst>
                  <a:ext uri="{FF2B5EF4-FFF2-40B4-BE49-F238E27FC236}">
                    <a16:creationId xmlns:a16="http://schemas.microsoft.com/office/drawing/2014/main" id="{3E4F412B-F4D8-46F6-A2B0-C06A88E8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212976"/>
                <a:ext cx="7924800" cy="100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782" name="对象 203781">
                <a:extLst>
                  <a:ext uri="{FF2B5EF4-FFF2-40B4-BE49-F238E27FC236}">
                    <a16:creationId xmlns:a16="http://schemas.microsoft.com/office/drawing/2014/main" id="{563251D5-3159-472C-9BFF-7E1032004044}"/>
                  </a:ext>
                </a:extLst>
              </p:cNvPr>
              <p:cNvSpPr txBox="1"/>
              <p:nvPr/>
            </p:nvSpPr>
            <p:spPr bwMode="auto">
              <a:xfrm>
                <a:off x="2051720" y="4365104"/>
                <a:ext cx="5029200" cy="10096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782" name="对象 203781">
                <a:extLst>
                  <a:ext uri="{FF2B5EF4-FFF2-40B4-BE49-F238E27FC236}">
                    <a16:creationId xmlns:a16="http://schemas.microsoft.com/office/drawing/2014/main" id="{563251D5-3159-472C-9BFF-7E1032004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4365104"/>
                <a:ext cx="5029200" cy="1009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733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66D8CD-F6F0-40B8-A22B-B231D51BD4B5}"/>
              </a:ext>
            </a:extLst>
          </p:cNvPr>
          <p:cNvSpPr txBox="1"/>
          <p:nvPr/>
        </p:nvSpPr>
        <p:spPr>
          <a:xfrm>
            <a:off x="1619672" y="908720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拉格朗日插值与牛顿插值的比较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51DF04-281C-4211-8BE8-53F10544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67033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ADC75-51BA-4EDA-90A9-6138069115C8}"/>
              </a:ext>
            </a:extLst>
          </p:cNvPr>
          <p:cNvSpPr txBox="1"/>
          <p:nvPr/>
        </p:nvSpPr>
        <p:spPr>
          <a:xfrm>
            <a:off x="143508" y="1340768"/>
            <a:ext cx="88569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插值法是一种古老的数学方法，它来自生产实践。 早在一千多年前的隋唐时期制定历法时就应用了二次插值， 隋朝刘焯（公元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6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世纪）将等距节点二次插值应用于</a:t>
            </a:r>
            <a:r>
              <a:rPr lang="zh-CN" altLang="en-US" sz="2800" b="0" dirty="0">
                <a:solidFill>
                  <a:srgbClr val="FF0000"/>
                </a:solidFill>
                <a:latin typeface="+mn-ea"/>
                <a:ea typeface="+mn-ea"/>
              </a:rPr>
              <a:t>天文计算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。但插值理论都是在</a:t>
            </a:r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17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世纪微积分产生以后才逐步发展的，牛顿的等距节点差值公式及均差插值公式都是当时的重要成果。 近半世纪，由于计算机的广泛使用和造船、航空、精密机械加工等实际问题的需要，使得插值法在理论上和实践上得到了进一步的发展，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尤其是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20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世纪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40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年代后期发展起来的样条（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Spline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）插值，更获得了广泛应用，成为计算机图形学的基础。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1E9D0B-9814-43DE-AB4B-103F4D615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476672"/>
            <a:ext cx="396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插值法背景介绍</a:t>
            </a:r>
          </a:p>
        </p:txBody>
      </p:sp>
    </p:spTree>
    <p:extLst>
      <p:ext uri="{BB962C8B-B14F-4D97-AF65-F5344CB8AC3E}">
        <p14:creationId xmlns:p14="http://schemas.microsoft.com/office/powerpoint/2010/main" val="2211389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标题 204801">
            <a:extLst>
              <a:ext uri="{FF2B5EF4-FFF2-40B4-BE49-F238E27FC236}">
                <a16:creationId xmlns:a16="http://schemas.microsoft.com/office/drawing/2014/main" id="{3FF9FF80-E436-4947-AFFE-ED5465354F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69876" y="274702"/>
            <a:ext cx="6804248" cy="404664"/>
          </a:xfrm>
        </p:spPr>
        <p:txBody>
          <a:bodyPr anchor="ctr">
            <a:noAutofit/>
          </a:bodyPr>
          <a:lstStyle/>
          <a:p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4.4.4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牛顿插值的算法实现</a:t>
            </a:r>
          </a:p>
        </p:txBody>
      </p:sp>
      <p:sp>
        <p:nvSpPr>
          <p:cNvPr id="204803" name="副标题 204802">
            <a:extLst>
              <a:ext uri="{FF2B5EF4-FFF2-40B4-BE49-F238E27FC236}">
                <a16:creationId xmlns:a16="http://schemas.microsoft.com/office/drawing/2014/main" id="{61497677-41ED-4B93-9DFA-CC9DA55DBB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760" y="800435"/>
            <a:ext cx="8892480" cy="5257130"/>
          </a:xfrm>
        </p:spPr>
        <p:txBody>
          <a:bodyPr/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计算公式</a:t>
            </a: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用一维数组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),y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存放插值点和对应的函数值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,y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US" altLang="zh-CN" sz="3200" b="1" baseline="-25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计算各阶均差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</a:p>
          <a:p>
            <a:pPr algn="just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F[i,0]=y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	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=0,1,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,n</a:t>
            </a: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F[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]=[f[i,j-1]-f[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i,j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]]/[x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)-x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-j)]  j=1,2,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n;i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=j,j+1,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,n</a:t>
            </a: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按式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(5.13)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计算出所求插值点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处的函数值</a:t>
            </a:r>
          </a:p>
          <a:p>
            <a:pPr algn="just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P=F(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n,n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just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P=P*[x-x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(k)]+F(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k,k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),k=n-1,n-2,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,0</a:t>
            </a:r>
          </a:p>
        </p:txBody>
      </p:sp>
    </p:spTree>
    <p:extLst>
      <p:ext uri="{BB962C8B-B14F-4D97-AF65-F5344CB8AC3E}">
        <p14:creationId xmlns:p14="http://schemas.microsoft.com/office/powerpoint/2010/main" val="1646105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CE84B-081F-44F2-BA4C-A2B3A840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877108"/>
            <a:ext cx="6192688" cy="100811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程序实现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</a:t>
            </a:r>
            <a:r>
              <a:rPr lang="en-US" altLang="zh-CN" sz="3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newtonChazhi.m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B89C1B-BF12-4B95-8CAB-A16773AAB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78111"/>
            <a:ext cx="8280920" cy="6169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2D92FC-FEEE-4DC6-9902-60D2D76C9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76836"/>
            <a:ext cx="8543980" cy="2767459"/>
          </a:xfrm>
          <a:prstGeom prst="rect">
            <a:avLst/>
          </a:prstGeom>
        </p:spPr>
      </p:pic>
      <p:sp>
        <p:nvSpPr>
          <p:cNvPr id="9" name="标题 204801">
            <a:extLst>
              <a:ext uri="{FF2B5EF4-FFF2-40B4-BE49-F238E27FC236}">
                <a16:creationId xmlns:a16="http://schemas.microsoft.com/office/drawing/2014/main" id="{7CD79490-94EF-49E3-9BC6-D350A686E5D4}"/>
              </a:ext>
            </a:extLst>
          </p:cNvPr>
          <p:cNvSpPr txBox="1">
            <a:spLocks noChangeArrowheads="1"/>
          </p:cNvSpPr>
          <p:nvPr/>
        </p:nvSpPr>
        <p:spPr>
          <a:xfrm>
            <a:off x="2339752" y="278934"/>
            <a:ext cx="5400600" cy="6169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4.4.4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牛顿插值法的算法实现</a:t>
            </a:r>
          </a:p>
        </p:txBody>
      </p:sp>
    </p:spTree>
    <p:extLst>
      <p:ext uri="{BB962C8B-B14F-4D97-AF65-F5344CB8AC3E}">
        <p14:creationId xmlns:p14="http://schemas.microsoft.com/office/powerpoint/2010/main" val="766567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E2581F-7BBA-4522-9786-FD597C0712DC}"/>
              </a:ext>
            </a:extLst>
          </p:cNvPr>
          <p:cNvSpPr txBox="1"/>
          <p:nvPr/>
        </p:nvSpPr>
        <p:spPr>
          <a:xfrm>
            <a:off x="179512" y="116632"/>
            <a:ext cx="53285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C=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newtonChazhi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 - X is a vector that contains a list of abscissas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- Y is a vector that contains a list of ordinates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 - C is a vector that contains the coefficients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  of the Newton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intepolatory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polynomial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- D is the divided difference table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X=[0,1,2,4];  Y=[1,9,23,3];  C=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newtonChazhi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</a:p>
          <a:p>
            <a:pPr algn="l"/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n=length(X);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D=zeros(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D(:,1)=Y';</a:t>
            </a:r>
          </a:p>
          <a:p>
            <a:pPr algn="l"/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%form the divided difference table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j=2:n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k=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j:n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D(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)=(D(k,j-1)-D(k-1,j-1))/(X(k)-X(k-j+1));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end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%Determine the coefficients of the Newton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interpolatory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polynomial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C=D(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A5D828-9CDD-4DBB-A769-987B163CA168}"/>
              </a:ext>
            </a:extLst>
          </p:cNvPr>
          <p:cNvSpPr txBox="1"/>
          <p:nvPr/>
        </p:nvSpPr>
        <p:spPr>
          <a:xfrm>
            <a:off x="5748992" y="2564904"/>
            <a:ext cx="3215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k=(n-1):-1:1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C=conv(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C,poly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(X(k)));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m=length(C);</a:t>
            </a:r>
          </a:p>
          <a:p>
            <a:pPr algn="l"/>
            <a:r>
              <a:rPr lang="nn-NO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C(m)=C(m)+D(k,k);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6D690B-652C-48E5-926C-5039E33D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36" y="5085184"/>
            <a:ext cx="4364832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21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7D493-D6BD-4257-AE72-3B0A9064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764704"/>
            <a:ext cx="2223703" cy="44042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4.2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27E3AC-6594-401F-A375-D71F5006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7470576" cy="27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08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98A5-1F54-4EC8-AE0D-6733A4C07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27784" y="828845"/>
            <a:ext cx="3744416" cy="531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+mn-ea"/>
              </a:rPr>
              <a:t>第四章 插值法</a:t>
            </a:r>
            <a:endParaRPr lang="en-US" altLang="zh-CN" sz="28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28846-C7DA-44BD-98AF-B7EA86C41592}"/>
              </a:ext>
            </a:extLst>
          </p:cNvPr>
          <p:cNvSpPr txBox="1"/>
          <p:nvPr/>
        </p:nvSpPr>
        <p:spPr>
          <a:xfrm>
            <a:off x="3059832" y="1340768"/>
            <a:ext cx="3744416" cy="361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4.1 </a:t>
            </a:r>
            <a:r>
              <a:rPr lang="zh-CN" altLang="en-US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2400" b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4.2 </a:t>
            </a:r>
            <a:r>
              <a:rPr lang="zh-CN" altLang="en-US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多项式插值</a:t>
            </a:r>
            <a:endParaRPr lang="en-US" altLang="zh-CN" sz="2400" b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4.3 </a:t>
            </a:r>
            <a:r>
              <a:rPr lang="zh-CN" altLang="en-US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拉格朗日插值</a:t>
            </a:r>
            <a:endParaRPr lang="en-US" altLang="zh-CN" sz="2400" b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4.4 </a:t>
            </a:r>
            <a:r>
              <a:rPr lang="zh-CN" altLang="en-US" sz="2400" b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均差与牛顿插值</a:t>
            </a:r>
            <a:endParaRPr lang="en-US" altLang="zh-CN" sz="2400" b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4.5 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埃尔米特插值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4.6 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分段插值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4.7 </a:t>
            </a:r>
            <a:r>
              <a:rPr lang="zh-CN" altLang="en-US" sz="24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三次样条插值</a:t>
            </a:r>
            <a:endParaRPr lang="en-US" altLang="zh-CN" sz="24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E724AF-170B-4A3F-971D-C7D5C03BE484}"/>
              </a:ext>
            </a:extLst>
          </p:cNvPr>
          <p:cNvSpPr txBox="1"/>
          <p:nvPr/>
        </p:nvSpPr>
        <p:spPr>
          <a:xfrm>
            <a:off x="3347864" y="1166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dirty="0">
                <a:solidFill>
                  <a:srgbClr val="FF0000"/>
                </a:solidFill>
                <a:latin typeface="+mn-ea"/>
                <a:ea typeface="+mn-ea"/>
              </a:rPr>
              <a:t>回 顾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AE0C22-7845-43FD-A92B-CBE3CD4F0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40" y="5229200"/>
            <a:ext cx="8622704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+mn-ea"/>
                <a:ea typeface="+mn-ea"/>
              </a:rPr>
              <a:t>在生产和科研中出现的函数是多种多样的。常遇到这样的情况：</a:t>
            </a:r>
            <a:endParaRPr lang="en-US" altLang="zh-CN" sz="2000" b="0" dirty="0">
              <a:latin typeface="+mn-ea"/>
              <a:ea typeface="+mn-ea"/>
            </a:endParaRPr>
          </a:p>
          <a:p>
            <a:pPr marL="342900" indent="-342900" algn="l" eaLnBrk="1" hangingPunct="1">
              <a:lnSpc>
                <a:spcPts val="14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zh-CN" altLang="en-US" sz="20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函数表达式过于复杂不便于计算</a:t>
            </a:r>
            <a:r>
              <a:rPr lang="en-US" altLang="zh-CN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而又需要计算许多点处的函数值</a:t>
            </a:r>
            <a:endParaRPr lang="en-US" altLang="zh-CN" sz="20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仅有几个采样点处的函数值（即函数表）</a:t>
            </a:r>
            <a:r>
              <a:rPr lang="en-US" altLang="zh-CN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0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而又需要知道非采样点处的函数值</a:t>
            </a:r>
          </a:p>
        </p:txBody>
      </p:sp>
    </p:spTree>
    <p:extLst>
      <p:ext uri="{BB962C8B-B14F-4D97-AF65-F5344CB8AC3E}">
        <p14:creationId xmlns:p14="http://schemas.microsoft.com/office/powerpoint/2010/main" val="7710279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标题 215041">
            <a:extLst>
              <a:ext uri="{FF2B5EF4-FFF2-40B4-BE49-F238E27FC236}">
                <a16:creationId xmlns:a16="http://schemas.microsoft.com/office/drawing/2014/main" id="{B899CBAA-5D88-488E-822D-CBAA3E1DC2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584" y="443546"/>
            <a:ext cx="6912769" cy="466070"/>
          </a:xfrm>
        </p:spPr>
        <p:txBody>
          <a:bodyPr anchor="ctr">
            <a:normAutofit fontScale="90000"/>
          </a:bodyPr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4.5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埃尔米特（</a:t>
            </a:r>
            <a:r>
              <a:rPr lang="en-US" altLang="zh-CN" sz="3600" dirty="0"/>
              <a:t>Hermite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）插值</a:t>
            </a:r>
          </a:p>
        </p:txBody>
      </p:sp>
      <p:sp>
        <p:nvSpPr>
          <p:cNvPr id="215043" name="副标题 215042">
            <a:extLst>
              <a:ext uri="{FF2B5EF4-FFF2-40B4-BE49-F238E27FC236}">
                <a16:creationId xmlns:a16="http://schemas.microsoft.com/office/drawing/2014/main" id="{C4A40DFE-AA23-4DBA-BDF5-F6F6E959B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512" y="1268760"/>
            <a:ext cx="8604448" cy="432048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拉格朗日和牛顿插值多项式的插值条件只要求在插值节点上，插值函数与被插值函数的函数值相等，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即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</a:t>
            </a:r>
            <a:r>
              <a:rPr lang="en-US" altLang="zh-CN" sz="32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)=f(x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3200" b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)=f(x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>
              <a:lnSpc>
                <a:spcPct val="60000"/>
              </a:lnSpc>
              <a:buFont typeface="Wingdings" panose="05000000000000000000" pitchFamily="2" charset="2"/>
              <a:buChar char="Ø"/>
            </a:pP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有时，为保证插值函数能更好地和原来的函数相重合，不但要求“过点”，即两者在节点上有相同的函数值，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且要求“相切”，即在节点上还有相同的导数值</a:t>
            </a:r>
            <a:r>
              <a:rPr lang="en-US" altLang="zh-CN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或者更高阶导数也相等。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just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zh-CN" altLang="en-US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这类插值称为埃尔米特插值。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27DD92-77C9-42EF-BBC9-07F4A8E9E62C}"/>
              </a:ext>
            </a:extLst>
          </p:cNvPr>
          <p:cNvSpPr txBox="1"/>
          <p:nvPr/>
        </p:nvSpPr>
        <p:spPr>
          <a:xfrm>
            <a:off x="395536" y="5517232"/>
            <a:ext cx="8100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我们这里仅介绍满足条件                           和                            </a:t>
            </a:r>
            <a:endParaRPr lang="en-US" altLang="zh-CN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的插值多项式。                            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735189-3979-49CF-A1B3-6B33FE6D5C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683" y="5589240"/>
            <a:ext cx="1903453" cy="2980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FD03FA-B9B5-491D-8A3B-901D347E3D2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96" y="5622590"/>
            <a:ext cx="1977077" cy="2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464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标题 216065">
            <a:extLst>
              <a:ext uri="{FF2B5EF4-FFF2-40B4-BE49-F238E27FC236}">
                <a16:creationId xmlns:a16="http://schemas.microsoft.com/office/drawing/2014/main" id="{8E84B2BA-AC67-4C84-AE3A-1FFCC6E5D8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80020" y="315645"/>
            <a:ext cx="9144000" cy="692150"/>
          </a:xfrm>
        </p:spPr>
        <p:txBody>
          <a:bodyPr anchor="ctr">
            <a:normAutofit fontScale="90000"/>
          </a:bodyPr>
          <a:lstStyle/>
          <a:p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4.5 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埃尔米特插值</a:t>
            </a:r>
          </a:p>
        </p:txBody>
      </p:sp>
      <p:sp>
        <p:nvSpPr>
          <p:cNvPr id="216067" name="副标题 216066">
            <a:extLst>
              <a:ext uri="{FF2B5EF4-FFF2-40B4-BE49-F238E27FC236}">
                <a16:creationId xmlns:a16="http://schemas.microsoft.com/office/drawing/2014/main" id="{099E32F3-90BF-4D11-8DA2-9AFE4F32C9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1124744"/>
            <a:ext cx="8820980" cy="417646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定义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4.4.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已知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n+1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个互异点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a=x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&lt;x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&lt;…&lt;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=b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上的函数值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和导数值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，若存在一个次数不超过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的多项式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H(x)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，满足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                                                  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4.5.1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则称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H(x)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次埃尔米特插值多项式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式中给出了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2n+2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个条件，可唯一确定一个次数不超过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的多项式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H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(x)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，采用类似于拉格朗日插值多项式基函数的方法，求出埃尔米特多项式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H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2n+1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(x)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A839F0-F36B-4CF2-BE41-2E38936342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68" y="2074084"/>
            <a:ext cx="720080" cy="2980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950703-86F6-4210-8A83-3425028209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4" y="3321512"/>
            <a:ext cx="6696744" cy="3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352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标题 220161">
            <a:extLst>
              <a:ext uri="{FF2B5EF4-FFF2-40B4-BE49-F238E27FC236}">
                <a16:creationId xmlns:a16="http://schemas.microsoft.com/office/drawing/2014/main" id="{824FD08F-DFB0-4AA1-BEDC-EC0EAF5EDF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 anchor="ctr">
            <a:normAutofit fontScale="90000"/>
          </a:bodyPr>
          <a:lstStyle/>
          <a:p>
            <a:r>
              <a:rPr lang="en-US" altLang="zh-CN" sz="4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 </a:t>
            </a:r>
            <a:r>
              <a:rPr lang="zh-CN" altLang="en-US" sz="4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埃尔米特插值</a:t>
            </a:r>
          </a:p>
        </p:txBody>
      </p:sp>
      <p:sp>
        <p:nvSpPr>
          <p:cNvPr id="220163" name="副标题 220162">
            <a:extLst>
              <a:ext uri="{FF2B5EF4-FFF2-40B4-BE49-F238E27FC236}">
                <a16:creationId xmlns:a16="http://schemas.microsoft.com/office/drawing/2014/main" id="{00A55972-DC2C-4173-B406-B5B14A6FA4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92150"/>
            <a:ext cx="9144000" cy="1081088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满足插值条件（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4.5.1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）的埃尔米特多项式是唯一的。</a:t>
            </a:r>
          </a:p>
        </p:txBody>
      </p:sp>
      <p:sp>
        <p:nvSpPr>
          <p:cNvPr id="220164" name="矩形 220163">
            <a:extLst>
              <a:ext uri="{FF2B5EF4-FFF2-40B4-BE49-F238E27FC236}">
                <a16:creationId xmlns:a16="http://schemas.microsoft.com/office/drawing/2014/main" id="{6877DB47-063C-4F09-8FA5-B26CB76CF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1916113"/>
            <a:ext cx="5076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都满足上述插值条件，令</a:t>
            </a:r>
          </a:p>
        </p:txBody>
      </p:sp>
      <p:sp>
        <p:nvSpPr>
          <p:cNvPr id="220165" name="矩形 220164">
            <a:extLst>
              <a:ext uri="{FF2B5EF4-FFF2-40B4-BE49-F238E27FC236}">
                <a16:creationId xmlns:a16="http://schemas.microsoft.com/office/drawing/2014/main" id="{3D7EAE4D-4050-4F94-AF7B-C747C1A31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113"/>
            <a:ext cx="12588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166" name="对象 220165">
                <a:extLst>
                  <a:ext uri="{FF2B5EF4-FFF2-40B4-BE49-F238E27FC236}">
                    <a16:creationId xmlns:a16="http://schemas.microsoft.com/office/drawing/2014/main" id="{27F8923B-821B-4C48-9D30-8298AF101660}"/>
                  </a:ext>
                </a:extLst>
              </p:cNvPr>
              <p:cNvSpPr txBox="1"/>
              <p:nvPr/>
            </p:nvSpPr>
            <p:spPr bwMode="auto">
              <a:xfrm>
                <a:off x="1043583" y="1988840"/>
                <a:ext cx="1219200" cy="48736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20166" name="对象 220165">
                <a:extLst>
                  <a:ext uri="{FF2B5EF4-FFF2-40B4-BE49-F238E27FC236}">
                    <a16:creationId xmlns:a16="http://schemas.microsoft.com/office/drawing/2014/main" id="{27F8923B-821B-4C48-9D30-8298AF10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583" y="1988840"/>
                <a:ext cx="1219200" cy="487362"/>
              </a:xfrm>
              <a:prstGeom prst="rect">
                <a:avLst/>
              </a:prstGeom>
              <a:blipFill>
                <a:blip r:embed="rId2"/>
                <a:stretch>
                  <a:fillRect l="-500" r="-9000" b="-500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167" name="矩形 220166">
            <a:extLst>
              <a:ext uri="{FF2B5EF4-FFF2-40B4-BE49-F238E27FC236}">
                <a16:creationId xmlns:a16="http://schemas.microsoft.com/office/drawing/2014/main" id="{B31CB759-8401-4DD3-8CD3-B4CBB27A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916113"/>
            <a:ext cx="647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168" name="对象 220167">
                <a:extLst>
                  <a:ext uri="{FF2B5EF4-FFF2-40B4-BE49-F238E27FC236}">
                    <a16:creationId xmlns:a16="http://schemas.microsoft.com/office/drawing/2014/main" id="{A154063B-C7A9-44F4-8E7E-8632071EB699}"/>
                  </a:ext>
                </a:extLst>
              </p:cNvPr>
              <p:cNvSpPr txBox="1"/>
              <p:nvPr/>
            </p:nvSpPr>
            <p:spPr bwMode="auto">
              <a:xfrm>
                <a:off x="2843808" y="1988840"/>
                <a:ext cx="1143000" cy="46831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ba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20168" name="对象 220167">
                <a:extLst>
                  <a:ext uri="{FF2B5EF4-FFF2-40B4-BE49-F238E27FC236}">
                    <a16:creationId xmlns:a16="http://schemas.microsoft.com/office/drawing/2014/main" id="{A154063B-C7A9-44F4-8E7E-8632071EB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1988840"/>
                <a:ext cx="1143000" cy="468312"/>
              </a:xfrm>
              <a:prstGeom prst="rect">
                <a:avLst/>
              </a:prstGeom>
              <a:blipFill>
                <a:blip r:embed="rId3"/>
                <a:stretch>
                  <a:fillRect r="-8021" b="-779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169" name="矩形 220168">
            <a:extLst>
              <a:ext uri="{FF2B5EF4-FFF2-40B4-BE49-F238E27FC236}">
                <a16:creationId xmlns:a16="http://schemas.microsoft.com/office/drawing/2014/main" id="{7E1A16B8-8172-4E68-A8EA-71D3CAE261D9}"/>
              </a:ext>
            </a:extLst>
          </p:cNvPr>
          <p:cNvSpPr/>
          <p:nvPr/>
        </p:nvSpPr>
        <p:spPr>
          <a:xfrm>
            <a:off x="0" y="3213100"/>
            <a:ext cx="9144000" cy="1800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则每个节点</a:t>
            </a:r>
            <a:r>
              <a:rPr lang="en-US" altLang="zh-CN" sz="3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(k=0,1,…n)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均为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(x)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的二重根，即</a:t>
            </a:r>
          </a:p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2n+2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个根，但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(x)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是不高于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2n+1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次的多项式，所以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(x)</a:t>
            </a:r>
            <a:r>
              <a:rPr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≡0</a:t>
            </a:r>
            <a:r>
              <a:rPr lang="zh-CN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170" name="对象 220169">
                <a:extLst>
                  <a:ext uri="{FF2B5EF4-FFF2-40B4-BE49-F238E27FC236}">
                    <a16:creationId xmlns:a16="http://schemas.microsoft.com/office/drawing/2014/main" id="{4723E5FA-C3CA-4120-B91B-929D83FF3097}"/>
                  </a:ext>
                </a:extLst>
              </p:cNvPr>
              <p:cNvSpPr txBox="1"/>
              <p:nvPr/>
            </p:nvSpPr>
            <p:spPr bwMode="auto">
              <a:xfrm>
                <a:off x="2627362" y="2636614"/>
                <a:ext cx="4191000" cy="6334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ba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20170" name="对象 220169">
                <a:extLst>
                  <a:ext uri="{FF2B5EF4-FFF2-40B4-BE49-F238E27FC236}">
                    <a16:creationId xmlns:a16="http://schemas.microsoft.com/office/drawing/2014/main" id="{4723E5FA-C3CA-4120-B91B-929D83FF3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362" y="2636614"/>
                <a:ext cx="4191000" cy="633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171" name="矩形 220170">
            <a:extLst>
              <a:ext uri="{FF2B5EF4-FFF2-40B4-BE49-F238E27FC236}">
                <a16:creationId xmlns:a16="http://schemas.microsoft.com/office/drawing/2014/main" id="{20CB5F5B-A074-4473-9C4E-66116C0CF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2" y="5657244"/>
            <a:ext cx="91440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唯一性得证。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172" name="对象 220171">
                <a:extLst>
                  <a:ext uri="{FF2B5EF4-FFF2-40B4-BE49-F238E27FC236}">
                    <a16:creationId xmlns:a16="http://schemas.microsoft.com/office/drawing/2014/main" id="{3C27AB80-E44D-459A-8448-D20D825EC380}"/>
                  </a:ext>
                </a:extLst>
              </p:cNvPr>
              <p:cNvSpPr txBox="1"/>
              <p:nvPr/>
            </p:nvSpPr>
            <p:spPr bwMode="auto">
              <a:xfrm>
                <a:off x="2592388" y="5013325"/>
                <a:ext cx="4211860" cy="79193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ba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0172" name="对象 220171">
                <a:extLst>
                  <a:ext uri="{FF2B5EF4-FFF2-40B4-BE49-F238E27FC236}">
                    <a16:creationId xmlns:a16="http://schemas.microsoft.com/office/drawing/2014/main" id="{3C27AB80-E44D-459A-8448-D20D825EC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2388" y="5013325"/>
                <a:ext cx="4211860" cy="791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6756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副标题 222210">
            <a:extLst>
              <a:ext uri="{FF2B5EF4-FFF2-40B4-BE49-F238E27FC236}">
                <a16:creationId xmlns:a16="http://schemas.microsoft.com/office/drawing/2014/main" id="{568F7AD6-245D-4F46-B11C-1FBCD1B320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608" y="93662"/>
            <a:ext cx="8388350" cy="504826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4.7 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已知函数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在两个节点上的函数值及导数值如表：</a:t>
            </a: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222213" name="表格 222212">
            <a:extLst>
              <a:ext uri="{FF2B5EF4-FFF2-40B4-BE49-F238E27FC236}">
                <a16:creationId xmlns:a16="http://schemas.microsoft.com/office/drawing/2014/main" id="{E539D31D-6FC9-433D-8ADA-AC1BA3A34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455338"/>
              </p:ext>
            </p:extLst>
          </p:nvPr>
        </p:nvGraphicFramePr>
        <p:xfrm>
          <a:off x="3135967" y="622777"/>
          <a:ext cx="2444145" cy="1410651"/>
        </p:xfrm>
        <a:graphic>
          <a:graphicData uri="http://schemas.openxmlformats.org/drawingml/2006/table">
            <a:tbl>
              <a:tblPr/>
              <a:tblGrid>
                <a:gridCol w="81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21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i</a:t>
                      </a:r>
                      <a:endParaRPr lang="zh-CN" altLang="en-US" sz="2400" baseline="-25000" dirty="0"/>
                    </a:p>
                  </a:txBody>
                  <a:tcPr marT="51805" marB="518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  <a:endParaRPr lang="zh-CN" altLang="en-US" sz="2400"/>
                    </a:p>
                  </a:txBody>
                  <a:tcPr marT="51805" marB="518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marT="51805" marB="518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1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 err="1"/>
                        <a:t>f(x</a:t>
                      </a:r>
                      <a:r>
                        <a:rPr lang="en-US" altLang="zh-CN" sz="2400" baseline="-25000" dirty="0" err="1"/>
                        <a:t>i</a:t>
                      </a:r>
                      <a:r>
                        <a:rPr lang="en-US" altLang="zh-CN" sz="2400"/>
                        <a:t>)</a:t>
                      </a:r>
                      <a:endParaRPr lang="zh-CN" altLang="en-US" sz="2400"/>
                    </a:p>
                  </a:txBody>
                  <a:tcPr marT="51805" marB="518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 marT="51805" marB="518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T="51805" marB="518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1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 err="1"/>
                        <a:t>f’(x</a:t>
                      </a:r>
                      <a:r>
                        <a:rPr lang="en-US" altLang="zh-CN" sz="2400" baseline="-25000" dirty="0" err="1"/>
                        <a:t>i</a:t>
                      </a:r>
                      <a:r>
                        <a:rPr lang="en-US" altLang="zh-CN" sz="2400"/>
                        <a:t>)</a:t>
                      </a:r>
                      <a:endParaRPr lang="zh-CN" altLang="en-US" sz="2400"/>
                    </a:p>
                  </a:txBody>
                  <a:tcPr marT="51805" marB="518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T="51805" marB="518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-1</a:t>
                      </a:r>
                      <a:endParaRPr lang="zh-CN" altLang="en-US" sz="2400" dirty="0"/>
                    </a:p>
                  </a:txBody>
                  <a:tcPr marT="51805" marB="518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2232" name="矩形 222231">
            <a:extLst>
              <a:ext uri="{FF2B5EF4-FFF2-40B4-BE49-F238E27FC236}">
                <a16:creationId xmlns:a16="http://schemas.microsoft.com/office/drawing/2014/main" id="{8DBB0FAD-E7EF-4871-ABDD-995AFACE8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8" y="2153047"/>
            <a:ext cx="7352704" cy="41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的三次埃尔米特插值多项式。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373065-1AEA-410C-89A8-D190C761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" y="4009352"/>
            <a:ext cx="2359689" cy="47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由插值条件有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象 12">
                <a:extLst>
                  <a:ext uri="{FF2B5EF4-FFF2-40B4-BE49-F238E27FC236}">
                    <a16:creationId xmlns:a16="http://schemas.microsoft.com/office/drawing/2014/main" id="{BA77A9E2-E2B4-49C3-8712-CDDAFCBFD617}"/>
                  </a:ext>
                </a:extLst>
              </p:cNvPr>
              <p:cNvSpPr txBox="1"/>
              <p:nvPr/>
            </p:nvSpPr>
            <p:spPr bwMode="auto">
              <a:xfrm>
                <a:off x="1848064" y="6247554"/>
                <a:ext cx="4308112" cy="5404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)=−3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+13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−17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对象 12">
                <a:extLst>
                  <a:ext uri="{FF2B5EF4-FFF2-40B4-BE49-F238E27FC236}">
                    <a16:creationId xmlns:a16="http://schemas.microsoft.com/office/drawing/2014/main" id="{BA77A9E2-E2B4-49C3-8712-CDDAFCBFD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8064" y="6247554"/>
                <a:ext cx="4308112" cy="540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象 13">
                <a:extLst>
                  <a:ext uri="{FF2B5EF4-FFF2-40B4-BE49-F238E27FC236}">
                    <a16:creationId xmlns:a16="http://schemas.microsoft.com/office/drawing/2014/main" id="{EB134BE9-E184-4D75-8BC2-3CBCB56BE5C4}"/>
                  </a:ext>
                </a:extLst>
              </p:cNvPr>
              <p:cNvSpPr txBox="1"/>
              <p:nvPr/>
            </p:nvSpPr>
            <p:spPr bwMode="auto">
              <a:xfrm>
                <a:off x="1848064" y="3149839"/>
                <a:ext cx="5183981" cy="50536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对象 13">
                <a:extLst>
                  <a:ext uri="{FF2B5EF4-FFF2-40B4-BE49-F238E27FC236}">
                    <a16:creationId xmlns:a16="http://schemas.microsoft.com/office/drawing/2014/main" id="{EB134BE9-E184-4D75-8BC2-3CBCB56BE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8064" y="3149839"/>
                <a:ext cx="5183981" cy="505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对象 14">
                <a:extLst>
                  <a:ext uri="{FF2B5EF4-FFF2-40B4-BE49-F238E27FC236}">
                    <a16:creationId xmlns:a16="http://schemas.microsoft.com/office/drawing/2014/main" id="{FF6AC436-AE19-49EE-BB55-E6C457DAF3DD}"/>
                  </a:ext>
                </a:extLst>
              </p:cNvPr>
              <p:cNvSpPr txBox="1"/>
              <p:nvPr/>
            </p:nvSpPr>
            <p:spPr bwMode="auto">
              <a:xfrm>
                <a:off x="2339752" y="3724998"/>
                <a:ext cx="4933293" cy="17335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(2)=8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(1)=3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(2)=12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对象 14">
                <a:extLst>
                  <a:ext uri="{FF2B5EF4-FFF2-40B4-BE49-F238E27FC236}">
                    <a16:creationId xmlns:a16="http://schemas.microsoft.com/office/drawing/2014/main" id="{FF6AC436-AE19-49EE-BB55-E6C457DAF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3724998"/>
                <a:ext cx="4933293" cy="1733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29F06F81-EB7B-4A54-8AFF-027255127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06" y="5218431"/>
            <a:ext cx="1308101" cy="47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解之得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16">
                <a:extLst>
                  <a:ext uri="{FF2B5EF4-FFF2-40B4-BE49-F238E27FC236}">
                    <a16:creationId xmlns:a16="http://schemas.microsoft.com/office/drawing/2014/main" id="{7309B0AE-3FBF-4420-8F23-2492A027F504}"/>
                  </a:ext>
                </a:extLst>
              </p:cNvPr>
              <p:cNvSpPr txBox="1"/>
              <p:nvPr/>
            </p:nvSpPr>
            <p:spPr bwMode="auto">
              <a:xfrm>
                <a:off x="1733482" y="5528345"/>
                <a:ext cx="4537275" cy="47180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=−3,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=13,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=−17,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对象 16">
                <a:extLst>
                  <a:ext uri="{FF2B5EF4-FFF2-40B4-BE49-F238E27FC236}">
                    <a16:creationId xmlns:a16="http://schemas.microsoft.com/office/drawing/2014/main" id="{7309B0AE-3FBF-4420-8F23-2492A027F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3482" y="5528345"/>
                <a:ext cx="4537275" cy="471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1C9B1267-AEB7-4525-B218-7A8B4D405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0" y="2678035"/>
            <a:ext cx="6019800" cy="47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解 令所求的埃尔米特插值多项式为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B41E48-E9FE-4043-A4CA-52FEE7AB4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6" y="6145095"/>
            <a:ext cx="1449389" cy="47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所以有</a:t>
            </a:r>
          </a:p>
        </p:txBody>
      </p:sp>
    </p:spTree>
    <p:extLst>
      <p:ext uri="{BB962C8B-B14F-4D97-AF65-F5344CB8AC3E}">
        <p14:creationId xmlns:p14="http://schemas.microsoft.com/office/powerpoint/2010/main" val="6367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9" grpId="0"/>
      <p:bldP spid="2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标题 221185">
            <a:extLst>
              <a:ext uri="{FF2B5EF4-FFF2-40B4-BE49-F238E27FC236}">
                <a16:creationId xmlns:a16="http://schemas.microsoft.com/office/drawing/2014/main" id="{4250D48A-17A7-4B73-9600-CAF5793A46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54260" y="143887"/>
            <a:ext cx="9144000" cy="692150"/>
          </a:xfrm>
        </p:spPr>
        <p:txBody>
          <a:bodyPr anchor="ctr">
            <a:norm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4.5 </a:t>
            </a:r>
            <a:r>
              <a:rPr lang="zh-CN" altLang="en-US" sz="32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埃尔米特插值误差分析</a:t>
            </a:r>
          </a:p>
        </p:txBody>
      </p:sp>
      <p:sp>
        <p:nvSpPr>
          <p:cNvPr id="221187" name="副标题 221186">
            <a:extLst>
              <a:ext uri="{FF2B5EF4-FFF2-40B4-BE49-F238E27FC236}">
                <a16:creationId xmlns:a16="http://schemas.microsoft.com/office/drawing/2014/main" id="{37E8F405-8E6D-45C7-9A34-2B052D6AD7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836037"/>
            <a:ext cx="8820472" cy="1200716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f(x)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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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上存在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2n+2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阶导数，则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2n+1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次埃尔米特插值多项式的余项为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21188" name="矩形 221187">
            <a:extLst>
              <a:ext uri="{FF2B5EF4-FFF2-40B4-BE49-F238E27FC236}">
                <a16:creationId xmlns:a16="http://schemas.microsoft.com/office/drawing/2014/main" id="{FA1DBB24-F5C7-4868-88BA-712382F78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8" y="4461308"/>
            <a:ext cx="882047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定理的证明，可仿照拉格朗日插值余项的证明方法。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189" name="对象 221188">
                <a:extLst>
                  <a:ext uri="{FF2B5EF4-FFF2-40B4-BE49-F238E27FC236}">
                    <a16:creationId xmlns:a16="http://schemas.microsoft.com/office/drawing/2014/main" id="{34F3B771-0499-4A68-8CA3-3FE823D4D024}"/>
                  </a:ext>
                </a:extLst>
              </p:cNvPr>
              <p:cNvSpPr txBox="1"/>
              <p:nvPr/>
            </p:nvSpPr>
            <p:spPr bwMode="auto">
              <a:xfrm>
                <a:off x="1187624" y="2132856"/>
                <a:ext cx="6862392" cy="100811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+2)!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1189" name="对象 221188">
                <a:extLst>
                  <a:ext uri="{FF2B5EF4-FFF2-40B4-BE49-F238E27FC236}">
                    <a16:creationId xmlns:a16="http://schemas.microsoft.com/office/drawing/2014/main" id="{34F3B771-0499-4A68-8CA3-3FE823D4D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2132856"/>
                <a:ext cx="6862392" cy="1008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190" name="矩形 221189">
            <a:extLst>
              <a:ext uri="{FF2B5EF4-FFF2-40B4-BE49-F238E27FC236}">
                <a16:creationId xmlns:a16="http://schemas.microsoft.com/office/drawing/2014/main" id="{F01EFA8B-76FF-41F0-86C9-938B06C6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8" y="3104570"/>
            <a:ext cx="14763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191" name="对象 221190">
                <a:extLst>
                  <a:ext uri="{FF2B5EF4-FFF2-40B4-BE49-F238E27FC236}">
                    <a16:creationId xmlns:a16="http://schemas.microsoft.com/office/drawing/2014/main" id="{341EC7BE-E85E-43AC-A452-D31E4523568E}"/>
                  </a:ext>
                </a:extLst>
              </p:cNvPr>
              <p:cNvSpPr txBox="1"/>
              <p:nvPr/>
            </p:nvSpPr>
            <p:spPr bwMode="auto">
              <a:xfrm>
                <a:off x="755576" y="3789040"/>
                <a:ext cx="8208912" cy="57606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221191" name="对象 221190">
                <a:extLst>
                  <a:ext uri="{FF2B5EF4-FFF2-40B4-BE49-F238E27FC236}">
                    <a16:creationId xmlns:a16="http://schemas.microsoft.com/office/drawing/2014/main" id="{341EC7BE-E85E-43AC-A452-D31E45235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3789040"/>
                <a:ext cx="8208912" cy="576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3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F36F3CF-C310-401A-92FA-D8B4E1AD6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36032" y="271645"/>
            <a:ext cx="2471936" cy="5619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插值基函数</a:t>
            </a:r>
          </a:p>
        </p:txBody>
      </p:sp>
      <p:sp>
        <p:nvSpPr>
          <p:cNvPr id="775195" name="Text Box 27">
            <a:extLst>
              <a:ext uri="{FF2B5EF4-FFF2-40B4-BE49-F238E27FC236}">
                <a16:creationId xmlns:a16="http://schemas.microsoft.com/office/drawing/2014/main" id="{B818F2F4-84CF-43C3-AD0D-7145C802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08241"/>
            <a:ext cx="8622704" cy="108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令 </a:t>
            </a:r>
            <a:r>
              <a:rPr lang="en-US" altLang="zh-CN" b="0" i="1" dirty="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0" baseline="-200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)={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次数不超过 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的多项式的全体}，则</a:t>
            </a:r>
            <a:r>
              <a:rPr lang="en-US" altLang="zh-CN" b="0" i="1" dirty="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0" baseline="-200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构成一个 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+1 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维线性空间，设其一组基为</a:t>
            </a:r>
          </a:p>
        </p:txBody>
      </p:sp>
      <p:sp>
        <p:nvSpPr>
          <p:cNvPr id="775196" name="Text Box 28">
            <a:extLst>
              <a:ext uri="{FF2B5EF4-FFF2-40B4-BE49-F238E27FC236}">
                <a16:creationId xmlns:a16="http://schemas.microsoft.com/office/drawing/2014/main" id="{A78908EA-66B1-4AA4-8B9F-437BB4455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37127"/>
            <a:ext cx="8001000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则插值多项式 </a:t>
            </a:r>
            <a:r>
              <a:rPr lang="en-US" altLang="zh-CN" b="0" i="1" dirty="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0" baseline="-200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可以被这组基线性表出，即：</a:t>
            </a:r>
          </a:p>
        </p:txBody>
      </p:sp>
      <p:sp>
        <p:nvSpPr>
          <p:cNvPr id="775199" name="Text Box 31">
            <a:extLst>
              <a:ext uri="{FF2B5EF4-FFF2-40B4-BE49-F238E27FC236}">
                <a16:creationId xmlns:a16="http://schemas.microsoft.com/office/drawing/2014/main" id="{72AD129E-3A5E-4CFD-A9B1-EBA64C8A4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326141"/>
            <a:ext cx="8269362" cy="108241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这样就可以通过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不同的基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来构造插值多项式 </a:t>
            </a:r>
            <a:r>
              <a:rPr lang="en-US" altLang="zh-CN" b="0" i="1" dirty="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0" baseline="-200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项，这样的方法称为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基函数法。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5202" name="Object 34">
                <a:extLst>
                  <a:ext uri="{FF2B5EF4-FFF2-40B4-BE49-F238E27FC236}">
                    <a16:creationId xmlns:a16="http://schemas.microsoft.com/office/drawing/2014/main" id="{42CDC566-9D49-42B1-9E9E-5D1BE30E155D}"/>
                  </a:ext>
                </a:extLst>
              </p:cNvPr>
              <p:cNvSpPr txBox="1"/>
              <p:nvPr/>
            </p:nvSpPr>
            <p:spPr bwMode="auto">
              <a:xfrm>
                <a:off x="1187624" y="3429000"/>
                <a:ext cx="7423920" cy="5851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</m:t>
                      </m:r>
                      <m: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75202" name="Object 34">
                <a:extLst>
                  <a:ext uri="{FF2B5EF4-FFF2-40B4-BE49-F238E27FC236}">
                    <a16:creationId xmlns:a16="http://schemas.microsoft.com/office/drawing/2014/main" id="{42CDC566-9D49-42B1-9E9E-5D1BE30E1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429000"/>
                <a:ext cx="7423920" cy="585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5203" name="Object 35">
                <a:extLst>
                  <a:ext uri="{FF2B5EF4-FFF2-40B4-BE49-F238E27FC236}">
                    <a16:creationId xmlns:a16="http://schemas.microsoft.com/office/drawing/2014/main" id="{EBC17D5B-D379-4EB2-B10C-85AB6F0B1503}"/>
                  </a:ext>
                </a:extLst>
              </p:cNvPr>
              <p:cNvSpPr txBox="1"/>
              <p:nvPr/>
            </p:nvSpPr>
            <p:spPr bwMode="auto">
              <a:xfrm>
                <a:off x="2826543" y="2022611"/>
                <a:ext cx="3719512" cy="5730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),...,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5203" name="Object 35">
                <a:extLst>
                  <a:ext uri="{FF2B5EF4-FFF2-40B4-BE49-F238E27FC236}">
                    <a16:creationId xmlns:a16="http://schemas.microsoft.com/office/drawing/2014/main" id="{EBC17D5B-D379-4EB2-B10C-85AB6F0B1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6543" y="2022611"/>
                <a:ext cx="3719512" cy="573087"/>
              </a:xfrm>
              <a:prstGeom prst="rect">
                <a:avLst/>
              </a:prstGeom>
              <a:blipFill>
                <a:blip r:embed="rId4"/>
                <a:stretch>
                  <a:fillRect l="-49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271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标题 225281">
            <a:extLst>
              <a:ext uri="{FF2B5EF4-FFF2-40B4-BE49-F238E27FC236}">
                <a16:creationId xmlns:a16="http://schemas.microsoft.com/office/drawing/2014/main" id="{C3A51187-AD31-4F72-9F1C-837AD9E6A6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59632" y="260648"/>
            <a:ext cx="6193854" cy="628180"/>
          </a:xfrm>
        </p:spPr>
        <p:txBody>
          <a:bodyPr anchor="ctr">
            <a:normAutofit/>
          </a:bodyPr>
          <a:lstStyle/>
          <a:p>
            <a:r>
              <a:rPr lang="en-US" altLang="zh-CN" sz="290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4.6  </a:t>
            </a:r>
            <a:r>
              <a:rPr lang="zh-CN" altLang="en-US" sz="290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分段插值法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62C7B5-8CBD-49D1-B484-A3ABE2858403}"/>
              </a:ext>
            </a:extLst>
          </p:cNvPr>
          <p:cNvSpPr txBox="1"/>
          <p:nvPr/>
        </p:nvSpPr>
        <p:spPr>
          <a:xfrm>
            <a:off x="251520" y="993860"/>
            <a:ext cx="8640960" cy="391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在区间</a:t>
            </a: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400" b="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a, b</a:t>
            </a: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上用插值多项式</a:t>
            </a:r>
            <a:r>
              <a:rPr lang="en-US" altLang="zh-CN" sz="2400" b="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逼近函数</a:t>
            </a:r>
            <a:r>
              <a:rPr lang="en-US" altLang="zh-CN" sz="2400" b="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 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时，</a:t>
            </a:r>
            <a:r>
              <a:rPr lang="en-US" altLang="zh-CN" sz="2400" b="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 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b="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在每个节点上的差异</a:t>
            </a: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理论上</a:t>
            </a: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应该为零。自然，我们期望在一切中间点上也能很好地逼近 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 .</a:t>
            </a:r>
            <a:r>
              <a:rPr lang="en-US" altLang="zh-CN" sz="2400" b="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根据插值多项式余项公式，插值节点越多，一般说来误差越小，函数逼近越好，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但这也不是绝对的。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因为余项的大小既与插值节点的个数有关，也与函数</a:t>
            </a: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的高阶导数有关。换句话说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，适当地提高插值多项式的次数，有可能提高计算结果的准确程度，但并非插值多项式的次数越高越好。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660055B-777B-4349-9A8C-31F23606B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5157192"/>
            <a:ext cx="8640568" cy="1224136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zh-CN" altLang="en-US" sz="3400" dirty="0"/>
              <a:t>       </a:t>
            </a:r>
            <a:r>
              <a:rPr lang="zh-CN" altLang="en-US" sz="3100" dirty="0"/>
              <a:t>但上述的期望不可能实现的。当认识到这一点时，在数学界曾引起强烈的震动。</a:t>
            </a:r>
            <a:endParaRPr lang="zh-CN" altLang="en-US" sz="31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829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AC3FC95-BCA7-4BEB-B062-A98CBC36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752" y="12680"/>
            <a:ext cx="4433080" cy="34163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01BCF1-E04C-4999-9DD9-799AE583A550}"/>
              </a:ext>
            </a:extLst>
          </p:cNvPr>
          <p:cNvSpPr txBox="1"/>
          <p:nvPr/>
        </p:nvSpPr>
        <p:spPr>
          <a:xfrm>
            <a:off x="113996" y="3429000"/>
            <a:ext cx="8916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将区间</a:t>
            </a: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[-5,5]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分成</a:t>
            </a:r>
            <a:r>
              <a:rPr lang="en-US" altLang="zh-CN" sz="2400" b="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 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等分，以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+mn-ea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(x) 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表示取</a:t>
            </a:r>
            <a:r>
              <a:rPr lang="en-US" altLang="zh-CN" sz="2400" b="0" i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个等分的插值多项式，右上图给出了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3(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10(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的图象，可以看出：   随着插值节点数增加，插值多项式的次数也相应增加，而对于高次插值时，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(x)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在两端会出现激烈的振荡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带来数值不稳定；越靠近端点逼近的效果越差</a:t>
            </a: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Runge</a:t>
            </a:r>
            <a:r>
              <a:rPr lang="zh-CN" altLang="en-US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现象</a:t>
            </a: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b="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/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该现象表明，在大范围内使用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高次插值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，逼近的效果往往是不理想的。因此，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既要增加插值结点，减小插值区间，又要不增加插值多项式的次数以减少误差，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我们可以采用分段插值的办法。</a:t>
            </a:r>
          </a:p>
        </p:txBody>
      </p:sp>
      <p:sp>
        <p:nvSpPr>
          <p:cNvPr id="11" name="副标题 227330">
            <a:extLst>
              <a:ext uri="{FF2B5EF4-FFF2-40B4-BE49-F238E27FC236}">
                <a16:creationId xmlns:a16="http://schemas.microsoft.com/office/drawing/2014/main" id="{C2A206CD-4C96-4B2F-B823-D166EBBCFA0E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522904"/>
            <a:ext cx="2051050" cy="5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考察函数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BFE6013A-86C4-4C50-AF47-107642A14B24}"/>
                  </a:ext>
                </a:extLst>
              </p:cNvPr>
              <p:cNvSpPr txBox="1"/>
              <p:nvPr/>
            </p:nvSpPr>
            <p:spPr bwMode="auto">
              <a:xfrm>
                <a:off x="683568" y="1412776"/>
                <a:ext cx="3581400" cy="77946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−5≤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≤5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BFE6013A-86C4-4C50-AF47-107642A1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412776"/>
                <a:ext cx="3581400" cy="779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166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标题 228353">
            <a:extLst>
              <a:ext uri="{FF2B5EF4-FFF2-40B4-BE49-F238E27FC236}">
                <a16:creationId xmlns:a16="http://schemas.microsoft.com/office/drawing/2014/main" id="{38923E8E-5C6A-41E5-8A6B-AFBC808FE3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79712" y="260648"/>
            <a:ext cx="5292080" cy="570394"/>
          </a:xfrm>
        </p:spPr>
        <p:txBody>
          <a:bodyPr anchor="ctr">
            <a:normAutofit/>
          </a:bodyPr>
          <a:lstStyle/>
          <a:p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4.6.1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高次插值的龙格现象</a:t>
            </a:r>
          </a:p>
        </p:txBody>
      </p:sp>
      <p:sp>
        <p:nvSpPr>
          <p:cNvPr id="228355" name="副标题 228354">
            <a:extLst>
              <a:ext uri="{FF2B5EF4-FFF2-40B4-BE49-F238E27FC236}">
                <a16:creationId xmlns:a16="http://schemas.microsoft.com/office/drawing/2014/main" id="{6CF97EC1-FD62-4CB9-92FB-C1B3D01B0C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2236520"/>
            <a:ext cx="5666640" cy="436186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因此，为克服在区间上进行高次插值所造成的龙格现象，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采用分段插值的方法，将插值区间分成若干个小的区间，在每个小区间进行线性插值，然后相互连接，用连接相邻节点的折线逼近被插函数，这种把插值区间分段的方法就是分段线性插值法。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1426AB-711A-40D7-A370-645AB0D10F2F}"/>
              </a:ext>
            </a:extLst>
          </p:cNvPr>
          <p:cNvSpPr/>
          <p:nvPr/>
        </p:nvSpPr>
        <p:spPr>
          <a:xfrm>
            <a:off x="179512" y="827813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另外，从舍入误差来看，高次插值误差的传播也较为严重。在一个节点上产生的舍入误差会在计算中不断扩大，并传播到其它节点上。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F4F689E-5810-4298-B850-D2BE976F1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430088"/>
              </p:ext>
            </p:extLst>
          </p:nvPr>
        </p:nvGraphicFramePr>
        <p:xfrm>
          <a:off x="5515272" y="2996952"/>
          <a:ext cx="3809256" cy="235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0" r:id="rId3" imgW="2740152" imgH="1828800" progId="Word.Picture.8">
                  <p:embed/>
                </p:oleObj>
              </mc:Choice>
              <mc:Fallback>
                <p:oleObj r:id="rId3" imgW="2740152" imgH="1828800" progId="Word.Picture.8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610BEC2C-F696-46E8-9EAA-DC544DB894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272" y="2996952"/>
                        <a:ext cx="3809256" cy="2353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1338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5" name="Rectangle 3">
            <a:extLst>
              <a:ext uri="{FF2B5EF4-FFF2-40B4-BE49-F238E27FC236}">
                <a16:creationId xmlns:a16="http://schemas.microsoft.com/office/drawing/2014/main" id="{CC69608C-B680-42A5-A0D6-81D772AF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60832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rgbClr val="990000"/>
                </a:solidFill>
              </a:rPr>
              <a:t> 分段低次插值</a:t>
            </a:r>
          </a:p>
        </p:txBody>
      </p:sp>
      <p:sp>
        <p:nvSpPr>
          <p:cNvPr id="873476" name="Rectangle 4">
            <a:extLst>
              <a:ext uri="{FF2B5EF4-FFF2-40B4-BE49-F238E27FC236}">
                <a16:creationId xmlns:a16="http://schemas.microsoft.com/office/drawing/2014/main" id="{2E8D9011-788D-4506-ADF2-F8372F592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88414"/>
            <a:ext cx="761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990000"/>
                </a:solidFill>
              </a:rPr>
              <a:t>基本思想</a:t>
            </a:r>
            <a:r>
              <a:rPr lang="zh-CN" altLang="en-US" sz="2800" b="1" dirty="0">
                <a:solidFill>
                  <a:srgbClr val="0000CC"/>
                </a:solidFill>
              </a:rPr>
              <a:t>：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用分段低次多项式来代替单个多项式。</a:t>
            </a:r>
          </a:p>
        </p:txBody>
      </p:sp>
      <p:sp>
        <p:nvSpPr>
          <p:cNvPr id="873477" name="Rectangle 5">
            <a:extLst>
              <a:ext uri="{FF2B5EF4-FFF2-40B4-BE49-F238E27FC236}">
                <a16:creationId xmlns:a16="http://schemas.microsoft.com/office/drawing/2014/main" id="{1120252D-7DE6-44EF-BEDA-340D8386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2" y="3471642"/>
            <a:ext cx="7827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990000"/>
                </a:solidFill>
              </a:rPr>
              <a:t>具体作法</a:t>
            </a:r>
            <a:r>
              <a:rPr lang="zh-CN" altLang="en-US" sz="2800" b="1" dirty="0">
                <a:solidFill>
                  <a:srgbClr val="0000CC"/>
                </a:solidFill>
              </a:rPr>
              <a:t>：</a:t>
            </a:r>
            <a:r>
              <a:rPr lang="zh-CN" altLang="en-US" sz="2600" b="1" dirty="0">
                <a:solidFill>
                  <a:srgbClr val="0000CC"/>
                </a:solidFill>
              </a:rPr>
              <a:t>(1)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 把整个插值区间分割成多个小区间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；</a:t>
            </a:r>
          </a:p>
        </p:txBody>
      </p:sp>
      <p:sp>
        <p:nvSpPr>
          <p:cNvPr id="873478" name="Rectangle 6">
            <a:extLst>
              <a:ext uri="{FF2B5EF4-FFF2-40B4-BE49-F238E27FC236}">
                <a16:creationId xmlns:a16="http://schemas.microsoft.com/office/drawing/2014/main" id="{F3B32EAD-FB54-4EE8-8026-E5D01DB0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970" y="3990754"/>
            <a:ext cx="6042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CC"/>
                </a:solidFill>
              </a:rPr>
              <a:t>(2)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 在每个小区间上作低次插值多项式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；</a:t>
            </a:r>
          </a:p>
        </p:txBody>
      </p:sp>
      <p:sp>
        <p:nvSpPr>
          <p:cNvPr id="873479" name="Rectangle 7">
            <a:extLst>
              <a:ext uri="{FF2B5EF4-FFF2-40B4-BE49-F238E27FC236}">
                <a16:creationId xmlns:a16="http://schemas.microsoft.com/office/drawing/2014/main" id="{44C2A8ED-E837-4201-91B1-E1AB84348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090174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990000"/>
                </a:solidFill>
              </a:rPr>
              <a:t>优点</a:t>
            </a:r>
            <a:r>
              <a:rPr lang="zh-CN" altLang="en-US" sz="2800" b="1" dirty="0">
                <a:solidFill>
                  <a:srgbClr val="0000CC"/>
                </a:solidFill>
              </a:rPr>
              <a:t>：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公式简单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、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 运算量小</a:t>
            </a:r>
            <a:r>
              <a:rPr lang="en-US" altLang="zh-CN" sz="2600" b="1" dirty="0">
                <a:solidFill>
                  <a:srgbClr val="0000CC"/>
                </a:solidFill>
                <a:ea typeface="楷体_GB2312" pitchFamily="49" charset="-122"/>
              </a:rPr>
              <a:t>、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稳定性好、收敛性 …</a:t>
            </a:r>
            <a:endParaRPr lang="en-US" altLang="zh-CN" sz="2600" b="1" dirty="0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873480" name="Rectangle 8">
            <a:extLst>
              <a:ext uri="{FF2B5EF4-FFF2-40B4-BE49-F238E27FC236}">
                <a16:creationId xmlns:a16="http://schemas.microsoft.com/office/drawing/2014/main" id="{86DFCADF-596F-4A99-B366-554BCC071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458" y="4533521"/>
            <a:ext cx="6373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CC"/>
                </a:solidFill>
              </a:rPr>
              <a:t>(3) 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 将所有插值多项式拼接整一个多项式。</a:t>
            </a:r>
            <a:endParaRPr lang="en-US" altLang="zh-CN" sz="2600" b="1" dirty="0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873481" name="Rectangle 9">
            <a:extLst>
              <a:ext uri="{FF2B5EF4-FFF2-40B4-BE49-F238E27FC236}">
                <a16:creationId xmlns:a16="http://schemas.microsoft.com/office/drawing/2014/main" id="{0D3E059E-EB07-4953-823C-413335D8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625981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990000"/>
                </a:solidFill>
              </a:rPr>
              <a:t>缺点</a:t>
            </a:r>
            <a:r>
              <a:rPr lang="zh-CN" altLang="en-US" sz="2800" b="1" dirty="0">
                <a:solidFill>
                  <a:srgbClr val="0000CC"/>
                </a:solidFill>
              </a:rPr>
              <a:t>：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节点处的导数不连续，失去原函数的</a:t>
            </a:r>
            <a:r>
              <a:rPr lang="zh-CN" altLang="en-US" sz="2600" b="1" dirty="0">
                <a:solidFill>
                  <a:srgbClr val="990000"/>
                </a:solidFill>
                <a:ea typeface="楷体_GB2312" pitchFamily="49" charset="-122"/>
              </a:rPr>
              <a:t>光滑性</a:t>
            </a:r>
            <a:r>
              <a:rPr lang="zh-CN" altLang="en-US" sz="2600" b="1" dirty="0">
                <a:solidFill>
                  <a:srgbClr val="0000CC"/>
                </a:solidFill>
                <a:ea typeface="楷体_GB2312" pitchFamily="49" charset="-122"/>
              </a:rPr>
              <a:t>。</a:t>
            </a:r>
            <a:endParaRPr lang="en-US" altLang="zh-CN" sz="2600" b="1" dirty="0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873482" name="Rectangle 10">
            <a:extLst>
              <a:ext uri="{FF2B5EF4-FFF2-40B4-BE49-F238E27FC236}">
                <a16:creationId xmlns:a16="http://schemas.microsoft.com/office/drawing/2014/main" id="{731F4466-1E37-4434-8656-8EE785178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477"/>
            <a:ext cx="49103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b="1" dirty="0">
                <a:solidFill>
                  <a:srgbClr val="990000"/>
                </a:solidFill>
              </a:rPr>
              <a:t> </a:t>
            </a:r>
            <a:r>
              <a:rPr lang="zh-CN" altLang="en-US" b="1" dirty="0">
                <a:solidFill>
                  <a:srgbClr val="0000CC"/>
                </a:solidFill>
              </a:rPr>
              <a:t>在处理实际问题时，总是希望将所得到的</a:t>
            </a:r>
            <a:r>
              <a:rPr lang="zh-CN" altLang="en-US" b="1" dirty="0">
                <a:solidFill>
                  <a:srgbClr val="990000"/>
                </a:solidFill>
              </a:rPr>
              <a:t>数据点用得越多越好</a:t>
            </a:r>
            <a:r>
              <a:rPr lang="zh-CN" altLang="en-US" b="1" dirty="0">
                <a:solidFill>
                  <a:srgbClr val="0000CC"/>
                </a:solidFill>
              </a:rPr>
              <a:t>。最简单的方法是用</a:t>
            </a:r>
            <a:r>
              <a:rPr lang="zh-CN" altLang="en-US" b="1" dirty="0">
                <a:solidFill>
                  <a:schemeClr val="hlink"/>
                </a:solidFill>
              </a:rPr>
              <a:t>直线</a:t>
            </a:r>
            <a:r>
              <a:rPr lang="zh-CN" altLang="en-US" b="1" dirty="0">
                <a:solidFill>
                  <a:srgbClr val="0000CC"/>
                </a:solidFill>
              </a:rPr>
              <a:t>将函数值点直接</a:t>
            </a:r>
            <a:r>
              <a:rPr lang="zh-CN" altLang="en-US" b="1" dirty="0">
                <a:solidFill>
                  <a:schemeClr val="hlink"/>
                </a:solidFill>
              </a:rPr>
              <a:t>连接</a:t>
            </a:r>
            <a:r>
              <a:rPr lang="zh-CN" altLang="en-US" b="1" dirty="0">
                <a:solidFill>
                  <a:srgbClr val="0000CC"/>
                </a:solidFill>
              </a:rPr>
              <a:t>。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10BEC2C-F696-46E8-9EAA-DC544DB89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397776"/>
              </p:ext>
            </p:extLst>
          </p:nvPr>
        </p:nvGraphicFramePr>
        <p:xfrm>
          <a:off x="5004048" y="128213"/>
          <a:ext cx="4241304" cy="2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0" r:id="rId3" imgW="2740152" imgH="1828800" progId="Word.Picture.8">
                  <p:embed/>
                </p:oleObj>
              </mc:Choice>
              <mc:Fallback>
                <p:oleObj r:id="rId3" imgW="2740152" imgH="1828800" progId="Word.Picture.8">
                  <p:embed/>
                  <p:pic>
                    <p:nvPicPr>
                      <p:cNvPr id="229382" name="对象 229381">
                        <a:extLst>
                          <a:ext uri="{FF2B5EF4-FFF2-40B4-BE49-F238E27FC236}">
                            <a16:creationId xmlns:a16="http://schemas.microsoft.com/office/drawing/2014/main" id="{91AB810A-C73D-4FE2-BBD2-90955043DF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28213"/>
                        <a:ext cx="4241304" cy="246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2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5" grpId="0"/>
      <p:bldP spid="873476" grpId="0"/>
      <p:bldP spid="873477" grpId="0"/>
      <p:bldP spid="873478" grpId="0"/>
      <p:bldP spid="873479" grpId="0"/>
      <p:bldP spid="873480" grpId="0"/>
      <p:bldP spid="87348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副标题 230402">
            <a:extLst>
              <a:ext uri="{FF2B5EF4-FFF2-40B4-BE49-F238E27FC236}">
                <a16:creationId xmlns:a16="http://schemas.microsoft.com/office/drawing/2014/main" id="{CB784FFC-6852-47AE-9246-A1D883F498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551241"/>
            <a:ext cx="5292080" cy="41822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若用插值基函数表示，则在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</a:t>
            </a:r>
            <a:r>
              <a:rPr lang="en-US" altLang="zh-CN" sz="2400" b="1" dirty="0" err="1">
                <a:solidFill>
                  <a:srgbClr val="0000FF"/>
                </a:solidFill>
                <a:latin typeface="+mn-ea"/>
              </a:rPr>
              <a:t>a,b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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404" name="对象 230403">
                <a:extLst>
                  <a:ext uri="{FF2B5EF4-FFF2-40B4-BE49-F238E27FC236}">
                    <a16:creationId xmlns:a16="http://schemas.microsoft.com/office/drawing/2014/main" id="{98A430A7-CC18-4C82-BFC3-15B62C85072D}"/>
                  </a:ext>
                </a:extLst>
              </p:cNvPr>
              <p:cNvSpPr txBox="1"/>
              <p:nvPr/>
            </p:nvSpPr>
            <p:spPr bwMode="auto">
              <a:xfrm>
                <a:off x="2979805" y="853291"/>
                <a:ext cx="4728542" cy="84710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(5.28)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404" name="对象 230403">
                <a:extLst>
                  <a:ext uri="{FF2B5EF4-FFF2-40B4-BE49-F238E27FC236}">
                    <a16:creationId xmlns:a16="http://schemas.microsoft.com/office/drawing/2014/main" id="{98A430A7-CC18-4C82-BFC3-15B62C850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9805" y="853291"/>
                <a:ext cx="4728542" cy="84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405" name="矩形 230404">
            <a:extLst>
              <a:ext uri="{FF2B5EF4-FFF2-40B4-BE49-F238E27FC236}">
                <a16:creationId xmlns:a16="http://schemas.microsoft.com/office/drawing/2014/main" id="{99C725EA-4F43-437A-BAC7-DBF782A16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" y="2487365"/>
            <a:ext cx="14763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其中，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406" name="对象 230405">
                <a:extLst>
                  <a:ext uri="{FF2B5EF4-FFF2-40B4-BE49-F238E27FC236}">
                    <a16:creationId xmlns:a16="http://schemas.microsoft.com/office/drawing/2014/main" id="{87286672-7CF6-4D61-B178-A00F5AC0E1B4}"/>
                  </a:ext>
                </a:extLst>
              </p:cNvPr>
              <p:cNvSpPr txBox="1"/>
              <p:nvPr/>
            </p:nvSpPr>
            <p:spPr bwMode="auto">
              <a:xfrm>
                <a:off x="1254442" y="1647923"/>
                <a:ext cx="5004370" cy="213129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∉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406" name="对象 230405">
                <a:extLst>
                  <a:ext uri="{FF2B5EF4-FFF2-40B4-BE49-F238E27FC236}">
                    <a16:creationId xmlns:a16="http://schemas.microsoft.com/office/drawing/2014/main" id="{87286672-7CF6-4D61-B178-A00F5AC0E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442" y="1647923"/>
                <a:ext cx="5004370" cy="2131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407" name="矩形 230406">
            <a:extLst>
              <a:ext uri="{FF2B5EF4-FFF2-40B4-BE49-F238E27FC236}">
                <a16:creationId xmlns:a16="http://schemas.microsoft.com/office/drawing/2014/main" id="{9EA87475-637F-4CB3-86C6-1347BFF93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" y="3900366"/>
            <a:ext cx="14763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FF"/>
                </a:solidFill>
                <a:ea typeface="黑体" panose="02010609060101010101" pitchFamily="49" charset="-122"/>
              </a:rPr>
              <a:t>显然，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408" name="对象 230407">
                <a:extLst>
                  <a:ext uri="{FF2B5EF4-FFF2-40B4-BE49-F238E27FC236}">
                    <a16:creationId xmlns:a16="http://schemas.microsoft.com/office/drawing/2014/main" id="{ABB1E401-BCC4-411B-9F3C-B4B87CEC00EF}"/>
                  </a:ext>
                </a:extLst>
              </p:cNvPr>
              <p:cNvSpPr txBox="1"/>
              <p:nvPr/>
            </p:nvSpPr>
            <p:spPr bwMode="auto">
              <a:xfrm>
                <a:off x="1299244" y="3863971"/>
                <a:ext cx="700088" cy="4810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408" name="对象 230407">
                <a:extLst>
                  <a:ext uri="{FF2B5EF4-FFF2-40B4-BE49-F238E27FC236}">
                    <a16:creationId xmlns:a16="http://schemas.microsoft.com/office/drawing/2014/main" id="{ABB1E401-BCC4-411B-9F3C-B4B87CEC0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9244" y="3863971"/>
                <a:ext cx="700088" cy="48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409" name="矩形 230408">
            <a:extLst>
              <a:ext uri="{FF2B5EF4-FFF2-40B4-BE49-F238E27FC236}">
                <a16:creationId xmlns:a16="http://schemas.microsoft.com/office/drawing/2014/main" id="{398B1C54-28CF-499E-ADFF-55A73E452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976" y="3833414"/>
            <a:ext cx="489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120000"/>
              </a:lnSpc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是分段线性连续函数，且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410" name="对象 230409">
                <a:extLst>
                  <a:ext uri="{FF2B5EF4-FFF2-40B4-BE49-F238E27FC236}">
                    <a16:creationId xmlns:a16="http://schemas.microsoft.com/office/drawing/2014/main" id="{5D4985B2-5C17-49E8-889C-2B4B9AE00B23}"/>
                  </a:ext>
                </a:extLst>
              </p:cNvPr>
              <p:cNvSpPr txBox="1"/>
              <p:nvPr/>
            </p:nvSpPr>
            <p:spPr bwMode="auto">
              <a:xfrm>
                <a:off x="5344076" y="3697992"/>
                <a:ext cx="2515602" cy="84710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410" name="对象 230409">
                <a:extLst>
                  <a:ext uri="{FF2B5EF4-FFF2-40B4-BE49-F238E27FC236}">
                    <a16:creationId xmlns:a16="http://schemas.microsoft.com/office/drawing/2014/main" id="{5D4985B2-5C17-49E8-889C-2B4B9AE00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4076" y="3697992"/>
                <a:ext cx="2515602" cy="847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411" name="矩形 230410">
            <a:extLst>
              <a:ext uri="{FF2B5EF4-FFF2-40B4-BE49-F238E27FC236}">
                <a16:creationId xmlns:a16="http://schemas.microsoft.com/office/drawing/2014/main" id="{AA588790-38AF-44AB-AE72-CC647C93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18" y="4362053"/>
            <a:ext cx="4895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称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S(x)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的分段线性插值函数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88DE9D2-A932-442A-B354-A2BF0B3E67DE}"/>
              </a:ext>
            </a:extLst>
          </p:cNvPr>
          <p:cNvSpPr txBox="1">
            <a:spLocks noChangeArrowheads="1"/>
          </p:cNvSpPr>
          <p:nvPr/>
        </p:nvSpPr>
        <p:spPr>
          <a:xfrm>
            <a:off x="2627263" y="57766"/>
            <a:ext cx="4176762" cy="484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+mn-ea"/>
                <a:ea typeface="+mn-ea"/>
              </a:rPr>
              <a:t>4.6.2 </a:t>
            </a:r>
            <a:r>
              <a:rPr lang="zh-CN" altLang="en-US" sz="2800" b="0" dirty="0">
                <a:latin typeface="+mn-ea"/>
                <a:ea typeface="+mn-ea"/>
              </a:rPr>
              <a:t>分段线性插值公式 </a:t>
            </a:r>
          </a:p>
        </p:txBody>
      </p:sp>
      <p:sp>
        <p:nvSpPr>
          <p:cNvPr id="15" name="副标题 231426">
            <a:extLst>
              <a:ext uri="{FF2B5EF4-FFF2-40B4-BE49-F238E27FC236}">
                <a16:creationId xmlns:a16="http://schemas.microsoft.com/office/drawing/2014/main" id="{3C77B779-8BA4-4E51-B74A-27D5D369268F}"/>
              </a:ext>
            </a:extLst>
          </p:cNvPr>
          <p:cNvSpPr txBox="1">
            <a:spLocks/>
          </p:cNvSpPr>
          <p:nvPr/>
        </p:nvSpPr>
        <p:spPr>
          <a:xfrm>
            <a:off x="251520" y="4996229"/>
            <a:ext cx="8712968" cy="47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由线性插值的余项估计式知，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在每个子段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,x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i+1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上有误差估计式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对象 15">
                <a:extLst>
                  <a:ext uri="{FF2B5EF4-FFF2-40B4-BE49-F238E27FC236}">
                    <a16:creationId xmlns:a16="http://schemas.microsoft.com/office/drawing/2014/main" id="{59D3F263-A03D-4DF7-925A-D19DED9FBE2D}"/>
                  </a:ext>
                </a:extLst>
              </p:cNvPr>
              <p:cNvSpPr txBox="1"/>
              <p:nvPr/>
            </p:nvSpPr>
            <p:spPr bwMode="auto">
              <a:xfrm>
                <a:off x="2159577" y="5419505"/>
                <a:ext cx="4824846" cy="69215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对象 15">
                <a:extLst>
                  <a:ext uri="{FF2B5EF4-FFF2-40B4-BE49-F238E27FC236}">
                    <a16:creationId xmlns:a16="http://schemas.microsoft.com/office/drawing/2014/main" id="{59D3F263-A03D-4DF7-925A-D19DED9FB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9577" y="5419505"/>
                <a:ext cx="4824846" cy="6921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A5719167-AEC5-4FE0-AFA0-00C64EEFF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62" y="6111656"/>
            <a:ext cx="2567489" cy="47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2400" b="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=x</a:t>
            </a:r>
            <a:r>
              <a:rPr lang="en-US" altLang="zh-CN" sz="2400" b="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-x</a:t>
            </a:r>
            <a:r>
              <a:rPr lang="en-US" altLang="zh-CN" sz="2400" b="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28632CB6-43AA-4A3C-AE2D-29580E335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5877272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66"/>
                </a:solidFill>
              </a:rPr>
              <a:t>但不光滑！</a:t>
            </a:r>
          </a:p>
        </p:txBody>
      </p:sp>
    </p:spTree>
    <p:extLst>
      <p:ext uri="{BB962C8B-B14F-4D97-AF65-F5344CB8AC3E}">
        <p14:creationId xmlns:p14="http://schemas.microsoft.com/office/powerpoint/2010/main" val="18132546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D207C7-3FC8-4831-BE1C-81FE056BB0C3}"/>
              </a:ext>
            </a:extLst>
          </p:cNvPr>
          <p:cNvSpPr txBox="1"/>
          <p:nvPr/>
        </p:nvSpPr>
        <p:spPr>
          <a:xfrm>
            <a:off x="0" y="116633"/>
            <a:ext cx="111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altLang="zh-CN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4.8</a:t>
            </a:r>
            <a:endParaRPr lang="zh-CN" altLang="en-US" sz="32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C9A5C9-3540-4B7C-A072-EA7F02142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6153"/>
            <a:ext cx="7650715" cy="35734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4473E66-9D69-4CBB-A5AC-0CAF7FF6A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6" y="3780541"/>
            <a:ext cx="5105762" cy="288280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98822DF-20FA-4364-843A-872D2CE5DF79}"/>
              </a:ext>
            </a:extLst>
          </p:cNvPr>
          <p:cNvSpPr txBox="1"/>
          <p:nvPr/>
        </p:nvSpPr>
        <p:spPr>
          <a:xfrm>
            <a:off x="5436096" y="4437112"/>
            <a:ext cx="360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</a:rPr>
              <a:t>由此可见，对于光滑性要求不高的插值问题，分段线性插值的效果非常好！计算也简单！</a:t>
            </a:r>
            <a:endParaRPr lang="zh-CN" altLang="en-US" sz="2400" b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30666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392FFA-796A-4F84-A2B1-90555062D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8"/>
            <a:ext cx="7244032" cy="1436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0476A7-76C9-4EC2-AB9B-D74E589E0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640"/>
            <a:ext cx="6772661" cy="19875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D48C21-12C1-4D5F-B233-C055DB19F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356992"/>
            <a:ext cx="4536504" cy="34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74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副标题 232450">
            <a:extLst>
              <a:ext uri="{FF2B5EF4-FFF2-40B4-BE49-F238E27FC236}">
                <a16:creationId xmlns:a16="http://schemas.microsoft.com/office/drawing/2014/main" id="{853D8357-CFB6-4B59-A725-D6A65A010B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6986" y="166477"/>
            <a:ext cx="8316416" cy="37886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4.9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已知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个节点上的函数值如下表：</a:t>
            </a:r>
          </a:p>
        </p:txBody>
      </p:sp>
      <p:graphicFrame>
        <p:nvGraphicFramePr>
          <p:cNvPr id="232452" name="表格 232451">
            <a:extLst>
              <a:ext uri="{FF2B5EF4-FFF2-40B4-BE49-F238E27FC236}">
                <a16:creationId xmlns:a16="http://schemas.microsoft.com/office/drawing/2014/main" id="{429FAEA9-0494-480F-A9AF-C762CCC02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782757"/>
              </p:ext>
            </p:extLst>
          </p:nvPr>
        </p:nvGraphicFramePr>
        <p:xfrm>
          <a:off x="2862262" y="563779"/>
          <a:ext cx="3725962" cy="1322255"/>
        </p:xfrm>
        <a:graphic>
          <a:graphicData uri="http://schemas.openxmlformats.org/drawingml/2006/table">
            <a:tbl>
              <a:tblPr/>
              <a:tblGrid>
                <a:gridCol w="91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62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000">
                          <a:latin typeface="黑体" pitchFamily="2" charset="-122"/>
                          <a:ea typeface="黑体" pitchFamily="2" charset="-122"/>
                        </a:rPr>
                        <a:t>x</a:t>
                      </a:r>
                      <a:r>
                        <a:rPr lang="en-US" altLang="zh-CN" sz="3000" baseline="-25000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endParaRPr lang="zh-CN" altLang="en-US" sz="3000" baseline="-25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8320" marB="4832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000" dirty="0"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  <a:endParaRPr lang="zh-CN" altLang="en-US" sz="3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8320" marB="48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000">
                          <a:latin typeface="黑体" pitchFamily="2" charset="-122"/>
                          <a:ea typeface="黑体" pitchFamily="2" charset="-122"/>
                        </a:rPr>
                        <a:t>45</a:t>
                      </a:r>
                      <a:endParaRPr lang="zh-CN" altLang="en-US" sz="3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8320" marB="48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000" dirty="0">
                          <a:latin typeface="黑体" pitchFamily="2" charset="-122"/>
                          <a:ea typeface="黑体" pitchFamily="2" charset="-122"/>
                        </a:rPr>
                        <a:t>60</a:t>
                      </a:r>
                      <a:endParaRPr lang="zh-CN" altLang="en-US" sz="3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8320" marB="48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000">
                          <a:latin typeface="黑体" pitchFamily="2" charset="-122"/>
                          <a:ea typeface="黑体" pitchFamily="2" charset="-122"/>
                        </a:rPr>
                        <a:t>90</a:t>
                      </a:r>
                      <a:endParaRPr lang="zh-CN" altLang="en-US" sz="3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8320" marB="48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41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000" dirty="0" err="1">
                          <a:latin typeface="黑体" pitchFamily="2" charset="-122"/>
                          <a:ea typeface="黑体" pitchFamily="2" charset="-122"/>
                        </a:rPr>
                        <a:t>f(x</a:t>
                      </a:r>
                      <a:r>
                        <a:rPr lang="en-US" altLang="zh-CN" sz="3000" baseline="-25000" dirty="0" err="1">
                          <a:latin typeface="黑体" pitchFamily="2" charset="-122"/>
                          <a:ea typeface="黑体" pitchFamily="2" charset="-122"/>
                        </a:rPr>
                        <a:t>i</a:t>
                      </a:r>
                      <a:r>
                        <a:rPr lang="en-US" altLang="zh-CN" sz="3000"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  <a:endParaRPr lang="zh-CN" altLang="en-US" sz="300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8320" marB="4832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8320" marB="48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8320" marB="48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8320" marB="48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000" dirty="0"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lang="zh-CN" altLang="en-US" sz="30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T="48320" marB="483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2472" name="对象 232471">
                <a:extLst>
                  <a:ext uri="{FF2B5EF4-FFF2-40B4-BE49-F238E27FC236}">
                    <a16:creationId xmlns:a16="http://schemas.microsoft.com/office/drawing/2014/main" id="{B686464D-DF4A-437C-82D0-F9A7F5E69642}"/>
                  </a:ext>
                </a:extLst>
              </p:cNvPr>
              <p:cNvSpPr txBox="1"/>
              <p:nvPr/>
            </p:nvSpPr>
            <p:spPr bwMode="auto">
              <a:xfrm>
                <a:off x="4613483" y="1181301"/>
                <a:ext cx="450850" cy="7048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2472" name="对象 232471">
                <a:extLst>
                  <a:ext uri="{FF2B5EF4-FFF2-40B4-BE49-F238E27FC236}">
                    <a16:creationId xmlns:a16="http://schemas.microsoft.com/office/drawing/2014/main" id="{B686464D-DF4A-437C-82D0-F9A7F5E69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3483" y="1181301"/>
                <a:ext cx="450850" cy="7048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473" name="对象 232472">
                <a:extLst>
                  <a:ext uri="{FF2B5EF4-FFF2-40B4-BE49-F238E27FC236}">
                    <a16:creationId xmlns:a16="http://schemas.microsoft.com/office/drawing/2014/main" id="{22DF5BB5-55A8-4CCF-AB00-596AC1685C5E}"/>
                  </a:ext>
                </a:extLst>
              </p:cNvPr>
              <p:cNvSpPr txBox="1"/>
              <p:nvPr/>
            </p:nvSpPr>
            <p:spPr bwMode="auto">
              <a:xfrm>
                <a:off x="5284240" y="1168442"/>
                <a:ext cx="430212" cy="7048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2473" name="对象 232472">
                <a:extLst>
                  <a:ext uri="{FF2B5EF4-FFF2-40B4-BE49-F238E27FC236}">
                    <a16:creationId xmlns:a16="http://schemas.microsoft.com/office/drawing/2014/main" id="{22DF5BB5-55A8-4CCF-AB00-596AC1685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4240" y="1168442"/>
                <a:ext cx="430212" cy="704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474" name="矩形 232473">
            <a:extLst>
              <a:ext uri="{FF2B5EF4-FFF2-40B4-BE49-F238E27FC236}">
                <a16:creationId xmlns:a16="http://schemas.microsoft.com/office/drawing/2014/main" id="{45B44F5B-D114-43F7-81F5-C6EA1CFD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" y="2030125"/>
            <a:ext cx="8683924" cy="39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在区间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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30,90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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上的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分段连续线性插值函数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S(x)</a:t>
            </a:r>
          </a:p>
        </p:txBody>
      </p:sp>
      <p:sp>
        <p:nvSpPr>
          <p:cNvPr id="232475" name="矩形 232474">
            <a:extLst>
              <a:ext uri="{FF2B5EF4-FFF2-40B4-BE49-F238E27FC236}">
                <a16:creationId xmlns:a16="http://schemas.microsoft.com/office/drawing/2014/main" id="{D6103A74-7632-4882-BB38-A8D7034A6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536" y="2701841"/>
            <a:ext cx="8717460" cy="89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将插值区间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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30,90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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分成连续的三个小区间： 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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30,45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, 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45,60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, 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60,90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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S(x)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在三个区间上的线性插值分别为：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476" name="对象 232475">
                <a:extLst>
                  <a:ext uri="{FF2B5EF4-FFF2-40B4-BE49-F238E27FC236}">
                    <a16:creationId xmlns:a16="http://schemas.microsoft.com/office/drawing/2014/main" id="{9E81FB77-039A-4802-BE99-0E752A890906}"/>
                  </a:ext>
                </a:extLst>
              </p:cNvPr>
              <p:cNvSpPr txBox="1"/>
              <p:nvPr/>
            </p:nvSpPr>
            <p:spPr bwMode="auto">
              <a:xfrm>
                <a:off x="539750" y="3538061"/>
                <a:ext cx="7848600" cy="100806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2476" name="对象 232475">
                <a:extLst>
                  <a:ext uri="{FF2B5EF4-FFF2-40B4-BE49-F238E27FC236}">
                    <a16:creationId xmlns:a16="http://schemas.microsoft.com/office/drawing/2014/main" id="{9E81FB77-039A-4802-BE99-0E752A890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3538061"/>
                <a:ext cx="7848600" cy="1008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477" name="对象 232476">
                <a:extLst>
                  <a:ext uri="{FF2B5EF4-FFF2-40B4-BE49-F238E27FC236}">
                    <a16:creationId xmlns:a16="http://schemas.microsoft.com/office/drawing/2014/main" id="{254D0AF1-1F04-4D64-8E3E-3ABB2364B89E}"/>
                  </a:ext>
                </a:extLst>
              </p:cNvPr>
              <p:cNvSpPr txBox="1"/>
              <p:nvPr/>
            </p:nvSpPr>
            <p:spPr bwMode="auto">
              <a:xfrm>
                <a:off x="615950" y="4521518"/>
                <a:ext cx="7848600" cy="100806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2477" name="对象 232476">
                <a:extLst>
                  <a:ext uri="{FF2B5EF4-FFF2-40B4-BE49-F238E27FC236}">
                    <a16:creationId xmlns:a16="http://schemas.microsoft.com/office/drawing/2014/main" id="{254D0AF1-1F04-4D64-8E3E-3ABB2364B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950" y="4521518"/>
                <a:ext cx="7848600" cy="1008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478" name="对象 232477">
                <a:extLst>
                  <a:ext uri="{FF2B5EF4-FFF2-40B4-BE49-F238E27FC236}">
                    <a16:creationId xmlns:a16="http://schemas.microsoft.com/office/drawing/2014/main" id="{FCF28EBC-93AD-4F67-8CBD-EC43BD687742}"/>
                  </a:ext>
                </a:extLst>
              </p:cNvPr>
              <p:cNvSpPr txBox="1"/>
              <p:nvPr/>
            </p:nvSpPr>
            <p:spPr bwMode="auto">
              <a:xfrm>
                <a:off x="571500" y="5413459"/>
                <a:ext cx="8001000" cy="9810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2478" name="对象 232477">
                <a:extLst>
                  <a:ext uri="{FF2B5EF4-FFF2-40B4-BE49-F238E27FC236}">
                    <a16:creationId xmlns:a16="http://schemas.microsoft.com/office/drawing/2014/main" id="{FCF28EBC-93AD-4F67-8CBD-EC43BD68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5413459"/>
                <a:ext cx="8001000" cy="9810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象 232471">
                <a:extLst>
                  <a:ext uri="{FF2B5EF4-FFF2-40B4-BE49-F238E27FC236}">
                    <a16:creationId xmlns:a16="http://schemas.microsoft.com/office/drawing/2014/main" id="{FAE03178-C20A-44F9-8CC5-037AACC5CE8E}"/>
                  </a:ext>
                </a:extLst>
              </p:cNvPr>
              <p:cNvSpPr txBox="1"/>
              <p:nvPr/>
            </p:nvSpPr>
            <p:spPr bwMode="auto">
              <a:xfrm>
                <a:off x="3923928" y="1124744"/>
                <a:ext cx="648072" cy="7920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对象 232471">
                <a:extLst>
                  <a:ext uri="{FF2B5EF4-FFF2-40B4-BE49-F238E27FC236}">
                    <a16:creationId xmlns:a16="http://schemas.microsoft.com/office/drawing/2014/main" id="{FAE03178-C20A-44F9-8CC5-037AACC5C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1124744"/>
                <a:ext cx="648072" cy="792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0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75" grpId="0"/>
      <p:bldP spid="232476" grpId="0"/>
      <p:bldP spid="232477" grpId="0"/>
      <p:bldP spid="23247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98" name="矩形 233497">
            <a:extLst>
              <a:ext uri="{FF2B5EF4-FFF2-40B4-BE49-F238E27FC236}">
                <a16:creationId xmlns:a16="http://schemas.microsoft.com/office/drawing/2014/main" id="{D188C84E-1944-4A4F-8042-9309E4A6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764704"/>
            <a:ext cx="7200800" cy="52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将各小区间的线性插值函数连接在一起，得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499" name="对象 233498">
                <a:extLst>
                  <a:ext uri="{FF2B5EF4-FFF2-40B4-BE49-F238E27FC236}">
                    <a16:creationId xmlns:a16="http://schemas.microsoft.com/office/drawing/2014/main" id="{10C35DDA-F489-4A3C-BCCF-354204752336}"/>
                  </a:ext>
                </a:extLst>
              </p:cNvPr>
              <p:cNvSpPr txBox="1"/>
              <p:nvPr/>
            </p:nvSpPr>
            <p:spPr bwMode="auto">
              <a:xfrm>
                <a:off x="921389" y="1484784"/>
                <a:ext cx="6913563" cy="273526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plcHide m:val="on"/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/>
                                            </m:mr>
                                          </m:m>
                                        </m:e>
                                        <m:e/>
                                      </m:mr>
                                    </m:m>
                                  </m: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≤45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≤60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60≤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≤90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3499" name="对象 233498">
                <a:extLst>
                  <a:ext uri="{FF2B5EF4-FFF2-40B4-BE49-F238E27FC236}">
                    <a16:creationId xmlns:a16="http://schemas.microsoft.com/office/drawing/2014/main" id="{10C35DDA-F489-4A3C-BCCF-354204752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1389" y="1484784"/>
                <a:ext cx="6913563" cy="2735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523" name="灯片编号占位符 1">
            <a:extLst>
              <a:ext uri="{FF2B5EF4-FFF2-40B4-BE49-F238E27FC236}">
                <a16:creationId xmlns:a16="http://schemas.microsoft.com/office/drawing/2014/main" id="{5E602D5D-A8A4-4403-A2CE-D8BD9F0024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1F4E86-EAFC-4A66-AA4F-A048F7C272C7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987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标题 234497">
            <a:extLst>
              <a:ext uri="{FF2B5EF4-FFF2-40B4-BE49-F238E27FC236}">
                <a16:creationId xmlns:a16="http://schemas.microsoft.com/office/drawing/2014/main" id="{E924B5D7-1F6C-40D8-BBAD-7F3D984388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620688"/>
            <a:ext cx="7488832" cy="438152"/>
          </a:xfrm>
        </p:spPr>
        <p:txBody>
          <a:bodyPr anchor="ctr">
            <a:normAutofit fontScale="90000"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4.7 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三次样条插值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0A244A-8F23-4345-80FE-CFA0D8132874}"/>
              </a:ext>
            </a:extLst>
          </p:cNvPr>
          <p:cNvSpPr txBox="1"/>
          <p:nvPr/>
        </p:nvSpPr>
        <p:spPr>
          <a:xfrm>
            <a:off x="146812" y="1340768"/>
            <a:ext cx="8850376" cy="391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高次插值函数可以保证曲线的光滑性，但计算量大，有剧烈振荡，数值稳定性差；采用分段线性插值，虽然计算简单，但在分段点上仅连续而不光滑</a:t>
            </a: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导数不连续</a:t>
            </a:r>
            <a:r>
              <a:rPr lang="en-US" altLang="zh-CN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，这往往不能满足某些工程技术的高精度要求。如在船体、飞机等外形曲线的设计中，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不仅要求曲线连续，而且要有二阶光滑度，即有连续的二阶导数。</a:t>
            </a:r>
            <a:endParaRPr lang="en-US" altLang="zh-CN" sz="24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样条函数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可以同时解决这两个问题，使插值函数既是低阶分段函数，又是光滑的函数。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B45FF3-509A-4489-B09A-EED513CE67D5}"/>
              </a:ext>
            </a:extLst>
          </p:cNvPr>
          <p:cNvSpPr txBox="1"/>
          <p:nvPr/>
        </p:nvSpPr>
        <p:spPr>
          <a:xfrm>
            <a:off x="6300192" y="577027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课本的第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5.3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285956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 2">
            <a:extLst>
              <a:ext uri="{FF2B5EF4-FFF2-40B4-BE49-F238E27FC236}">
                <a16:creationId xmlns:a16="http://schemas.microsoft.com/office/drawing/2014/main" id="{1E01625B-57A4-4186-B6D7-CDB27543F925}"/>
              </a:ext>
            </a:extLst>
          </p:cNvPr>
          <p:cNvSpPr txBox="1">
            <a:spLocks noChangeArrowheads="1"/>
          </p:cNvSpPr>
          <p:nvPr/>
        </p:nvSpPr>
        <p:spPr>
          <a:xfrm>
            <a:off x="323056" y="1566664"/>
            <a:ext cx="8497888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704B9D-932B-460B-9958-D9BD8435116F}"/>
              </a:ext>
            </a:extLst>
          </p:cNvPr>
          <p:cNvSpPr txBox="1"/>
          <p:nvPr/>
        </p:nvSpPr>
        <p:spPr>
          <a:xfrm>
            <a:off x="107032" y="692696"/>
            <a:ext cx="9036968" cy="280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令                                     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则对于不同的函数族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Φ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的选择，得到不同的插值问题，所求得的逼近效果就不同。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0100" lvl="1" indent="-342900" algn="l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Φ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为一些三角函数的多项式集合时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三角插值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; </a:t>
            </a:r>
          </a:p>
          <a:p>
            <a:pPr marL="800100" lvl="1" indent="-342900" algn="l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Φ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为一些有理分式集合时：有理插值；</a:t>
            </a:r>
          </a:p>
          <a:p>
            <a:pPr marL="800100" lvl="1" indent="-342900" algn="l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Φ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为一些多项式集合时：多项式插值（代数插值）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354FD9-9A40-4CE5-9E00-91FC838F7B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12058"/>
            <a:ext cx="2889504" cy="303580"/>
          </a:xfrm>
          <a:prstGeom prst="rect">
            <a:avLst/>
          </a:prstGeom>
        </p:spPr>
      </p:pic>
      <p:sp>
        <p:nvSpPr>
          <p:cNvPr id="14" name="Text Box 32">
            <a:extLst>
              <a:ext uri="{FF2B5EF4-FFF2-40B4-BE49-F238E27FC236}">
                <a16:creationId xmlns:a16="http://schemas.microsoft.com/office/drawing/2014/main" id="{DF2D2A4B-65F5-4499-94AF-56EE719EA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" y="4149080"/>
            <a:ext cx="8077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b="0" dirty="0">
                <a:latin typeface="Times New Roman" panose="02020603050405020304" pitchFamily="18" charset="0"/>
                <a:ea typeface="楷体_GB2312" pitchFamily="49" charset="-122"/>
              </a:rPr>
              <a:t> 基函数法基本步骤：</a:t>
            </a:r>
            <a:br>
              <a:rPr lang="zh-CN" altLang="en-US" b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1) 寻找特殊的基函数组（插值基函数）</a:t>
            </a:r>
            <a:b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2) 确定插值多项式在这组基下的表示系数。</a:t>
            </a:r>
          </a:p>
        </p:txBody>
      </p:sp>
    </p:spTree>
    <p:extLst>
      <p:ext uri="{BB962C8B-B14F-4D97-AF65-F5344CB8AC3E}">
        <p14:creationId xmlns:p14="http://schemas.microsoft.com/office/powerpoint/2010/main" val="197838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AB129-6358-45F6-A001-A70AC407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332656"/>
            <a:ext cx="5311502" cy="54359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4.7.1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样条函数的概念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C0C9F4-A370-4C9F-9E5F-9A0715FF0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2" y="1089472"/>
            <a:ext cx="8501732" cy="288032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DB62C2-9728-4BA5-9AD9-835A09AA9D06}"/>
              </a:ext>
            </a:extLst>
          </p:cNvPr>
          <p:cNvSpPr txBox="1"/>
          <p:nvPr/>
        </p:nvSpPr>
        <p:spPr>
          <a:xfrm>
            <a:off x="0" y="4293096"/>
            <a:ext cx="9036496" cy="170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从数学上看，样条曲线实际上是由分段曲线“装配”而成的，且在连接点处具有边疆的二阶导数。样条曲线由于具有非常好的光滑性，从数学上加以概括，就得到样条函数这一概念。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8121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标题 239617">
            <a:extLst>
              <a:ext uri="{FF2B5EF4-FFF2-40B4-BE49-F238E27FC236}">
                <a16:creationId xmlns:a16="http://schemas.microsoft.com/office/drawing/2014/main" id="{717CFBEB-F08B-4208-A28D-D0BF8D23E7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8032" y="116632"/>
            <a:ext cx="8388424" cy="404664"/>
          </a:xfrm>
        </p:spPr>
        <p:txBody>
          <a:bodyPr anchor="ctr">
            <a:normAutofit fontScale="90000"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4.7.2 </a:t>
            </a:r>
            <a:r>
              <a:rPr lang="zh-CN" altLang="en-US" sz="28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三次样条插值公式</a:t>
            </a:r>
          </a:p>
        </p:txBody>
      </p:sp>
      <p:sp>
        <p:nvSpPr>
          <p:cNvPr id="239619" name="副标题 239618">
            <a:extLst>
              <a:ext uri="{FF2B5EF4-FFF2-40B4-BE49-F238E27FC236}">
                <a16:creationId xmlns:a16="http://schemas.microsoft.com/office/drawing/2014/main" id="{78F86100-0170-450F-BD3B-C6B0E795A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6" y="764704"/>
            <a:ext cx="8854908" cy="309634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由样条函数的定义可知，三次样条插值函数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S(</a:t>
            </a:r>
            <a:r>
              <a:rPr lang="en-US" altLang="zh-CN" sz="24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是一个分段三次多项式。要求出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S(</a:t>
            </a:r>
            <a:r>
              <a:rPr lang="en-US" altLang="zh-CN" sz="24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，在每个小区间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</a:t>
            </a:r>
            <a:r>
              <a:rPr lang="en-US" altLang="zh-CN" sz="24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en-US" altLang="zh-CN" sz="24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k+1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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上要确定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个待定参数。若用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表示它在第</a:t>
            </a:r>
            <a:r>
              <a:rPr lang="en-US" altLang="zh-CN" sz="24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个子区间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</a:t>
            </a:r>
            <a:r>
              <a:rPr lang="en-US" altLang="zh-CN" sz="24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en-US" altLang="zh-CN" sz="24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k+1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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上的表达式，则</a:t>
            </a:r>
          </a:p>
          <a:p>
            <a:pPr algn="l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	                  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 a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k0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+a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k1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x+a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k2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+a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k3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, k=0,1,…,n-1  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(4n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个待定系数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algn="l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其中四个待定系数为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k0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,a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k1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,a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k2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,a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k3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，子区间共有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个，所以要确定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S(x)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需要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4n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个待定系数。</a:t>
            </a:r>
          </a:p>
          <a:p>
            <a:pPr algn="l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另一方面，要求分段多项式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S(x)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及其一阶、二阶导数在整值区间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</a:t>
            </a:r>
            <a:r>
              <a:rPr lang="en-US" altLang="zh-CN" sz="2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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上连续，则要求它们在各个子区间的连接点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,x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,…x</a:t>
            </a:r>
            <a:r>
              <a:rPr lang="en-US" altLang="zh-CN" sz="24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n-1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上连续。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93CB68-9FCB-4E43-B356-FAB211088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606" y="4005064"/>
            <a:ext cx="4590787" cy="2591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D8261A-C8D9-4A3D-BD51-B698386803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658368" cy="3035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CD709E-BDD2-4065-8C74-5702CC7F82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32" y="1477610"/>
            <a:ext cx="658368" cy="3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46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标题 238593">
            <a:extLst>
              <a:ext uri="{FF2B5EF4-FFF2-40B4-BE49-F238E27FC236}">
                <a16:creationId xmlns:a16="http://schemas.microsoft.com/office/drawing/2014/main" id="{A6A4AE7C-A96A-4476-B4FF-3A9EAB8E1D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584" y="482928"/>
            <a:ext cx="7200800" cy="648161"/>
          </a:xfrm>
        </p:spPr>
        <p:txBody>
          <a:bodyPr anchor="ctr">
            <a:no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4.7.2 </a:t>
            </a:r>
            <a:r>
              <a:rPr lang="zh-CN" altLang="en-US" sz="3200" b="1" dirty="0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三次样条插值公式</a:t>
            </a:r>
          </a:p>
        </p:txBody>
      </p:sp>
      <p:sp>
        <p:nvSpPr>
          <p:cNvPr id="238595" name="副标题 238594">
            <a:extLst>
              <a:ext uri="{FF2B5EF4-FFF2-40B4-BE49-F238E27FC236}">
                <a16:creationId xmlns:a16="http://schemas.microsoft.com/office/drawing/2014/main" id="{38E95E1A-85D8-4A23-9E33-B9FC6B18A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72" y="1196752"/>
            <a:ext cx="8837056" cy="482453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定义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4.5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设函数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S(x)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定义在区间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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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上，给定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n+1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个节点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a=x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&lt;x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&lt;…&lt;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=b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和一组与之对应的函数值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f(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),f(x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),…f(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若函数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S(x)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满足：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(1)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在每个节点上满足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S(</a:t>
            </a:r>
            <a:r>
              <a:rPr lang="en-US" altLang="zh-CN" sz="2400" i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)=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400" i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)  (k=0,1,…,n); </a:t>
            </a:r>
            <a:r>
              <a:rPr lang="en-US" altLang="zh-CN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(2)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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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上有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连续的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零阶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、一阶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、二阶导数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(3)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在每个小区间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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k+1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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(k=0,1,…,n-1)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上是一个三次多项式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则称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S(</a:t>
            </a:r>
            <a:r>
              <a:rPr lang="en-US" altLang="zh-CN" sz="24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为三次样条插值函数。</a:t>
            </a:r>
          </a:p>
        </p:txBody>
      </p:sp>
    </p:spTree>
    <p:extLst>
      <p:ext uri="{BB962C8B-B14F-4D97-AF65-F5344CB8AC3E}">
        <p14:creationId xmlns:p14="http://schemas.microsoft.com/office/powerpoint/2010/main" val="18758637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41665">
            <a:extLst>
              <a:ext uri="{FF2B5EF4-FFF2-40B4-BE49-F238E27FC236}">
                <a16:creationId xmlns:a16="http://schemas.microsoft.com/office/drawing/2014/main" id="{9E928572-82F0-4B3D-B9EC-70CDFE997772}"/>
              </a:ext>
            </a:extLst>
          </p:cNvPr>
          <p:cNvSpPr txBox="1">
            <a:spLocks noChangeArrowheads="1"/>
          </p:cNvSpPr>
          <p:nvPr/>
        </p:nvSpPr>
        <p:spPr>
          <a:xfrm>
            <a:off x="2195736" y="116632"/>
            <a:ext cx="8532440" cy="4992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4.7.3 </a:t>
            </a:r>
            <a:r>
              <a:rPr lang="zh-CN" altLang="en-US" sz="2800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三次样条插值的存在性</a:t>
            </a:r>
            <a:endParaRPr lang="zh-CN" altLang="en-US" sz="2800" b="1" dirty="0">
              <a:solidFill>
                <a:srgbClr val="FF33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89BC7C-E006-4B2D-8101-62FF778CA0FB}"/>
              </a:ext>
            </a:extLst>
          </p:cNvPr>
          <p:cNvSpPr txBox="1"/>
          <p:nvPr/>
        </p:nvSpPr>
        <p:spPr>
          <a:xfrm>
            <a:off x="128608" y="560009"/>
            <a:ext cx="792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已知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S(x)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是分段三次多项式，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007A24-BAD6-4B91-BB2B-BE54D6B2A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2" y="1079779"/>
            <a:ext cx="7272808" cy="55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093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336C40-207B-4366-A8AF-737043AAB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58" y="149778"/>
            <a:ext cx="8166484" cy="65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230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41665">
            <a:extLst>
              <a:ext uri="{FF2B5EF4-FFF2-40B4-BE49-F238E27FC236}">
                <a16:creationId xmlns:a16="http://schemas.microsoft.com/office/drawing/2014/main" id="{84CAC911-B7E0-4250-8627-CA46DE941165}"/>
              </a:ext>
            </a:extLst>
          </p:cNvPr>
          <p:cNvSpPr txBox="1">
            <a:spLocks noChangeArrowheads="1"/>
          </p:cNvSpPr>
          <p:nvPr/>
        </p:nvSpPr>
        <p:spPr>
          <a:xfrm>
            <a:off x="2339752" y="116632"/>
            <a:ext cx="8532440" cy="4992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4.7.3 </a:t>
            </a:r>
            <a:r>
              <a:rPr lang="zh-CN" altLang="en-US" sz="2800" b="1">
                <a:solidFill>
                  <a:srgbClr val="FF33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三次样条插值的存在性</a:t>
            </a:r>
            <a:endParaRPr lang="zh-CN" altLang="en-US" sz="2800" b="1" dirty="0">
              <a:solidFill>
                <a:srgbClr val="FF33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108577-2523-41E2-9A2F-BB30A7A91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15866"/>
            <a:ext cx="8112996" cy="3533214"/>
          </a:xfrm>
          <a:prstGeom prst="rect">
            <a:avLst/>
          </a:prstGeom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3744D661-0929-4678-9B7D-5785186DA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4365104"/>
            <a:ext cx="8151440" cy="921342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通常在区间端点</a:t>
            </a:r>
            <a:r>
              <a:rPr lang="en-US" altLang="zh-CN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a=x0, b=</a:t>
            </a:r>
            <a:r>
              <a:rPr lang="en-US" altLang="zh-CN" dirty="0" err="1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xn</a:t>
            </a:r>
            <a:r>
              <a:rPr lang="zh-CN" altLang="en-US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上各加一个条件，称为</a:t>
            </a:r>
            <a:r>
              <a:rPr lang="zh-CN" altLang="en-US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端点约束</a:t>
            </a:r>
            <a:r>
              <a:rPr lang="zh-CN" altLang="en-US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。常用端点约束有三种类型。 </a:t>
            </a:r>
            <a:endParaRPr lang="en-US" altLang="zh-CN" dirty="0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2047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副标题 241666">
            <a:extLst>
              <a:ext uri="{FF2B5EF4-FFF2-40B4-BE49-F238E27FC236}">
                <a16:creationId xmlns:a16="http://schemas.microsoft.com/office/drawing/2014/main" id="{F16F59C0-BEC8-41C5-AAFC-905B6C5BC7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1763" y="668238"/>
            <a:ext cx="8820472" cy="5329138"/>
          </a:xfrm>
        </p:spPr>
        <p:txBody>
          <a:bodyPr>
            <a:normAutofit/>
          </a:bodyPr>
          <a:lstStyle/>
          <a:p>
            <a:pPr algn="l">
              <a:lnSpc>
                <a:spcPts val="3300"/>
              </a:lnSpc>
              <a:spcBef>
                <a:spcPct val="15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常用端点约束有三种类型：</a:t>
            </a:r>
          </a:p>
          <a:p>
            <a:pPr algn="l">
              <a:lnSpc>
                <a:spcPts val="3300"/>
              </a:lnSpc>
              <a:spcBef>
                <a:spcPct val="15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类型</a:t>
            </a:r>
            <a:r>
              <a:rPr lang="en-US" altLang="zh-CN" sz="24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：给定两端点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的一阶导数值：</a:t>
            </a:r>
          </a:p>
          <a:p>
            <a:pPr algn="l">
              <a:lnSpc>
                <a:spcPts val="3300"/>
              </a:lnSpc>
              <a:spcBef>
                <a:spcPct val="15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endParaRPr lang="en-US" altLang="zh-CN" sz="24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ts val="3300"/>
              </a:lnSpc>
              <a:spcBef>
                <a:spcPct val="15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类型</a:t>
            </a:r>
            <a:r>
              <a:rPr lang="en-US" altLang="zh-CN" sz="24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：给定两端点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的二阶导数值：</a:t>
            </a:r>
          </a:p>
          <a:p>
            <a:pPr algn="l">
              <a:lnSpc>
                <a:spcPts val="3300"/>
              </a:lnSpc>
              <a:spcBef>
                <a:spcPct val="15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pPr algn="l">
              <a:lnSpc>
                <a:spcPts val="3300"/>
              </a:lnSpc>
              <a:spcBef>
                <a:spcPct val="15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作为特例，                                    称为自然边界条件。</a:t>
            </a:r>
          </a:p>
          <a:p>
            <a:pPr algn="l">
              <a:lnSpc>
                <a:spcPts val="3300"/>
              </a:lnSpc>
              <a:spcBef>
                <a:spcPct val="15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满足自然边界条件的三次样条插值函数称为自然样条插值函数。</a:t>
            </a:r>
          </a:p>
          <a:p>
            <a:pPr algn="l">
              <a:lnSpc>
                <a:spcPts val="3300"/>
              </a:lnSpc>
              <a:spcBef>
                <a:spcPct val="15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类型</a:t>
            </a:r>
            <a:r>
              <a:rPr lang="en-US" altLang="zh-CN" sz="2400" b="1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：当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是以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为周期的函数时，则要求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S(x)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也是周期函数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这时边界条件应满足</a:t>
            </a:r>
          </a:p>
          <a:p>
            <a:pPr algn="l">
              <a:lnSpc>
                <a:spcPts val="3300"/>
              </a:lnSpc>
              <a:spcBef>
                <a:spcPct val="15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当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f(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)=f(</a:t>
            </a:r>
            <a:r>
              <a:rPr lang="en-US" altLang="zh-CN" sz="2400" b="1" i="1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时，</a:t>
            </a:r>
            <a:r>
              <a:rPr lang="en-US" altLang="zh-CN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A216FA-503A-4E20-B62C-A73AA90ED6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59191"/>
            <a:ext cx="5094081" cy="3356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D61C29-E818-41C5-91FD-D524856563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28" y="2671875"/>
            <a:ext cx="5403487" cy="3356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146878-5EF7-4370-853D-57476933FC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80902"/>
            <a:ext cx="2707734" cy="2962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3105A2A-00A1-4BA6-8BF9-F120D415770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08" y="5596535"/>
            <a:ext cx="5397420" cy="3356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E5542E-C296-4894-8DD1-CC8183D2A17C}"/>
              </a:ext>
            </a:extLst>
          </p:cNvPr>
          <p:cNvSpPr txBox="1"/>
          <p:nvPr/>
        </p:nvSpPr>
        <p:spPr>
          <a:xfrm>
            <a:off x="6732240" y="150220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>
                <a:solidFill>
                  <a:srgbClr val="FF0000"/>
                </a:solidFill>
              </a:rPr>
              <a:t>三转角方程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898A6E-C979-469E-9541-42FE940CF723}"/>
              </a:ext>
            </a:extLst>
          </p:cNvPr>
          <p:cNvSpPr txBox="1"/>
          <p:nvPr/>
        </p:nvSpPr>
        <p:spPr>
          <a:xfrm>
            <a:off x="6893165" y="253452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>
                <a:solidFill>
                  <a:srgbClr val="FF0000"/>
                </a:solidFill>
              </a:rPr>
              <a:t>三弯矩方程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FA96E-1CF3-461F-85D9-B2542A0D9F2C}"/>
              </a:ext>
            </a:extLst>
          </p:cNvPr>
          <p:cNvSpPr txBox="1"/>
          <p:nvPr/>
        </p:nvSpPr>
        <p:spPr>
          <a:xfrm>
            <a:off x="7082897" y="547269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dirty="0">
                <a:solidFill>
                  <a:srgbClr val="FF0000"/>
                </a:solidFill>
              </a:rPr>
              <a:t>自然样条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62209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940C94-8162-4E33-B7F3-E607F6A28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6393274" cy="531709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3D2C188-FC7E-456E-B290-120D61181E83}"/>
              </a:ext>
            </a:extLst>
          </p:cNvPr>
          <p:cNvSpPr txBox="1">
            <a:spLocks noChangeArrowheads="1"/>
          </p:cNvSpPr>
          <p:nvPr/>
        </p:nvSpPr>
        <p:spPr>
          <a:xfrm>
            <a:off x="1835696" y="308145"/>
            <a:ext cx="5976664" cy="50405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0" dirty="0">
                <a:latin typeface="Courier New" panose="02070309020205020404" pitchFamily="49" charset="0"/>
              </a:rPr>
              <a:t>第一类端点约束：</a:t>
            </a:r>
            <a:r>
              <a:rPr lang="zh-CN" altLang="en-US" sz="2800" b="0" dirty="0">
                <a:solidFill>
                  <a:srgbClr val="FF0000"/>
                </a:solidFill>
              </a:rPr>
              <a:t>三转角方程</a:t>
            </a:r>
            <a:endParaRPr lang="zh-CN" altLang="en-US" sz="2800" b="0" dirty="0">
              <a:solidFill>
                <a:srgbClr val="FF0000"/>
              </a:solidFill>
              <a:latin typeface="+mn-ea"/>
            </a:endParaRPr>
          </a:p>
          <a:p>
            <a:pPr fontAlgn="auto">
              <a:spcAft>
                <a:spcPts val="0"/>
              </a:spcAft>
            </a:pPr>
            <a:endParaRPr lang="zh-CN" altLang="en-US" sz="4000" b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784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3895DA-1B36-4FF7-B10E-828DED7E7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897997" cy="6237312"/>
          </a:xfrm>
          <a:prstGeom prst="rect">
            <a:avLst/>
          </a:prstGeom>
        </p:spPr>
      </p:pic>
      <p:sp>
        <p:nvSpPr>
          <p:cNvPr id="4" name="Rectangle 16">
            <a:extLst>
              <a:ext uri="{FF2B5EF4-FFF2-40B4-BE49-F238E27FC236}">
                <a16:creationId xmlns:a16="http://schemas.microsoft.com/office/drawing/2014/main" id="{B8AABE88-6317-437E-85E7-80DC37CF9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4005064"/>
            <a:ext cx="2771800" cy="1368152"/>
          </a:xfrm>
          <a:prstGeom prst="rect">
            <a:avLst/>
          </a:prstGeom>
          <a:noFill/>
          <a:ln w="38100" cmpd="dbl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Ins="54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系数矩阵</a:t>
            </a:r>
            <a:r>
              <a:rPr lang="zh-CN" altLang="en-US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严格对角占优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，故矩阵可逆，方程组</a:t>
            </a:r>
            <a:r>
              <a:rPr lang="zh-CN" altLang="en-US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存在唯一解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558848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18F06A-4534-4AE7-9545-CA1E12DB3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0" y="34176"/>
            <a:ext cx="7299573" cy="283267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2CF653F-F5B0-4836-9FE7-D476A01E7500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2996952"/>
            <a:ext cx="5259288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0" dirty="0">
                <a:latin typeface="Courier New" panose="02070309020205020404" pitchFamily="49" charset="0"/>
              </a:rPr>
              <a:t>第二类端点约束：</a:t>
            </a:r>
            <a:r>
              <a:rPr lang="zh-CN" altLang="en-US" sz="2800" b="0" dirty="0">
                <a:solidFill>
                  <a:srgbClr val="FF0000"/>
                </a:solidFill>
              </a:rPr>
              <a:t>三弯矩方程</a:t>
            </a:r>
            <a:endParaRPr lang="zh-CN" altLang="en-US" sz="2800" b="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CE4458-2E2E-48D8-9799-039B226CF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0" y="3789040"/>
            <a:ext cx="6009635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9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3A29CE7-75FA-4800-8B75-6D56EACB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85184"/>
            <a:ext cx="6343650" cy="15525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3956AB-8555-4F97-A00C-DD6D54C0A1B1}"/>
              </a:ext>
            </a:extLst>
          </p:cNvPr>
          <p:cNvSpPr txBox="1"/>
          <p:nvPr/>
        </p:nvSpPr>
        <p:spPr>
          <a:xfrm>
            <a:off x="8696" y="773313"/>
            <a:ext cx="9072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需指出的是， 计算机软件中经常要用到的库函数，如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sin(x), cos(x)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和指数函数，他们都是用多项式逼近来计算的。 虽然目前最先进的逼近方法是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有理函数逼近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，但多项式逼近理论更适于作为数值计算的入门课程，因此本章讨论多项式逼近。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031C6-A296-43F3-87C7-A399AA915615}"/>
              </a:ext>
            </a:extLst>
          </p:cNvPr>
          <p:cNvSpPr txBox="1">
            <a:spLocks noChangeArrowheads="1"/>
          </p:cNvSpPr>
          <p:nvPr/>
        </p:nvSpPr>
        <p:spPr>
          <a:xfrm>
            <a:off x="2785488" y="238683"/>
            <a:ext cx="3573024" cy="523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4.2 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多项式插值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E9BFAA-031C-4727-988D-E01699FF165D}"/>
              </a:ext>
            </a:extLst>
          </p:cNvPr>
          <p:cNvSpPr txBox="1"/>
          <p:nvPr/>
        </p:nvSpPr>
        <p:spPr>
          <a:xfrm>
            <a:off x="3301425" y="245353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Taylor</a:t>
            </a:r>
            <a:r>
              <a:rPr lang="zh-CN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级数回顾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638B42-1AC3-454B-B93D-0408ED521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" y="2996952"/>
            <a:ext cx="8668568" cy="22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09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03FC45-9AED-470E-822A-1DD1D753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35224"/>
            <a:ext cx="8090966" cy="36004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AFE52FE-50B5-4580-8F24-9D4FF03C2452}"/>
              </a:ext>
            </a:extLst>
          </p:cNvPr>
          <p:cNvSpPr txBox="1">
            <a:spLocks noChangeArrowheads="1"/>
          </p:cNvSpPr>
          <p:nvPr/>
        </p:nvSpPr>
        <p:spPr>
          <a:xfrm>
            <a:off x="2195736" y="332656"/>
            <a:ext cx="5259288" cy="4320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0" dirty="0">
                <a:latin typeface="Courier New" panose="02070309020205020404" pitchFamily="49" charset="0"/>
              </a:rPr>
              <a:t>第二类端点约束：</a:t>
            </a:r>
            <a:r>
              <a:rPr lang="zh-CN" altLang="en-US" sz="2800" b="0" dirty="0">
                <a:solidFill>
                  <a:srgbClr val="FF0000"/>
                </a:solidFill>
              </a:rPr>
              <a:t>三弯矩方程</a:t>
            </a:r>
            <a:endParaRPr lang="zh-CN" altLang="en-US" sz="2800" b="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12B4D6F-DED2-4D13-B6EF-CFD2E5E8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1398428"/>
            <a:ext cx="3059832" cy="1436996"/>
          </a:xfrm>
          <a:prstGeom prst="rect">
            <a:avLst/>
          </a:prstGeom>
          <a:noFill/>
          <a:ln w="38100" cmpd="dbl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系数矩阵</a:t>
            </a:r>
            <a:r>
              <a:rPr lang="zh-CN" altLang="en-US" sz="26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严格对角占优</a:t>
            </a:r>
            <a:r>
              <a:rPr lang="zh-CN" altLang="en-US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，方程组</a:t>
            </a:r>
            <a:r>
              <a:rPr lang="zh-CN" altLang="en-US" sz="26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存在唯一解</a:t>
            </a:r>
            <a:r>
              <a:rPr lang="zh-CN" altLang="en-US" sz="26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0279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>
            <a:extLst>
              <a:ext uri="{FF2B5EF4-FFF2-40B4-BE49-F238E27FC236}">
                <a16:creationId xmlns:a16="http://schemas.microsoft.com/office/drawing/2014/main" id="{3EF1EA58-D24B-436B-9D45-1FF99A1FE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3304" y="223025"/>
            <a:ext cx="5334000" cy="7620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Courier New" panose="02070309020205020404" pitchFamily="49" charset="0"/>
              </a:rPr>
              <a:t>第三类端点约束</a:t>
            </a:r>
          </a:p>
        </p:txBody>
      </p:sp>
      <p:sp>
        <p:nvSpPr>
          <p:cNvPr id="837640" name="Rectangle 8">
            <a:extLst>
              <a:ext uri="{FF2B5EF4-FFF2-40B4-BE49-F238E27FC236}">
                <a16:creationId xmlns:a16="http://schemas.microsoft.com/office/drawing/2014/main" id="{CE606523-1681-466D-A034-43F5FFD1F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48944"/>
            <a:ext cx="1981200" cy="1958975"/>
          </a:xfrm>
          <a:prstGeom prst="rect">
            <a:avLst/>
          </a:prstGeom>
          <a:noFill/>
          <a:ln w="38100" cmpd="dbl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系数矩阵</a:t>
            </a:r>
            <a:r>
              <a:rPr lang="zh-CN" altLang="en-US" sz="2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严格对角占优</a:t>
            </a:r>
            <a:r>
              <a:rPr lang="zh-CN" altLang="en-US" sz="26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，方程组</a:t>
            </a:r>
            <a:r>
              <a:rPr lang="zh-CN" altLang="en-US" sz="26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存在唯一解</a:t>
            </a:r>
            <a:r>
              <a:rPr lang="zh-CN" altLang="en-US" sz="26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837645" name="Group 13">
            <a:extLst>
              <a:ext uri="{FF2B5EF4-FFF2-40B4-BE49-F238E27FC236}">
                <a16:creationId xmlns:a16="http://schemas.microsoft.com/office/drawing/2014/main" id="{AB080181-5371-4E37-A9FF-F4E85609848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124744"/>
            <a:ext cx="8185150" cy="531813"/>
            <a:chOff x="144" y="816"/>
            <a:chExt cx="5156" cy="335"/>
          </a:xfrm>
        </p:grpSpPr>
        <p:sp>
          <p:nvSpPr>
            <p:cNvPr id="837635" name="Rectangle 3">
              <a:extLst>
                <a:ext uri="{FF2B5EF4-FFF2-40B4-BE49-F238E27FC236}">
                  <a16:creationId xmlns:a16="http://schemas.microsoft.com/office/drawing/2014/main" id="{71DB37E8-B41D-440D-950D-5F44B27F3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816"/>
              <a:ext cx="2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buClr>
                  <a:srgbClr val="FF3300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 dirty="0">
                  <a:solidFill>
                    <a:srgbClr val="0000CC"/>
                  </a:solidFill>
                </a:rPr>
                <a:t> 第三类端点约束：</a:t>
              </a:r>
              <a:endParaRPr lang="zh-CN" altLang="en-US" sz="2600" b="1" dirty="0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71" name="Object 10">
                  <a:extLst>
                    <a:ext uri="{FF2B5EF4-FFF2-40B4-BE49-F238E27FC236}">
                      <a16:creationId xmlns:a16="http://schemas.microsoft.com/office/drawing/2014/main" id="{67417612-5C85-4E33-AA36-0A0FE0CA341D}"/>
                    </a:ext>
                  </a:extLst>
                </p:cNvPr>
                <p:cNvSpPr txBox="1"/>
                <p:nvPr/>
              </p:nvSpPr>
              <p:spPr bwMode="auto">
                <a:xfrm>
                  <a:off x="2256" y="816"/>
                  <a:ext cx="3044" cy="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 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471" name="Object 10">
                  <a:extLst>
                    <a:ext uri="{FF2B5EF4-FFF2-40B4-BE49-F238E27FC236}">
                      <a16:creationId xmlns:a16="http://schemas.microsoft.com/office/drawing/2014/main" id="{67417612-5C85-4E33-AA36-0A0FE0CA3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56" y="816"/>
                  <a:ext cx="3044" cy="3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7648" name="Group 16">
            <a:extLst>
              <a:ext uri="{FF2B5EF4-FFF2-40B4-BE49-F238E27FC236}">
                <a16:creationId xmlns:a16="http://schemas.microsoft.com/office/drawing/2014/main" id="{AB87EFDC-0DE6-4C53-8ADD-5E43AA701373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1592471"/>
            <a:ext cx="7424738" cy="1825625"/>
            <a:chOff x="384" y="1152"/>
            <a:chExt cx="4677" cy="1150"/>
          </a:xfrm>
        </p:grpSpPr>
        <p:sp>
          <p:nvSpPr>
            <p:cNvPr id="837636" name="Rectangle 4">
              <a:extLst>
                <a:ext uri="{FF2B5EF4-FFF2-40B4-BE49-F238E27FC236}">
                  <a16:creationId xmlns:a16="http://schemas.microsoft.com/office/drawing/2014/main" id="{A1EE5EF8-458B-4060-92C9-854AB47FB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52"/>
              <a:ext cx="57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5000"/>
                </a:lnSpc>
                <a:buClr>
                  <a:srgbClr val="FF3300"/>
                </a:buClr>
                <a:buFont typeface="Wingdings" charset="0"/>
                <a:buNone/>
                <a:defRPr/>
              </a:pPr>
              <a:r>
                <a:rPr lang="zh-CN" altLang="en-US" sz="2800" b="1">
                  <a:solidFill>
                    <a:srgbClr val="0000CC"/>
                  </a:solidFill>
                  <a:latin typeface="楷体_GB2312" charset="0"/>
                  <a:ea typeface="楷体_GB2312" charset="0"/>
                  <a:cs typeface="楷体_GB2312" charset="0"/>
                </a:rPr>
                <a:t>可得</a:t>
              </a:r>
            </a:p>
          </p:txBody>
        </p:sp>
        <p:grpSp>
          <p:nvGrpSpPr>
            <p:cNvPr id="19465" name="Group 15">
              <a:extLst>
                <a:ext uri="{FF2B5EF4-FFF2-40B4-BE49-F238E27FC236}">
                  <a16:creationId xmlns:a16="http://schemas.microsoft.com/office/drawing/2014/main" id="{DFA511F3-A255-42C5-8680-58DBD7D68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584"/>
              <a:ext cx="4677" cy="718"/>
              <a:chOff x="384" y="1584"/>
              <a:chExt cx="4677" cy="718"/>
            </a:xfrm>
          </p:grpSpPr>
          <p:sp>
            <p:nvSpPr>
              <p:cNvPr id="837637" name="Rectangle 5">
                <a:extLst>
                  <a:ext uri="{FF2B5EF4-FFF2-40B4-BE49-F238E27FC236}">
                    <a16:creationId xmlns:a16="http://schemas.microsoft.com/office/drawing/2014/main" id="{6C632FBD-4A9D-45A0-A64F-33409D9D3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584"/>
                <a:ext cx="720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5000"/>
                  </a:lnSpc>
                  <a:buClr>
                    <a:srgbClr val="FF3300"/>
                  </a:buClr>
                  <a:buFont typeface="Wingdings" charset="0"/>
                  <a:buNone/>
                  <a:defRPr/>
                </a:pPr>
                <a:r>
                  <a:rPr lang="zh-CN" altLang="en-US" sz="2800" b="1">
                    <a:solidFill>
                      <a:srgbClr val="0000CC"/>
                    </a:solidFill>
                    <a:latin typeface="楷体_GB2312" charset="0"/>
                    <a:ea typeface="楷体_GB2312" charset="0"/>
                    <a:cs typeface="楷体_GB2312" charset="0"/>
                  </a:rPr>
                  <a:t>其中</a:t>
                </a:r>
                <a:endParaRPr lang="zh-CN" altLang="en-US" sz="2800" b="1">
                  <a:solidFill>
                    <a:srgbClr val="0000CC"/>
                  </a:solidFill>
                  <a:latin typeface="Times New Roman" charset="0"/>
                  <a:ea typeface="宋体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67" name="Object 11">
                    <a:extLst>
                      <a:ext uri="{FF2B5EF4-FFF2-40B4-BE49-F238E27FC236}">
                        <a16:creationId xmlns:a16="http://schemas.microsoft.com/office/drawing/2014/main" id="{E1E5648D-53F7-496B-BF2A-A5A980F39DE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960" y="1632"/>
                    <a:ext cx="4101" cy="67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9467" name="Object 11">
                    <a:extLst>
                      <a:ext uri="{FF2B5EF4-FFF2-40B4-BE49-F238E27FC236}">
                        <a16:creationId xmlns:a16="http://schemas.microsoft.com/office/drawing/2014/main" id="{E1E5648D-53F7-496B-BF2A-A5A980F39D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60" y="1632"/>
                    <a:ext cx="4101" cy="6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0000" b="-22286"/>
                    </a:stretch>
                  </a:blipFill>
                  <a:ln>
                    <a:noFill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37649" name="Group 17">
            <a:extLst>
              <a:ext uri="{FF2B5EF4-FFF2-40B4-BE49-F238E27FC236}">
                <a16:creationId xmlns:a16="http://schemas.microsoft.com/office/drawing/2014/main" id="{19FA8FEB-86C3-4963-AE9B-603B65D7759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486944"/>
            <a:ext cx="8305800" cy="2967038"/>
            <a:chOff x="240" y="2304"/>
            <a:chExt cx="5232" cy="1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2" name="Object 6">
                  <a:extLst>
                    <a:ext uri="{FF2B5EF4-FFF2-40B4-BE49-F238E27FC236}">
                      <a16:creationId xmlns:a16="http://schemas.microsoft.com/office/drawing/2014/main" id="{853C7EFA-0B07-4AFC-B6A4-6812E4BAD308}"/>
                    </a:ext>
                  </a:extLst>
                </p:cNvPr>
                <p:cNvSpPr txBox="1"/>
                <p:nvPr/>
              </p:nvSpPr>
              <p:spPr bwMode="auto">
                <a:xfrm>
                  <a:off x="480" y="2688"/>
                  <a:ext cx="3405" cy="14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9462" name="Object 6">
                  <a:extLst>
                    <a:ext uri="{FF2B5EF4-FFF2-40B4-BE49-F238E27FC236}">
                      <a16:creationId xmlns:a16="http://schemas.microsoft.com/office/drawing/2014/main" id="{853C7EFA-0B07-4AFC-B6A4-6812E4BAD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" y="2688"/>
                  <a:ext cx="3405" cy="14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7644" name="Rectangle 12">
              <a:extLst>
                <a:ext uri="{FF2B5EF4-FFF2-40B4-BE49-F238E27FC236}">
                  <a16:creationId xmlns:a16="http://schemas.microsoft.com/office/drawing/2014/main" id="{81B775F7-9ABC-4282-9FB9-D30CAA19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304"/>
              <a:ext cx="5232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与前面的</a:t>
              </a:r>
              <a:r>
                <a:rPr lang="zh-CN" altLang="en-US" sz="2800" b="1">
                  <a:solidFill>
                    <a:srgbClr val="0000CC"/>
                  </a:solidFill>
                  <a:ea typeface="楷体_GB2312" pitchFamily="49" charset="-122"/>
                </a:rPr>
                <a:t> </a:t>
              </a:r>
              <a:r>
                <a:rPr lang="en-US" altLang="zh-CN" sz="2800" b="1" i="1">
                  <a:solidFill>
                    <a:srgbClr val="0000CC"/>
                  </a:solidFill>
                </a:rPr>
                <a:t>n</a:t>
              </a:r>
              <a:r>
                <a:rPr lang="en-US" altLang="zh-CN" sz="2800" b="1">
                  <a:solidFill>
                    <a:srgbClr val="0000CC"/>
                  </a:solidFill>
                </a:rPr>
                <a:t>-1 </a:t>
              </a:r>
              <a:r>
                <a:rPr lang="zh-CN" altLang="en-US" sz="2800" b="1">
                  <a:solidFill>
                    <a:srgbClr val="0000CC"/>
                  </a:solidFill>
                </a:rPr>
                <a:t>个</a:t>
              </a:r>
              <a:r>
                <a:rPr lang="zh-CN" altLang="en-US" sz="28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方程联立得</a:t>
              </a:r>
              <a:r>
                <a:rPr lang="zh-CN" altLang="en-US" sz="2800" b="1">
                  <a:solidFill>
                    <a:srgbClr val="0000CC"/>
                  </a:solidFill>
                  <a:ea typeface="楷体_GB2312" pitchFamily="49" charset="-122"/>
                </a:rPr>
                <a:t> </a:t>
              </a:r>
              <a:r>
                <a:rPr lang="en-US" altLang="zh-CN" sz="2800" b="1" i="1">
                  <a:solidFill>
                    <a:srgbClr val="0000CC"/>
                  </a:solidFill>
                  <a:ea typeface="楷体_GB2312" pitchFamily="49" charset="-122"/>
                </a:rPr>
                <a:t>n </a:t>
              </a:r>
              <a:r>
                <a:rPr lang="zh-CN" altLang="en-US" sz="28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阶线性方程组：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A9899E9-B01D-4E4F-90C7-1902856F731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67" y="1776710"/>
            <a:ext cx="6161837" cy="3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683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>
            <a:extLst>
              <a:ext uri="{FF2B5EF4-FFF2-40B4-BE49-F238E27FC236}">
                <a16:creationId xmlns:a16="http://schemas.microsoft.com/office/drawing/2014/main" id="{F26E89E2-9588-4A4A-8B7E-E7A7FE5FE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800" y="257062"/>
            <a:ext cx="5334000" cy="762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Courier New" panose="02070309020205020404" pitchFamily="49" charset="0"/>
              </a:rPr>
              <a:t>具体计算过程</a:t>
            </a:r>
          </a:p>
        </p:txBody>
      </p:sp>
      <p:sp>
        <p:nvSpPr>
          <p:cNvPr id="828419" name="Rectangle 3">
            <a:extLst>
              <a:ext uri="{FF2B5EF4-FFF2-40B4-BE49-F238E27FC236}">
                <a16:creationId xmlns:a16="http://schemas.microsoft.com/office/drawing/2014/main" id="{B247A4AA-23FF-49F0-936D-C5774A0BB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24744"/>
            <a:ext cx="8458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rgbClr val="0000CC"/>
                </a:solidFill>
              </a:rPr>
              <a:t> 综上所述，满足插值条件 </a:t>
            </a:r>
            <a:r>
              <a:rPr lang="en-US" altLang="zh-CN" sz="2800" b="1" i="1">
                <a:solidFill>
                  <a:srgbClr val="990000"/>
                </a:solidFill>
              </a:rPr>
              <a:t>s</a:t>
            </a:r>
            <a:r>
              <a:rPr lang="en-US" altLang="zh-CN" sz="2800" b="1" i="1" baseline="-25000">
                <a:solidFill>
                  <a:srgbClr val="990000"/>
                </a:solidFill>
              </a:rPr>
              <a:t> </a:t>
            </a:r>
            <a:r>
              <a:rPr lang="en-US" altLang="zh-CN" sz="2800" b="1">
                <a:solidFill>
                  <a:srgbClr val="990000"/>
                </a:solidFill>
              </a:rPr>
              <a:t>(</a:t>
            </a:r>
            <a:r>
              <a:rPr lang="en-US" altLang="zh-CN" sz="2800" b="1" i="1">
                <a:solidFill>
                  <a:srgbClr val="990000"/>
                </a:solidFill>
              </a:rPr>
              <a:t>x</a:t>
            </a:r>
            <a:r>
              <a:rPr lang="en-US" altLang="zh-CN" sz="2800" b="1" i="1" baseline="-25000">
                <a:solidFill>
                  <a:srgbClr val="990000"/>
                </a:solidFill>
              </a:rPr>
              <a:t>j</a:t>
            </a:r>
            <a:r>
              <a:rPr lang="en-US" altLang="zh-CN" sz="2800" b="1">
                <a:solidFill>
                  <a:srgbClr val="990000"/>
                </a:solidFill>
              </a:rPr>
              <a:t>)= </a:t>
            </a:r>
            <a:r>
              <a:rPr lang="en-US" altLang="zh-CN" sz="2800" b="1" i="1">
                <a:solidFill>
                  <a:srgbClr val="990000"/>
                </a:solidFill>
              </a:rPr>
              <a:t>y</a:t>
            </a:r>
            <a:r>
              <a:rPr lang="en-US" altLang="zh-CN" sz="2800" b="1" i="1" baseline="-25000">
                <a:solidFill>
                  <a:srgbClr val="990000"/>
                </a:solidFill>
              </a:rPr>
              <a:t>j </a:t>
            </a:r>
            <a:r>
              <a:rPr lang="zh-CN" altLang="en-US" sz="2800" b="1">
                <a:solidFill>
                  <a:srgbClr val="0000CC"/>
                </a:solidFill>
              </a:rPr>
              <a:t>和某一类边界条件的三次样条函数存在且唯一！</a:t>
            </a:r>
          </a:p>
        </p:txBody>
      </p:sp>
      <p:sp>
        <p:nvSpPr>
          <p:cNvPr id="828420" name="Rectangle 4">
            <a:extLst>
              <a:ext uri="{FF2B5EF4-FFF2-40B4-BE49-F238E27FC236}">
                <a16:creationId xmlns:a16="http://schemas.microsoft.com/office/drawing/2014/main" id="{F87957F6-3666-41F3-9F28-46A0D49B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43944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rgbClr val="0000CC"/>
                </a:solidFill>
              </a:rPr>
              <a:t> 具体计算过程</a:t>
            </a:r>
          </a:p>
        </p:txBody>
      </p:sp>
      <p:sp>
        <p:nvSpPr>
          <p:cNvPr id="828422" name="Rectangle 6">
            <a:extLst>
              <a:ext uri="{FF2B5EF4-FFF2-40B4-BE49-F238E27FC236}">
                <a16:creationId xmlns:a16="http://schemas.microsoft.com/office/drawing/2014/main" id="{D0772D43-3D57-4891-BB8D-E471D37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77344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ea typeface="楷体_GB2312" pitchFamily="49" charset="-122"/>
              </a:rPr>
              <a:t>根据插值条件</a:t>
            </a:r>
            <a:r>
              <a:rPr lang="en-US" altLang="zh-CN" sz="2800" b="1" i="1">
                <a:solidFill>
                  <a:srgbClr val="990000"/>
                </a:solidFill>
                <a:ea typeface="楷体_GB2312" pitchFamily="49" charset="-122"/>
              </a:rPr>
              <a:t>s</a:t>
            </a:r>
            <a:r>
              <a:rPr lang="en-US" altLang="zh-CN" sz="2800" b="1" i="1" baseline="-250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990000"/>
                </a:solidFill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rgbClr val="990000"/>
                </a:solidFill>
                <a:ea typeface="楷体_GB2312" pitchFamily="49" charset="-122"/>
              </a:rPr>
              <a:t>x</a:t>
            </a:r>
            <a:r>
              <a:rPr lang="en-US" altLang="zh-CN" sz="2800" b="1" i="1" baseline="-25000">
                <a:solidFill>
                  <a:srgbClr val="990000"/>
                </a:solidFill>
                <a:ea typeface="楷体_GB2312" pitchFamily="49" charset="-122"/>
              </a:rPr>
              <a:t>j</a:t>
            </a:r>
            <a:r>
              <a:rPr lang="en-US" altLang="zh-CN" sz="2800" b="1">
                <a:solidFill>
                  <a:srgbClr val="990000"/>
                </a:solidFill>
                <a:ea typeface="楷体_GB2312" pitchFamily="49" charset="-122"/>
              </a:rPr>
              <a:t>)= </a:t>
            </a:r>
            <a:r>
              <a:rPr lang="en-US" altLang="zh-CN" sz="2800" b="1" i="1">
                <a:solidFill>
                  <a:srgbClr val="990000"/>
                </a:solidFill>
                <a:ea typeface="楷体_GB2312" pitchFamily="49" charset="-122"/>
              </a:rPr>
              <a:t>y</a:t>
            </a:r>
            <a:r>
              <a:rPr lang="en-US" altLang="zh-CN" sz="2800" b="1" i="1" baseline="-25000">
                <a:solidFill>
                  <a:srgbClr val="990000"/>
                </a:solidFill>
                <a:ea typeface="楷体_GB2312" pitchFamily="49" charset="-122"/>
              </a:rPr>
              <a:t>j </a:t>
            </a:r>
            <a:r>
              <a:rPr lang="zh-CN" altLang="en-US" sz="2800" b="1">
                <a:solidFill>
                  <a:srgbClr val="0000CC"/>
                </a:solidFill>
                <a:ea typeface="楷体_GB2312" pitchFamily="49" charset="-122"/>
              </a:rPr>
              <a:t>和给定的边界条件列出相应得方程组；</a:t>
            </a:r>
          </a:p>
        </p:txBody>
      </p:sp>
      <p:sp>
        <p:nvSpPr>
          <p:cNvPr id="828423" name="Rectangle 7">
            <a:extLst>
              <a:ext uri="{FF2B5EF4-FFF2-40B4-BE49-F238E27FC236}">
                <a16:creationId xmlns:a16="http://schemas.microsoft.com/office/drawing/2014/main" id="{8087E408-E194-4DC9-A523-A8C1888BF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67944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0000CC"/>
                </a:solidFill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ea typeface="楷体_GB2312" pitchFamily="49" charset="-122"/>
              </a:rPr>
              <a:t>解出该线性方程组的解 </a:t>
            </a:r>
            <a:r>
              <a:rPr lang="en-US" altLang="zh-CN" sz="2800" b="1" i="1" dirty="0">
                <a:solidFill>
                  <a:srgbClr val="99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990000"/>
                </a:solidFill>
              </a:rPr>
              <a:t>0</a:t>
            </a:r>
            <a:r>
              <a:rPr lang="en-US" altLang="zh-CN" sz="2800" b="1" dirty="0">
                <a:solidFill>
                  <a:srgbClr val="990000"/>
                </a:solidFill>
              </a:rPr>
              <a:t>, </a:t>
            </a:r>
            <a:r>
              <a:rPr lang="en-US" altLang="zh-CN" sz="2800" b="1" i="1" dirty="0">
                <a:solidFill>
                  <a:srgbClr val="99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990000"/>
                </a:solidFill>
              </a:rPr>
              <a:t>1 </a:t>
            </a:r>
            <a:r>
              <a:rPr lang="en-US" altLang="zh-CN" sz="2800" b="1" dirty="0">
                <a:solidFill>
                  <a:srgbClr val="990000"/>
                </a:solidFill>
              </a:rPr>
              <a:t>, </a:t>
            </a:r>
            <a:r>
              <a:rPr lang="en-US" altLang="zh-CN" sz="3200" b="1" baseline="20000" dirty="0">
                <a:solidFill>
                  <a:srgbClr val="990000"/>
                </a:solidFill>
              </a:rPr>
              <a:t>…</a:t>
            </a:r>
            <a:r>
              <a:rPr lang="en-US" altLang="zh-CN" sz="2800" b="1" dirty="0">
                <a:solidFill>
                  <a:srgbClr val="990000"/>
                </a:solidFill>
              </a:rPr>
              <a:t> , </a:t>
            </a:r>
            <a:r>
              <a:rPr lang="en-US" altLang="zh-CN" sz="2800" b="1" i="1" dirty="0" err="1">
                <a:solidFill>
                  <a:srgbClr val="990000"/>
                </a:solidFill>
              </a:rPr>
              <a:t>m</a:t>
            </a:r>
            <a:r>
              <a:rPr lang="en-US" altLang="zh-CN" sz="2800" b="1" i="1" baseline="-25000" dirty="0" err="1">
                <a:solidFill>
                  <a:srgbClr val="990000"/>
                </a:solidFill>
              </a:rPr>
              <a:t>n</a:t>
            </a:r>
            <a:r>
              <a:rPr lang="en-US" altLang="zh-CN" sz="2800" b="1" i="1" baseline="-25000" dirty="0">
                <a:solidFill>
                  <a:srgbClr val="990000"/>
                </a:solidFill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ea typeface="楷体_GB2312" pitchFamily="49" charset="-122"/>
              </a:rPr>
              <a:t>；</a:t>
            </a:r>
          </a:p>
        </p:txBody>
      </p:sp>
      <p:sp>
        <p:nvSpPr>
          <p:cNvPr id="828424" name="Rectangle 8">
            <a:extLst>
              <a:ext uri="{FF2B5EF4-FFF2-40B4-BE49-F238E27FC236}">
                <a16:creationId xmlns:a16="http://schemas.microsoft.com/office/drawing/2014/main" id="{5CD4B978-6DB4-4E54-828E-1C069892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10944"/>
            <a:ext cx="82296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0000CC"/>
                </a:solidFill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ea typeface="楷体_GB2312" pitchFamily="49" charset="-122"/>
              </a:rPr>
              <a:t>将 </a:t>
            </a:r>
            <a:r>
              <a:rPr lang="en-US" altLang="zh-CN" sz="2800" b="1" i="1" dirty="0">
                <a:solidFill>
                  <a:srgbClr val="99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990000"/>
                </a:solidFill>
              </a:rPr>
              <a:t>0</a:t>
            </a:r>
            <a:r>
              <a:rPr lang="en-US" altLang="zh-CN" sz="2800" b="1" dirty="0">
                <a:solidFill>
                  <a:srgbClr val="990000"/>
                </a:solidFill>
              </a:rPr>
              <a:t>, </a:t>
            </a:r>
            <a:r>
              <a:rPr lang="en-US" altLang="zh-CN" sz="2800" b="1" i="1" dirty="0">
                <a:solidFill>
                  <a:srgbClr val="99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990000"/>
                </a:solidFill>
              </a:rPr>
              <a:t>1 </a:t>
            </a:r>
            <a:r>
              <a:rPr lang="en-US" altLang="zh-CN" sz="2800" b="1" dirty="0">
                <a:solidFill>
                  <a:srgbClr val="990000"/>
                </a:solidFill>
              </a:rPr>
              <a:t>, </a:t>
            </a:r>
            <a:r>
              <a:rPr lang="en-US" altLang="zh-CN" sz="3200" b="1" baseline="20000" dirty="0">
                <a:solidFill>
                  <a:srgbClr val="990000"/>
                </a:solidFill>
              </a:rPr>
              <a:t>…</a:t>
            </a:r>
            <a:r>
              <a:rPr lang="en-US" altLang="zh-CN" sz="2800" b="1" dirty="0">
                <a:solidFill>
                  <a:srgbClr val="990000"/>
                </a:solidFill>
              </a:rPr>
              <a:t> , </a:t>
            </a:r>
            <a:r>
              <a:rPr lang="en-US" altLang="zh-CN" sz="2800" b="1" i="1" dirty="0" err="1">
                <a:solidFill>
                  <a:srgbClr val="990000"/>
                </a:solidFill>
              </a:rPr>
              <a:t>m</a:t>
            </a:r>
            <a:r>
              <a:rPr lang="en-US" altLang="zh-CN" sz="2800" b="1" i="1" baseline="-25000" dirty="0" err="1">
                <a:solidFill>
                  <a:srgbClr val="990000"/>
                </a:solidFill>
              </a:rPr>
              <a:t>n</a:t>
            </a:r>
            <a:r>
              <a:rPr lang="en-US" altLang="zh-CN" sz="2800" b="1" i="1" baseline="-25000" dirty="0">
                <a:solidFill>
                  <a:srgbClr val="990000"/>
                </a:solidFill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ea typeface="楷体_GB2312" pitchFamily="49" charset="-122"/>
              </a:rPr>
              <a:t>代入 </a:t>
            </a:r>
            <a:r>
              <a:rPr lang="en-US" altLang="zh-CN" sz="2800" b="1" i="1" dirty="0">
                <a:solidFill>
                  <a:srgbClr val="990000"/>
                </a:solidFill>
              </a:rPr>
              <a:t>s</a:t>
            </a:r>
            <a:r>
              <a:rPr lang="en-US" altLang="zh-CN" sz="2800" b="1" i="1" baseline="-25000" dirty="0">
                <a:solidFill>
                  <a:srgbClr val="990000"/>
                </a:solidFill>
              </a:rPr>
              <a:t> j </a:t>
            </a:r>
            <a:r>
              <a:rPr lang="en-US" altLang="zh-CN" sz="2800" b="1" dirty="0">
                <a:solidFill>
                  <a:srgbClr val="990000"/>
                </a:solidFill>
              </a:rPr>
              <a:t>(</a:t>
            </a:r>
            <a:r>
              <a:rPr lang="en-US" altLang="zh-CN" sz="2800" b="1" i="1" dirty="0">
                <a:solidFill>
                  <a:srgbClr val="990000"/>
                </a:solidFill>
              </a:rPr>
              <a:t>x</a:t>
            </a:r>
            <a:r>
              <a:rPr lang="en-US" altLang="zh-CN" sz="2800" b="1" dirty="0">
                <a:solidFill>
                  <a:srgbClr val="990000"/>
                </a:solidFill>
              </a:rPr>
              <a:t>) </a:t>
            </a:r>
            <a:r>
              <a:rPr lang="zh-CN" altLang="en-US" sz="2800" b="1" dirty="0">
                <a:solidFill>
                  <a:srgbClr val="0000CC"/>
                </a:solidFill>
                <a:ea typeface="楷体_GB2312" pitchFamily="49" charset="-122"/>
              </a:rPr>
              <a:t>的表达式，写出三次样条函数 </a:t>
            </a:r>
            <a:r>
              <a:rPr lang="en-US" altLang="zh-CN" sz="2800" b="1" i="1" dirty="0">
                <a:solidFill>
                  <a:srgbClr val="990000"/>
                </a:solidFill>
                <a:ea typeface="楷体_GB2312" pitchFamily="49" charset="-122"/>
              </a:rPr>
              <a:t>s</a:t>
            </a:r>
            <a:r>
              <a:rPr lang="en-US" altLang="zh-CN" sz="2800" b="1" i="1" baseline="-25000" dirty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990000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990000"/>
                </a:solidFill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rgbClr val="990000"/>
                </a:solidFill>
                <a:ea typeface="楷体_GB2312" pitchFamily="49" charset="-122"/>
              </a:rPr>
              <a:t>) </a:t>
            </a:r>
            <a:r>
              <a:rPr lang="zh-CN" altLang="en-US" sz="2800" b="1" dirty="0">
                <a:solidFill>
                  <a:srgbClr val="0000CC"/>
                </a:solidFill>
                <a:ea typeface="楷体_GB2312" pitchFamily="49" charset="-122"/>
              </a:rPr>
              <a:t>在整个插值区间上的分段表达式。</a:t>
            </a:r>
          </a:p>
        </p:txBody>
      </p:sp>
      <p:sp>
        <p:nvSpPr>
          <p:cNvPr id="828425" name="Rectangle 9">
            <a:extLst>
              <a:ext uri="{FF2B5EF4-FFF2-40B4-BE49-F238E27FC236}">
                <a16:creationId xmlns:a16="http://schemas.microsoft.com/office/drawing/2014/main" id="{39EAA522-024E-4772-A293-9799A5B46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01344"/>
            <a:ext cx="5638800" cy="52863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ea typeface="楷体_GB2312" pitchFamily="49" charset="-122"/>
              </a:rPr>
              <a:t>具体求解方法参见第五章和第六章</a:t>
            </a:r>
          </a:p>
        </p:txBody>
      </p:sp>
    </p:spTree>
    <p:extLst>
      <p:ext uri="{BB962C8B-B14F-4D97-AF65-F5344CB8AC3E}">
        <p14:creationId xmlns:p14="http://schemas.microsoft.com/office/powerpoint/2010/main" val="21040995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副标题 254978">
            <a:extLst>
              <a:ext uri="{FF2B5EF4-FFF2-40B4-BE49-F238E27FC236}">
                <a16:creationId xmlns:a16="http://schemas.microsoft.com/office/drawing/2014/main" id="{C3BCD9F2-ABAD-4C22-A316-ADCFE1AB04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29592" y="585801"/>
            <a:ext cx="6156325" cy="576263"/>
          </a:xfrm>
        </p:spPr>
        <p:txBody>
          <a:bodyPr/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y=f(x)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的函数值如</a:t>
            </a:r>
          </a:p>
        </p:txBody>
      </p:sp>
      <p:graphicFrame>
        <p:nvGraphicFramePr>
          <p:cNvPr id="254980" name="表格 254979">
            <a:extLst>
              <a:ext uri="{FF2B5EF4-FFF2-40B4-BE49-F238E27FC236}">
                <a16:creationId xmlns:a16="http://schemas.microsoft.com/office/drawing/2014/main" id="{D9F4D809-6CAE-4211-B60D-4DB69BFC3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864542"/>
              </p:ext>
            </p:extLst>
          </p:nvPr>
        </p:nvGraphicFramePr>
        <p:xfrm>
          <a:off x="5996152" y="438005"/>
          <a:ext cx="2232025" cy="1036638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x</a:t>
                      </a:r>
                      <a:endParaRPr lang="zh-CN" altLang="en-US" sz="2800"/>
                    </a:p>
                  </a:txBody>
                  <a:tcPr marT="45734" marB="4573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2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4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5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 dirty="0" err="1"/>
                        <a:t>f(x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 marT="45734" marB="4573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3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/>
                        <a:t>4</a:t>
                      </a:r>
                      <a:endParaRPr lang="zh-CN" altLang="en-US" sz="280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 marT="45734" marB="4573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5000" name="矩形 254999">
            <a:extLst>
              <a:ext uri="{FF2B5EF4-FFF2-40B4-BE49-F238E27FC236}">
                <a16:creationId xmlns:a16="http://schemas.microsoft.com/office/drawing/2014/main" id="{9735A272-611D-4A58-B491-47B235F60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592" y="1593864"/>
            <a:ext cx="914400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在区间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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1,5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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上求三次样条插值函数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S(x)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，使它满足边界条件</a:t>
            </a:r>
          </a:p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这是在第二种边界条件下的插值问题，故确定</a:t>
            </a:r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6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=0,1,2,3)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的方程组形如</a:t>
            </a:r>
            <a:r>
              <a:rPr lang="zh-CN" altLang="en-US" sz="3200" b="0" dirty="0">
                <a:solidFill>
                  <a:srgbClr val="FF0000"/>
                </a:solidFill>
              </a:rPr>
              <a:t>三弯矩方程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所示， </a:t>
            </a:r>
          </a:p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由已知边界条件，有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则得求解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,M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的方程组为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001" name="对象 255000">
                <a:extLst>
                  <a:ext uri="{FF2B5EF4-FFF2-40B4-BE49-F238E27FC236}">
                    <a16:creationId xmlns:a16="http://schemas.microsoft.com/office/drawing/2014/main" id="{76CAA24D-18A5-4CB6-AD51-BB640B5BB6DA}"/>
                  </a:ext>
                </a:extLst>
              </p:cNvPr>
              <p:cNvSpPr txBox="1"/>
              <p:nvPr/>
            </p:nvSpPr>
            <p:spPr bwMode="auto">
              <a:xfrm>
                <a:off x="1557457" y="5145418"/>
                <a:ext cx="4800600" cy="12001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5001" name="对象 255000">
                <a:extLst>
                  <a:ext uri="{FF2B5EF4-FFF2-40B4-BE49-F238E27FC236}">
                    <a16:creationId xmlns:a16="http://schemas.microsoft.com/office/drawing/2014/main" id="{76CAA24D-18A5-4CB6-AD51-BB640B5BB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7457" y="5145418"/>
                <a:ext cx="4800600" cy="1200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43A4AE4-713D-4A70-A1C1-A45D796CCE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2762412" cy="3356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4EE2F90-1266-4F07-B25E-AC7AB3F3E42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2" y="4005064"/>
            <a:ext cx="4016215" cy="3356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C46949-CAEA-4438-9ED0-06CC132219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" y="4571280"/>
            <a:ext cx="4012171" cy="3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994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4" name="矩形 256023">
            <a:extLst>
              <a:ext uri="{FF2B5EF4-FFF2-40B4-BE49-F238E27FC236}">
                <a16:creationId xmlns:a16="http://schemas.microsoft.com/office/drawing/2014/main" id="{1246BFC7-1121-4073-BF80-769631C8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46" y="620688"/>
            <a:ext cx="882015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根据给定数据和边界条件算出</a:t>
            </a:r>
            <a:r>
              <a:rPr lang="el-GR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μ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l-GR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λ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，及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=1, 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=2, 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f[x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]=2, f[x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]=1/2, f[x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]=-2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el-GR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λ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/(h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1+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l-GR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)=2/3, μ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/(h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2+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)=2/3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g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=6(f[x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]- f[x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])/(h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1+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)=-3 </a:t>
            </a:r>
          </a:p>
          <a:p>
            <a:pPr algn="l">
              <a:spcBef>
                <a:spcPct val="2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g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=6(f[x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]- f[x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])/(h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2+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)=-5</a:t>
            </a:r>
          </a:p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则得方程组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5" name="对象 256024">
                <a:extLst>
                  <a:ext uri="{FF2B5EF4-FFF2-40B4-BE49-F238E27FC236}">
                    <a16:creationId xmlns:a16="http://schemas.microsoft.com/office/drawing/2014/main" id="{5E6B0865-11BF-4BAE-83CD-4C1DD161E637}"/>
                  </a:ext>
                </a:extLst>
              </p:cNvPr>
              <p:cNvSpPr txBox="1"/>
              <p:nvPr/>
            </p:nvSpPr>
            <p:spPr bwMode="auto">
              <a:xfrm>
                <a:off x="2987824" y="4653136"/>
                <a:ext cx="2808287" cy="16287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=−3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6025" name="对象 256024">
                <a:extLst>
                  <a:ext uri="{FF2B5EF4-FFF2-40B4-BE49-F238E27FC236}">
                    <a16:creationId xmlns:a16="http://schemas.microsoft.com/office/drawing/2014/main" id="{5E6B0865-11BF-4BAE-83CD-4C1DD161E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4653136"/>
                <a:ext cx="2808287" cy="1628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2790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48" name="矩形 257047">
            <a:extLst>
              <a:ext uri="{FF2B5EF4-FFF2-40B4-BE49-F238E27FC236}">
                <a16:creationId xmlns:a16="http://schemas.microsoft.com/office/drawing/2014/main" id="{E2FC400E-B524-4804-851B-65F96E542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25501"/>
            <a:ext cx="91440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解得		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=-3/4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=-9/4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又因为	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=M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即得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S(x)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在各子区间上的表达式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(x)(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=1,2,3)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，由式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(5.32)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知，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S(x)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在区间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上的表达式为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049" name="对象 257048">
                <a:extLst>
                  <a:ext uri="{FF2B5EF4-FFF2-40B4-BE49-F238E27FC236}">
                    <a16:creationId xmlns:a16="http://schemas.microsoft.com/office/drawing/2014/main" id="{2518C93C-72FB-4C68-A1C0-DBE872FCC962}"/>
                  </a:ext>
                </a:extLst>
              </p:cNvPr>
              <p:cNvSpPr txBox="1"/>
              <p:nvPr/>
            </p:nvSpPr>
            <p:spPr bwMode="auto">
              <a:xfrm>
                <a:off x="396107" y="3286761"/>
                <a:ext cx="4104456" cy="67944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7049" name="对象 257048">
                <a:extLst>
                  <a:ext uri="{FF2B5EF4-FFF2-40B4-BE49-F238E27FC236}">
                    <a16:creationId xmlns:a16="http://schemas.microsoft.com/office/drawing/2014/main" id="{2518C93C-72FB-4C68-A1C0-DBE872FCC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107" y="3286761"/>
                <a:ext cx="4104456" cy="679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050" name="对象 257049">
                <a:extLst>
                  <a:ext uri="{FF2B5EF4-FFF2-40B4-BE49-F238E27FC236}">
                    <a16:creationId xmlns:a16="http://schemas.microsoft.com/office/drawing/2014/main" id="{77559DA1-E98C-4A04-BC04-AAE09635F667}"/>
                  </a:ext>
                </a:extLst>
              </p:cNvPr>
              <p:cNvSpPr txBox="1"/>
              <p:nvPr/>
            </p:nvSpPr>
            <p:spPr bwMode="auto">
              <a:xfrm>
                <a:off x="4463429" y="3286760"/>
                <a:ext cx="4248472" cy="67944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7050" name="对象 257049">
                <a:extLst>
                  <a:ext uri="{FF2B5EF4-FFF2-40B4-BE49-F238E27FC236}">
                    <a16:creationId xmlns:a16="http://schemas.microsoft.com/office/drawing/2014/main" id="{77559DA1-E98C-4A04-BC04-AAE09635F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3429" y="3286760"/>
                <a:ext cx="4248472" cy="679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051" name="矩形 257050">
            <a:extLst>
              <a:ext uri="{FF2B5EF4-FFF2-40B4-BE49-F238E27FC236}">
                <a16:creationId xmlns:a16="http://schemas.microsoft.com/office/drawing/2014/main" id="{6709F2F7-0E52-48D8-85C3-026187A8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104087"/>
            <a:ext cx="8276465" cy="117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=1,x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=2,y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=1,y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=3,h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=1,M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=0,M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=-3/4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代入上式化简后得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052" name="对象 257051">
                <a:extLst>
                  <a:ext uri="{FF2B5EF4-FFF2-40B4-BE49-F238E27FC236}">
                    <a16:creationId xmlns:a16="http://schemas.microsoft.com/office/drawing/2014/main" id="{E9FD1B4F-2EE3-4856-B515-8E2EEC2CC892}"/>
                  </a:ext>
                </a:extLst>
              </p:cNvPr>
              <p:cNvSpPr txBox="1"/>
              <p:nvPr/>
            </p:nvSpPr>
            <p:spPr bwMode="auto">
              <a:xfrm>
                <a:off x="2448335" y="5196487"/>
                <a:ext cx="4021138" cy="86201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7052" name="对象 257051">
                <a:extLst>
                  <a:ext uri="{FF2B5EF4-FFF2-40B4-BE49-F238E27FC236}">
                    <a16:creationId xmlns:a16="http://schemas.microsoft.com/office/drawing/2014/main" id="{E9FD1B4F-2EE3-4856-B515-8E2EEC2CC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8335" y="5196487"/>
                <a:ext cx="4021138" cy="862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3033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72" name="矩形 258071">
            <a:extLst>
              <a:ext uri="{FF2B5EF4-FFF2-40B4-BE49-F238E27FC236}">
                <a16:creationId xmlns:a16="http://schemas.microsoft.com/office/drawing/2014/main" id="{D60E5F38-F9E7-429B-8695-ED0D5416A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19883"/>
            <a:ext cx="7848872" cy="38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S(x)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上的表达式为</a:t>
            </a:r>
            <a:r>
              <a:rPr lang="zh-CN" altLang="en-US" sz="2800" dirty="0"/>
              <a:t> </a:t>
            </a:r>
          </a:p>
        </p:txBody>
      </p:sp>
      <p:sp>
        <p:nvSpPr>
          <p:cNvPr id="258073" name="矩形 258072">
            <a:extLst>
              <a:ext uri="{FF2B5EF4-FFF2-40B4-BE49-F238E27FC236}">
                <a16:creationId xmlns:a16="http://schemas.microsoft.com/office/drawing/2014/main" id="{9A229F49-A662-4DF5-9B8B-BC73049E0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8" y="3156503"/>
            <a:ext cx="9032344" cy="4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故所求的三次样条插值函数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S(x)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[1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5]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上的表达式为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074" name="对象 258073">
                <a:extLst>
                  <a:ext uri="{FF2B5EF4-FFF2-40B4-BE49-F238E27FC236}">
                    <a16:creationId xmlns:a16="http://schemas.microsoft.com/office/drawing/2014/main" id="{4F9513C0-2648-4EE3-A7A8-0E693BBD135D}"/>
                  </a:ext>
                </a:extLst>
              </p:cNvPr>
              <p:cNvSpPr txBox="1"/>
              <p:nvPr/>
            </p:nvSpPr>
            <p:spPr bwMode="auto">
              <a:xfrm>
                <a:off x="1835696" y="1104779"/>
                <a:ext cx="4953000" cy="8016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8074" name="对象 258073">
                <a:extLst>
                  <a:ext uri="{FF2B5EF4-FFF2-40B4-BE49-F238E27FC236}">
                    <a16:creationId xmlns:a16="http://schemas.microsoft.com/office/drawing/2014/main" id="{4F9513C0-2648-4EE3-A7A8-0E693BBD1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1104779"/>
                <a:ext cx="4953000" cy="801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075" name="对象 258074">
                <a:extLst>
                  <a:ext uri="{FF2B5EF4-FFF2-40B4-BE49-F238E27FC236}">
                    <a16:creationId xmlns:a16="http://schemas.microsoft.com/office/drawing/2014/main" id="{B59E620D-7C1E-4F3C-A7DB-B523DF6E948E}"/>
                  </a:ext>
                </a:extLst>
              </p:cNvPr>
              <p:cNvSpPr txBox="1"/>
              <p:nvPr/>
            </p:nvSpPr>
            <p:spPr bwMode="auto">
              <a:xfrm>
                <a:off x="2142330" y="2118158"/>
                <a:ext cx="4425950" cy="79216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−19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8075" name="对象 258074">
                <a:extLst>
                  <a:ext uri="{FF2B5EF4-FFF2-40B4-BE49-F238E27FC236}">
                    <a16:creationId xmlns:a16="http://schemas.microsoft.com/office/drawing/2014/main" id="{B59E620D-7C1E-4F3C-A7DB-B523DF6E9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2330" y="2118158"/>
                <a:ext cx="4425950" cy="79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076" name="对象 258075">
                <a:extLst>
                  <a:ext uri="{FF2B5EF4-FFF2-40B4-BE49-F238E27FC236}">
                    <a16:creationId xmlns:a16="http://schemas.microsoft.com/office/drawing/2014/main" id="{04DC3798-1524-4E1B-A319-39C0F8F2D64F}"/>
                  </a:ext>
                </a:extLst>
              </p:cNvPr>
              <p:cNvSpPr txBox="1"/>
              <p:nvPr/>
            </p:nvSpPr>
            <p:spPr bwMode="auto">
              <a:xfrm>
                <a:off x="1187624" y="3890365"/>
                <a:ext cx="6624637" cy="23034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≤2)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≤4)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91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(4≤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≤5)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8076" name="对象 258075">
                <a:extLst>
                  <a:ext uri="{FF2B5EF4-FFF2-40B4-BE49-F238E27FC236}">
                    <a16:creationId xmlns:a16="http://schemas.microsoft.com/office/drawing/2014/main" id="{04DC3798-1524-4E1B-A319-39C0F8F2D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890365"/>
                <a:ext cx="6624637" cy="2303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100" name="灯片编号占位符 1">
            <a:extLst>
              <a:ext uri="{FF2B5EF4-FFF2-40B4-BE49-F238E27FC236}">
                <a16:creationId xmlns:a16="http://schemas.microsoft.com/office/drawing/2014/main" id="{4D13105E-3B6C-4175-A9B0-D2660B081F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248265-32DF-4711-932D-55984C9192C6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7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2" grpId="0" build="p"/>
      <p:bldP spid="25807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标题 260097">
            <a:extLst>
              <a:ext uri="{FF2B5EF4-FFF2-40B4-BE49-F238E27FC236}">
                <a16:creationId xmlns:a16="http://schemas.microsoft.com/office/drawing/2014/main" id="{A528106E-DDFF-4775-BEBB-A323A95DE4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404664"/>
            <a:ext cx="9144000" cy="692150"/>
          </a:xfrm>
        </p:spPr>
        <p:txBody>
          <a:bodyPr anchor="ctr">
            <a:normAutofit fontScale="90000"/>
          </a:bodyPr>
          <a:lstStyle/>
          <a:p>
            <a:r>
              <a:rPr lang="en-US" altLang="zh-CN" sz="4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4.7.4 </a:t>
            </a:r>
            <a:r>
              <a:rPr lang="zh-CN" altLang="en-US" sz="4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三次样条插值函数的求法</a:t>
            </a:r>
          </a:p>
        </p:txBody>
      </p:sp>
      <p:sp>
        <p:nvSpPr>
          <p:cNvPr id="260099" name="副标题 260098">
            <a:extLst>
              <a:ext uri="{FF2B5EF4-FFF2-40B4-BE49-F238E27FC236}">
                <a16:creationId xmlns:a16="http://schemas.microsoft.com/office/drawing/2014/main" id="{7C3C865B-C04C-4459-AC38-AE0410BFBF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5840" y="1412776"/>
            <a:ext cx="7452320" cy="3744962"/>
          </a:xfrm>
        </p:spPr>
        <p:txBody>
          <a:bodyPr>
            <a:norm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     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用三次样条绘制的曲线不仅有很好的光滑度，而且当节点逐渐加密时，其函数值在整体上能很好地逼近被插函数，相应的导数值也收敛于被插函数的导数，不会发生龙格现象。</a:t>
            </a:r>
          </a:p>
          <a:p>
            <a:pPr algn="l" eaLnBrk="0" hangingPunct="0">
              <a:lnSpc>
                <a:spcPct val="12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       因此三次样条在计算机辅助设计中有广泛的应用。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   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200677F-6AE3-4A65-8E60-DBEF92282883}"/>
              </a:ext>
            </a:extLst>
          </p:cNvPr>
          <p:cNvSpPr txBox="1">
            <a:spLocks/>
          </p:cNvSpPr>
          <p:nvPr/>
        </p:nvSpPr>
        <p:spPr>
          <a:xfrm>
            <a:off x="179512" y="5138658"/>
            <a:ext cx="7056784" cy="50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程序实现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SanciyangtiaoChazhi.m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0087888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883C1C-14BF-4CA9-8A90-C6D0B57697E2}"/>
              </a:ext>
            </a:extLst>
          </p:cNvPr>
          <p:cNvSpPr txBox="1"/>
          <p:nvPr/>
        </p:nvSpPr>
        <p:spPr>
          <a:xfrm>
            <a:off x="179512" y="404664"/>
            <a:ext cx="45365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S=</a:t>
            </a:r>
            <a:r>
              <a:rPr lang="en-US" altLang="zh-CN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SanciyangtiaoChazhi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(X,Y,dx0,dxn)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- X is the 1xn abscissa vector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- Y is the 1xn ordinate vector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- </a:t>
            </a:r>
            <a:r>
              <a:rPr lang="en-US" altLang="zh-CN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dxo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S'(x0) first derivative boundary condition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- </a:t>
            </a:r>
            <a:r>
              <a:rPr lang="en-US" altLang="zh-CN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dxn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S'(</a:t>
            </a:r>
            <a:r>
              <a:rPr lang="en-US" altLang="zh-CN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first derivative boundary condition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  - S: rows of S are the coefficients for the cubic interpolants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X=[0,1,2,3];  Y=[0,0.5,2,1.5];  dx0=0.2; dxn=-1;</a:t>
            </a:r>
          </a:p>
          <a:p>
            <a:pPr algn="l"/>
            <a:r>
              <a:rPr lang="es-E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C=SanciyangtiaoChazhi(X,Y,dx0,dxn)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»­Í¼</a:t>
            </a:r>
          </a:p>
          <a:p>
            <a:pPr algn="l"/>
            <a:r>
              <a:rPr lang="es-E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x1=0:0.01:1; y1=polyval(C(1,:),x1-X(1));  x2=1:0.01:2; y2=polyval(C(2,:),x2-X(2));</a:t>
            </a:r>
          </a:p>
          <a:p>
            <a:pPr algn="l"/>
            <a:r>
              <a:rPr lang="es-E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%x3=2:0.01:3; y3=polyval(C(3,:),x3-X(3));plot(x1,y1,x2,y2,x3,y3,X,Y,'.')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N=length(X)-1;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H=diff(X);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D=diff(Y)./H;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A=H(2:N-1);</a:t>
            </a:r>
          </a:p>
          <a:p>
            <a:pPr algn="l"/>
            <a:r>
              <a:rPr lang="pt-BR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B=2*(H(1:N-1)+H(2:N));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C=H(2:N);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C=H(2:N);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U=6*diff(D);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%Clamped spline endpoint constraints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B(1)=B(1)-H(1)/2;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A6C532-89EE-4EC0-AB47-6C9427C6125F}"/>
              </a:ext>
            </a:extLst>
          </p:cNvPr>
          <p:cNvSpPr txBox="1"/>
          <p:nvPr/>
        </p:nvSpPr>
        <p:spPr>
          <a:xfrm>
            <a:off x="5257760" y="527774"/>
            <a:ext cx="36724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U(1)=U(1)-3*(D(1)-dx0);</a:t>
            </a:r>
          </a:p>
          <a:p>
            <a:pPr algn="l"/>
            <a:r>
              <a:rPr lang="pt-BR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B(N-1)=B(N-1)-H(N)/2;</a:t>
            </a:r>
          </a:p>
          <a:p>
            <a:pPr algn="l"/>
            <a:r>
              <a:rPr lang="pt-BR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U(N-1)=U(N-1)-3*(dxn-D(N));</a:t>
            </a: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k=2:N-1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temp=A(k-1)/B(k-1);</a:t>
            </a:r>
          </a:p>
          <a:p>
            <a:pPr algn="l"/>
            <a:r>
              <a:rPr lang="pl-PL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B(k)=B(k)-temp*C(k-1);</a:t>
            </a:r>
          </a:p>
          <a:p>
            <a:pPr algn="l"/>
            <a:r>
              <a:rPr lang="pl-PL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U(k)=U(k)-temp*U(k-1);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pt-BR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M(N)=U(N-1)/B(N-1);</a:t>
            </a: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k=N-2:-1:1</a:t>
            </a:r>
          </a:p>
          <a:p>
            <a:pPr algn="l"/>
            <a:r>
              <a:rPr lang="pl-PL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M(k+1)=(U(k)-C(k)*M(k+2))/B(k);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%Clamped spline endpoint constraints</a:t>
            </a: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pt-BR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M(1)=3*(D(1)-dx0)/H(1)-M(2)/2;</a:t>
            </a:r>
          </a:p>
          <a:p>
            <a:pPr algn="l"/>
            <a:r>
              <a:rPr lang="pt-BR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M(N+1)=3*(dxn-D(N))/H(N)-M(N)/2;</a:t>
            </a:r>
          </a:p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k=0:N-1</a:t>
            </a:r>
          </a:p>
          <a:p>
            <a:pPr algn="l"/>
            <a:r>
              <a:rPr lang="pt-BR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S(k+1,1)=(M(k+2)-M(k+1))/(6*H(k+1));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S(k+1,2)=M(k+1)/2;</a:t>
            </a:r>
          </a:p>
          <a:p>
            <a:pPr algn="l"/>
            <a:r>
              <a:rPr lang="pt-BR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S(k+1,3)=D(k+1)-H(k+1)*(2*M(k+1)+M(k+2))/6;</a:t>
            </a:r>
          </a:p>
          <a:p>
            <a:pPr algn="l"/>
            <a:r>
              <a:rPr lang="pl-PL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S(k+1,4)=Y(k+1);</a:t>
            </a:r>
          </a:p>
          <a:p>
            <a:pPr algn="l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47255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33F7A0-905D-4BCA-B1FA-1A4A0E83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7669336" cy="36547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AAC6AF-B62D-456F-A4C4-20C2B396D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36" y="3429000"/>
            <a:ext cx="464136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2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4C2074-6C14-44D9-A0F2-E678F6D2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" y="785371"/>
            <a:ext cx="9008042" cy="581282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0ADA039-1748-4981-9029-CE9BECE731B9}"/>
              </a:ext>
            </a:extLst>
          </p:cNvPr>
          <p:cNvSpPr txBox="1">
            <a:spLocks noChangeArrowheads="1"/>
          </p:cNvSpPr>
          <p:nvPr/>
        </p:nvSpPr>
        <p:spPr>
          <a:xfrm>
            <a:off x="2785488" y="260648"/>
            <a:ext cx="3573024" cy="523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4.2 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多项式插值</a:t>
            </a:r>
          </a:p>
        </p:txBody>
      </p:sp>
    </p:spTree>
    <p:extLst>
      <p:ext uri="{BB962C8B-B14F-4D97-AF65-F5344CB8AC3E}">
        <p14:creationId xmlns:p14="http://schemas.microsoft.com/office/powerpoint/2010/main" val="41894331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5DCE23-A311-411D-B0CC-1163038A1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0695"/>
            <a:ext cx="8020050" cy="23050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14CE85-962E-4DBF-83E3-52008587DCBA}"/>
              </a:ext>
            </a:extLst>
          </p:cNvPr>
          <p:cNvSpPr txBox="1"/>
          <p:nvPr/>
        </p:nvSpPr>
        <p:spPr>
          <a:xfrm>
            <a:off x="3635896" y="1592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0" dirty="0">
                <a:solidFill>
                  <a:srgbClr val="FF0000"/>
                </a:solidFill>
                <a:latin typeface="+mn-ea"/>
                <a:ea typeface="+mn-ea"/>
              </a:rPr>
              <a:t>作业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A198E0-8777-457F-8309-8CCA3EE6C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076575"/>
            <a:ext cx="8562975" cy="7048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BE7493A-4978-422A-924E-2F16E9ABBB7A}"/>
              </a:ext>
            </a:extLst>
          </p:cNvPr>
          <p:cNvSpPr txBox="1"/>
          <p:nvPr/>
        </p:nvSpPr>
        <p:spPr>
          <a:xfrm>
            <a:off x="323528" y="429309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算法与程序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4F77E1-C186-491F-89D4-91E600DE52E6}"/>
              </a:ext>
            </a:extLst>
          </p:cNvPr>
          <p:cNvSpPr txBox="1"/>
          <p:nvPr/>
        </p:nvSpPr>
        <p:spPr>
          <a:xfrm>
            <a:off x="215516" y="5035599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推广研究另外两种端点约束的</a:t>
            </a:r>
            <a:r>
              <a:rPr lang="en-US" altLang="zh-CN" sz="20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Matlab</a:t>
            </a:r>
            <a:r>
              <a:rPr lang="zh-CN" alt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程序。 </a:t>
            </a:r>
          </a:p>
        </p:txBody>
      </p:sp>
    </p:spTree>
    <p:extLst>
      <p:ext uri="{BB962C8B-B14F-4D97-AF65-F5344CB8AC3E}">
        <p14:creationId xmlns:p14="http://schemas.microsoft.com/office/powerpoint/2010/main" val="305286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标题 156673">
            <a:extLst>
              <a:ext uri="{FF2B5EF4-FFF2-40B4-BE49-F238E27FC236}">
                <a16:creationId xmlns:a16="http://schemas.microsoft.com/office/drawing/2014/main" id="{EDA85D3B-5828-4519-92F2-F8DEDA10A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481235"/>
            <a:ext cx="7327726" cy="571500"/>
          </a:xfrm>
        </p:spPr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本章教学要求及重点难点</a:t>
            </a:r>
          </a:p>
        </p:txBody>
      </p:sp>
      <p:sp>
        <p:nvSpPr>
          <p:cNvPr id="157698" name="文本占位符 156674">
            <a:extLst>
              <a:ext uri="{FF2B5EF4-FFF2-40B4-BE49-F238E27FC236}">
                <a16:creationId xmlns:a16="http://schemas.microsoft.com/office/drawing/2014/main" id="{198D5000-5F83-4274-9A89-CBF20CF5D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32843"/>
            <a:ext cx="7886700" cy="37923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理解插值的基本概念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掌握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Lagrange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插值法、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Newton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插值法、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Hermite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插值法、三次样条插值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会计算各种插值法的插值余项及误差分析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掌握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Lagrange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插值法、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Newton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插值法的算法设计思想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重点：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Lagrange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插值法、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Newton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插值法、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Hermite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插值法以及三次样条插值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难点：计算各种插值法的插值余项及误差分析</a:t>
            </a:r>
          </a:p>
          <a:p>
            <a:pPr>
              <a:lnSpc>
                <a:spcPct val="80000"/>
              </a:lnSpc>
            </a:pP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0036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46E664-59D7-47B2-B406-CD8C74D47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4" y="260648"/>
            <a:ext cx="8956911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52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060701-40E9-4D97-925B-46921AA62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3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925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185"/>
  <p:tag name="LATEXADDIN" val="\documentclass{article}&#10;\usepackage{amsmath}&#10;\pagestyle{empty}&#10;\begin{document}&#10;&#10;&#10;$\Phi=\left\{\varphi_1,\varphi_2,\cdots, \varphi_1\right\},$&#10;&#10;\end{document}"/>
  <p:tag name="IGUANATEXSIZE" val="24"/>
  <p:tag name="IGUANATEXCURSOR" val="14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73.5"/>
  <p:tag name="LATEXADDIN" val="\documentclass{article}&#10;\usepackage{amsmath}&#10;\pagestyle{empty}&#10;\begin{document}&#10;&#10;&#10;$l_1$&#10;&#10;\end{document}"/>
  <p:tag name="IGUANATEXSIZE" val="28"/>
  <p:tag name="IGUANATEXCURSOR" val="8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5"/>
  <p:tag name="ORIGINALWIDTH" val="3661.5"/>
  <p:tag name="LATEXADDIN" val="\documentclass{article}&#10;\usepackage{amsmath}&#10;\pagestyle{empty}&#10;\begin{document}&#10;&#10;&#10;$\varphi^{(n+1)}(\xi)=f^{(n+1)}(\xi)-L_n^{(n+1)}(\xi)-k(x) \frac{d^{(n+1)}}{dt^{(n+1)}} \prod\limits_{i=0}^n \left.(t-x_i)\right|_{t=\xi}=0 .$&#10;&#10;\end{document}"/>
  <p:tag name="IGUANATEXSIZE" val="28"/>
  <p:tag name="IGUANATEXCURSOR" val="176"/>
  <p:tag name="TRANSPARENCY" val="True"/>
  <p:tag name="FILENAME" val=""/>
  <p:tag name="LATEXENGINEID" val="0"/>
  <p:tag name="TEMPFOLDER" val="d:\Soft\charulatex\"/>
  <p:tag name="LATEXFORMHEIGHT" val="387.75"/>
  <p:tag name="LATEXFORMWIDTH" val="709.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5"/>
  <p:tag name="ORIGINALWIDTH" val="952.5"/>
  <p:tag name="LATEXADDIN" val="\documentclass{article}&#10;\usepackage{amsmath}&#10;\pagestyle{empty}&#10;\begin{document}&#10;&#10;&#10;$l_k$, $k=1,2,\cdots, n$&#10;&#10;\end{document}"/>
  <p:tag name="IGUANATEXSIZE" val="28"/>
  <p:tag name="IGUANATEXCURSOR" val="105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795"/>
  <p:tag name="LATEXADDIN" val="\documentclass{article}&#10;\usepackage{amsmath}&#10;\pagestyle{empty}&#10;\begin{document}&#10;&#10;$H(x_i)=H(x_i)$&#10;\end{document}"/>
  <p:tag name="IGUANATEXSIZE" val="28"/>
  <p:tag name="IGUANATEXCURSOR" val="90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825.75"/>
  <p:tag name="LATEXADDIN" val="\documentclass{article}&#10;\usepackage{amsmath}&#10;\pagestyle{empty}&#10;\begin{document}&#10;&#10;$H'(x_i)=f'(x_i)$&#10;\end{document}"/>
  <p:tag name="IGUANATEXSIZE" val="28"/>
  <p:tag name="IGUANATEXCURSOR" val="83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300.75"/>
  <p:tag name="LATEXADDIN" val="\documentclass{article}&#10;\usepackage{amsmath}&#10;\pagestyle{empty}&#10;\begin{document}&#10;&#10;$f'(x_i)$&#10;\end{document}"/>
  <p:tag name="IGUANATEXSIZE" val="28"/>
  <p:tag name="IGUANATEXCURSOR" val="90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706.75"/>
  <p:tag name="LATEXADDIN" val="\documentclass{article}&#10;\usepackage{amsmath}&#10;\pagestyle{empty}&#10;\begin{document}&#10;&#10;$H(x_i)=H(x_i)$,  $H'(x_i)=f'(x_i)$, $i=0,1,2,\cdots, n,$&#10;\end{document}"/>
  <p:tag name="IGUANATEXSIZE" val="28"/>
  <p:tag name="IGUANATEXCURSOR" val="123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70"/>
  <p:tag name="LATEXADDIN" val="\documentclass{article}&#10;\usepackage{amsmath}&#10;\pagestyle{empty}&#10;\begin{document}&#10;&#10;&#10;$s_k(x)$&#10;&#10;\end{document}"/>
  <p:tag name="IGUANATEXSIZE" val="24"/>
  <p:tag name="IGUANATEXCURSOR" val="8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70"/>
  <p:tag name="LATEXADDIN" val="\documentclass{article}&#10;\usepackage{amsmath}&#10;\pagestyle{empty}&#10;\begin{document}&#10;&#10;&#10;$s_k(x)$&#10;&#10;\end{document}"/>
  <p:tag name="IGUANATEXSIZE" val="24"/>
  <p:tag name="IGUANATEXCURSOR" val="8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889.25"/>
  <p:tag name="LATEXADDIN" val="\documentclass{article}&#10;\usepackage{amsmath}&#10;\pagestyle{empty}&#10;\begin{document}&#10;&#10;$S'(x_0)=f'(x_0)$,    ~~  $  S'(x_n)=f'(x_n) $&#10;&#10;\end{document}"/>
  <p:tag name="IGUANATEXSIZE" val="32"/>
  <p:tag name="IGUANATEXCURSOR" val="12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1806.75"/>
  <p:tag name="LATEXADDIN" val="\documentclass{article}&#10;\usepackage{amsmath}&#10;\pagestyle{empty}&#10;\begin{document}&#10;&#10;&#10;$ \Phi =P_n := \mbox{span}\left\{1,x,x^2,\cdots,x^n\right\}$&#10;&#10;\end{document}"/>
  <p:tag name="IGUANATEXSIZE" val="28"/>
  <p:tag name="IGUANATEXCURSOR" val="97"/>
  <p:tag name="TRANSPARENCY" val="True"/>
  <p:tag name="FILENAME" val=""/>
  <p:tag name="LATEXENGINEID" val="0"/>
  <p:tag name="TEMPFOLDER" val="d:\Soft\charulatex\"/>
  <p:tag name="LATEXFORMHEIGHT" val="387.75"/>
  <p:tag name="LATEXFORMWIDTH" val="709.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004"/>
  <p:tag name="LATEXADDIN" val="\documentclass{article}&#10;\usepackage{amsmath}&#10;\pagestyle{empty}&#10;\begin{document}&#10;&#10;$S''(x_0)=f''(x_0)$,    ~~  $  S''(x_n)=f''(x_n) $&#10;&#10;\end{document}"/>
  <p:tag name="IGUANATEXSIZE" val="32"/>
  <p:tag name="IGUANATEXCURSOR" val="128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137.75"/>
  <p:tag name="LATEXADDIN" val="\documentclass{article}&#10;\usepackage{amsmath}&#10;\pagestyle{empty}&#10;\begin{document}&#10;&#10;$S''(x_0)=S''(x_n)=0 $&#10;&#10;\end{document}"/>
  <p:tag name="IGUANATEXSIZE" val="32"/>
  <p:tag name="IGUANATEXCURSOR" val="101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001.75"/>
  <p:tag name="LATEXADDIN" val="\documentclass{article}&#10;\usepackage{amsmath}&#10;\pagestyle{empty}&#10;\begin{document}&#10;&#10;$S'(x_0)=S'(x_n)$,    ~~  $  S''(x_0)=S''(x_n) $.&#10;&#10;\end{document}"/>
  <p:tag name="IGUANATEXSIZE" val="32"/>
  <p:tag name="IGUANATEXCURSOR" val="130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5"/>
  <p:tag name="ORIGINALWIDTH" val="2166"/>
  <p:tag name="LATEXADDIN" val="\documentclass{article}&#10;\usepackage{amsmath}&#10;\pagestyle{empty}&#10;\begin{document}&#10;&#10;&#10;$m_0=m_n$, $\lambda_n m_1+\mu_n m_{n-1}+2m_n=d_n$&#10;&#10;\end{document}"/>
  <p:tag name="IGUANATEXSIZE" val="28"/>
  <p:tag name="IGUANATEXCURSOR" val="130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024.5"/>
  <p:tag name="LATEXADDIN" val="\documentclass{article}&#10;\usepackage{amsmath}&#10;\pagestyle{empty}&#10;\begin{document}&#10;&#10;$S''(1)=S''(5) =0$.&#10;&#10;\end{document}"/>
  <p:tag name="IGUANATEXSIZE" val="32"/>
  <p:tag name="IGUANATEXCURSOR" val="98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489.5"/>
  <p:tag name="LATEXADDIN" val="\documentclass{article}&#10;\usepackage{amsmath}&#10;\pagestyle{empty}&#10;\begin{document}&#10;&#10;$S''(x_0)=f''(x_0) =M_0=0$,&#10;\end{document}"/>
  <p:tag name="IGUANATEXSIZE" val="32"/>
  <p:tag name="IGUANATEXCURSOR" val="108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488"/>
  <p:tag name="LATEXADDIN" val="\documentclass{article}&#10;\usepackage{amsmath}&#10;\pagestyle{empty}&#10;\begin{document}&#10;&#10;$S''(x_3)=f''(x_3) =M_3=0$.&#10;&#10;\end{document}"/>
  <p:tag name="IGUANATEXSIZE" val="32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3801.75"/>
  <p:tag name="LATEXADDIN" val="\documentclass{article}&#10;\usepackage{amsmath}&#10;\pagestyle{empty}&#10;\begin{document}&#10;&#10;&#10;$P_n =\left\{\varphi(x)| \varphi(x)=a_0+a_1x+a_2x^2+\cdots+a_nx^n,~a_i\in\mathbf{R},~0\leq i\leq n\right\}$&#10;&#10;\end{document}"/>
  <p:tag name="IGUANATEXSIZE" val="28"/>
  <p:tag name="IGUANATEXCURSOR" val="115"/>
  <p:tag name="TRANSPARENCY" val="True"/>
  <p:tag name="FILENAME" val=""/>
  <p:tag name="LATEXENGINEID" val="0"/>
  <p:tag name="TEMPFOLDER" val="d:\Soft\charulatex\"/>
  <p:tag name="LATEXFORMHEIGHT" val="387.75"/>
  <p:tag name="LATEXFORMWIDTH" val="709.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1266"/>
  <p:tag name="LATEXADDIN" val="\documentclass{article}&#10;\usepackage{amsmath}&#10;\pagestyle{empty}&#10;\begin{document}&#10;&#10;&#10;$l_k(x)$, $k=0,1,2,\cdots,n.$&#10;&#10;\end{document}"/>
  <p:tag name="IGUANATEXSIZE" val="24"/>
  <p:tag name="IGUANATEXCURSOR" val="97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372"/>
  <p:tag name="LATEXADDIN" val="\documentclass{article}&#10;\usepackage{amsmath}&#10;\pagestyle{empty}&#10;\begin{document}&#10;&#10;&#10;$\left(x_0,y_0\right)$&#10;&#10;\end{document}"/>
  <p:tag name="IGUANATEXSIZE" val="24"/>
  <p:tag name="IGUANATEXCURSOR" val="9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372"/>
  <p:tag name="LATEXADDIN" val="\documentclass{article}&#10;\usepackage{amsmath}&#10;\pagestyle{empty}&#10;\begin{document}&#10;&#10;&#10;$\left(x_1,y_1\right)$&#10;&#10;\end{document}"/>
  <p:tag name="IGUANATEXSIZE" val="24"/>
  <p:tag name="IGUANATEXCURSOR" val="9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5"/>
  <p:tag name="ORIGINALWIDTH" val="1308.75"/>
  <p:tag name="LATEXADDIN" val="\documentclass{article}&#10;\usepackage{amsmath}&#10;\pagestyle{empty}&#10;\begin{document}&#10;&#10;&#10;$y=y_0+\frac{y_1-y_0}{x_1-x_0}\left(x-x_0\right)$,&#10;&#10;\end{document}"/>
  <p:tag name="IGUANATEXSIZE" val="28"/>
  <p:tag name="IGUANATEXCURSOR" val="132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5"/>
  <p:tag name="ORIGINALWIDTH" val="1274.25"/>
  <p:tag name="LATEXADDIN" val="\documentclass{article}&#10;\usepackage{amsmath}&#10;\pagestyle{empty}&#10;\begin{document}&#10;&#10;&#10;$y=y_0\frac{x-x_1}{x_0-x_1}+y_1\frac{x-x_0}{x_1-x_0}.$&#10;&#10;\end{document}"/>
  <p:tag name="IGUANATEXSIZE" val="28"/>
  <p:tag name="IGUANATEXCURSOR" val="135"/>
  <p:tag name="TRANSPARENCY" val="True"/>
  <p:tag name="FILENAME" val=""/>
  <p:tag name="LATEXENGINEID" val="0"/>
  <p:tag name="TEMPFOLDER" val="d:\Soft\charulatex\"/>
  <p:tag name="LATEXFORMHEIGHT" val="378.75"/>
  <p:tag name="LATEXFORMWIDTH" val="717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5"/>
  <p:tag name="ORIGINALWIDTH" val="77.25"/>
  <p:tag name="LATEXADDIN" val="\documentclass{article}&#10;\usepackage{amsmath}&#10;\pagestyle{empty}&#10;\begin{document}&#10;&#10;&#10;$l_0$&#10;&#10;\end{document}"/>
  <p:tag name="IGUANATEXSIZE" val="28"/>
  <p:tag name="IGUANATEXCURSOR" val="86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很不错的模版">
  <a:themeElements>
    <a:clrScheme name="自定义 7">
      <a:dk1>
        <a:srgbClr val="121618"/>
      </a:dk1>
      <a:lt1>
        <a:srgbClr val="FFFFFF"/>
      </a:lt1>
      <a:dk2>
        <a:srgbClr val="FFFFFF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自定义 1">
      <a:majorFont>
        <a:latin typeface="Times New Roman"/>
        <a:ea typeface="华文仿宋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很不错的模版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spcBef>
            <a:spcPct val="20000"/>
          </a:spcBef>
          <a:defRPr sz="2800" dirty="0">
            <a:solidFill>
              <a:srgbClr val="0000FF"/>
            </a:solidFill>
            <a:latin typeface="华文仿宋" panose="02010600040101010101" pitchFamily="2" charset="-122"/>
            <a:ea typeface="华文仿宋" panose="0201060004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2400" b="0" dirty="0" smtClean="0">
            <a:solidFill>
              <a:schemeClr val="tx1">
                <a:lumMod val="95000"/>
                <a:lumOff val="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很不错的模版</Template>
  <TotalTime>15826</TotalTime>
  <Words>7510</Words>
  <Application>Microsoft Office PowerPoint</Application>
  <PresentationFormat>全屏显示(4:3)</PresentationFormat>
  <Paragraphs>743</Paragraphs>
  <Slides>93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93</vt:i4>
      </vt:variant>
    </vt:vector>
  </HeadingPairs>
  <TitlesOfParts>
    <vt:vector size="115" baseType="lpstr">
      <vt:lpstr>仿宋</vt:lpstr>
      <vt:lpstr>黑体</vt:lpstr>
      <vt:lpstr>华文仿宋</vt:lpstr>
      <vt:lpstr>华文宋体</vt:lpstr>
      <vt:lpstr>楷体_GB2312</vt:lpstr>
      <vt:lpstr>隶书</vt:lpstr>
      <vt:lpstr>宋体</vt:lpstr>
      <vt:lpstr>Arial</vt:lpstr>
      <vt:lpstr>Calibri</vt:lpstr>
      <vt:lpstr>Cambria Math</vt:lpstr>
      <vt:lpstr>Courier New</vt:lpstr>
      <vt:lpstr>Tahoma</vt:lpstr>
      <vt:lpstr>Times New Roman</vt:lpstr>
      <vt:lpstr>Tw Cen MT</vt:lpstr>
      <vt:lpstr>Verdana</vt:lpstr>
      <vt:lpstr>Wingdings</vt:lpstr>
      <vt:lpstr>1_很不错的模版</vt:lpstr>
      <vt:lpstr>Office 主题​​</vt:lpstr>
      <vt:lpstr>公式</vt:lpstr>
      <vt:lpstr>Equation</vt:lpstr>
      <vt:lpstr>Document</vt:lpstr>
      <vt:lpstr>Microsoft Word Picture</vt:lpstr>
      <vt:lpstr>PowerPoint 演示文稿</vt:lpstr>
      <vt:lpstr>4.1 引言</vt:lpstr>
      <vt:lpstr>4.1 引言</vt:lpstr>
      <vt:lpstr>PowerPoint 演示文稿</vt:lpstr>
      <vt:lpstr>PowerPoint 演示文稿</vt:lpstr>
      <vt:lpstr>插值基函数</vt:lpstr>
      <vt:lpstr>PowerPoint 演示文稿</vt:lpstr>
      <vt:lpstr>PowerPoint 演示文稿</vt:lpstr>
      <vt:lpstr>PowerPoint 演示文稿</vt:lpstr>
      <vt:lpstr>4.2 多项式插值</vt:lpstr>
      <vt:lpstr>插值多项式的唯一性</vt:lpstr>
      <vt:lpstr>存在唯一性定理证明(续)</vt:lpstr>
      <vt:lpstr>插值多项式的唯一性</vt:lpstr>
      <vt:lpstr>4.3 拉格朗日（Lagrange）插值</vt:lpstr>
      <vt:lpstr>PowerPoint 演示文稿</vt:lpstr>
      <vt:lpstr>PowerPoint 演示文稿</vt:lpstr>
      <vt:lpstr>PowerPoint 演示文稿</vt:lpstr>
      <vt:lpstr>PowerPoint 演示文稿</vt:lpstr>
      <vt:lpstr>插值基函数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拉格朗日插值的误差分析</vt:lpstr>
      <vt:lpstr>PowerPoint 演示文稿</vt:lpstr>
      <vt:lpstr>拉格朗日插值的算法实现</vt:lpstr>
      <vt:lpstr>拉格朗日插值的算法实现</vt:lpstr>
      <vt:lpstr>PowerPoint 演示文稿</vt:lpstr>
      <vt:lpstr>作业 4.1</vt:lpstr>
      <vt:lpstr>4.4 均差与牛顿插值</vt:lpstr>
      <vt:lpstr>4.4 均差与牛顿插值</vt:lpstr>
      <vt:lpstr>PowerPoint 演示文稿</vt:lpstr>
      <vt:lpstr>4.4.1 均差及其性质</vt:lpstr>
      <vt:lpstr>PowerPoint 演示文稿</vt:lpstr>
      <vt:lpstr>PowerPoint 演示文稿</vt:lpstr>
      <vt:lpstr>4.4.1 均差及其性质</vt:lpstr>
      <vt:lpstr>PowerPoint 演示文稿</vt:lpstr>
      <vt:lpstr>PowerPoint 演示文稿</vt:lpstr>
      <vt:lpstr>4.4.2 牛顿插值公式</vt:lpstr>
      <vt:lpstr>PowerPoint 演示文稿</vt:lpstr>
      <vt:lpstr>例4.5 已知</vt:lpstr>
      <vt:lpstr>PowerPoint 演示文稿</vt:lpstr>
      <vt:lpstr>4.4.3 牛顿插值误差分析</vt:lpstr>
      <vt:lpstr>PowerPoint 演示文稿</vt:lpstr>
      <vt:lpstr>4.4.4 牛顿插值的算法实现</vt:lpstr>
      <vt:lpstr>程序实现:  newtonChazhi.m</vt:lpstr>
      <vt:lpstr>PowerPoint 演示文稿</vt:lpstr>
      <vt:lpstr>作业4.2</vt:lpstr>
      <vt:lpstr>PowerPoint 演示文稿</vt:lpstr>
      <vt:lpstr>4.5 埃尔米特（Hermite）插值</vt:lpstr>
      <vt:lpstr>4.5 埃尔米特插值</vt:lpstr>
      <vt:lpstr>4.5 埃尔米特插值</vt:lpstr>
      <vt:lpstr>PowerPoint 演示文稿</vt:lpstr>
      <vt:lpstr>4.5 埃尔米特插值误差分析</vt:lpstr>
      <vt:lpstr>4.6  分段插值法</vt:lpstr>
      <vt:lpstr>PowerPoint 演示文稿</vt:lpstr>
      <vt:lpstr>4.6.1 高次插值的龙格现象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4.7 三次样条插值</vt:lpstr>
      <vt:lpstr>4.7.1 样条函数的概念 </vt:lpstr>
      <vt:lpstr>4.7.2 三次样条插值公式</vt:lpstr>
      <vt:lpstr>4.7.2 三次样条插值公式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第三类端点约束</vt:lpstr>
      <vt:lpstr>具体计算过程</vt:lpstr>
      <vt:lpstr>PowerPoint 演示文稿</vt:lpstr>
      <vt:lpstr>PowerPoint 演示文稿</vt:lpstr>
      <vt:lpstr>PowerPoint 演示文稿</vt:lpstr>
      <vt:lpstr>PowerPoint 演示文稿</vt:lpstr>
      <vt:lpstr>4.7.4 三次样条插值函数的求法</vt:lpstr>
      <vt:lpstr>PowerPoint 演示文稿</vt:lpstr>
      <vt:lpstr>PowerPoint 演示文稿</vt:lpstr>
      <vt:lpstr>PowerPoint 演示文稿</vt:lpstr>
      <vt:lpstr>本章教学要求及重点难点</vt:lpstr>
      <vt:lpstr>PowerPoint 演示文稿</vt:lpstr>
      <vt:lpstr>PowerPoint 演示文稿</vt:lpstr>
    </vt:vector>
  </TitlesOfParts>
  <Company>DEMI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Leo</dc:creator>
  <cp:lastModifiedBy>Fudong Ge</cp:lastModifiedBy>
  <cp:revision>2053</cp:revision>
  <dcterms:created xsi:type="dcterms:W3CDTF">2008-11-26T09:45:55Z</dcterms:created>
  <dcterms:modified xsi:type="dcterms:W3CDTF">2019-05-07T12:13:27Z</dcterms:modified>
</cp:coreProperties>
</file>