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38"/>
  </p:notesMasterIdLst>
  <p:handoutMasterIdLst>
    <p:handoutMasterId r:id="rId39"/>
  </p:handoutMasterIdLst>
  <p:sldIdLst>
    <p:sldId id="654" r:id="rId3"/>
    <p:sldId id="397" r:id="rId4"/>
    <p:sldId id="597" r:id="rId5"/>
    <p:sldId id="633" r:id="rId6"/>
    <p:sldId id="635" r:id="rId7"/>
    <p:sldId id="621" r:id="rId8"/>
    <p:sldId id="636" r:id="rId9"/>
    <p:sldId id="382" r:id="rId10"/>
    <p:sldId id="312" r:id="rId11"/>
    <p:sldId id="313" r:id="rId12"/>
    <p:sldId id="639" r:id="rId13"/>
    <p:sldId id="265" r:id="rId14"/>
    <p:sldId id="266" r:id="rId15"/>
    <p:sldId id="626" r:id="rId16"/>
    <p:sldId id="627" r:id="rId17"/>
    <p:sldId id="628" r:id="rId18"/>
    <p:sldId id="629" r:id="rId19"/>
    <p:sldId id="630" r:id="rId20"/>
    <p:sldId id="631" r:id="rId21"/>
    <p:sldId id="632" r:id="rId22"/>
    <p:sldId id="271" r:id="rId23"/>
    <p:sldId id="306" r:id="rId24"/>
    <p:sldId id="644" r:id="rId25"/>
    <p:sldId id="645" r:id="rId26"/>
    <p:sldId id="651" r:id="rId27"/>
    <p:sldId id="652" r:id="rId28"/>
    <p:sldId id="653" r:id="rId29"/>
    <p:sldId id="622" r:id="rId30"/>
    <p:sldId id="623" r:id="rId31"/>
    <p:sldId id="637" r:id="rId32"/>
    <p:sldId id="640" r:id="rId33"/>
    <p:sldId id="647" r:id="rId34"/>
    <p:sldId id="641" r:id="rId35"/>
    <p:sldId id="648" r:id="rId36"/>
    <p:sldId id="406" r:id="rId37"/>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87758" autoAdjust="0"/>
  </p:normalViewPr>
  <p:slideViewPr>
    <p:cSldViewPr>
      <p:cViewPr varScale="1">
        <p:scale>
          <a:sx n="91" d="100"/>
          <a:sy n="91" d="100"/>
        </p:scale>
        <p:origin x="177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2019/5/29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2019/5/29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20</a:t>
            </a:fld>
            <a:endParaRPr lang="zh-CN" altLang="en-US"/>
          </a:p>
        </p:txBody>
      </p:sp>
    </p:spTree>
    <p:extLst>
      <p:ext uri="{BB962C8B-B14F-4D97-AF65-F5344CB8AC3E}">
        <p14:creationId xmlns:p14="http://schemas.microsoft.com/office/powerpoint/2010/main" val="126815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A1F373-6AF4-4B42-879E-8004428BEEBB}"/>
              </a:ext>
            </a:extLst>
          </p:cNvPr>
          <p:cNvSpPr>
            <a:spLocks noGrp="1"/>
          </p:cNvSpPr>
          <p:nvPr>
            <p:ph/>
          </p:nvPr>
        </p:nvSpPr>
        <p:spPr>
          <a:xfrm>
            <a:off x="457200" y="457200"/>
            <a:ext cx="82296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页脚占位符 2">
            <a:extLst>
              <a:ext uri="{FF2B5EF4-FFF2-40B4-BE49-F238E27FC236}">
                <a16:creationId xmlns:a16="http://schemas.microsoft.com/office/drawing/2014/main" id="{F39B7292-B97D-43AD-A687-C71A128AEC0A}"/>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3B34C44-8AD8-45E6-98B9-E09BAF8BA747}"/>
              </a:ext>
            </a:extLst>
          </p:cNvPr>
          <p:cNvSpPr>
            <a:spLocks noGrp="1"/>
          </p:cNvSpPr>
          <p:nvPr>
            <p:ph type="sldNum" sz="quarter" idx="11"/>
          </p:nvPr>
        </p:nvSpPr>
        <p:spPr>
          <a:xfrm>
            <a:off x="6553200" y="6248400"/>
            <a:ext cx="2133600" cy="457200"/>
          </a:xfrm>
        </p:spPr>
        <p:txBody>
          <a:bodyPr/>
          <a:lstStyle>
            <a:lvl1pPr>
              <a:defRPr/>
            </a:lvl1pPr>
          </a:lstStyle>
          <a:p>
            <a:fld id="{AD0A0881-95A7-4CD0-9736-14E06D85AB66}" type="slidenum">
              <a:rPr lang="en-US" altLang="zh-CN"/>
              <a:pPr/>
              <a:t>‹#›</a:t>
            </a:fld>
            <a:endParaRPr lang="en-US" altLang="zh-CN"/>
          </a:p>
        </p:txBody>
      </p:sp>
      <p:sp>
        <p:nvSpPr>
          <p:cNvPr id="5" name="日期占位符 4">
            <a:extLst>
              <a:ext uri="{FF2B5EF4-FFF2-40B4-BE49-F238E27FC236}">
                <a16:creationId xmlns:a16="http://schemas.microsoft.com/office/drawing/2014/main" id="{67CAA729-31CA-407A-8158-112C86D3FC0A}"/>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5453688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5.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4.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31.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 Id="rId1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1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4.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6.bin"/></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38.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tags" Target="../tags/tag4.xml"/><Relationship Id="rId7" Type="http://schemas.openxmlformats.org/officeDocument/2006/relationships/notesSlide" Target="../notesSlides/notesSlide1.xml"/><Relationship Id="rId12" Type="http://schemas.openxmlformats.org/officeDocument/2006/relationships/image" Target="../media/image5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8.xml"/><Relationship Id="rId11" Type="http://schemas.openxmlformats.org/officeDocument/2006/relationships/image" Target="../media/image49.png"/><Relationship Id="rId5" Type="http://schemas.openxmlformats.org/officeDocument/2006/relationships/tags" Target="../tags/tag6.xml"/><Relationship Id="rId10" Type="http://schemas.openxmlformats.org/officeDocument/2006/relationships/image" Target="../media/image48.png"/><Relationship Id="rId4" Type="http://schemas.openxmlformats.org/officeDocument/2006/relationships/tags" Target="../tags/tag5.xml"/><Relationship Id="rId9" Type="http://schemas.openxmlformats.org/officeDocument/2006/relationships/image" Target="../media/image47.png"/><Relationship Id="rId14"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54.wmf"/><Relationship Id="rId5" Type="http://schemas.openxmlformats.org/officeDocument/2006/relationships/oleObject" Target="../embeddings/oleObject42.bin"/><Relationship Id="rId4" Type="http://schemas.openxmlformats.org/officeDocument/2006/relationships/image" Target="../media/image5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3.xml"/><Relationship Id="rId1" Type="http://schemas.openxmlformats.org/officeDocument/2006/relationships/vmlDrawing" Target="../drawings/vmlDrawing14.vml"/><Relationship Id="rId4" Type="http://schemas.openxmlformats.org/officeDocument/2006/relationships/image" Target="../media/image5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18.xml"/><Relationship Id="rId1" Type="http://schemas.openxmlformats.org/officeDocument/2006/relationships/tags" Target="../tags/tag7.xml"/><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8.xml"/><Relationship Id="rId1" Type="http://schemas.openxmlformats.org/officeDocument/2006/relationships/vmlDrawing" Target="../drawings/vmlDrawing17.vml"/><Relationship Id="rId5" Type="http://schemas.openxmlformats.org/officeDocument/2006/relationships/image" Target="../media/image60.png"/><Relationship Id="rId4" Type="http://schemas.openxmlformats.org/officeDocument/2006/relationships/image" Target="../media/image5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8.xml"/><Relationship Id="rId1" Type="http://schemas.openxmlformats.org/officeDocument/2006/relationships/vmlDrawing" Target="../drawings/vmlDrawing18.vml"/><Relationship Id="rId5" Type="http://schemas.openxmlformats.org/officeDocument/2006/relationships/image" Target="../media/image62.png"/><Relationship Id="rId4" Type="http://schemas.openxmlformats.org/officeDocument/2006/relationships/image" Target="../media/image61.wmf"/></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12.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3.emf"/><Relationship Id="rId4" Type="http://schemas.openxmlformats.org/officeDocument/2006/relationships/image" Target="../media/image5.png"/><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8.xml"/><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73.wmf"/><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70.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267744" y="2243922"/>
            <a:ext cx="3744416" cy="531003"/>
          </a:xfrm>
        </p:spPr>
        <p:txBody>
          <a:bodyPr>
            <a:noAutofit/>
          </a:bodyPr>
          <a:lstStyle/>
          <a:p>
            <a:pPr marL="0" indent="0">
              <a:buNone/>
            </a:pPr>
            <a:r>
              <a:rPr lang="zh-CN" altLang="en-US" sz="3600" b="1" dirty="0">
                <a:latin typeface="+mn-ea"/>
              </a:rPr>
              <a:t>第五章 曲线拟合</a:t>
            </a:r>
            <a:endParaRPr lang="en-US" altLang="zh-CN" sz="3600" b="1" dirty="0">
              <a:latin typeface="+mn-ea"/>
            </a:endParaRPr>
          </a:p>
          <a:p>
            <a:pPr marL="0" indent="0">
              <a:buNone/>
            </a:pPr>
            <a:r>
              <a:rPr lang="zh-CN" altLang="en-US" sz="3600" dirty="0">
                <a:latin typeface="+mn-ea"/>
              </a:rPr>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771800" y="3068960"/>
            <a:ext cx="3744416" cy="1563570"/>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5.2 </a:t>
            </a:r>
            <a:r>
              <a:rPr lang="zh-CN" altLang="en-US" sz="2800" b="0" dirty="0">
                <a:solidFill>
                  <a:schemeClr val="bg2">
                    <a:lumMod val="10000"/>
                  </a:schemeClr>
                </a:solidFill>
                <a:latin typeface="仿宋" panose="02010609060101010101" pitchFamily="49" charset="-122"/>
                <a:ea typeface="仿宋" panose="02010609060101010101" pitchFamily="49" charset="-122"/>
              </a:rPr>
              <a:t>最小二乘拟合曲线</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5.3 </a:t>
            </a:r>
            <a:r>
              <a:rPr lang="zh-CN" altLang="en-US" sz="2800" b="0" dirty="0">
                <a:solidFill>
                  <a:schemeClr val="bg2">
                    <a:lumMod val="10000"/>
                  </a:schemeClr>
                </a:solidFill>
                <a:latin typeface="仿宋" panose="02010609060101010101" pitchFamily="49" charset="-122"/>
                <a:ea typeface="仿宋" panose="02010609060101010101" pitchFamily="49" charset="-122"/>
              </a:rPr>
              <a:t>其他曲线拟合方法</a:t>
            </a:r>
            <a:r>
              <a:rPr lang="en-US" altLang="zh-CN" sz="2800" b="0" dirty="0">
                <a:solidFill>
                  <a:schemeClr val="bg2">
                    <a:lumMod val="10000"/>
                  </a:schemeClr>
                </a:solidFill>
                <a:latin typeface="仿宋" panose="02010609060101010101" pitchFamily="49" charset="-122"/>
                <a:ea typeface="仿宋" panose="02010609060101010101" pitchFamily="49" charset="-122"/>
              </a:rPr>
              <a:t> </a:t>
            </a:r>
          </a:p>
        </p:txBody>
      </p:sp>
      <p:sp>
        <p:nvSpPr>
          <p:cNvPr id="2" name="文本框 1">
            <a:extLst>
              <a:ext uri="{FF2B5EF4-FFF2-40B4-BE49-F238E27FC236}">
                <a16:creationId xmlns:a16="http://schemas.microsoft.com/office/drawing/2014/main" id="{0B362058-FADF-4093-A931-85EBDEC5DEA5}"/>
              </a:ext>
            </a:extLst>
          </p:cNvPr>
          <p:cNvSpPr txBox="1"/>
          <p:nvPr/>
        </p:nvSpPr>
        <p:spPr>
          <a:xfrm>
            <a:off x="3779912" y="908720"/>
            <a:ext cx="4032448" cy="646331"/>
          </a:xfrm>
          <a:prstGeom prst="rect">
            <a:avLst/>
          </a:prstGeom>
          <a:noFill/>
        </p:spPr>
        <p:txBody>
          <a:bodyPr wrap="square" rtlCol="0">
            <a:spAutoFit/>
          </a:bodyPr>
          <a:lstStyle/>
          <a:p>
            <a:pPr algn="l"/>
            <a:r>
              <a:rPr lang="zh-CN" altLang="en-US" sz="36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69659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a:extLst>
              <a:ext uri="{FF2B5EF4-FFF2-40B4-BE49-F238E27FC236}">
                <a16:creationId xmlns:a16="http://schemas.microsoft.com/office/drawing/2014/main" id="{19DE1081-7539-4282-834A-539A05D64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36712"/>
            <a:ext cx="644366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BC983B-AAFB-4F1B-9E38-F3AAC7BDA789}"/>
              </a:ext>
            </a:extLst>
          </p:cNvPr>
          <p:cNvSpPr txBox="1"/>
          <p:nvPr/>
        </p:nvSpPr>
        <p:spPr>
          <a:xfrm>
            <a:off x="2555776" y="441961"/>
            <a:ext cx="4644516" cy="584775"/>
          </a:xfrm>
          <a:prstGeom prst="rect">
            <a:avLst/>
          </a:prstGeom>
          <a:noFill/>
        </p:spPr>
        <p:txBody>
          <a:bodyPr wrap="square" rtlCol="0">
            <a:spAutoFit/>
          </a:bodyPr>
          <a:lstStyle/>
          <a:p>
            <a:pPr algn="l"/>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
        <p:nvSpPr>
          <p:cNvPr id="3" name="Rectangle 3">
            <a:extLst>
              <a:ext uri="{FF2B5EF4-FFF2-40B4-BE49-F238E27FC236}">
                <a16:creationId xmlns:a16="http://schemas.microsoft.com/office/drawing/2014/main" id="{04B38408-3985-4D55-BE16-EE45120E4557}"/>
              </a:ext>
            </a:extLst>
          </p:cNvPr>
          <p:cNvSpPr txBox="1">
            <a:spLocks noChangeArrowheads="1"/>
          </p:cNvSpPr>
          <p:nvPr/>
        </p:nvSpPr>
        <p:spPr>
          <a:xfrm>
            <a:off x="179512" y="1124744"/>
            <a:ext cx="8784976" cy="4608512"/>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60000"/>
              </a:lnSpc>
              <a:spcBef>
                <a:spcPct val="0"/>
              </a:spcBef>
              <a:spcAft>
                <a:spcPts val="0"/>
              </a:spcAft>
              <a:buFontTx/>
              <a:buNone/>
            </a:pPr>
            <a:r>
              <a:rPr lang="en-US" altLang="zh-CN" b="1" dirty="0">
                <a:solidFill>
                  <a:srgbClr val="0000FF"/>
                </a:solidFill>
                <a:latin typeface="黑体" panose="02010609060101010101" pitchFamily="49" charset="-122"/>
                <a:ea typeface="黑体" panose="02010609060101010101" pitchFamily="49" charset="-122"/>
              </a:rPr>
              <a:t>     </a:t>
            </a:r>
            <a:r>
              <a:rPr lang="zh-CN" altLang="en-US" sz="2800" b="1" dirty="0">
                <a:latin typeface="+mn-ea"/>
              </a:rPr>
              <a:t>函数</a:t>
            </a:r>
            <a:r>
              <a:rPr lang="en-US" altLang="zh-CN" sz="2800" b="1" dirty="0">
                <a:latin typeface="+mn-ea"/>
              </a:rPr>
              <a:t>f(x)</a:t>
            </a:r>
            <a:r>
              <a:rPr lang="zh-CN" altLang="en-US" sz="2800" b="1" dirty="0">
                <a:latin typeface="+mn-ea"/>
              </a:rPr>
              <a:t>的定积分可以用插值多项式</a:t>
            </a:r>
            <a:r>
              <a:rPr lang="en-US" altLang="zh-CN" sz="2800" b="1" dirty="0">
                <a:latin typeface="+mn-ea"/>
              </a:rPr>
              <a:t>P(x)</a:t>
            </a:r>
            <a:r>
              <a:rPr lang="zh-CN" altLang="en-US" sz="2800" b="1" dirty="0">
                <a:latin typeface="+mn-ea"/>
              </a:rPr>
              <a:t>的定积分来近似计算，同样，函数</a:t>
            </a:r>
            <a:r>
              <a:rPr lang="en-US" altLang="zh-CN" sz="2800" b="1" dirty="0">
                <a:latin typeface="+mn-ea"/>
              </a:rPr>
              <a:t>f(x)</a:t>
            </a:r>
            <a:r>
              <a:rPr lang="zh-CN" altLang="en-US" sz="2800" b="1" dirty="0">
                <a:latin typeface="+mn-ea"/>
              </a:rPr>
              <a:t>的导数也可以用插值多项式</a:t>
            </a:r>
            <a:r>
              <a:rPr lang="en-US" altLang="zh-CN" sz="2800" b="1" dirty="0">
                <a:latin typeface="+mn-ea"/>
              </a:rPr>
              <a:t>P(x)</a:t>
            </a:r>
            <a:r>
              <a:rPr lang="zh-CN" altLang="en-US" sz="2800" b="1" dirty="0">
                <a:latin typeface="+mn-ea"/>
              </a:rPr>
              <a:t>的导数来近似代替，即</a:t>
            </a:r>
          </a:p>
          <a:p>
            <a:pPr marL="0" indent="0" fontAlgn="auto">
              <a:lnSpc>
                <a:spcPct val="160000"/>
              </a:lnSpc>
              <a:spcBef>
                <a:spcPct val="0"/>
              </a:spcBef>
              <a:spcAft>
                <a:spcPts val="0"/>
              </a:spcAft>
              <a:buFontTx/>
              <a:buNone/>
            </a:pPr>
            <a:r>
              <a:rPr lang="zh-CN" altLang="en-US" sz="2800" b="1" dirty="0">
                <a:latin typeface="+mn-ea"/>
              </a:rPr>
              <a:t>	                          </a:t>
            </a:r>
            <a:r>
              <a:rPr lang="en-US" altLang="zh-CN" sz="2800" b="1" dirty="0">
                <a:latin typeface="+mn-ea"/>
              </a:rPr>
              <a:t>f’(x)≈P’(x)				(11) </a:t>
            </a:r>
          </a:p>
          <a:p>
            <a:pPr marL="0" indent="0" fontAlgn="auto">
              <a:lnSpc>
                <a:spcPct val="160000"/>
              </a:lnSpc>
              <a:spcBef>
                <a:spcPct val="0"/>
              </a:spcBef>
              <a:spcAft>
                <a:spcPts val="0"/>
              </a:spcAft>
              <a:buFontTx/>
              <a:buNone/>
            </a:pPr>
            <a:r>
              <a:rPr lang="en-US" altLang="zh-CN" sz="2800" b="1" dirty="0">
                <a:latin typeface="+mn-ea"/>
              </a:rPr>
              <a:t> </a:t>
            </a:r>
            <a:r>
              <a:rPr lang="zh-CN" altLang="en-US" sz="2800" b="1" dirty="0">
                <a:latin typeface="+mn-ea"/>
              </a:rPr>
              <a:t>这样建立的数值微分公式，统称为</a:t>
            </a:r>
            <a:r>
              <a:rPr lang="zh-CN" altLang="en-US" sz="2800" b="1" dirty="0">
                <a:solidFill>
                  <a:srgbClr val="0000FF"/>
                </a:solidFill>
                <a:latin typeface="+mn-ea"/>
              </a:rPr>
              <a:t>插值型求导公式</a:t>
            </a:r>
            <a:r>
              <a:rPr lang="zh-CN" altLang="en-US" sz="2800" b="1" dirty="0">
                <a:latin typeface="+mn-ea"/>
              </a:rPr>
              <a:t>。</a:t>
            </a:r>
          </a:p>
          <a:p>
            <a:pPr marL="0" indent="0" fontAlgn="auto">
              <a:lnSpc>
                <a:spcPct val="160000"/>
              </a:lnSpc>
              <a:spcBef>
                <a:spcPct val="0"/>
              </a:spcBef>
              <a:spcAft>
                <a:spcPts val="0"/>
              </a:spcAft>
              <a:buFontTx/>
              <a:buNone/>
            </a:pPr>
            <a:r>
              <a:rPr lang="zh-CN" altLang="en-US" sz="2800" b="1" dirty="0">
                <a:latin typeface="+mn-ea"/>
              </a:rPr>
              <a:t>         应当指出的是即使</a:t>
            </a:r>
            <a:r>
              <a:rPr lang="en-US" altLang="zh-CN" sz="2800" b="1" dirty="0">
                <a:latin typeface="+mn-ea"/>
              </a:rPr>
              <a:t>P(x)</a:t>
            </a:r>
            <a:r>
              <a:rPr lang="zh-CN" altLang="en-US" sz="2800" b="1" dirty="0">
                <a:latin typeface="+mn-ea"/>
              </a:rPr>
              <a:t>与</a:t>
            </a:r>
            <a:r>
              <a:rPr lang="en-US" altLang="zh-CN" sz="2800" b="1" dirty="0">
                <a:latin typeface="+mn-ea"/>
              </a:rPr>
              <a:t>f(x)</a:t>
            </a:r>
            <a:r>
              <a:rPr lang="zh-CN" altLang="en-US" sz="2800" b="1" dirty="0">
                <a:latin typeface="+mn-ea"/>
              </a:rPr>
              <a:t>处处相差不多，但</a:t>
            </a:r>
            <a:r>
              <a:rPr lang="en-US" altLang="zh-CN" sz="2800" b="1" dirty="0">
                <a:latin typeface="+mn-ea"/>
              </a:rPr>
              <a:t>P’(x)</a:t>
            </a:r>
            <a:r>
              <a:rPr lang="zh-CN" altLang="en-US" sz="2800" b="1" dirty="0">
                <a:latin typeface="+mn-ea"/>
              </a:rPr>
              <a:t>与</a:t>
            </a:r>
            <a:r>
              <a:rPr lang="en-US" altLang="zh-CN" sz="2800" b="1" dirty="0">
                <a:latin typeface="Times New Roman" panose="02020603050405020304" pitchFamily="18" charset="0"/>
                <a:cs typeface="Times New Roman" panose="02020603050405020304" pitchFamily="18" charset="0"/>
              </a:rPr>
              <a:t>f’</a:t>
            </a:r>
            <a:r>
              <a:rPr lang="en-US" altLang="zh-CN" sz="2800" b="1" dirty="0">
                <a:latin typeface="+mn-ea"/>
              </a:rPr>
              <a:t>(x)</a:t>
            </a:r>
            <a:r>
              <a:rPr lang="zh-CN" altLang="en-US" sz="2800" b="1" dirty="0">
                <a:latin typeface="+mn-ea"/>
              </a:rPr>
              <a:t>在某些点仍然可能出入很大，</a:t>
            </a:r>
            <a:r>
              <a:rPr lang="zh-CN" altLang="en-US" sz="2800" b="1" dirty="0">
                <a:solidFill>
                  <a:srgbClr val="0000FF"/>
                </a:solidFill>
                <a:latin typeface="+mn-ea"/>
              </a:rPr>
              <a:t>因而在使用插值求导公式时，要注意误差的分析。</a:t>
            </a:r>
          </a:p>
        </p:txBody>
      </p:sp>
    </p:spTree>
    <p:extLst>
      <p:ext uri="{BB962C8B-B14F-4D97-AF65-F5344CB8AC3E}">
        <p14:creationId xmlns:p14="http://schemas.microsoft.com/office/powerpoint/2010/main" val="128813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64" name="Object 4">
            <a:extLst>
              <a:ext uri="{FF2B5EF4-FFF2-40B4-BE49-F238E27FC236}">
                <a16:creationId xmlns:a16="http://schemas.microsoft.com/office/drawing/2014/main" id="{F66C40FF-2ADC-40A4-BB6A-0ED9F3668230}"/>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67478" name="公式" r:id="rId3" imgW="114120" imgH="215640" progId="Equation.3">
                  <p:embed/>
                </p:oleObj>
              </mc:Choice>
              <mc:Fallback>
                <p:oleObj name="公式" r:id="rId3" imgW="114120" imgH="215640" progId="Equation.3">
                  <p:embed/>
                  <p:pic>
                    <p:nvPicPr>
                      <p:cNvPr id="348164" name="Object 4">
                        <a:extLst>
                          <a:ext uri="{FF2B5EF4-FFF2-40B4-BE49-F238E27FC236}">
                            <a16:creationId xmlns:a16="http://schemas.microsoft.com/office/drawing/2014/main" id="{F66C40FF-2ADC-40A4-BB6A-0ED9F3668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5" name="Object 5">
            <a:extLst>
              <a:ext uri="{FF2B5EF4-FFF2-40B4-BE49-F238E27FC236}">
                <a16:creationId xmlns:a16="http://schemas.microsoft.com/office/drawing/2014/main" id="{8DBA20ED-73CB-442A-9749-128683F009D0}"/>
              </a:ext>
            </a:extLst>
          </p:cNvPr>
          <p:cNvGraphicFramePr>
            <a:graphicFrameLocks noChangeAspect="1"/>
          </p:cNvGraphicFramePr>
          <p:nvPr/>
        </p:nvGraphicFramePr>
        <p:xfrm>
          <a:off x="1763688" y="2907833"/>
          <a:ext cx="6265862" cy="806450"/>
        </p:xfrm>
        <a:graphic>
          <a:graphicData uri="http://schemas.openxmlformats.org/presentationml/2006/ole">
            <mc:AlternateContent xmlns:mc="http://schemas.openxmlformats.org/markup-compatibility/2006">
              <mc:Choice xmlns:v="urn:schemas-microsoft-com:vml" Requires="v">
                <p:oleObj spid="_x0000_s267479" name="公式" r:id="rId5" imgW="2781000" imgH="291960" progId="Equation.3">
                  <p:embed/>
                </p:oleObj>
              </mc:Choice>
              <mc:Fallback>
                <p:oleObj name="公式" r:id="rId5" imgW="2781000" imgH="291960" progId="Equation.3">
                  <p:embed/>
                  <p:pic>
                    <p:nvPicPr>
                      <p:cNvPr id="348165" name="Object 5">
                        <a:extLst>
                          <a:ext uri="{FF2B5EF4-FFF2-40B4-BE49-F238E27FC236}">
                            <a16:creationId xmlns:a16="http://schemas.microsoft.com/office/drawing/2014/main" id="{8DBA20ED-73CB-442A-9749-128683F009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907833"/>
                        <a:ext cx="6265862" cy="8064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66" name="Text Box 6">
            <a:extLst>
              <a:ext uri="{FF2B5EF4-FFF2-40B4-BE49-F238E27FC236}">
                <a16:creationId xmlns:a16="http://schemas.microsoft.com/office/drawing/2014/main" id="{67406901-C73F-4C37-807E-BC843C04ABB0}"/>
              </a:ext>
            </a:extLst>
          </p:cNvPr>
          <p:cNvSpPr txBox="1">
            <a:spLocks noChangeArrowheads="1"/>
          </p:cNvSpPr>
          <p:nvPr/>
        </p:nvSpPr>
        <p:spPr bwMode="auto">
          <a:xfrm>
            <a:off x="326361" y="813623"/>
            <a:ext cx="8491277" cy="196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kumimoji="1" lang="zh-CN" altLang="en-US" sz="2800" u="none" dirty="0">
                <a:solidFill>
                  <a:schemeClr val="tx1"/>
                </a:solidFill>
                <a:latin typeface="+mn-ea"/>
                <a:ea typeface="+mn-ea"/>
                <a:sym typeface="Symbol" panose="05050102010706020507" pitchFamily="18" charset="2"/>
              </a:rPr>
              <a:t>设</a:t>
            </a:r>
            <a:r>
              <a:rPr kumimoji="1" lang="en-US" altLang="zh-CN" sz="2800" u="none" dirty="0">
                <a:solidFill>
                  <a:schemeClr val="tx1"/>
                </a:solidFill>
                <a:latin typeface="+mn-ea"/>
                <a:ea typeface="+mn-ea"/>
                <a:sym typeface="Symbol" panose="05050102010706020507" pitchFamily="18" charset="2"/>
              </a:rPr>
              <a:t>L</a:t>
            </a:r>
            <a:r>
              <a:rPr kumimoji="1" lang="en-US" altLang="zh-CN" sz="2800" u="none" baseline="-25000" dirty="0">
                <a:solidFill>
                  <a:schemeClr val="tx1"/>
                </a:solidFill>
                <a:latin typeface="+mn-ea"/>
                <a:ea typeface="+mn-ea"/>
                <a:sym typeface="Symbol" panose="05050102010706020507" pitchFamily="18" charset="2"/>
              </a:rPr>
              <a:t>n</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x</a:t>
            </a:r>
            <a:r>
              <a:rPr kumimoji="1" lang="en-US" altLang="zh-CN" sz="2800" u="none" dirty="0">
                <a:solidFill>
                  <a:schemeClr val="tx1"/>
                </a:solidFill>
                <a:latin typeface="+mn-ea"/>
                <a:ea typeface="+mn-ea"/>
                <a:sym typeface="Symbol" panose="05050102010706020507" pitchFamily="18" charset="2"/>
              </a:rPr>
              <a:t>)</a:t>
            </a:r>
            <a:r>
              <a:rPr kumimoji="1" lang="zh-CN" altLang="zh-CN" sz="2800" u="none" dirty="0">
                <a:solidFill>
                  <a:schemeClr val="tx1"/>
                </a:solidFill>
                <a:latin typeface="+mn-ea"/>
                <a:ea typeface="+mn-ea"/>
                <a:sym typeface="Symbol" panose="05050102010706020507" pitchFamily="18" charset="2"/>
              </a:rPr>
              <a:t>是</a:t>
            </a:r>
            <a:r>
              <a:rPr kumimoji="1" lang="en-US" altLang="zh-CN" sz="2800" i="1" u="none" dirty="0">
                <a:solidFill>
                  <a:schemeClr val="tx1"/>
                </a:solidFill>
                <a:latin typeface="+mn-ea"/>
                <a:ea typeface="+mn-ea"/>
                <a:sym typeface="Symbol" panose="05050102010706020507" pitchFamily="18" charset="2"/>
              </a:rPr>
              <a:t>f</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x</a:t>
            </a:r>
            <a:r>
              <a:rPr kumimoji="1" lang="en-US" altLang="zh-CN" sz="2800" u="none" dirty="0">
                <a:solidFill>
                  <a:schemeClr val="tx1"/>
                </a:solidFill>
                <a:latin typeface="+mn-ea"/>
                <a:ea typeface="+mn-ea"/>
                <a:sym typeface="Symbol" panose="05050102010706020507" pitchFamily="18" charset="2"/>
              </a:rPr>
              <a:t>)</a:t>
            </a:r>
            <a:r>
              <a:rPr kumimoji="1" lang="zh-CN" altLang="en-US" sz="2800" u="none" dirty="0">
                <a:solidFill>
                  <a:schemeClr val="tx1"/>
                </a:solidFill>
                <a:latin typeface="+mn-ea"/>
                <a:ea typeface="+mn-ea"/>
                <a:sym typeface="Symbol" panose="05050102010706020507" pitchFamily="18" charset="2"/>
              </a:rPr>
              <a:t>的</a:t>
            </a:r>
            <a:r>
              <a:rPr kumimoji="1" lang="zh-CN" altLang="zh-CN" sz="2800" u="none" dirty="0">
                <a:solidFill>
                  <a:schemeClr val="tx1"/>
                </a:solidFill>
                <a:latin typeface="+mn-ea"/>
                <a:ea typeface="+mn-ea"/>
                <a:sym typeface="Symbol" panose="05050102010706020507" pitchFamily="18" charset="2"/>
              </a:rPr>
              <a:t>过点{</a:t>
            </a:r>
            <a:r>
              <a:rPr kumimoji="1" lang="zh-CN" altLang="zh-CN" sz="2800" i="1" u="none" dirty="0">
                <a:solidFill>
                  <a:schemeClr val="tx1"/>
                </a:solidFill>
                <a:latin typeface="+mn-ea"/>
                <a:ea typeface="+mn-ea"/>
                <a:sym typeface="Symbol" panose="05050102010706020507" pitchFamily="18" charset="2"/>
              </a:rPr>
              <a:t>x</a:t>
            </a:r>
            <a:r>
              <a:rPr kumimoji="1" lang="zh-CN" altLang="zh-CN" sz="2800" u="none" baseline="-25000" dirty="0">
                <a:solidFill>
                  <a:schemeClr val="tx1"/>
                </a:solidFill>
                <a:latin typeface="+mn-ea"/>
                <a:ea typeface="+mn-ea"/>
                <a:sym typeface="Symbol" panose="05050102010706020507" pitchFamily="18" charset="2"/>
              </a:rPr>
              <a:t>0</a:t>
            </a:r>
            <a:r>
              <a:rPr kumimoji="1" lang="zh-CN" altLang="zh-CN" sz="2800" u="none" dirty="0">
                <a:solidFill>
                  <a:schemeClr val="tx1"/>
                </a:solidFill>
                <a:latin typeface="+mn-ea"/>
                <a:ea typeface="+mn-ea"/>
                <a:sym typeface="Symbol" panose="05050102010706020507" pitchFamily="18" charset="2"/>
              </a:rPr>
              <a:t> ，</a:t>
            </a:r>
            <a:r>
              <a:rPr kumimoji="1" lang="zh-CN" altLang="zh-CN" sz="2800" i="1" u="none" dirty="0">
                <a:solidFill>
                  <a:schemeClr val="tx1"/>
                </a:solidFill>
                <a:latin typeface="+mn-ea"/>
                <a:ea typeface="+mn-ea"/>
                <a:sym typeface="Symbol" panose="05050102010706020507" pitchFamily="18" charset="2"/>
              </a:rPr>
              <a:t>x</a:t>
            </a:r>
            <a:r>
              <a:rPr kumimoji="1" lang="zh-CN" altLang="zh-CN" sz="2800" u="none" baseline="-25000" dirty="0">
                <a:solidFill>
                  <a:schemeClr val="tx1"/>
                </a:solidFill>
                <a:latin typeface="+mn-ea"/>
                <a:ea typeface="+mn-ea"/>
                <a:sym typeface="Symbol" panose="05050102010706020507" pitchFamily="18" charset="2"/>
              </a:rPr>
              <a:t>1</a:t>
            </a:r>
            <a:r>
              <a:rPr kumimoji="1" lang="zh-CN" altLang="zh-CN" sz="2800" u="none" dirty="0">
                <a:solidFill>
                  <a:schemeClr val="tx1"/>
                </a:solidFill>
                <a:latin typeface="+mn-ea"/>
                <a:ea typeface="+mn-ea"/>
                <a:sym typeface="Symbol" panose="05050102010706020507" pitchFamily="18" charset="2"/>
              </a:rPr>
              <a:t> ，</a:t>
            </a:r>
            <a:r>
              <a:rPr kumimoji="1" lang="zh-CN" altLang="zh-CN" sz="2800" i="1" u="none" dirty="0">
                <a:solidFill>
                  <a:schemeClr val="tx1"/>
                </a:solidFill>
                <a:latin typeface="+mn-ea"/>
                <a:ea typeface="+mn-ea"/>
                <a:sym typeface="Symbol" panose="05050102010706020507" pitchFamily="18" charset="2"/>
              </a:rPr>
              <a:t>x</a:t>
            </a:r>
            <a:r>
              <a:rPr kumimoji="1" lang="zh-CN" altLang="zh-CN" sz="2800" u="none" baseline="-25000" dirty="0">
                <a:solidFill>
                  <a:schemeClr val="tx1"/>
                </a:solidFill>
                <a:latin typeface="+mn-ea"/>
                <a:ea typeface="+mn-ea"/>
                <a:sym typeface="Symbol" panose="05050102010706020507" pitchFamily="18" charset="2"/>
              </a:rPr>
              <a:t>2</a:t>
            </a:r>
            <a:r>
              <a:rPr kumimoji="1" lang="zh-CN" altLang="zh-CN" sz="2800" u="none" dirty="0">
                <a:solidFill>
                  <a:schemeClr val="tx1"/>
                </a:solidFill>
                <a:latin typeface="+mn-ea"/>
                <a:ea typeface="+mn-ea"/>
                <a:sym typeface="Symbol" panose="05050102010706020507" pitchFamily="18" charset="2"/>
              </a:rPr>
              <a:t> ，</a:t>
            </a:r>
            <a:r>
              <a:rPr kumimoji="1" lang="en-US" altLang="zh-CN" sz="2800" u="none" dirty="0">
                <a:solidFill>
                  <a:schemeClr val="tx1"/>
                </a:solidFill>
                <a:latin typeface="+mn-ea"/>
                <a:ea typeface="+mn-ea"/>
                <a:sym typeface="Symbol" panose="05050102010706020507" pitchFamily="18" charset="2"/>
              </a:rPr>
              <a:t>…</a:t>
            </a:r>
            <a:r>
              <a:rPr kumimoji="1" lang="zh-CN" altLang="zh-CN" sz="2800" i="1" u="none" dirty="0">
                <a:solidFill>
                  <a:schemeClr val="tx1"/>
                </a:solidFill>
                <a:latin typeface="+mn-ea"/>
                <a:ea typeface="+mn-ea"/>
                <a:sym typeface="Symbol" panose="05050102010706020507" pitchFamily="18" charset="2"/>
              </a:rPr>
              <a:t>x</a:t>
            </a:r>
            <a:r>
              <a:rPr kumimoji="1" lang="en-US" altLang="zh-CN" sz="2800" u="none" baseline="-25000" dirty="0">
                <a:solidFill>
                  <a:schemeClr val="tx1"/>
                </a:solidFill>
                <a:latin typeface="+mn-ea"/>
                <a:ea typeface="+mn-ea"/>
                <a:sym typeface="Symbol" panose="05050102010706020507" pitchFamily="18" charset="2"/>
              </a:rPr>
              <a:t>n </a:t>
            </a:r>
            <a:r>
              <a:rPr kumimoji="1" lang="zh-CN" altLang="zh-CN" sz="2800" u="none" dirty="0">
                <a:solidFill>
                  <a:schemeClr val="tx1"/>
                </a:solidFill>
                <a:latin typeface="+mn-ea"/>
                <a:ea typeface="+mn-ea"/>
                <a:sym typeface="Symbol" panose="05050102010706020507" pitchFamily="18" charset="2"/>
              </a:rPr>
              <a:t>} </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a</a:t>
            </a:r>
            <a:r>
              <a:rPr kumimoji="1" lang="zh-CN" altLang="en-US"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b</a:t>
            </a:r>
            <a:r>
              <a:rPr kumimoji="1" lang="en-US" altLang="zh-CN" sz="2800" u="none" dirty="0">
                <a:solidFill>
                  <a:schemeClr val="tx1"/>
                </a:solidFill>
                <a:latin typeface="+mn-ea"/>
                <a:ea typeface="+mn-ea"/>
                <a:sym typeface="Symbol" panose="05050102010706020507" pitchFamily="18" charset="2"/>
              </a:rPr>
              <a:t>]</a:t>
            </a:r>
            <a:r>
              <a:rPr kumimoji="1" lang="zh-CN" altLang="zh-CN" sz="2800" u="none" dirty="0">
                <a:solidFill>
                  <a:schemeClr val="tx1"/>
                </a:solidFill>
                <a:latin typeface="+mn-ea"/>
                <a:ea typeface="+mn-ea"/>
                <a:sym typeface="Symbol" panose="05050102010706020507" pitchFamily="18" charset="2"/>
              </a:rPr>
              <a:t>的 </a:t>
            </a:r>
            <a:r>
              <a:rPr kumimoji="1" lang="zh-CN" altLang="zh-CN" sz="2800" i="1" u="none" dirty="0">
                <a:solidFill>
                  <a:schemeClr val="tx1"/>
                </a:solidFill>
                <a:latin typeface="+mn-ea"/>
                <a:ea typeface="+mn-ea"/>
                <a:sym typeface="Symbol" panose="05050102010706020507" pitchFamily="18" charset="2"/>
              </a:rPr>
              <a:t>n</a:t>
            </a:r>
            <a:r>
              <a:rPr kumimoji="1" lang="zh-CN" altLang="zh-CN" sz="2800" u="none" dirty="0">
                <a:solidFill>
                  <a:schemeClr val="tx1"/>
                </a:solidFill>
                <a:latin typeface="+mn-ea"/>
                <a:ea typeface="+mn-ea"/>
                <a:sym typeface="Symbol" panose="05050102010706020507" pitchFamily="18" charset="2"/>
              </a:rPr>
              <a:t> 次插值多项式，由</a:t>
            </a:r>
            <a:r>
              <a:rPr kumimoji="1" lang="en-US" altLang="zh-CN" sz="2800" u="none" dirty="0">
                <a:solidFill>
                  <a:srgbClr val="FF0000"/>
                </a:solidFill>
                <a:latin typeface="+mn-ea"/>
                <a:ea typeface="+mn-ea"/>
                <a:sym typeface="Symbol" panose="05050102010706020507" pitchFamily="18" charset="2"/>
              </a:rPr>
              <a:t>Lagrange</a:t>
            </a:r>
            <a:r>
              <a:rPr kumimoji="1" lang="zh-CN" altLang="en-US" sz="2800" u="none" dirty="0">
                <a:solidFill>
                  <a:srgbClr val="FF0000"/>
                </a:solidFill>
                <a:latin typeface="+mn-ea"/>
                <a:ea typeface="+mn-ea"/>
                <a:sym typeface="Symbol" panose="05050102010706020507" pitchFamily="18" charset="2"/>
              </a:rPr>
              <a:t>插值</a:t>
            </a:r>
            <a:r>
              <a:rPr kumimoji="1" lang="zh-CN" altLang="en-US" sz="2800" u="none" dirty="0">
                <a:solidFill>
                  <a:schemeClr val="tx1"/>
                </a:solidFill>
                <a:latin typeface="+mn-ea"/>
                <a:ea typeface="+mn-ea"/>
                <a:sym typeface="Symbol" panose="05050102010706020507" pitchFamily="18" charset="2"/>
              </a:rPr>
              <a:t>余项</a:t>
            </a:r>
            <a:r>
              <a:rPr kumimoji="1" lang="en-US" altLang="zh-CN" sz="2800" u="none" dirty="0">
                <a:solidFill>
                  <a:schemeClr val="tx1"/>
                </a:solidFill>
                <a:latin typeface="+mn-ea"/>
                <a:ea typeface="+mn-ea"/>
                <a:sym typeface="Symbol" panose="05050102010706020507" pitchFamily="18" charset="2"/>
              </a:rPr>
              <a:t>,</a:t>
            </a:r>
            <a:r>
              <a:rPr kumimoji="1" lang="zh-CN" altLang="en-US" sz="2800" u="none" dirty="0">
                <a:solidFill>
                  <a:schemeClr val="tx1"/>
                </a:solidFill>
                <a:latin typeface="+mn-ea"/>
                <a:ea typeface="+mn-ea"/>
                <a:sym typeface="Symbol" panose="05050102010706020507" pitchFamily="18" charset="2"/>
              </a:rPr>
              <a:t>有对任意给定的</a:t>
            </a:r>
            <a:r>
              <a:rPr kumimoji="1" lang="en-US" altLang="zh-CN" sz="2800" i="1" u="none" dirty="0">
                <a:solidFill>
                  <a:schemeClr val="tx1"/>
                </a:solidFill>
                <a:latin typeface="+mn-ea"/>
                <a:ea typeface="+mn-ea"/>
                <a:sym typeface="Symbol" panose="05050102010706020507" pitchFamily="18" charset="2"/>
              </a:rPr>
              <a:t>x</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a</a:t>
            </a:r>
            <a:r>
              <a:rPr kumimoji="1" lang="zh-CN" altLang="en-US"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b</a:t>
            </a:r>
            <a:r>
              <a:rPr kumimoji="1" lang="en-US" altLang="zh-CN" sz="2800" u="none" dirty="0">
                <a:solidFill>
                  <a:schemeClr val="tx1"/>
                </a:solidFill>
                <a:latin typeface="+mn-ea"/>
                <a:ea typeface="+mn-ea"/>
                <a:sym typeface="Symbol" panose="05050102010706020507" pitchFamily="18" charset="2"/>
              </a:rPr>
              <a:t>]</a:t>
            </a:r>
            <a:r>
              <a:rPr kumimoji="1" lang="zh-CN" altLang="en-US" sz="2800" u="none" dirty="0">
                <a:solidFill>
                  <a:schemeClr val="tx1"/>
                </a:solidFill>
                <a:latin typeface="+mn-ea"/>
                <a:ea typeface="+mn-ea"/>
                <a:sym typeface="Symbol" panose="05050102010706020507" pitchFamily="18" charset="2"/>
              </a:rPr>
              <a:t>，</a:t>
            </a:r>
            <a:r>
              <a:rPr kumimoji="1" lang="zh-CN" altLang="zh-CN" sz="2800" u="none" dirty="0">
                <a:solidFill>
                  <a:schemeClr val="tx1"/>
                </a:solidFill>
                <a:latin typeface="+mn-ea"/>
                <a:ea typeface="+mn-ea"/>
                <a:sym typeface="Symbol" panose="05050102010706020507" pitchFamily="18" charset="2"/>
              </a:rPr>
              <a:t>总存在</a:t>
            </a:r>
            <a:r>
              <a:rPr kumimoji="1" lang="zh-CN" altLang="en-US" sz="2800" u="none" dirty="0">
                <a:solidFill>
                  <a:schemeClr val="tx1"/>
                </a:solidFill>
                <a:latin typeface="+mn-ea"/>
                <a:ea typeface="+mn-ea"/>
                <a:sym typeface="Symbol" panose="05050102010706020507" pitchFamily="18" charset="2"/>
              </a:rPr>
              <a:t>如下关系式</a:t>
            </a:r>
            <a:r>
              <a:rPr kumimoji="1" lang="en-US" altLang="zh-CN" sz="2800" u="none" dirty="0">
                <a:solidFill>
                  <a:schemeClr val="tx1"/>
                </a:solidFill>
                <a:latin typeface="+mn-ea"/>
                <a:ea typeface="+mn-ea"/>
                <a:sym typeface="Symbol" panose="05050102010706020507" pitchFamily="18" charset="2"/>
              </a:rPr>
              <a:t>:</a:t>
            </a:r>
          </a:p>
        </p:txBody>
      </p:sp>
      <p:grpSp>
        <p:nvGrpSpPr>
          <p:cNvPr id="348171" name="Group 11">
            <a:extLst>
              <a:ext uri="{FF2B5EF4-FFF2-40B4-BE49-F238E27FC236}">
                <a16:creationId xmlns:a16="http://schemas.microsoft.com/office/drawing/2014/main" id="{788472A2-BF63-42BA-A2BB-333FFACA6F07}"/>
              </a:ext>
            </a:extLst>
          </p:cNvPr>
          <p:cNvGrpSpPr>
            <a:grpSpLocks/>
          </p:cNvGrpSpPr>
          <p:nvPr/>
        </p:nvGrpSpPr>
        <p:grpSpPr bwMode="auto">
          <a:xfrm>
            <a:off x="235144" y="3914164"/>
            <a:ext cx="5421313" cy="966788"/>
            <a:chOff x="447" y="2487"/>
            <a:chExt cx="3415" cy="609"/>
          </a:xfrm>
        </p:grpSpPr>
        <p:sp>
          <p:nvSpPr>
            <p:cNvPr id="348167" name="Text Box 7">
              <a:extLst>
                <a:ext uri="{FF2B5EF4-FFF2-40B4-BE49-F238E27FC236}">
                  <a16:creationId xmlns:a16="http://schemas.microsoft.com/office/drawing/2014/main" id="{DE100A0A-4598-4744-BD9D-387E2DBED2A1}"/>
                </a:ext>
              </a:extLst>
            </p:cNvPr>
            <p:cNvSpPr txBox="1">
              <a:spLocks noChangeArrowheads="1"/>
            </p:cNvSpPr>
            <p:nvPr/>
          </p:nvSpPr>
          <p:spPr bwMode="auto">
            <a:xfrm>
              <a:off x="447" y="2487"/>
              <a:ext cx="192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spcBef>
                  <a:spcPct val="50000"/>
                </a:spcBef>
              </a:pPr>
              <a:r>
                <a:rPr kumimoji="1" lang="zh-CN" altLang="en-US" sz="2800" u="none" dirty="0">
                  <a:solidFill>
                    <a:schemeClr val="tx1"/>
                  </a:solidFill>
                  <a:latin typeface="+mn-ea"/>
                  <a:ea typeface="+mn-ea"/>
                </a:rPr>
                <a:t>若取数值微分公式</a:t>
              </a:r>
            </a:p>
          </p:txBody>
        </p:sp>
        <p:graphicFrame>
          <p:nvGraphicFramePr>
            <p:cNvPr id="348168" name="Object 8">
              <a:extLst>
                <a:ext uri="{FF2B5EF4-FFF2-40B4-BE49-F238E27FC236}">
                  <a16:creationId xmlns:a16="http://schemas.microsoft.com/office/drawing/2014/main" id="{9EEA710D-FE8E-4598-A7A8-AB11DAA80414}"/>
                </a:ext>
              </a:extLst>
            </p:cNvPr>
            <p:cNvGraphicFramePr>
              <a:graphicFrameLocks noChangeAspect="1"/>
            </p:cNvGraphicFramePr>
            <p:nvPr/>
          </p:nvGraphicFramePr>
          <p:xfrm>
            <a:off x="2542" y="2719"/>
            <a:ext cx="1320" cy="377"/>
          </p:xfrm>
          <a:graphic>
            <a:graphicData uri="http://schemas.openxmlformats.org/presentationml/2006/ole">
              <mc:AlternateContent xmlns:mc="http://schemas.openxmlformats.org/markup-compatibility/2006">
                <mc:Choice xmlns:v="urn:schemas-microsoft-com:vml" Requires="v">
                  <p:oleObj spid="_x0000_s267480" name="公式" r:id="rId7" imgW="927000" imgH="253800" progId="Equation.3">
                    <p:embed/>
                  </p:oleObj>
                </mc:Choice>
                <mc:Fallback>
                  <p:oleObj name="公式" r:id="rId7" imgW="927000" imgH="253800" progId="Equation.3">
                    <p:embed/>
                    <p:pic>
                      <p:nvPicPr>
                        <p:cNvPr id="348168" name="Object 8">
                          <a:extLst>
                            <a:ext uri="{FF2B5EF4-FFF2-40B4-BE49-F238E27FC236}">
                              <a16:creationId xmlns:a16="http://schemas.microsoft.com/office/drawing/2014/main" id="{9EEA710D-FE8E-4598-A7A8-AB11DAA804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2" y="2719"/>
                          <a:ext cx="1320"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172" name="Group 12">
            <a:extLst>
              <a:ext uri="{FF2B5EF4-FFF2-40B4-BE49-F238E27FC236}">
                <a16:creationId xmlns:a16="http://schemas.microsoft.com/office/drawing/2014/main" id="{40EDC531-9688-44A0-85E1-E371C312A2C1}"/>
              </a:ext>
            </a:extLst>
          </p:cNvPr>
          <p:cNvGrpSpPr>
            <a:grpSpLocks/>
          </p:cNvGrpSpPr>
          <p:nvPr/>
        </p:nvGrpSpPr>
        <p:grpSpPr bwMode="auto">
          <a:xfrm>
            <a:off x="251520" y="4869160"/>
            <a:ext cx="8113528" cy="1685925"/>
            <a:chOff x="349" y="2688"/>
            <a:chExt cx="5186" cy="1062"/>
          </a:xfrm>
        </p:grpSpPr>
        <p:sp>
          <p:nvSpPr>
            <p:cNvPr id="348169" name="Text Box 9">
              <a:extLst>
                <a:ext uri="{FF2B5EF4-FFF2-40B4-BE49-F238E27FC236}">
                  <a16:creationId xmlns:a16="http://schemas.microsoft.com/office/drawing/2014/main" id="{F4663D87-BE04-4721-A91D-4F6848AA1FBC}"/>
                </a:ext>
              </a:extLst>
            </p:cNvPr>
            <p:cNvSpPr txBox="1">
              <a:spLocks noChangeArrowheads="1"/>
            </p:cNvSpPr>
            <p:nvPr/>
          </p:nvSpPr>
          <p:spPr bwMode="auto">
            <a:xfrm>
              <a:off x="349" y="2688"/>
              <a:ext cx="857"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spcBef>
                  <a:spcPct val="50000"/>
                </a:spcBef>
              </a:pPr>
              <a:r>
                <a:rPr kumimoji="1" lang="zh-CN" altLang="en-US" sz="2800" u="none">
                  <a:solidFill>
                    <a:schemeClr val="tx1"/>
                  </a:solidFill>
                  <a:latin typeface="+mn-ea"/>
                  <a:ea typeface="+mn-ea"/>
                </a:rPr>
                <a:t>误差为</a:t>
              </a:r>
              <a:r>
                <a:rPr kumimoji="1" lang="en-US" altLang="zh-CN" sz="2800" u="none">
                  <a:solidFill>
                    <a:schemeClr val="tx1"/>
                  </a:solidFill>
                  <a:latin typeface="+mn-ea"/>
                  <a:ea typeface="+mn-ea"/>
                </a:rPr>
                <a:t>:</a:t>
              </a:r>
            </a:p>
          </p:txBody>
        </p:sp>
        <p:graphicFrame>
          <p:nvGraphicFramePr>
            <p:cNvPr id="348170" name="Object 10">
              <a:extLst>
                <a:ext uri="{FF2B5EF4-FFF2-40B4-BE49-F238E27FC236}">
                  <a16:creationId xmlns:a16="http://schemas.microsoft.com/office/drawing/2014/main" id="{47827EC6-5ABB-48F4-BFC0-5FF219B7271D}"/>
                </a:ext>
              </a:extLst>
            </p:cNvPr>
            <p:cNvGraphicFramePr>
              <a:graphicFrameLocks noChangeAspect="1"/>
            </p:cNvGraphicFramePr>
            <p:nvPr/>
          </p:nvGraphicFramePr>
          <p:xfrm>
            <a:off x="432" y="2976"/>
            <a:ext cx="5103" cy="774"/>
          </p:xfrm>
          <a:graphic>
            <a:graphicData uri="http://schemas.openxmlformats.org/presentationml/2006/ole">
              <mc:AlternateContent xmlns:mc="http://schemas.openxmlformats.org/markup-compatibility/2006">
                <mc:Choice xmlns:v="urn:schemas-microsoft-com:vml" Requires="v">
                  <p:oleObj spid="_x0000_s267481" name="公式" r:id="rId9" imgW="4356000" imgH="533160" progId="Equation.3">
                    <p:embed/>
                  </p:oleObj>
                </mc:Choice>
                <mc:Fallback>
                  <p:oleObj name="公式" r:id="rId9" imgW="4356000" imgH="533160" progId="Equation.3">
                    <p:embed/>
                    <p:pic>
                      <p:nvPicPr>
                        <p:cNvPr id="348170" name="Object 10">
                          <a:extLst>
                            <a:ext uri="{FF2B5EF4-FFF2-40B4-BE49-F238E27FC236}">
                              <a16:creationId xmlns:a16="http://schemas.microsoft.com/office/drawing/2014/main" id="{47827EC6-5ABB-48F4-BFC0-5FF219B727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976"/>
                          <a:ext cx="5103"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文本框 12">
            <a:extLst>
              <a:ext uri="{FF2B5EF4-FFF2-40B4-BE49-F238E27FC236}">
                <a16:creationId xmlns:a16="http://schemas.microsoft.com/office/drawing/2014/main" id="{C780D233-2724-45B5-B90E-F9814D9AC21E}"/>
              </a:ext>
            </a:extLst>
          </p:cNvPr>
          <p:cNvSpPr txBox="1"/>
          <p:nvPr/>
        </p:nvSpPr>
        <p:spPr>
          <a:xfrm>
            <a:off x="2771800" y="222243"/>
            <a:ext cx="4968552" cy="591380"/>
          </a:xfrm>
          <a:prstGeom prst="rect">
            <a:avLst/>
          </a:prstGeom>
          <a:noFill/>
        </p:spPr>
        <p:txBody>
          <a:bodyPr wrap="square" rtlCol="0">
            <a:spAutoFit/>
          </a:bodyPr>
          <a:lstStyle/>
          <a:p>
            <a:pPr algn="l">
              <a:lnSpc>
                <a:spcPts val="4000"/>
              </a:lnSpc>
            </a:pPr>
            <a:r>
              <a:rPr lang="en-US" altLang="zh-CN" sz="3200" b="0" dirty="0">
                <a:solidFill>
                  <a:schemeClr val="tx1"/>
                </a:solidFill>
                <a:latin typeface="+mn-ea"/>
                <a:ea typeface="+mn-ea"/>
              </a:rPr>
              <a:t>6.3 </a:t>
            </a:r>
            <a:r>
              <a:rPr lang="zh-CN" altLang="en-US" sz="3200" b="0" dirty="0">
                <a:solidFill>
                  <a:schemeClr val="tx1"/>
                </a:solidFill>
                <a:latin typeface="+mn-ea"/>
                <a:ea typeface="+mn-ea"/>
              </a:rPr>
              <a:t>插值型求导公式</a:t>
            </a:r>
            <a:endParaRPr lang="en-US" altLang="zh-CN" sz="3200" b="0" dirty="0">
              <a:solidFill>
                <a:schemeClr val="tx1"/>
              </a:solidFill>
              <a:latin typeface="+mn-ea"/>
              <a:ea typeface="+mn-ea"/>
            </a:endParaRPr>
          </a:p>
        </p:txBody>
      </p:sp>
    </p:spTree>
    <p:extLst>
      <p:ext uri="{BB962C8B-B14F-4D97-AF65-F5344CB8AC3E}">
        <p14:creationId xmlns:p14="http://schemas.microsoft.com/office/powerpoint/2010/main" val="103198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186" name="Object 2">
            <a:extLst>
              <a:ext uri="{FF2B5EF4-FFF2-40B4-BE49-F238E27FC236}">
                <a16:creationId xmlns:a16="http://schemas.microsoft.com/office/drawing/2014/main" id="{E81628CA-0F2E-410A-AB7E-D139A5ACB25B}"/>
              </a:ext>
            </a:extLst>
          </p:cNvPr>
          <p:cNvGraphicFramePr>
            <a:graphicFrameLocks noChangeAspect="1"/>
          </p:cNvGraphicFramePr>
          <p:nvPr/>
        </p:nvGraphicFramePr>
        <p:xfrm>
          <a:off x="322263" y="2309813"/>
          <a:ext cx="7994650" cy="1228725"/>
        </p:xfrm>
        <a:graphic>
          <a:graphicData uri="http://schemas.openxmlformats.org/presentationml/2006/ole">
            <mc:AlternateContent xmlns:mc="http://schemas.openxmlformats.org/markup-compatibility/2006">
              <mc:Choice xmlns:v="urn:schemas-microsoft-com:vml" Requires="v">
                <p:oleObj spid="_x0000_s268449" name="Equation" r:id="rId3" imgW="4520880" imgH="634680" progId="Equation.DSMT4">
                  <p:embed/>
                </p:oleObj>
              </mc:Choice>
              <mc:Fallback>
                <p:oleObj name="Equation" r:id="rId3" imgW="4520880" imgH="634680" progId="Equation.DSMT4">
                  <p:embed/>
                  <p:pic>
                    <p:nvPicPr>
                      <p:cNvPr id="349186" name="Object 2">
                        <a:extLst>
                          <a:ext uri="{FF2B5EF4-FFF2-40B4-BE49-F238E27FC236}">
                            <a16:creationId xmlns:a16="http://schemas.microsoft.com/office/drawing/2014/main" id="{E81628CA-0F2E-410A-AB7E-D139A5ACB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2309813"/>
                        <a:ext cx="7994650" cy="122872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7" name="Object 3">
            <a:extLst>
              <a:ext uri="{FF2B5EF4-FFF2-40B4-BE49-F238E27FC236}">
                <a16:creationId xmlns:a16="http://schemas.microsoft.com/office/drawing/2014/main" id="{57034B3C-940A-4080-A83F-1C693605775A}"/>
              </a:ext>
            </a:extLst>
          </p:cNvPr>
          <p:cNvGraphicFramePr>
            <a:graphicFrameLocks noChangeAspect="1"/>
          </p:cNvGraphicFramePr>
          <p:nvPr/>
        </p:nvGraphicFramePr>
        <p:xfrm>
          <a:off x="468313" y="404813"/>
          <a:ext cx="7781925" cy="1843087"/>
        </p:xfrm>
        <a:graphic>
          <a:graphicData uri="http://schemas.openxmlformats.org/presentationml/2006/ole">
            <mc:AlternateContent xmlns:mc="http://schemas.openxmlformats.org/markup-compatibility/2006">
              <mc:Choice xmlns:v="urn:schemas-microsoft-com:vml" Requires="v">
                <p:oleObj spid="_x0000_s268450" name="Equation" r:id="rId5" imgW="4063680" imgH="1015920" progId="Equation.DSMT4">
                  <p:embed/>
                </p:oleObj>
              </mc:Choice>
              <mc:Fallback>
                <p:oleObj name="Equation" r:id="rId5" imgW="4063680" imgH="1015920" progId="Equation.DSMT4">
                  <p:embed/>
                  <p:pic>
                    <p:nvPicPr>
                      <p:cNvPr id="349187" name="Object 3">
                        <a:extLst>
                          <a:ext uri="{FF2B5EF4-FFF2-40B4-BE49-F238E27FC236}">
                            <a16:creationId xmlns:a16="http://schemas.microsoft.com/office/drawing/2014/main" id="{57034B3C-940A-4080-A83F-1C69360577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04813"/>
                        <a:ext cx="7781925"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188" name="Text Box 4">
            <a:extLst>
              <a:ext uri="{FF2B5EF4-FFF2-40B4-BE49-F238E27FC236}">
                <a16:creationId xmlns:a16="http://schemas.microsoft.com/office/drawing/2014/main" id="{E5BADD88-D286-4E80-86D5-8FE923F44BC1}"/>
              </a:ext>
            </a:extLst>
          </p:cNvPr>
          <p:cNvSpPr txBox="1">
            <a:spLocks noChangeArrowheads="1"/>
          </p:cNvSpPr>
          <p:nvPr/>
        </p:nvSpPr>
        <p:spPr bwMode="auto">
          <a:xfrm>
            <a:off x="762000" y="381000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endParaRPr kumimoji="1" lang="zh-CN" altLang="zh-CN" sz="2800" u="none">
              <a:solidFill>
                <a:schemeClr val="tx1"/>
              </a:solidFill>
              <a:latin typeface="+mn-ea"/>
              <a:ea typeface="+mn-ea"/>
            </a:endParaRPr>
          </a:p>
        </p:txBody>
      </p:sp>
      <p:sp>
        <p:nvSpPr>
          <p:cNvPr id="349189" name="Text Box 5">
            <a:extLst>
              <a:ext uri="{FF2B5EF4-FFF2-40B4-BE49-F238E27FC236}">
                <a16:creationId xmlns:a16="http://schemas.microsoft.com/office/drawing/2014/main" id="{4CDC3E60-D1C4-4CFB-A1BB-B8175480C138}"/>
              </a:ext>
            </a:extLst>
          </p:cNvPr>
          <p:cNvSpPr txBox="1">
            <a:spLocks noChangeArrowheads="1"/>
          </p:cNvSpPr>
          <p:nvPr/>
        </p:nvSpPr>
        <p:spPr bwMode="auto">
          <a:xfrm>
            <a:off x="179512" y="3491568"/>
            <a:ext cx="7366119" cy="523220"/>
          </a:xfrm>
          <a:prstGeom prst="rect">
            <a:avLst/>
          </a:prstGeom>
          <a:noFill/>
          <a:ln w="127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sz="2800" u="none" dirty="0">
                <a:solidFill>
                  <a:schemeClr val="tx1"/>
                </a:solidFill>
                <a:latin typeface="+mn-ea"/>
                <a:ea typeface="+mn-ea"/>
              </a:rPr>
              <a:t>因此插值型求导公式常用于求节点处的导数值</a:t>
            </a:r>
            <a:endParaRPr lang="zh-CN" altLang="en-US" sz="2800" b="0" u="none" dirty="0">
              <a:solidFill>
                <a:schemeClr val="tx1"/>
              </a:solidFill>
              <a:latin typeface="+mn-ea"/>
              <a:ea typeface="+mn-ea"/>
            </a:endParaRPr>
          </a:p>
        </p:txBody>
      </p:sp>
      <p:graphicFrame>
        <p:nvGraphicFramePr>
          <p:cNvPr id="349190" name="Object 6">
            <a:extLst>
              <a:ext uri="{FF2B5EF4-FFF2-40B4-BE49-F238E27FC236}">
                <a16:creationId xmlns:a16="http://schemas.microsoft.com/office/drawing/2014/main" id="{1FB47F30-5378-4D8D-8185-53C6F57F092A}"/>
              </a:ext>
            </a:extLst>
          </p:cNvPr>
          <p:cNvGraphicFramePr>
            <a:graphicFrameLocks noChangeAspect="1"/>
          </p:cNvGraphicFramePr>
          <p:nvPr/>
        </p:nvGraphicFramePr>
        <p:xfrm>
          <a:off x="684213" y="4014788"/>
          <a:ext cx="6624637" cy="1938337"/>
        </p:xfrm>
        <a:graphic>
          <a:graphicData uri="http://schemas.openxmlformats.org/presentationml/2006/ole">
            <mc:AlternateContent xmlns:mc="http://schemas.openxmlformats.org/markup-compatibility/2006">
              <mc:Choice xmlns:v="urn:schemas-microsoft-com:vml" Requires="v">
                <p:oleObj spid="_x0000_s268451" name="Equation" r:id="rId7" imgW="3314520" imgH="838080" progId="Equation.DSMT4">
                  <p:embed/>
                </p:oleObj>
              </mc:Choice>
              <mc:Fallback>
                <p:oleObj name="Equation" r:id="rId7" imgW="3314520" imgH="838080" progId="Equation.DSMT4">
                  <p:embed/>
                  <p:pic>
                    <p:nvPicPr>
                      <p:cNvPr id="349190" name="Object 6">
                        <a:extLst>
                          <a:ext uri="{FF2B5EF4-FFF2-40B4-BE49-F238E27FC236}">
                            <a16:creationId xmlns:a16="http://schemas.microsoft.com/office/drawing/2014/main" id="{1FB47F30-5378-4D8D-8185-53C6F57F09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014788"/>
                        <a:ext cx="6624637" cy="193833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191" name="Text Box 7">
            <a:extLst>
              <a:ext uri="{FF2B5EF4-FFF2-40B4-BE49-F238E27FC236}">
                <a16:creationId xmlns:a16="http://schemas.microsoft.com/office/drawing/2014/main" id="{54E4F9E9-E649-46EF-81A1-7FCDE9FA5873}"/>
              </a:ext>
            </a:extLst>
          </p:cNvPr>
          <p:cNvSpPr txBox="1">
            <a:spLocks noChangeArrowheads="1"/>
          </p:cNvSpPr>
          <p:nvPr/>
        </p:nvSpPr>
        <p:spPr bwMode="auto">
          <a:xfrm>
            <a:off x="395536" y="6021288"/>
            <a:ext cx="36487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800" u="none" dirty="0">
                <a:solidFill>
                  <a:schemeClr val="tx1"/>
                </a:solidFill>
                <a:latin typeface="+mn-ea"/>
                <a:ea typeface="+mn-ea"/>
              </a:rPr>
              <a:t>称为</a:t>
            </a:r>
            <a:r>
              <a:rPr lang="en-US" altLang="zh-CN" sz="2800" u="none" dirty="0">
                <a:solidFill>
                  <a:schemeClr val="tx1"/>
                </a:solidFill>
                <a:latin typeface="+mn-ea"/>
                <a:ea typeface="+mn-ea"/>
              </a:rPr>
              <a:t>n+1</a:t>
            </a:r>
            <a:r>
              <a:rPr lang="zh-CN" altLang="en-US" sz="2800" u="none" dirty="0">
                <a:solidFill>
                  <a:schemeClr val="tx1"/>
                </a:solidFill>
                <a:latin typeface="+mn-ea"/>
                <a:ea typeface="+mn-ea"/>
              </a:rPr>
              <a:t>点求导公式。</a:t>
            </a:r>
          </a:p>
        </p:txBody>
      </p:sp>
    </p:spTree>
    <p:extLst>
      <p:ext uri="{BB962C8B-B14F-4D97-AF65-F5344CB8AC3E}">
        <p14:creationId xmlns:p14="http://schemas.microsoft.com/office/powerpoint/2010/main" val="112339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2195" name="Rectangle 3">
            <a:extLst>
              <a:ext uri="{FF2B5EF4-FFF2-40B4-BE49-F238E27FC236}">
                <a16:creationId xmlns:a16="http://schemas.microsoft.com/office/drawing/2014/main" id="{EC7E8379-A516-4D86-91B8-8B6A603782BD}"/>
              </a:ext>
            </a:extLst>
          </p:cNvPr>
          <p:cNvSpPr>
            <a:spLocks noGrp="1" noChangeArrowheads="1"/>
          </p:cNvSpPr>
          <p:nvPr>
            <p:ph type="subTitle" idx="4294967295"/>
          </p:nvPr>
        </p:nvSpPr>
        <p:spPr>
          <a:xfrm>
            <a:off x="0" y="692150"/>
            <a:ext cx="3203575" cy="576263"/>
          </a:xfrm>
        </p:spPr>
        <p:txBody>
          <a:bodyPr>
            <a:normAutofit/>
          </a:bodyPr>
          <a:lstStyle/>
          <a:p>
            <a:pPr marL="0" indent="0" eaLnBrk="1" hangingPunct="1">
              <a:lnSpc>
                <a:spcPct val="90000"/>
              </a:lnSpc>
              <a:spcBef>
                <a:spcPct val="0"/>
              </a:spcBef>
              <a:buFontTx/>
              <a:buNone/>
            </a:pPr>
            <a:r>
              <a:rPr lang="zh-CN" altLang="en-US" sz="2400" b="1">
                <a:solidFill>
                  <a:srgbClr val="0000FF"/>
                </a:solidFill>
                <a:latin typeface="+mn-ea"/>
              </a:rPr>
              <a:t>由插值余项公式</a:t>
            </a:r>
          </a:p>
        </p:txBody>
      </p:sp>
      <p:graphicFrame>
        <p:nvGraphicFramePr>
          <p:cNvPr id="388100" name="Object 4">
            <a:extLst>
              <a:ext uri="{FF2B5EF4-FFF2-40B4-BE49-F238E27FC236}">
                <a16:creationId xmlns:a16="http://schemas.microsoft.com/office/drawing/2014/main" id="{F50572D3-1B53-4B33-B84D-29DEC018AD8A}"/>
              </a:ext>
            </a:extLst>
          </p:cNvPr>
          <p:cNvGraphicFramePr>
            <a:graphicFrameLocks/>
          </p:cNvGraphicFramePr>
          <p:nvPr>
            <p:extLst/>
          </p:nvPr>
        </p:nvGraphicFramePr>
        <p:xfrm>
          <a:off x="3059832" y="613253"/>
          <a:ext cx="4419600" cy="922337"/>
        </p:xfrm>
        <a:graphic>
          <a:graphicData uri="http://schemas.openxmlformats.org/presentationml/2006/ole">
            <mc:AlternateContent xmlns:mc="http://schemas.openxmlformats.org/markup-compatibility/2006">
              <mc:Choice xmlns:v="urn:schemas-microsoft-com:vml" Requires="v">
                <p:oleObj spid="_x0000_s259236" r:id="rId3" imgW="2260600" imgH="444500" progId="Equation.3">
                  <p:embed/>
                </p:oleObj>
              </mc:Choice>
              <mc:Fallback>
                <p:oleObj r:id="rId3" imgW="2260600" imgH="444500" progId="Equation.3">
                  <p:embed/>
                  <p:pic>
                    <p:nvPicPr>
                      <p:cNvPr id="388100" name="Object 4">
                        <a:extLst>
                          <a:ext uri="{FF2B5EF4-FFF2-40B4-BE49-F238E27FC236}">
                            <a16:creationId xmlns:a16="http://schemas.microsoft.com/office/drawing/2014/main" id="{F50572D3-1B53-4B33-B84D-29DEC018AD8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613253"/>
                        <a:ext cx="441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197" name="Rectangle 5">
            <a:extLst>
              <a:ext uri="{FF2B5EF4-FFF2-40B4-BE49-F238E27FC236}">
                <a16:creationId xmlns:a16="http://schemas.microsoft.com/office/drawing/2014/main" id="{C48CF6E6-74C8-43DF-9963-AB50A2552964}"/>
              </a:ext>
            </a:extLst>
          </p:cNvPr>
          <p:cNvSpPr>
            <a:spLocks noChangeArrowheads="1"/>
          </p:cNvSpPr>
          <p:nvPr/>
        </p:nvSpPr>
        <p:spPr bwMode="auto">
          <a:xfrm>
            <a:off x="0" y="1484313"/>
            <a:ext cx="5148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pPr>
            <a:r>
              <a:rPr lang="zh-CN" altLang="en-US" sz="2400" b="1" dirty="0">
                <a:solidFill>
                  <a:srgbClr val="0000FF"/>
                </a:solidFill>
                <a:latin typeface="+mn-ea"/>
                <a:ea typeface="+mn-ea"/>
              </a:rPr>
              <a:t>得求导公式</a:t>
            </a:r>
            <a:r>
              <a:rPr lang="en-US" altLang="zh-CN" sz="2400" b="1" dirty="0">
                <a:solidFill>
                  <a:srgbClr val="0000FF"/>
                </a:solidFill>
                <a:latin typeface="+mn-ea"/>
                <a:ea typeface="+mn-ea"/>
              </a:rPr>
              <a:t>(11)</a:t>
            </a:r>
            <a:r>
              <a:rPr lang="zh-CN" altLang="en-US" sz="2400" b="1" dirty="0">
                <a:solidFill>
                  <a:srgbClr val="0000FF"/>
                </a:solidFill>
                <a:latin typeface="+mn-ea"/>
                <a:ea typeface="+mn-ea"/>
              </a:rPr>
              <a:t>的余项为</a:t>
            </a:r>
          </a:p>
        </p:txBody>
      </p:sp>
      <p:graphicFrame>
        <p:nvGraphicFramePr>
          <p:cNvPr id="388102" name="Object 6">
            <a:extLst>
              <a:ext uri="{FF2B5EF4-FFF2-40B4-BE49-F238E27FC236}">
                <a16:creationId xmlns:a16="http://schemas.microsoft.com/office/drawing/2014/main" id="{985394FD-8C79-493B-80A0-96BFB7269112}"/>
              </a:ext>
            </a:extLst>
          </p:cNvPr>
          <p:cNvGraphicFramePr>
            <a:graphicFrameLocks/>
          </p:cNvGraphicFramePr>
          <p:nvPr>
            <p:extLst/>
          </p:nvPr>
        </p:nvGraphicFramePr>
        <p:xfrm>
          <a:off x="2339752" y="1926039"/>
          <a:ext cx="6128263" cy="835025"/>
        </p:xfrm>
        <a:graphic>
          <a:graphicData uri="http://schemas.openxmlformats.org/presentationml/2006/ole">
            <mc:AlternateContent xmlns:mc="http://schemas.openxmlformats.org/markup-compatibility/2006">
              <mc:Choice xmlns:v="urn:schemas-microsoft-com:vml" Requires="v">
                <p:oleObj spid="_x0000_s259237" r:id="rId5" imgW="3238500" imgH="444500" progId="Equation.3">
                  <p:embed/>
                </p:oleObj>
              </mc:Choice>
              <mc:Fallback>
                <p:oleObj r:id="rId5" imgW="3238500" imgH="444500" progId="Equation.3">
                  <p:embed/>
                  <p:pic>
                    <p:nvPicPr>
                      <p:cNvPr id="388102" name="Object 6">
                        <a:extLst>
                          <a:ext uri="{FF2B5EF4-FFF2-40B4-BE49-F238E27FC236}">
                            <a16:creationId xmlns:a16="http://schemas.microsoft.com/office/drawing/2014/main" id="{985394FD-8C79-493B-80A0-96BFB726911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1926039"/>
                        <a:ext cx="6128263" cy="835025"/>
                      </a:xfrm>
                      <a:prstGeom prst="rect">
                        <a:avLst/>
                      </a:prstGeom>
                      <a:noFill/>
                      <a:ln>
                        <a:noFill/>
                      </a:ln>
                      <a:extLst/>
                    </p:spPr>
                  </p:pic>
                </p:oleObj>
              </mc:Fallback>
            </mc:AlternateContent>
          </a:graphicData>
        </a:graphic>
      </p:graphicFrame>
      <p:sp>
        <p:nvSpPr>
          <p:cNvPr id="1032199" name="Rectangle 7">
            <a:extLst>
              <a:ext uri="{FF2B5EF4-FFF2-40B4-BE49-F238E27FC236}">
                <a16:creationId xmlns:a16="http://schemas.microsoft.com/office/drawing/2014/main" id="{7DCD4DF3-4E69-4759-BCB1-2FA7D20B0888}"/>
              </a:ext>
            </a:extLst>
          </p:cNvPr>
          <p:cNvSpPr>
            <a:spLocks noChangeArrowheads="1"/>
          </p:cNvSpPr>
          <p:nvPr/>
        </p:nvSpPr>
        <p:spPr bwMode="auto">
          <a:xfrm>
            <a:off x="71438" y="3068638"/>
            <a:ext cx="1044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pPr>
            <a:r>
              <a:rPr lang="zh-CN" altLang="en-US" sz="2400" b="1">
                <a:solidFill>
                  <a:srgbClr val="0000FF"/>
                </a:solidFill>
                <a:latin typeface="+mn-ea"/>
                <a:ea typeface="+mn-ea"/>
              </a:rPr>
              <a:t>其中</a:t>
            </a:r>
          </a:p>
        </p:txBody>
      </p:sp>
      <p:graphicFrame>
        <p:nvGraphicFramePr>
          <p:cNvPr id="388104" name="Object 8">
            <a:extLst>
              <a:ext uri="{FF2B5EF4-FFF2-40B4-BE49-F238E27FC236}">
                <a16:creationId xmlns:a16="http://schemas.microsoft.com/office/drawing/2014/main" id="{70CDA8EB-5B02-47EC-AF42-B2763D9FF00E}"/>
              </a:ext>
            </a:extLst>
          </p:cNvPr>
          <p:cNvGraphicFramePr>
            <a:graphicFrameLocks/>
          </p:cNvGraphicFramePr>
          <p:nvPr>
            <p:extLst/>
          </p:nvPr>
        </p:nvGraphicFramePr>
        <p:xfrm>
          <a:off x="827584" y="2869014"/>
          <a:ext cx="2736850" cy="835025"/>
        </p:xfrm>
        <a:graphic>
          <a:graphicData uri="http://schemas.openxmlformats.org/presentationml/2006/ole">
            <mc:AlternateContent xmlns:mc="http://schemas.openxmlformats.org/markup-compatibility/2006">
              <mc:Choice xmlns:v="urn:schemas-microsoft-com:vml" Requires="v">
                <p:oleObj spid="_x0000_s259238" r:id="rId7" imgW="1180588" imgH="431613" progId="Equation.3">
                  <p:embed/>
                </p:oleObj>
              </mc:Choice>
              <mc:Fallback>
                <p:oleObj r:id="rId7" imgW="1180588" imgH="431613" progId="Equation.3">
                  <p:embed/>
                  <p:pic>
                    <p:nvPicPr>
                      <p:cNvPr id="388104" name="Object 8">
                        <a:extLst>
                          <a:ext uri="{FF2B5EF4-FFF2-40B4-BE49-F238E27FC236}">
                            <a16:creationId xmlns:a16="http://schemas.microsoft.com/office/drawing/2014/main" id="{70CDA8EB-5B02-47EC-AF42-B2763D9FF00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2869014"/>
                        <a:ext cx="27368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201" name="Rectangle 9">
            <a:extLst>
              <a:ext uri="{FF2B5EF4-FFF2-40B4-BE49-F238E27FC236}">
                <a16:creationId xmlns:a16="http://schemas.microsoft.com/office/drawing/2014/main" id="{1AB8EF7B-0FF7-4E24-B8E4-5FC681D2B23B}"/>
              </a:ext>
            </a:extLst>
          </p:cNvPr>
          <p:cNvSpPr>
            <a:spLocks noChangeArrowheads="1"/>
          </p:cNvSpPr>
          <p:nvPr/>
        </p:nvSpPr>
        <p:spPr bwMode="auto">
          <a:xfrm>
            <a:off x="71438" y="3809694"/>
            <a:ext cx="9144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solidFill>
                  <a:srgbClr val="0000FF"/>
                </a:solidFill>
                <a:latin typeface="+mn-ea"/>
                <a:ea typeface="+mn-ea"/>
              </a:rPr>
              <a:t>  </a:t>
            </a:r>
            <a:r>
              <a:rPr lang="zh-CN" altLang="en-US" sz="2400" b="1" dirty="0">
                <a:solidFill>
                  <a:srgbClr val="0000FF"/>
                </a:solidFill>
                <a:latin typeface="+mn-ea"/>
                <a:ea typeface="+mn-ea"/>
              </a:rPr>
              <a:t>在这一余项公式中，由于</a:t>
            </a:r>
            <a:r>
              <a:rPr lang="en-US" altLang="zh-CN" sz="2400" b="1" dirty="0">
                <a:solidFill>
                  <a:srgbClr val="0000FF"/>
                </a:solidFill>
                <a:latin typeface="+mn-ea"/>
                <a:ea typeface="+mn-ea"/>
              </a:rPr>
              <a:t>ξ</a:t>
            </a:r>
            <a:r>
              <a:rPr lang="zh-CN" altLang="en-US" sz="2400" b="1" dirty="0">
                <a:solidFill>
                  <a:srgbClr val="0000FF"/>
                </a:solidFill>
                <a:latin typeface="+mn-ea"/>
                <a:ea typeface="+mn-ea"/>
              </a:rPr>
              <a:t>和</a:t>
            </a:r>
            <a:r>
              <a:rPr lang="en-US" altLang="zh-CN" sz="2400" b="1" dirty="0">
                <a:solidFill>
                  <a:srgbClr val="0000FF"/>
                </a:solidFill>
                <a:latin typeface="+mn-ea"/>
                <a:ea typeface="+mn-ea"/>
              </a:rPr>
              <a:t>x</a:t>
            </a:r>
            <a:r>
              <a:rPr lang="zh-CN" altLang="en-US" sz="2400" b="1" dirty="0">
                <a:solidFill>
                  <a:srgbClr val="0000FF"/>
                </a:solidFill>
                <a:latin typeface="+mn-ea"/>
                <a:ea typeface="+mn-ea"/>
              </a:rPr>
              <a:t>是未知函数，因此无法对它的第二项作出估计，但在插值节点</a:t>
            </a:r>
            <a:r>
              <a:rPr lang="en-US" altLang="zh-CN" sz="2400" b="1" dirty="0" err="1">
                <a:solidFill>
                  <a:srgbClr val="0000FF"/>
                </a:solidFill>
                <a:latin typeface="+mn-ea"/>
                <a:ea typeface="+mn-ea"/>
              </a:rPr>
              <a:t>x</a:t>
            </a:r>
            <a:r>
              <a:rPr lang="en-US" altLang="zh-CN" sz="2400" b="1" baseline="-25000" dirty="0" err="1">
                <a:solidFill>
                  <a:srgbClr val="0000FF"/>
                </a:solidFill>
                <a:latin typeface="+mn-ea"/>
                <a:ea typeface="+mn-ea"/>
              </a:rPr>
              <a:t>k</a:t>
            </a:r>
            <a:r>
              <a:rPr lang="zh-CN" altLang="en-US" sz="2400" b="1" dirty="0">
                <a:solidFill>
                  <a:srgbClr val="0000FF"/>
                </a:solidFill>
                <a:latin typeface="+mn-ea"/>
                <a:ea typeface="+mn-ea"/>
              </a:rPr>
              <a:t>处，由于上式右端的第二项因式</a:t>
            </a:r>
            <a:r>
              <a:rPr lang="el-GR" altLang="zh-CN" sz="2400" b="1" dirty="0">
                <a:solidFill>
                  <a:srgbClr val="0000FF"/>
                </a:solidFill>
                <a:latin typeface="+mn-ea"/>
                <a:ea typeface="+mn-ea"/>
              </a:rPr>
              <a:t>ω</a:t>
            </a:r>
            <a:r>
              <a:rPr lang="en-US" altLang="zh-CN" sz="2400" b="1" dirty="0">
                <a:solidFill>
                  <a:srgbClr val="0000FF"/>
                </a:solidFill>
                <a:latin typeface="+mn-ea"/>
                <a:ea typeface="+mn-ea"/>
              </a:rPr>
              <a:t>(</a:t>
            </a:r>
            <a:r>
              <a:rPr lang="en-US" altLang="zh-CN" sz="2400" b="1" dirty="0" err="1">
                <a:solidFill>
                  <a:srgbClr val="0000FF"/>
                </a:solidFill>
                <a:latin typeface="+mn-ea"/>
                <a:ea typeface="+mn-ea"/>
              </a:rPr>
              <a:t>x</a:t>
            </a:r>
            <a:r>
              <a:rPr lang="en-US" altLang="zh-CN" sz="2400" b="1" baseline="-25000" dirty="0" err="1">
                <a:solidFill>
                  <a:srgbClr val="0000FF"/>
                </a:solidFill>
                <a:latin typeface="+mn-ea"/>
                <a:ea typeface="+mn-ea"/>
              </a:rPr>
              <a:t>k</a:t>
            </a:r>
            <a:r>
              <a:rPr lang="en-US" altLang="zh-CN" sz="2400" b="1" dirty="0">
                <a:solidFill>
                  <a:srgbClr val="0000FF"/>
                </a:solidFill>
                <a:latin typeface="+mn-ea"/>
                <a:ea typeface="+mn-ea"/>
              </a:rPr>
              <a:t>)</a:t>
            </a:r>
            <a:r>
              <a:rPr lang="zh-CN" altLang="en-US" sz="2400" b="1" dirty="0">
                <a:solidFill>
                  <a:srgbClr val="0000FF"/>
                </a:solidFill>
                <a:latin typeface="+mn-ea"/>
                <a:ea typeface="+mn-ea"/>
              </a:rPr>
              <a:t>等于零，因而在插值节点处的导数余项为</a:t>
            </a:r>
          </a:p>
        </p:txBody>
      </p:sp>
      <p:sp>
        <p:nvSpPr>
          <p:cNvPr id="12" name="文本框 11">
            <a:extLst>
              <a:ext uri="{FF2B5EF4-FFF2-40B4-BE49-F238E27FC236}">
                <a16:creationId xmlns:a16="http://schemas.microsoft.com/office/drawing/2014/main" id="{9B424654-0BFD-43BA-957E-C62AC20A90FD}"/>
              </a:ext>
            </a:extLst>
          </p:cNvPr>
          <p:cNvSpPr txBox="1"/>
          <p:nvPr/>
        </p:nvSpPr>
        <p:spPr>
          <a:xfrm>
            <a:off x="2339752" y="68041"/>
            <a:ext cx="4644516" cy="523220"/>
          </a:xfrm>
          <a:prstGeom prst="rect">
            <a:avLst/>
          </a:prstGeom>
          <a:noFill/>
        </p:spPr>
        <p:txBody>
          <a:bodyPr wrap="square" rtlCol="0">
            <a:spAutoFit/>
          </a:bodyPr>
          <a:lstStyle/>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6.3 </a:t>
            </a:r>
            <a:r>
              <a:rPr lang="zh-CN" altLang="en-US" sz="28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3CF1D9E0-9E88-4A1D-8A55-6955FD1B0B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3707" y="5000330"/>
            <a:ext cx="4238625" cy="1009650"/>
          </a:xfrm>
          <a:prstGeom prst="rect">
            <a:avLst/>
          </a:prstGeom>
        </p:spPr>
      </p:pic>
    </p:spTree>
    <p:extLst>
      <p:ext uri="{BB962C8B-B14F-4D97-AF65-F5344CB8AC3E}">
        <p14:creationId xmlns:p14="http://schemas.microsoft.com/office/powerpoint/2010/main" val="112351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3219" name="Rectangle 3">
            <a:extLst>
              <a:ext uri="{FF2B5EF4-FFF2-40B4-BE49-F238E27FC236}">
                <a16:creationId xmlns:a16="http://schemas.microsoft.com/office/drawing/2014/main" id="{8A0AD72A-DC6B-4AAE-A454-DDBDDD6B3EB6}"/>
              </a:ext>
            </a:extLst>
          </p:cNvPr>
          <p:cNvSpPr>
            <a:spLocks noGrp="1" noChangeArrowheads="1"/>
          </p:cNvSpPr>
          <p:nvPr>
            <p:ph type="subTitle" idx="4294967295"/>
          </p:nvPr>
        </p:nvSpPr>
        <p:spPr>
          <a:xfrm>
            <a:off x="0" y="529709"/>
            <a:ext cx="9144000" cy="2305050"/>
          </a:xfrm>
        </p:spPr>
        <p:txBody>
          <a:bodyPr>
            <a:normAutofit/>
          </a:bodyPr>
          <a:lstStyle/>
          <a:p>
            <a:pPr marL="0" indent="0" eaLnBrk="1" hangingPunct="1">
              <a:buFontTx/>
              <a:buNone/>
            </a:pPr>
            <a:r>
              <a:rPr lang="en-US" altLang="zh-CN" sz="2400" b="1" dirty="0">
                <a:latin typeface="+mn-ea"/>
              </a:rPr>
              <a:t>  </a:t>
            </a:r>
            <a:r>
              <a:rPr lang="zh-CN" altLang="en-US" sz="2400" b="1" dirty="0">
                <a:latin typeface="+mn-ea"/>
              </a:rPr>
              <a:t>下面给出实用的两点公式和三点公式。</a:t>
            </a:r>
          </a:p>
          <a:p>
            <a:pPr marL="0" indent="0" eaLnBrk="1" hangingPunct="1">
              <a:buFontTx/>
              <a:buNone/>
            </a:pPr>
            <a:r>
              <a:rPr lang="en-US" altLang="zh-CN" sz="2400" b="1" dirty="0">
                <a:latin typeface="+mn-ea"/>
              </a:rPr>
              <a:t>  (1) </a:t>
            </a:r>
            <a:r>
              <a:rPr lang="zh-CN" altLang="en-US" sz="2400" b="1" dirty="0">
                <a:latin typeface="+mn-ea"/>
              </a:rPr>
              <a:t>两点公式</a:t>
            </a:r>
          </a:p>
          <a:p>
            <a:pPr marL="0" indent="0" eaLnBrk="1" hangingPunct="1">
              <a:buFontTx/>
              <a:buNone/>
            </a:pPr>
            <a:r>
              <a:rPr lang="zh-CN" altLang="en-US" sz="2400" b="1" dirty="0">
                <a:latin typeface="+mn-ea"/>
              </a:rPr>
              <a:t>  设已给出两个节点上</a:t>
            </a:r>
            <a:r>
              <a:rPr lang="en-US" altLang="zh-CN" sz="2400" b="1" dirty="0">
                <a:latin typeface="+mn-ea"/>
              </a:rPr>
              <a:t>x</a:t>
            </a:r>
            <a:r>
              <a:rPr lang="en-US" altLang="zh-CN" sz="2400" b="1" baseline="-25000" dirty="0">
                <a:latin typeface="+mn-ea"/>
              </a:rPr>
              <a:t>0</a:t>
            </a:r>
            <a:r>
              <a:rPr lang="en-US" altLang="zh-CN" sz="2400" b="1" dirty="0">
                <a:latin typeface="+mn-ea"/>
              </a:rPr>
              <a:t>,x</a:t>
            </a:r>
            <a:r>
              <a:rPr lang="en-US" altLang="zh-CN" sz="2400" b="1" baseline="-25000" dirty="0">
                <a:latin typeface="+mn-ea"/>
              </a:rPr>
              <a:t>1</a:t>
            </a:r>
            <a:r>
              <a:rPr lang="zh-CN" altLang="en-US" sz="2400" b="1" dirty="0">
                <a:latin typeface="+mn-ea"/>
              </a:rPr>
              <a:t>上的函数值</a:t>
            </a:r>
            <a:r>
              <a:rPr lang="en-US" altLang="zh-CN" sz="2400" b="1" dirty="0">
                <a:latin typeface="+mn-ea"/>
              </a:rPr>
              <a:t>f(x</a:t>
            </a:r>
            <a:r>
              <a:rPr lang="en-US" altLang="zh-CN" sz="2400" b="1" baseline="-25000" dirty="0">
                <a:latin typeface="+mn-ea"/>
              </a:rPr>
              <a:t>0</a:t>
            </a:r>
            <a:r>
              <a:rPr lang="en-US" altLang="zh-CN" sz="2400" b="1" dirty="0">
                <a:latin typeface="+mn-ea"/>
              </a:rPr>
              <a:t>),f(x</a:t>
            </a:r>
            <a:r>
              <a:rPr lang="en-US" altLang="zh-CN" sz="2400" b="1" baseline="-25000" dirty="0">
                <a:latin typeface="+mn-ea"/>
              </a:rPr>
              <a:t>1</a:t>
            </a:r>
            <a:r>
              <a:rPr lang="en-US" altLang="zh-CN" sz="2400" b="1" dirty="0">
                <a:latin typeface="+mn-ea"/>
              </a:rPr>
              <a:t>)</a:t>
            </a:r>
            <a:r>
              <a:rPr lang="zh-CN" altLang="en-US" sz="2400" b="1" dirty="0">
                <a:latin typeface="+mn-ea"/>
              </a:rPr>
              <a:t>，作线性插值</a:t>
            </a:r>
          </a:p>
        </p:txBody>
      </p:sp>
      <p:graphicFrame>
        <p:nvGraphicFramePr>
          <p:cNvPr id="389124" name="Object 11">
            <a:extLst>
              <a:ext uri="{FF2B5EF4-FFF2-40B4-BE49-F238E27FC236}">
                <a16:creationId xmlns:a16="http://schemas.microsoft.com/office/drawing/2014/main" id="{A7B9A42C-1566-4B78-B636-ABBFF4E3396B}"/>
              </a:ext>
            </a:extLst>
          </p:cNvPr>
          <p:cNvGraphicFramePr>
            <a:graphicFrameLocks/>
          </p:cNvGraphicFramePr>
          <p:nvPr>
            <p:extLst/>
          </p:nvPr>
        </p:nvGraphicFramePr>
        <p:xfrm>
          <a:off x="2411413" y="1863963"/>
          <a:ext cx="3819361" cy="836454"/>
        </p:xfrm>
        <a:graphic>
          <a:graphicData uri="http://schemas.openxmlformats.org/presentationml/2006/ole">
            <mc:AlternateContent xmlns:mc="http://schemas.openxmlformats.org/markup-compatibility/2006">
              <mc:Choice xmlns:v="urn:schemas-microsoft-com:vml" Requires="v">
                <p:oleObj spid="_x0000_s260428" r:id="rId3" imgW="2273300" imgH="444500" progId="Equation.3">
                  <p:embed/>
                </p:oleObj>
              </mc:Choice>
              <mc:Fallback>
                <p:oleObj r:id="rId3" imgW="2273300" imgH="444500" progId="Equation.3">
                  <p:embed/>
                  <p:pic>
                    <p:nvPicPr>
                      <p:cNvPr id="389124" name="Object 11">
                        <a:extLst>
                          <a:ext uri="{FF2B5EF4-FFF2-40B4-BE49-F238E27FC236}">
                            <a16:creationId xmlns:a16="http://schemas.microsoft.com/office/drawing/2014/main" id="{A7B9A42C-1566-4B78-B636-ABBFF4E3396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863963"/>
                        <a:ext cx="3819361" cy="836454"/>
                      </a:xfrm>
                      <a:prstGeom prst="rect">
                        <a:avLst/>
                      </a:prstGeom>
                      <a:noFill/>
                      <a:ln>
                        <a:noFill/>
                      </a:ln>
                      <a:extLst/>
                    </p:spPr>
                  </p:pic>
                </p:oleObj>
              </mc:Fallback>
            </mc:AlternateContent>
          </a:graphicData>
        </a:graphic>
      </p:graphicFrame>
      <p:sp>
        <p:nvSpPr>
          <p:cNvPr id="1033228" name="Rectangle 12">
            <a:extLst>
              <a:ext uri="{FF2B5EF4-FFF2-40B4-BE49-F238E27FC236}">
                <a16:creationId xmlns:a16="http://schemas.microsoft.com/office/drawing/2014/main" id="{4849D85D-70BD-4BA9-8FB1-DF430FAF3B67}"/>
              </a:ext>
            </a:extLst>
          </p:cNvPr>
          <p:cNvSpPr>
            <a:spLocks noChangeArrowheads="1"/>
          </p:cNvSpPr>
          <p:nvPr/>
        </p:nvSpPr>
        <p:spPr bwMode="auto">
          <a:xfrm>
            <a:off x="107199" y="2715569"/>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对上式两端求导，记</a:t>
            </a:r>
            <a:r>
              <a:rPr lang="en-US" altLang="zh-CN" sz="2400" b="1" dirty="0">
                <a:latin typeface="+mn-ea"/>
                <a:ea typeface="+mn-ea"/>
              </a:rPr>
              <a:t>h=x</a:t>
            </a:r>
            <a:r>
              <a:rPr lang="en-US" altLang="zh-CN" sz="2400" b="1" baseline="-25000" dirty="0">
                <a:latin typeface="+mn-ea"/>
                <a:ea typeface="+mn-ea"/>
              </a:rPr>
              <a:t>1</a:t>
            </a:r>
            <a:r>
              <a:rPr lang="en-US" altLang="zh-CN" sz="2400" b="1" dirty="0">
                <a:latin typeface="+mn-ea"/>
                <a:ea typeface="+mn-ea"/>
              </a:rPr>
              <a:t>- x</a:t>
            </a:r>
            <a:r>
              <a:rPr lang="en-US" altLang="zh-CN" sz="2400" b="1" baseline="-25000" dirty="0">
                <a:latin typeface="+mn-ea"/>
                <a:ea typeface="+mn-ea"/>
              </a:rPr>
              <a:t>0</a:t>
            </a:r>
            <a:r>
              <a:rPr lang="zh-CN" altLang="en-US" sz="2400" b="1" dirty="0">
                <a:latin typeface="+mn-ea"/>
                <a:ea typeface="+mn-ea"/>
              </a:rPr>
              <a:t>，则有</a:t>
            </a:r>
          </a:p>
        </p:txBody>
      </p:sp>
      <p:graphicFrame>
        <p:nvGraphicFramePr>
          <p:cNvPr id="389126" name="Object 13">
            <a:extLst>
              <a:ext uri="{FF2B5EF4-FFF2-40B4-BE49-F238E27FC236}">
                <a16:creationId xmlns:a16="http://schemas.microsoft.com/office/drawing/2014/main" id="{33AFB79B-1738-45E7-A7CC-603EB65E2000}"/>
              </a:ext>
            </a:extLst>
          </p:cNvPr>
          <p:cNvGraphicFramePr>
            <a:graphicFrameLocks/>
          </p:cNvGraphicFramePr>
          <p:nvPr>
            <p:extLst>
              <p:ext uri="{D42A27DB-BD31-4B8C-83A1-F6EECF244321}">
                <p14:modId xmlns:p14="http://schemas.microsoft.com/office/powerpoint/2010/main" val="60203433"/>
              </p:ext>
            </p:extLst>
          </p:nvPr>
        </p:nvGraphicFramePr>
        <p:xfrm>
          <a:off x="2214856" y="3176679"/>
          <a:ext cx="3816424" cy="792162"/>
        </p:xfrm>
        <a:graphic>
          <a:graphicData uri="http://schemas.openxmlformats.org/presentationml/2006/ole">
            <mc:AlternateContent xmlns:mc="http://schemas.openxmlformats.org/markup-compatibility/2006">
              <mc:Choice xmlns:v="urn:schemas-microsoft-com:vml" Requires="v">
                <p:oleObj spid="_x0000_s260429" r:id="rId5" imgW="1688367" imgH="393529" progId="Equation.3">
                  <p:embed/>
                </p:oleObj>
              </mc:Choice>
              <mc:Fallback>
                <p:oleObj r:id="rId5" imgW="1688367" imgH="393529" progId="Equation.3">
                  <p:embed/>
                  <p:pic>
                    <p:nvPicPr>
                      <p:cNvPr id="389126" name="Object 13">
                        <a:extLst>
                          <a:ext uri="{FF2B5EF4-FFF2-40B4-BE49-F238E27FC236}">
                            <a16:creationId xmlns:a16="http://schemas.microsoft.com/office/drawing/2014/main" id="{33AFB79B-1738-45E7-A7CC-603EB65E200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856" y="3176679"/>
                        <a:ext cx="3816424" cy="792162"/>
                      </a:xfrm>
                      <a:prstGeom prst="rect">
                        <a:avLst/>
                      </a:prstGeom>
                      <a:noFill/>
                      <a:ln>
                        <a:noFill/>
                      </a:ln>
                      <a:extLst/>
                    </p:spPr>
                  </p:pic>
                </p:oleObj>
              </mc:Fallback>
            </mc:AlternateContent>
          </a:graphicData>
        </a:graphic>
      </p:graphicFrame>
      <p:sp>
        <p:nvSpPr>
          <p:cNvPr id="1033230" name="Rectangle 14">
            <a:extLst>
              <a:ext uri="{FF2B5EF4-FFF2-40B4-BE49-F238E27FC236}">
                <a16:creationId xmlns:a16="http://schemas.microsoft.com/office/drawing/2014/main" id="{5465D528-A526-430B-820A-478C912E22A8}"/>
              </a:ext>
            </a:extLst>
          </p:cNvPr>
          <p:cNvSpPr>
            <a:spLocks noChangeArrowheads="1"/>
          </p:cNvSpPr>
          <p:nvPr/>
        </p:nvSpPr>
        <p:spPr bwMode="auto">
          <a:xfrm>
            <a:off x="107199" y="3999023"/>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注意到</a:t>
            </a:r>
            <a:r>
              <a:rPr lang="en-US" altLang="zh-CN" sz="2400" b="1" dirty="0">
                <a:latin typeface="Times New Roman" panose="02020603050405020304" pitchFamily="18" charset="0"/>
                <a:ea typeface="+mn-ea"/>
                <a:cs typeface="Times New Roman" panose="02020603050405020304" pitchFamily="18" charset="0"/>
              </a:rPr>
              <a:t>f’(x)≈P’(x)</a:t>
            </a:r>
            <a:r>
              <a:rPr lang="zh-CN" altLang="en-US" sz="2400" b="1" dirty="0">
                <a:latin typeface="+mn-ea"/>
                <a:ea typeface="+mn-ea"/>
              </a:rPr>
              <a:t>，于是有下列求导的两点公式</a:t>
            </a:r>
          </a:p>
        </p:txBody>
      </p:sp>
      <p:graphicFrame>
        <p:nvGraphicFramePr>
          <p:cNvPr id="389128" name="Object 15">
            <a:extLst>
              <a:ext uri="{FF2B5EF4-FFF2-40B4-BE49-F238E27FC236}">
                <a16:creationId xmlns:a16="http://schemas.microsoft.com/office/drawing/2014/main" id="{4422F76C-34BF-48A6-9E1F-459A3E851E1E}"/>
              </a:ext>
            </a:extLst>
          </p:cNvPr>
          <p:cNvGraphicFramePr>
            <a:graphicFrameLocks/>
          </p:cNvGraphicFramePr>
          <p:nvPr>
            <p:extLst>
              <p:ext uri="{D42A27DB-BD31-4B8C-83A1-F6EECF244321}">
                <p14:modId xmlns:p14="http://schemas.microsoft.com/office/powerpoint/2010/main" val="1095287337"/>
              </p:ext>
            </p:extLst>
          </p:nvPr>
        </p:nvGraphicFramePr>
        <p:xfrm>
          <a:off x="846468" y="4496943"/>
          <a:ext cx="3276600" cy="776287"/>
        </p:xfrm>
        <a:graphic>
          <a:graphicData uri="http://schemas.openxmlformats.org/presentationml/2006/ole">
            <mc:AlternateContent xmlns:mc="http://schemas.openxmlformats.org/markup-compatibility/2006">
              <mc:Choice xmlns:v="urn:schemas-microsoft-com:vml" Requires="v">
                <p:oleObj spid="_x0000_s260430" r:id="rId7" imgW="1651000" imgH="393700" progId="Equation.3">
                  <p:embed/>
                </p:oleObj>
              </mc:Choice>
              <mc:Fallback>
                <p:oleObj r:id="rId7" imgW="1651000" imgH="393700" progId="Equation.3">
                  <p:embed/>
                  <p:pic>
                    <p:nvPicPr>
                      <p:cNvPr id="389128" name="Object 15">
                        <a:extLst>
                          <a:ext uri="{FF2B5EF4-FFF2-40B4-BE49-F238E27FC236}">
                            <a16:creationId xmlns:a16="http://schemas.microsoft.com/office/drawing/2014/main" id="{4422F76C-34BF-48A6-9E1F-459A3E851E1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468" y="4496943"/>
                        <a:ext cx="32766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29" name="Object 16">
            <a:extLst>
              <a:ext uri="{FF2B5EF4-FFF2-40B4-BE49-F238E27FC236}">
                <a16:creationId xmlns:a16="http://schemas.microsoft.com/office/drawing/2014/main" id="{918DBE22-85D5-42EA-AF8A-6F7C71CE8859}"/>
              </a:ext>
            </a:extLst>
          </p:cNvPr>
          <p:cNvGraphicFramePr>
            <a:graphicFrameLocks/>
          </p:cNvGraphicFramePr>
          <p:nvPr>
            <p:extLst>
              <p:ext uri="{D42A27DB-BD31-4B8C-83A1-F6EECF244321}">
                <p14:modId xmlns:p14="http://schemas.microsoft.com/office/powerpoint/2010/main" val="476648792"/>
              </p:ext>
            </p:extLst>
          </p:nvPr>
        </p:nvGraphicFramePr>
        <p:xfrm>
          <a:off x="4787719" y="4488015"/>
          <a:ext cx="3200400" cy="762000"/>
        </p:xfrm>
        <a:graphic>
          <a:graphicData uri="http://schemas.openxmlformats.org/presentationml/2006/ole">
            <mc:AlternateContent xmlns:mc="http://schemas.openxmlformats.org/markup-compatibility/2006">
              <mc:Choice xmlns:v="urn:schemas-microsoft-com:vml" Requires="v">
                <p:oleObj spid="_x0000_s260431" r:id="rId9" imgW="1637589" imgH="393529" progId="Equation.3">
                  <p:embed/>
                </p:oleObj>
              </mc:Choice>
              <mc:Fallback>
                <p:oleObj r:id="rId9" imgW="1637589" imgH="393529" progId="Equation.3">
                  <p:embed/>
                  <p:pic>
                    <p:nvPicPr>
                      <p:cNvPr id="389129" name="Object 16">
                        <a:extLst>
                          <a:ext uri="{FF2B5EF4-FFF2-40B4-BE49-F238E27FC236}">
                            <a16:creationId xmlns:a16="http://schemas.microsoft.com/office/drawing/2014/main" id="{918DBE22-85D5-42EA-AF8A-6F7C71CE8859}"/>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719" y="4488015"/>
                        <a:ext cx="320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3233" name="Rectangle 17">
            <a:extLst>
              <a:ext uri="{FF2B5EF4-FFF2-40B4-BE49-F238E27FC236}">
                <a16:creationId xmlns:a16="http://schemas.microsoft.com/office/drawing/2014/main" id="{2FE8959D-1D54-4EE7-8EE4-5E7C6620C4C6}"/>
              </a:ext>
            </a:extLst>
          </p:cNvPr>
          <p:cNvSpPr>
            <a:spLocks noChangeArrowheads="1"/>
          </p:cNvSpPr>
          <p:nvPr/>
        </p:nvSpPr>
        <p:spPr bwMode="auto">
          <a:xfrm>
            <a:off x="-305" y="5260412"/>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而利用余项公式知，带余项的两点公式是</a:t>
            </a:r>
          </a:p>
        </p:txBody>
      </p:sp>
      <p:graphicFrame>
        <p:nvGraphicFramePr>
          <p:cNvPr id="389131" name="Object 18">
            <a:extLst>
              <a:ext uri="{FF2B5EF4-FFF2-40B4-BE49-F238E27FC236}">
                <a16:creationId xmlns:a16="http://schemas.microsoft.com/office/drawing/2014/main" id="{64ED3986-3067-47A1-B41E-020993C0CC93}"/>
              </a:ext>
            </a:extLst>
          </p:cNvPr>
          <p:cNvGraphicFramePr>
            <a:graphicFrameLocks/>
          </p:cNvGraphicFramePr>
          <p:nvPr>
            <p:extLst>
              <p:ext uri="{D42A27DB-BD31-4B8C-83A1-F6EECF244321}">
                <p14:modId xmlns:p14="http://schemas.microsoft.com/office/powerpoint/2010/main" val="44326899"/>
              </p:ext>
            </p:extLst>
          </p:nvPr>
        </p:nvGraphicFramePr>
        <p:xfrm>
          <a:off x="430702" y="5781400"/>
          <a:ext cx="3960812" cy="692696"/>
        </p:xfrm>
        <a:graphic>
          <a:graphicData uri="http://schemas.openxmlformats.org/presentationml/2006/ole">
            <mc:AlternateContent xmlns:mc="http://schemas.openxmlformats.org/markup-compatibility/2006">
              <mc:Choice xmlns:v="urn:schemas-microsoft-com:vml" Requires="v">
                <p:oleObj spid="_x0000_s260432" r:id="rId11" imgW="2273300" imgH="393700" progId="Equation.3">
                  <p:embed/>
                </p:oleObj>
              </mc:Choice>
              <mc:Fallback>
                <p:oleObj r:id="rId11" imgW="2273300" imgH="393700" progId="Equation.3">
                  <p:embed/>
                  <p:pic>
                    <p:nvPicPr>
                      <p:cNvPr id="389131" name="Object 18">
                        <a:extLst>
                          <a:ext uri="{FF2B5EF4-FFF2-40B4-BE49-F238E27FC236}">
                            <a16:creationId xmlns:a16="http://schemas.microsoft.com/office/drawing/2014/main" id="{64ED3986-3067-47A1-B41E-020993C0CC9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0702" y="5781400"/>
                        <a:ext cx="3960812" cy="692696"/>
                      </a:xfrm>
                      <a:prstGeom prst="rect">
                        <a:avLst/>
                      </a:prstGeom>
                      <a:noFill/>
                      <a:ln>
                        <a:noFill/>
                      </a:ln>
                      <a:extLst/>
                    </p:spPr>
                  </p:pic>
                </p:oleObj>
              </mc:Fallback>
            </mc:AlternateContent>
          </a:graphicData>
        </a:graphic>
      </p:graphicFrame>
      <p:graphicFrame>
        <p:nvGraphicFramePr>
          <p:cNvPr id="389132" name="Object 19">
            <a:extLst>
              <a:ext uri="{FF2B5EF4-FFF2-40B4-BE49-F238E27FC236}">
                <a16:creationId xmlns:a16="http://schemas.microsoft.com/office/drawing/2014/main" id="{8A378868-9FAC-485A-8A58-A183E648C8C6}"/>
              </a:ext>
            </a:extLst>
          </p:cNvPr>
          <p:cNvGraphicFramePr>
            <a:graphicFrameLocks/>
          </p:cNvGraphicFramePr>
          <p:nvPr>
            <p:extLst>
              <p:ext uri="{D42A27DB-BD31-4B8C-83A1-F6EECF244321}">
                <p14:modId xmlns:p14="http://schemas.microsoft.com/office/powerpoint/2010/main" val="3478687450"/>
              </p:ext>
            </p:extLst>
          </p:nvPr>
        </p:nvGraphicFramePr>
        <p:xfrm>
          <a:off x="4561143" y="5733256"/>
          <a:ext cx="3960812" cy="692696"/>
        </p:xfrm>
        <a:graphic>
          <a:graphicData uri="http://schemas.openxmlformats.org/presentationml/2006/ole">
            <mc:AlternateContent xmlns:mc="http://schemas.openxmlformats.org/markup-compatibility/2006">
              <mc:Choice xmlns:v="urn:schemas-microsoft-com:vml" Requires="v">
                <p:oleObj spid="_x0000_s260433" r:id="rId13" imgW="2260600" imgH="393700" progId="Equation.3">
                  <p:embed/>
                </p:oleObj>
              </mc:Choice>
              <mc:Fallback>
                <p:oleObj r:id="rId13" imgW="2260600" imgH="393700" progId="Equation.3">
                  <p:embed/>
                  <p:pic>
                    <p:nvPicPr>
                      <p:cNvPr id="389132" name="Object 19">
                        <a:extLst>
                          <a:ext uri="{FF2B5EF4-FFF2-40B4-BE49-F238E27FC236}">
                            <a16:creationId xmlns:a16="http://schemas.microsoft.com/office/drawing/2014/main" id="{8A378868-9FAC-485A-8A58-A183E648C8C6}"/>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1143" y="5733256"/>
                        <a:ext cx="3960812" cy="692696"/>
                      </a:xfrm>
                      <a:prstGeom prst="rect">
                        <a:avLst/>
                      </a:prstGeom>
                      <a:noFill/>
                      <a:ln>
                        <a:noFill/>
                      </a:ln>
                      <a:extLst/>
                    </p:spPr>
                  </p:pic>
                </p:oleObj>
              </mc:Fallback>
            </mc:AlternateContent>
          </a:graphicData>
        </a:graphic>
      </p:graphicFrame>
      <p:sp>
        <p:nvSpPr>
          <p:cNvPr id="14" name="文本框 13">
            <a:extLst>
              <a:ext uri="{FF2B5EF4-FFF2-40B4-BE49-F238E27FC236}">
                <a16:creationId xmlns:a16="http://schemas.microsoft.com/office/drawing/2014/main" id="{2B9B3F74-B678-4FC9-A27D-6B38158633BF}"/>
              </a:ext>
            </a:extLst>
          </p:cNvPr>
          <p:cNvSpPr txBox="1"/>
          <p:nvPr/>
        </p:nvSpPr>
        <p:spPr>
          <a:xfrm>
            <a:off x="2681542" y="42862"/>
            <a:ext cx="4644516" cy="461665"/>
          </a:xfrm>
          <a:prstGeom prst="rect">
            <a:avLst/>
          </a:prstGeom>
          <a:noFill/>
        </p:spPr>
        <p:txBody>
          <a:bodyPr wrap="square" rtlCol="0">
            <a:spAutoFit/>
          </a:bodyPr>
          <a:lstStyle/>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6.3 </a:t>
            </a:r>
            <a:r>
              <a:rPr lang="zh-CN" altLang="en-US" sz="24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3137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32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32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32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28" grpId="0"/>
      <p:bldP spid="1033230" grpId="0"/>
      <p:bldP spid="103323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43" name="Rectangle 3">
            <a:extLst>
              <a:ext uri="{FF2B5EF4-FFF2-40B4-BE49-F238E27FC236}">
                <a16:creationId xmlns:a16="http://schemas.microsoft.com/office/drawing/2014/main" id="{7ABDEFBD-1D31-43FD-B9CC-942A6C4A596D}"/>
              </a:ext>
            </a:extLst>
          </p:cNvPr>
          <p:cNvSpPr>
            <a:spLocks noGrp="1" noChangeArrowheads="1"/>
          </p:cNvSpPr>
          <p:nvPr>
            <p:ph type="subTitle" idx="4294967295"/>
          </p:nvPr>
        </p:nvSpPr>
        <p:spPr>
          <a:xfrm>
            <a:off x="159668" y="431058"/>
            <a:ext cx="8739187" cy="1611313"/>
          </a:xfrm>
        </p:spPr>
        <p:txBody>
          <a:bodyPr>
            <a:noAutofit/>
          </a:bodyPr>
          <a:lstStyle/>
          <a:p>
            <a:pPr marL="0" indent="0" eaLnBrk="1" hangingPunct="1">
              <a:lnSpc>
                <a:spcPct val="100000"/>
              </a:lnSpc>
              <a:buFontTx/>
              <a:buNone/>
            </a:pPr>
            <a:r>
              <a:rPr lang="en-US" altLang="zh-CN" sz="2400" b="1" dirty="0">
                <a:solidFill>
                  <a:srgbClr val="FF00FF"/>
                </a:solidFill>
                <a:latin typeface="+mn-ea"/>
              </a:rPr>
              <a:t>(2) </a:t>
            </a:r>
            <a:r>
              <a:rPr lang="zh-CN" altLang="en-US" sz="2400" b="1" dirty="0">
                <a:solidFill>
                  <a:srgbClr val="FF00FF"/>
                </a:solidFill>
                <a:latin typeface="+mn-ea"/>
              </a:rPr>
              <a:t>三点公式</a:t>
            </a:r>
          </a:p>
          <a:p>
            <a:pPr marL="0" indent="0" eaLnBrk="1" hangingPunct="1">
              <a:lnSpc>
                <a:spcPct val="100000"/>
              </a:lnSpc>
              <a:buFontTx/>
              <a:buNone/>
            </a:pPr>
            <a:r>
              <a:rPr lang="zh-CN" altLang="en-US" sz="2400" b="1" dirty="0">
                <a:latin typeface="+mn-ea"/>
              </a:rPr>
              <a:t>  设已给出两个节点上</a:t>
            </a:r>
            <a:r>
              <a:rPr lang="en-US" altLang="zh-CN" sz="2400" b="1" dirty="0">
                <a:solidFill>
                  <a:srgbClr val="FF0000"/>
                </a:solidFill>
                <a:latin typeface="+mn-ea"/>
              </a:rPr>
              <a:t>x</a:t>
            </a:r>
            <a:r>
              <a:rPr lang="en-US" altLang="zh-CN" sz="2400" b="1" baseline="-25000" dirty="0">
                <a:solidFill>
                  <a:srgbClr val="FF0000"/>
                </a:solidFill>
                <a:latin typeface="+mn-ea"/>
              </a:rPr>
              <a:t>0</a:t>
            </a:r>
            <a:r>
              <a:rPr lang="en-US" altLang="zh-CN" sz="2400" b="1" dirty="0">
                <a:solidFill>
                  <a:srgbClr val="FF0000"/>
                </a:solidFill>
                <a:latin typeface="+mn-ea"/>
              </a:rPr>
              <a:t>,  x</a:t>
            </a:r>
            <a:r>
              <a:rPr lang="en-US" altLang="zh-CN" sz="2400" b="1" baseline="-25000" dirty="0">
                <a:solidFill>
                  <a:srgbClr val="FF0000"/>
                </a:solidFill>
                <a:latin typeface="+mn-ea"/>
              </a:rPr>
              <a:t>1</a:t>
            </a:r>
            <a:r>
              <a:rPr lang="en-US" altLang="zh-CN" sz="2400" b="1" dirty="0">
                <a:solidFill>
                  <a:srgbClr val="FF0000"/>
                </a:solidFill>
                <a:latin typeface="+mn-ea"/>
              </a:rPr>
              <a:t>=x</a:t>
            </a:r>
            <a:r>
              <a:rPr lang="en-US" altLang="zh-CN" sz="2400" b="1" baseline="-25000" dirty="0">
                <a:solidFill>
                  <a:srgbClr val="FF0000"/>
                </a:solidFill>
                <a:latin typeface="+mn-ea"/>
              </a:rPr>
              <a:t>0</a:t>
            </a:r>
            <a:r>
              <a:rPr lang="en-US" altLang="zh-CN" sz="2400" b="1" dirty="0">
                <a:solidFill>
                  <a:srgbClr val="FF0000"/>
                </a:solidFill>
                <a:latin typeface="+mn-ea"/>
              </a:rPr>
              <a:t>+h,  x</a:t>
            </a:r>
            <a:r>
              <a:rPr lang="en-US" altLang="zh-CN" sz="2400" b="1" baseline="-25000" dirty="0">
                <a:solidFill>
                  <a:srgbClr val="FF0000"/>
                </a:solidFill>
                <a:latin typeface="+mn-ea"/>
              </a:rPr>
              <a:t>2</a:t>
            </a:r>
            <a:r>
              <a:rPr lang="en-US" altLang="zh-CN" sz="2400" b="1" dirty="0">
                <a:solidFill>
                  <a:srgbClr val="FF0000"/>
                </a:solidFill>
                <a:latin typeface="+mn-ea"/>
              </a:rPr>
              <a:t>=x</a:t>
            </a:r>
            <a:r>
              <a:rPr lang="en-US" altLang="zh-CN" sz="2400" b="1" baseline="-25000" dirty="0">
                <a:solidFill>
                  <a:srgbClr val="FF0000"/>
                </a:solidFill>
                <a:latin typeface="+mn-ea"/>
              </a:rPr>
              <a:t>0</a:t>
            </a:r>
            <a:r>
              <a:rPr lang="en-US" altLang="zh-CN" sz="2400" b="1" dirty="0">
                <a:solidFill>
                  <a:srgbClr val="FF0000"/>
                </a:solidFill>
                <a:latin typeface="+mn-ea"/>
              </a:rPr>
              <a:t>+2h</a:t>
            </a:r>
            <a:r>
              <a:rPr lang="zh-CN" altLang="en-US" sz="2400" b="1" dirty="0">
                <a:latin typeface="+mn-ea"/>
              </a:rPr>
              <a:t>上的函数值</a:t>
            </a:r>
            <a:r>
              <a:rPr lang="en-US" altLang="zh-CN" sz="2400" b="1" dirty="0">
                <a:latin typeface="+mn-ea"/>
              </a:rPr>
              <a:t>f(x</a:t>
            </a:r>
            <a:r>
              <a:rPr lang="en-US" altLang="zh-CN" sz="2400" b="1" baseline="-25000" dirty="0">
                <a:latin typeface="+mn-ea"/>
              </a:rPr>
              <a:t>0</a:t>
            </a:r>
            <a:r>
              <a:rPr lang="en-US" altLang="zh-CN" sz="2400" b="1" dirty="0">
                <a:latin typeface="+mn-ea"/>
              </a:rPr>
              <a:t>), f(x</a:t>
            </a:r>
            <a:r>
              <a:rPr lang="en-US" altLang="zh-CN" sz="2400" b="1" baseline="-25000" dirty="0">
                <a:latin typeface="+mn-ea"/>
              </a:rPr>
              <a:t>1</a:t>
            </a:r>
            <a:r>
              <a:rPr lang="en-US" altLang="zh-CN" sz="2400" b="1" dirty="0">
                <a:latin typeface="+mn-ea"/>
              </a:rPr>
              <a:t>), f(x</a:t>
            </a:r>
            <a:r>
              <a:rPr lang="en-US" altLang="zh-CN" sz="2400" b="1" baseline="-25000" dirty="0">
                <a:latin typeface="+mn-ea"/>
              </a:rPr>
              <a:t>2</a:t>
            </a:r>
            <a:r>
              <a:rPr lang="en-US" altLang="zh-CN" sz="2400" b="1" dirty="0">
                <a:latin typeface="+mn-ea"/>
              </a:rPr>
              <a:t>)</a:t>
            </a:r>
            <a:r>
              <a:rPr lang="zh-CN" altLang="en-US" sz="2400" b="1" dirty="0">
                <a:latin typeface="+mn-ea"/>
              </a:rPr>
              <a:t>，作二次插值</a:t>
            </a:r>
          </a:p>
        </p:txBody>
      </p:sp>
      <p:sp>
        <p:nvSpPr>
          <p:cNvPr id="1034247" name="Rectangle 7">
            <a:extLst>
              <a:ext uri="{FF2B5EF4-FFF2-40B4-BE49-F238E27FC236}">
                <a16:creationId xmlns:a16="http://schemas.microsoft.com/office/drawing/2014/main" id="{4F61635F-127A-4B79-BB42-3B06F32D9D5E}"/>
              </a:ext>
            </a:extLst>
          </p:cNvPr>
          <p:cNvSpPr>
            <a:spLocks noChangeArrowheads="1"/>
          </p:cNvSpPr>
          <p:nvPr/>
        </p:nvSpPr>
        <p:spPr bwMode="auto">
          <a:xfrm>
            <a:off x="0" y="2859562"/>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令</a:t>
            </a:r>
            <a:r>
              <a:rPr lang="en-US" altLang="zh-CN" sz="2400" b="1" dirty="0">
                <a:latin typeface="+mn-ea"/>
                <a:ea typeface="+mn-ea"/>
              </a:rPr>
              <a:t>x=x</a:t>
            </a:r>
            <a:r>
              <a:rPr lang="en-US" altLang="zh-CN" sz="2400" b="1" baseline="-25000" dirty="0">
                <a:latin typeface="+mn-ea"/>
                <a:ea typeface="+mn-ea"/>
              </a:rPr>
              <a:t>0</a:t>
            </a:r>
            <a:r>
              <a:rPr lang="en-US" altLang="zh-CN" sz="2400" b="1" dirty="0">
                <a:latin typeface="+mn-ea"/>
                <a:ea typeface="+mn-ea"/>
              </a:rPr>
              <a:t>+th</a:t>
            </a:r>
            <a:r>
              <a:rPr lang="zh-CN" altLang="en-US" sz="2400" b="1" dirty="0">
                <a:latin typeface="+mn-ea"/>
                <a:ea typeface="+mn-ea"/>
              </a:rPr>
              <a:t>，上式可表示为</a:t>
            </a:r>
          </a:p>
        </p:txBody>
      </p:sp>
      <p:sp>
        <p:nvSpPr>
          <p:cNvPr id="1034250" name="Rectangle 10">
            <a:extLst>
              <a:ext uri="{FF2B5EF4-FFF2-40B4-BE49-F238E27FC236}">
                <a16:creationId xmlns:a16="http://schemas.microsoft.com/office/drawing/2014/main" id="{9AB61C55-DAD1-42A9-87F5-9051C31A7E54}"/>
              </a:ext>
            </a:extLst>
          </p:cNvPr>
          <p:cNvSpPr>
            <a:spLocks noChangeArrowheads="1"/>
          </p:cNvSpPr>
          <p:nvPr/>
        </p:nvSpPr>
        <p:spPr bwMode="auto">
          <a:xfrm>
            <a:off x="23664" y="4500576"/>
            <a:ext cx="3348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两端对</a:t>
            </a:r>
            <a:r>
              <a:rPr lang="en-US" altLang="zh-CN" sz="2400" b="1" dirty="0">
                <a:latin typeface="+mn-ea"/>
                <a:ea typeface="+mn-ea"/>
              </a:rPr>
              <a:t>t</a:t>
            </a:r>
            <a:r>
              <a:rPr lang="zh-CN" altLang="en-US" sz="2400" b="1" dirty="0">
                <a:latin typeface="+mn-ea"/>
                <a:ea typeface="+mn-ea"/>
              </a:rPr>
              <a:t>求导，有</a:t>
            </a:r>
          </a:p>
        </p:txBody>
      </p:sp>
      <p:graphicFrame>
        <p:nvGraphicFramePr>
          <p:cNvPr id="390150" name="Object 13">
            <a:extLst>
              <a:ext uri="{FF2B5EF4-FFF2-40B4-BE49-F238E27FC236}">
                <a16:creationId xmlns:a16="http://schemas.microsoft.com/office/drawing/2014/main" id="{897F4D06-AE81-4DFF-B523-637F05C9AE11}"/>
              </a:ext>
            </a:extLst>
          </p:cNvPr>
          <p:cNvGraphicFramePr>
            <a:graphicFrameLocks/>
          </p:cNvGraphicFramePr>
          <p:nvPr>
            <p:extLst/>
          </p:nvPr>
        </p:nvGraphicFramePr>
        <p:xfrm>
          <a:off x="458128" y="1926590"/>
          <a:ext cx="7897986" cy="738082"/>
        </p:xfrm>
        <a:graphic>
          <a:graphicData uri="http://schemas.openxmlformats.org/presentationml/2006/ole">
            <mc:AlternateContent xmlns:mc="http://schemas.openxmlformats.org/markup-compatibility/2006">
              <mc:Choice xmlns:v="urn:schemas-microsoft-com:vml" Requires="v">
                <p:oleObj spid="_x0000_s261287" r:id="rId3" imgW="4925462" imgH="431613" progId="Equation.3">
                  <p:embed/>
                </p:oleObj>
              </mc:Choice>
              <mc:Fallback>
                <p:oleObj r:id="rId3" imgW="4925462" imgH="431613" progId="Equation.3">
                  <p:embed/>
                  <p:pic>
                    <p:nvPicPr>
                      <p:cNvPr id="390150" name="Object 13">
                        <a:extLst>
                          <a:ext uri="{FF2B5EF4-FFF2-40B4-BE49-F238E27FC236}">
                            <a16:creationId xmlns:a16="http://schemas.microsoft.com/office/drawing/2014/main" id="{897F4D06-AE81-4DFF-B523-637F05C9AE1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28" y="1926590"/>
                        <a:ext cx="7897986" cy="738082"/>
                      </a:xfrm>
                      <a:prstGeom prst="rect">
                        <a:avLst/>
                      </a:prstGeom>
                      <a:noFill/>
                      <a:ln>
                        <a:noFill/>
                      </a:ln>
                      <a:extLst/>
                    </p:spPr>
                  </p:pic>
                </p:oleObj>
              </mc:Fallback>
            </mc:AlternateContent>
          </a:graphicData>
        </a:graphic>
      </p:graphicFrame>
      <p:graphicFrame>
        <p:nvGraphicFramePr>
          <p:cNvPr id="390151" name="Object 14">
            <a:extLst>
              <a:ext uri="{FF2B5EF4-FFF2-40B4-BE49-F238E27FC236}">
                <a16:creationId xmlns:a16="http://schemas.microsoft.com/office/drawing/2014/main" id="{ACB1489A-90D3-4EB5-98E6-668D32A870D6}"/>
              </a:ext>
            </a:extLst>
          </p:cNvPr>
          <p:cNvGraphicFramePr>
            <a:graphicFrameLocks/>
          </p:cNvGraphicFramePr>
          <p:nvPr>
            <p:extLst/>
          </p:nvPr>
        </p:nvGraphicFramePr>
        <p:xfrm>
          <a:off x="292690" y="3497422"/>
          <a:ext cx="8150408" cy="782638"/>
        </p:xfrm>
        <a:graphic>
          <a:graphicData uri="http://schemas.openxmlformats.org/presentationml/2006/ole">
            <mc:AlternateContent xmlns:mc="http://schemas.openxmlformats.org/markup-compatibility/2006">
              <mc:Choice xmlns:v="urn:schemas-microsoft-com:vml" Requires="v">
                <p:oleObj spid="_x0000_s261288" r:id="rId5" imgW="3937000" imgH="393700" progId="Equation.3">
                  <p:embed/>
                </p:oleObj>
              </mc:Choice>
              <mc:Fallback>
                <p:oleObj r:id="rId5" imgW="3937000" imgH="393700" progId="Equation.3">
                  <p:embed/>
                  <p:pic>
                    <p:nvPicPr>
                      <p:cNvPr id="390151" name="Object 14">
                        <a:extLst>
                          <a:ext uri="{FF2B5EF4-FFF2-40B4-BE49-F238E27FC236}">
                            <a16:creationId xmlns:a16="http://schemas.microsoft.com/office/drawing/2014/main" id="{ACB1489A-90D3-4EB5-98E6-668D32A870D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690" y="3497422"/>
                        <a:ext cx="8150408" cy="782638"/>
                      </a:xfrm>
                      <a:prstGeom prst="rect">
                        <a:avLst/>
                      </a:prstGeom>
                      <a:noFill/>
                      <a:ln>
                        <a:noFill/>
                      </a:ln>
                      <a:extLst/>
                    </p:spPr>
                  </p:pic>
                </p:oleObj>
              </mc:Fallback>
            </mc:AlternateContent>
          </a:graphicData>
        </a:graphic>
      </p:graphicFrame>
      <p:graphicFrame>
        <p:nvGraphicFramePr>
          <p:cNvPr id="390152" name="Object 15">
            <a:extLst>
              <a:ext uri="{FF2B5EF4-FFF2-40B4-BE49-F238E27FC236}">
                <a16:creationId xmlns:a16="http://schemas.microsoft.com/office/drawing/2014/main" id="{F5A3ABF2-E915-4117-B63F-E62128031D87}"/>
              </a:ext>
            </a:extLst>
          </p:cNvPr>
          <p:cNvGraphicFramePr>
            <a:graphicFrameLocks/>
          </p:cNvGraphicFramePr>
          <p:nvPr>
            <p:extLst/>
          </p:nvPr>
        </p:nvGraphicFramePr>
        <p:xfrm>
          <a:off x="355114" y="5097955"/>
          <a:ext cx="8001000" cy="782638"/>
        </p:xfrm>
        <a:graphic>
          <a:graphicData uri="http://schemas.openxmlformats.org/presentationml/2006/ole">
            <mc:AlternateContent xmlns:mc="http://schemas.openxmlformats.org/markup-compatibility/2006">
              <mc:Choice xmlns:v="urn:schemas-microsoft-com:vml" Requires="v">
                <p:oleObj spid="_x0000_s261289" r:id="rId7" imgW="3810000" imgH="393700" progId="Equation.3">
                  <p:embed/>
                </p:oleObj>
              </mc:Choice>
              <mc:Fallback>
                <p:oleObj r:id="rId7" imgW="3810000" imgH="393700" progId="Equation.3">
                  <p:embed/>
                  <p:pic>
                    <p:nvPicPr>
                      <p:cNvPr id="390152" name="Object 15">
                        <a:extLst>
                          <a:ext uri="{FF2B5EF4-FFF2-40B4-BE49-F238E27FC236}">
                            <a16:creationId xmlns:a16="http://schemas.microsoft.com/office/drawing/2014/main" id="{F5A3ABF2-E915-4117-B63F-E62128031D8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114" y="5097955"/>
                        <a:ext cx="80010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32AD656F-239E-43DB-9649-0D8CB62C3BDD}"/>
              </a:ext>
            </a:extLst>
          </p:cNvPr>
          <p:cNvSpPr txBox="1"/>
          <p:nvPr/>
        </p:nvSpPr>
        <p:spPr>
          <a:xfrm>
            <a:off x="2627784" y="165502"/>
            <a:ext cx="4644516" cy="461665"/>
          </a:xfrm>
          <a:prstGeom prst="rect">
            <a:avLst/>
          </a:prstGeom>
          <a:noFill/>
        </p:spPr>
        <p:txBody>
          <a:bodyPr wrap="square" rtlCol="0">
            <a:spAutoFit/>
          </a:bodyPr>
          <a:lstStyle/>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6.3 </a:t>
            </a:r>
            <a:r>
              <a:rPr lang="zh-CN" altLang="en-US" sz="24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768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2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01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0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7" grpId="0"/>
      <p:bldP spid="103425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5273" name="Rectangle 9">
            <a:extLst>
              <a:ext uri="{FF2B5EF4-FFF2-40B4-BE49-F238E27FC236}">
                <a16:creationId xmlns:a16="http://schemas.microsoft.com/office/drawing/2014/main" id="{E65D9E62-B991-44F6-947E-5C6333AC9069}"/>
              </a:ext>
            </a:extLst>
          </p:cNvPr>
          <p:cNvSpPr>
            <a:spLocks noChangeArrowheads="1"/>
          </p:cNvSpPr>
          <p:nvPr/>
        </p:nvSpPr>
        <p:spPr bwMode="auto">
          <a:xfrm>
            <a:off x="107504" y="222335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3200" b="1" dirty="0">
                <a:solidFill>
                  <a:srgbClr val="0000FF"/>
                </a:solidFill>
                <a:latin typeface="华文仿宋" panose="02010600040101010101" pitchFamily="2" charset="-122"/>
                <a:ea typeface="华文仿宋" panose="02010600040101010101" pitchFamily="2" charset="-122"/>
              </a:rPr>
              <a:t>上式分别取 </a:t>
            </a:r>
            <a:r>
              <a:rPr lang="en-US" altLang="zh-CN" sz="3200" b="1" dirty="0">
                <a:solidFill>
                  <a:srgbClr val="0000FF"/>
                </a:solidFill>
                <a:latin typeface="华文仿宋" panose="02010600040101010101" pitchFamily="2" charset="-122"/>
                <a:ea typeface="华文仿宋" panose="02010600040101010101" pitchFamily="2" charset="-122"/>
              </a:rPr>
              <a:t>t=0,1,2</a:t>
            </a:r>
            <a:r>
              <a:rPr lang="zh-CN" altLang="en-US" sz="3200" b="1" dirty="0">
                <a:solidFill>
                  <a:srgbClr val="0000FF"/>
                </a:solidFill>
                <a:latin typeface="华文仿宋" panose="02010600040101010101" pitchFamily="2" charset="-122"/>
                <a:ea typeface="华文仿宋" panose="02010600040101010101" pitchFamily="2" charset="-122"/>
              </a:rPr>
              <a:t>，得到三种三点公式</a:t>
            </a:r>
          </a:p>
        </p:txBody>
      </p:sp>
      <p:graphicFrame>
        <p:nvGraphicFramePr>
          <p:cNvPr id="391173" name="Object 10">
            <a:extLst>
              <a:ext uri="{FF2B5EF4-FFF2-40B4-BE49-F238E27FC236}">
                <a16:creationId xmlns:a16="http://schemas.microsoft.com/office/drawing/2014/main" id="{CC7966A5-8430-4FE4-A738-8E88A7AAA5C1}"/>
              </a:ext>
            </a:extLst>
          </p:cNvPr>
          <p:cNvGraphicFramePr>
            <a:graphicFrameLocks/>
          </p:cNvGraphicFramePr>
          <p:nvPr>
            <p:extLst/>
          </p:nvPr>
        </p:nvGraphicFramePr>
        <p:xfrm>
          <a:off x="679004" y="1221328"/>
          <a:ext cx="8001000" cy="782637"/>
        </p:xfrm>
        <a:graphic>
          <a:graphicData uri="http://schemas.openxmlformats.org/presentationml/2006/ole">
            <mc:AlternateContent xmlns:mc="http://schemas.openxmlformats.org/markup-compatibility/2006">
              <mc:Choice xmlns:v="urn:schemas-microsoft-com:vml" Requires="v">
                <p:oleObj spid="_x0000_s262366" r:id="rId3" imgW="3810000" imgH="393700" progId="Equation.3">
                  <p:embed/>
                </p:oleObj>
              </mc:Choice>
              <mc:Fallback>
                <p:oleObj r:id="rId3" imgW="3810000" imgH="393700" progId="Equation.3">
                  <p:embed/>
                  <p:pic>
                    <p:nvPicPr>
                      <p:cNvPr id="391173" name="Object 10">
                        <a:extLst>
                          <a:ext uri="{FF2B5EF4-FFF2-40B4-BE49-F238E27FC236}">
                            <a16:creationId xmlns:a16="http://schemas.microsoft.com/office/drawing/2014/main" id="{CC7966A5-8430-4FE4-A738-8E88A7AAA5C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04" y="1221328"/>
                        <a:ext cx="80010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1174" name="Object 11">
            <a:extLst>
              <a:ext uri="{FF2B5EF4-FFF2-40B4-BE49-F238E27FC236}">
                <a16:creationId xmlns:a16="http://schemas.microsoft.com/office/drawing/2014/main" id="{38792ED2-F177-40A3-BBFB-A023F0F2CB54}"/>
              </a:ext>
            </a:extLst>
          </p:cNvPr>
          <p:cNvGraphicFramePr>
            <a:graphicFrameLocks/>
          </p:cNvGraphicFramePr>
          <p:nvPr>
            <p:extLst>
              <p:ext uri="{D42A27DB-BD31-4B8C-83A1-F6EECF244321}">
                <p14:modId xmlns:p14="http://schemas.microsoft.com/office/powerpoint/2010/main" val="4217846194"/>
              </p:ext>
            </p:extLst>
          </p:nvPr>
        </p:nvGraphicFramePr>
        <p:xfrm>
          <a:off x="988468" y="3044731"/>
          <a:ext cx="4879676" cy="715963"/>
        </p:xfrm>
        <a:graphic>
          <a:graphicData uri="http://schemas.openxmlformats.org/presentationml/2006/ole">
            <mc:AlternateContent xmlns:mc="http://schemas.openxmlformats.org/markup-compatibility/2006">
              <mc:Choice xmlns:v="urn:schemas-microsoft-com:vml" Requires="v">
                <p:oleObj spid="_x0000_s262367" r:id="rId5" imgW="2501900" imgH="393700" progId="Equation.3">
                  <p:embed/>
                </p:oleObj>
              </mc:Choice>
              <mc:Fallback>
                <p:oleObj r:id="rId5" imgW="2501900" imgH="393700" progId="Equation.3">
                  <p:embed/>
                  <p:pic>
                    <p:nvPicPr>
                      <p:cNvPr id="391174" name="Object 11">
                        <a:extLst>
                          <a:ext uri="{FF2B5EF4-FFF2-40B4-BE49-F238E27FC236}">
                            <a16:creationId xmlns:a16="http://schemas.microsoft.com/office/drawing/2014/main" id="{38792ED2-F177-40A3-BBFB-A023F0F2CB5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468" y="3044731"/>
                        <a:ext cx="4879676" cy="715963"/>
                      </a:xfrm>
                      <a:prstGeom prst="rect">
                        <a:avLst/>
                      </a:prstGeom>
                      <a:noFill/>
                      <a:ln>
                        <a:noFill/>
                      </a:ln>
                      <a:extLst/>
                    </p:spPr>
                  </p:pic>
                </p:oleObj>
              </mc:Fallback>
            </mc:AlternateContent>
          </a:graphicData>
        </a:graphic>
      </p:graphicFrame>
      <p:graphicFrame>
        <p:nvGraphicFramePr>
          <p:cNvPr id="391175" name="Object 12">
            <a:extLst>
              <a:ext uri="{FF2B5EF4-FFF2-40B4-BE49-F238E27FC236}">
                <a16:creationId xmlns:a16="http://schemas.microsoft.com/office/drawing/2014/main" id="{A7DDB9AD-8F6C-4FD3-9A95-CB9F913A0F11}"/>
              </a:ext>
            </a:extLst>
          </p:cNvPr>
          <p:cNvGraphicFramePr>
            <a:graphicFrameLocks/>
          </p:cNvGraphicFramePr>
          <p:nvPr>
            <p:extLst>
              <p:ext uri="{D42A27DB-BD31-4B8C-83A1-F6EECF244321}">
                <p14:modId xmlns:p14="http://schemas.microsoft.com/office/powerpoint/2010/main" val="3471100641"/>
              </p:ext>
            </p:extLst>
          </p:nvPr>
        </p:nvGraphicFramePr>
        <p:xfrm>
          <a:off x="988468" y="3943353"/>
          <a:ext cx="3769572" cy="810209"/>
        </p:xfrm>
        <a:graphic>
          <a:graphicData uri="http://schemas.openxmlformats.org/presentationml/2006/ole">
            <mc:AlternateContent xmlns:mc="http://schemas.openxmlformats.org/markup-compatibility/2006">
              <mc:Choice xmlns:v="urn:schemas-microsoft-com:vml" Requires="v">
                <p:oleObj spid="_x0000_s262368" r:id="rId7" imgW="1841500" imgH="393700" progId="Equation.3">
                  <p:embed/>
                </p:oleObj>
              </mc:Choice>
              <mc:Fallback>
                <p:oleObj r:id="rId7" imgW="1841500" imgH="393700" progId="Equation.3">
                  <p:embed/>
                  <p:pic>
                    <p:nvPicPr>
                      <p:cNvPr id="391175" name="Object 12">
                        <a:extLst>
                          <a:ext uri="{FF2B5EF4-FFF2-40B4-BE49-F238E27FC236}">
                            <a16:creationId xmlns:a16="http://schemas.microsoft.com/office/drawing/2014/main" id="{A7DDB9AD-8F6C-4FD3-9A95-CB9F913A0F1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8468" y="3943353"/>
                        <a:ext cx="3769572" cy="810209"/>
                      </a:xfrm>
                      <a:prstGeom prst="rect">
                        <a:avLst/>
                      </a:prstGeom>
                      <a:noFill/>
                      <a:ln>
                        <a:noFill/>
                      </a:ln>
                      <a:extLst/>
                    </p:spPr>
                  </p:pic>
                </p:oleObj>
              </mc:Fallback>
            </mc:AlternateContent>
          </a:graphicData>
        </a:graphic>
      </p:graphicFrame>
      <p:graphicFrame>
        <p:nvGraphicFramePr>
          <p:cNvPr id="391176" name="Object 13">
            <a:extLst>
              <a:ext uri="{FF2B5EF4-FFF2-40B4-BE49-F238E27FC236}">
                <a16:creationId xmlns:a16="http://schemas.microsoft.com/office/drawing/2014/main" id="{578FC5AB-3B94-47CF-980F-40C48D2E9D79}"/>
              </a:ext>
            </a:extLst>
          </p:cNvPr>
          <p:cNvGraphicFramePr>
            <a:graphicFrameLocks/>
          </p:cNvGraphicFramePr>
          <p:nvPr>
            <p:extLst>
              <p:ext uri="{D42A27DB-BD31-4B8C-83A1-F6EECF244321}">
                <p14:modId xmlns:p14="http://schemas.microsoft.com/office/powerpoint/2010/main" val="402679562"/>
              </p:ext>
            </p:extLst>
          </p:nvPr>
        </p:nvGraphicFramePr>
        <p:xfrm>
          <a:off x="988468" y="4949149"/>
          <a:ext cx="4735660" cy="810210"/>
        </p:xfrm>
        <a:graphic>
          <a:graphicData uri="http://schemas.openxmlformats.org/presentationml/2006/ole">
            <mc:AlternateContent xmlns:mc="http://schemas.openxmlformats.org/markup-compatibility/2006">
              <mc:Choice xmlns:v="urn:schemas-microsoft-com:vml" Requires="v">
                <p:oleObj spid="_x0000_s262369" r:id="rId9" imgW="2387600" imgH="393700" progId="Equation.3">
                  <p:embed/>
                </p:oleObj>
              </mc:Choice>
              <mc:Fallback>
                <p:oleObj r:id="rId9" imgW="2387600" imgH="393700" progId="Equation.3">
                  <p:embed/>
                  <p:pic>
                    <p:nvPicPr>
                      <p:cNvPr id="391176" name="Object 13">
                        <a:extLst>
                          <a:ext uri="{FF2B5EF4-FFF2-40B4-BE49-F238E27FC236}">
                            <a16:creationId xmlns:a16="http://schemas.microsoft.com/office/drawing/2014/main" id="{578FC5AB-3B94-47CF-980F-40C48D2E9D79}"/>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468" y="4949149"/>
                        <a:ext cx="4735660" cy="810210"/>
                      </a:xfrm>
                      <a:prstGeom prst="rect">
                        <a:avLst/>
                      </a:prstGeom>
                      <a:noFill/>
                      <a:ln>
                        <a:noFill/>
                      </a:ln>
                      <a:extLst/>
                    </p:spPr>
                  </p:pic>
                </p:oleObj>
              </mc:Fallback>
            </mc:AlternateContent>
          </a:graphicData>
        </a:graphic>
      </p:graphicFrame>
      <p:sp>
        <p:nvSpPr>
          <p:cNvPr id="10" name="文本框 9">
            <a:extLst>
              <a:ext uri="{FF2B5EF4-FFF2-40B4-BE49-F238E27FC236}">
                <a16:creationId xmlns:a16="http://schemas.microsoft.com/office/drawing/2014/main" id="{38743519-F9B5-4D94-829E-80EBC19CBF3C}"/>
              </a:ext>
            </a:extLst>
          </p:cNvPr>
          <p:cNvSpPr txBox="1"/>
          <p:nvPr/>
        </p:nvSpPr>
        <p:spPr>
          <a:xfrm>
            <a:off x="2357246" y="356275"/>
            <a:ext cx="4644516" cy="584775"/>
          </a:xfrm>
          <a:prstGeom prst="rect">
            <a:avLst/>
          </a:prstGeom>
          <a:noFill/>
        </p:spPr>
        <p:txBody>
          <a:bodyPr wrap="square" rtlCol="0">
            <a:spAutoFit/>
          </a:bodyPr>
          <a:lstStyle/>
          <a:p>
            <a:pPr algn="l"/>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141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6292" name="Rectangle 4">
            <a:extLst>
              <a:ext uri="{FF2B5EF4-FFF2-40B4-BE49-F238E27FC236}">
                <a16:creationId xmlns:a16="http://schemas.microsoft.com/office/drawing/2014/main" id="{070F6D42-26DD-4D41-B2F1-2271274197E7}"/>
              </a:ext>
            </a:extLst>
          </p:cNvPr>
          <p:cNvSpPr>
            <a:spLocks noChangeArrowheads="1"/>
          </p:cNvSpPr>
          <p:nvPr/>
        </p:nvSpPr>
        <p:spPr bwMode="auto">
          <a:xfrm>
            <a:off x="0" y="804466"/>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solidFill>
                  <a:srgbClr val="0000FF"/>
                </a:solidFill>
                <a:latin typeface="华文仿宋" panose="02010600040101010101" pitchFamily="2" charset="-122"/>
                <a:ea typeface="华文仿宋" panose="02010600040101010101" pitchFamily="2" charset="-122"/>
              </a:rPr>
              <a:t>而带余项的三点公式如下：</a:t>
            </a:r>
          </a:p>
        </p:txBody>
      </p:sp>
      <p:graphicFrame>
        <p:nvGraphicFramePr>
          <p:cNvPr id="392197" name="Object 9">
            <a:extLst>
              <a:ext uri="{FF2B5EF4-FFF2-40B4-BE49-F238E27FC236}">
                <a16:creationId xmlns:a16="http://schemas.microsoft.com/office/drawing/2014/main" id="{4C1BFED8-86B4-4850-B49D-1F7AF9D0ADC7}"/>
              </a:ext>
            </a:extLst>
          </p:cNvPr>
          <p:cNvGraphicFramePr>
            <a:graphicFrameLocks/>
          </p:cNvGraphicFramePr>
          <p:nvPr>
            <p:extLst/>
          </p:nvPr>
        </p:nvGraphicFramePr>
        <p:xfrm>
          <a:off x="900906" y="1328738"/>
          <a:ext cx="6705600" cy="876300"/>
        </p:xfrm>
        <a:graphic>
          <a:graphicData uri="http://schemas.openxmlformats.org/presentationml/2006/ole">
            <mc:AlternateContent xmlns:mc="http://schemas.openxmlformats.org/markup-compatibility/2006">
              <mc:Choice xmlns:v="urn:schemas-microsoft-com:vml" Requires="v">
                <p:oleObj spid="_x0000_s263390" r:id="rId3" imgW="3213100" imgH="419100" progId="Equation.3">
                  <p:embed/>
                </p:oleObj>
              </mc:Choice>
              <mc:Fallback>
                <p:oleObj r:id="rId3" imgW="3213100" imgH="419100" progId="Equation.3">
                  <p:embed/>
                  <p:pic>
                    <p:nvPicPr>
                      <p:cNvPr id="392197" name="Object 9">
                        <a:extLst>
                          <a:ext uri="{FF2B5EF4-FFF2-40B4-BE49-F238E27FC236}">
                            <a16:creationId xmlns:a16="http://schemas.microsoft.com/office/drawing/2014/main" id="{4C1BFED8-86B4-4850-B49D-1F7AF9D0ADC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906" y="1328738"/>
                        <a:ext cx="6705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2198" name="Object 10">
            <a:extLst>
              <a:ext uri="{FF2B5EF4-FFF2-40B4-BE49-F238E27FC236}">
                <a16:creationId xmlns:a16="http://schemas.microsoft.com/office/drawing/2014/main" id="{97891E3A-B78A-4189-B283-EFB3D427AF4C}"/>
              </a:ext>
            </a:extLst>
          </p:cNvPr>
          <p:cNvGraphicFramePr>
            <a:graphicFrameLocks/>
          </p:cNvGraphicFramePr>
          <p:nvPr>
            <p:extLst/>
          </p:nvPr>
        </p:nvGraphicFramePr>
        <p:xfrm>
          <a:off x="758236" y="2195755"/>
          <a:ext cx="6400800" cy="1047750"/>
        </p:xfrm>
        <a:graphic>
          <a:graphicData uri="http://schemas.openxmlformats.org/presentationml/2006/ole">
            <mc:AlternateContent xmlns:mc="http://schemas.openxmlformats.org/markup-compatibility/2006">
              <mc:Choice xmlns:v="urn:schemas-microsoft-com:vml" Requires="v">
                <p:oleObj spid="_x0000_s263391" r:id="rId5" imgW="2565400" imgH="419100" progId="Equation.3">
                  <p:embed/>
                </p:oleObj>
              </mc:Choice>
              <mc:Fallback>
                <p:oleObj r:id="rId5" imgW="2565400" imgH="419100" progId="Equation.3">
                  <p:embed/>
                  <p:pic>
                    <p:nvPicPr>
                      <p:cNvPr id="392198" name="Object 10">
                        <a:extLst>
                          <a:ext uri="{FF2B5EF4-FFF2-40B4-BE49-F238E27FC236}">
                            <a16:creationId xmlns:a16="http://schemas.microsoft.com/office/drawing/2014/main" id="{97891E3A-B78A-4189-B283-EFB3D427AF4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236" y="2195755"/>
                        <a:ext cx="6400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2199" name="Object 11">
            <a:extLst>
              <a:ext uri="{FF2B5EF4-FFF2-40B4-BE49-F238E27FC236}">
                <a16:creationId xmlns:a16="http://schemas.microsoft.com/office/drawing/2014/main" id="{13EAA59F-D8A2-47E6-840E-B3DFA5B385AC}"/>
              </a:ext>
            </a:extLst>
          </p:cNvPr>
          <p:cNvGraphicFramePr>
            <a:graphicFrameLocks/>
          </p:cNvGraphicFramePr>
          <p:nvPr>
            <p:extLst/>
          </p:nvPr>
        </p:nvGraphicFramePr>
        <p:xfrm>
          <a:off x="881474" y="3262370"/>
          <a:ext cx="6858000" cy="927100"/>
        </p:xfrm>
        <a:graphic>
          <a:graphicData uri="http://schemas.openxmlformats.org/presentationml/2006/ole">
            <mc:AlternateContent xmlns:mc="http://schemas.openxmlformats.org/markup-compatibility/2006">
              <mc:Choice xmlns:v="urn:schemas-microsoft-com:vml" Requires="v">
                <p:oleObj spid="_x0000_s263392" r:id="rId7" imgW="3098800" imgH="419100" progId="Equation.3">
                  <p:embed/>
                </p:oleObj>
              </mc:Choice>
              <mc:Fallback>
                <p:oleObj r:id="rId7" imgW="3098800" imgH="419100" progId="Equation.3">
                  <p:embed/>
                  <p:pic>
                    <p:nvPicPr>
                      <p:cNvPr id="392199" name="Object 11">
                        <a:extLst>
                          <a:ext uri="{FF2B5EF4-FFF2-40B4-BE49-F238E27FC236}">
                            <a16:creationId xmlns:a16="http://schemas.microsoft.com/office/drawing/2014/main" id="{13EAA59F-D8A2-47E6-840E-B3DFA5B385A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474" y="3262370"/>
                        <a:ext cx="6858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6300" name="Text Box 12">
            <a:extLst>
              <a:ext uri="{FF2B5EF4-FFF2-40B4-BE49-F238E27FC236}">
                <a16:creationId xmlns:a16="http://schemas.microsoft.com/office/drawing/2014/main" id="{4720D8AB-B720-4B27-9DEF-C192D519DD46}"/>
              </a:ext>
            </a:extLst>
          </p:cNvPr>
          <p:cNvSpPr txBox="1">
            <a:spLocks noChangeArrowheads="1"/>
          </p:cNvSpPr>
          <p:nvPr/>
        </p:nvSpPr>
        <p:spPr bwMode="auto">
          <a:xfrm>
            <a:off x="26144" y="4170754"/>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solidFill>
                  <a:srgbClr val="0000FF"/>
                </a:solidFill>
                <a:latin typeface="华文仿宋" panose="02010600040101010101" pitchFamily="2" charset="-122"/>
                <a:ea typeface="华文仿宋" panose="02010600040101010101" pitchFamily="2" charset="-122"/>
              </a:rPr>
              <a:t>式中</a:t>
            </a:r>
            <a:r>
              <a:rPr lang="el-GR" altLang="zh-CN" sz="2800" b="1" dirty="0">
                <a:solidFill>
                  <a:srgbClr val="0000FF"/>
                </a:solidFill>
                <a:latin typeface="华文仿宋" panose="02010600040101010101" pitchFamily="2" charset="-122"/>
                <a:ea typeface="华文仿宋" panose="02010600040101010101" pitchFamily="2" charset="-122"/>
              </a:rPr>
              <a:t>ξ</a:t>
            </a:r>
            <a:r>
              <a:rPr lang="en-US" altLang="en-US" sz="2800" b="1" dirty="0">
                <a:solidFill>
                  <a:srgbClr val="0000FF"/>
                </a:solidFill>
                <a:latin typeface="华文仿宋" panose="02010600040101010101" pitchFamily="2" charset="-122"/>
                <a:ea typeface="华文仿宋" panose="02010600040101010101" pitchFamily="2" charset="-122"/>
              </a:rPr>
              <a:t>∈</a:t>
            </a:r>
            <a:r>
              <a:rPr lang="en-US" altLang="zh-CN" sz="2800" b="1" dirty="0">
                <a:solidFill>
                  <a:srgbClr val="0000FF"/>
                </a:solidFill>
                <a:latin typeface="华文仿宋" panose="02010600040101010101" pitchFamily="2" charset="-122"/>
                <a:ea typeface="华文仿宋" panose="02010600040101010101" pitchFamily="2" charset="-122"/>
              </a:rPr>
              <a:t>[x</a:t>
            </a:r>
            <a:r>
              <a:rPr lang="en-US" altLang="zh-CN" sz="2800" b="1" baseline="-25000" dirty="0">
                <a:solidFill>
                  <a:srgbClr val="0000FF"/>
                </a:solidFill>
                <a:latin typeface="华文仿宋" panose="02010600040101010101" pitchFamily="2" charset="-122"/>
                <a:ea typeface="华文仿宋" panose="02010600040101010101" pitchFamily="2" charset="-122"/>
              </a:rPr>
              <a:t>0</a:t>
            </a:r>
            <a:r>
              <a:rPr lang="en-US" altLang="zh-CN" sz="2800" b="1" dirty="0">
                <a:solidFill>
                  <a:srgbClr val="0000FF"/>
                </a:solidFill>
                <a:latin typeface="华文仿宋" panose="02010600040101010101" pitchFamily="2" charset="-122"/>
                <a:ea typeface="华文仿宋" panose="02010600040101010101" pitchFamily="2" charset="-122"/>
              </a:rPr>
              <a:t>,x</a:t>
            </a:r>
            <a:r>
              <a:rPr lang="en-US" altLang="zh-CN" sz="2800" b="1" baseline="-25000" dirty="0">
                <a:solidFill>
                  <a:srgbClr val="0000FF"/>
                </a:solidFill>
                <a:latin typeface="华文仿宋" panose="02010600040101010101" pitchFamily="2" charset="-122"/>
                <a:ea typeface="华文仿宋" panose="02010600040101010101" pitchFamily="2" charset="-122"/>
              </a:rPr>
              <a:t>1</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，截断误差是</a:t>
            </a:r>
            <a:r>
              <a:rPr lang="en-US" altLang="zh-CN" sz="2800" b="1" dirty="0">
                <a:solidFill>
                  <a:srgbClr val="0000FF"/>
                </a:solidFill>
                <a:latin typeface="华文仿宋" panose="02010600040101010101" pitchFamily="2" charset="-122"/>
                <a:ea typeface="华文仿宋" panose="02010600040101010101" pitchFamily="2" charset="-122"/>
              </a:rPr>
              <a:t>O(h</a:t>
            </a:r>
            <a:r>
              <a:rPr lang="en-US" altLang="zh-CN" sz="2800" b="1" baseline="30000" dirty="0">
                <a:solidFill>
                  <a:srgbClr val="0000FF"/>
                </a:solidFill>
                <a:latin typeface="华文仿宋" panose="02010600040101010101" pitchFamily="2" charset="-122"/>
                <a:ea typeface="华文仿宋" panose="02010600040101010101" pitchFamily="2" charset="-122"/>
              </a:rPr>
              <a:t>2</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 </a:t>
            </a:r>
          </a:p>
        </p:txBody>
      </p:sp>
      <p:sp>
        <p:nvSpPr>
          <p:cNvPr id="1036303" name="Text Box 15">
            <a:extLst>
              <a:ext uri="{FF2B5EF4-FFF2-40B4-BE49-F238E27FC236}">
                <a16:creationId xmlns:a16="http://schemas.microsoft.com/office/drawing/2014/main" id="{1EEBE765-E7DE-416A-9185-88FF18960649}"/>
              </a:ext>
            </a:extLst>
          </p:cNvPr>
          <p:cNvSpPr txBox="1">
            <a:spLocks noChangeArrowheads="1"/>
          </p:cNvSpPr>
          <p:nvPr/>
        </p:nvSpPr>
        <p:spPr bwMode="auto">
          <a:xfrm>
            <a:off x="19928" y="4839409"/>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0000FF"/>
                </a:solidFill>
                <a:latin typeface="华文仿宋" panose="02010600040101010101" pitchFamily="2" charset="-122"/>
                <a:ea typeface="华文仿宋" panose="02010600040101010101" pitchFamily="2" charset="-122"/>
              </a:rPr>
              <a:t>  </a:t>
            </a:r>
            <a:r>
              <a:rPr lang="zh-CN" altLang="en-US" sz="2800" b="1" dirty="0">
                <a:solidFill>
                  <a:srgbClr val="0000FF"/>
                </a:solidFill>
                <a:latin typeface="华文仿宋" panose="02010600040101010101" pitchFamily="2" charset="-122"/>
                <a:ea typeface="华文仿宋" panose="02010600040101010101" pitchFamily="2" charset="-122"/>
              </a:rPr>
              <a:t>用插值多项式</a:t>
            </a:r>
            <a:r>
              <a:rPr lang="en-US" altLang="zh-CN" sz="2800" b="1" dirty="0">
                <a:solidFill>
                  <a:srgbClr val="0000FF"/>
                </a:solidFill>
                <a:latin typeface="华文仿宋" panose="02010600040101010101" pitchFamily="2" charset="-122"/>
                <a:ea typeface="华文仿宋" panose="02010600040101010101" pitchFamily="2" charset="-122"/>
              </a:rPr>
              <a:t>P(x)</a:t>
            </a:r>
            <a:r>
              <a:rPr lang="zh-CN" altLang="en-US" sz="2800" b="1" dirty="0">
                <a:solidFill>
                  <a:srgbClr val="0000FF"/>
                </a:solidFill>
                <a:latin typeface="华文仿宋" panose="02010600040101010101" pitchFamily="2" charset="-122"/>
                <a:ea typeface="华文仿宋" panose="02010600040101010101" pitchFamily="2" charset="-122"/>
              </a:rPr>
              <a:t>作为</a:t>
            </a:r>
            <a:r>
              <a:rPr lang="en-US" altLang="zh-CN" sz="2800" b="1" dirty="0">
                <a:solidFill>
                  <a:srgbClr val="0000FF"/>
                </a:solidFill>
                <a:latin typeface="华文仿宋" panose="02010600040101010101" pitchFamily="2" charset="-122"/>
                <a:ea typeface="华文仿宋" panose="02010600040101010101" pitchFamily="2" charset="-122"/>
              </a:rPr>
              <a:t>f(x)</a:t>
            </a:r>
            <a:r>
              <a:rPr lang="zh-CN" altLang="en-US" sz="2800" b="1" dirty="0">
                <a:solidFill>
                  <a:srgbClr val="0000FF"/>
                </a:solidFill>
                <a:latin typeface="华文仿宋" panose="02010600040101010101" pitchFamily="2" charset="-122"/>
                <a:ea typeface="华文仿宋" panose="02010600040101010101" pitchFamily="2" charset="-122"/>
              </a:rPr>
              <a:t>的近似函数，还可以建立高阶数值求导公式 </a:t>
            </a:r>
          </a:p>
        </p:txBody>
      </p:sp>
      <p:graphicFrame>
        <p:nvGraphicFramePr>
          <p:cNvPr id="392202" name="Object 16">
            <a:extLst>
              <a:ext uri="{FF2B5EF4-FFF2-40B4-BE49-F238E27FC236}">
                <a16:creationId xmlns:a16="http://schemas.microsoft.com/office/drawing/2014/main" id="{6C48FB10-6629-4CBD-B10D-3B4EDEA471C7}"/>
              </a:ext>
            </a:extLst>
          </p:cNvPr>
          <p:cNvGraphicFramePr>
            <a:graphicFrameLocks/>
          </p:cNvGraphicFramePr>
          <p:nvPr>
            <p:extLst/>
          </p:nvPr>
        </p:nvGraphicFramePr>
        <p:xfrm>
          <a:off x="1877005" y="5785374"/>
          <a:ext cx="5389989" cy="536319"/>
        </p:xfrm>
        <a:graphic>
          <a:graphicData uri="http://schemas.openxmlformats.org/presentationml/2006/ole">
            <mc:AlternateContent xmlns:mc="http://schemas.openxmlformats.org/markup-compatibility/2006">
              <mc:Choice xmlns:v="urn:schemas-microsoft-com:vml" Requires="v">
                <p:oleObj spid="_x0000_s263393" r:id="rId9" imgW="1993900" imgH="228600" progId="Equation.3">
                  <p:embed/>
                </p:oleObj>
              </mc:Choice>
              <mc:Fallback>
                <p:oleObj r:id="rId9" imgW="1993900" imgH="228600" progId="Equation.3">
                  <p:embed/>
                  <p:pic>
                    <p:nvPicPr>
                      <p:cNvPr id="392202" name="Object 16">
                        <a:extLst>
                          <a:ext uri="{FF2B5EF4-FFF2-40B4-BE49-F238E27FC236}">
                            <a16:creationId xmlns:a16="http://schemas.microsoft.com/office/drawing/2014/main" id="{6C48FB10-6629-4CBD-B10D-3B4EDEA471C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7005" y="5785374"/>
                        <a:ext cx="5389989" cy="536319"/>
                      </a:xfrm>
                      <a:prstGeom prst="rect">
                        <a:avLst/>
                      </a:prstGeom>
                      <a:noFill/>
                      <a:ln>
                        <a:noFill/>
                      </a:ln>
                      <a:extLst/>
                    </p:spPr>
                  </p:pic>
                </p:oleObj>
              </mc:Fallback>
            </mc:AlternateContent>
          </a:graphicData>
        </a:graphic>
      </p:graphicFrame>
      <p:sp>
        <p:nvSpPr>
          <p:cNvPr id="12" name="文本框 11">
            <a:extLst>
              <a:ext uri="{FF2B5EF4-FFF2-40B4-BE49-F238E27FC236}">
                <a16:creationId xmlns:a16="http://schemas.microsoft.com/office/drawing/2014/main" id="{F4E44E34-1895-4609-AEA2-A8F17DEE72EF}"/>
              </a:ext>
            </a:extLst>
          </p:cNvPr>
          <p:cNvSpPr txBox="1"/>
          <p:nvPr/>
        </p:nvSpPr>
        <p:spPr>
          <a:xfrm>
            <a:off x="2508392" y="94298"/>
            <a:ext cx="4644516" cy="584775"/>
          </a:xfrm>
          <a:prstGeom prst="rect">
            <a:avLst/>
          </a:prstGeom>
          <a:noFill/>
        </p:spPr>
        <p:txBody>
          <a:bodyPr wrap="square" rtlCol="0">
            <a:spAutoFit/>
          </a:bodyPr>
          <a:lstStyle/>
          <a:p>
            <a:pPr algn="l"/>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5285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5" name="Rectangle 3">
            <a:extLst>
              <a:ext uri="{FF2B5EF4-FFF2-40B4-BE49-F238E27FC236}">
                <a16:creationId xmlns:a16="http://schemas.microsoft.com/office/drawing/2014/main" id="{A56BB5CF-B0A6-479B-9A3A-6A92DB21F7EF}"/>
              </a:ext>
            </a:extLst>
          </p:cNvPr>
          <p:cNvSpPr>
            <a:spLocks noGrp="1" noChangeArrowheads="1"/>
          </p:cNvSpPr>
          <p:nvPr>
            <p:ph type="subTitle" idx="4294967295"/>
          </p:nvPr>
        </p:nvSpPr>
        <p:spPr>
          <a:xfrm>
            <a:off x="222124" y="189052"/>
            <a:ext cx="9144000" cy="649288"/>
          </a:xfrm>
        </p:spPr>
        <p:txBody>
          <a:bodyPr>
            <a:normAutofit/>
          </a:bodyPr>
          <a:lstStyle/>
          <a:p>
            <a:pPr marL="0" indent="0" eaLnBrk="1" hangingPunct="1">
              <a:buFontTx/>
              <a:buNone/>
            </a:pPr>
            <a:r>
              <a:rPr lang="zh-CN" altLang="en-US" sz="2800" b="1" dirty="0">
                <a:solidFill>
                  <a:srgbClr val="FF0066"/>
                </a:solidFill>
                <a:latin typeface="+mn-ea"/>
              </a:rPr>
              <a:t>例</a:t>
            </a:r>
            <a:r>
              <a:rPr lang="en-US" altLang="zh-CN" sz="2800" b="1" dirty="0">
                <a:solidFill>
                  <a:srgbClr val="FF0066"/>
                </a:solidFill>
                <a:latin typeface="+mn-ea"/>
              </a:rPr>
              <a:t>6.2</a:t>
            </a:r>
            <a:r>
              <a:rPr lang="en-US" altLang="zh-CN" sz="2800" b="1" dirty="0">
                <a:solidFill>
                  <a:srgbClr val="0000FF"/>
                </a:solidFill>
                <a:latin typeface="+mn-ea"/>
              </a:rPr>
              <a:t> </a:t>
            </a:r>
            <a:r>
              <a:rPr lang="zh-CN" altLang="en-US" sz="2800" b="1" dirty="0">
                <a:solidFill>
                  <a:srgbClr val="0000FF"/>
                </a:solidFill>
                <a:latin typeface="+mn-ea"/>
              </a:rPr>
              <a:t>已知函数</a:t>
            </a:r>
            <a:r>
              <a:rPr lang="en-US" altLang="zh-CN" sz="2800" b="1" dirty="0">
                <a:solidFill>
                  <a:srgbClr val="0000FF"/>
                </a:solidFill>
                <a:latin typeface="+mn-ea"/>
              </a:rPr>
              <a:t>y=f(x)</a:t>
            </a:r>
            <a:r>
              <a:rPr lang="zh-CN" altLang="en-US" sz="2800" b="1" dirty="0">
                <a:solidFill>
                  <a:srgbClr val="0000FF"/>
                </a:solidFill>
                <a:latin typeface="+mn-ea"/>
              </a:rPr>
              <a:t>的下列数值：</a:t>
            </a:r>
          </a:p>
        </p:txBody>
      </p:sp>
      <p:graphicFrame>
        <p:nvGraphicFramePr>
          <p:cNvPr id="393220" name="表格 393219">
            <a:extLst>
              <a:ext uri="{FF2B5EF4-FFF2-40B4-BE49-F238E27FC236}">
                <a16:creationId xmlns:a16="http://schemas.microsoft.com/office/drawing/2014/main" id="{4F0A19A9-A36D-41BB-BA49-4EF017A57164}"/>
              </a:ext>
            </a:extLst>
          </p:cNvPr>
          <p:cNvGraphicFramePr/>
          <p:nvPr>
            <p:extLst/>
          </p:nvPr>
        </p:nvGraphicFramePr>
        <p:xfrm>
          <a:off x="233772" y="838340"/>
          <a:ext cx="8676455" cy="986180"/>
        </p:xfrm>
        <a:graphic>
          <a:graphicData uri="http://schemas.openxmlformats.org/drawingml/2006/table">
            <a:tbl>
              <a:tblPr/>
              <a:tblGrid>
                <a:gridCol w="403696">
                  <a:extLst>
                    <a:ext uri="{9D8B030D-6E8A-4147-A177-3AD203B41FA5}">
                      <a16:colId xmlns:a16="http://schemas.microsoft.com/office/drawing/2014/main" val="20000"/>
                    </a:ext>
                  </a:extLst>
                </a:gridCol>
                <a:gridCol w="1653949">
                  <a:extLst>
                    <a:ext uri="{9D8B030D-6E8A-4147-A177-3AD203B41FA5}">
                      <a16:colId xmlns:a16="http://schemas.microsoft.com/office/drawing/2014/main" val="20001"/>
                    </a:ext>
                  </a:extLst>
                </a:gridCol>
                <a:gridCol w="1655456">
                  <a:extLst>
                    <a:ext uri="{9D8B030D-6E8A-4147-A177-3AD203B41FA5}">
                      <a16:colId xmlns:a16="http://schemas.microsoft.com/office/drawing/2014/main" val="20002"/>
                    </a:ext>
                  </a:extLst>
                </a:gridCol>
                <a:gridCol w="1655455">
                  <a:extLst>
                    <a:ext uri="{9D8B030D-6E8A-4147-A177-3AD203B41FA5}">
                      <a16:colId xmlns:a16="http://schemas.microsoft.com/office/drawing/2014/main" val="20003"/>
                    </a:ext>
                  </a:extLst>
                </a:gridCol>
                <a:gridCol w="1652444">
                  <a:extLst>
                    <a:ext uri="{9D8B030D-6E8A-4147-A177-3AD203B41FA5}">
                      <a16:colId xmlns:a16="http://schemas.microsoft.com/office/drawing/2014/main" val="20004"/>
                    </a:ext>
                  </a:extLst>
                </a:gridCol>
                <a:gridCol w="1655455">
                  <a:extLst>
                    <a:ext uri="{9D8B030D-6E8A-4147-A177-3AD203B41FA5}">
                      <a16:colId xmlns:a16="http://schemas.microsoft.com/office/drawing/2014/main" val="20005"/>
                    </a:ext>
                  </a:extLst>
                </a:gridCol>
              </a:tblGrid>
              <a:tr h="46831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x</a:t>
                      </a:r>
                      <a:endParaRPr lang="zh-CN" altLang="en-US" sz="2900"/>
                    </a:p>
                  </a:txBody>
                  <a:tcPr marT="47663" marB="4766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2.5</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2.6</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2.7</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2.8</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2.9</a:t>
                      </a:r>
                      <a:endParaRPr lang="zh-CN" altLang="en-US" sz="2900"/>
                    </a:p>
                  </a:txBody>
                  <a:tcPr marT="47663" marB="4766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56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y</a:t>
                      </a:r>
                      <a:endParaRPr lang="zh-CN" altLang="en-US" sz="2900"/>
                    </a:p>
                  </a:txBody>
                  <a:tcPr marT="47663" marB="4766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12.185</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dirty="0"/>
                        <a:t>13.4637</a:t>
                      </a:r>
                      <a:endParaRPr lang="zh-CN" altLang="en-US" sz="2900" dirty="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14.8797</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16.4446</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dirty="0"/>
                        <a:t>18.1741</a:t>
                      </a:r>
                      <a:endParaRPr lang="zh-CN" altLang="en-US" sz="2900" dirty="0"/>
                    </a:p>
                  </a:txBody>
                  <a:tcPr marT="47663" marB="4766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37353" name="Rectangle 41">
            <a:extLst>
              <a:ext uri="{FF2B5EF4-FFF2-40B4-BE49-F238E27FC236}">
                <a16:creationId xmlns:a16="http://schemas.microsoft.com/office/drawing/2014/main" id="{941CADCE-DC15-466F-95BB-A69879E532B1}"/>
              </a:ext>
            </a:extLst>
          </p:cNvPr>
          <p:cNvSpPr>
            <a:spLocks noChangeArrowheads="1"/>
          </p:cNvSpPr>
          <p:nvPr/>
        </p:nvSpPr>
        <p:spPr bwMode="auto">
          <a:xfrm>
            <a:off x="323528" y="2708920"/>
            <a:ext cx="828092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800" b="1" dirty="0">
                <a:solidFill>
                  <a:srgbClr val="FF00FF"/>
                </a:solidFill>
                <a:latin typeface="+mn-ea"/>
                <a:ea typeface="+mn-ea"/>
              </a:rPr>
              <a:t>解</a:t>
            </a:r>
            <a:r>
              <a:rPr lang="zh-CN" altLang="en-US" sz="2800" b="1" dirty="0">
                <a:solidFill>
                  <a:srgbClr val="0000FF"/>
                </a:solidFill>
                <a:latin typeface="+mn-ea"/>
                <a:ea typeface="+mn-ea"/>
              </a:rPr>
              <a:t> </a:t>
            </a:r>
            <a:r>
              <a:rPr lang="en-US" altLang="zh-CN" sz="2800" b="1" dirty="0">
                <a:solidFill>
                  <a:srgbClr val="0000FF"/>
                </a:solidFill>
                <a:latin typeface="+mn-ea"/>
                <a:ea typeface="+mn-ea"/>
              </a:rPr>
              <a:t>h=0.1</a:t>
            </a:r>
            <a:r>
              <a:rPr lang="zh-CN" altLang="en-US" sz="2800" b="1" dirty="0">
                <a:solidFill>
                  <a:srgbClr val="0000FF"/>
                </a:solidFill>
                <a:latin typeface="+mn-ea"/>
                <a:ea typeface="+mn-ea"/>
              </a:rPr>
              <a:t>时，由</a:t>
            </a:r>
            <a:r>
              <a:rPr lang="en-US" altLang="zh-CN" sz="2800" b="1" dirty="0">
                <a:solidFill>
                  <a:srgbClr val="0000FF"/>
                </a:solidFill>
                <a:latin typeface="+mn-ea"/>
                <a:ea typeface="+mn-ea"/>
              </a:rPr>
              <a:t>2</a:t>
            </a:r>
            <a:r>
              <a:rPr lang="zh-CN" altLang="en-US" sz="2800" b="1" dirty="0">
                <a:solidFill>
                  <a:srgbClr val="0000FF"/>
                </a:solidFill>
                <a:latin typeface="+mn-ea"/>
                <a:ea typeface="+mn-ea"/>
              </a:rPr>
              <a:t>点公式</a:t>
            </a:r>
          </a:p>
          <a:p>
            <a:pPr algn="l" eaLnBrk="1" hangingPunct="1">
              <a:spcBef>
                <a:spcPct val="20000"/>
              </a:spcBef>
            </a:pPr>
            <a:r>
              <a:rPr lang="zh-CN" altLang="en-US" sz="2800" b="1" dirty="0">
                <a:solidFill>
                  <a:srgbClr val="0000FF"/>
                </a:solidFill>
                <a:latin typeface="+mn-ea"/>
                <a:ea typeface="+mn-ea"/>
              </a:rPr>
              <a:t>	</a:t>
            </a:r>
            <a:r>
              <a:rPr lang="en-US" altLang="zh-CN" sz="2800" b="1" dirty="0">
                <a:solidFill>
                  <a:srgbClr val="0000FF"/>
                </a:solidFill>
                <a:latin typeface="+mn-ea"/>
                <a:ea typeface="+mn-ea"/>
              </a:rPr>
              <a:t>f’(x0)≈[f(x1)-f(x0)]/h</a:t>
            </a:r>
          </a:p>
          <a:p>
            <a:pPr algn="l" eaLnBrk="1" hangingPunct="1">
              <a:spcBef>
                <a:spcPct val="20000"/>
              </a:spcBef>
            </a:pPr>
            <a:r>
              <a:rPr lang="zh-CN" altLang="en-US" sz="2800" b="1" dirty="0">
                <a:solidFill>
                  <a:srgbClr val="0000FF"/>
                </a:solidFill>
                <a:latin typeface="+mn-ea"/>
                <a:ea typeface="+mn-ea"/>
              </a:rPr>
              <a:t>取</a:t>
            </a:r>
            <a:r>
              <a:rPr lang="en-US" altLang="zh-CN" sz="2800" b="1" dirty="0">
                <a:solidFill>
                  <a:srgbClr val="0000FF"/>
                </a:solidFill>
                <a:latin typeface="+mn-ea"/>
                <a:ea typeface="+mn-ea"/>
              </a:rPr>
              <a:t>x0=2.6,x1=2.7</a:t>
            </a:r>
            <a:r>
              <a:rPr lang="zh-CN" altLang="en-US" sz="2800" b="1" dirty="0">
                <a:solidFill>
                  <a:srgbClr val="0000FF"/>
                </a:solidFill>
                <a:latin typeface="+mn-ea"/>
                <a:ea typeface="+mn-ea"/>
              </a:rPr>
              <a:t>，得</a:t>
            </a:r>
          </a:p>
          <a:p>
            <a:pPr algn="l" eaLnBrk="1" hangingPunct="1">
              <a:spcBef>
                <a:spcPct val="20000"/>
              </a:spcBef>
            </a:pPr>
            <a:r>
              <a:rPr lang="zh-CN" altLang="en-US" sz="2800" b="1" dirty="0">
                <a:solidFill>
                  <a:srgbClr val="0000FF"/>
                </a:solidFill>
                <a:latin typeface="+mn-ea"/>
                <a:ea typeface="+mn-ea"/>
              </a:rPr>
              <a:t>	</a:t>
            </a:r>
            <a:r>
              <a:rPr lang="en-US" altLang="zh-CN" sz="2800" b="1" dirty="0">
                <a:solidFill>
                  <a:srgbClr val="0000FF"/>
                </a:solidFill>
                <a:latin typeface="+mn-ea"/>
                <a:ea typeface="+mn-ea"/>
              </a:rPr>
              <a:t>f’(2.7)=[14.8797-13.4637]/0.1=14.160</a:t>
            </a:r>
          </a:p>
          <a:p>
            <a:pPr algn="l" eaLnBrk="1" hangingPunct="1">
              <a:spcBef>
                <a:spcPct val="20000"/>
              </a:spcBef>
            </a:pPr>
            <a:r>
              <a:rPr lang="zh-CN" altLang="en-US" sz="2800" b="1" dirty="0">
                <a:solidFill>
                  <a:srgbClr val="0000FF"/>
                </a:solidFill>
                <a:latin typeface="+mn-ea"/>
                <a:ea typeface="+mn-ea"/>
              </a:rPr>
              <a:t>由</a:t>
            </a:r>
            <a:r>
              <a:rPr lang="en-US" altLang="zh-CN" sz="2800" b="1" dirty="0">
                <a:solidFill>
                  <a:srgbClr val="0000FF"/>
                </a:solidFill>
                <a:latin typeface="+mn-ea"/>
                <a:ea typeface="+mn-ea"/>
              </a:rPr>
              <a:t>3</a:t>
            </a:r>
            <a:r>
              <a:rPr lang="zh-CN" altLang="en-US" sz="2800" b="1" dirty="0">
                <a:solidFill>
                  <a:srgbClr val="0000FF"/>
                </a:solidFill>
                <a:latin typeface="+mn-ea"/>
                <a:ea typeface="+mn-ea"/>
              </a:rPr>
              <a:t>点公式	</a:t>
            </a:r>
            <a:r>
              <a:rPr lang="en-US" altLang="zh-CN" sz="2800" b="1" dirty="0">
                <a:solidFill>
                  <a:srgbClr val="0000FF"/>
                </a:solidFill>
                <a:latin typeface="+mn-ea"/>
                <a:ea typeface="+mn-ea"/>
              </a:rPr>
              <a:t>f’(x1)≈[-f(x0)+f(x2)]/2h</a:t>
            </a:r>
          </a:p>
          <a:p>
            <a:pPr algn="l" eaLnBrk="1" hangingPunct="1">
              <a:spcBef>
                <a:spcPct val="20000"/>
              </a:spcBef>
            </a:pPr>
            <a:r>
              <a:rPr lang="zh-CN" altLang="en-US" sz="2800" b="1" dirty="0">
                <a:solidFill>
                  <a:srgbClr val="0000FF"/>
                </a:solidFill>
                <a:latin typeface="+mn-ea"/>
                <a:ea typeface="+mn-ea"/>
              </a:rPr>
              <a:t>取</a:t>
            </a:r>
            <a:r>
              <a:rPr lang="en-US" altLang="zh-CN" sz="2800" b="1" dirty="0">
                <a:solidFill>
                  <a:srgbClr val="0000FF"/>
                </a:solidFill>
                <a:latin typeface="+mn-ea"/>
                <a:ea typeface="+mn-ea"/>
              </a:rPr>
              <a:t>x0=2.6,x1=2.7,x2=2.8</a:t>
            </a:r>
            <a:r>
              <a:rPr lang="zh-CN" altLang="en-US" sz="2800" b="1" dirty="0">
                <a:solidFill>
                  <a:srgbClr val="0000FF"/>
                </a:solidFill>
                <a:latin typeface="+mn-ea"/>
                <a:ea typeface="+mn-ea"/>
              </a:rPr>
              <a:t>，得</a:t>
            </a:r>
          </a:p>
          <a:p>
            <a:pPr algn="l" eaLnBrk="1" hangingPunct="1">
              <a:spcBef>
                <a:spcPct val="20000"/>
              </a:spcBef>
            </a:pPr>
            <a:r>
              <a:rPr lang="zh-CN" altLang="en-US" sz="2800" b="1" dirty="0">
                <a:solidFill>
                  <a:srgbClr val="0000FF"/>
                </a:solidFill>
                <a:latin typeface="+mn-ea"/>
                <a:ea typeface="+mn-ea"/>
              </a:rPr>
              <a:t>	</a:t>
            </a:r>
            <a:r>
              <a:rPr lang="en-US" altLang="zh-CN" sz="2800" b="1" dirty="0">
                <a:solidFill>
                  <a:srgbClr val="0000FF"/>
                </a:solidFill>
                <a:latin typeface="+mn-ea"/>
                <a:ea typeface="+mn-ea"/>
              </a:rPr>
              <a:t>f’(2.7)=[16.4446-13.4637]/0.2=14.9045</a:t>
            </a:r>
          </a:p>
        </p:txBody>
      </p:sp>
      <p:sp>
        <p:nvSpPr>
          <p:cNvPr id="2" name="文本框 1">
            <a:extLst>
              <a:ext uri="{FF2B5EF4-FFF2-40B4-BE49-F238E27FC236}">
                <a16:creationId xmlns:a16="http://schemas.microsoft.com/office/drawing/2014/main" id="{3392C9B3-79C3-40A0-B05C-1972A99B0AD9}"/>
              </a:ext>
            </a:extLst>
          </p:cNvPr>
          <p:cNvSpPr txBox="1"/>
          <p:nvPr/>
        </p:nvSpPr>
        <p:spPr>
          <a:xfrm>
            <a:off x="107504" y="2060848"/>
            <a:ext cx="8352928" cy="523220"/>
          </a:xfrm>
          <a:prstGeom prst="rect">
            <a:avLst/>
          </a:prstGeom>
          <a:noFill/>
        </p:spPr>
        <p:txBody>
          <a:bodyPr wrap="square" rtlCol="0">
            <a:spAutoFit/>
          </a:bodyPr>
          <a:lstStyle/>
          <a:p>
            <a:pPr algn="l"/>
            <a:r>
              <a:rPr lang="zh-CN" altLang="en-US" sz="2800" dirty="0">
                <a:solidFill>
                  <a:srgbClr val="0000FF"/>
                </a:solidFill>
                <a:latin typeface="+mn-ea"/>
              </a:rPr>
              <a:t>用</a:t>
            </a:r>
            <a:r>
              <a:rPr lang="en-US" altLang="zh-CN" sz="2800" dirty="0">
                <a:solidFill>
                  <a:srgbClr val="0000FF"/>
                </a:solidFill>
                <a:latin typeface="+mn-ea"/>
              </a:rPr>
              <a:t>2</a:t>
            </a:r>
            <a:r>
              <a:rPr lang="zh-CN" altLang="en-US" sz="2800" dirty="0">
                <a:solidFill>
                  <a:srgbClr val="0000FF"/>
                </a:solidFill>
                <a:latin typeface="+mn-ea"/>
              </a:rPr>
              <a:t>点</a:t>
            </a:r>
            <a:r>
              <a:rPr lang="en-US" altLang="zh-CN" sz="2800" dirty="0">
                <a:solidFill>
                  <a:srgbClr val="0000FF"/>
                </a:solidFill>
                <a:latin typeface="+mn-ea"/>
              </a:rPr>
              <a:t>, 3</a:t>
            </a:r>
            <a:r>
              <a:rPr lang="zh-CN" altLang="en-US" sz="2800" dirty="0">
                <a:solidFill>
                  <a:srgbClr val="0000FF"/>
                </a:solidFill>
                <a:latin typeface="+mn-ea"/>
              </a:rPr>
              <a:t>点数值微分公式计算</a:t>
            </a:r>
            <a:r>
              <a:rPr lang="en-US" altLang="zh-CN" sz="2800" dirty="0">
                <a:solidFill>
                  <a:srgbClr val="0000FF"/>
                </a:solidFill>
                <a:latin typeface="+mn-ea"/>
              </a:rPr>
              <a:t>x=2.7</a:t>
            </a:r>
            <a:r>
              <a:rPr lang="zh-CN" altLang="en-US" sz="2800" dirty="0">
                <a:solidFill>
                  <a:srgbClr val="0000FF"/>
                </a:solidFill>
                <a:latin typeface="+mn-ea"/>
              </a:rPr>
              <a:t>处的一阶导数。</a:t>
            </a:r>
          </a:p>
        </p:txBody>
      </p:sp>
    </p:spTree>
    <p:extLst>
      <p:ext uri="{BB962C8B-B14F-4D97-AF65-F5344CB8AC3E}">
        <p14:creationId xmlns:p14="http://schemas.microsoft.com/office/powerpoint/2010/main" val="16849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7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123728" y="1628800"/>
            <a:ext cx="3744416" cy="531003"/>
          </a:xfrm>
        </p:spPr>
        <p:txBody>
          <a:bodyPr>
            <a:noAutofit/>
          </a:bodyPr>
          <a:lstStyle/>
          <a:p>
            <a:pPr marL="0" indent="0">
              <a:buNone/>
            </a:pPr>
            <a:r>
              <a:rPr lang="zh-CN" altLang="en-US" sz="3600" b="1" dirty="0">
                <a:latin typeface="+mn-ea"/>
              </a:rPr>
              <a:t>第六章 数值微分</a:t>
            </a:r>
            <a:endParaRPr lang="en-US" altLang="zh-CN" sz="3600" b="1" dirty="0">
              <a:latin typeface="+mn-ea"/>
            </a:endParaRPr>
          </a:p>
          <a:p>
            <a:pPr marL="0" indent="0">
              <a:buNone/>
            </a:pPr>
            <a:r>
              <a:rPr lang="zh-CN" altLang="en-US" sz="3600" dirty="0">
                <a:latin typeface="+mn-ea"/>
              </a:rPr>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627784" y="2639709"/>
            <a:ext cx="6120680" cy="2589491"/>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6.2 </a:t>
            </a:r>
            <a:r>
              <a:rPr lang="zh-CN" altLang="en-US" sz="2800" b="0" dirty="0">
                <a:solidFill>
                  <a:schemeClr val="bg2">
                    <a:lumMod val="10000"/>
                  </a:schemeClr>
                </a:solidFill>
                <a:latin typeface="仿宋" panose="02010609060101010101" pitchFamily="49" charset="-122"/>
                <a:ea typeface="仿宋" panose="02010609060101010101" pitchFamily="49" charset="-122"/>
              </a:rPr>
              <a:t>导数的近似值</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6.3 </a:t>
            </a:r>
            <a:r>
              <a:rPr lang="zh-CN" altLang="en-US" sz="28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6.4 </a:t>
            </a:r>
            <a:r>
              <a:rPr lang="zh-CN" altLang="en-US" sz="2800" b="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6.5 </a:t>
            </a:r>
            <a:r>
              <a:rPr lang="zh-CN" altLang="en-US" sz="2800" b="0" dirty="0">
                <a:solidFill>
                  <a:schemeClr val="bg2">
                    <a:lumMod val="10000"/>
                  </a:schemeClr>
                </a:solidFill>
                <a:latin typeface="仿宋" panose="02010609060101010101" pitchFamily="49" charset="-122"/>
                <a:ea typeface="仿宋" panose="02010609060101010101" pitchFamily="49" charset="-122"/>
              </a:rPr>
              <a:t>运用数值积分求数值微分</a:t>
            </a:r>
          </a:p>
        </p:txBody>
      </p:sp>
    </p:spTree>
    <p:extLst>
      <p:ext uri="{BB962C8B-B14F-4D97-AF65-F5344CB8AC3E}">
        <p14:creationId xmlns:p14="http://schemas.microsoft.com/office/powerpoint/2010/main" val="18272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DE938F-13F1-492C-B363-1D2D2DA8E091}"/>
              </a:ext>
            </a:extLst>
          </p:cNvPr>
          <p:cNvSpPr txBox="1"/>
          <p:nvPr/>
        </p:nvSpPr>
        <p:spPr>
          <a:xfrm>
            <a:off x="251520" y="255131"/>
            <a:ext cx="8460940"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rPr>
              <a:t>例</a:t>
            </a:r>
            <a:r>
              <a:rPr lang="en-US" altLang="zh-CN" sz="2400" b="0" dirty="0">
                <a:solidFill>
                  <a:schemeClr val="tx1">
                    <a:lumMod val="95000"/>
                    <a:lumOff val="5000"/>
                  </a:schemeClr>
                </a:solidFill>
                <a:latin typeface="+mn-ea"/>
              </a:rPr>
              <a:t>6.3  </a:t>
            </a:r>
            <a:r>
              <a:rPr lang="zh-CN" altLang="en-US" sz="2400" b="0" dirty="0">
                <a:solidFill>
                  <a:schemeClr val="tx1">
                    <a:lumMod val="95000"/>
                    <a:lumOff val="5000"/>
                  </a:schemeClr>
                </a:solidFill>
                <a:latin typeface="+mn-ea"/>
                <a:ea typeface="+mn-ea"/>
              </a:rPr>
              <a:t>在区间</a:t>
            </a:r>
            <a:r>
              <a:rPr lang="en-US" altLang="zh-CN" sz="2400" b="0" dirty="0">
                <a:solidFill>
                  <a:schemeClr val="tx1">
                    <a:lumMod val="95000"/>
                    <a:lumOff val="5000"/>
                  </a:schemeClr>
                </a:solidFill>
                <a:latin typeface="+mn-ea"/>
                <a:ea typeface="+mn-ea"/>
              </a:rPr>
              <a:t>[0,7]</a:t>
            </a:r>
            <a:r>
              <a:rPr lang="zh-CN" altLang="en-US" sz="2400" b="0" dirty="0">
                <a:solidFill>
                  <a:schemeClr val="tx1">
                    <a:lumMod val="95000"/>
                    <a:lumOff val="5000"/>
                  </a:schemeClr>
                </a:solidFill>
                <a:latin typeface="+mn-ea"/>
                <a:ea typeface="+mn-ea"/>
              </a:rPr>
              <a:t>内，考察</a:t>
            </a:r>
            <a:r>
              <a:rPr lang="en-US" altLang="zh-CN" sz="2400" b="0" dirty="0">
                <a:solidFill>
                  <a:schemeClr val="tx1">
                    <a:lumMod val="95000"/>
                    <a:lumOff val="5000"/>
                  </a:schemeClr>
                </a:solidFill>
                <a:latin typeface="+mn-ea"/>
                <a:ea typeface="+mn-ea"/>
              </a:rPr>
              <a:t>8</a:t>
            </a:r>
            <a:r>
              <a:rPr lang="zh-CN" altLang="en-US" sz="2400" b="0" dirty="0">
                <a:solidFill>
                  <a:schemeClr val="tx1">
                    <a:lumMod val="95000"/>
                    <a:lumOff val="5000"/>
                  </a:schemeClr>
                </a:solidFill>
                <a:latin typeface="+mn-ea"/>
                <a:ea typeface="+mn-ea"/>
              </a:rPr>
              <a:t>个等距点</a:t>
            </a:r>
            <a:r>
              <a:rPr lang="zh-CN" altLang="en-US" sz="2400" b="0" dirty="0">
                <a:solidFill>
                  <a:schemeClr val="tx1">
                    <a:lumMod val="95000"/>
                    <a:lumOff val="5000"/>
                  </a:schemeClr>
                </a:solidFill>
                <a:latin typeface="+mn-ea"/>
                <a:ea typeface="+mn-ea"/>
                <a:sym typeface="Wingdings" panose="05000000000000000000" pitchFamily="2" charset="2"/>
              </a:rPr>
              <a:t>：</a:t>
            </a:r>
            <a:endParaRPr lang="en-US" altLang="zh-CN" sz="2400" b="0" dirty="0">
              <a:solidFill>
                <a:schemeClr val="tx1">
                  <a:lumMod val="95000"/>
                  <a:lumOff val="5000"/>
                </a:schemeClr>
              </a:solidFill>
              <a:latin typeface="+mn-ea"/>
              <a:ea typeface="+mn-ea"/>
              <a:sym typeface="Wingdings" panose="05000000000000000000" pitchFamily="2" charset="2"/>
            </a:endParaRPr>
          </a:p>
          <a:p>
            <a:pPr algn="l"/>
            <a:r>
              <a:rPr lang="en-US" altLang="zh-CN" sz="2400" b="0" dirty="0">
                <a:solidFill>
                  <a:schemeClr val="tx1">
                    <a:lumMod val="95000"/>
                    <a:lumOff val="5000"/>
                  </a:schemeClr>
                </a:solidFill>
                <a:latin typeface="+mn-ea"/>
                <a:ea typeface="+mn-ea"/>
                <a:sym typeface="Wingdings" panose="05000000000000000000" pitchFamily="2" charset="2"/>
              </a:rPr>
              <a:t>(0,0.0000),  (1,0.4400), (2,0.5767), (3,0.3391), (4,-0.0660), (5,-0.3276), (6,-0.2767), (7,-0.004)</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57BD3EF4-2267-4C0A-991D-F64B1EBD0B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519" y="1498568"/>
            <a:ext cx="3839305" cy="3188575"/>
          </a:xfrm>
          <a:prstGeom prst="rect">
            <a:avLst/>
          </a:prstGeom>
        </p:spPr>
      </p:pic>
      <p:sp>
        <p:nvSpPr>
          <p:cNvPr id="6" name="文本框 5">
            <a:extLst>
              <a:ext uri="{FF2B5EF4-FFF2-40B4-BE49-F238E27FC236}">
                <a16:creationId xmlns:a16="http://schemas.microsoft.com/office/drawing/2014/main" id="{FF9FAA75-DAA9-4431-A0F4-7E6D5286456C}"/>
              </a:ext>
            </a:extLst>
          </p:cNvPr>
          <p:cNvSpPr txBox="1"/>
          <p:nvPr/>
        </p:nvSpPr>
        <p:spPr>
          <a:xfrm>
            <a:off x="32513" y="4771683"/>
            <a:ext cx="4123915"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经过点</a:t>
            </a:r>
            <a:r>
              <a:rPr lang="en-US" altLang="zh-CN" sz="2400" b="0" dirty="0">
                <a:solidFill>
                  <a:schemeClr val="tx1">
                    <a:lumMod val="95000"/>
                    <a:lumOff val="5000"/>
                  </a:schemeClr>
                </a:solidFill>
                <a:latin typeface="+mn-ea"/>
                <a:sym typeface="Wingdings" panose="05000000000000000000" pitchFamily="2" charset="2"/>
              </a:rPr>
              <a:t>(1,0.4400), (2,0.5767), (3,0.3391)</a:t>
            </a:r>
            <a:r>
              <a:rPr lang="zh-CN" altLang="en-US" sz="2400" b="0" dirty="0">
                <a:solidFill>
                  <a:schemeClr val="tx1">
                    <a:lumMod val="95000"/>
                    <a:lumOff val="5000"/>
                  </a:schemeClr>
                </a:solidFill>
                <a:latin typeface="+mn-ea"/>
                <a:sym typeface="Wingdings" panose="05000000000000000000" pitchFamily="2" charset="2"/>
              </a:rPr>
              <a:t>的插值多项式</a:t>
            </a:r>
            <a:endParaRPr lang="zh-CN" altLang="en-US" sz="2400" b="0" dirty="0">
              <a:solidFill>
                <a:schemeClr val="tx1">
                  <a:lumMod val="95000"/>
                  <a:lumOff val="5000"/>
                </a:schemeClr>
              </a:solidFill>
              <a:latin typeface="+mn-ea"/>
              <a:ea typeface="+mn-ea"/>
            </a:endParaRPr>
          </a:p>
        </p:txBody>
      </p:sp>
      <p:pic>
        <p:nvPicPr>
          <p:cNvPr id="8" name="图片 7">
            <a:extLst>
              <a:ext uri="{FF2B5EF4-FFF2-40B4-BE49-F238E27FC236}">
                <a16:creationId xmlns:a16="http://schemas.microsoft.com/office/drawing/2014/main" id="{CE6DE093-D0FB-4B98-A13E-33113204C1E2}"/>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85914" y="5687220"/>
            <a:ext cx="3970514" cy="256024"/>
          </a:xfrm>
          <a:prstGeom prst="rect">
            <a:avLst/>
          </a:prstGeom>
        </p:spPr>
      </p:pic>
      <p:sp>
        <p:nvSpPr>
          <p:cNvPr id="9" name="文本框 8">
            <a:extLst>
              <a:ext uri="{FF2B5EF4-FFF2-40B4-BE49-F238E27FC236}">
                <a16:creationId xmlns:a16="http://schemas.microsoft.com/office/drawing/2014/main" id="{5E84C0A3-788E-42B5-88B2-058D5AACF150}"/>
              </a:ext>
            </a:extLst>
          </p:cNvPr>
          <p:cNvSpPr txBox="1"/>
          <p:nvPr/>
        </p:nvSpPr>
        <p:spPr>
          <a:xfrm>
            <a:off x="0" y="6119858"/>
            <a:ext cx="288031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求导可得</a:t>
            </a:r>
          </a:p>
        </p:txBody>
      </p:sp>
      <p:pic>
        <p:nvPicPr>
          <p:cNvPr id="12" name="图片 11">
            <a:extLst>
              <a:ext uri="{FF2B5EF4-FFF2-40B4-BE49-F238E27FC236}">
                <a16:creationId xmlns:a16="http://schemas.microsoft.com/office/drawing/2014/main" id="{045008A8-3BDB-4220-94C6-8E63E2E066D7}"/>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15295" y="6217063"/>
            <a:ext cx="1687754" cy="237430"/>
          </a:xfrm>
          <a:prstGeom prst="rect">
            <a:avLst/>
          </a:prstGeom>
        </p:spPr>
      </p:pic>
      <p:pic>
        <p:nvPicPr>
          <p:cNvPr id="14" name="图片 13">
            <a:extLst>
              <a:ext uri="{FF2B5EF4-FFF2-40B4-BE49-F238E27FC236}">
                <a16:creationId xmlns:a16="http://schemas.microsoft.com/office/drawing/2014/main" id="{61E69594-B441-4C91-BC64-BBDFD0D6F9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53176" y="1353515"/>
            <a:ext cx="3472806" cy="2898885"/>
          </a:xfrm>
          <a:prstGeom prst="rect">
            <a:avLst/>
          </a:prstGeom>
        </p:spPr>
      </p:pic>
      <p:sp>
        <p:nvSpPr>
          <p:cNvPr id="15" name="文本框 14">
            <a:extLst>
              <a:ext uri="{FF2B5EF4-FFF2-40B4-BE49-F238E27FC236}">
                <a16:creationId xmlns:a16="http://schemas.microsoft.com/office/drawing/2014/main" id="{4506C718-2D19-43E6-AEB9-5FB9389C7332}"/>
              </a:ext>
            </a:extLst>
          </p:cNvPr>
          <p:cNvSpPr txBox="1"/>
          <p:nvPr/>
        </p:nvSpPr>
        <p:spPr>
          <a:xfrm>
            <a:off x="2416643" y="1719394"/>
            <a:ext cx="2155357" cy="461665"/>
          </a:xfrm>
          <a:prstGeom prst="rect">
            <a:avLst/>
          </a:prstGeom>
          <a:noFill/>
        </p:spPr>
        <p:txBody>
          <a:bodyPr wrap="square" rtlCol="0">
            <a:spAutoFit/>
          </a:bodyPr>
          <a:lstStyle/>
          <a:p>
            <a:pPr algn="l"/>
            <a:r>
              <a:rPr lang="zh-CN" altLang="en-US" sz="2400" b="0" dirty="0">
                <a:solidFill>
                  <a:srgbClr val="FF0000"/>
                </a:solidFill>
                <a:latin typeface="+mn-ea"/>
                <a:ea typeface="+mn-ea"/>
              </a:rPr>
              <a:t>真实值</a:t>
            </a:r>
            <a:r>
              <a:rPr lang="en-US" altLang="zh-CN" sz="2400" b="0" dirty="0">
                <a:solidFill>
                  <a:srgbClr val="FF0000"/>
                </a:solidFill>
                <a:latin typeface="+mn-ea"/>
                <a:ea typeface="+mn-ea"/>
              </a:rPr>
              <a:t>: -0.0645</a:t>
            </a:r>
            <a:endParaRPr lang="zh-CN" altLang="en-US" sz="2400" b="0" dirty="0">
              <a:solidFill>
                <a:srgbClr val="FF0000"/>
              </a:solidFill>
              <a:latin typeface="+mn-ea"/>
              <a:ea typeface="+mn-ea"/>
            </a:endParaRPr>
          </a:p>
        </p:txBody>
      </p:sp>
      <p:sp>
        <p:nvSpPr>
          <p:cNvPr id="16" name="文本框 15">
            <a:extLst>
              <a:ext uri="{FF2B5EF4-FFF2-40B4-BE49-F238E27FC236}">
                <a16:creationId xmlns:a16="http://schemas.microsoft.com/office/drawing/2014/main" id="{37984F8A-6930-43DE-9484-81FC63425E44}"/>
              </a:ext>
            </a:extLst>
          </p:cNvPr>
          <p:cNvSpPr txBox="1"/>
          <p:nvPr/>
        </p:nvSpPr>
        <p:spPr>
          <a:xfrm>
            <a:off x="4754011" y="4213006"/>
            <a:ext cx="4123915"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经过点</a:t>
            </a:r>
            <a:r>
              <a:rPr lang="en-US" altLang="zh-CN" sz="2400" b="0" dirty="0">
                <a:solidFill>
                  <a:schemeClr val="tx1">
                    <a:lumMod val="95000"/>
                    <a:lumOff val="5000"/>
                  </a:schemeClr>
                </a:solidFill>
                <a:latin typeface="+mn-ea"/>
                <a:sym typeface="Wingdings" panose="05000000000000000000" pitchFamily="2" charset="2"/>
              </a:rPr>
              <a:t>(0,0.0000),  (1,0.4400), (2,0.5767), (3,0.3391), (4,-0.0660)</a:t>
            </a:r>
            <a:r>
              <a:rPr lang="zh-CN" altLang="en-US" sz="2400" b="0" dirty="0">
                <a:solidFill>
                  <a:schemeClr val="tx1">
                    <a:lumMod val="95000"/>
                    <a:lumOff val="5000"/>
                  </a:schemeClr>
                </a:solidFill>
                <a:latin typeface="+mn-ea"/>
                <a:sym typeface="Wingdings" panose="05000000000000000000" pitchFamily="2" charset="2"/>
              </a:rPr>
              <a:t>的插值多项式</a:t>
            </a:r>
            <a:endParaRPr lang="zh-CN" altLang="en-US" sz="2400" b="0" dirty="0">
              <a:solidFill>
                <a:schemeClr val="tx1">
                  <a:lumMod val="95000"/>
                  <a:lumOff val="5000"/>
                </a:schemeClr>
              </a:solidFill>
              <a:latin typeface="+mn-ea"/>
              <a:ea typeface="+mn-ea"/>
            </a:endParaRPr>
          </a:p>
        </p:txBody>
      </p:sp>
      <p:pic>
        <p:nvPicPr>
          <p:cNvPr id="28" name="图片 27">
            <a:extLst>
              <a:ext uri="{FF2B5EF4-FFF2-40B4-BE49-F238E27FC236}">
                <a16:creationId xmlns:a16="http://schemas.microsoft.com/office/drawing/2014/main" id="{09AFC03E-34D0-4387-B208-23A3BE79246F}"/>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860033" y="5511054"/>
            <a:ext cx="3911872" cy="256024"/>
          </a:xfrm>
          <a:prstGeom prst="rect">
            <a:avLst/>
          </a:prstGeom>
        </p:spPr>
      </p:pic>
      <p:sp>
        <p:nvSpPr>
          <p:cNvPr id="18" name="文本框 17">
            <a:extLst>
              <a:ext uri="{FF2B5EF4-FFF2-40B4-BE49-F238E27FC236}">
                <a16:creationId xmlns:a16="http://schemas.microsoft.com/office/drawing/2014/main" id="{9EBAC896-083B-4B23-BB41-3F252B562AC7}"/>
              </a:ext>
            </a:extLst>
          </p:cNvPr>
          <p:cNvSpPr txBox="1"/>
          <p:nvPr/>
        </p:nvSpPr>
        <p:spPr>
          <a:xfrm>
            <a:off x="5076056" y="6247374"/>
            <a:ext cx="288031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求导可得</a:t>
            </a:r>
          </a:p>
        </p:txBody>
      </p:sp>
      <p:pic>
        <p:nvPicPr>
          <p:cNvPr id="4" name="图片 3">
            <a:extLst>
              <a:ext uri="{FF2B5EF4-FFF2-40B4-BE49-F238E27FC236}">
                <a16:creationId xmlns:a16="http://schemas.microsoft.com/office/drawing/2014/main" id="{3E4CDF3D-5E1C-4161-96EF-F8AB787F2DC8}"/>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24129" y="5815437"/>
            <a:ext cx="1155259" cy="238056"/>
          </a:xfrm>
          <a:prstGeom prst="rect">
            <a:avLst/>
          </a:prstGeom>
        </p:spPr>
      </p:pic>
      <p:pic>
        <p:nvPicPr>
          <p:cNvPr id="35" name="图片 34">
            <a:extLst>
              <a:ext uri="{FF2B5EF4-FFF2-40B4-BE49-F238E27FC236}">
                <a16:creationId xmlns:a16="http://schemas.microsoft.com/office/drawing/2014/main" id="{E16D5F91-6572-4D9A-A7BF-09CA40439116}"/>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96989" y="6344093"/>
            <a:ext cx="1689184" cy="237430"/>
          </a:xfrm>
          <a:prstGeom prst="rect">
            <a:avLst/>
          </a:prstGeom>
        </p:spPr>
      </p:pic>
    </p:spTree>
    <p:extLst>
      <p:ext uri="{BB962C8B-B14F-4D97-AF65-F5344CB8AC3E}">
        <p14:creationId xmlns:p14="http://schemas.microsoft.com/office/powerpoint/2010/main" val="32148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7378" name="Object 2">
            <a:extLst>
              <a:ext uri="{FF2B5EF4-FFF2-40B4-BE49-F238E27FC236}">
                <a16:creationId xmlns:a16="http://schemas.microsoft.com/office/drawing/2014/main" id="{844AE8AD-53F4-4408-872F-5B54EF7290E4}"/>
              </a:ext>
            </a:extLst>
          </p:cNvPr>
          <p:cNvGraphicFramePr>
            <a:graphicFrameLocks noChangeAspect="1"/>
          </p:cNvGraphicFramePr>
          <p:nvPr>
            <p:extLst/>
          </p:nvPr>
        </p:nvGraphicFramePr>
        <p:xfrm>
          <a:off x="323528" y="336672"/>
          <a:ext cx="8064768" cy="2264921"/>
        </p:xfrm>
        <a:graphic>
          <a:graphicData uri="http://schemas.openxmlformats.org/presentationml/2006/ole">
            <mc:AlternateContent xmlns:mc="http://schemas.openxmlformats.org/markup-compatibility/2006">
              <mc:Choice xmlns:v="urn:schemas-microsoft-com:vml" Requires="v">
                <p:oleObj spid="_x0000_s269467" name="Equation" r:id="rId3" imgW="3987720" imgH="1282680" progId="Equation.DSMT4">
                  <p:embed/>
                </p:oleObj>
              </mc:Choice>
              <mc:Fallback>
                <p:oleObj name="Equation" r:id="rId3" imgW="3987720" imgH="1282680" progId="Equation.DSMT4">
                  <p:embed/>
                  <p:pic>
                    <p:nvPicPr>
                      <p:cNvPr id="357378" name="Object 2">
                        <a:extLst>
                          <a:ext uri="{FF2B5EF4-FFF2-40B4-BE49-F238E27FC236}">
                            <a16:creationId xmlns:a16="http://schemas.microsoft.com/office/drawing/2014/main" id="{844AE8AD-53F4-4408-872F-5B54EF729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36672"/>
                        <a:ext cx="8064768" cy="2264921"/>
                      </a:xfrm>
                      <a:prstGeom prst="rect">
                        <a:avLst/>
                      </a:prstGeom>
                      <a:noFill/>
                      <a:ln>
                        <a:noFill/>
                      </a:ln>
                      <a:effectLst/>
                    </p:spPr>
                  </p:pic>
                </p:oleObj>
              </mc:Fallback>
            </mc:AlternateContent>
          </a:graphicData>
        </a:graphic>
      </p:graphicFrame>
      <p:sp>
        <p:nvSpPr>
          <p:cNvPr id="357379" name="Rectangle 3">
            <a:extLst>
              <a:ext uri="{FF2B5EF4-FFF2-40B4-BE49-F238E27FC236}">
                <a16:creationId xmlns:a16="http://schemas.microsoft.com/office/drawing/2014/main" id="{D58D9F31-834A-4D00-9EEF-7EAB973FF494}"/>
              </a:ext>
            </a:extLst>
          </p:cNvPr>
          <p:cNvSpPr>
            <a:spLocks noChangeArrowheads="1"/>
          </p:cNvSpPr>
          <p:nvPr/>
        </p:nvSpPr>
        <p:spPr bwMode="auto">
          <a:xfrm>
            <a:off x="0" y="3019755"/>
            <a:ext cx="7740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u="none" dirty="0">
                <a:solidFill>
                  <a:schemeClr val="tx1"/>
                </a:solidFill>
                <a:latin typeface="+mn-ea"/>
                <a:ea typeface="+mn-ea"/>
              </a:rPr>
              <a:t>例</a:t>
            </a:r>
            <a:r>
              <a:rPr kumimoji="1" lang="en-US" altLang="zh-CN" sz="2800" u="none" dirty="0">
                <a:solidFill>
                  <a:schemeClr val="tx1"/>
                </a:solidFill>
                <a:latin typeface="+mn-ea"/>
                <a:ea typeface="+mn-ea"/>
              </a:rPr>
              <a:t>6.4 </a:t>
            </a:r>
            <a:r>
              <a:rPr kumimoji="1" lang="zh-CN" altLang="en-US" sz="2800" u="none" dirty="0">
                <a:solidFill>
                  <a:schemeClr val="tx1"/>
                </a:solidFill>
                <a:latin typeface="+mn-ea"/>
                <a:ea typeface="+mn-ea"/>
              </a:rPr>
              <a:t>设 </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f</a:t>
            </a:r>
            <a:r>
              <a:rPr kumimoji="1" lang="en-US" altLang="zh-CN" sz="2800"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x</a:t>
            </a:r>
            <a:r>
              <a:rPr kumimoji="1" lang="en-US" altLang="zh-CN" sz="2800"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i="1" u="none" dirty="0" err="1">
                <a:solidFill>
                  <a:schemeClr val="tx1"/>
                </a:solidFill>
                <a:latin typeface="Times New Roman" panose="02020603050405020304" pitchFamily="18" charset="0"/>
                <a:ea typeface="+mn-ea"/>
                <a:cs typeface="Times New Roman" panose="02020603050405020304" pitchFamily="18" charset="0"/>
              </a:rPr>
              <a:t>xe</a:t>
            </a:r>
            <a:r>
              <a:rPr kumimoji="1" lang="en-US" altLang="zh-CN" sz="2800" i="1" u="none" baseline="30000" dirty="0" err="1">
                <a:solidFill>
                  <a:schemeClr val="tx1"/>
                </a:solidFill>
                <a:latin typeface="Times New Roman" panose="02020603050405020304" pitchFamily="18" charset="0"/>
                <a:ea typeface="+mn-ea"/>
                <a:cs typeface="Times New Roman" panose="02020603050405020304" pitchFamily="18" charset="0"/>
              </a:rPr>
              <a:t>x</a:t>
            </a:r>
            <a:r>
              <a:rPr kumimoji="1" lang="zh-CN" altLang="en-US" sz="2800" i="1"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x</a:t>
            </a:r>
            <a:r>
              <a:rPr kumimoji="1" lang="en-US" altLang="zh-CN" sz="2800" i="1" u="none" baseline="-25000" dirty="0">
                <a:solidFill>
                  <a:schemeClr val="tx1"/>
                </a:solidFill>
                <a:latin typeface="Times New Roman" panose="02020603050405020304" pitchFamily="18" charset="0"/>
                <a:ea typeface="+mn-ea"/>
                <a:cs typeface="Times New Roman" panose="02020603050405020304" pitchFamily="18" charset="0"/>
              </a:rPr>
              <a:t>0</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u="none"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800" u="none" dirty="0">
                <a:solidFill>
                  <a:schemeClr val="tx1"/>
                </a:solidFill>
                <a:latin typeface="+mn-ea"/>
                <a:ea typeface="+mn-ea"/>
              </a:rPr>
              <a:t>，用</a:t>
            </a:r>
            <a:r>
              <a:rPr kumimoji="1" lang="en-US" altLang="zh-CN" sz="2800" u="none" dirty="0">
                <a:solidFill>
                  <a:schemeClr val="tx1"/>
                </a:solidFill>
                <a:latin typeface="+mn-ea"/>
                <a:ea typeface="+mn-ea"/>
              </a:rPr>
              <a:t>3</a:t>
            </a:r>
            <a:r>
              <a:rPr kumimoji="1" lang="zh-CN" altLang="en-US" sz="2800" u="none" dirty="0">
                <a:solidFill>
                  <a:schemeClr val="tx1"/>
                </a:solidFill>
                <a:latin typeface="+mn-ea"/>
                <a:ea typeface="+mn-ea"/>
              </a:rPr>
              <a:t>点公式计算</a:t>
            </a:r>
            <a:r>
              <a:rPr kumimoji="1" lang="en-US" altLang="zh-CN" sz="2800" i="1" u="none" dirty="0">
                <a:solidFill>
                  <a:schemeClr val="tx1"/>
                </a:solidFill>
                <a:latin typeface="+mn-ea"/>
                <a:ea typeface="+mn-ea"/>
              </a:rPr>
              <a:t>f </a:t>
            </a:r>
            <a:r>
              <a:rPr kumimoji="1" lang="en-US" altLang="zh-CN" sz="2800" u="none" dirty="0">
                <a:solidFill>
                  <a:schemeClr val="tx1"/>
                </a:solidFill>
                <a:latin typeface="+mn-ea"/>
                <a:ea typeface="+mn-ea"/>
              </a:rPr>
              <a:t>'(</a:t>
            </a:r>
            <a:r>
              <a:rPr kumimoji="1" lang="en-US" altLang="zh-CN" sz="2800" i="1" u="none" dirty="0">
                <a:solidFill>
                  <a:schemeClr val="tx1"/>
                </a:solidFill>
                <a:latin typeface="+mn-ea"/>
                <a:ea typeface="+mn-ea"/>
              </a:rPr>
              <a:t>x</a:t>
            </a:r>
            <a:r>
              <a:rPr kumimoji="1" lang="en-US" altLang="zh-CN" sz="2800" u="none" baseline="-25000" dirty="0">
                <a:solidFill>
                  <a:schemeClr val="tx1"/>
                </a:solidFill>
                <a:latin typeface="+mn-ea"/>
                <a:ea typeface="+mn-ea"/>
              </a:rPr>
              <a:t>0</a:t>
            </a:r>
            <a:r>
              <a:rPr kumimoji="1" lang="en-US" altLang="zh-CN" sz="2800" u="none" dirty="0">
                <a:solidFill>
                  <a:schemeClr val="tx1"/>
                </a:solidFill>
                <a:latin typeface="+mn-ea"/>
                <a:ea typeface="+mn-ea"/>
              </a:rPr>
              <a:t>)</a:t>
            </a:r>
            <a:r>
              <a:rPr kumimoji="1" lang="zh-CN" altLang="en-US" sz="2800" u="none" dirty="0">
                <a:solidFill>
                  <a:schemeClr val="tx1"/>
                </a:solidFill>
                <a:latin typeface="+mn-ea"/>
                <a:ea typeface="+mn-ea"/>
              </a:rPr>
              <a:t>。</a:t>
            </a:r>
          </a:p>
        </p:txBody>
      </p:sp>
      <p:graphicFrame>
        <p:nvGraphicFramePr>
          <p:cNvPr id="357380" name="Object 4">
            <a:extLst>
              <a:ext uri="{FF2B5EF4-FFF2-40B4-BE49-F238E27FC236}">
                <a16:creationId xmlns:a16="http://schemas.microsoft.com/office/drawing/2014/main" id="{96D9B0DE-0968-4550-843C-AEF6872EA465}"/>
              </a:ext>
            </a:extLst>
          </p:cNvPr>
          <p:cNvGraphicFramePr>
            <a:graphicFrameLocks noChangeAspect="1"/>
          </p:cNvGraphicFramePr>
          <p:nvPr>
            <p:extLst>
              <p:ext uri="{D42A27DB-BD31-4B8C-83A1-F6EECF244321}">
                <p14:modId xmlns:p14="http://schemas.microsoft.com/office/powerpoint/2010/main" val="2113400525"/>
              </p:ext>
            </p:extLst>
          </p:nvPr>
        </p:nvGraphicFramePr>
        <p:xfrm>
          <a:off x="2483768" y="4077072"/>
          <a:ext cx="6096000" cy="2606675"/>
        </p:xfrm>
        <a:graphic>
          <a:graphicData uri="http://schemas.openxmlformats.org/presentationml/2006/ole">
            <mc:AlternateContent xmlns:mc="http://schemas.openxmlformats.org/markup-compatibility/2006">
              <mc:Choice xmlns:v="urn:schemas-microsoft-com:vml" Requires="v">
                <p:oleObj spid="_x0000_s269468" name="Equation" r:id="rId5" imgW="2895480" imgH="1447560" progId="Equation.DSMT4">
                  <p:embed/>
                </p:oleObj>
              </mc:Choice>
              <mc:Fallback>
                <p:oleObj name="Equation" r:id="rId5" imgW="2895480" imgH="1447560" progId="Equation.DSMT4">
                  <p:embed/>
                  <p:pic>
                    <p:nvPicPr>
                      <p:cNvPr id="357380" name="Object 4">
                        <a:extLst>
                          <a:ext uri="{FF2B5EF4-FFF2-40B4-BE49-F238E27FC236}">
                            <a16:creationId xmlns:a16="http://schemas.microsoft.com/office/drawing/2014/main" id="{96D9B0DE-0968-4550-843C-AEF6872EA4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4077072"/>
                        <a:ext cx="6096000" cy="2606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7382" name="Object 6">
            <a:extLst>
              <a:ext uri="{FF2B5EF4-FFF2-40B4-BE49-F238E27FC236}">
                <a16:creationId xmlns:a16="http://schemas.microsoft.com/office/drawing/2014/main" id="{3BA3ABAE-A586-4462-BBB7-09B65406C6B7}"/>
              </a:ext>
            </a:extLst>
          </p:cNvPr>
          <p:cNvGraphicFramePr>
            <a:graphicFrameLocks noChangeAspect="1"/>
          </p:cNvGraphicFramePr>
          <p:nvPr>
            <p:extLst>
              <p:ext uri="{D42A27DB-BD31-4B8C-83A1-F6EECF244321}">
                <p14:modId xmlns:p14="http://schemas.microsoft.com/office/powerpoint/2010/main" val="1611286869"/>
              </p:ext>
            </p:extLst>
          </p:nvPr>
        </p:nvGraphicFramePr>
        <p:xfrm>
          <a:off x="179512" y="3602362"/>
          <a:ext cx="2138362" cy="2444750"/>
        </p:xfrm>
        <a:graphic>
          <a:graphicData uri="http://schemas.openxmlformats.org/presentationml/2006/ole">
            <mc:AlternateContent xmlns:mc="http://schemas.openxmlformats.org/markup-compatibility/2006">
              <mc:Choice xmlns:v="urn:schemas-microsoft-com:vml" Requires="v">
                <p:oleObj spid="_x0000_s269469" name="Equation" r:id="rId7" imgW="1015920" imgH="1358640" progId="Equation.DSMT4">
                  <p:embed/>
                </p:oleObj>
              </mc:Choice>
              <mc:Fallback>
                <p:oleObj name="Equation" r:id="rId7" imgW="1015920" imgH="1358640" progId="Equation.DSMT4">
                  <p:embed/>
                  <p:pic>
                    <p:nvPicPr>
                      <p:cNvPr id="357382" name="Object 6">
                        <a:extLst>
                          <a:ext uri="{FF2B5EF4-FFF2-40B4-BE49-F238E27FC236}">
                            <a16:creationId xmlns:a16="http://schemas.microsoft.com/office/drawing/2014/main" id="{3BA3ABAE-A586-4462-BBB7-09B65406C6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3602362"/>
                        <a:ext cx="2138362" cy="24447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386" name="Line 10">
            <a:extLst>
              <a:ext uri="{FF2B5EF4-FFF2-40B4-BE49-F238E27FC236}">
                <a16:creationId xmlns:a16="http://schemas.microsoft.com/office/drawing/2014/main" id="{5D6B30F8-1195-4088-8C32-A866E0C05A34}"/>
              </a:ext>
            </a:extLst>
          </p:cNvPr>
          <p:cNvSpPr>
            <a:spLocks noChangeShapeType="1"/>
          </p:cNvSpPr>
          <p:nvPr/>
        </p:nvSpPr>
        <p:spPr bwMode="auto">
          <a:xfrm>
            <a:off x="0" y="2852738"/>
            <a:ext cx="9144000" cy="0"/>
          </a:xfrm>
          <a:prstGeom prst="line">
            <a:avLst/>
          </a:prstGeom>
          <a:noFill/>
          <a:ln w="38100" cmpd="dbl">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800">
              <a:solidFill>
                <a:schemeClr val="tx1"/>
              </a:solidFill>
              <a:latin typeface="+mn-ea"/>
              <a:ea typeface="+mn-ea"/>
            </a:endParaRPr>
          </a:p>
        </p:txBody>
      </p:sp>
      <p:sp>
        <p:nvSpPr>
          <p:cNvPr id="357389" name="AutoShape 13">
            <a:extLst>
              <a:ext uri="{FF2B5EF4-FFF2-40B4-BE49-F238E27FC236}">
                <a16:creationId xmlns:a16="http://schemas.microsoft.com/office/drawing/2014/main" id="{EE03CE13-CA63-4D98-BE72-77E3C1657257}"/>
              </a:ext>
            </a:extLst>
          </p:cNvPr>
          <p:cNvSpPr>
            <a:spLocks noChangeArrowheads="1"/>
          </p:cNvSpPr>
          <p:nvPr/>
        </p:nvSpPr>
        <p:spPr bwMode="auto">
          <a:xfrm>
            <a:off x="7452320" y="2996952"/>
            <a:ext cx="1295400" cy="504825"/>
          </a:xfrm>
          <a:prstGeom prst="wedgeRectCallout">
            <a:avLst>
              <a:gd name="adj1" fmla="val -107820"/>
              <a:gd name="adj2" fmla="val 204593"/>
            </a:avLst>
          </a:prstGeom>
          <a:gradFill rotWithShape="1">
            <a:gsLst>
              <a:gs pos="0">
                <a:srgbClr val="FFCCCC"/>
              </a:gs>
              <a:gs pos="50000">
                <a:srgbClr val="FFFFFF"/>
              </a:gs>
              <a:gs pos="100000">
                <a:srgbClr val="FFCCCC"/>
              </a:gs>
            </a:gsLst>
            <a:lin ang="5400000" scaled="1"/>
          </a:gra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zh-CN" altLang="en-US" sz="2800" u="none" dirty="0">
                <a:solidFill>
                  <a:schemeClr val="tx1"/>
                </a:solidFill>
                <a:latin typeface="+mn-ea"/>
                <a:ea typeface="+mn-ea"/>
              </a:rPr>
              <a:t>较精确</a:t>
            </a:r>
          </a:p>
        </p:txBody>
      </p:sp>
      <p:sp>
        <p:nvSpPr>
          <p:cNvPr id="2" name="文本框 1">
            <a:extLst>
              <a:ext uri="{FF2B5EF4-FFF2-40B4-BE49-F238E27FC236}">
                <a16:creationId xmlns:a16="http://schemas.microsoft.com/office/drawing/2014/main" id="{9BAA707B-44FE-4599-BB87-5663AAEBDD95}"/>
              </a:ext>
            </a:extLst>
          </p:cNvPr>
          <p:cNvSpPr txBox="1"/>
          <p:nvPr/>
        </p:nvSpPr>
        <p:spPr>
          <a:xfrm>
            <a:off x="1259632" y="6247766"/>
            <a:ext cx="1544985" cy="461665"/>
          </a:xfrm>
          <a:prstGeom prst="rect">
            <a:avLst/>
          </a:prstGeom>
          <a:noFill/>
        </p:spPr>
        <p:txBody>
          <a:bodyPr wrap="square" rtlCol="0">
            <a:spAutoFit/>
          </a:bodyPr>
          <a:lstStyle/>
          <a:p>
            <a:pPr algn="l"/>
            <a:r>
              <a:rPr lang="zh-CN" altLang="en-US" sz="2400" b="0" dirty="0">
                <a:solidFill>
                  <a:srgbClr val="0000FF"/>
                </a:solidFill>
                <a:latin typeface="+mn-ea"/>
                <a:ea typeface="+mn-ea"/>
              </a:rPr>
              <a:t>真实值：</a:t>
            </a:r>
          </a:p>
        </p:txBody>
      </p:sp>
    </p:spTree>
    <p:extLst>
      <p:ext uri="{BB962C8B-B14F-4D97-AF65-F5344CB8AC3E}">
        <p14:creationId xmlns:p14="http://schemas.microsoft.com/office/powerpoint/2010/main" val="6981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73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73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73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7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9"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Rectangle 4">
            <a:extLst>
              <a:ext uri="{FF2B5EF4-FFF2-40B4-BE49-F238E27FC236}">
                <a16:creationId xmlns:a16="http://schemas.microsoft.com/office/drawing/2014/main" id="{FEB3B3E9-154F-4365-B7AA-D769C8C31DE3}"/>
              </a:ext>
            </a:extLst>
          </p:cNvPr>
          <p:cNvSpPr>
            <a:spLocks noChangeArrowheads="1"/>
          </p:cNvSpPr>
          <p:nvPr/>
        </p:nvSpPr>
        <p:spPr bwMode="auto">
          <a:xfrm>
            <a:off x="289312" y="4869409"/>
            <a:ext cx="8424862" cy="523220"/>
          </a:xfrm>
          <a:prstGeom prst="rect">
            <a:avLst/>
          </a:prstGeom>
          <a:noFill/>
          <a:ln>
            <a:noFill/>
          </a:ln>
          <a:effectLst/>
          <a:extLst>
            <a:ext uri="{909E8E84-426E-40DD-AFC4-6F175D3DCCD1}">
              <a14:hiddenFill xmlns:a14="http://schemas.microsoft.com/office/drawing/2010/main">
                <a:solidFill>
                  <a:srgbClr val="FFFFFB"/>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u="none">
                <a:solidFill>
                  <a:schemeClr val="tx1"/>
                </a:solidFill>
                <a:latin typeface="+mn-ea"/>
                <a:ea typeface="+mn-ea"/>
              </a:rPr>
              <a:t>由上式， </a:t>
            </a:r>
            <a:r>
              <a:rPr kumimoji="1" lang="en-US" altLang="zh-CN" sz="2800" i="1" u="none">
                <a:solidFill>
                  <a:schemeClr val="tx1"/>
                </a:solidFill>
                <a:latin typeface="+mn-ea"/>
                <a:ea typeface="+mn-ea"/>
              </a:rPr>
              <a:t>f </a:t>
            </a:r>
            <a:r>
              <a:rPr kumimoji="1" lang="en-US" altLang="zh-CN" sz="2800" u="none">
                <a:solidFill>
                  <a:schemeClr val="tx1"/>
                </a:solidFill>
                <a:latin typeface="+mn-ea"/>
                <a:ea typeface="+mn-ea"/>
              </a:rPr>
              <a:t>'(2) ≈22.166996</a:t>
            </a:r>
            <a:r>
              <a:rPr kumimoji="1" lang="zh-CN" altLang="en-US" sz="2800" u="none">
                <a:solidFill>
                  <a:schemeClr val="tx1"/>
                </a:solidFill>
                <a:latin typeface="+mn-ea"/>
                <a:ea typeface="+mn-ea"/>
              </a:rPr>
              <a:t>，误差为：</a:t>
            </a:r>
            <a:r>
              <a:rPr kumimoji="1" lang="en-US" altLang="zh-CN" sz="2800" u="none">
                <a:solidFill>
                  <a:schemeClr val="tx1"/>
                </a:solidFill>
                <a:latin typeface="+mn-ea"/>
                <a:ea typeface="+mn-ea"/>
              </a:rPr>
              <a:t>1.69×10</a:t>
            </a:r>
            <a:r>
              <a:rPr kumimoji="1" lang="en-US" altLang="zh-CN" sz="2800" u="none" baseline="30000">
                <a:solidFill>
                  <a:schemeClr val="tx1"/>
                </a:solidFill>
                <a:latin typeface="+mn-ea"/>
                <a:ea typeface="+mn-ea"/>
              </a:rPr>
              <a:t>-4</a:t>
            </a:r>
          </a:p>
        </p:txBody>
      </p:sp>
      <p:sp>
        <p:nvSpPr>
          <p:cNvPr id="408582" name="Rectangle 6">
            <a:extLst>
              <a:ext uri="{FF2B5EF4-FFF2-40B4-BE49-F238E27FC236}">
                <a16:creationId xmlns:a16="http://schemas.microsoft.com/office/drawing/2014/main" id="{129130B7-B84F-4C97-92C8-8F8339E104B5}"/>
              </a:ext>
            </a:extLst>
          </p:cNvPr>
          <p:cNvSpPr>
            <a:spLocks noChangeArrowheads="1"/>
          </p:cNvSpPr>
          <p:nvPr/>
        </p:nvSpPr>
        <p:spPr bwMode="auto">
          <a:xfrm>
            <a:off x="395536" y="692696"/>
            <a:ext cx="3607078" cy="523220"/>
          </a:xfrm>
          <a:prstGeom prst="rect">
            <a:avLst/>
          </a:prstGeom>
          <a:noFill/>
          <a:ln>
            <a:noFill/>
          </a:ln>
          <a:effectLst/>
          <a:extLst>
            <a:ext uri="{909E8E84-426E-40DD-AFC4-6F175D3DCCD1}">
              <a14:hiddenFill xmlns:a14="http://schemas.microsoft.com/office/drawing/2010/main">
                <a:solidFill>
                  <a:srgbClr val="FFFFFB"/>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u="none">
                <a:solidFill>
                  <a:schemeClr val="tx1"/>
                </a:solidFill>
                <a:latin typeface="+mn-ea"/>
                <a:ea typeface="+mn-ea"/>
              </a:rPr>
              <a:t>用</a:t>
            </a:r>
            <a:r>
              <a:rPr kumimoji="1" lang="en-US" altLang="zh-CN" sz="2800" u="none">
                <a:solidFill>
                  <a:schemeClr val="tx1"/>
                </a:solidFill>
                <a:latin typeface="+mn-ea"/>
                <a:ea typeface="+mn-ea"/>
              </a:rPr>
              <a:t>5</a:t>
            </a:r>
            <a:r>
              <a:rPr kumimoji="1" lang="zh-CN" altLang="en-US" sz="2800" u="none">
                <a:solidFill>
                  <a:schemeClr val="tx1"/>
                </a:solidFill>
                <a:latin typeface="+mn-ea"/>
                <a:ea typeface="+mn-ea"/>
              </a:rPr>
              <a:t>点公式计算</a:t>
            </a:r>
            <a:r>
              <a:rPr kumimoji="1" lang="en-US" altLang="zh-CN" sz="2800" i="1" u="none">
                <a:solidFill>
                  <a:schemeClr val="tx1"/>
                </a:solidFill>
                <a:latin typeface="+mn-ea"/>
                <a:ea typeface="+mn-ea"/>
              </a:rPr>
              <a:t>f </a:t>
            </a:r>
            <a:r>
              <a:rPr kumimoji="1" lang="en-US" altLang="zh-CN" sz="2800" u="none">
                <a:solidFill>
                  <a:schemeClr val="tx1"/>
                </a:solidFill>
                <a:latin typeface="+mn-ea"/>
                <a:ea typeface="+mn-ea"/>
              </a:rPr>
              <a:t>'(2) </a:t>
            </a:r>
            <a:r>
              <a:rPr kumimoji="1" lang="zh-CN" altLang="en-US" sz="2800" u="none">
                <a:solidFill>
                  <a:schemeClr val="tx1"/>
                </a:solidFill>
                <a:latin typeface="+mn-ea"/>
                <a:ea typeface="+mn-ea"/>
              </a:rPr>
              <a:t>：</a:t>
            </a:r>
          </a:p>
        </p:txBody>
      </p:sp>
      <p:sp>
        <p:nvSpPr>
          <p:cNvPr id="408583" name="Rectangle 7">
            <a:extLst>
              <a:ext uri="{FF2B5EF4-FFF2-40B4-BE49-F238E27FC236}">
                <a16:creationId xmlns:a16="http://schemas.microsoft.com/office/drawing/2014/main" id="{0053AB61-5B48-42C0-AF3F-4324ADC168CD}"/>
              </a:ext>
            </a:extLst>
          </p:cNvPr>
          <p:cNvSpPr>
            <a:spLocks noChangeArrowheads="1"/>
          </p:cNvSpPr>
          <p:nvPr/>
        </p:nvSpPr>
        <p:spPr bwMode="auto">
          <a:xfrm>
            <a:off x="289312" y="1411834"/>
            <a:ext cx="4895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u="none">
                <a:solidFill>
                  <a:schemeClr val="tx1"/>
                </a:solidFill>
                <a:latin typeface="+mn-ea"/>
                <a:ea typeface="+mn-ea"/>
              </a:rPr>
              <a:t>当</a:t>
            </a:r>
            <a:r>
              <a:rPr kumimoji="1" lang="en-US" altLang="en-US" sz="2800" u="none">
                <a:solidFill>
                  <a:schemeClr val="tx1"/>
                </a:solidFill>
                <a:latin typeface="+mn-ea"/>
                <a:ea typeface="+mn-ea"/>
              </a:rPr>
              <a:t>n=4</a:t>
            </a:r>
            <a:r>
              <a:rPr kumimoji="1" lang="zh-CN" altLang="en-US" sz="2800" u="none">
                <a:solidFill>
                  <a:schemeClr val="tx1"/>
                </a:solidFill>
                <a:latin typeface="+mn-ea"/>
                <a:ea typeface="+mn-ea"/>
              </a:rPr>
              <a:t>时</a:t>
            </a:r>
            <a:r>
              <a:rPr kumimoji="1" lang="en-US" altLang="zh-CN" sz="2800" u="none">
                <a:solidFill>
                  <a:schemeClr val="tx1"/>
                </a:solidFill>
                <a:latin typeface="+mn-ea"/>
                <a:ea typeface="+mn-ea"/>
              </a:rPr>
              <a:t>,</a:t>
            </a:r>
            <a:r>
              <a:rPr kumimoji="1" lang="zh-CN" altLang="en-US" sz="2800" u="none">
                <a:solidFill>
                  <a:schemeClr val="tx1"/>
                </a:solidFill>
                <a:latin typeface="+mn-ea"/>
                <a:ea typeface="+mn-ea"/>
              </a:rPr>
              <a:t>可得到</a:t>
            </a:r>
            <a:r>
              <a:rPr kumimoji="1" lang="en-US" altLang="zh-CN" sz="2800" u="none">
                <a:solidFill>
                  <a:schemeClr val="tx1"/>
                </a:solidFill>
                <a:latin typeface="+mn-ea"/>
                <a:ea typeface="+mn-ea"/>
              </a:rPr>
              <a:t>5</a:t>
            </a:r>
            <a:r>
              <a:rPr kumimoji="1" lang="zh-CN" altLang="en-US" sz="2800" u="none">
                <a:solidFill>
                  <a:schemeClr val="tx1"/>
                </a:solidFill>
                <a:latin typeface="+mn-ea"/>
                <a:ea typeface="+mn-ea"/>
              </a:rPr>
              <a:t>点公式：</a:t>
            </a:r>
          </a:p>
        </p:txBody>
      </p:sp>
      <p:graphicFrame>
        <p:nvGraphicFramePr>
          <p:cNvPr id="408584" name="Object 8">
            <a:extLst>
              <a:ext uri="{FF2B5EF4-FFF2-40B4-BE49-F238E27FC236}">
                <a16:creationId xmlns:a16="http://schemas.microsoft.com/office/drawing/2014/main" id="{8FFCFCB3-DE31-46E3-BFF8-594C86A546E2}"/>
              </a:ext>
            </a:extLst>
          </p:cNvPr>
          <p:cNvGraphicFramePr>
            <a:graphicFrameLocks noGrp="1" noChangeAspect="1"/>
          </p:cNvGraphicFramePr>
          <p:nvPr>
            <p:ph/>
            <p:extLst/>
          </p:nvPr>
        </p:nvGraphicFramePr>
        <p:xfrm>
          <a:off x="433774" y="2203996"/>
          <a:ext cx="7775575" cy="2208213"/>
        </p:xfrm>
        <a:graphic>
          <a:graphicData uri="http://schemas.openxmlformats.org/presentationml/2006/ole">
            <mc:AlternateContent xmlns:mc="http://schemas.openxmlformats.org/markup-compatibility/2006">
              <mc:Choice xmlns:v="urn:schemas-microsoft-com:vml" Requires="v">
                <p:oleObj spid="_x0000_s270389" name="Equation" r:id="rId3" imgW="3759120" imgH="1066680" progId="Equation.DSMT4">
                  <p:embed/>
                </p:oleObj>
              </mc:Choice>
              <mc:Fallback>
                <p:oleObj name="Equation" r:id="rId3" imgW="3759120" imgH="1066680" progId="Equation.DSMT4">
                  <p:embed/>
                  <p:pic>
                    <p:nvPicPr>
                      <p:cNvPr id="408584" name="Object 8">
                        <a:extLst>
                          <a:ext uri="{FF2B5EF4-FFF2-40B4-BE49-F238E27FC236}">
                            <a16:creationId xmlns:a16="http://schemas.microsoft.com/office/drawing/2014/main" id="{8FFCFCB3-DE31-46E3-BFF8-594C86A54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74" y="2203996"/>
                        <a:ext cx="7775575" cy="2208213"/>
                      </a:xfrm>
                      <a:prstGeom prst="rect">
                        <a:avLst/>
                      </a:prstGeom>
                      <a:noFill/>
                      <a:ln w="12700" cap="flat" cmpd="sng">
                        <a:solidFill>
                          <a:srgbClr val="CC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24964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C49D70-65D4-4E93-B33E-EFE60A42C7C5}"/>
              </a:ext>
            </a:extLst>
          </p:cNvPr>
          <p:cNvSpPr txBox="1"/>
          <p:nvPr/>
        </p:nvSpPr>
        <p:spPr>
          <a:xfrm>
            <a:off x="5796136" y="2348880"/>
            <a:ext cx="2808312" cy="1323439"/>
          </a:xfrm>
          <a:prstGeom prst="rect">
            <a:avLst/>
          </a:prstGeom>
          <a:noFill/>
        </p:spPr>
        <p:txBody>
          <a:bodyPr wrap="square" rtlCol="0">
            <a:spAutoFit/>
          </a:bodyPr>
          <a:lstStyle/>
          <a:p>
            <a:pPr algn="l"/>
            <a:r>
              <a:rPr lang="en-US" altLang="zh-CN" sz="3200" b="0" dirty="0" err="1">
                <a:solidFill>
                  <a:schemeClr val="tx1"/>
                </a:solidFill>
              </a:rPr>
              <a:t>Matlab</a:t>
            </a:r>
            <a:r>
              <a:rPr lang="en-US" altLang="zh-CN" sz="3200" b="0" dirty="0">
                <a:solidFill>
                  <a:schemeClr val="tx1"/>
                </a:solidFill>
              </a:rPr>
              <a:t> </a:t>
            </a:r>
            <a:r>
              <a:rPr lang="zh-CN" altLang="en-US" sz="3200" b="0" dirty="0">
                <a:solidFill>
                  <a:schemeClr val="tx1"/>
                </a:solidFill>
              </a:rPr>
              <a:t>实现</a:t>
            </a:r>
            <a:r>
              <a:rPr lang="en-US" altLang="zh-CN" sz="3200" b="0" dirty="0">
                <a:solidFill>
                  <a:schemeClr val="tx1"/>
                </a:solidFill>
              </a:rPr>
              <a:t>:   </a:t>
            </a:r>
          </a:p>
          <a:p>
            <a:pPr algn="l"/>
            <a:r>
              <a:rPr lang="en-US" altLang="zh-CN" sz="2400" b="0" dirty="0" err="1">
                <a:solidFill>
                  <a:schemeClr val="tx1"/>
                </a:solidFill>
              </a:rPr>
              <a:t>ChazhiChafen.m</a:t>
            </a:r>
            <a:endParaRPr lang="en-US" altLang="zh-CN" sz="2400" b="0" dirty="0">
              <a:solidFill>
                <a:schemeClr val="tx1"/>
              </a:solidFill>
            </a:endParaRPr>
          </a:p>
          <a:p>
            <a:pPr algn="l"/>
            <a:endParaRPr lang="zh-CN" altLang="en-US" sz="2400" b="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24038B69-6AFA-4C82-BCA9-93318AE64C09}"/>
              </a:ext>
            </a:extLst>
          </p:cNvPr>
          <p:cNvSpPr txBox="1"/>
          <p:nvPr/>
        </p:nvSpPr>
        <p:spPr>
          <a:xfrm>
            <a:off x="539552" y="116632"/>
            <a:ext cx="4104456" cy="6494085"/>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a:t>
            </a:r>
            <a:r>
              <a:rPr lang="en-US" altLang="zh-CN" sz="1600" b="0" dirty="0" err="1">
                <a:solidFill>
                  <a:srgbClr val="0000FF"/>
                </a:solidFill>
                <a:latin typeface="Times New Roman" panose="02020603050405020304" pitchFamily="18" charset="0"/>
                <a:cs typeface="Times New Roman" panose="02020603050405020304" pitchFamily="18" charset="0"/>
              </a:rPr>
              <a:t>A,df</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ChazhiChafen</a:t>
            </a:r>
            <a:r>
              <a:rPr lang="en-US" altLang="zh-CN" sz="1600" b="0" dirty="0">
                <a:solidFill>
                  <a:srgbClr val="0000FF"/>
                </a:solidFill>
                <a:latin typeface="Times New Roman" panose="02020603050405020304" pitchFamily="18" charset="0"/>
                <a:cs typeface="Times New Roman" panose="02020603050405020304" pitchFamily="18" charset="0"/>
              </a:rPr>
              <a:t>(X,Y)</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X is the 1xn abscissa vector</a:t>
            </a:r>
          </a:p>
          <a:p>
            <a:pPr algn="l"/>
            <a:r>
              <a:rPr lang="en-US" altLang="zh-CN" sz="1600" b="0" dirty="0">
                <a:solidFill>
                  <a:srgbClr val="0000FF"/>
                </a:solidFill>
                <a:latin typeface="Times New Roman" panose="02020603050405020304" pitchFamily="18" charset="0"/>
                <a:cs typeface="Times New Roman" panose="02020603050405020304" pitchFamily="18" charset="0"/>
              </a:rPr>
              <a:t>%             - Y is the 1xn ordinate vector</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A is the 1xn vector containing the coefficients of the Nth</a:t>
            </a:r>
          </a:p>
          <a:p>
            <a:pPr algn="l"/>
            <a:r>
              <a:rPr lang="en-US" altLang="zh-CN" sz="1600" b="0" dirty="0">
                <a:solidFill>
                  <a:srgbClr val="0000FF"/>
                </a:solidFill>
                <a:latin typeface="Times New Roman" panose="02020603050405020304" pitchFamily="18" charset="0"/>
                <a:cs typeface="Times New Roman" panose="02020603050405020304" pitchFamily="18" charset="0"/>
              </a:rPr>
              <a:t>%              degree Newton polynomial</a:t>
            </a:r>
          </a:p>
          <a:p>
            <a:pPr algn="l"/>
            <a:r>
              <a:rPr lang="en-US" altLang="zh-CN" sz="1600" b="0" dirty="0">
                <a:solidFill>
                  <a:srgbClr val="0000FF"/>
                </a:solidFill>
                <a:latin typeface="Times New Roman" panose="02020603050405020304" pitchFamily="18" charset="0"/>
                <a:cs typeface="Times New Roman" panose="02020603050405020304" pitchFamily="18" charset="0"/>
              </a:rPr>
              <a:t>%             - df is the approximate derivative</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s-ES" altLang="zh-CN" sz="1600" b="0" dirty="0">
                <a:solidFill>
                  <a:srgbClr val="0000FF"/>
                </a:solidFill>
                <a:latin typeface="Times New Roman" panose="02020603050405020304" pitchFamily="18" charset="0"/>
                <a:cs typeface="Times New Roman" panose="02020603050405020304" pitchFamily="18" charset="0"/>
              </a:rPr>
              <a:t>% x=0:0.1:1.5;  y=x.^2+sin(x);</a:t>
            </a:r>
          </a:p>
          <a:p>
            <a:pPr algn="l"/>
            <a:r>
              <a:rPr lang="es-ES" altLang="zh-CN" sz="1600" b="0" dirty="0">
                <a:solidFill>
                  <a:srgbClr val="0000FF"/>
                </a:solidFill>
                <a:latin typeface="Times New Roman" panose="02020603050405020304" pitchFamily="18" charset="0"/>
                <a:cs typeface="Times New Roman" panose="02020603050405020304" pitchFamily="18" charset="0"/>
              </a:rPr>
              <a:t>% [A,df]=ChazhiChafen(x,y)</a:t>
            </a:r>
            <a:endParaRPr lang="en-US" altLang="zh-CN"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A=Y;</a:t>
            </a:r>
          </a:p>
          <a:p>
            <a:pPr algn="l"/>
            <a:r>
              <a:rPr lang="en-US" altLang="zh-CN" sz="1600" b="0" dirty="0">
                <a:solidFill>
                  <a:srgbClr val="0000FF"/>
                </a:solidFill>
                <a:latin typeface="Times New Roman" panose="02020603050405020304" pitchFamily="18" charset="0"/>
                <a:cs typeface="Times New Roman" panose="02020603050405020304" pitchFamily="18" charset="0"/>
              </a:rPr>
              <a:t>N=length(X);</a:t>
            </a:r>
          </a:p>
          <a:p>
            <a:pPr algn="l"/>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for j=2:N</a:t>
            </a:r>
          </a:p>
          <a:p>
            <a:pPr algn="l"/>
            <a:r>
              <a:rPr lang="en-US" altLang="zh-CN" sz="1600" b="0" dirty="0">
                <a:solidFill>
                  <a:srgbClr val="0000FF"/>
                </a:solidFill>
                <a:latin typeface="Times New Roman" panose="02020603050405020304" pitchFamily="18" charset="0"/>
                <a:cs typeface="Times New Roman" panose="02020603050405020304" pitchFamily="18" charset="0"/>
              </a:rPr>
              <a:t>   for k=N:-1:j</a:t>
            </a:r>
          </a:p>
          <a:p>
            <a:pPr algn="l"/>
            <a:r>
              <a:rPr lang="en-US" altLang="zh-CN" sz="1600" b="0" dirty="0">
                <a:solidFill>
                  <a:srgbClr val="0000FF"/>
                </a:solidFill>
                <a:latin typeface="Times New Roman" panose="02020603050405020304" pitchFamily="18" charset="0"/>
                <a:cs typeface="Times New Roman" panose="02020603050405020304" pitchFamily="18" charset="0"/>
              </a:rPr>
              <a:t>      A(k)=(A(k)-A(k-1))/(X(k)-X(k-j+1));</a:t>
            </a:r>
          </a:p>
          <a:p>
            <a:pPr algn="l"/>
            <a:r>
              <a:rPr lang="en-US" altLang="zh-CN" sz="1600" b="0" dirty="0">
                <a:solidFill>
                  <a:srgbClr val="0000FF"/>
                </a:solidFill>
                <a:latin typeface="Times New Roman" panose="02020603050405020304" pitchFamily="18" charset="0"/>
                <a:cs typeface="Times New Roman" panose="02020603050405020304" pitchFamily="18" charset="0"/>
              </a:rPr>
              <a:t>   end</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x0=X(1);</a:t>
            </a:r>
          </a:p>
          <a:p>
            <a:pPr algn="l"/>
            <a:r>
              <a:rPr lang="en-US" altLang="zh-CN" sz="1600" b="0" dirty="0">
                <a:solidFill>
                  <a:srgbClr val="0000FF"/>
                </a:solidFill>
                <a:latin typeface="Times New Roman" panose="02020603050405020304" pitchFamily="18" charset="0"/>
                <a:cs typeface="Times New Roman" panose="02020603050405020304" pitchFamily="18" charset="0"/>
              </a:rPr>
              <a:t>df=A(2);</a:t>
            </a:r>
          </a:p>
          <a:p>
            <a:pPr algn="l"/>
            <a:r>
              <a:rPr lang="en-US" altLang="zh-CN" sz="1600" b="0" dirty="0">
                <a:solidFill>
                  <a:srgbClr val="0000FF"/>
                </a:solidFill>
                <a:latin typeface="Times New Roman" panose="02020603050405020304" pitchFamily="18" charset="0"/>
                <a:cs typeface="Times New Roman" panose="02020603050405020304" pitchFamily="18" charset="0"/>
              </a:rPr>
              <a:t>prod=1;</a:t>
            </a:r>
          </a:p>
          <a:p>
            <a:pPr algn="l"/>
            <a:r>
              <a:rPr lang="en-US" altLang="zh-CN" sz="1600" b="0" dirty="0">
                <a:solidFill>
                  <a:srgbClr val="0000FF"/>
                </a:solidFill>
                <a:latin typeface="Times New Roman" panose="02020603050405020304" pitchFamily="18" charset="0"/>
                <a:cs typeface="Times New Roman" panose="02020603050405020304" pitchFamily="18" charset="0"/>
              </a:rPr>
              <a:t>n1=length(A)-1;</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for k=2:n1</a:t>
            </a:r>
          </a:p>
          <a:p>
            <a:pPr algn="l"/>
            <a:r>
              <a:rPr lang="en-US" altLang="zh-CN" sz="1600" b="0" dirty="0">
                <a:solidFill>
                  <a:srgbClr val="0000FF"/>
                </a:solidFill>
                <a:latin typeface="Times New Roman" panose="02020603050405020304" pitchFamily="18" charset="0"/>
                <a:cs typeface="Times New Roman" panose="02020603050405020304" pitchFamily="18" charset="0"/>
              </a:rPr>
              <a:t>   prod=prod*(x0-X(k));</a:t>
            </a:r>
          </a:p>
          <a:p>
            <a:pPr algn="l"/>
            <a:r>
              <a:rPr lang="en-US" altLang="zh-CN" sz="1600" b="0" dirty="0">
                <a:solidFill>
                  <a:srgbClr val="0000FF"/>
                </a:solidFill>
                <a:latin typeface="Times New Roman" panose="02020603050405020304" pitchFamily="18" charset="0"/>
                <a:cs typeface="Times New Roman" panose="02020603050405020304" pitchFamily="18" charset="0"/>
              </a:rPr>
              <a:t>   df=</a:t>
            </a:r>
            <a:r>
              <a:rPr lang="en-US" altLang="zh-CN" sz="1600" b="0" dirty="0" err="1">
                <a:solidFill>
                  <a:srgbClr val="0000FF"/>
                </a:solidFill>
                <a:latin typeface="Times New Roman" panose="02020603050405020304" pitchFamily="18" charset="0"/>
                <a:cs typeface="Times New Roman" panose="02020603050405020304" pitchFamily="18" charset="0"/>
              </a:rPr>
              <a:t>df+prod</a:t>
            </a:r>
            <a:r>
              <a:rPr lang="en-US" altLang="zh-CN" sz="1600" b="0" dirty="0">
                <a:solidFill>
                  <a:srgbClr val="0000FF"/>
                </a:solidFill>
                <a:latin typeface="Times New Roman" panose="02020603050405020304" pitchFamily="18" charset="0"/>
                <a:cs typeface="Times New Roman" panose="02020603050405020304" pitchFamily="18" charset="0"/>
              </a:rPr>
              <a:t>*A(k+1);</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65760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6645F4-EDA3-4B70-A9FC-E98DA5E61F8E}"/>
              </a:ext>
            </a:extLst>
          </p:cNvPr>
          <p:cNvSpPr txBox="1"/>
          <p:nvPr/>
        </p:nvSpPr>
        <p:spPr>
          <a:xfrm>
            <a:off x="3851920" y="148939"/>
            <a:ext cx="230425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作业</a:t>
            </a:r>
            <a:r>
              <a:rPr lang="en-US" altLang="zh-CN" sz="2400" b="0" dirty="0">
                <a:solidFill>
                  <a:schemeClr val="tx1">
                    <a:lumMod val="95000"/>
                    <a:lumOff val="5000"/>
                  </a:schemeClr>
                </a:solidFill>
                <a:latin typeface="+mn-ea"/>
                <a:ea typeface="+mn-ea"/>
              </a:rPr>
              <a:t>6.1</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5D63D518-AEF1-4D61-8008-E13D60151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681139"/>
            <a:ext cx="6817003" cy="4032448"/>
          </a:xfrm>
          <a:prstGeom prst="rect">
            <a:avLst/>
          </a:prstGeom>
        </p:spPr>
      </p:pic>
      <p:sp>
        <p:nvSpPr>
          <p:cNvPr id="6" name="文本框 5">
            <a:extLst>
              <a:ext uri="{FF2B5EF4-FFF2-40B4-BE49-F238E27FC236}">
                <a16:creationId xmlns:a16="http://schemas.microsoft.com/office/drawing/2014/main" id="{762AD6A6-FFCD-43B2-A6C7-A64D7D0BD6AD}"/>
              </a:ext>
            </a:extLst>
          </p:cNvPr>
          <p:cNvSpPr txBox="1"/>
          <p:nvPr/>
        </p:nvSpPr>
        <p:spPr>
          <a:xfrm>
            <a:off x="251520" y="4824591"/>
            <a:ext cx="3672408" cy="461665"/>
          </a:xfrm>
          <a:prstGeom prst="rect">
            <a:avLst/>
          </a:prstGeom>
          <a:noFill/>
        </p:spPr>
        <p:txBody>
          <a:bodyPr wrap="square" rtlCol="0">
            <a:spAutoFit/>
          </a:bodyPr>
          <a:lstStyle/>
          <a:p>
            <a:pPr algn="l"/>
            <a:r>
              <a:rPr lang="zh-CN" altLang="en-US" sz="2400" b="0" dirty="0">
                <a:solidFill>
                  <a:srgbClr val="0000FF"/>
                </a:solidFill>
                <a:latin typeface="+mn-ea"/>
                <a:ea typeface="+mn-ea"/>
              </a:rPr>
              <a:t>算法与程序： </a:t>
            </a:r>
          </a:p>
        </p:txBody>
      </p:sp>
      <p:sp>
        <p:nvSpPr>
          <p:cNvPr id="7" name="文本框 6">
            <a:extLst>
              <a:ext uri="{FF2B5EF4-FFF2-40B4-BE49-F238E27FC236}">
                <a16:creationId xmlns:a16="http://schemas.microsoft.com/office/drawing/2014/main" id="{F7DE45A6-F57E-482A-9B57-D0272E1C1108}"/>
              </a:ext>
            </a:extLst>
          </p:cNvPr>
          <p:cNvSpPr txBox="1"/>
          <p:nvPr/>
        </p:nvSpPr>
        <p:spPr>
          <a:xfrm>
            <a:off x="251520" y="5301208"/>
            <a:ext cx="6552728" cy="60132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修改程序</a:t>
            </a:r>
            <a:r>
              <a:rPr lang="en-US" altLang="zh-CN" sz="3200" b="0" dirty="0">
                <a:solidFill>
                  <a:schemeClr val="tx1"/>
                </a:solidFill>
              </a:rPr>
              <a:t>:  </a:t>
            </a:r>
            <a:r>
              <a:rPr lang="en-US" altLang="zh-CN" sz="2400" b="0" dirty="0" err="1">
                <a:solidFill>
                  <a:schemeClr val="tx1"/>
                </a:solidFill>
              </a:rPr>
              <a:t>ChazhiChafen.m</a:t>
            </a:r>
            <a:r>
              <a:rPr lang="zh-CN" altLang="en-US" sz="2400" b="0" dirty="0">
                <a:solidFill>
                  <a:schemeClr val="tx1">
                    <a:lumMod val="95000"/>
                    <a:lumOff val="5000"/>
                  </a:schemeClr>
                </a:solidFill>
                <a:latin typeface="+mn-ea"/>
                <a:ea typeface="+mn-ea"/>
              </a:rPr>
              <a:t>，使得可用它计算 </a:t>
            </a:r>
            <a:endParaRPr lang="en-US" altLang="zh-CN" sz="2400" b="0" dirty="0">
              <a:solidFill>
                <a:schemeClr val="tx1"/>
              </a:solidFill>
            </a:endParaRPr>
          </a:p>
        </p:txBody>
      </p:sp>
      <p:pic>
        <p:nvPicPr>
          <p:cNvPr id="8" name="图片 7">
            <a:extLst>
              <a:ext uri="{FF2B5EF4-FFF2-40B4-BE49-F238E27FC236}">
                <a16:creationId xmlns:a16="http://schemas.microsoft.com/office/drawing/2014/main" id="{A9F0E6ED-8F6E-4568-B861-80948225DC4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87824" y="6034447"/>
            <a:ext cx="3816424" cy="302400"/>
          </a:xfrm>
          <a:prstGeom prst="rect">
            <a:avLst/>
          </a:prstGeom>
        </p:spPr>
      </p:pic>
    </p:spTree>
    <p:extLst>
      <p:ext uri="{BB962C8B-B14F-4D97-AF65-F5344CB8AC3E}">
        <p14:creationId xmlns:p14="http://schemas.microsoft.com/office/powerpoint/2010/main" val="312754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123728" y="1844824"/>
            <a:ext cx="3744416" cy="531003"/>
          </a:xfrm>
        </p:spPr>
        <p:txBody>
          <a:bodyPr>
            <a:noAutofit/>
          </a:bodyPr>
          <a:lstStyle/>
          <a:p>
            <a:pPr marL="0" indent="0">
              <a:buNone/>
            </a:pPr>
            <a:r>
              <a:rPr lang="zh-CN" altLang="en-US" sz="3600" b="1" dirty="0">
                <a:latin typeface="+mn-ea"/>
              </a:rPr>
              <a:t>第六章 数值微分</a:t>
            </a:r>
            <a:endParaRPr lang="en-US" altLang="zh-CN" sz="3600" b="1" dirty="0">
              <a:latin typeface="+mn-ea"/>
            </a:endParaRPr>
          </a:p>
          <a:p>
            <a:pPr marL="0" indent="0">
              <a:buNone/>
            </a:pPr>
            <a:r>
              <a:rPr lang="zh-CN" altLang="en-US" sz="3600" dirty="0">
                <a:latin typeface="+mn-ea"/>
              </a:rPr>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843808" y="2708920"/>
            <a:ext cx="6120680" cy="2589491"/>
          </a:xfrm>
          <a:prstGeom prst="rect">
            <a:avLst/>
          </a:prstGeom>
          <a:noFill/>
        </p:spPr>
        <p:txBody>
          <a:bodyPr wrap="square" rtlCol="0">
            <a:spAutoFit/>
          </a:bodyPr>
          <a:lstStyle/>
          <a:p>
            <a:pPr algn="l">
              <a:lnSpc>
                <a:spcPts val="4000"/>
              </a:lnSpc>
            </a:pPr>
            <a:r>
              <a:rPr lang="en-US" altLang="zh-CN" sz="2800" b="0" dirty="0">
                <a:solidFill>
                  <a:srgbClr val="FF0000"/>
                </a:solidFill>
                <a:latin typeface="仿宋" panose="02010609060101010101" pitchFamily="49" charset="-122"/>
                <a:ea typeface="仿宋" panose="02010609060101010101" pitchFamily="49" charset="-122"/>
              </a:rPr>
              <a:t>6.1 </a:t>
            </a:r>
            <a:r>
              <a:rPr lang="zh-CN" altLang="en-US" sz="2800" b="0" dirty="0">
                <a:solidFill>
                  <a:srgbClr val="FF0000"/>
                </a:solidFill>
                <a:latin typeface="仿宋" panose="02010609060101010101" pitchFamily="49" charset="-122"/>
                <a:ea typeface="仿宋" panose="02010609060101010101" pitchFamily="49" charset="-122"/>
              </a:rPr>
              <a:t>引言</a:t>
            </a:r>
            <a:endParaRPr lang="en-US" altLang="zh-CN" sz="2800" b="0" dirty="0">
              <a:solidFill>
                <a:srgbClr val="FF0000"/>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rgbClr val="FF0000"/>
                </a:solidFill>
                <a:latin typeface="仿宋" panose="02010609060101010101" pitchFamily="49" charset="-122"/>
                <a:ea typeface="仿宋" panose="02010609060101010101" pitchFamily="49" charset="-122"/>
              </a:rPr>
              <a:t>6.2 </a:t>
            </a:r>
            <a:r>
              <a:rPr lang="zh-CN" altLang="en-US" sz="2800" b="0" dirty="0">
                <a:solidFill>
                  <a:srgbClr val="FF0000"/>
                </a:solidFill>
                <a:latin typeface="仿宋" panose="02010609060101010101" pitchFamily="49" charset="-122"/>
                <a:ea typeface="仿宋" panose="02010609060101010101" pitchFamily="49" charset="-122"/>
              </a:rPr>
              <a:t>导数的近似值</a:t>
            </a:r>
            <a:endParaRPr lang="en-US" altLang="zh-CN" sz="2800" b="0" dirty="0">
              <a:solidFill>
                <a:srgbClr val="FF0000"/>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rgbClr val="FF0000"/>
                </a:solidFill>
                <a:latin typeface="仿宋" panose="02010609060101010101" pitchFamily="49" charset="-122"/>
                <a:ea typeface="仿宋" panose="02010609060101010101" pitchFamily="49" charset="-122"/>
              </a:rPr>
              <a:t>6.3 </a:t>
            </a:r>
            <a:r>
              <a:rPr lang="zh-CN" altLang="en-US" sz="2800" b="0" dirty="0">
                <a:solidFill>
                  <a:srgbClr val="FF0000"/>
                </a:solidFill>
                <a:latin typeface="仿宋" panose="02010609060101010101" pitchFamily="49" charset="-122"/>
                <a:ea typeface="仿宋" panose="02010609060101010101" pitchFamily="49" charset="-122"/>
              </a:rPr>
              <a:t>插值型求导公式</a:t>
            </a:r>
            <a:endParaRPr lang="en-US" altLang="zh-CN" sz="2800" b="0" dirty="0">
              <a:solidFill>
                <a:srgbClr val="FF0000"/>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6.4 </a:t>
            </a:r>
            <a:r>
              <a:rPr lang="zh-CN" altLang="en-US" sz="2800" b="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6.5 </a:t>
            </a:r>
            <a:r>
              <a:rPr lang="zh-CN" altLang="en-US" sz="2800" b="0" dirty="0">
                <a:solidFill>
                  <a:schemeClr val="bg2">
                    <a:lumMod val="10000"/>
                  </a:schemeClr>
                </a:solidFill>
                <a:latin typeface="仿宋" panose="02010609060101010101" pitchFamily="49" charset="-122"/>
                <a:ea typeface="仿宋" panose="02010609060101010101" pitchFamily="49" charset="-122"/>
              </a:rPr>
              <a:t>运用数值积分求数值微分</a:t>
            </a:r>
          </a:p>
        </p:txBody>
      </p:sp>
      <p:sp>
        <p:nvSpPr>
          <p:cNvPr id="2" name="文本框 1">
            <a:extLst>
              <a:ext uri="{FF2B5EF4-FFF2-40B4-BE49-F238E27FC236}">
                <a16:creationId xmlns:a16="http://schemas.microsoft.com/office/drawing/2014/main" id="{BD9D9EBC-42CE-4C59-A755-9E15683DB71A}"/>
              </a:ext>
            </a:extLst>
          </p:cNvPr>
          <p:cNvSpPr txBox="1"/>
          <p:nvPr/>
        </p:nvSpPr>
        <p:spPr>
          <a:xfrm>
            <a:off x="3491880" y="908720"/>
            <a:ext cx="2952328" cy="584775"/>
          </a:xfrm>
          <a:prstGeom prst="rect">
            <a:avLst/>
          </a:prstGeom>
          <a:noFill/>
        </p:spPr>
        <p:txBody>
          <a:bodyPr wrap="square" rtlCol="0">
            <a:spAutoFit/>
          </a:bodyPr>
          <a:lstStyle/>
          <a:p>
            <a:pPr algn="l"/>
            <a:r>
              <a:rPr lang="zh-CN" altLang="en-US" sz="32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343246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FADA9-6856-4061-9990-4041CCDAD946}"/>
              </a:ext>
            </a:extLst>
          </p:cNvPr>
          <p:cNvSpPr txBox="1"/>
          <p:nvPr/>
        </p:nvSpPr>
        <p:spPr>
          <a:xfrm>
            <a:off x="139564" y="543376"/>
            <a:ext cx="3240360"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6.2.1 </a:t>
            </a:r>
            <a:r>
              <a:rPr lang="zh-CN" altLang="en-US" sz="2400" b="0" dirty="0">
                <a:solidFill>
                  <a:schemeClr val="tx1">
                    <a:lumMod val="95000"/>
                    <a:lumOff val="5000"/>
                  </a:schemeClr>
                </a:solidFill>
                <a:latin typeface="+mn-ea"/>
                <a:ea typeface="+mn-ea"/>
              </a:rPr>
              <a:t>差商的极限</a:t>
            </a:r>
          </a:p>
        </p:txBody>
      </p:sp>
      <p:sp>
        <p:nvSpPr>
          <p:cNvPr id="3" name="Rectangle 2">
            <a:extLst>
              <a:ext uri="{FF2B5EF4-FFF2-40B4-BE49-F238E27FC236}">
                <a16:creationId xmlns:a16="http://schemas.microsoft.com/office/drawing/2014/main" id="{ADED7777-386B-4C06-BA48-DD06AC019855}"/>
              </a:ext>
            </a:extLst>
          </p:cNvPr>
          <p:cNvSpPr txBox="1">
            <a:spLocks noChangeArrowheads="1"/>
          </p:cNvSpPr>
          <p:nvPr/>
        </p:nvSpPr>
        <p:spPr>
          <a:xfrm>
            <a:off x="2699792" y="152083"/>
            <a:ext cx="5940152" cy="37941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a:solidFill>
                  <a:schemeClr val="bg2">
                    <a:lumMod val="10000"/>
                  </a:schemeClr>
                </a:solidFill>
                <a:latin typeface="+mn-ea"/>
                <a:ea typeface="+mn-ea"/>
              </a:rPr>
              <a:t>6.2 </a:t>
            </a:r>
            <a:r>
              <a:rPr lang="zh-CN" altLang="en-US" sz="2800" b="0">
                <a:solidFill>
                  <a:schemeClr val="bg2">
                    <a:lumMod val="10000"/>
                  </a:schemeClr>
                </a:solidFill>
                <a:latin typeface="+mn-ea"/>
                <a:ea typeface="+mn-ea"/>
              </a:rPr>
              <a:t>导数的近似值</a:t>
            </a:r>
            <a:endParaRPr lang="zh-CN" altLang="en-US" sz="2800" b="1" dirty="0">
              <a:solidFill>
                <a:srgbClr val="FF3300"/>
              </a:solidFill>
              <a:latin typeface="+mn-ea"/>
              <a:ea typeface="+mn-ea"/>
            </a:endParaRPr>
          </a:p>
        </p:txBody>
      </p:sp>
      <p:sp>
        <p:nvSpPr>
          <p:cNvPr id="4" name="Text Box 20">
            <a:extLst>
              <a:ext uri="{FF2B5EF4-FFF2-40B4-BE49-F238E27FC236}">
                <a16:creationId xmlns:a16="http://schemas.microsoft.com/office/drawing/2014/main" id="{FC75CF84-5125-4A2E-A791-0CFE31DC73B7}"/>
              </a:ext>
            </a:extLst>
          </p:cNvPr>
          <p:cNvSpPr txBox="1">
            <a:spLocks noChangeArrowheads="1"/>
          </p:cNvSpPr>
          <p:nvPr/>
        </p:nvSpPr>
        <p:spPr bwMode="auto">
          <a:xfrm>
            <a:off x="139564" y="1844609"/>
            <a:ext cx="38164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solidFill>
                  <a:schemeClr val="tx1"/>
                </a:solidFill>
              </a:rPr>
              <a:t># </a:t>
            </a:r>
            <a:r>
              <a:rPr lang="zh-CN" altLang="en-US" sz="2800" b="1" dirty="0">
                <a:solidFill>
                  <a:schemeClr val="tx1"/>
                </a:solidFill>
              </a:rPr>
              <a:t>微分的定义：</a:t>
            </a:r>
          </a:p>
          <a:p>
            <a:pPr algn="l"/>
            <a:r>
              <a:rPr lang="zh-CN" altLang="en-US" sz="2800" b="1" dirty="0">
                <a:solidFill>
                  <a:schemeClr val="tx1"/>
                </a:solidFill>
              </a:rPr>
              <a:t>求 </a:t>
            </a:r>
            <a:r>
              <a:rPr lang="en-US" altLang="zh-CN" sz="2800" b="1" dirty="0">
                <a:solidFill>
                  <a:schemeClr val="tx1"/>
                </a:solidFill>
              </a:rPr>
              <a:t>x</a:t>
            </a:r>
            <a:r>
              <a:rPr lang="en-US" altLang="zh-CN" sz="2800" b="1" baseline="-25000" dirty="0">
                <a:solidFill>
                  <a:schemeClr val="tx1"/>
                </a:solidFill>
              </a:rPr>
              <a:t>1</a:t>
            </a:r>
            <a:r>
              <a:rPr lang="en-US" altLang="zh-CN" sz="2800" b="1" dirty="0">
                <a:solidFill>
                  <a:schemeClr val="tx1"/>
                </a:solidFill>
              </a:rPr>
              <a:t> </a:t>
            </a:r>
            <a:r>
              <a:rPr lang="zh-CN" altLang="en-US" sz="2800" b="1" dirty="0">
                <a:solidFill>
                  <a:schemeClr val="tx1"/>
                </a:solidFill>
              </a:rPr>
              <a:t>处的一阶导数。</a:t>
            </a:r>
          </a:p>
        </p:txBody>
      </p:sp>
      <p:graphicFrame>
        <p:nvGraphicFramePr>
          <p:cNvPr id="5" name="Object 2">
            <a:extLst>
              <a:ext uri="{FF2B5EF4-FFF2-40B4-BE49-F238E27FC236}">
                <a16:creationId xmlns:a16="http://schemas.microsoft.com/office/drawing/2014/main" id="{4F82C42B-C9B6-4A95-A36D-5B039EF64872}"/>
              </a:ext>
            </a:extLst>
          </p:cNvPr>
          <p:cNvGraphicFramePr>
            <a:graphicFrameLocks noChangeAspect="1"/>
          </p:cNvGraphicFramePr>
          <p:nvPr>
            <p:extLst/>
          </p:nvPr>
        </p:nvGraphicFramePr>
        <p:xfrm>
          <a:off x="3644501" y="800238"/>
          <a:ext cx="5166134" cy="2534881"/>
        </p:xfrm>
        <a:graphic>
          <a:graphicData uri="http://schemas.openxmlformats.org/presentationml/2006/ole">
            <mc:AlternateContent xmlns:mc="http://schemas.openxmlformats.org/markup-compatibility/2006">
              <mc:Choice xmlns:v="urn:schemas-microsoft-com:vml" Requires="v">
                <p:oleObj spid="_x0000_s278536" name="公式" r:id="rId3" imgW="2197080" imgH="1269720" progId="Equation.3">
                  <p:embed/>
                </p:oleObj>
              </mc:Choice>
              <mc:Fallback>
                <p:oleObj name="公式" r:id="rId3" imgW="2197080" imgH="1269720" progId="Equation.3">
                  <p:embed/>
                  <p:pic>
                    <p:nvPicPr>
                      <p:cNvPr id="5" name="Object 2">
                        <a:extLst>
                          <a:ext uri="{FF2B5EF4-FFF2-40B4-BE49-F238E27FC236}">
                            <a16:creationId xmlns:a16="http://schemas.microsoft.com/office/drawing/2014/main" id="{4F82C42B-C9B6-4A95-A36D-5B039EF64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501" y="800238"/>
                        <a:ext cx="5166134" cy="2534881"/>
                      </a:xfrm>
                      <a:prstGeom prst="rect">
                        <a:avLst/>
                      </a:prstGeom>
                      <a:noFill/>
                      <a:ln>
                        <a:noFill/>
                      </a:ln>
                      <a:effectLst/>
                    </p:spPr>
                  </p:pic>
                </p:oleObj>
              </mc:Fallback>
            </mc:AlternateContent>
          </a:graphicData>
        </a:graphic>
      </p:graphicFrame>
      <p:sp>
        <p:nvSpPr>
          <p:cNvPr id="6" name="Text Box 19">
            <a:extLst>
              <a:ext uri="{FF2B5EF4-FFF2-40B4-BE49-F238E27FC236}">
                <a16:creationId xmlns:a16="http://schemas.microsoft.com/office/drawing/2014/main" id="{227A7082-7FD2-4B64-BD42-486A73E6861E}"/>
              </a:ext>
            </a:extLst>
          </p:cNvPr>
          <p:cNvSpPr txBox="1">
            <a:spLocks noChangeArrowheads="1"/>
          </p:cNvSpPr>
          <p:nvPr/>
        </p:nvSpPr>
        <p:spPr bwMode="auto">
          <a:xfrm>
            <a:off x="199835" y="3630703"/>
            <a:ext cx="2806744" cy="18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800" b="1" dirty="0">
                <a:solidFill>
                  <a:schemeClr val="tx1"/>
                </a:solidFill>
              </a:rPr>
              <a:t># </a:t>
            </a:r>
            <a:r>
              <a:rPr lang="zh-CN" altLang="en-US" sz="2800" b="1" dirty="0">
                <a:solidFill>
                  <a:schemeClr val="tx1"/>
                </a:solidFill>
              </a:rPr>
              <a:t>几何意义</a:t>
            </a:r>
          </a:p>
          <a:p>
            <a:pPr algn="l">
              <a:spcBef>
                <a:spcPct val="50000"/>
              </a:spcBef>
            </a:pPr>
            <a:r>
              <a:rPr lang="en-US" altLang="zh-CN" sz="2800" dirty="0">
                <a:solidFill>
                  <a:schemeClr val="tx1"/>
                </a:solidFill>
              </a:rPr>
              <a:t>h = x</a:t>
            </a:r>
            <a:r>
              <a:rPr lang="en-US" altLang="zh-CN" sz="2800" baseline="-25000" dirty="0">
                <a:solidFill>
                  <a:schemeClr val="tx1"/>
                </a:solidFill>
              </a:rPr>
              <a:t>1</a:t>
            </a:r>
            <a:r>
              <a:rPr lang="en-US" altLang="zh-CN" sz="2800" dirty="0">
                <a:solidFill>
                  <a:schemeClr val="tx1"/>
                </a:solidFill>
              </a:rPr>
              <a:t>-x</a:t>
            </a:r>
            <a:r>
              <a:rPr lang="en-US" altLang="zh-CN" sz="2800" baseline="-25000" dirty="0">
                <a:solidFill>
                  <a:schemeClr val="tx1"/>
                </a:solidFill>
              </a:rPr>
              <a:t>0</a:t>
            </a:r>
            <a:r>
              <a:rPr lang="en-US" altLang="zh-CN" sz="2800" dirty="0">
                <a:solidFill>
                  <a:schemeClr val="tx1"/>
                </a:solidFill>
              </a:rPr>
              <a:t>= x</a:t>
            </a:r>
            <a:r>
              <a:rPr lang="en-US" altLang="zh-CN" sz="2800" baseline="-25000" dirty="0">
                <a:solidFill>
                  <a:schemeClr val="tx1"/>
                </a:solidFill>
              </a:rPr>
              <a:t>2</a:t>
            </a:r>
            <a:r>
              <a:rPr lang="en-US" altLang="zh-CN" sz="2800" dirty="0">
                <a:solidFill>
                  <a:schemeClr val="tx1"/>
                </a:solidFill>
              </a:rPr>
              <a:t>-x</a:t>
            </a:r>
            <a:r>
              <a:rPr lang="en-US" altLang="zh-CN" sz="2800" baseline="-25000" dirty="0">
                <a:solidFill>
                  <a:schemeClr val="tx1"/>
                </a:solidFill>
              </a:rPr>
              <a:t>1</a:t>
            </a:r>
          </a:p>
          <a:p>
            <a:pPr algn="l">
              <a:spcBef>
                <a:spcPct val="50000"/>
              </a:spcBef>
            </a:pPr>
            <a:r>
              <a:rPr lang="zh-CN" altLang="en-US" sz="2800" b="1" dirty="0">
                <a:solidFill>
                  <a:schemeClr val="tx1"/>
                </a:solidFill>
              </a:rPr>
              <a:t>称为步长。</a:t>
            </a:r>
          </a:p>
        </p:txBody>
      </p:sp>
      <p:grpSp>
        <p:nvGrpSpPr>
          <p:cNvPr id="7" name="Group 29">
            <a:extLst>
              <a:ext uri="{FF2B5EF4-FFF2-40B4-BE49-F238E27FC236}">
                <a16:creationId xmlns:a16="http://schemas.microsoft.com/office/drawing/2014/main" id="{9E21D341-5F0B-4A1E-BF47-2373E666FCB0}"/>
              </a:ext>
            </a:extLst>
          </p:cNvPr>
          <p:cNvGrpSpPr>
            <a:grpSpLocks/>
          </p:cNvGrpSpPr>
          <p:nvPr/>
        </p:nvGrpSpPr>
        <p:grpSpPr bwMode="auto">
          <a:xfrm>
            <a:off x="3419872" y="2996952"/>
            <a:ext cx="5148064" cy="3305708"/>
            <a:chOff x="2155" y="2079"/>
            <a:chExt cx="2948" cy="1995"/>
          </a:xfrm>
        </p:grpSpPr>
        <p:grpSp>
          <p:nvGrpSpPr>
            <p:cNvPr id="8" name="Group 21">
              <a:extLst>
                <a:ext uri="{FF2B5EF4-FFF2-40B4-BE49-F238E27FC236}">
                  <a16:creationId xmlns:a16="http://schemas.microsoft.com/office/drawing/2014/main" id="{E07985CF-A805-46A7-BB6B-3CAA3B45BB9A}"/>
                </a:ext>
              </a:extLst>
            </p:cNvPr>
            <p:cNvGrpSpPr>
              <a:grpSpLocks/>
            </p:cNvGrpSpPr>
            <p:nvPr/>
          </p:nvGrpSpPr>
          <p:grpSpPr bwMode="auto">
            <a:xfrm>
              <a:off x="2155" y="2079"/>
              <a:ext cx="2948" cy="1995"/>
              <a:chOff x="1610" y="1807"/>
              <a:chExt cx="2948" cy="1995"/>
            </a:xfrm>
          </p:grpSpPr>
          <p:grpSp>
            <p:nvGrpSpPr>
              <p:cNvPr id="12" name="Group 15">
                <a:extLst>
                  <a:ext uri="{FF2B5EF4-FFF2-40B4-BE49-F238E27FC236}">
                    <a16:creationId xmlns:a16="http://schemas.microsoft.com/office/drawing/2014/main" id="{E006E4CA-8A26-4305-97EC-E3E5C5F4170A}"/>
                  </a:ext>
                </a:extLst>
              </p:cNvPr>
              <p:cNvGrpSpPr>
                <a:grpSpLocks/>
              </p:cNvGrpSpPr>
              <p:nvPr/>
            </p:nvGrpSpPr>
            <p:grpSpPr bwMode="auto">
              <a:xfrm>
                <a:off x="1610" y="1807"/>
                <a:ext cx="2948" cy="1860"/>
                <a:chOff x="1610" y="255"/>
                <a:chExt cx="2948" cy="1860"/>
              </a:xfrm>
            </p:grpSpPr>
            <p:sp>
              <p:nvSpPr>
                <p:cNvPr id="16" name="Freeform 5">
                  <a:extLst>
                    <a:ext uri="{FF2B5EF4-FFF2-40B4-BE49-F238E27FC236}">
                      <a16:creationId xmlns:a16="http://schemas.microsoft.com/office/drawing/2014/main" id="{706E962A-5F1C-4B52-B4AF-FCE3700A009B}"/>
                    </a:ext>
                  </a:extLst>
                </p:cNvPr>
                <p:cNvSpPr>
                  <a:spLocks/>
                </p:cNvSpPr>
                <p:nvPr/>
              </p:nvSpPr>
              <p:spPr bwMode="auto">
                <a:xfrm>
                  <a:off x="2018" y="436"/>
                  <a:ext cx="1905" cy="1406"/>
                </a:xfrm>
                <a:custGeom>
                  <a:avLst/>
                  <a:gdLst>
                    <a:gd name="T0" fmla="*/ 0 w 1905"/>
                    <a:gd name="T1" fmla="*/ 0 h 1406"/>
                    <a:gd name="T2" fmla="*/ 590 w 1905"/>
                    <a:gd name="T3" fmla="*/ 953 h 1406"/>
                    <a:gd name="T4" fmla="*/ 1905 w 1905"/>
                    <a:gd name="T5" fmla="*/ 1406 h 1406"/>
                  </a:gdLst>
                  <a:ahLst/>
                  <a:cxnLst>
                    <a:cxn ang="0">
                      <a:pos x="T0" y="T1"/>
                    </a:cxn>
                    <a:cxn ang="0">
                      <a:pos x="T2" y="T3"/>
                    </a:cxn>
                    <a:cxn ang="0">
                      <a:pos x="T4" y="T5"/>
                    </a:cxn>
                  </a:cxnLst>
                  <a:rect l="0" t="0" r="r" b="b"/>
                  <a:pathLst>
                    <a:path w="1905" h="1406">
                      <a:moveTo>
                        <a:pt x="0" y="0"/>
                      </a:moveTo>
                      <a:cubicBezTo>
                        <a:pt x="136" y="359"/>
                        <a:pt x="272" y="719"/>
                        <a:pt x="590" y="953"/>
                      </a:cubicBezTo>
                      <a:cubicBezTo>
                        <a:pt x="908" y="1187"/>
                        <a:pt x="1678" y="1331"/>
                        <a:pt x="1905" y="1406"/>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Line 6">
                  <a:extLst>
                    <a:ext uri="{FF2B5EF4-FFF2-40B4-BE49-F238E27FC236}">
                      <a16:creationId xmlns:a16="http://schemas.microsoft.com/office/drawing/2014/main" id="{8C9D07A1-3EEE-4CEB-8AB4-B26E2952E7E4}"/>
                    </a:ext>
                  </a:extLst>
                </p:cNvPr>
                <p:cNvSpPr>
                  <a:spLocks noChangeShapeType="1"/>
                </p:cNvSpPr>
                <p:nvPr/>
              </p:nvSpPr>
              <p:spPr bwMode="auto">
                <a:xfrm>
                  <a:off x="2200" y="845"/>
                  <a:ext cx="453" cy="544"/>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8" name="Line 7">
                  <a:extLst>
                    <a:ext uri="{FF2B5EF4-FFF2-40B4-BE49-F238E27FC236}">
                      <a16:creationId xmlns:a16="http://schemas.microsoft.com/office/drawing/2014/main" id="{2A0614CD-0657-4D44-82DD-A2347270EA2C}"/>
                    </a:ext>
                  </a:extLst>
                </p:cNvPr>
                <p:cNvSpPr>
                  <a:spLocks noChangeShapeType="1"/>
                </p:cNvSpPr>
                <p:nvPr/>
              </p:nvSpPr>
              <p:spPr bwMode="auto">
                <a:xfrm>
                  <a:off x="2653" y="1389"/>
                  <a:ext cx="590" cy="27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9" name="Line 8">
                  <a:extLst>
                    <a:ext uri="{FF2B5EF4-FFF2-40B4-BE49-F238E27FC236}">
                      <a16:creationId xmlns:a16="http://schemas.microsoft.com/office/drawing/2014/main" id="{D6AA1FE2-A02B-4A88-807B-32815B554460}"/>
                    </a:ext>
                  </a:extLst>
                </p:cNvPr>
                <p:cNvSpPr>
                  <a:spLocks noChangeShapeType="1"/>
                </p:cNvSpPr>
                <p:nvPr/>
              </p:nvSpPr>
              <p:spPr bwMode="auto">
                <a:xfrm>
                  <a:off x="2154" y="799"/>
                  <a:ext cx="1043" cy="816"/>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0" name="Line 9">
                  <a:extLst>
                    <a:ext uri="{FF2B5EF4-FFF2-40B4-BE49-F238E27FC236}">
                      <a16:creationId xmlns:a16="http://schemas.microsoft.com/office/drawing/2014/main" id="{C97757E9-C0BE-4E0E-84E7-02917665182B}"/>
                    </a:ext>
                  </a:extLst>
                </p:cNvPr>
                <p:cNvSpPr>
                  <a:spLocks noChangeShapeType="1"/>
                </p:cNvSpPr>
                <p:nvPr/>
              </p:nvSpPr>
              <p:spPr bwMode="auto">
                <a:xfrm>
                  <a:off x="2109" y="1071"/>
                  <a:ext cx="1134" cy="72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1" name="Line 10">
                  <a:extLst>
                    <a:ext uri="{FF2B5EF4-FFF2-40B4-BE49-F238E27FC236}">
                      <a16:creationId xmlns:a16="http://schemas.microsoft.com/office/drawing/2014/main" id="{1215762A-A402-4909-AA94-EB85331579D2}"/>
                    </a:ext>
                  </a:extLst>
                </p:cNvPr>
                <p:cNvSpPr>
                  <a:spLocks noChangeShapeType="1"/>
                </p:cNvSpPr>
                <p:nvPr/>
              </p:nvSpPr>
              <p:spPr bwMode="auto">
                <a:xfrm>
                  <a:off x="2154" y="799"/>
                  <a:ext cx="0" cy="11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 name="Line 11">
                  <a:extLst>
                    <a:ext uri="{FF2B5EF4-FFF2-40B4-BE49-F238E27FC236}">
                      <a16:creationId xmlns:a16="http://schemas.microsoft.com/office/drawing/2014/main" id="{2FF9A7B7-F3C8-4637-9EFC-04BA4EB1B658}"/>
                    </a:ext>
                  </a:extLst>
                </p:cNvPr>
                <p:cNvSpPr>
                  <a:spLocks noChangeShapeType="1"/>
                </p:cNvSpPr>
                <p:nvPr/>
              </p:nvSpPr>
              <p:spPr bwMode="auto">
                <a:xfrm>
                  <a:off x="2653" y="1389"/>
                  <a:ext cx="0" cy="5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 name="Line 12">
                  <a:extLst>
                    <a:ext uri="{FF2B5EF4-FFF2-40B4-BE49-F238E27FC236}">
                      <a16:creationId xmlns:a16="http://schemas.microsoft.com/office/drawing/2014/main" id="{0C601E0D-1547-4616-AACB-87033532E92C}"/>
                    </a:ext>
                  </a:extLst>
                </p:cNvPr>
                <p:cNvSpPr>
                  <a:spLocks noChangeShapeType="1"/>
                </p:cNvSpPr>
                <p:nvPr/>
              </p:nvSpPr>
              <p:spPr bwMode="auto">
                <a:xfrm>
                  <a:off x="3198" y="1616"/>
                  <a:ext cx="0" cy="3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4" name="Line 13">
                  <a:extLst>
                    <a:ext uri="{FF2B5EF4-FFF2-40B4-BE49-F238E27FC236}">
                      <a16:creationId xmlns:a16="http://schemas.microsoft.com/office/drawing/2014/main" id="{ADA55EC1-8B67-4FA8-A134-089E1121D752}"/>
                    </a:ext>
                  </a:extLst>
                </p:cNvPr>
                <p:cNvSpPr>
                  <a:spLocks noChangeShapeType="1"/>
                </p:cNvSpPr>
                <p:nvPr/>
              </p:nvSpPr>
              <p:spPr bwMode="auto">
                <a:xfrm>
                  <a:off x="1610" y="1979"/>
                  <a:ext cx="29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5" name="Line 14">
                  <a:extLst>
                    <a:ext uri="{FF2B5EF4-FFF2-40B4-BE49-F238E27FC236}">
                      <a16:creationId xmlns:a16="http://schemas.microsoft.com/office/drawing/2014/main" id="{A986C1AB-580E-4B72-8A70-8C71529DF5EE}"/>
                    </a:ext>
                  </a:extLst>
                </p:cNvPr>
                <p:cNvSpPr>
                  <a:spLocks noChangeShapeType="1"/>
                </p:cNvSpPr>
                <p:nvPr/>
              </p:nvSpPr>
              <p:spPr bwMode="auto">
                <a:xfrm flipV="1">
                  <a:off x="1791" y="255"/>
                  <a:ext cx="0" cy="18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3" name="Text Box 16">
                <a:extLst>
                  <a:ext uri="{FF2B5EF4-FFF2-40B4-BE49-F238E27FC236}">
                    <a16:creationId xmlns:a16="http://schemas.microsoft.com/office/drawing/2014/main" id="{3A76D498-73C0-4681-9DB2-852E931A0D8F}"/>
                  </a:ext>
                </a:extLst>
              </p:cNvPr>
              <p:cNvSpPr txBox="1">
                <a:spLocks noChangeArrowheads="1"/>
              </p:cNvSpPr>
              <p:nvPr/>
            </p:nvSpPr>
            <p:spPr bwMode="auto">
              <a:xfrm>
                <a:off x="2552" y="3569"/>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rPr>
                  <a:t>x</a:t>
                </a:r>
                <a:r>
                  <a:rPr lang="en-US" altLang="zh-CN" baseline="-25000">
                    <a:solidFill>
                      <a:schemeClr val="tx1"/>
                    </a:solidFill>
                  </a:rPr>
                  <a:t>1</a:t>
                </a:r>
                <a:endParaRPr lang="en-US" altLang="zh-CN">
                  <a:solidFill>
                    <a:schemeClr val="tx1"/>
                  </a:solidFill>
                </a:endParaRPr>
              </a:p>
            </p:txBody>
          </p:sp>
          <p:sp>
            <p:nvSpPr>
              <p:cNvPr id="14" name="Text Box 17">
                <a:extLst>
                  <a:ext uri="{FF2B5EF4-FFF2-40B4-BE49-F238E27FC236}">
                    <a16:creationId xmlns:a16="http://schemas.microsoft.com/office/drawing/2014/main" id="{AF6DC72F-84A3-42D6-A72E-7DC01B1A217E}"/>
                  </a:ext>
                </a:extLst>
              </p:cNvPr>
              <p:cNvSpPr txBox="1">
                <a:spLocks noChangeArrowheads="1"/>
              </p:cNvSpPr>
              <p:nvPr/>
            </p:nvSpPr>
            <p:spPr bwMode="auto">
              <a:xfrm>
                <a:off x="1863" y="3566"/>
                <a:ext cx="81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chemeClr val="tx1"/>
                    </a:solidFill>
                  </a:rPr>
                  <a:t>x</a:t>
                </a:r>
                <a:r>
                  <a:rPr lang="en-US" altLang="zh-CN" baseline="-25000" dirty="0">
                    <a:solidFill>
                      <a:schemeClr val="tx1"/>
                    </a:solidFill>
                  </a:rPr>
                  <a:t>0</a:t>
                </a:r>
                <a:r>
                  <a:rPr lang="en-US" altLang="zh-CN" dirty="0">
                    <a:solidFill>
                      <a:schemeClr val="tx1"/>
                    </a:solidFill>
                  </a:rPr>
                  <a:t>=x</a:t>
                </a:r>
                <a:r>
                  <a:rPr lang="en-US" altLang="zh-CN" baseline="-25000" dirty="0">
                    <a:solidFill>
                      <a:schemeClr val="tx1"/>
                    </a:solidFill>
                  </a:rPr>
                  <a:t>1</a:t>
                </a:r>
                <a:r>
                  <a:rPr lang="en-US" altLang="zh-CN" dirty="0">
                    <a:solidFill>
                      <a:schemeClr val="tx1"/>
                    </a:solidFill>
                  </a:rPr>
                  <a:t>-h</a:t>
                </a:r>
              </a:p>
            </p:txBody>
          </p:sp>
          <p:sp>
            <p:nvSpPr>
              <p:cNvPr id="15" name="Text Box 18">
                <a:extLst>
                  <a:ext uri="{FF2B5EF4-FFF2-40B4-BE49-F238E27FC236}">
                    <a16:creationId xmlns:a16="http://schemas.microsoft.com/office/drawing/2014/main" id="{AE38002B-B427-4206-B3F4-32F8B87D099E}"/>
                  </a:ext>
                </a:extLst>
              </p:cNvPr>
              <p:cNvSpPr txBox="1">
                <a:spLocks noChangeArrowheads="1"/>
              </p:cNvSpPr>
              <p:nvPr/>
            </p:nvSpPr>
            <p:spPr bwMode="auto">
              <a:xfrm>
                <a:off x="2970" y="3559"/>
                <a:ext cx="10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chemeClr val="tx1"/>
                    </a:solidFill>
                  </a:rPr>
                  <a:t>x</a:t>
                </a:r>
                <a:r>
                  <a:rPr lang="en-US" altLang="zh-CN" baseline="-25000" dirty="0">
                    <a:solidFill>
                      <a:schemeClr val="tx1"/>
                    </a:solidFill>
                  </a:rPr>
                  <a:t>2</a:t>
                </a:r>
                <a:r>
                  <a:rPr lang="en-US" altLang="zh-CN" dirty="0">
                    <a:solidFill>
                      <a:schemeClr val="tx1"/>
                    </a:solidFill>
                  </a:rPr>
                  <a:t>=x</a:t>
                </a:r>
                <a:r>
                  <a:rPr lang="en-US" altLang="zh-CN" baseline="-25000" dirty="0">
                    <a:solidFill>
                      <a:schemeClr val="tx1"/>
                    </a:solidFill>
                  </a:rPr>
                  <a:t>1</a:t>
                </a:r>
                <a:r>
                  <a:rPr lang="en-US" altLang="zh-CN" dirty="0">
                    <a:solidFill>
                      <a:schemeClr val="tx1"/>
                    </a:solidFill>
                  </a:rPr>
                  <a:t>+h</a:t>
                </a:r>
              </a:p>
            </p:txBody>
          </p:sp>
        </p:grpSp>
        <p:sp>
          <p:nvSpPr>
            <p:cNvPr id="9" name="Oval 26">
              <a:extLst>
                <a:ext uri="{FF2B5EF4-FFF2-40B4-BE49-F238E27FC236}">
                  <a16:creationId xmlns:a16="http://schemas.microsoft.com/office/drawing/2014/main" id="{5547ECA7-994D-486D-B759-3DB1AFBFBC29}"/>
                </a:ext>
              </a:extLst>
            </p:cNvPr>
            <p:cNvSpPr>
              <a:spLocks noChangeArrowheads="1"/>
            </p:cNvSpPr>
            <p:nvPr/>
          </p:nvSpPr>
          <p:spPr bwMode="auto">
            <a:xfrm>
              <a:off x="3724" y="3448"/>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0" name="Oval 27">
              <a:extLst>
                <a:ext uri="{FF2B5EF4-FFF2-40B4-BE49-F238E27FC236}">
                  <a16:creationId xmlns:a16="http://schemas.microsoft.com/office/drawing/2014/main" id="{BCA0F897-30ED-4C22-993C-0EDDEB5F8311}"/>
                </a:ext>
              </a:extLst>
            </p:cNvPr>
            <p:cNvSpPr>
              <a:spLocks noChangeArrowheads="1"/>
            </p:cNvSpPr>
            <p:nvPr/>
          </p:nvSpPr>
          <p:spPr bwMode="auto">
            <a:xfrm>
              <a:off x="2672" y="2587"/>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1" name="Oval 28">
              <a:extLst>
                <a:ext uri="{FF2B5EF4-FFF2-40B4-BE49-F238E27FC236}">
                  <a16:creationId xmlns:a16="http://schemas.microsoft.com/office/drawing/2014/main" id="{2F372613-74E2-4FBE-A27F-525DA72CF3D2}"/>
                </a:ext>
              </a:extLst>
            </p:cNvPr>
            <p:cNvSpPr>
              <a:spLocks noChangeArrowheads="1"/>
            </p:cNvSpPr>
            <p:nvPr/>
          </p:nvSpPr>
          <p:spPr bwMode="auto">
            <a:xfrm>
              <a:off x="3171" y="3204"/>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sp>
        <p:nvSpPr>
          <p:cNvPr id="46" name="文本框 45">
            <a:extLst>
              <a:ext uri="{FF2B5EF4-FFF2-40B4-BE49-F238E27FC236}">
                <a16:creationId xmlns:a16="http://schemas.microsoft.com/office/drawing/2014/main" id="{2AC66960-C2AE-4B04-8582-3A6C93EBF27E}"/>
              </a:ext>
            </a:extLst>
          </p:cNvPr>
          <p:cNvSpPr txBox="1"/>
          <p:nvPr/>
        </p:nvSpPr>
        <p:spPr>
          <a:xfrm>
            <a:off x="5128507" y="6300924"/>
            <a:ext cx="194421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图 </a:t>
            </a:r>
            <a:r>
              <a:rPr lang="en-US" altLang="zh-CN" sz="2400" b="0" dirty="0">
                <a:solidFill>
                  <a:schemeClr val="tx1">
                    <a:lumMod val="95000"/>
                    <a:lumOff val="5000"/>
                  </a:schemeClr>
                </a:solidFill>
                <a:latin typeface="+mn-ea"/>
                <a:ea typeface="+mn-ea"/>
              </a:rPr>
              <a:t>6.1</a:t>
            </a:r>
            <a:endParaRPr lang="zh-CN" altLang="en-US" sz="2400" b="0" dirty="0">
              <a:solidFill>
                <a:schemeClr val="tx1">
                  <a:lumMod val="95000"/>
                  <a:lumOff val="5000"/>
                </a:schemeClr>
              </a:solidFill>
              <a:latin typeface="+mn-ea"/>
              <a:ea typeface="+mn-ea"/>
            </a:endParaRPr>
          </a:p>
        </p:txBody>
      </p:sp>
      <p:sp>
        <p:nvSpPr>
          <p:cNvPr id="47" name="文本框 46">
            <a:extLst>
              <a:ext uri="{FF2B5EF4-FFF2-40B4-BE49-F238E27FC236}">
                <a16:creationId xmlns:a16="http://schemas.microsoft.com/office/drawing/2014/main" id="{2B03D045-6249-41AD-A6FE-C9B31F74B227}"/>
              </a:ext>
            </a:extLst>
          </p:cNvPr>
          <p:cNvSpPr txBox="1"/>
          <p:nvPr/>
        </p:nvSpPr>
        <p:spPr>
          <a:xfrm>
            <a:off x="8316416" y="1601158"/>
            <a:ext cx="98843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1</a:t>
            </a:r>
            <a:r>
              <a:rPr lang="zh-CN" altLang="en-US" sz="2400" b="0" dirty="0">
                <a:solidFill>
                  <a:schemeClr val="tx1">
                    <a:lumMod val="95000"/>
                    <a:lumOff val="5000"/>
                  </a:schemeClr>
                </a:solidFill>
                <a:latin typeface="+mn-ea"/>
                <a:ea typeface="+mn-ea"/>
              </a:rPr>
              <a:t>）</a:t>
            </a:r>
          </a:p>
        </p:txBody>
      </p:sp>
    </p:spTree>
    <p:extLst>
      <p:ext uri="{BB962C8B-B14F-4D97-AF65-F5344CB8AC3E}">
        <p14:creationId xmlns:p14="http://schemas.microsoft.com/office/powerpoint/2010/main" val="2251531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直接连接符 34817">
            <a:extLst>
              <a:ext uri="{FF2B5EF4-FFF2-40B4-BE49-F238E27FC236}">
                <a16:creationId xmlns:a16="http://schemas.microsoft.com/office/drawing/2014/main" id="{93A56430-D8AA-44E5-AB8D-6A4AE76B4A30}"/>
              </a:ext>
            </a:extLst>
          </p:cNvPr>
          <p:cNvSpPr>
            <a:spLocks noChangeShapeType="1"/>
          </p:cNvSpPr>
          <p:nvPr/>
        </p:nvSpPr>
        <p:spPr bwMode="auto">
          <a:xfrm>
            <a:off x="1085850" y="76676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46" name="直接连接符 34818">
            <a:extLst>
              <a:ext uri="{FF2B5EF4-FFF2-40B4-BE49-F238E27FC236}">
                <a16:creationId xmlns:a16="http://schemas.microsoft.com/office/drawing/2014/main" id="{EF9E9797-827C-4DE4-A571-E93CCB0961B0}"/>
              </a:ext>
            </a:extLst>
          </p:cNvPr>
          <p:cNvSpPr>
            <a:spLocks noChangeShapeType="1"/>
          </p:cNvSpPr>
          <p:nvPr/>
        </p:nvSpPr>
        <p:spPr bwMode="auto">
          <a:xfrm>
            <a:off x="1098550" y="301466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47" name="矩形 34819">
            <a:extLst>
              <a:ext uri="{FF2B5EF4-FFF2-40B4-BE49-F238E27FC236}">
                <a16:creationId xmlns:a16="http://schemas.microsoft.com/office/drawing/2014/main" id="{5A432E62-5212-4443-9CF2-2029351E101C}"/>
              </a:ext>
            </a:extLst>
          </p:cNvPr>
          <p:cNvSpPr>
            <a:spLocks noChangeArrowheads="1"/>
          </p:cNvSpPr>
          <p:nvPr/>
        </p:nvSpPr>
        <p:spPr bwMode="auto">
          <a:xfrm>
            <a:off x="374024" y="741363"/>
            <a:ext cx="6219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48" name="矩形 34820">
            <a:extLst>
              <a:ext uri="{FF2B5EF4-FFF2-40B4-BE49-F238E27FC236}">
                <a16:creationId xmlns:a16="http://schemas.microsoft.com/office/drawing/2014/main" id="{45F99F24-00F9-45EA-99F0-DEFF1DF94974}"/>
              </a:ext>
            </a:extLst>
          </p:cNvPr>
          <p:cNvSpPr>
            <a:spLocks noChangeArrowheads="1"/>
          </p:cNvSpPr>
          <p:nvPr/>
        </p:nvSpPr>
        <p:spPr bwMode="auto">
          <a:xfrm>
            <a:off x="3921139" y="311308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49" name="任意多边形 34821">
            <a:extLst>
              <a:ext uri="{FF2B5EF4-FFF2-40B4-BE49-F238E27FC236}">
                <a16:creationId xmlns:a16="http://schemas.microsoft.com/office/drawing/2014/main" id="{B6D593EA-DBB1-419E-B4B9-67669E2759A8}"/>
              </a:ext>
            </a:extLst>
          </p:cNvPr>
          <p:cNvSpPr>
            <a:spLocks noChangeArrowheads="1"/>
          </p:cNvSpPr>
          <p:nvPr/>
        </p:nvSpPr>
        <p:spPr bwMode="auto">
          <a:xfrm rot="-10080000">
            <a:off x="1395413" y="118427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0" name="椭圆 34822">
            <a:extLst>
              <a:ext uri="{FF2B5EF4-FFF2-40B4-BE49-F238E27FC236}">
                <a16:creationId xmlns:a16="http://schemas.microsoft.com/office/drawing/2014/main" id="{384AED19-EEA9-4C13-95C8-EDB6AD19AB30}"/>
              </a:ext>
            </a:extLst>
          </p:cNvPr>
          <p:cNvSpPr>
            <a:spLocks noChangeArrowheads="1"/>
          </p:cNvSpPr>
          <p:nvPr/>
        </p:nvSpPr>
        <p:spPr bwMode="auto">
          <a:xfrm>
            <a:off x="1985963" y="147796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1" name="直接连接符 34823">
            <a:extLst>
              <a:ext uri="{FF2B5EF4-FFF2-40B4-BE49-F238E27FC236}">
                <a16:creationId xmlns:a16="http://schemas.microsoft.com/office/drawing/2014/main" id="{6F950EC0-9080-40AC-A5EF-A16F3E517DDB}"/>
              </a:ext>
            </a:extLst>
          </p:cNvPr>
          <p:cNvSpPr>
            <a:spLocks noChangeShapeType="1"/>
          </p:cNvSpPr>
          <p:nvPr/>
        </p:nvSpPr>
        <p:spPr bwMode="auto">
          <a:xfrm flipV="1">
            <a:off x="1443038" y="1171575"/>
            <a:ext cx="1471612" cy="542925"/>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2" name="直接连接符 34824">
            <a:extLst>
              <a:ext uri="{FF2B5EF4-FFF2-40B4-BE49-F238E27FC236}">
                <a16:creationId xmlns:a16="http://schemas.microsoft.com/office/drawing/2014/main" id="{6AA4AF41-7628-4605-825D-F6A38C90AA86}"/>
              </a:ext>
            </a:extLst>
          </p:cNvPr>
          <p:cNvSpPr>
            <a:spLocks noChangeShapeType="1"/>
          </p:cNvSpPr>
          <p:nvPr/>
        </p:nvSpPr>
        <p:spPr bwMode="auto">
          <a:xfrm>
            <a:off x="4905375" y="3983038"/>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3" name="直接连接符 34825">
            <a:extLst>
              <a:ext uri="{FF2B5EF4-FFF2-40B4-BE49-F238E27FC236}">
                <a16:creationId xmlns:a16="http://schemas.microsoft.com/office/drawing/2014/main" id="{A3939845-18B9-4313-9BE8-4F71E164DA1B}"/>
              </a:ext>
            </a:extLst>
          </p:cNvPr>
          <p:cNvSpPr>
            <a:spLocks noChangeShapeType="1"/>
          </p:cNvSpPr>
          <p:nvPr/>
        </p:nvSpPr>
        <p:spPr bwMode="auto">
          <a:xfrm>
            <a:off x="4918075" y="6230938"/>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4" name="矩形 34826">
            <a:extLst>
              <a:ext uri="{FF2B5EF4-FFF2-40B4-BE49-F238E27FC236}">
                <a16:creationId xmlns:a16="http://schemas.microsoft.com/office/drawing/2014/main" id="{52F7E1B0-C5A0-4C1D-BA95-3A80AFE1B888}"/>
              </a:ext>
            </a:extLst>
          </p:cNvPr>
          <p:cNvSpPr>
            <a:spLocks noChangeArrowheads="1"/>
          </p:cNvSpPr>
          <p:nvPr/>
        </p:nvSpPr>
        <p:spPr bwMode="auto">
          <a:xfrm>
            <a:off x="4096711" y="3957638"/>
            <a:ext cx="62196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55" name="矩形 34827">
            <a:extLst>
              <a:ext uri="{FF2B5EF4-FFF2-40B4-BE49-F238E27FC236}">
                <a16:creationId xmlns:a16="http://schemas.microsoft.com/office/drawing/2014/main" id="{843AA9BC-7052-40DA-B4D2-65E555F8CBB6}"/>
              </a:ext>
            </a:extLst>
          </p:cNvPr>
          <p:cNvSpPr>
            <a:spLocks noChangeArrowheads="1"/>
          </p:cNvSpPr>
          <p:nvPr/>
        </p:nvSpPr>
        <p:spPr bwMode="auto">
          <a:xfrm>
            <a:off x="7740664" y="6329363"/>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56" name="任意多边形 34828">
            <a:extLst>
              <a:ext uri="{FF2B5EF4-FFF2-40B4-BE49-F238E27FC236}">
                <a16:creationId xmlns:a16="http://schemas.microsoft.com/office/drawing/2014/main" id="{53A64778-3900-4314-80D6-0354DD93EDD6}"/>
              </a:ext>
            </a:extLst>
          </p:cNvPr>
          <p:cNvSpPr>
            <a:spLocks noChangeArrowheads="1"/>
          </p:cNvSpPr>
          <p:nvPr/>
        </p:nvSpPr>
        <p:spPr bwMode="auto">
          <a:xfrm rot="-10080000">
            <a:off x="5214938" y="4400550"/>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7" name="椭圆 34829">
            <a:extLst>
              <a:ext uri="{FF2B5EF4-FFF2-40B4-BE49-F238E27FC236}">
                <a16:creationId xmlns:a16="http://schemas.microsoft.com/office/drawing/2014/main" id="{A0CB9554-4638-40FB-9FB7-FABED02DF50C}"/>
              </a:ext>
            </a:extLst>
          </p:cNvPr>
          <p:cNvSpPr>
            <a:spLocks noChangeArrowheads="1"/>
          </p:cNvSpPr>
          <p:nvPr/>
        </p:nvSpPr>
        <p:spPr bwMode="auto">
          <a:xfrm>
            <a:off x="5805488" y="4694238"/>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8" name="直接连接符 34830">
            <a:extLst>
              <a:ext uri="{FF2B5EF4-FFF2-40B4-BE49-F238E27FC236}">
                <a16:creationId xmlns:a16="http://schemas.microsoft.com/office/drawing/2014/main" id="{46E3A8D6-63A6-45EA-96A9-64F0C418D2B4}"/>
              </a:ext>
            </a:extLst>
          </p:cNvPr>
          <p:cNvSpPr>
            <a:spLocks noChangeShapeType="1"/>
          </p:cNvSpPr>
          <p:nvPr/>
        </p:nvSpPr>
        <p:spPr bwMode="auto">
          <a:xfrm flipV="1">
            <a:off x="5381625" y="4525963"/>
            <a:ext cx="946150" cy="347662"/>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9" name="椭圆 34831">
            <a:extLst>
              <a:ext uri="{FF2B5EF4-FFF2-40B4-BE49-F238E27FC236}">
                <a16:creationId xmlns:a16="http://schemas.microsoft.com/office/drawing/2014/main" id="{73DF6FA9-841C-4B90-8135-7C4313DAE81A}"/>
              </a:ext>
            </a:extLst>
          </p:cNvPr>
          <p:cNvSpPr>
            <a:spLocks noChangeArrowheads="1"/>
          </p:cNvSpPr>
          <p:nvPr/>
        </p:nvSpPr>
        <p:spPr bwMode="auto">
          <a:xfrm>
            <a:off x="6572250" y="4546600"/>
            <a:ext cx="22225" cy="25400"/>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0" name="椭圆 34832">
            <a:extLst>
              <a:ext uri="{FF2B5EF4-FFF2-40B4-BE49-F238E27FC236}">
                <a16:creationId xmlns:a16="http://schemas.microsoft.com/office/drawing/2014/main" id="{8E97D33D-CFED-46A6-B561-57F5EF787975}"/>
              </a:ext>
            </a:extLst>
          </p:cNvPr>
          <p:cNvSpPr>
            <a:spLocks noChangeArrowheads="1"/>
          </p:cNvSpPr>
          <p:nvPr/>
        </p:nvSpPr>
        <p:spPr bwMode="auto">
          <a:xfrm>
            <a:off x="5318125" y="5032375"/>
            <a:ext cx="22225" cy="26988"/>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1" name="直接连接符 34833">
            <a:extLst>
              <a:ext uri="{FF2B5EF4-FFF2-40B4-BE49-F238E27FC236}">
                <a16:creationId xmlns:a16="http://schemas.microsoft.com/office/drawing/2014/main" id="{5F2EB7D1-F5B4-46BB-9624-87FF7273EF0F}"/>
              </a:ext>
            </a:extLst>
          </p:cNvPr>
          <p:cNvSpPr>
            <a:spLocks noChangeShapeType="1"/>
          </p:cNvSpPr>
          <p:nvPr/>
        </p:nvSpPr>
        <p:spPr bwMode="auto">
          <a:xfrm flipV="1">
            <a:off x="4997450" y="4338638"/>
            <a:ext cx="2111375" cy="838200"/>
          </a:xfrm>
          <a:prstGeom prst="line">
            <a:avLst/>
          </a:prstGeom>
          <a:noFill/>
          <a:ln w="28575">
            <a:solidFill>
              <a:srgbClr val="E70742"/>
            </a:solidFill>
            <a:prstDash val="dash"/>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2" name="直接连接符 34834">
            <a:extLst>
              <a:ext uri="{FF2B5EF4-FFF2-40B4-BE49-F238E27FC236}">
                <a16:creationId xmlns:a16="http://schemas.microsoft.com/office/drawing/2014/main" id="{E2317C19-263F-42DA-A07F-E5EEC63C9685}"/>
              </a:ext>
            </a:extLst>
          </p:cNvPr>
          <p:cNvSpPr>
            <a:spLocks noChangeShapeType="1"/>
          </p:cNvSpPr>
          <p:nvPr/>
        </p:nvSpPr>
        <p:spPr bwMode="auto">
          <a:xfrm>
            <a:off x="4905375" y="76676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3" name="直接连接符 34835">
            <a:extLst>
              <a:ext uri="{FF2B5EF4-FFF2-40B4-BE49-F238E27FC236}">
                <a16:creationId xmlns:a16="http://schemas.microsoft.com/office/drawing/2014/main" id="{066F7E99-ADEC-43E6-B6B1-EFD6D4A71344}"/>
              </a:ext>
            </a:extLst>
          </p:cNvPr>
          <p:cNvSpPr>
            <a:spLocks noChangeShapeType="1"/>
          </p:cNvSpPr>
          <p:nvPr/>
        </p:nvSpPr>
        <p:spPr bwMode="auto">
          <a:xfrm>
            <a:off x="4918075" y="301466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4" name="矩形 34836">
            <a:extLst>
              <a:ext uri="{FF2B5EF4-FFF2-40B4-BE49-F238E27FC236}">
                <a16:creationId xmlns:a16="http://schemas.microsoft.com/office/drawing/2014/main" id="{595927B7-C88F-402E-894A-60C53D62CCE4}"/>
              </a:ext>
            </a:extLst>
          </p:cNvPr>
          <p:cNvSpPr>
            <a:spLocks noChangeArrowheads="1"/>
          </p:cNvSpPr>
          <p:nvPr/>
        </p:nvSpPr>
        <p:spPr bwMode="auto">
          <a:xfrm>
            <a:off x="4164974" y="755650"/>
            <a:ext cx="6219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65" name="矩形 34837">
            <a:extLst>
              <a:ext uri="{FF2B5EF4-FFF2-40B4-BE49-F238E27FC236}">
                <a16:creationId xmlns:a16="http://schemas.microsoft.com/office/drawing/2014/main" id="{B2C1540A-57E6-4813-B67E-779E6EAAD9FD}"/>
              </a:ext>
            </a:extLst>
          </p:cNvPr>
          <p:cNvSpPr>
            <a:spLocks noChangeArrowheads="1"/>
          </p:cNvSpPr>
          <p:nvPr/>
        </p:nvSpPr>
        <p:spPr bwMode="auto">
          <a:xfrm>
            <a:off x="7740664" y="311308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66" name="任意多边形 34838">
            <a:extLst>
              <a:ext uri="{FF2B5EF4-FFF2-40B4-BE49-F238E27FC236}">
                <a16:creationId xmlns:a16="http://schemas.microsoft.com/office/drawing/2014/main" id="{58FABA19-2F49-4CD2-BAB1-188B25322EB5}"/>
              </a:ext>
            </a:extLst>
          </p:cNvPr>
          <p:cNvSpPr>
            <a:spLocks noChangeArrowheads="1"/>
          </p:cNvSpPr>
          <p:nvPr/>
        </p:nvSpPr>
        <p:spPr bwMode="auto">
          <a:xfrm rot="-10080000">
            <a:off x="5214938" y="118427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67" name="椭圆 34839">
            <a:extLst>
              <a:ext uri="{FF2B5EF4-FFF2-40B4-BE49-F238E27FC236}">
                <a16:creationId xmlns:a16="http://schemas.microsoft.com/office/drawing/2014/main" id="{088B581E-B9F7-411F-BC5D-059107BBD6A1}"/>
              </a:ext>
            </a:extLst>
          </p:cNvPr>
          <p:cNvSpPr>
            <a:spLocks noChangeArrowheads="1"/>
          </p:cNvSpPr>
          <p:nvPr/>
        </p:nvSpPr>
        <p:spPr bwMode="auto">
          <a:xfrm>
            <a:off x="5805488" y="147796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8" name="椭圆 34840">
            <a:extLst>
              <a:ext uri="{FF2B5EF4-FFF2-40B4-BE49-F238E27FC236}">
                <a16:creationId xmlns:a16="http://schemas.microsoft.com/office/drawing/2014/main" id="{C883E75B-6E0A-4891-AC1E-6CBD92EC8D72}"/>
              </a:ext>
            </a:extLst>
          </p:cNvPr>
          <p:cNvSpPr>
            <a:spLocks noChangeArrowheads="1"/>
          </p:cNvSpPr>
          <p:nvPr/>
        </p:nvSpPr>
        <p:spPr bwMode="auto">
          <a:xfrm>
            <a:off x="6572250" y="1330325"/>
            <a:ext cx="22225" cy="25400"/>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9" name="直接连接符 34841">
            <a:extLst>
              <a:ext uri="{FF2B5EF4-FFF2-40B4-BE49-F238E27FC236}">
                <a16:creationId xmlns:a16="http://schemas.microsoft.com/office/drawing/2014/main" id="{9FA10454-FE77-4E7E-8EB8-4B68B0FDA7E6}"/>
              </a:ext>
            </a:extLst>
          </p:cNvPr>
          <p:cNvSpPr>
            <a:spLocks noChangeShapeType="1"/>
          </p:cNvSpPr>
          <p:nvPr/>
        </p:nvSpPr>
        <p:spPr bwMode="auto">
          <a:xfrm flipV="1">
            <a:off x="5319713" y="1222375"/>
            <a:ext cx="1816100" cy="388938"/>
          </a:xfrm>
          <a:prstGeom prst="line">
            <a:avLst/>
          </a:prstGeom>
          <a:noFill/>
          <a:ln w="28575">
            <a:solidFill>
              <a:srgbClr val="E70742"/>
            </a:solidFill>
            <a:prstDash val="dashDot"/>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0" name="直接连接符 34842">
            <a:extLst>
              <a:ext uri="{FF2B5EF4-FFF2-40B4-BE49-F238E27FC236}">
                <a16:creationId xmlns:a16="http://schemas.microsoft.com/office/drawing/2014/main" id="{2D4E5F06-33A1-431B-AF0C-101F458A3980}"/>
              </a:ext>
            </a:extLst>
          </p:cNvPr>
          <p:cNvSpPr>
            <a:spLocks noChangeShapeType="1"/>
          </p:cNvSpPr>
          <p:nvPr/>
        </p:nvSpPr>
        <p:spPr bwMode="auto">
          <a:xfrm>
            <a:off x="1085850" y="399891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1" name="直接连接符 34843">
            <a:extLst>
              <a:ext uri="{FF2B5EF4-FFF2-40B4-BE49-F238E27FC236}">
                <a16:creationId xmlns:a16="http://schemas.microsoft.com/office/drawing/2014/main" id="{F803A957-B61E-4F79-ACB6-E16850572A82}"/>
              </a:ext>
            </a:extLst>
          </p:cNvPr>
          <p:cNvSpPr>
            <a:spLocks noChangeShapeType="1"/>
          </p:cNvSpPr>
          <p:nvPr/>
        </p:nvSpPr>
        <p:spPr bwMode="auto">
          <a:xfrm>
            <a:off x="1098550" y="624681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2" name="矩形 34844">
            <a:extLst>
              <a:ext uri="{FF2B5EF4-FFF2-40B4-BE49-F238E27FC236}">
                <a16:creationId xmlns:a16="http://schemas.microsoft.com/office/drawing/2014/main" id="{3D374551-1EAA-44CB-B164-D799E62938E9}"/>
              </a:ext>
            </a:extLst>
          </p:cNvPr>
          <p:cNvSpPr>
            <a:spLocks noChangeArrowheads="1"/>
          </p:cNvSpPr>
          <p:nvPr/>
        </p:nvSpPr>
        <p:spPr bwMode="auto">
          <a:xfrm>
            <a:off x="338182" y="3960813"/>
            <a:ext cx="6476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f(x)</a:t>
            </a:r>
          </a:p>
        </p:txBody>
      </p:sp>
      <p:sp>
        <p:nvSpPr>
          <p:cNvPr id="6173" name="矩形 34845">
            <a:extLst>
              <a:ext uri="{FF2B5EF4-FFF2-40B4-BE49-F238E27FC236}">
                <a16:creationId xmlns:a16="http://schemas.microsoft.com/office/drawing/2014/main" id="{B1B775BA-1E40-443A-A174-72D1157E490D}"/>
              </a:ext>
            </a:extLst>
          </p:cNvPr>
          <p:cNvSpPr>
            <a:spLocks noChangeArrowheads="1"/>
          </p:cNvSpPr>
          <p:nvPr/>
        </p:nvSpPr>
        <p:spPr bwMode="auto">
          <a:xfrm>
            <a:off x="3921139" y="634523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74" name="任意多边形 34846">
            <a:extLst>
              <a:ext uri="{FF2B5EF4-FFF2-40B4-BE49-F238E27FC236}">
                <a16:creationId xmlns:a16="http://schemas.microsoft.com/office/drawing/2014/main" id="{F3F58A20-5F6A-4E54-BCAA-81D8092C6F16}"/>
              </a:ext>
            </a:extLst>
          </p:cNvPr>
          <p:cNvSpPr>
            <a:spLocks noChangeArrowheads="1"/>
          </p:cNvSpPr>
          <p:nvPr/>
        </p:nvSpPr>
        <p:spPr bwMode="auto">
          <a:xfrm rot="-10080000">
            <a:off x="1395413" y="441642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75" name="椭圆 34847">
            <a:extLst>
              <a:ext uri="{FF2B5EF4-FFF2-40B4-BE49-F238E27FC236}">
                <a16:creationId xmlns:a16="http://schemas.microsoft.com/office/drawing/2014/main" id="{247655B0-8DF2-4B40-94C4-FB2F89F32ED3}"/>
              </a:ext>
            </a:extLst>
          </p:cNvPr>
          <p:cNvSpPr>
            <a:spLocks noChangeArrowheads="1"/>
          </p:cNvSpPr>
          <p:nvPr/>
        </p:nvSpPr>
        <p:spPr bwMode="auto">
          <a:xfrm>
            <a:off x="1985963" y="471011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6" name="椭圆 34848">
            <a:extLst>
              <a:ext uri="{FF2B5EF4-FFF2-40B4-BE49-F238E27FC236}">
                <a16:creationId xmlns:a16="http://schemas.microsoft.com/office/drawing/2014/main" id="{D124EE7A-2AEE-499D-AC63-C673CDBE196B}"/>
              </a:ext>
            </a:extLst>
          </p:cNvPr>
          <p:cNvSpPr>
            <a:spLocks noChangeArrowheads="1"/>
          </p:cNvSpPr>
          <p:nvPr/>
        </p:nvSpPr>
        <p:spPr bwMode="auto">
          <a:xfrm>
            <a:off x="1498600" y="5048250"/>
            <a:ext cx="22225" cy="26988"/>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7" name="直接连接符 34849">
            <a:extLst>
              <a:ext uri="{FF2B5EF4-FFF2-40B4-BE49-F238E27FC236}">
                <a16:creationId xmlns:a16="http://schemas.microsoft.com/office/drawing/2014/main" id="{397B6F7E-9AAE-4462-9CD2-3CD6A1B539CE}"/>
              </a:ext>
            </a:extLst>
          </p:cNvPr>
          <p:cNvSpPr>
            <a:spLocks noChangeShapeType="1"/>
          </p:cNvSpPr>
          <p:nvPr/>
        </p:nvSpPr>
        <p:spPr bwMode="auto">
          <a:xfrm flipV="1">
            <a:off x="1304925" y="4324350"/>
            <a:ext cx="1231900" cy="882650"/>
          </a:xfrm>
          <a:prstGeom prst="line">
            <a:avLst/>
          </a:prstGeom>
          <a:noFill/>
          <a:ln w="28575">
            <a:solidFill>
              <a:srgbClr val="E70742"/>
            </a:solidFill>
            <a:prstDash val="dash"/>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8" name="矩形 34850">
            <a:extLst>
              <a:ext uri="{FF2B5EF4-FFF2-40B4-BE49-F238E27FC236}">
                <a16:creationId xmlns:a16="http://schemas.microsoft.com/office/drawing/2014/main" id="{D671AB0E-6174-4831-ACC1-50A5AAAA5F21}"/>
              </a:ext>
            </a:extLst>
          </p:cNvPr>
          <p:cNvSpPr>
            <a:spLocks noChangeArrowheads="1"/>
          </p:cNvSpPr>
          <p:nvPr/>
        </p:nvSpPr>
        <p:spPr bwMode="auto">
          <a:xfrm>
            <a:off x="1612949" y="1876425"/>
            <a:ext cx="212397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true derivative</a:t>
            </a:r>
          </a:p>
        </p:txBody>
      </p:sp>
      <p:sp>
        <p:nvSpPr>
          <p:cNvPr id="6179" name="矩形 34851">
            <a:extLst>
              <a:ext uri="{FF2B5EF4-FFF2-40B4-BE49-F238E27FC236}">
                <a16:creationId xmlns:a16="http://schemas.microsoft.com/office/drawing/2014/main" id="{F350AB2C-3F73-4233-8CB5-989948659CBD}"/>
              </a:ext>
            </a:extLst>
          </p:cNvPr>
          <p:cNvSpPr>
            <a:spLocks noChangeArrowheads="1"/>
          </p:cNvSpPr>
          <p:nvPr/>
        </p:nvSpPr>
        <p:spPr bwMode="auto">
          <a:xfrm>
            <a:off x="5489748" y="1766888"/>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forward</a:t>
            </a:r>
          </a:p>
          <a:p>
            <a:r>
              <a:rPr lang="en-US" altLang="zh-CN"/>
              <a:t>finite divided</a:t>
            </a:r>
          </a:p>
          <a:p>
            <a:r>
              <a:rPr lang="en-US" altLang="zh-CN"/>
              <a:t>difference approx.</a:t>
            </a:r>
          </a:p>
        </p:txBody>
      </p:sp>
      <p:sp>
        <p:nvSpPr>
          <p:cNvPr id="6180" name="矩形 34852">
            <a:extLst>
              <a:ext uri="{FF2B5EF4-FFF2-40B4-BE49-F238E27FC236}">
                <a16:creationId xmlns:a16="http://schemas.microsoft.com/office/drawing/2014/main" id="{97BD5408-F800-43E0-9051-3A18AA9430CF}"/>
              </a:ext>
            </a:extLst>
          </p:cNvPr>
          <p:cNvSpPr>
            <a:spLocks noChangeArrowheads="1"/>
          </p:cNvSpPr>
          <p:nvPr/>
        </p:nvSpPr>
        <p:spPr bwMode="auto">
          <a:xfrm>
            <a:off x="1565448" y="4995863"/>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backward</a:t>
            </a:r>
          </a:p>
          <a:p>
            <a:r>
              <a:rPr lang="en-US" altLang="zh-CN"/>
              <a:t>finite divided</a:t>
            </a:r>
          </a:p>
          <a:p>
            <a:r>
              <a:rPr lang="en-US" altLang="zh-CN"/>
              <a:t>difference approx.</a:t>
            </a:r>
          </a:p>
        </p:txBody>
      </p:sp>
      <p:sp>
        <p:nvSpPr>
          <p:cNvPr id="6181" name="矩形 34853">
            <a:extLst>
              <a:ext uri="{FF2B5EF4-FFF2-40B4-BE49-F238E27FC236}">
                <a16:creationId xmlns:a16="http://schemas.microsoft.com/office/drawing/2014/main" id="{F2AA50AC-92D5-4220-B90B-43CCF8A38B50}"/>
              </a:ext>
            </a:extLst>
          </p:cNvPr>
          <p:cNvSpPr>
            <a:spLocks noChangeArrowheads="1"/>
          </p:cNvSpPr>
          <p:nvPr/>
        </p:nvSpPr>
        <p:spPr bwMode="auto">
          <a:xfrm>
            <a:off x="5616748" y="4967288"/>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centered</a:t>
            </a:r>
          </a:p>
          <a:p>
            <a:r>
              <a:rPr lang="en-US" altLang="zh-CN"/>
              <a:t>finite divided</a:t>
            </a:r>
          </a:p>
          <a:p>
            <a:r>
              <a:rPr lang="en-US" altLang="zh-CN"/>
              <a:t>difference approx.</a:t>
            </a:r>
          </a:p>
        </p:txBody>
      </p:sp>
      <p:sp>
        <p:nvSpPr>
          <p:cNvPr id="6182" name="直接连接符 34854">
            <a:extLst>
              <a:ext uri="{FF2B5EF4-FFF2-40B4-BE49-F238E27FC236}">
                <a16:creationId xmlns:a16="http://schemas.microsoft.com/office/drawing/2014/main" id="{E9287CD3-D8E7-4016-9E36-CEE8A2D6111F}"/>
              </a:ext>
            </a:extLst>
          </p:cNvPr>
          <p:cNvSpPr>
            <a:spLocks noChangeShapeType="1"/>
          </p:cNvSpPr>
          <p:nvPr/>
        </p:nvSpPr>
        <p:spPr bwMode="auto">
          <a:xfrm flipV="1">
            <a:off x="5078413" y="1204913"/>
            <a:ext cx="1439862" cy="615950"/>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83" name="直接连接符 34855">
            <a:extLst>
              <a:ext uri="{FF2B5EF4-FFF2-40B4-BE49-F238E27FC236}">
                <a16:creationId xmlns:a16="http://schemas.microsoft.com/office/drawing/2014/main" id="{6F3843F6-3AE1-48AF-B3E8-D3D77655AFBB}"/>
              </a:ext>
            </a:extLst>
          </p:cNvPr>
          <p:cNvSpPr>
            <a:spLocks noChangeShapeType="1"/>
          </p:cNvSpPr>
          <p:nvPr/>
        </p:nvSpPr>
        <p:spPr bwMode="auto">
          <a:xfrm flipV="1">
            <a:off x="1344613" y="4378325"/>
            <a:ext cx="1420812" cy="669925"/>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graphicFrame>
        <p:nvGraphicFramePr>
          <p:cNvPr id="6184" name="对象 34856">
            <a:extLst>
              <a:ext uri="{FF2B5EF4-FFF2-40B4-BE49-F238E27FC236}">
                <a16:creationId xmlns:a16="http://schemas.microsoft.com/office/drawing/2014/main" id="{F71F755F-6747-4C0E-983A-E725D1269570}"/>
              </a:ext>
            </a:extLst>
          </p:cNvPr>
          <p:cNvGraphicFramePr>
            <a:graphicFrameLocks/>
          </p:cNvGraphicFramePr>
          <p:nvPr>
            <p:extLst/>
          </p:nvPr>
        </p:nvGraphicFramePr>
        <p:xfrm>
          <a:off x="1473200" y="3678238"/>
          <a:ext cx="2139950" cy="495300"/>
        </p:xfrm>
        <a:graphic>
          <a:graphicData uri="http://schemas.openxmlformats.org/presentationml/2006/ole">
            <mc:AlternateContent xmlns:mc="http://schemas.openxmlformats.org/markup-compatibility/2006">
              <mc:Choice xmlns:v="urn:schemas-microsoft-com:vml" Requires="v">
                <p:oleObj spid="_x0000_s279572" r:id="rId3" imgW="1438926" imgH="394567" progId="Equation.3">
                  <p:embed/>
                </p:oleObj>
              </mc:Choice>
              <mc:Fallback>
                <p:oleObj r:id="rId3" imgW="1438926" imgH="394567" progId="Equation.3">
                  <p:embed/>
                  <p:pic>
                    <p:nvPicPr>
                      <p:cNvPr id="6184" name="对象 34856">
                        <a:extLst>
                          <a:ext uri="{FF2B5EF4-FFF2-40B4-BE49-F238E27FC236}">
                            <a16:creationId xmlns:a16="http://schemas.microsoft.com/office/drawing/2014/main" id="{F71F755F-6747-4C0E-983A-E725D126957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200" y="3678238"/>
                        <a:ext cx="21399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85" name="对象 34857">
            <a:extLst>
              <a:ext uri="{FF2B5EF4-FFF2-40B4-BE49-F238E27FC236}">
                <a16:creationId xmlns:a16="http://schemas.microsoft.com/office/drawing/2014/main" id="{81E4068A-4F7C-463E-ACF3-37BB473EB852}"/>
              </a:ext>
            </a:extLst>
          </p:cNvPr>
          <p:cNvGraphicFramePr>
            <a:graphicFrameLocks/>
          </p:cNvGraphicFramePr>
          <p:nvPr>
            <p:extLst/>
          </p:nvPr>
        </p:nvGraphicFramePr>
        <p:xfrm>
          <a:off x="5467350" y="592138"/>
          <a:ext cx="2139950" cy="493712"/>
        </p:xfrm>
        <a:graphic>
          <a:graphicData uri="http://schemas.openxmlformats.org/presentationml/2006/ole">
            <mc:AlternateContent xmlns:mc="http://schemas.openxmlformats.org/markup-compatibility/2006">
              <mc:Choice xmlns:v="urn:schemas-microsoft-com:vml" Requires="v">
                <p:oleObj spid="_x0000_s279573" r:id="rId5" imgW="1438926" imgH="394567" progId="Equation.3">
                  <p:embed/>
                </p:oleObj>
              </mc:Choice>
              <mc:Fallback>
                <p:oleObj r:id="rId5" imgW="1438926" imgH="394567" progId="Equation.3">
                  <p:embed/>
                  <p:pic>
                    <p:nvPicPr>
                      <p:cNvPr id="6185" name="对象 34857">
                        <a:extLst>
                          <a:ext uri="{FF2B5EF4-FFF2-40B4-BE49-F238E27FC236}">
                            <a16:creationId xmlns:a16="http://schemas.microsoft.com/office/drawing/2014/main" id="{81E4068A-4F7C-463E-ACF3-37BB473EB85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592138"/>
                        <a:ext cx="2139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86" name="对象 34858">
            <a:extLst>
              <a:ext uri="{FF2B5EF4-FFF2-40B4-BE49-F238E27FC236}">
                <a16:creationId xmlns:a16="http://schemas.microsoft.com/office/drawing/2014/main" id="{1E541621-8200-43CF-BF59-E9B63F49F6DF}"/>
              </a:ext>
            </a:extLst>
          </p:cNvPr>
          <p:cNvGraphicFramePr>
            <a:graphicFrameLocks/>
          </p:cNvGraphicFramePr>
          <p:nvPr>
            <p:extLst/>
          </p:nvPr>
        </p:nvGraphicFramePr>
        <p:xfrm>
          <a:off x="5324475" y="3630613"/>
          <a:ext cx="2273300" cy="493712"/>
        </p:xfrm>
        <a:graphic>
          <a:graphicData uri="http://schemas.openxmlformats.org/presentationml/2006/ole">
            <mc:AlternateContent xmlns:mc="http://schemas.openxmlformats.org/markup-compatibility/2006">
              <mc:Choice xmlns:v="urn:schemas-microsoft-com:vml" Requires="v">
                <p:oleObj spid="_x0000_s279574" r:id="rId7" imgW="1528091" imgH="394567" progId="Equation.3">
                  <p:embed/>
                </p:oleObj>
              </mc:Choice>
              <mc:Fallback>
                <p:oleObj r:id="rId7" imgW="1528091" imgH="394567" progId="Equation.3">
                  <p:embed/>
                  <p:pic>
                    <p:nvPicPr>
                      <p:cNvPr id="6186" name="对象 34858">
                        <a:extLst>
                          <a:ext uri="{FF2B5EF4-FFF2-40B4-BE49-F238E27FC236}">
                            <a16:creationId xmlns:a16="http://schemas.microsoft.com/office/drawing/2014/main" id="{1E541621-8200-43CF-BF59-E9B63F49F6D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4475" y="3630613"/>
                        <a:ext cx="22733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658640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123" name="Rectangle 3">
            <a:extLst>
              <a:ext uri="{FF2B5EF4-FFF2-40B4-BE49-F238E27FC236}">
                <a16:creationId xmlns:a16="http://schemas.microsoft.com/office/drawing/2014/main" id="{017354E6-17EC-4953-9398-8822DBBD9547}"/>
              </a:ext>
            </a:extLst>
          </p:cNvPr>
          <p:cNvSpPr>
            <a:spLocks noGrp="1" noChangeArrowheads="1"/>
          </p:cNvSpPr>
          <p:nvPr>
            <p:ph type="subTitle" idx="4294967295"/>
          </p:nvPr>
        </p:nvSpPr>
        <p:spPr>
          <a:xfrm>
            <a:off x="2" y="692151"/>
            <a:ext cx="4139950" cy="3384922"/>
          </a:xfrm>
        </p:spPr>
        <p:txBody>
          <a:bodyPr/>
          <a:lstStyle/>
          <a:p>
            <a:pPr marL="0" indent="0" algn="just" eaLnBrk="1" hangingPunct="1">
              <a:spcBef>
                <a:spcPct val="0"/>
              </a:spcBef>
              <a:buFontTx/>
              <a:buNone/>
            </a:pPr>
            <a:r>
              <a:rPr lang="en-US" altLang="zh-CN" sz="2800">
                <a:solidFill>
                  <a:srgbClr val="0000FF"/>
                </a:solidFill>
                <a:latin typeface="+mn-ea"/>
              </a:rPr>
              <a:t>  </a:t>
            </a:r>
            <a:r>
              <a:rPr lang="zh-CN" altLang="en-US" sz="2800">
                <a:solidFill>
                  <a:srgbClr val="0000FF"/>
                </a:solidFill>
                <a:latin typeface="+mn-ea"/>
              </a:rPr>
              <a:t>如右图所示，</a:t>
            </a:r>
          </a:p>
        </p:txBody>
      </p:sp>
      <p:graphicFrame>
        <p:nvGraphicFramePr>
          <p:cNvPr id="384004" name="Object 10">
            <a:extLst>
              <a:ext uri="{FF2B5EF4-FFF2-40B4-BE49-F238E27FC236}">
                <a16:creationId xmlns:a16="http://schemas.microsoft.com/office/drawing/2014/main" id="{A5B1A941-DAC6-42ED-9F1A-837B563A92B9}"/>
              </a:ext>
            </a:extLst>
          </p:cNvPr>
          <p:cNvGraphicFramePr>
            <a:graphicFrameLocks/>
          </p:cNvGraphicFramePr>
          <p:nvPr>
            <p:extLst>
              <p:ext uri="{D42A27DB-BD31-4B8C-83A1-F6EECF244321}">
                <p14:modId xmlns:p14="http://schemas.microsoft.com/office/powerpoint/2010/main" val="3131322374"/>
              </p:ext>
            </p:extLst>
          </p:nvPr>
        </p:nvGraphicFramePr>
        <p:xfrm>
          <a:off x="5003800" y="981075"/>
          <a:ext cx="3376170" cy="2919751"/>
        </p:xfrm>
        <a:graphic>
          <a:graphicData uri="http://schemas.openxmlformats.org/presentationml/2006/ole">
            <mc:AlternateContent xmlns:mc="http://schemas.openxmlformats.org/markup-compatibility/2006">
              <mc:Choice xmlns:v="urn:schemas-microsoft-com:vml" Requires="v">
                <p:oleObj spid="_x0000_s200822" r:id="rId3" imgW="2397252" imgH="1382268" progId="Word.Picture.8">
                  <p:embed/>
                </p:oleObj>
              </mc:Choice>
              <mc:Fallback>
                <p:oleObj r:id="rId3" imgW="2397252" imgH="1382268" progId="Word.Picture.8">
                  <p:embed/>
                  <p:pic>
                    <p:nvPicPr>
                      <p:cNvPr id="384004" name="Object 10">
                        <a:extLst>
                          <a:ext uri="{FF2B5EF4-FFF2-40B4-BE49-F238E27FC236}">
                            <a16:creationId xmlns:a16="http://schemas.microsoft.com/office/drawing/2014/main" id="{A5B1A941-DAC6-42ED-9F1A-837B563A92B9}"/>
                          </a:ext>
                        </a:extLst>
                      </p:cNvPr>
                      <p:cNvPicPr>
                        <a:picLocks noChangeArrowheads="1"/>
                      </p:cNvPicPr>
                      <p:nvPr/>
                    </p:nvPicPr>
                    <p:blipFill>
                      <a:blip r:embed="rId4">
                        <a:extLst>
                          <a:ext uri="{28A0092B-C50C-407E-A947-70E740481C1C}">
                            <a14:useLocalDpi xmlns:a14="http://schemas.microsoft.com/office/drawing/2010/main" val="0"/>
                          </a:ext>
                        </a:extLst>
                      </a:blip>
                      <a:srcRect l="15764" r="8646"/>
                      <a:stretch>
                        <a:fillRect/>
                      </a:stretch>
                    </p:blipFill>
                    <p:spPr bwMode="auto">
                      <a:xfrm>
                        <a:off x="5003800" y="981075"/>
                        <a:ext cx="3376170" cy="2919751"/>
                      </a:xfrm>
                      <a:prstGeom prst="rect">
                        <a:avLst/>
                      </a:prstGeom>
                      <a:noFill/>
                      <a:ln>
                        <a:noFill/>
                      </a:ln>
                    </p:spPr>
                  </p:pic>
                </p:oleObj>
              </mc:Fallback>
            </mc:AlternateContent>
          </a:graphicData>
        </a:graphic>
      </p:graphicFrame>
      <p:sp>
        <p:nvSpPr>
          <p:cNvPr id="1029131" name="Rectangle 11">
            <a:extLst>
              <a:ext uri="{FF2B5EF4-FFF2-40B4-BE49-F238E27FC236}">
                <a16:creationId xmlns:a16="http://schemas.microsoft.com/office/drawing/2014/main" id="{7D247819-4F22-4F69-A033-823029C823E8}"/>
              </a:ext>
            </a:extLst>
          </p:cNvPr>
          <p:cNvSpPr>
            <a:spLocks noChangeArrowheads="1"/>
          </p:cNvSpPr>
          <p:nvPr/>
        </p:nvSpPr>
        <p:spPr bwMode="auto">
          <a:xfrm>
            <a:off x="27233" y="4221088"/>
            <a:ext cx="8928992"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0" dirty="0">
                <a:solidFill>
                  <a:srgbClr val="0000FF"/>
                </a:solidFill>
                <a:latin typeface="+mn-ea"/>
                <a:ea typeface="+mn-ea"/>
              </a:rPr>
              <a:t>  </a:t>
            </a:r>
            <a:r>
              <a:rPr lang="zh-CN" altLang="en-US" sz="2400" b="0" dirty="0">
                <a:solidFill>
                  <a:srgbClr val="0000FF"/>
                </a:solidFill>
                <a:latin typeface="+mn-ea"/>
                <a:ea typeface="+mn-ea"/>
              </a:rPr>
              <a:t>因此从精度方面看，用中心差分近似代替导数值更可取，则称</a:t>
            </a:r>
          </a:p>
        </p:txBody>
      </p:sp>
      <p:sp>
        <p:nvSpPr>
          <p:cNvPr id="1029133" name="Rectangle 13">
            <a:extLst>
              <a:ext uri="{FF2B5EF4-FFF2-40B4-BE49-F238E27FC236}">
                <a16:creationId xmlns:a16="http://schemas.microsoft.com/office/drawing/2014/main" id="{DA67B50C-312E-43BD-89DB-3C1CD9C4691C}"/>
              </a:ext>
            </a:extLst>
          </p:cNvPr>
          <p:cNvSpPr>
            <a:spLocks noChangeArrowheads="1"/>
          </p:cNvSpPr>
          <p:nvPr/>
        </p:nvSpPr>
        <p:spPr bwMode="auto">
          <a:xfrm>
            <a:off x="174283" y="5718994"/>
            <a:ext cx="7975356" cy="60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0" dirty="0">
                <a:solidFill>
                  <a:srgbClr val="0000FF"/>
                </a:solidFill>
                <a:latin typeface="+mn-ea"/>
                <a:ea typeface="+mn-ea"/>
              </a:rPr>
              <a:t>为求</a:t>
            </a:r>
            <a:r>
              <a:rPr lang="en-US" altLang="zh-CN" sz="2400" b="0" dirty="0">
                <a:solidFill>
                  <a:srgbClr val="0000FF"/>
                </a:solidFill>
                <a:latin typeface="Times New Roman" panose="02020603050405020304" pitchFamily="18" charset="0"/>
                <a:ea typeface="+mn-ea"/>
                <a:cs typeface="Times New Roman" panose="02020603050405020304" pitchFamily="18" charset="0"/>
              </a:rPr>
              <a:t>f’(</a:t>
            </a:r>
            <a:r>
              <a:rPr lang="en-US" altLang="zh-CN" sz="2400" b="0" dirty="0">
                <a:solidFill>
                  <a:srgbClr val="0000FF"/>
                </a:solidFill>
                <a:latin typeface="+mn-ea"/>
                <a:ea typeface="+mn-ea"/>
              </a:rPr>
              <a:t>x</a:t>
            </a:r>
            <a:r>
              <a:rPr lang="en-US" altLang="zh-CN" sz="2400" b="0" baseline="-25000" dirty="0">
                <a:solidFill>
                  <a:srgbClr val="0000FF"/>
                </a:solidFill>
                <a:latin typeface="+mn-ea"/>
                <a:ea typeface="+mn-ea"/>
              </a:rPr>
              <a:t>0</a:t>
            </a:r>
            <a:r>
              <a:rPr lang="en-US" altLang="zh-CN" sz="2400" b="0" dirty="0">
                <a:solidFill>
                  <a:srgbClr val="0000FF"/>
                </a:solidFill>
                <a:latin typeface="+mn-ea"/>
                <a:ea typeface="+mn-ea"/>
              </a:rPr>
              <a:t>) </a:t>
            </a:r>
            <a:r>
              <a:rPr lang="zh-CN" altLang="en-US" sz="2400" b="0" dirty="0">
                <a:solidFill>
                  <a:srgbClr val="0000FF"/>
                </a:solidFill>
                <a:latin typeface="+mn-ea"/>
                <a:ea typeface="+mn-ea"/>
              </a:rPr>
              <a:t>的中点方法。</a:t>
            </a:r>
          </a:p>
        </p:txBody>
      </p:sp>
      <p:sp>
        <p:nvSpPr>
          <p:cNvPr id="1029134" name="Rectangle 14">
            <a:extLst>
              <a:ext uri="{FF2B5EF4-FFF2-40B4-BE49-F238E27FC236}">
                <a16:creationId xmlns:a16="http://schemas.microsoft.com/office/drawing/2014/main" id="{339CF0AA-BE87-4A95-9339-7F7F62976DCA}"/>
              </a:ext>
            </a:extLst>
          </p:cNvPr>
          <p:cNvSpPr>
            <a:spLocks noChangeArrowheads="1"/>
          </p:cNvSpPr>
          <p:nvPr/>
        </p:nvSpPr>
        <p:spPr bwMode="auto">
          <a:xfrm>
            <a:off x="30710" y="1272821"/>
            <a:ext cx="4860031" cy="27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0" dirty="0">
                <a:solidFill>
                  <a:srgbClr val="0000FF"/>
                </a:solidFill>
                <a:latin typeface="+mn-ea"/>
                <a:ea typeface="+mn-ea"/>
              </a:rPr>
              <a:t>  </a:t>
            </a:r>
            <a:r>
              <a:rPr lang="zh-CN" altLang="en-US" sz="2800" b="0" dirty="0">
                <a:solidFill>
                  <a:srgbClr val="0000FF"/>
                </a:solidFill>
                <a:latin typeface="+mn-ea"/>
                <a:ea typeface="+mn-ea"/>
              </a:rPr>
              <a:t>前述</a:t>
            </a:r>
            <a:r>
              <a:rPr lang="en-US" altLang="zh-CN" sz="2800" b="0" dirty="0">
                <a:solidFill>
                  <a:srgbClr val="0000FF"/>
                </a:solidFill>
                <a:latin typeface="+mn-ea"/>
                <a:ea typeface="+mn-ea"/>
              </a:rPr>
              <a:t>3</a:t>
            </a:r>
            <a:r>
              <a:rPr lang="zh-CN" altLang="en-US" sz="2800" b="0" dirty="0">
                <a:solidFill>
                  <a:srgbClr val="0000FF"/>
                </a:solidFill>
                <a:latin typeface="+mn-ea"/>
                <a:ea typeface="+mn-ea"/>
              </a:rPr>
              <a:t>种导数的近似值分别表示弦线</a:t>
            </a:r>
            <a:r>
              <a:rPr lang="en-US" altLang="zh-CN" sz="2800" b="0" dirty="0">
                <a:solidFill>
                  <a:srgbClr val="0000FF"/>
                </a:solidFill>
                <a:latin typeface="+mn-ea"/>
                <a:ea typeface="+mn-ea"/>
              </a:rPr>
              <a:t>AB</a:t>
            </a:r>
            <a:r>
              <a:rPr lang="zh-CN" altLang="en-US" sz="2800" b="0" dirty="0">
                <a:solidFill>
                  <a:srgbClr val="0000FF"/>
                </a:solidFill>
                <a:latin typeface="+mn-ea"/>
                <a:ea typeface="+mn-ea"/>
              </a:rPr>
              <a:t>，</a:t>
            </a:r>
            <a:r>
              <a:rPr lang="en-US" altLang="zh-CN" sz="2800" b="0" dirty="0">
                <a:solidFill>
                  <a:srgbClr val="0000FF"/>
                </a:solidFill>
                <a:latin typeface="+mn-ea"/>
                <a:ea typeface="+mn-ea"/>
              </a:rPr>
              <a:t>AC</a:t>
            </a:r>
            <a:r>
              <a:rPr lang="zh-CN" altLang="en-US" sz="2800" b="0" dirty="0">
                <a:solidFill>
                  <a:srgbClr val="0000FF"/>
                </a:solidFill>
                <a:latin typeface="+mn-ea"/>
                <a:ea typeface="+mn-ea"/>
              </a:rPr>
              <a:t>和</a:t>
            </a:r>
            <a:r>
              <a:rPr lang="en-US" altLang="zh-CN" sz="2800" b="0" dirty="0">
                <a:solidFill>
                  <a:srgbClr val="0000FF"/>
                </a:solidFill>
                <a:latin typeface="+mn-ea"/>
                <a:ea typeface="+mn-ea"/>
              </a:rPr>
              <a:t>BC</a:t>
            </a:r>
            <a:r>
              <a:rPr lang="zh-CN" altLang="en-US" sz="2800" b="0" dirty="0">
                <a:solidFill>
                  <a:srgbClr val="0000FF"/>
                </a:solidFill>
                <a:latin typeface="+mn-ea"/>
                <a:ea typeface="+mn-ea"/>
              </a:rPr>
              <a:t>的斜率，将这</a:t>
            </a:r>
            <a:r>
              <a:rPr lang="en-US" altLang="zh-CN" sz="2800" b="0" dirty="0">
                <a:solidFill>
                  <a:srgbClr val="0000FF"/>
                </a:solidFill>
                <a:latin typeface="+mn-ea"/>
                <a:ea typeface="+mn-ea"/>
              </a:rPr>
              <a:t>3</a:t>
            </a:r>
            <a:r>
              <a:rPr lang="zh-CN" altLang="en-US" sz="2800" b="0" dirty="0">
                <a:solidFill>
                  <a:srgbClr val="0000FF"/>
                </a:solidFill>
                <a:latin typeface="+mn-ea"/>
                <a:ea typeface="+mn-ea"/>
              </a:rPr>
              <a:t>条通过</a:t>
            </a:r>
            <a:r>
              <a:rPr lang="en-US" altLang="zh-CN" sz="2800" b="0" dirty="0">
                <a:solidFill>
                  <a:srgbClr val="0000FF"/>
                </a:solidFill>
                <a:latin typeface="+mn-ea"/>
                <a:ea typeface="+mn-ea"/>
              </a:rPr>
              <a:t>A</a:t>
            </a:r>
            <a:r>
              <a:rPr lang="zh-CN" altLang="en-US" sz="2800" b="0" dirty="0">
                <a:solidFill>
                  <a:srgbClr val="0000FF"/>
                </a:solidFill>
                <a:latin typeface="+mn-ea"/>
                <a:ea typeface="+mn-ea"/>
              </a:rPr>
              <a:t>点的弦的斜率与切线</a:t>
            </a:r>
            <a:r>
              <a:rPr lang="en-US" altLang="zh-CN" sz="2800" b="0" dirty="0">
                <a:solidFill>
                  <a:srgbClr val="0000FF"/>
                </a:solidFill>
                <a:latin typeface="+mn-ea"/>
                <a:ea typeface="+mn-ea"/>
              </a:rPr>
              <a:t>AT</a:t>
            </a:r>
            <a:r>
              <a:rPr lang="zh-CN" altLang="en-US" sz="2800" b="0" dirty="0">
                <a:solidFill>
                  <a:srgbClr val="0000FF"/>
                </a:solidFill>
                <a:latin typeface="+mn-ea"/>
                <a:ea typeface="+mn-ea"/>
              </a:rPr>
              <a:t>的斜率进行比较后，可见弦</a:t>
            </a:r>
            <a:r>
              <a:rPr lang="en-US" altLang="zh-CN" sz="2800" b="0" dirty="0">
                <a:solidFill>
                  <a:srgbClr val="0000FF"/>
                </a:solidFill>
                <a:latin typeface="+mn-ea"/>
                <a:ea typeface="+mn-ea"/>
              </a:rPr>
              <a:t>BC</a:t>
            </a:r>
            <a:r>
              <a:rPr lang="zh-CN" altLang="en-US" sz="2800" b="0" dirty="0">
                <a:solidFill>
                  <a:srgbClr val="0000FF"/>
                </a:solidFill>
                <a:latin typeface="+mn-ea"/>
                <a:ea typeface="+mn-ea"/>
              </a:rPr>
              <a:t>的斜率更接近于切线</a:t>
            </a:r>
            <a:r>
              <a:rPr lang="en-US" altLang="zh-CN" sz="2800" b="0" dirty="0">
                <a:solidFill>
                  <a:srgbClr val="0000FF"/>
                </a:solidFill>
                <a:latin typeface="+mn-ea"/>
                <a:ea typeface="+mn-ea"/>
              </a:rPr>
              <a:t>AT</a:t>
            </a:r>
            <a:r>
              <a:rPr lang="zh-CN" altLang="en-US" sz="2800" b="0" dirty="0">
                <a:solidFill>
                  <a:srgbClr val="0000FF"/>
                </a:solidFill>
                <a:latin typeface="+mn-ea"/>
                <a:ea typeface="+mn-ea"/>
              </a:rPr>
              <a:t>的斜率</a:t>
            </a:r>
            <a:r>
              <a:rPr lang="en-US" altLang="zh-CN" sz="2800" b="0" dirty="0">
                <a:solidFill>
                  <a:srgbClr val="0000FF"/>
                </a:solidFill>
                <a:latin typeface="Times New Roman" panose="02020603050405020304" pitchFamily="18" charset="0"/>
                <a:ea typeface="+mn-ea"/>
                <a:cs typeface="Times New Roman" panose="02020603050405020304" pitchFamily="18" charset="0"/>
              </a:rPr>
              <a:t>f’</a:t>
            </a:r>
            <a:r>
              <a:rPr lang="en-US" altLang="zh-CN" sz="2800" b="0" dirty="0">
                <a:solidFill>
                  <a:srgbClr val="0000FF"/>
                </a:solidFill>
                <a:latin typeface="+mn-ea"/>
                <a:ea typeface="+mn-ea"/>
              </a:rPr>
              <a:t>(x</a:t>
            </a:r>
            <a:r>
              <a:rPr lang="en-US" altLang="zh-CN" sz="2800" b="0" baseline="-25000" dirty="0">
                <a:solidFill>
                  <a:srgbClr val="0000FF"/>
                </a:solidFill>
                <a:latin typeface="+mn-ea"/>
                <a:ea typeface="+mn-ea"/>
              </a:rPr>
              <a:t>0</a:t>
            </a:r>
            <a:r>
              <a:rPr lang="en-US" altLang="zh-CN" sz="2800" b="0" dirty="0">
                <a:solidFill>
                  <a:srgbClr val="0000FF"/>
                </a:solidFill>
                <a:latin typeface="+mn-ea"/>
                <a:ea typeface="+mn-ea"/>
              </a:rPr>
              <a:t>)</a:t>
            </a:r>
            <a:r>
              <a:rPr lang="zh-CN" altLang="en-US" sz="2800" b="0" dirty="0">
                <a:solidFill>
                  <a:srgbClr val="0000FF"/>
                </a:solidFill>
                <a:latin typeface="+mn-ea"/>
                <a:ea typeface="+mn-ea"/>
              </a:rPr>
              <a:t>。</a:t>
            </a:r>
          </a:p>
        </p:txBody>
      </p:sp>
      <p:sp>
        <p:nvSpPr>
          <p:cNvPr id="10" name="Rectangle 2">
            <a:extLst>
              <a:ext uri="{FF2B5EF4-FFF2-40B4-BE49-F238E27FC236}">
                <a16:creationId xmlns:a16="http://schemas.microsoft.com/office/drawing/2014/main" id="{650C28C9-22EB-42B2-AB5A-C4854DD75081}"/>
              </a:ext>
            </a:extLst>
          </p:cNvPr>
          <p:cNvSpPr txBox="1">
            <a:spLocks noChangeArrowheads="1"/>
          </p:cNvSpPr>
          <p:nvPr/>
        </p:nvSpPr>
        <p:spPr>
          <a:xfrm>
            <a:off x="2776500" y="104177"/>
            <a:ext cx="3883732" cy="58797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ts val="4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6.4 </a:t>
            </a:r>
            <a:r>
              <a:rPr lang="zh-CN" altLang="en-US" sz="3200" b="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52625154-D827-4CD2-AB7F-831396320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735" y="4823723"/>
            <a:ext cx="3714750" cy="809625"/>
          </a:xfrm>
          <a:prstGeom prst="rect">
            <a:avLst/>
          </a:prstGeom>
        </p:spPr>
      </p:pic>
      <p:sp>
        <p:nvSpPr>
          <p:cNvPr id="4" name="文本框 3">
            <a:extLst>
              <a:ext uri="{FF2B5EF4-FFF2-40B4-BE49-F238E27FC236}">
                <a16:creationId xmlns:a16="http://schemas.microsoft.com/office/drawing/2014/main" id="{D909A6DF-CF84-4BB9-857B-1F1FC2BB3DB3}"/>
              </a:ext>
            </a:extLst>
          </p:cNvPr>
          <p:cNvSpPr txBox="1"/>
          <p:nvPr/>
        </p:nvSpPr>
        <p:spPr>
          <a:xfrm>
            <a:off x="6898265" y="4913238"/>
            <a:ext cx="150371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10</a:t>
            </a:r>
            <a:r>
              <a:rPr lang="zh-CN" altLang="en-US" sz="2400" b="0" dirty="0">
                <a:solidFill>
                  <a:schemeClr val="tx1">
                    <a:lumMod val="95000"/>
                    <a:lumOff val="5000"/>
                  </a:schemeClr>
                </a:solidFill>
                <a:latin typeface="+mn-ea"/>
                <a:ea typeface="+mn-ea"/>
              </a:rPr>
              <a:t>）</a:t>
            </a:r>
          </a:p>
        </p:txBody>
      </p:sp>
    </p:spTree>
    <p:extLst>
      <p:ext uri="{BB962C8B-B14F-4D97-AF65-F5344CB8AC3E}">
        <p14:creationId xmlns:p14="http://schemas.microsoft.com/office/powerpoint/2010/main" val="2424943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147" name="Rectangle 3">
            <a:extLst>
              <a:ext uri="{FF2B5EF4-FFF2-40B4-BE49-F238E27FC236}">
                <a16:creationId xmlns:a16="http://schemas.microsoft.com/office/drawing/2014/main" id="{B44BBD62-6738-41C9-B7E1-D9574146C0DD}"/>
              </a:ext>
            </a:extLst>
          </p:cNvPr>
          <p:cNvSpPr>
            <a:spLocks noGrp="1" noChangeArrowheads="1"/>
          </p:cNvSpPr>
          <p:nvPr>
            <p:ph type="subTitle" idx="4294967295"/>
          </p:nvPr>
        </p:nvSpPr>
        <p:spPr>
          <a:xfrm>
            <a:off x="99968" y="342266"/>
            <a:ext cx="8944064" cy="930634"/>
          </a:xfrm>
        </p:spPr>
        <p:txBody>
          <a:bodyPr>
            <a:normAutofit/>
          </a:bodyPr>
          <a:lstStyle/>
          <a:p>
            <a:pPr marL="0" indent="0" eaLnBrk="1" hangingPunct="1">
              <a:buFontTx/>
              <a:buNone/>
            </a:pPr>
            <a:r>
              <a:rPr lang="en-US" altLang="zh-CN" sz="2800" dirty="0">
                <a:latin typeface="+mn-ea"/>
              </a:rPr>
              <a:t>  </a:t>
            </a:r>
            <a:r>
              <a:rPr lang="zh-CN" altLang="en-US" sz="2600" dirty="0">
                <a:latin typeface="+mn-ea"/>
              </a:rPr>
              <a:t>利用中点公式计算导数</a:t>
            </a:r>
            <a:r>
              <a:rPr lang="en-US" altLang="zh-CN" sz="2600" dirty="0">
                <a:latin typeface="Times New Roman" panose="02020603050405020304" pitchFamily="18" charset="0"/>
                <a:cs typeface="Times New Roman" panose="02020603050405020304" pitchFamily="18" charset="0"/>
              </a:rPr>
              <a:t>f’</a:t>
            </a:r>
            <a:r>
              <a:rPr lang="en-US" altLang="zh-CN" sz="2600" dirty="0">
                <a:latin typeface="+mn-ea"/>
              </a:rPr>
              <a:t>(x</a:t>
            </a:r>
            <a:r>
              <a:rPr lang="en-US" altLang="zh-CN" sz="2600" baseline="-25000" dirty="0">
                <a:latin typeface="+mn-ea"/>
              </a:rPr>
              <a:t>0</a:t>
            </a:r>
            <a:r>
              <a:rPr lang="en-US" altLang="zh-CN" sz="2600" dirty="0">
                <a:latin typeface="+mn-ea"/>
              </a:rPr>
              <a:t>)</a:t>
            </a:r>
            <a:r>
              <a:rPr lang="zh-CN" altLang="en-US" sz="2600" dirty="0">
                <a:latin typeface="+mn-ea"/>
              </a:rPr>
              <a:t>，首先必须选取合适的步长，并进行误差分析。分别将</a:t>
            </a:r>
            <a:r>
              <a:rPr lang="en-US" altLang="zh-CN" sz="2600" dirty="0">
                <a:latin typeface="+mn-ea"/>
              </a:rPr>
              <a:t>f(</a:t>
            </a:r>
            <a:r>
              <a:rPr lang="en-US" altLang="zh-CN" sz="2600" dirty="0" err="1">
                <a:latin typeface="+mn-ea"/>
              </a:rPr>
              <a:t>a±h</a:t>
            </a:r>
            <a:r>
              <a:rPr lang="en-US" altLang="zh-CN" sz="2600" dirty="0">
                <a:latin typeface="+mn-ea"/>
              </a:rPr>
              <a:t>)</a:t>
            </a:r>
            <a:r>
              <a:rPr lang="zh-CN" altLang="en-US" sz="2600" dirty="0">
                <a:latin typeface="+mn-ea"/>
              </a:rPr>
              <a:t>在</a:t>
            </a:r>
            <a:r>
              <a:rPr lang="en-US" altLang="zh-CN" sz="2600" dirty="0">
                <a:latin typeface="+mn-ea"/>
              </a:rPr>
              <a:t>x=a</a:t>
            </a:r>
            <a:r>
              <a:rPr lang="zh-CN" altLang="en-US" sz="2600" dirty="0">
                <a:latin typeface="+mn-ea"/>
              </a:rPr>
              <a:t>处泰勒展开，有</a:t>
            </a:r>
          </a:p>
        </p:txBody>
      </p:sp>
      <p:graphicFrame>
        <p:nvGraphicFramePr>
          <p:cNvPr id="385028" name="Object 8">
            <a:extLst>
              <a:ext uri="{FF2B5EF4-FFF2-40B4-BE49-F238E27FC236}">
                <a16:creationId xmlns:a16="http://schemas.microsoft.com/office/drawing/2014/main" id="{4B965B01-CA91-40FB-AD2C-94B986C2D2B3}"/>
              </a:ext>
            </a:extLst>
          </p:cNvPr>
          <p:cNvGraphicFramePr>
            <a:graphicFrameLocks/>
          </p:cNvGraphicFramePr>
          <p:nvPr>
            <p:extLst>
              <p:ext uri="{D42A27DB-BD31-4B8C-83A1-F6EECF244321}">
                <p14:modId xmlns:p14="http://schemas.microsoft.com/office/powerpoint/2010/main" val="2552057807"/>
              </p:ext>
            </p:extLst>
          </p:nvPr>
        </p:nvGraphicFramePr>
        <p:xfrm>
          <a:off x="99968" y="1311925"/>
          <a:ext cx="8604448" cy="698211"/>
        </p:xfrm>
        <a:graphic>
          <a:graphicData uri="http://schemas.openxmlformats.org/presentationml/2006/ole">
            <mc:AlternateContent xmlns:mc="http://schemas.openxmlformats.org/markup-compatibility/2006">
              <mc:Choice xmlns:v="urn:schemas-microsoft-com:vml" Requires="v">
                <p:oleObj spid="_x0000_s201845" r:id="rId3" imgW="4800600" imgH="419100" progId="Equation.3">
                  <p:embed/>
                </p:oleObj>
              </mc:Choice>
              <mc:Fallback>
                <p:oleObj r:id="rId3" imgW="4800600" imgH="419100" progId="Equation.3">
                  <p:embed/>
                  <p:pic>
                    <p:nvPicPr>
                      <p:cNvPr id="385028" name="Object 8">
                        <a:extLst>
                          <a:ext uri="{FF2B5EF4-FFF2-40B4-BE49-F238E27FC236}">
                            <a16:creationId xmlns:a16="http://schemas.microsoft.com/office/drawing/2014/main" id="{4B965B01-CA91-40FB-AD2C-94B986C2D2B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68" y="1311925"/>
                        <a:ext cx="8604448" cy="698211"/>
                      </a:xfrm>
                      <a:prstGeom prst="rect">
                        <a:avLst/>
                      </a:prstGeom>
                      <a:noFill/>
                      <a:ln>
                        <a:noFill/>
                      </a:ln>
                    </p:spPr>
                  </p:pic>
                </p:oleObj>
              </mc:Fallback>
            </mc:AlternateContent>
          </a:graphicData>
        </a:graphic>
      </p:graphicFrame>
      <p:sp>
        <p:nvSpPr>
          <p:cNvPr id="1030153" name="Rectangle 9">
            <a:extLst>
              <a:ext uri="{FF2B5EF4-FFF2-40B4-BE49-F238E27FC236}">
                <a16:creationId xmlns:a16="http://schemas.microsoft.com/office/drawing/2014/main" id="{72F82AF3-7D42-472E-8233-FF39A5175523}"/>
              </a:ext>
            </a:extLst>
          </p:cNvPr>
          <p:cNvSpPr>
            <a:spLocks noChangeArrowheads="1"/>
          </p:cNvSpPr>
          <p:nvPr/>
        </p:nvSpPr>
        <p:spPr bwMode="auto">
          <a:xfrm>
            <a:off x="109032" y="2244905"/>
            <a:ext cx="28432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800" b="0" dirty="0">
                <a:solidFill>
                  <a:srgbClr val="0000FF"/>
                </a:solidFill>
                <a:latin typeface="+mn-ea"/>
                <a:ea typeface="+mn-ea"/>
              </a:rPr>
              <a:t>代入</a:t>
            </a:r>
            <a:r>
              <a:rPr lang="en-US" altLang="zh-CN" sz="2800" b="0" dirty="0">
                <a:solidFill>
                  <a:srgbClr val="0000FF"/>
                </a:solidFill>
                <a:latin typeface="+mn-ea"/>
                <a:ea typeface="+mn-ea"/>
              </a:rPr>
              <a:t>(10)</a:t>
            </a:r>
            <a:r>
              <a:rPr lang="zh-CN" altLang="en-US" sz="2800" b="0" dirty="0">
                <a:solidFill>
                  <a:srgbClr val="0000FF"/>
                </a:solidFill>
                <a:latin typeface="+mn-ea"/>
                <a:ea typeface="+mn-ea"/>
              </a:rPr>
              <a:t>得</a:t>
            </a:r>
          </a:p>
        </p:txBody>
      </p:sp>
      <p:sp>
        <p:nvSpPr>
          <p:cNvPr id="1030155" name="Rectangle 11">
            <a:extLst>
              <a:ext uri="{FF2B5EF4-FFF2-40B4-BE49-F238E27FC236}">
                <a16:creationId xmlns:a16="http://schemas.microsoft.com/office/drawing/2014/main" id="{88002B4D-0FF3-4AC1-B18A-822521F4BCAA}"/>
              </a:ext>
            </a:extLst>
          </p:cNvPr>
          <p:cNvSpPr>
            <a:spLocks noChangeArrowheads="1"/>
          </p:cNvSpPr>
          <p:nvPr/>
        </p:nvSpPr>
        <p:spPr bwMode="auto">
          <a:xfrm>
            <a:off x="109032" y="3861048"/>
            <a:ext cx="877425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5000"/>
              </a:lnSpc>
            </a:pPr>
            <a:r>
              <a:rPr lang="zh-CN" altLang="en-US" sz="2800" b="0" dirty="0">
                <a:latin typeface="+mn-ea"/>
                <a:ea typeface="+mn-ea"/>
              </a:rPr>
              <a:t>由此可知，从截断误差的角度来看，步长越小，计算结果越准确。但从舍入误差角度，</a:t>
            </a:r>
            <a:r>
              <a:rPr lang="en-US" altLang="zh-CN" sz="2800" b="0" dirty="0">
                <a:latin typeface="+mn-ea"/>
                <a:ea typeface="+mn-ea"/>
              </a:rPr>
              <a:t>h</a:t>
            </a:r>
            <a:r>
              <a:rPr lang="zh-CN" altLang="en-US" sz="2800" b="0" dirty="0">
                <a:latin typeface="+mn-ea"/>
                <a:ea typeface="+mn-ea"/>
              </a:rPr>
              <a:t>越小， </a:t>
            </a:r>
            <a:r>
              <a:rPr lang="en-US" altLang="zh-CN" sz="2800" b="0" dirty="0">
                <a:latin typeface="+mn-ea"/>
                <a:ea typeface="+mn-ea"/>
              </a:rPr>
              <a:t>f(</a:t>
            </a:r>
            <a:r>
              <a:rPr lang="en-US" altLang="zh-CN" sz="2800" b="0" dirty="0" err="1">
                <a:latin typeface="+mn-ea"/>
                <a:ea typeface="+mn-ea"/>
              </a:rPr>
              <a:t>a+h</a:t>
            </a:r>
            <a:r>
              <a:rPr lang="en-US" altLang="zh-CN" sz="2800" b="0" dirty="0">
                <a:latin typeface="+mn-ea"/>
                <a:ea typeface="+mn-ea"/>
              </a:rPr>
              <a:t>)</a:t>
            </a:r>
            <a:r>
              <a:rPr lang="zh-CN" altLang="en-US" sz="2800" b="0" dirty="0">
                <a:latin typeface="+mn-ea"/>
                <a:ea typeface="+mn-ea"/>
              </a:rPr>
              <a:t>与</a:t>
            </a:r>
            <a:r>
              <a:rPr lang="en-US" altLang="zh-CN" sz="2800" b="0" dirty="0">
                <a:latin typeface="+mn-ea"/>
                <a:ea typeface="+mn-ea"/>
              </a:rPr>
              <a:t>f(a-h)</a:t>
            </a:r>
            <a:r>
              <a:rPr lang="zh-CN" altLang="en-US" sz="2800" b="0" dirty="0">
                <a:latin typeface="+mn-ea"/>
                <a:ea typeface="+mn-ea"/>
              </a:rPr>
              <a:t>越接近，直接相减会造成有效数字的严重损失。就舍入误差而言，步长是不宜太小的。</a:t>
            </a:r>
            <a:r>
              <a:rPr lang="zh-CN" altLang="en-US" sz="2800" b="0" dirty="0">
                <a:solidFill>
                  <a:srgbClr val="0000FF"/>
                </a:solidFill>
                <a:latin typeface="+mn-ea"/>
                <a:ea typeface="+mn-ea"/>
              </a:rPr>
              <a:t>怎样选择最佳步长，使截断误差与舍入误差之和最小呢？</a:t>
            </a:r>
          </a:p>
        </p:txBody>
      </p:sp>
      <p:pic>
        <p:nvPicPr>
          <p:cNvPr id="3" name="图片 2">
            <a:extLst>
              <a:ext uri="{FF2B5EF4-FFF2-40B4-BE49-F238E27FC236}">
                <a16:creationId xmlns:a16="http://schemas.microsoft.com/office/drawing/2014/main" id="{6BBE1C58-B48E-4AC4-A1DD-D490184EC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2754" y="2675912"/>
            <a:ext cx="6238875" cy="866775"/>
          </a:xfrm>
          <a:prstGeom prst="rect">
            <a:avLst/>
          </a:prstGeom>
        </p:spPr>
      </p:pic>
    </p:spTree>
    <p:extLst>
      <p:ext uri="{BB962C8B-B14F-4D97-AF65-F5344CB8AC3E}">
        <p14:creationId xmlns:p14="http://schemas.microsoft.com/office/powerpoint/2010/main" val="352866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3" name="副标题 261122">
            <a:extLst>
              <a:ext uri="{FF2B5EF4-FFF2-40B4-BE49-F238E27FC236}">
                <a16:creationId xmlns:a16="http://schemas.microsoft.com/office/drawing/2014/main" id="{8A8B2AAD-4826-413A-BF4B-832288C396DC}"/>
              </a:ext>
            </a:extLst>
          </p:cNvPr>
          <p:cNvSpPr>
            <a:spLocks noGrp="1" noChangeArrowheads="1"/>
          </p:cNvSpPr>
          <p:nvPr>
            <p:ph type="subTitle" idx="1"/>
          </p:nvPr>
        </p:nvSpPr>
        <p:spPr>
          <a:xfrm>
            <a:off x="179512" y="980728"/>
            <a:ext cx="8808940" cy="1683824"/>
          </a:xfrm>
        </p:spPr>
        <p:txBody>
          <a:bodyPr>
            <a:noAutofit/>
          </a:bodyPr>
          <a:lstStyle/>
          <a:p>
            <a:pPr algn="l">
              <a:lnSpc>
                <a:spcPts val="2800"/>
              </a:lnSpc>
            </a:pPr>
            <a:r>
              <a:rPr lang="zh-CN" altLang="en-US" sz="2400" dirty="0">
                <a:solidFill>
                  <a:srgbClr val="0000FF"/>
                </a:solidFill>
              </a:rPr>
              <a:t>数值微分是用离散方法近似地计算函数在某点的导数值。</a:t>
            </a:r>
          </a:p>
          <a:p>
            <a:pPr algn="l">
              <a:lnSpc>
                <a:spcPts val="2800"/>
              </a:lnSpc>
            </a:pPr>
            <a:r>
              <a:rPr lang="zh-CN" altLang="en-US" sz="2400" dirty="0">
                <a:latin typeface="+mn-ea"/>
              </a:rPr>
              <a:t>在微分学中，求函数</a:t>
            </a:r>
            <a:r>
              <a:rPr lang="en-US" altLang="zh-CN" sz="2400" dirty="0">
                <a:latin typeface="+mn-ea"/>
              </a:rPr>
              <a:t>f(x)</a:t>
            </a:r>
            <a:r>
              <a:rPr lang="zh-CN" altLang="en-US" sz="2400" dirty="0">
                <a:latin typeface="+mn-ea"/>
              </a:rPr>
              <a:t>的导数</a:t>
            </a:r>
            <a:r>
              <a:rPr lang="en-US" altLang="zh-CN" sz="2400" dirty="0">
                <a:latin typeface="+mn-ea"/>
              </a:rPr>
              <a:t>         </a:t>
            </a:r>
            <a:r>
              <a:rPr lang="zh-CN" altLang="en-US" sz="2400" dirty="0">
                <a:latin typeface="+mn-ea"/>
              </a:rPr>
              <a:t>通常比</a:t>
            </a:r>
            <a:r>
              <a:rPr lang="en-US" altLang="zh-CN" sz="2400" dirty="0">
                <a:latin typeface="+mn-ea"/>
              </a:rPr>
              <a:t>f(x)</a:t>
            </a:r>
            <a:r>
              <a:rPr lang="zh-CN" altLang="en-US" sz="2400" dirty="0">
                <a:solidFill>
                  <a:srgbClr val="0000FF"/>
                </a:solidFill>
                <a:latin typeface="+mn-ea"/>
              </a:rPr>
              <a:t>复杂</a:t>
            </a:r>
            <a:r>
              <a:rPr lang="zh-CN" altLang="en-US" sz="2400" dirty="0">
                <a:latin typeface="+mn-ea"/>
              </a:rPr>
              <a:t>的多。另外，求数值导数也是实际问题经常遇到的，特别当该函数本身未知，但又需要对其求导数时，数值微分方法显得更为重要。 </a:t>
            </a:r>
            <a:endParaRPr lang="zh-CN" altLang="en-US" sz="2400" dirty="0">
              <a:solidFill>
                <a:srgbClr val="0000FF"/>
              </a:solidFill>
              <a:latin typeface="+mn-ea"/>
            </a:endParaRPr>
          </a:p>
        </p:txBody>
      </p:sp>
      <p:sp>
        <p:nvSpPr>
          <p:cNvPr id="5" name="文本框 4">
            <a:extLst>
              <a:ext uri="{FF2B5EF4-FFF2-40B4-BE49-F238E27FC236}">
                <a16:creationId xmlns:a16="http://schemas.microsoft.com/office/drawing/2014/main" id="{8AEFAB5B-7D5D-4D2C-B3E3-37E6A05D5BAF}"/>
              </a:ext>
            </a:extLst>
          </p:cNvPr>
          <p:cNvSpPr txBox="1"/>
          <p:nvPr/>
        </p:nvSpPr>
        <p:spPr>
          <a:xfrm>
            <a:off x="3491880" y="240751"/>
            <a:ext cx="2232248" cy="537648"/>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p:txBody>
      </p:sp>
      <p:pic>
        <p:nvPicPr>
          <p:cNvPr id="8" name="图片 7">
            <a:extLst>
              <a:ext uri="{FF2B5EF4-FFF2-40B4-BE49-F238E27FC236}">
                <a16:creationId xmlns:a16="http://schemas.microsoft.com/office/drawing/2014/main" id="{657D3852-198E-4F7A-BABD-B29B35D9625F}"/>
              </a:ext>
            </a:extLst>
          </p:cNvPr>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4427984" y="1556792"/>
            <a:ext cx="504056" cy="241830"/>
          </a:xfrm>
          <a:prstGeom prst="rect">
            <a:avLst/>
          </a:prstGeom>
        </p:spPr>
      </p:pic>
      <p:sp>
        <p:nvSpPr>
          <p:cNvPr id="7" name="文本框 6">
            <a:extLst>
              <a:ext uri="{FF2B5EF4-FFF2-40B4-BE49-F238E27FC236}">
                <a16:creationId xmlns:a16="http://schemas.microsoft.com/office/drawing/2014/main" id="{0370D99A-9C06-4DD2-B3A3-6A6EDCC813D3}"/>
              </a:ext>
            </a:extLst>
          </p:cNvPr>
          <p:cNvSpPr txBox="1"/>
          <p:nvPr/>
        </p:nvSpPr>
        <p:spPr>
          <a:xfrm>
            <a:off x="179512" y="4941168"/>
            <a:ext cx="4032448" cy="1200778"/>
          </a:xfrm>
          <a:prstGeom prst="rect">
            <a:avLst/>
          </a:prstGeom>
          <a:noFill/>
        </p:spPr>
        <p:txBody>
          <a:bodyPr wrap="square" rtlCol="0">
            <a:spAutoFit/>
          </a:bodyPr>
          <a:lstStyle/>
          <a:p>
            <a:pPr algn="l">
              <a:lnSpc>
                <a:spcPts val="2880"/>
              </a:lnSpc>
            </a:pPr>
            <a:r>
              <a:rPr lang="zh-CN" altLang="en-US" sz="2400" b="0" dirty="0">
                <a:solidFill>
                  <a:schemeClr val="tx1"/>
                </a:solidFill>
                <a:latin typeface="+mn-ea"/>
                <a:ea typeface="+mn-ea"/>
              </a:rPr>
              <a:t>求解数值导数的公式对开发求解常微分方程和偏微分方程边值问题的算法非常重要</a:t>
            </a:r>
          </a:p>
        </p:txBody>
      </p:sp>
      <p:sp>
        <p:nvSpPr>
          <p:cNvPr id="9" name="文本框 8">
            <a:extLst>
              <a:ext uri="{FF2B5EF4-FFF2-40B4-BE49-F238E27FC236}">
                <a16:creationId xmlns:a16="http://schemas.microsoft.com/office/drawing/2014/main" id="{9C4EF6E8-E507-4AC0-B0F4-17BE456FFAD0}"/>
              </a:ext>
            </a:extLst>
          </p:cNvPr>
          <p:cNvSpPr txBox="1"/>
          <p:nvPr/>
        </p:nvSpPr>
        <p:spPr>
          <a:xfrm>
            <a:off x="179512" y="2852936"/>
            <a:ext cx="3816424" cy="1887696"/>
          </a:xfrm>
          <a:prstGeom prst="rect">
            <a:avLst/>
          </a:prstGeom>
          <a:noFill/>
        </p:spPr>
        <p:txBody>
          <a:bodyPr wrap="square" rtlCol="0">
            <a:spAutoFit/>
          </a:bodyPr>
          <a:lstStyle/>
          <a:p>
            <a:pPr algn="l">
              <a:lnSpc>
                <a:spcPts val="2800"/>
              </a:lnSpc>
            </a:pPr>
            <a:r>
              <a:rPr lang="en-US" altLang="zh-CN" sz="2400" b="0" dirty="0">
                <a:solidFill>
                  <a:srgbClr val="0000FF"/>
                </a:solidFill>
                <a:latin typeface="+mn-ea"/>
                <a:ea typeface="+mn-ea"/>
              </a:rPr>
              <a:t> </a:t>
            </a:r>
            <a:r>
              <a:rPr lang="zh-CN" altLang="en-US" sz="2400" b="0" dirty="0">
                <a:solidFill>
                  <a:srgbClr val="0000FF"/>
                </a:solidFill>
                <a:latin typeface="+mn-ea"/>
                <a:ea typeface="+mn-ea"/>
              </a:rPr>
              <a:t>此外，在实际问题中，往往会遇到某函数 </a:t>
            </a:r>
            <a:r>
              <a:rPr lang="en-US" altLang="zh-CN" sz="2400" b="0" dirty="0">
                <a:solidFill>
                  <a:srgbClr val="0000FF"/>
                </a:solidFill>
                <a:latin typeface="+mn-ea"/>
                <a:ea typeface="+mn-ea"/>
              </a:rPr>
              <a:t>f(x)</a:t>
            </a:r>
            <a:r>
              <a:rPr lang="zh-CN" altLang="zh-CN" sz="2400" b="0" dirty="0">
                <a:solidFill>
                  <a:srgbClr val="0000FF"/>
                </a:solidFill>
                <a:latin typeface="+mn-ea"/>
                <a:ea typeface="+mn-ea"/>
              </a:rPr>
              <a:t>是</a:t>
            </a:r>
            <a:r>
              <a:rPr lang="zh-CN" altLang="en-US" sz="2400" b="0" dirty="0">
                <a:solidFill>
                  <a:srgbClr val="0000FF"/>
                </a:solidFill>
                <a:latin typeface="+mn-ea"/>
                <a:ea typeface="+mn-ea"/>
              </a:rPr>
              <a:t>用表格表示的</a:t>
            </a:r>
            <a:r>
              <a:rPr lang="en-US" altLang="zh-CN" sz="2400" b="0" dirty="0">
                <a:solidFill>
                  <a:srgbClr val="0000FF"/>
                </a:solidFill>
                <a:latin typeface="+mn-ea"/>
                <a:ea typeface="+mn-ea"/>
              </a:rPr>
              <a:t>, </a:t>
            </a:r>
            <a:r>
              <a:rPr lang="zh-CN" altLang="en-US" sz="2400" b="0" dirty="0">
                <a:solidFill>
                  <a:srgbClr val="0000FF"/>
                </a:solidFill>
                <a:latin typeface="+mn-ea"/>
                <a:ea typeface="+mn-ea"/>
              </a:rPr>
              <a:t>用通常的导数定义无法求导</a:t>
            </a:r>
            <a:r>
              <a:rPr lang="en-US" altLang="zh-CN" sz="2400" b="0" dirty="0">
                <a:solidFill>
                  <a:srgbClr val="0000FF"/>
                </a:solidFill>
                <a:latin typeface="+mn-ea"/>
                <a:ea typeface="+mn-ea"/>
              </a:rPr>
              <a:t>, </a:t>
            </a:r>
            <a:r>
              <a:rPr lang="zh-CN" altLang="en-US" sz="2400" b="0" dirty="0">
                <a:solidFill>
                  <a:srgbClr val="0000FF"/>
                </a:solidFill>
                <a:latin typeface="+mn-ea"/>
                <a:ea typeface="+mn-ea"/>
              </a:rPr>
              <a:t>因此要寻求其他方法近似求导。</a:t>
            </a:r>
          </a:p>
        </p:txBody>
      </p:sp>
      <p:sp>
        <p:nvSpPr>
          <p:cNvPr id="10" name="Rectangle 185">
            <a:extLst>
              <a:ext uri="{FF2B5EF4-FFF2-40B4-BE49-F238E27FC236}">
                <a16:creationId xmlns:a16="http://schemas.microsoft.com/office/drawing/2014/main" id="{99FB2511-9D37-4E84-97BF-0A6167013E90}"/>
              </a:ext>
            </a:extLst>
          </p:cNvPr>
          <p:cNvSpPr>
            <a:spLocks noChangeArrowheads="1"/>
          </p:cNvSpPr>
          <p:nvPr/>
        </p:nvSpPr>
        <p:spPr bwMode="auto">
          <a:xfrm>
            <a:off x="4211960" y="2852936"/>
            <a:ext cx="19688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00FF"/>
                </a:solidFill>
                <a:latin typeface="华文仿宋" panose="02010600040101010101" pitchFamily="2" charset="-122"/>
                <a:ea typeface="华文仿宋" panose="02010600040101010101" pitchFamily="2" charset="-122"/>
                <a:sym typeface="Wingdings" panose="05000000000000000000" pitchFamily="2" charset="2"/>
              </a:rPr>
              <a:t></a:t>
            </a:r>
            <a:r>
              <a:rPr lang="zh-CN" altLang="en-US" sz="2400" b="1">
                <a:solidFill>
                  <a:srgbClr val="FF0000"/>
                </a:solidFill>
                <a:latin typeface="华文仿宋" panose="02010600040101010101" pitchFamily="2" charset="-122"/>
                <a:ea typeface="华文仿宋" panose="02010600040101010101" pitchFamily="2" charset="-122"/>
              </a:rPr>
              <a:t>几何</a:t>
            </a:r>
            <a:r>
              <a:rPr lang="zh-CN" altLang="en-US" sz="2400" b="1">
                <a:solidFill>
                  <a:srgbClr val="0000FF"/>
                </a:solidFill>
                <a:latin typeface="华文仿宋" panose="02010600040101010101" pitchFamily="2" charset="-122"/>
                <a:ea typeface="华文仿宋" panose="02010600040101010101" pitchFamily="2" charset="-122"/>
              </a:rPr>
              <a:t>意义：</a:t>
            </a:r>
          </a:p>
        </p:txBody>
      </p:sp>
      <p:sp>
        <p:nvSpPr>
          <p:cNvPr id="11" name="Oval 206">
            <a:extLst>
              <a:ext uri="{FF2B5EF4-FFF2-40B4-BE49-F238E27FC236}">
                <a16:creationId xmlns:a16="http://schemas.microsoft.com/office/drawing/2014/main" id="{4512DD81-7F8E-4CB5-87A5-2D27875CDCB4}"/>
              </a:ext>
            </a:extLst>
          </p:cNvPr>
          <p:cNvSpPr>
            <a:spLocks noChangeArrowheads="1"/>
          </p:cNvSpPr>
          <p:nvPr/>
        </p:nvSpPr>
        <p:spPr bwMode="auto">
          <a:xfrm>
            <a:off x="6146617" y="5371836"/>
            <a:ext cx="1676400" cy="838200"/>
          </a:xfrm>
          <a:prstGeom prst="ellipse">
            <a:avLst/>
          </a:prstGeom>
          <a:solidFill>
            <a:srgbClr val="00FFFF"/>
          </a:solidFill>
          <a:ln w="3175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FF0000"/>
                </a:solidFill>
                <a:latin typeface="华文仿宋" panose="02010600040101010101" pitchFamily="2" charset="-122"/>
                <a:ea typeface="华文仿宋" panose="02010600040101010101" pitchFamily="2" charset="-122"/>
              </a:rPr>
              <a:t>等值面</a:t>
            </a:r>
          </a:p>
        </p:txBody>
      </p:sp>
      <p:sp>
        <p:nvSpPr>
          <p:cNvPr id="12" name="Line 223">
            <a:extLst>
              <a:ext uri="{FF2B5EF4-FFF2-40B4-BE49-F238E27FC236}">
                <a16:creationId xmlns:a16="http://schemas.microsoft.com/office/drawing/2014/main" id="{261D58B3-5F64-4723-955D-1C55F6668B12}"/>
              </a:ext>
            </a:extLst>
          </p:cNvPr>
          <p:cNvSpPr>
            <a:spLocks noChangeShapeType="1"/>
          </p:cNvSpPr>
          <p:nvPr/>
        </p:nvSpPr>
        <p:spPr bwMode="auto">
          <a:xfrm flipH="1">
            <a:off x="4340042" y="3623530"/>
            <a:ext cx="1223962" cy="936625"/>
          </a:xfrm>
          <a:prstGeom prst="line">
            <a:avLst/>
          </a:prstGeom>
          <a:noFill/>
          <a:ln w="444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13" name="Oval 224">
            <a:extLst>
              <a:ext uri="{FF2B5EF4-FFF2-40B4-BE49-F238E27FC236}">
                <a16:creationId xmlns:a16="http://schemas.microsoft.com/office/drawing/2014/main" id="{0166C05B-107C-4A7E-AF1B-13A4429FD22C}"/>
              </a:ext>
            </a:extLst>
          </p:cNvPr>
          <p:cNvSpPr>
            <a:spLocks noChangeArrowheads="1"/>
          </p:cNvSpPr>
          <p:nvPr/>
        </p:nvSpPr>
        <p:spPr bwMode="auto">
          <a:xfrm>
            <a:off x="4789304" y="3585430"/>
            <a:ext cx="4191000" cy="16764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14" name="Oval 225">
            <a:extLst>
              <a:ext uri="{FF2B5EF4-FFF2-40B4-BE49-F238E27FC236}">
                <a16:creationId xmlns:a16="http://schemas.microsoft.com/office/drawing/2014/main" id="{77F82BA1-F8BF-4CED-BB3D-D6351236675B}"/>
              </a:ext>
            </a:extLst>
          </p:cNvPr>
          <p:cNvSpPr>
            <a:spLocks noChangeArrowheads="1"/>
          </p:cNvSpPr>
          <p:nvPr/>
        </p:nvSpPr>
        <p:spPr bwMode="auto">
          <a:xfrm>
            <a:off x="5122679" y="3737830"/>
            <a:ext cx="3505200" cy="13716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15" name="Line 226">
            <a:extLst>
              <a:ext uri="{FF2B5EF4-FFF2-40B4-BE49-F238E27FC236}">
                <a16:creationId xmlns:a16="http://schemas.microsoft.com/office/drawing/2014/main" id="{7CDBAFC2-179F-40C0-8DE0-D2DD21B25E22}"/>
              </a:ext>
            </a:extLst>
          </p:cNvPr>
          <p:cNvSpPr>
            <a:spLocks noChangeShapeType="1"/>
          </p:cNvSpPr>
          <p:nvPr/>
        </p:nvSpPr>
        <p:spPr bwMode="auto">
          <a:xfrm>
            <a:off x="4916304" y="4128355"/>
            <a:ext cx="219075" cy="369888"/>
          </a:xfrm>
          <a:prstGeom prst="line">
            <a:avLst/>
          </a:prstGeom>
          <a:noFill/>
          <a:ln w="412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16" name="Line 227">
            <a:extLst>
              <a:ext uri="{FF2B5EF4-FFF2-40B4-BE49-F238E27FC236}">
                <a16:creationId xmlns:a16="http://schemas.microsoft.com/office/drawing/2014/main" id="{D31ED4F8-6A2E-44EC-B3A9-51F7D3527E4D}"/>
              </a:ext>
            </a:extLst>
          </p:cNvPr>
          <p:cNvSpPr>
            <a:spLocks noChangeShapeType="1"/>
          </p:cNvSpPr>
          <p:nvPr/>
        </p:nvSpPr>
        <p:spPr bwMode="auto">
          <a:xfrm flipV="1">
            <a:off x="5132204" y="4133118"/>
            <a:ext cx="355600" cy="282575"/>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17" name="Oval 228">
            <a:extLst>
              <a:ext uri="{FF2B5EF4-FFF2-40B4-BE49-F238E27FC236}">
                <a16:creationId xmlns:a16="http://schemas.microsoft.com/office/drawing/2014/main" id="{EF5910A2-6F36-4E42-AC6B-9A70FC805BCA}"/>
              </a:ext>
            </a:extLst>
          </p:cNvPr>
          <p:cNvSpPr>
            <a:spLocks noChangeArrowheads="1"/>
          </p:cNvSpPr>
          <p:nvPr/>
        </p:nvSpPr>
        <p:spPr bwMode="auto">
          <a:xfrm>
            <a:off x="5294129" y="3861655"/>
            <a:ext cx="3095625" cy="1143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18" name="Line 229">
            <a:extLst>
              <a:ext uri="{FF2B5EF4-FFF2-40B4-BE49-F238E27FC236}">
                <a16:creationId xmlns:a16="http://schemas.microsoft.com/office/drawing/2014/main" id="{2029FF6A-A1C7-4AFA-BA46-00BF546B6E79}"/>
              </a:ext>
            </a:extLst>
          </p:cNvPr>
          <p:cNvSpPr>
            <a:spLocks noChangeShapeType="1"/>
          </p:cNvSpPr>
          <p:nvPr/>
        </p:nvSpPr>
        <p:spPr bwMode="auto">
          <a:xfrm>
            <a:off x="5475104" y="4195030"/>
            <a:ext cx="152400" cy="228600"/>
          </a:xfrm>
          <a:prstGeom prst="line">
            <a:avLst/>
          </a:prstGeom>
          <a:noFill/>
          <a:ln w="412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19" name="Oval 230">
            <a:extLst>
              <a:ext uri="{FF2B5EF4-FFF2-40B4-BE49-F238E27FC236}">
                <a16:creationId xmlns:a16="http://schemas.microsoft.com/office/drawing/2014/main" id="{748214F0-F83C-4B12-A365-DC777D6ACD8F}"/>
              </a:ext>
            </a:extLst>
          </p:cNvPr>
          <p:cNvSpPr>
            <a:spLocks noChangeArrowheads="1"/>
          </p:cNvSpPr>
          <p:nvPr/>
        </p:nvSpPr>
        <p:spPr bwMode="auto">
          <a:xfrm>
            <a:off x="5627504" y="3999768"/>
            <a:ext cx="2514600" cy="8096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20" name="Line 231">
            <a:extLst>
              <a:ext uri="{FF2B5EF4-FFF2-40B4-BE49-F238E27FC236}">
                <a16:creationId xmlns:a16="http://schemas.microsoft.com/office/drawing/2014/main" id="{F702245C-3649-488C-8ECC-EC326B14D9E6}"/>
              </a:ext>
            </a:extLst>
          </p:cNvPr>
          <p:cNvSpPr>
            <a:spLocks noChangeShapeType="1"/>
          </p:cNvSpPr>
          <p:nvPr/>
        </p:nvSpPr>
        <p:spPr bwMode="auto">
          <a:xfrm flipV="1">
            <a:off x="5627504" y="4199793"/>
            <a:ext cx="368300" cy="223837"/>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sp>
        <p:nvSpPr>
          <p:cNvPr id="21" name="Oval 232">
            <a:extLst>
              <a:ext uri="{FF2B5EF4-FFF2-40B4-BE49-F238E27FC236}">
                <a16:creationId xmlns:a16="http://schemas.microsoft.com/office/drawing/2014/main" id="{3270686F-A858-455E-B280-3ED4C4108540}"/>
              </a:ext>
            </a:extLst>
          </p:cNvPr>
          <p:cNvSpPr>
            <a:spLocks noChangeArrowheads="1"/>
          </p:cNvSpPr>
          <p:nvPr/>
        </p:nvSpPr>
        <p:spPr bwMode="auto">
          <a:xfrm>
            <a:off x="5841817" y="4104543"/>
            <a:ext cx="1981200" cy="61436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华文仿宋" panose="02010600040101010101" pitchFamily="2" charset="-122"/>
              <a:ea typeface="华文仿宋" panose="02010600040101010101" pitchFamily="2" charset="-122"/>
            </a:endParaRPr>
          </a:p>
        </p:txBody>
      </p:sp>
      <p:sp>
        <p:nvSpPr>
          <p:cNvPr id="22" name="Line 233">
            <a:extLst>
              <a:ext uri="{FF2B5EF4-FFF2-40B4-BE49-F238E27FC236}">
                <a16:creationId xmlns:a16="http://schemas.microsoft.com/office/drawing/2014/main" id="{4DE24771-AE44-46AF-936F-B55E9699B1B1}"/>
              </a:ext>
            </a:extLst>
          </p:cNvPr>
          <p:cNvSpPr>
            <a:spLocks noChangeShapeType="1"/>
          </p:cNvSpPr>
          <p:nvPr/>
        </p:nvSpPr>
        <p:spPr bwMode="auto">
          <a:xfrm>
            <a:off x="5987867" y="4260118"/>
            <a:ext cx="152400" cy="228600"/>
          </a:xfrm>
          <a:prstGeom prst="line">
            <a:avLst/>
          </a:prstGeom>
          <a:noFill/>
          <a:ln w="412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华文仿宋" panose="02010600040101010101" pitchFamily="2" charset="-122"/>
              <a:ea typeface="华文仿宋" panose="02010600040101010101" pitchFamily="2" charset="-122"/>
            </a:endParaRPr>
          </a:p>
        </p:txBody>
      </p:sp>
      <p:grpSp>
        <p:nvGrpSpPr>
          <p:cNvPr id="23" name="Group 234">
            <a:extLst>
              <a:ext uri="{FF2B5EF4-FFF2-40B4-BE49-F238E27FC236}">
                <a16:creationId xmlns:a16="http://schemas.microsoft.com/office/drawing/2014/main" id="{938C5C88-A3CD-486C-8992-1CC336245180}"/>
              </a:ext>
            </a:extLst>
          </p:cNvPr>
          <p:cNvGrpSpPr>
            <a:grpSpLocks/>
          </p:cNvGrpSpPr>
          <p:nvPr/>
        </p:nvGrpSpPr>
        <p:grpSpPr bwMode="auto">
          <a:xfrm>
            <a:off x="6067242" y="4021993"/>
            <a:ext cx="669925" cy="609600"/>
            <a:chOff x="2073" y="2016"/>
            <a:chExt cx="422" cy="384"/>
          </a:xfrm>
        </p:grpSpPr>
        <p:graphicFrame>
          <p:nvGraphicFramePr>
            <p:cNvPr id="24" name="Object 235">
              <a:extLst>
                <a:ext uri="{FF2B5EF4-FFF2-40B4-BE49-F238E27FC236}">
                  <a16:creationId xmlns:a16="http://schemas.microsoft.com/office/drawing/2014/main" id="{FC6CCE91-A9B2-465F-8EC8-FC91E411C785}"/>
                </a:ext>
              </a:extLst>
            </p:cNvPr>
            <p:cNvGraphicFramePr>
              <a:graphicFrameLocks noChangeAspect="1"/>
            </p:cNvGraphicFramePr>
            <p:nvPr/>
          </p:nvGraphicFramePr>
          <p:xfrm>
            <a:off x="2073" y="2255"/>
            <a:ext cx="122" cy="136"/>
          </p:xfrm>
          <a:graphic>
            <a:graphicData uri="http://schemas.openxmlformats.org/presentationml/2006/ole">
              <mc:AlternateContent xmlns:mc="http://schemas.openxmlformats.org/markup-compatibility/2006">
                <mc:Choice xmlns:v="urn:schemas-microsoft-com:vml" Requires="v">
                  <p:oleObj spid="_x0000_s277582" name="Equation" r:id="rId5" imgW="114120" imgH="126720" progId="Equation.DSMT4">
                    <p:embed/>
                  </p:oleObj>
                </mc:Choice>
                <mc:Fallback>
                  <p:oleObj name="Equation" r:id="rId5" imgW="114120" imgH="126720" progId="Equation.DSMT4">
                    <p:embed/>
                    <p:pic>
                      <p:nvPicPr>
                        <p:cNvPr id="57579" name="Object 235">
                          <a:extLst>
                            <a:ext uri="{FF2B5EF4-FFF2-40B4-BE49-F238E27FC236}">
                              <a16:creationId xmlns:a16="http://schemas.microsoft.com/office/drawing/2014/main" id="{9F076C3A-D9CD-4BDE-ABAE-1F8CA7245B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3" y="2255"/>
                          <a:ext cx="12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36">
              <a:extLst>
                <a:ext uri="{FF2B5EF4-FFF2-40B4-BE49-F238E27FC236}">
                  <a16:creationId xmlns:a16="http://schemas.microsoft.com/office/drawing/2014/main" id="{F2856330-29E9-48E6-ADDA-012C9D22A929}"/>
                </a:ext>
              </a:extLst>
            </p:cNvPr>
            <p:cNvGraphicFramePr>
              <a:graphicFrameLocks noChangeAspect="1"/>
            </p:cNvGraphicFramePr>
            <p:nvPr/>
          </p:nvGraphicFramePr>
          <p:xfrm>
            <a:off x="2135" y="2016"/>
            <a:ext cx="360" cy="384"/>
          </p:xfrm>
          <a:graphic>
            <a:graphicData uri="http://schemas.openxmlformats.org/presentationml/2006/ole">
              <mc:AlternateContent xmlns:mc="http://schemas.openxmlformats.org/markup-compatibility/2006">
                <mc:Choice xmlns:v="urn:schemas-microsoft-com:vml" Requires="v">
                  <p:oleObj spid="_x0000_s277583" name="Equation" r:id="rId7" imgW="190440" imgH="203040" progId="Equation.DSMT4">
                    <p:embed/>
                  </p:oleObj>
                </mc:Choice>
                <mc:Fallback>
                  <p:oleObj name="Equation" r:id="rId7" imgW="190440" imgH="203040" progId="Equation.DSMT4">
                    <p:embed/>
                    <p:pic>
                      <p:nvPicPr>
                        <p:cNvPr id="57580" name="Object 236">
                          <a:extLst>
                            <a:ext uri="{FF2B5EF4-FFF2-40B4-BE49-F238E27FC236}">
                              <a16:creationId xmlns:a16="http://schemas.microsoft.com/office/drawing/2014/main" id="{2E5B9BDA-7CE3-4447-80E5-507EF397D6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 y="2016"/>
                          <a:ext cx="36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 name="Group 237">
            <a:extLst>
              <a:ext uri="{FF2B5EF4-FFF2-40B4-BE49-F238E27FC236}">
                <a16:creationId xmlns:a16="http://schemas.microsoft.com/office/drawing/2014/main" id="{AB4216E7-3BA0-4A07-AE2E-19C733F89E83}"/>
              </a:ext>
            </a:extLst>
          </p:cNvPr>
          <p:cNvGrpSpPr>
            <a:grpSpLocks/>
          </p:cNvGrpSpPr>
          <p:nvPr/>
        </p:nvGrpSpPr>
        <p:grpSpPr bwMode="auto">
          <a:xfrm>
            <a:off x="4284479" y="3633055"/>
            <a:ext cx="838200" cy="638175"/>
            <a:chOff x="1680" y="2334"/>
            <a:chExt cx="528" cy="402"/>
          </a:xfrm>
        </p:grpSpPr>
        <p:graphicFrame>
          <p:nvGraphicFramePr>
            <p:cNvPr id="27" name="Object 238">
              <a:extLst>
                <a:ext uri="{FF2B5EF4-FFF2-40B4-BE49-F238E27FC236}">
                  <a16:creationId xmlns:a16="http://schemas.microsoft.com/office/drawing/2014/main" id="{CFA63739-96C8-43B4-82E0-9CC8BEFA6328}"/>
                </a:ext>
              </a:extLst>
            </p:cNvPr>
            <p:cNvGraphicFramePr>
              <a:graphicFrameLocks noChangeAspect="1"/>
            </p:cNvGraphicFramePr>
            <p:nvPr/>
          </p:nvGraphicFramePr>
          <p:xfrm>
            <a:off x="2021" y="2580"/>
            <a:ext cx="130" cy="144"/>
          </p:xfrm>
          <a:graphic>
            <a:graphicData uri="http://schemas.openxmlformats.org/presentationml/2006/ole">
              <mc:AlternateContent xmlns:mc="http://schemas.openxmlformats.org/markup-compatibility/2006">
                <mc:Choice xmlns:v="urn:schemas-microsoft-com:vml" Requires="v">
                  <p:oleObj spid="_x0000_s277584" name="Equation" r:id="rId9" imgW="114120" imgH="126720" progId="Equation.DSMT4">
                    <p:embed/>
                  </p:oleObj>
                </mc:Choice>
                <mc:Fallback>
                  <p:oleObj name="Equation" r:id="rId9" imgW="114120" imgH="126720" progId="Equation.DSMT4">
                    <p:embed/>
                    <p:pic>
                      <p:nvPicPr>
                        <p:cNvPr id="57582" name="Object 238">
                          <a:extLst>
                            <a:ext uri="{FF2B5EF4-FFF2-40B4-BE49-F238E27FC236}">
                              <a16:creationId xmlns:a16="http://schemas.microsoft.com/office/drawing/2014/main" id="{89C5E2B7-41C7-4517-8343-47075DD3B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1" y="2580"/>
                          <a:ext cx="13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39">
              <a:extLst>
                <a:ext uri="{FF2B5EF4-FFF2-40B4-BE49-F238E27FC236}">
                  <a16:creationId xmlns:a16="http://schemas.microsoft.com/office/drawing/2014/main" id="{D7B61F46-75D8-43A0-A292-6F6652E8CD3F}"/>
                </a:ext>
              </a:extLst>
            </p:cNvPr>
            <p:cNvGraphicFramePr>
              <a:graphicFrameLocks noChangeAspect="1"/>
            </p:cNvGraphicFramePr>
            <p:nvPr/>
          </p:nvGraphicFramePr>
          <p:xfrm>
            <a:off x="1680" y="2334"/>
            <a:ext cx="528" cy="402"/>
          </p:xfrm>
          <a:graphic>
            <a:graphicData uri="http://schemas.openxmlformats.org/presentationml/2006/ole">
              <mc:AlternateContent xmlns:mc="http://schemas.openxmlformats.org/markup-compatibility/2006">
                <mc:Choice xmlns:v="urn:schemas-microsoft-com:vml" Requires="v">
                  <p:oleObj spid="_x0000_s277585" name="Equation" r:id="rId11" imgW="266400" imgH="203040" progId="Equation.DSMT4">
                    <p:embed/>
                  </p:oleObj>
                </mc:Choice>
                <mc:Fallback>
                  <p:oleObj name="Equation" r:id="rId11" imgW="266400" imgH="203040" progId="Equation.DSMT4">
                    <p:embed/>
                    <p:pic>
                      <p:nvPicPr>
                        <p:cNvPr id="57583" name="Object 239">
                          <a:extLst>
                            <a:ext uri="{FF2B5EF4-FFF2-40B4-BE49-F238E27FC236}">
                              <a16:creationId xmlns:a16="http://schemas.microsoft.com/office/drawing/2014/main" id="{3FF10960-DFF7-451D-82BA-F687A7B2F7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2334"/>
                          <a:ext cx="52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1335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60B655-304E-4FDB-ACAE-8EA624129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0000">
            <a:off x="379759" y="649622"/>
            <a:ext cx="7634395" cy="3782098"/>
          </a:xfrm>
          <a:prstGeom prst="rect">
            <a:avLst/>
          </a:prstGeom>
        </p:spPr>
      </p:pic>
      <p:sp>
        <p:nvSpPr>
          <p:cNvPr id="2" name="文本框 1">
            <a:extLst>
              <a:ext uri="{FF2B5EF4-FFF2-40B4-BE49-F238E27FC236}">
                <a16:creationId xmlns:a16="http://schemas.microsoft.com/office/drawing/2014/main" id="{B5B00D8C-1404-41B6-81D5-B9D1C4EAE70E}"/>
              </a:ext>
            </a:extLst>
          </p:cNvPr>
          <p:cNvSpPr txBox="1"/>
          <p:nvPr/>
        </p:nvSpPr>
        <p:spPr>
          <a:xfrm>
            <a:off x="0" y="141234"/>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 </a:t>
            </a:r>
            <a:r>
              <a:rPr lang="en-US" altLang="zh-CN" sz="2400" b="0" dirty="0">
                <a:solidFill>
                  <a:schemeClr val="tx1">
                    <a:lumMod val="95000"/>
                    <a:lumOff val="5000"/>
                  </a:schemeClr>
                </a:solidFill>
                <a:latin typeface="+mn-ea"/>
                <a:ea typeface="+mn-ea"/>
              </a:rPr>
              <a:t>6.4</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720591B8-2FA3-466B-A276-6669C8B60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355" y="100811"/>
            <a:ext cx="7682547" cy="508844"/>
          </a:xfrm>
          <a:prstGeom prst="rect">
            <a:avLst/>
          </a:prstGeom>
        </p:spPr>
      </p:pic>
      <p:sp>
        <p:nvSpPr>
          <p:cNvPr id="5" name="文本框 4">
            <a:extLst>
              <a:ext uri="{FF2B5EF4-FFF2-40B4-BE49-F238E27FC236}">
                <a16:creationId xmlns:a16="http://schemas.microsoft.com/office/drawing/2014/main" id="{B5E4898C-F3EC-42FF-B758-36B20EB1C2E0}"/>
              </a:ext>
            </a:extLst>
          </p:cNvPr>
          <p:cNvSpPr txBox="1"/>
          <p:nvPr/>
        </p:nvSpPr>
        <p:spPr>
          <a:xfrm>
            <a:off x="6863734" y="662271"/>
            <a:ext cx="2293690" cy="369332"/>
          </a:xfrm>
          <a:prstGeom prst="rect">
            <a:avLst/>
          </a:prstGeom>
          <a:noFill/>
        </p:spPr>
        <p:txBody>
          <a:bodyPr wrap="square" rtlCol="0">
            <a:spAutoFit/>
          </a:bodyPr>
          <a:lstStyle/>
          <a:p>
            <a:pPr algn="l"/>
            <a:r>
              <a:rPr lang="zh-CN" altLang="en-US" b="0" dirty="0">
                <a:solidFill>
                  <a:srgbClr val="FF0000"/>
                </a:solidFill>
                <a:latin typeface="+mn-ea"/>
                <a:ea typeface="+mn-ea"/>
              </a:rPr>
              <a:t>精度为小数点后</a:t>
            </a:r>
            <a:r>
              <a:rPr lang="en-US" altLang="zh-CN" b="0" dirty="0">
                <a:solidFill>
                  <a:srgbClr val="FF0000"/>
                </a:solidFill>
                <a:latin typeface="+mn-ea"/>
                <a:ea typeface="+mn-ea"/>
              </a:rPr>
              <a:t>9</a:t>
            </a:r>
            <a:r>
              <a:rPr lang="zh-CN" altLang="en-US" b="0" dirty="0">
                <a:solidFill>
                  <a:srgbClr val="FF0000"/>
                </a:solidFill>
                <a:latin typeface="+mn-ea"/>
                <a:ea typeface="+mn-ea"/>
              </a:rPr>
              <a:t>位</a:t>
            </a:r>
          </a:p>
        </p:txBody>
      </p:sp>
      <p:pic>
        <p:nvPicPr>
          <p:cNvPr id="9" name="图片 8">
            <a:extLst>
              <a:ext uri="{FF2B5EF4-FFF2-40B4-BE49-F238E27FC236}">
                <a16:creationId xmlns:a16="http://schemas.microsoft.com/office/drawing/2014/main" id="{84916FD1-6908-49E8-B88E-627D5A987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540000">
            <a:off x="109791" y="4526496"/>
            <a:ext cx="8547689" cy="1420311"/>
          </a:xfrm>
          <a:prstGeom prst="rect">
            <a:avLst/>
          </a:prstGeom>
        </p:spPr>
      </p:pic>
      <p:pic>
        <p:nvPicPr>
          <p:cNvPr id="6" name="图片 5">
            <a:extLst>
              <a:ext uri="{FF2B5EF4-FFF2-40B4-BE49-F238E27FC236}">
                <a16:creationId xmlns:a16="http://schemas.microsoft.com/office/drawing/2014/main" id="{F7B066DB-F75A-49EE-B0AB-9497085E0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5929041"/>
            <a:ext cx="5505450" cy="295275"/>
          </a:xfrm>
          <a:prstGeom prst="rect">
            <a:avLst/>
          </a:prstGeom>
        </p:spPr>
      </p:pic>
      <p:sp>
        <p:nvSpPr>
          <p:cNvPr id="3" name="文本框 2">
            <a:extLst>
              <a:ext uri="{FF2B5EF4-FFF2-40B4-BE49-F238E27FC236}">
                <a16:creationId xmlns:a16="http://schemas.microsoft.com/office/drawing/2014/main" id="{E3435837-19F1-41B9-AFB6-8CFBE5ABD327}"/>
              </a:ext>
            </a:extLst>
          </p:cNvPr>
          <p:cNvSpPr txBox="1"/>
          <p:nvPr/>
        </p:nvSpPr>
        <p:spPr>
          <a:xfrm>
            <a:off x="5940152" y="5877272"/>
            <a:ext cx="2808312" cy="523220"/>
          </a:xfrm>
          <a:prstGeom prst="rect">
            <a:avLst/>
          </a:prstGeom>
          <a:noFill/>
        </p:spPr>
        <p:txBody>
          <a:bodyPr wrap="square" rtlCol="0">
            <a:spAutoFit/>
          </a:bodyPr>
          <a:lstStyle/>
          <a:p>
            <a:pPr algn="l"/>
            <a:r>
              <a:rPr lang="en-US" altLang="zh-CN" sz="2800" dirty="0">
                <a:solidFill>
                  <a:srgbClr val="FF0000"/>
                </a:solidFill>
                <a:latin typeface="Times New Roman" panose="02020603050405020304" pitchFamily="18" charset="0"/>
                <a:ea typeface="+mn-ea"/>
                <a:cs typeface="Times New Roman" panose="02020603050405020304" pitchFamily="18" charset="0"/>
              </a:rPr>
              <a:t>Still Open</a:t>
            </a:r>
            <a:endParaRPr lang="zh-CN" altLang="en-US" sz="2800" dirty="0">
              <a:solidFill>
                <a:srgbClr val="FF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9769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7ED529F-12AB-4322-B3DA-DD059110BE11}"/>
              </a:ext>
            </a:extLst>
          </p:cNvPr>
          <p:cNvSpPr txBox="1">
            <a:spLocks noChangeArrowheads="1"/>
          </p:cNvSpPr>
          <p:nvPr/>
        </p:nvSpPr>
        <p:spPr>
          <a:xfrm>
            <a:off x="2915816" y="980728"/>
            <a:ext cx="4010600" cy="50482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ts val="4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FA9A5F74-A5AF-4DDC-848B-5E0F750101BF}"/>
              </a:ext>
            </a:extLst>
          </p:cNvPr>
          <p:cNvSpPr txBox="1"/>
          <p:nvPr/>
        </p:nvSpPr>
        <p:spPr>
          <a:xfrm>
            <a:off x="2245896" y="3377481"/>
            <a:ext cx="4464496"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实现：  </a:t>
            </a:r>
            <a:r>
              <a:rPr lang="en-US" altLang="zh-CN" sz="2400" b="0" dirty="0" err="1">
                <a:solidFill>
                  <a:schemeClr val="tx1">
                    <a:lumMod val="95000"/>
                    <a:lumOff val="5000"/>
                  </a:schemeClr>
                </a:solidFill>
                <a:latin typeface="+mn-ea"/>
                <a:ea typeface="+mn-ea"/>
              </a:rPr>
              <a:t>ShuzhiChafen.m</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1920046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5ACF20-5F02-439F-B0D7-E0ECEC455385}"/>
              </a:ext>
            </a:extLst>
          </p:cNvPr>
          <p:cNvSpPr txBox="1"/>
          <p:nvPr/>
        </p:nvSpPr>
        <p:spPr>
          <a:xfrm>
            <a:off x="107504" y="87010"/>
            <a:ext cx="4608512" cy="6740307"/>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a:t>
            </a:r>
            <a:r>
              <a:rPr lang="en-US" altLang="zh-CN" sz="1600" b="0" dirty="0" err="1">
                <a:solidFill>
                  <a:srgbClr val="0000FF"/>
                </a:solidFill>
                <a:latin typeface="Times New Roman" panose="02020603050405020304" pitchFamily="18" charset="0"/>
                <a:cs typeface="Times New Roman" panose="02020603050405020304" pitchFamily="18" charset="0"/>
              </a:rPr>
              <a:t>L,n</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ShuzhiChafen</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f,x,toler</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f is the function </a:t>
            </a:r>
          </a:p>
          <a:p>
            <a:pPr algn="l"/>
            <a:r>
              <a:rPr lang="en-US" altLang="zh-CN" sz="1600" b="0" dirty="0">
                <a:solidFill>
                  <a:srgbClr val="0000FF"/>
                </a:solidFill>
                <a:latin typeface="Times New Roman" panose="02020603050405020304" pitchFamily="18" charset="0"/>
                <a:cs typeface="Times New Roman" panose="02020603050405020304" pitchFamily="18" charset="0"/>
              </a:rPr>
              <a:t>%            - x is the differentiation point</a:t>
            </a:r>
          </a:p>
          <a:p>
            <a:pPr algn="l"/>
            <a:r>
              <a:rPr lang="en-US" altLang="zh-CN" sz="1600" b="0" dirty="0">
                <a:solidFill>
                  <a:srgbClr val="0000FF"/>
                </a:solidFill>
                <a:latin typeface="Times New Roman" panose="02020603050405020304" pitchFamily="18" charset="0"/>
                <a:cs typeface="Times New Roman" panose="02020603050405020304" pitchFamily="18" charset="0"/>
              </a:rPr>
              <a:t>%            - </a:t>
            </a:r>
            <a:r>
              <a:rPr lang="en-US" altLang="zh-CN" sz="1600" b="0" dirty="0" err="1">
                <a:solidFill>
                  <a:srgbClr val="0000FF"/>
                </a:solidFill>
                <a:latin typeface="Times New Roman" panose="02020603050405020304" pitchFamily="18" charset="0"/>
                <a:cs typeface="Times New Roman" panose="02020603050405020304" pitchFamily="18" charset="0"/>
              </a:rPr>
              <a:t>toler</a:t>
            </a:r>
            <a:r>
              <a:rPr lang="en-US" altLang="zh-CN" sz="1600" b="0" dirty="0">
                <a:solidFill>
                  <a:srgbClr val="0000FF"/>
                </a:solidFill>
                <a:latin typeface="Times New Roman" panose="02020603050405020304" pitchFamily="18" charset="0"/>
                <a:cs typeface="Times New Roman" panose="02020603050405020304" pitchFamily="18" charset="0"/>
              </a:rPr>
              <a:t> is the desired tolerance</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L=[H' D' E']: H is the vector of step sizes</a:t>
            </a:r>
          </a:p>
          <a:p>
            <a:pPr algn="l"/>
            <a:r>
              <a:rPr lang="en-US" altLang="zh-CN" sz="1600" b="0" dirty="0">
                <a:solidFill>
                  <a:srgbClr val="0000FF"/>
                </a:solidFill>
                <a:latin typeface="Times New Roman" panose="02020603050405020304" pitchFamily="18" charset="0"/>
                <a:cs typeface="Times New Roman" panose="02020603050405020304" pitchFamily="18" charset="0"/>
              </a:rPr>
              <a:t>%              D is the vector of approximate derivatives</a:t>
            </a:r>
          </a:p>
          <a:p>
            <a:pPr algn="l"/>
            <a:r>
              <a:rPr lang="en-US" altLang="zh-CN" sz="1600" b="0" dirty="0">
                <a:solidFill>
                  <a:srgbClr val="0000FF"/>
                </a:solidFill>
                <a:latin typeface="Times New Roman" panose="02020603050405020304" pitchFamily="18" charset="0"/>
                <a:cs typeface="Times New Roman" panose="02020603050405020304" pitchFamily="18" charset="0"/>
              </a:rPr>
              <a:t>%              E is the vector of error bounds</a:t>
            </a:r>
          </a:p>
          <a:p>
            <a:pPr algn="l"/>
            <a:r>
              <a:rPr lang="en-US" altLang="zh-CN" sz="1600" b="0" dirty="0">
                <a:solidFill>
                  <a:srgbClr val="0000FF"/>
                </a:solidFill>
                <a:latin typeface="Times New Roman" panose="02020603050405020304" pitchFamily="18" charset="0"/>
                <a:cs typeface="Times New Roman" panose="02020603050405020304" pitchFamily="18" charset="0"/>
              </a:rPr>
              <a:t>%            - n is the coordinate of the "best </a:t>
            </a:r>
            <a:r>
              <a:rPr lang="en-US" altLang="zh-CN" sz="1600" b="0" dirty="0" err="1">
                <a:solidFill>
                  <a:srgbClr val="0000FF"/>
                </a:solidFill>
                <a:latin typeface="Times New Roman" panose="02020603050405020304" pitchFamily="18" charset="0"/>
                <a:cs typeface="Times New Roman" panose="02020603050405020304" pitchFamily="18" charset="0"/>
              </a:rPr>
              <a:t>approimation</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%f=@(x) 20.*x.^3+sin(x)-6.*x-3;  </a:t>
            </a:r>
          </a:p>
          <a:p>
            <a:pPr algn="l"/>
            <a:r>
              <a:rPr lang="en-US" altLang="zh-CN" sz="1600" b="0" dirty="0">
                <a:solidFill>
                  <a:srgbClr val="0000FF"/>
                </a:solidFill>
                <a:latin typeface="Times New Roman" panose="02020603050405020304" pitchFamily="18" charset="0"/>
                <a:cs typeface="Times New Roman" panose="02020603050405020304" pitchFamily="18" charset="0"/>
              </a:rPr>
              <a:t>% t=1; </a:t>
            </a:r>
            <a:r>
              <a:rPr lang="en-US" altLang="zh-CN" sz="1600" b="0" dirty="0" err="1">
                <a:solidFill>
                  <a:srgbClr val="0000FF"/>
                </a:solidFill>
                <a:latin typeface="Times New Roman" panose="02020603050405020304" pitchFamily="18" charset="0"/>
                <a:cs typeface="Times New Roman" panose="02020603050405020304" pitchFamily="18" charset="0"/>
              </a:rPr>
              <a:t>toler</a:t>
            </a:r>
            <a:r>
              <a:rPr lang="en-US" altLang="zh-CN" sz="1600" b="0" dirty="0">
                <a:solidFill>
                  <a:srgbClr val="0000FF"/>
                </a:solidFill>
                <a:latin typeface="Times New Roman" panose="02020603050405020304" pitchFamily="18" charset="0"/>
                <a:cs typeface="Times New Roman" panose="02020603050405020304" pitchFamily="18" charset="0"/>
              </a:rPr>
              <a:t>=0.001;</a:t>
            </a:r>
          </a:p>
          <a:p>
            <a:pPr algn="l"/>
            <a:r>
              <a:rPr lang="de-DE" altLang="zh-CN" sz="1600" b="0" dirty="0">
                <a:solidFill>
                  <a:srgbClr val="0000FF"/>
                </a:solidFill>
                <a:latin typeface="Times New Roman" panose="02020603050405020304" pitchFamily="18" charset="0"/>
                <a:cs typeface="Times New Roman" panose="02020603050405020304" pitchFamily="18" charset="0"/>
              </a:rPr>
              <a:t>% [L,n]=ShuzhiChafen(f,t,toler)</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endParaRPr lang="en-US" altLang="zh-CN"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max1=15;</a:t>
            </a:r>
          </a:p>
          <a:p>
            <a:pPr algn="l"/>
            <a:r>
              <a:rPr lang="en-US" altLang="zh-CN" sz="1600" b="0" dirty="0">
                <a:solidFill>
                  <a:srgbClr val="0000FF"/>
                </a:solidFill>
                <a:latin typeface="Times New Roman" panose="02020603050405020304" pitchFamily="18" charset="0"/>
                <a:cs typeface="Times New Roman" panose="02020603050405020304" pitchFamily="18" charset="0"/>
              </a:rPr>
              <a:t>h=1;</a:t>
            </a:r>
          </a:p>
          <a:p>
            <a:pPr algn="l"/>
            <a:r>
              <a:rPr lang="en-US" altLang="zh-CN" sz="1600" b="0" dirty="0">
                <a:solidFill>
                  <a:srgbClr val="0000FF"/>
                </a:solidFill>
                <a:latin typeface="Times New Roman" panose="02020603050405020304" pitchFamily="18" charset="0"/>
                <a:cs typeface="Times New Roman" panose="02020603050405020304" pitchFamily="18" charset="0"/>
              </a:rPr>
              <a:t>H(1)=h;</a:t>
            </a:r>
          </a:p>
          <a:p>
            <a:pPr algn="l"/>
            <a:r>
              <a:rPr lang="pt-BR" altLang="zh-CN" sz="1600" b="0" dirty="0">
                <a:solidFill>
                  <a:srgbClr val="0000FF"/>
                </a:solidFill>
                <a:latin typeface="Times New Roman" panose="02020603050405020304" pitchFamily="18" charset="0"/>
                <a:cs typeface="Times New Roman" panose="02020603050405020304" pitchFamily="18" charset="0"/>
              </a:rPr>
              <a:t>D(1)=(f(x+h)-f(x-h))/(2*h);</a:t>
            </a:r>
          </a:p>
          <a:p>
            <a:pPr algn="l"/>
            <a:r>
              <a:rPr lang="en-US" altLang="zh-CN" sz="1600" b="0" dirty="0">
                <a:solidFill>
                  <a:srgbClr val="0000FF"/>
                </a:solidFill>
                <a:latin typeface="Times New Roman" panose="02020603050405020304" pitchFamily="18" charset="0"/>
                <a:cs typeface="Times New Roman" panose="02020603050405020304" pitchFamily="18" charset="0"/>
              </a:rPr>
              <a:t>E(1)=0;</a:t>
            </a:r>
          </a:p>
          <a:p>
            <a:pPr algn="l"/>
            <a:r>
              <a:rPr lang="en-US" altLang="zh-CN" sz="1600" b="0" dirty="0">
                <a:solidFill>
                  <a:srgbClr val="0000FF"/>
                </a:solidFill>
                <a:latin typeface="Times New Roman" panose="02020603050405020304" pitchFamily="18" charset="0"/>
                <a:cs typeface="Times New Roman" panose="02020603050405020304" pitchFamily="18" charset="0"/>
              </a:rPr>
              <a:t>R(1)=0;</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for n=1:2</a:t>
            </a:r>
          </a:p>
          <a:p>
            <a:pPr algn="l"/>
            <a:r>
              <a:rPr lang="en-US" altLang="zh-CN" sz="1600" b="0" dirty="0">
                <a:solidFill>
                  <a:srgbClr val="0000FF"/>
                </a:solidFill>
                <a:latin typeface="Times New Roman" panose="02020603050405020304" pitchFamily="18" charset="0"/>
                <a:cs typeface="Times New Roman" panose="02020603050405020304" pitchFamily="18" charset="0"/>
              </a:rPr>
              <a:t>   h=h/10;</a:t>
            </a:r>
          </a:p>
          <a:p>
            <a:pPr algn="l"/>
            <a:r>
              <a:rPr lang="en-US" altLang="zh-CN" sz="1600" b="0" dirty="0">
                <a:solidFill>
                  <a:srgbClr val="0000FF"/>
                </a:solidFill>
                <a:latin typeface="Times New Roman" panose="02020603050405020304" pitchFamily="18" charset="0"/>
                <a:cs typeface="Times New Roman" panose="02020603050405020304" pitchFamily="18" charset="0"/>
              </a:rPr>
              <a:t>   H(n+1)=h;</a:t>
            </a:r>
            <a:r>
              <a:rPr lang="pt-BR" altLang="zh-CN" sz="1600" b="0" dirty="0">
                <a:solidFill>
                  <a:srgbClr val="0000FF"/>
                </a:solidFill>
                <a:latin typeface="Times New Roman" panose="02020603050405020304" pitchFamily="18" charset="0"/>
                <a:cs typeface="Times New Roman" panose="02020603050405020304" pitchFamily="18" charset="0"/>
              </a:rPr>
              <a:t> </a:t>
            </a:r>
          </a:p>
          <a:p>
            <a:pPr algn="l"/>
            <a:r>
              <a:rPr lang="pt-BR" altLang="zh-CN" sz="1600" b="0" dirty="0">
                <a:solidFill>
                  <a:srgbClr val="0000FF"/>
                </a:solidFill>
                <a:latin typeface="Times New Roman" panose="02020603050405020304" pitchFamily="18" charset="0"/>
                <a:cs typeface="Times New Roman" panose="02020603050405020304" pitchFamily="18" charset="0"/>
              </a:rPr>
              <a:t>D(n+1)=(f(x+h)-f(x-h))/(2*h);</a:t>
            </a:r>
          </a:p>
          <a:p>
            <a:pPr algn="l"/>
            <a:r>
              <a:rPr lang="pt-BR" altLang="zh-CN" sz="1600" b="0" dirty="0">
                <a:solidFill>
                  <a:srgbClr val="0000FF"/>
                </a:solidFill>
                <a:latin typeface="Times New Roman" panose="02020603050405020304" pitchFamily="18" charset="0"/>
                <a:cs typeface="Times New Roman" panose="02020603050405020304" pitchFamily="18" charset="0"/>
              </a:rPr>
              <a:t>   E(n+1)=abs(D(n+1)-D(n));</a:t>
            </a:r>
          </a:p>
        </p:txBody>
      </p:sp>
      <p:sp>
        <p:nvSpPr>
          <p:cNvPr id="3" name="文本框 2">
            <a:extLst>
              <a:ext uri="{FF2B5EF4-FFF2-40B4-BE49-F238E27FC236}">
                <a16:creationId xmlns:a16="http://schemas.microsoft.com/office/drawing/2014/main" id="{E3CD0DDE-5714-4D8D-B79F-C1307BAB5CA9}"/>
              </a:ext>
            </a:extLst>
          </p:cNvPr>
          <p:cNvSpPr txBox="1"/>
          <p:nvPr/>
        </p:nvSpPr>
        <p:spPr>
          <a:xfrm>
            <a:off x="4283968" y="2492896"/>
            <a:ext cx="4608512" cy="4278094"/>
          </a:xfrm>
          <a:prstGeom prst="rect">
            <a:avLst/>
          </a:prstGeom>
          <a:noFill/>
        </p:spPr>
        <p:txBody>
          <a:bodyPr wrap="square" rtlCol="0">
            <a:spAutoFit/>
          </a:bodyPr>
          <a:lstStyle/>
          <a:p>
            <a:pPr algn="l"/>
            <a:r>
              <a:rPr lang="pt-BR" altLang="zh-CN" sz="1600" b="0" dirty="0">
                <a:solidFill>
                  <a:srgbClr val="0000FF"/>
                </a:solidFill>
                <a:latin typeface="Times New Roman" panose="02020603050405020304" pitchFamily="18" charset="0"/>
                <a:cs typeface="Times New Roman" panose="02020603050405020304" pitchFamily="18" charset="0"/>
              </a:rPr>
              <a:t>R(n+1)=2*E(n+1)*(abs(D(n+1))+abs(D(n))+eps);</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n=2;</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pt-BR" altLang="zh-CN" sz="1600" b="0" dirty="0">
                <a:solidFill>
                  <a:srgbClr val="0000FF"/>
                </a:solidFill>
                <a:latin typeface="Times New Roman" panose="02020603050405020304" pitchFamily="18" charset="0"/>
                <a:cs typeface="Times New Roman" panose="02020603050405020304" pitchFamily="18" charset="0"/>
              </a:rPr>
              <a:t>while((E(n)&gt;E(n+1))&amp;(R(n)&gt;toler))&amp;n&lt;max1</a:t>
            </a:r>
          </a:p>
          <a:p>
            <a:pPr algn="l"/>
            <a:r>
              <a:rPr lang="en-US" altLang="zh-CN" sz="1600" b="0" dirty="0">
                <a:solidFill>
                  <a:srgbClr val="0000FF"/>
                </a:solidFill>
                <a:latin typeface="Times New Roman" panose="02020603050405020304" pitchFamily="18" charset="0"/>
                <a:cs typeface="Times New Roman" panose="02020603050405020304" pitchFamily="18" charset="0"/>
              </a:rPr>
              <a:t>   h=h/10;</a:t>
            </a:r>
          </a:p>
          <a:p>
            <a:pPr algn="l"/>
            <a:r>
              <a:rPr lang="en-US" altLang="zh-CN" sz="1600" b="0" dirty="0">
                <a:solidFill>
                  <a:srgbClr val="0000FF"/>
                </a:solidFill>
                <a:latin typeface="Times New Roman" panose="02020603050405020304" pitchFamily="18" charset="0"/>
                <a:cs typeface="Times New Roman" panose="02020603050405020304" pitchFamily="18" charset="0"/>
              </a:rPr>
              <a:t>   H(n+2)=h;</a:t>
            </a:r>
          </a:p>
          <a:p>
            <a:pPr algn="l"/>
            <a:r>
              <a:rPr lang="pt-BR" altLang="zh-CN" sz="1600" b="0" dirty="0">
                <a:solidFill>
                  <a:srgbClr val="0000FF"/>
                </a:solidFill>
                <a:latin typeface="Times New Roman" panose="02020603050405020304" pitchFamily="18" charset="0"/>
                <a:cs typeface="Times New Roman" panose="02020603050405020304" pitchFamily="18" charset="0"/>
              </a:rPr>
              <a:t>   D(n+2)=(f(x+h)-f(x-h))/(2*h);</a:t>
            </a:r>
          </a:p>
          <a:p>
            <a:pPr algn="l"/>
            <a:r>
              <a:rPr lang="pt-BR" altLang="zh-CN" sz="1600" b="0" dirty="0">
                <a:solidFill>
                  <a:srgbClr val="0000FF"/>
                </a:solidFill>
                <a:latin typeface="Times New Roman" panose="02020603050405020304" pitchFamily="18" charset="0"/>
                <a:cs typeface="Times New Roman" panose="02020603050405020304" pitchFamily="18" charset="0"/>
              </a:rPr>
              <a:t>   E(n+2)=abs(D(n+2)-D(n+1));</a:t>
            </a:r>
          </a:p>
          <a:p>
            <a:pPr algn="l"/>
            <a:r>
              <a:rPr lang="pt-BR" altLang="zh-CN" sz="1600" b="0" dirty="0">
                <a:solidFill>
                  <a:srgbClr val="0000FF"/>
                </a:solidFill>
                <a:latin typeface="Times New Roman" panose="02020603050405020304" pitchFamily="18" charset="0"/>
                <a:cs typeface="Times New Roman" panose="02020603050405020304" pitchFamily="18" charset="0"/>
              </a:rPr>
              <a:t>   R(n+2)=2*E(n+2)*(abs(D(n+2))+abs(D(n+1))+eps);</a:t>
            </a:r>
          </a:p>
          <a:p>
            <a:pPr algn="l"/>
            <a:r>
              <a:rPr lang="en-US" altLang="zh-CN" sz="1600" b="0" dirty="0">
                <a:solidFill>
                  <a:srgbClr val="0000FF"/>
                </a:solidFill>
                <a:latin typeface="Times New Roman" panose="02020603050405020304" pitchFamily="18" charset="0"/>
                <a:cs typeface="Times New Roman" panose="02020603050405020304" pitchFamily="18" charset="0"/>
              </a:rPr>
              <a:t>   n=n+1;</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n=length(D)-1;</a:t>
            </a:r>
          </a:p>
          <a:p>
            <a:pPr algn="l"/>
            <a:r>
              <a:rPr lang="en-US" altLang="zh-CN" sz="1600" b="0" dirty="0">
                <a:solidFill>
                  <a:srgbClr val="0000FF"/>
                </a:solidFill>
                <a:latin typeface="Times New Roman" panose="02020603050405020304" pitchFamily="18" charset="0"/>
                <a:cs typeface="Times New Roman" panose="02020603050405020304" pitchFamily="18" charset="0"/>
              </a:rPr>
              <a:t>L=[H' D' E'];</a:t>
            </a:r>
            <a:endParaRPr lang="zh-CN" altLang="en-US" sz="1600" b="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04237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774A51-7362-492F-89CD-E90972CA40C4}"/>
              </a:ext>
            </a:extLst>
          </p:cNvPr>
          <p:cNvSpPr txBox="1"/>
          <p:nvPr/>
        </p:nvSpPr>
        <p:spPr>
          <a:xfrm>
            <a:off x="3779912" y="116633"/>
            <a:ext cx="1800200" cy="461665"/>
          </a:xfrm>
          <a:prstGeom prst="rect">
            <a:avLst/>
          </a:prstGeom>
          <a:noFill/>
        </p:spPr>
        <p:txBody>
          <a:bodyPr wrap="square" rtlCol="0">
            <a:spAutoFit/>
          </a:bodyPr>
          <a:lstStyle/>
          <a:p>
            <a:pPr algn="l"/>
            <a:r>
              <a:rPr lang="zh-CN" altLang="en-US" sz="2400" b="0" dirty="0">
                <a:solidFill>
                  <a:srgbClr val="FF0000"/>
                </a:solidFill>
                <a:latin typeface="+mn-ea"/>
                <a:ea typeface="+mn-ea"/>
              </a:rPr>
              <a:t>作业</a:t>
            </a:r>
            <a:r>
              <a:rPr lang="en-US" altLang="zh-CN" sz="2400" b="0" dirty="0">
                <a:solidFill>
                  <a:srgbClr val="FF0000"/>
                </a:solidFill>
                <a:latin typeface="+mn-ea"/>
                <a:ea typeface="+mn-ea"/>
              </a:rPr>
              <a:t>6.2</a:t>
            </a:r>
            <a:endParaRPr lang="zh-CN" altLang="en-US" sz="2400" b="0" dirty="0">
              <a:solidFill>
                <a:srgbClr val="FF0000"/>
              </a:solidFill>
              <a:latin typeface="+mn-ea"/>
              <a:ea typeface="+mn-ea"/>
            </a:endParaRPr>
          </a:p>
        </p:txBody>
      </p:sp>
      <p:pic>
        <p:nvPicPr>
          <p:cNvPr id="10" name="图片 9">
            <a:extLst>
              <a:ext uri="{FF2B5EF4-FFF2-40B4-BE49-F238E27FC236}">
                <a16:creationId xmlns:a16="http://schemas.microsoft.com/office/drawing/2014/main" id="{CAC709CA-8C56-4876-B51B-07FCDC1C8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581105"/>
            <a:ext cx="8168872" cy="1960192"/>
          </a:xfrm>
          <a:prstGeom prst="rect">
            <a:avLst/>
          </a:prstGeom>
        </p:spPr>
      </p:pic>
      <p:pic>
        <p:nvPicPr>
          <p:cNvPr id="7" name="图片 6">
            <a:extLst>
              <a:ext uri="{FF2B5EF4-FFF2-40B4-BE49-F238E27FC236}">
                <a16:creationId xmlns:a16="http://schemas.microsoft.com/office/drawing/2014/main" id="{96A8CFCB-1546-47B6-8E79-501B4C0C0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28" y="2780928"/>
            <a:ext cx="7565568" cy="3264974"/>
          </a:xfrm>
          <a:prstGeom prst="rect">
            <a:avLst/>
          </a:prstGeom>
        </p:spPr>
      </p:pic>
    </p:spTree>
    <p:extLst>
      <p:ext uri="{BB962C8B-B14F-4D97-AF65-F5344CB8AC3E}">
        <p14:creationId xmlns:p14="http://schemas.microsoft.com/office/powerpoint/2010/main" val="2283217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40A05798-D3CB-4DF0-8030-CD785A103DF8}"/>
              </a:ext>
            </a:extLst>
          </p:cNvPr>
          <p:cNvSpPr txBox="1">
            <a:spLocks noChangeArrowheads="1"/>
          </p:cNvSpPr>
          <p:nvPr/>
        </p:nvSpPr>
        <p:spPr bwMode="auto">
          <a:xfrm>
            <a:off x="1925198" y="71629"/>
            <a:ext cx="4968875" cy="523220"/>
          </a:xfrm>
          <a:prstGeom prst="rect">
            <a:avLst/>
          </a:prstGeom>
          <a:solidFill>
            <a:srgbClr val="FFFF66"/>
          </a:soli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u="none" dirty="0">
                <a:solidFill>
                  <a:schemeClr val="tx1"/>
                </a:solidFill>
                <a:latin typeface="华文仿宋" panose="02010600040101010101" pitchFamily="2" charset="-122"/>
                <a:ea typeface="华文仿宋" panose="02010600040101010101" pitchFamily="2" charset="-122"/>
              </a:rPr>
              <a:t>6.5 </a:t>
            </a:r>
            <a:r>
              <a:rPr kumimoji="1" lang="zh-CN" altLang="en-US" sz="2800" u="none" dirty="0">
                <a:solidFill>
                  <a:schemeClr val="tx1"/>
                </a:solidFill>
                <a:latin typeface="华文仿宋" panose="02010600040101010101" pitchFamily="2" charset="-122"/>
                <a:ea typeface="华文仿宋" panose="02010600040101010101" pitchFamily="2" charset="-122"/>
              </a:rPr>
              <a:t>运用数值积分求数值微分</a:t>
            </a:r>
          </a:p>
        </p:txBody>
      </p:sp>
      <p:graphicFrame>
        <p:nvGraphicFramePr>
          <p:cNvPr id="3" name="Object 6">
            <a:extLst>
              <a:ext uri="{FF2B5EF4-FFF2-40B4-BE49-F238E27FC236}">
                <a16:creationId xmlns:a16="http://schemas.microsoft.com/office/drawing/2014/main" id="{304AF6F8-D6BD-4571-86C3-A0CCE09CBCB9}"/>
              </a:ext>
            </a:extLst>
          </p:cNvPr>
          <p:cNvGraphicFramePr>
            <a:graphicFrameLocks noChangeAspect="1"/>
          </p:cNvGraphicFramePr>
          <p:nvPr>
            <p:extLst>
              <p:ext uri="{D42A27DB-BD31-4B8C-83A1-F6EECF244321}">
                <p14:modId xmlns:p14="http://schemas.microsoft.com/office/powerpoint/2010/main" val="2587153783"/>
              </p:ext>
            </p:extLst>
          </p:nvPr>
        </p:nvGraphicFramePr>
        <p:xfrm>
          <a:off x="899592" y="666874"/>
          <a:ext cx="6497638" cy="1479170"/>
        </p:xfrm>
        <a:graphic>
          <a:graphicData uri="http://schemas.openxmlformats.org/presentationml/2006/ole">
            <mc:AlternateContent xmlns:mc="http://schemas.openxmlformats.org/markup-compatibility/2006">
              <mc:Choice xmlns:v="urn:schemas-microsoft-com:vml" Requires="v">
                <p:oleObj spid="_x0000_s266512" name="Equation" r:id="rId3" imgW="3606480" imgH="812520" progId="Equation.DSMT4">
                  <p:embed/>
                </p:oleObj>
              </mc:Choice>
              <mc:Fallback>
                <p:oleObj name="Equation" r:id="rId3" imgW="3606480" imgH="812520" progId="Equation.DSMT4">
                  <p:embed/>
                  <p:pic>
                    <p:nvPicPr>
                      <p:cNvPr id="391174" name="Object 6">
                        <a:extLst>
                          <a:ext uri="{FF2B5EF4-FFF2-40B4-BE49-F238E27FC236}">
                            <a16:creationId xmlns:a16="http://schemas.microsoft.com/office/drawing/2014/main" id="{697320E3-AD76-4B22-8E85-47C21681C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66874"/>
                        <a:ext cx="6497638" cy="1479170"/>
                      </a:xfrm>
                      <a:prstGeom prst="rect">
                        <a:avLst/>
                      </a:prstGeom>
                      <a:noFill/>
                      <a:ln>
                        <a:noFill/>
                      </a:ln>
                      <a:effectLst/>
                    </p:spPr>
                  </p:pic>
                </p:oleObj>
              </mc:Fallback>
            </mc:AlternateContent>
          </a:graphicData>
        </a:graphic>
      </p:graphicFrame>
      <p:graphicFrame>
        <p:nvGraphicFramePr>
          <p:cNvPr id="4" name="Object 2">
            <a:extLst>
              <a:ext uri="{FF2B5EF4-FFF2-40B4-BE49-F238E27FC236}">
                <a16:creationId xmlns:a16="http://schemas.microsoft.com/office/drawing/2014/main" id="{AC11FD24-4CA6-498A-8C65-5D5EF9527474}"/>
              </a:ext>
            </a:extLst>
          </p:cNvPr>
          <p:cNvGraphicFramePr>
            <a:graphicFrameLocks noChangeAspect="1"/>
          </p:cNvGraphicFramePr>
          <p:nvPr>
            <p:extLst>
              <p:ext uri="{D42A27DB-BD31-4B8C-83A1-F6EECF244321}">
                <p14:modId xmlns:p14="http://schemas.microsoft.com/office/powerpoint/2010/main" val="3062038728"/>
              </p:ext>
            </p:extLst>
          </p:nvPr>
        </p:nvGraphicFramePr>
        <p:xfrm>
          <a:off x="899592" y="2227078"/>
          <a:ext cx="5408477" cy="1106829"/>
        </p:xfrm>
        <a:graphic>
          <a:graphicData uri="http://schemas.openxmlformats.org/presentationml/2006/ole">
            <mc:AlternateContent xmlns:mc="http://schemas.openxmlformats.org/markup-compatibility/2006">
              <mc:Choice xmlns:v="urn:schemas-microsoft-com:vml" Requires="v">
                <p:oleObj spid="_x0000_s266513" name="Equation" r:id="rId5" imgW="3555720" imgH="583920" progId="Equation.DSMT4">
                  <p:embed/>
                </p:oleObj>
              </mc:Choice>
              <mc:Fallback>
                <p:oleObj name="Equation" r:id="rId5" imgW="3555720" imgH="583920" progId="Equation.DSMT4">
                  <p:embed/>
                  <p:pic>
                    <p:nvPicPr>
                      <p:cNvPr id="392194" name="Object 2">
                        <a:extLst>
                          <a:ext uri="{FF2B5EF4-FFF2-40B4-BE49-F238E27FC236}">
                            <a16:creationId xmlns:a16="http://schemas.microsoft.com/office/drawing/2014/main" id="{A1292B47-C4AC-46BA-8F63-47B912CDB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227078"/>
                        <a:ext cx="5408477" cy="1106829"/>
                      </a:xfrm>
                      <a:prstGeom prst="rect">
                        <a:avLst/>
                      </a:prstGeom>
                      <a:noFill/>
                      <a:ln>
                        <a:noFill/>
                      </a:ln>
                      <a:effectLst/>
                    </p:spPr>
                  </p:pic>
                </p:oleObj>
              </mc:Fallback>
            </mc:AlternateContent>
          </a:graphicData>
        </a:graphic>
      </p:graphicFrame>
      <p:graphicFrame>
        <p:nvGraphicFramePr>
          <p:cNvPr id="5" name="Object 3">
            <a:extLst>
              <a:ext uri="{FF2B5EF4-FFF2-40B4-BE49-F238E27FC236}">
                <a16:creationId xmlns:a16="http://schemas.microsoft.com/office/drawing/2014/main" id="{7199E1E2-933E-40AE-B326-4A015059443C}"/>
              </a:ext>
            </a:extLst>
          </p:cNvPr>
          <p:cNvGraphicFramePr>
            <a:graphicFrameLocks noChangeAspect="1"/>
          </p:cNvGraphicFramePr>
          <p:nvPr>
            <p:extLst>
              <p:ext uri="{D42A27DB-BD31-4B8C-83A1-F6EECF244321}">
                <p14:modId xmlns:p14="http://schemas.microsoft.com/office/powerpoint/2010/main" val="3040901921"/>
              </p:ext>
            </p:extLst>
          </p:nvPr>
        </p:nvGraphicFramePr>
        <p:xfrm>
          <a:off x="899592" y="3427125"/>
          <a:ext cx="5192453" cy="1217873"/>
        </p:xfrm>
        <a:graphic>
          <a:graphicData uri="http://schemas.openxmlformats.org/presentationml/2006/ole">
            <mc:AlternateContent xmlns:mc="http://schemas.openxmlformats.org/markup-compatibility/2006">
              <mc:Choice xmlns:v="urn:schemas-microsoft-com:vml" Requires="v">
                <p:oleObj spid="_x0000_s266514" name="Equation" r:id="rId7" imgW="2882880" imgH="711000" progId="Equation.DSMT4">
                  <p:embed/>
                </p:oleObj>
              </mc:Choice>
              <mc:Fallback>
                <p:oleObj name="Equation" r:id="rId7" imgW="2882880" imgH="711000" progId="Equation.DSMT4">
                  <p:embed/>
                  <p:pic>
                    <p:nvPicPr>
                      <p:cNvPr id="392195" name="Object 3">
                        <a:extLst>
                          <a:ext uri="{FF2B5EF4-FFF2-40B4-BE49-F238E27FC236}">
                            <a16:creationId xmlns:a16="http://schemas.microsoft.com/office/drawing/2014/main" id="{E46A177B-1A6A-4C34-A678-056498375D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3427125"/>
                        <a:ext cx="5192453" cy="1217873"/>
                      </a:xfrm>
                      <a:prstGeom prst="rect">
                        <a:avLst/>
                      </a:prstGeom>
                      <a:noFill/>
                      <a:ln>
                        <a:noFill/>
                      </a:ln>
                      <a:effectLst/>
                    </p:spPr>
                  </p:pic>
                </p:oleObj>
              </mc:Fallback>
            </mc:AlternateContent>
          </a:graphicData>
        </a:graphic>
      </p:graphicFrame>
      <p:sp>
        <p:nvSpPr>
          <p:cNvPr id="6" name="Text Box 4">
            <a:extLst>
              <a:ext uri="{FF2B5EF4-FFF2-40B4-BE49-F238E27FC236}">
                <a16:creationId xmlns:a16="http://schemas.microsoft.com/office/drawing/2014/main" id="{F676DEC5-02C8-4875-9355-86A432CAE0E2}"/>
              </a:ext>
            </a:extLst>
          </p:cNvPr>
          <p:cNvSpPr txBox="1">
            <a:spLocks noChangeArrowheads="1"/>
          </p:cNvSpPr>
          <p:nvPr/>
        </p:nvSpPr>
        <p:spPr bwMode="auto">
          <a:xfrm>
            <a:off x="763453" y="4759851"/>
            <a:ext cx="9530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u="none" dirty="0">
                <a:solidFill>
                  <a:schemeClr val="tx1"/>
                </a:solidFill>
                <a:latin typeface="华文中宋" panose="02010600040101010101" pitchFamily="2" charset="-122"/>
                <a:ea typeface="华文中宋" panose="02010600040101010101" pitchFamily="2" charset="-122"/>
              </a:rPr>
              <a:t>得到</a:t>
            </a:r>
          </a:p>
        </p:txBody>
      </p:sp>
      <p:graphicFrame>
        <p:nvGraphicFramePr>
          <p:cNvPr id="7" name="Object 5">
            <a:extLst>
              <a:ext uri="{FF2B5EF4-FFF2-40B4-BE49-F238E27FC236}">
                <a16:creationId xmlns:a16="http://schemas.microsoft.com/office/drawing/2014/main" id="{64FE8B4A-8E66-4441-B9BD-2D2FFA2B5860}"/>
              </a:ext>
            </a:extLst>
          </p:cNvPr>
          <p:cNvGraphicFramePr>
            <a:graphicFrameLocks noChangeAspect="1"/>
          </p:cNvGraphicFramePr>
          <p:nvPr>
            <p:extLst>
              <p:ext uri="{D42A27DB-BD31-4B8C-83A1-F6EECF244321}">
                <p14:modId xmlns:p14="http://schemas.microsoft.com/office/powerpoint/2010/main" val="877138807"/>
              </p:ext>
            </p:extLst>
          </p:nvPr>
        </p:nvGraphicFramePr>
        <p:xfrm>
          <a:off x="1834264" y="4774987"/>
          <a:ext cx="5108949" cy="1127529"/>
        </p:xfrm>
        <a:graphic>
          <a:graphicData uri="http://schemas.openxmlformats.org/presentationml/2006/ole">
            <mc:AlternateContent xmlns:mc="http://schemas.openxmlformats.org/markup-compatibility/2006">
              <mc:Choice xmlns:v="urn:schemas-microsoft-com:vml" Requires="v">
                <p:oleObj spid="_x0000_s266515" name="Equation" r:id="rId9" imgW="2806560" imgH="596880" progId="Equation.DSMT4">
                  <p:embed/>
                </p:oleObj>
              </mc:Choice>
              <mc:Fallback>
                <p:oleObj name="Equation" r:id="rId9" imgW="2806560" imgH="596880" progId="Equation.DSMT4">
                  <p:embed/>
                  <p:pic>
                    <p:nvPicPr>
                      <p:cNvPr id="392197" name="Object 5">
                        <a:extLst>
                          <a:ext uri="{FF2B5EF4-FFF2-40B4-BE49-F238E27FC236}">
                            <a16:creationId xmlns:a16="http://schemas.microsoft.com/office/drawing/2014/main" id="{1FC26050-1675-4AB8-A5EA-F4EF3529D2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4264" y="4774987"/>
                        <a:ext cx="5108949" cy="1127529"/>
                      </a:xfrm>
                      <a:prstGeom prst="rect">
                        <a:avLst/>
                      </a:prstGeom>
                      <a:noFill/>
                      <a:ln>
                        <a:noFill/>
                      </a:ln>
                      <a:effectLst/>
                    </p:spPr>
                  </p:pic>
                </p:oleObj>
              </mc:Fallback>
            </mc:AlternateContent>
          </a:graphicData>
        </a:graphic>
      </p:graphicFrame>
      <p:graphicFrame>
        <p:nvGraphicFramePr>
          <p:cNvPr id="9" name="Object 6">
            <a:extLst>
              <a:ext uri="{FF2B5EF4-FFF2-40B4-BE49-F238E27FC236}">
                <a16:creationId xmlns:a16="http://schemas.microsoft.com/office/drawing/2014/main" id="{1F9738FD-545A-4718-B7E3-37E695F685C5}"/>
              </a:ext>
            </a:extLst>
          </p:cNvPr>
          <p:cNvGraphicFramePr>
            <a:graphicFrameLocks noChangeAspect="1"/>
          </p:cNvGraphicFramePr>
          <p:nvPr>
            <p:extLst>
              <p:ext uri="{D42A27DB-BD31-4B8C-83A1-F6EECF244321}">
                <p14:modId xmlns:p14="http://schemas.microsoft.com/office/powerpoint/2010/main" val="4190535349"/>
              </p:ext>
            </p:extLst>
          </p:nvPr>
        </p:nvGraphicFramePr>
        <p:xfrm>
          <a:off x="971600" y="5877272"/>
          <a:ext cx="6264696" cy="880351"/>
        </p:xfrm>
        <a:graphic>
          <a:graphicData uri="http://schemas.openxmlformats.org/presentationml/2006/ole">
            <mc:AlternateContent xmlns:mc="http://schemas.openxmlformats.org/markup-compatibility/2006">
              <mc:Choice xmlns:v="urn:schemas-microsoft-com:vml" Requires="v">
                <p:oleObj spid="_x0000_s266516" name="Equation" r:id="rId11" imgW="3377880" imgH="469800" progId="Equation.DSMT4">
                  <p:embed/>
                </p:oleObj>
              </mc:Choice>
              <mc:Fallback>
                <p:oleObj name="Equation" r:id="rId11" imgW="3377880" imgH="469800" progId="Equation.DSMT4">
                  <p:embed/>
                  <p:pic>
                    <p:nvPicPr>
                      <p:cNvPr id="8" name="Object 6">
                        <a:extLst>
                          <a:ext uri="{FF2B5EF4-FFF2-40B4-BE49-F238E27FC236}">
                            <a16:creationId xmlns:a16="http://schemas.microsoft.com/office/drawing/2014/main" id="{283E2761-41AF-4E3D-A118-53BE512989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5877272"/>
                        <a:ext cx="6264696" cy="88035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17245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156673">
            <a:extLst>
              <a:ext uri="{FF2B5EF4-FFF2-40B4-BE49-F238E27FC236}">
                <a16:creationId xmlns:a16="http://schemas.microsoft.com/office/drawing/2014/main" id="{EDA85D3B-5828-4519-92F2-F8DEDA10A6FC}"/>
              </a:ext>
            </a:extLst>
          </p:cNvPr>
          <p:cNvSpPr>
            <a:spLocks noGrp="1" noChangeArrowheads="1"/>
          </p:cNvSpPr>
          <p:nvPr>
            <p:ph type="title"/>
          </p:nvPr>
        </p:nvSpPr>
        <p:spPr>
          <a:xfrm>
            <a:off x="403424" y="980728"/>
            <a:ext cx="8229600" cy="1143000"/>
          </a:xfrm>
        </p:spPr>
        <p:txBody>
          <a:bodyPr/>
          <a:lstStyle/>
          <a:p>
            <a:r>
              <a:rPr lang="zh-CN" altLang="en-US" b="1" dirty="0">
                <a:solidFill>
                  <a:srgbClr val="FF3300"/>
                </a:solidFill>
                <a:latin typeface="黑体" panose="02010609060101010101" pitchFamily="49" charset="-122"/>
                <a:ea typeface="黑体" panose="02010609060101010101" pitchFamily="49" charset="-122"/>
              </a:rPr>
              <a:t>本章教学要求及重点难点</a:t>
            </a:r>
          </a:p>
        </p:txBody>
      </p:sp>
      <p:sp>
        <p:nvSpPr>
          <p:cNvPr id="157698" name="文本占位符 156674">
            <a:extLst>
              <a:ext uri="{FF2B5EF4-FFF2-40B4-BE49-F238E27FC236}">
                <a16:creationId xmlns:a16="http://schemas.microsoft.com/office/drawing/2014/main" id="{198D5000-5F83-4274-9A89-CBF20CF5D040}"/>
              </a:ext>
            </a:extLst>
          </p:cNvPr>
          <p:cNvSpPr>
            <a:spLocks noGrp="1" noChangeArrowheads="1"/>
          </p:cNvSpPr>
          <p:nvPr>
            <p:ph idx="1"/>
          </p:nvPr>
        </p:nvSpPr>
        <p:spPr>
          <a:xfrm>
            <a:off x="521780" y="2348880"/>
            <a:ext cx="7992888" cy="2801808"/>
          </a:xfrm>
        </p:spPr>
        <p:txBody>
          <a:bodyPr>
            <a:normAutofit/>
          </a:bodyPr>
          <a:lstStyle/>
          <a:p>
            <a:pPr>
              <a:lnSpc>
                <a:spcPts val="4000"/>
              </a:lnSpc>
            </a:pPr>
            <a:r>
              <a:rPr lang="zh-CN" altLang="en-US" sz="2800" b="1" dirty="0">
                <a:solidFill>
                  <a:srgbClr val="0000FF"/>
                </a:solidFill>
                <a:latin typeface="+mn-ea"/>
              </a:rPr>
              <a:t>理解数值微分的基本概念</a:t>
            </a:r>
          </a:p>
          <a:p>
            <a:pPr>
              <a:lnSpc>
                <a:spcPct val="150000"/>
              </a:lnSpc>
            </a:pPr>
            <a:r>
              <a:rPr lang="zh-CN" altLang="en-US" sz="2800" b="1" dirty="0">
                <a:solidFill>
                  <a:srgbClr val="0000FF"/>
                </a:solidFill>
                <a:latin typeface="+mn-ea"/>
              </a:rPr>
              <a:t>掌握导数的近似值、数值差分公式、插值型求导公式的基本方法及其误差分析</a:t>
            </a:r>
            <a:endParaRPr lang="en-US" altLang="zh-CN" sz="2800" b="1" dirty="0">
              <a:solidFill>
                <a:srgbClr val="0000FF"/>
              </a:solidFill>
              <a:latin typeface="+mn-ea"/>
            </a:endParaRPr>
          </a:p>
          <a:p>
            <a:pPr>
              <a:lnSpc>
                <a:spcPct val="150000"/>
              </a:lnSpc>
            </a:pPr>
            <a:r>
              <a:rPr lang="zh-CN" altLang="en-US" sz="2800" b="1" dirty="0">
                <a:solidFill>
                  <a:srgbClr val="0000FF"/>
                </a:solidFill>
                <a:latin typeface="+mn-ea"/>
              </a:rPr>
              <a:t>重点：插值型求导公式的基本方法及其误差分析</a:t>
            </a:r>
          </a:p>
        </p:txBody>
      </p:sp>
    </p:spTree>
    <p:extLst>
      <p:ext uri="{BB962C8B-B14F-4D97-AF65-F5344CB8AC3E}">
        <p14:creationId xmlns:p14="http://schemas.microsoft.com/office/powerpoint/2010/main" val="43100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FADA9-6856-4061-9990-4041CCDAD946}"/>
              </a:ext>
            </a:extLst>
          </p:cNvPr>
          <p:cNvSpPr txBox="1"/>
          <p:nvPr/>
        </p:nvSpPr>
        <p:spPr>
          <a:xfrm>
            <a:off x="139564" y="543376"/>
            <a:ext cx="3240360"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6.2.1 </a:t>
            </a:r>
            <a:r>
              <a:rPr lang="zh-CN" altLang="en-US" sz="2400" b="0" dirty="0">
                <a:solidFill>
                  <a:schemeClr val="tx1">
                    <a:lumMod val="95000"/>
                    <a:lumOff val="5000"/>
                  </a:schemeClr>
                </a:solidFill>
                <a:latin typeface="+mn-ea"/>
                <a:ea typeface="+mn-ea"/>
              </a:rPr>
              <a:t>差商的极限</a:t>
            </a:r>
          </a:p>
        </p:txBody>
      </p:sp>
      <p:sp>
        <p:nvSpPr>
          <p:cNvPr id="3" name="Rectangle 2">
            <a:extLst>
              <a:ext uri="{FF2B5EF4-FFF2-40B4-BE49-F238E27FC236}">
                <a16:creationId xmlns:a16="http://schemas.microsoft.com/office/drawing/2014/main" id="{ADED7777-386B-4C06-BA48-DD06AC019855}"/>
              </a:ext>
            </a:extLst>
          </p:cNvPr>
          <p:cNvSpPr txBox="1">
            <a:spLocks noChangeArrowheads="1"/>
          </p:cNvSpPr>
          <p:nvPr/>
        </p:nvSpPr>
        <p:spPr>
          <a:xfrm>
            <a:off x="2699792" y="152083"/>
            <a:ext cx="5940152" cy="37941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a:solidFill>
                  <a:schemeClr val="bg2">
                    <a:lumMod val="10000"/>
                  </a:schemeClr>
                </a:solidFill>
                <a:latin typeface="+mn-ea"/>
                <a:ea typeface="+mn-ea"/>
              </a:rPr>
              <a:t>6.2 </a:t>
            </a:r>
            <a:r>
              <a:rPr lang="zh-CN" altLang="en-US" sz="2800" b="0">
                <a:solidFill>
                  <a:schemeClr val="bg2">
                    <a:lumMod val="10000"/>
                  </a:schemeClr>
                </a:solidFill>
                <a:latin typeface="+mn-ea"/>
                <a:ea typeface="+mn-ea"/>
              </a:rPr>
              <a:t>导数的近似值</a:t>
            </a:r>
            <a:endParaRPr lang="zh-CN" altLang="en-US" sz="2800" b="1" dirty="0">
              <a:solidFill>
                <a:srgbClr val="FF3300"/>
              </a:solidFill>
              <a:latin typeface="+mn-ea"/>
              <a:ea typeface="+mn-ea"/>
            </a:endParaRPr>
          </a:p>
        </p:txBody>
      </p:sp>
      <p:sp>
        <p:nvSpPr>
          <p:cNvPr id="4" name="Text Box 20">
            <a:extLst>
              <a:ext uri="{FF2B5EF4-FFF2-40B4-BE49-F238E27FC236}">
                <a16:creationId xmlns:a16="http://schemas.microsoft.com/office/drawing/2014/main" id="{FC75CF84-5125-4A2E-A791-0CFE31DC73B7}"/>
              </a:ext>
            </a:extLst>
          </p:cNvPr>
          <p:cNvSpPr txBox="1">
            <a:spLocks noChangeArrowheads="1"/>
          </p:cNvSpPr>
          <p:nvPr/>
        </p:nvSpPr>
        <p:spPr bwMode="auto">
          <a:xfrm>
            <a:off x="139564" y="1844609"/>
            <a:ext cx="38164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solidFill>
                  <a:schemeClr val="tx1"/>
                </a:solidFill>
              </a:rPr>
              <a:t># </a:t>
            </a:r>
            <a:r>
              <a:rPr lang="zh-CN" altLang="en-US" sz="2800" b="1" dirty="0">
                <a:solidFill>
                  <a:schemeClr val="tx1"/>
                </a:solidFill>
              </a:rPr>
              <a:t>微分的定义：</a:t>
            </a:r>
          </a:p>
          <a:p>
            <a:pPr algn="l"/>
            <a:r>
              <a:rPr lang="zh-CN" altLang="en-US" sz="2800" b="1" dirty="0">
                <a:solidFill>
                  <a:schemeClr val="tx1"/>
                </a:solidFill>
              </a:rPr>
              <a:t>求 </a:t>
            </a:r>
            <a:r>
              <a:rPr lang="en-US" altLang="zh-CN" sz="2800" b="1" dirty="0">
                <a:solidFill>
                  <a:schemeClr val="tx1"/>
                </a:solidFill>
              </a:rPr>
              <a:t>x</a:t>
            </a:r>
            <a:r>
              <a:rPr lang="en-US" altLang="zh-CN" sz="2800" b="1" baseline="-25000" dirty="0">
                <a:solidFill>
                  <a:schemeClr val="tx1"/>
                </a:solidFill>
              </a:rPr>
              <a:t>1</a:t>
            </a:r>
            <a:r>
              <a:rPr lang="en-US" altLang="zh-CN" sz="2800" b="1" dirty="0">
                <a:solidFill>
                  <a:schemeClr val="tx1"/>
                </a:solidFill>
              </a:rPr>
              <a:t> </a:t>
            </a:r>
            <a:r>
              <a:rPr lang="zh-CN" altLang="en-US" sz="2800" b="1" dirty="0">
                <a:solidFill>
                  <a:schemeClr val="tx1"/>
                </a:solidFill>
              </a:rPr>
              <a:t>处的一阶导数。</a:t>
            </a:r>
          </a:p>
        </p:txBody>
      </p:sp>
      <p:graphicFrame>
        <p:nvGraphicFramePr>
          <p:cNvPr id="5" name="Object 2">
            <a:extLst>
              <a:ext uri="{FF2B5EF4-FFF2-40B4-BE49-F238E27FC236}">
                <a16:creationId xmlns:a16="http://schemas.microsoft.com/office/drawing/2014/main" id="{4F82C42B-C9B6-4A95-A36D-5B039EF64872}"/>
              </a:ext>
            </a:extLst>
          </p:cNvPr>
          <p:cNvGraphicFramePr>
            <a:graphicFrameLocks noChangeAspect="1"/>
          </p:cNvGraphicFramePr>
          <p:nvPr>
            <p:extLst>
              <p:ext uri="{D42A27DB-BD31-4B8C-83A1-F6EECF244321}">
                <p14:modId xmlns:p14="http://schemas.microsoft.com/office/powerpoint/2010/main" val="651378701"/>
              </p:ext>
            </p:extLst>
          </p:nvPr>
        </p:nvGraphicFramePr>
        <p:xfrm>
          <a:off x="3644501" y="800238"/>
          <a:ext cx="5166134" cy="2534881"/>
        </p:xfrm>
        <a:graphic>
          <a:graphicData uri="http://schemas.openxmlformats.org/presentationml/2006/ole">
            <mc:AlternateContent xmlns:mc="http://schemas.openxmlformats.org/markup-compatibility/2006">
              <mc:Choice xmlns:v="urn:schemas-microsoft-com:vml" Requires="v">
                <p:oleObj spid="_x0000_s224354" name="公式" r:id="rId3" imgW="2197080" imgH="1269720" progId="Equation.3">
                  <p:embed/>
                </p:oleObj>
              </mc:Choice>
              <mc:Fallback>
                <p:oleObj name="公式" r:id="rId3" imgW="2197080" imgH="1269720" progId="Equation.3">
                  <p:embed/>
                  <p:pic>
                    <p:nvPicPr>
                      <p:cNvPr id="37890" name="Object 2">
                        <a:extLst>
                          <a:ext uri="{FF2B5EF4-FFF2-40B4-BE49-F238E27FC236}">
                            <a16:creationId xmlns:a16="http://schemas.microsoft.com/office/drawing/2014/main" id="{542CEC3A-F1F6-4057-BD59-553B007BD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501" y="800238"/>
                        <a:ext cx="5166134" cy="2534881"/>
                      </a:xfrm>
                      <a:prstGeom prst="rect">
                        <a:avLst/>
                      </a:prstGeom>
                      <a:noFill/>
                      <a:ln>
                        <a:noFill/>
                      </a:ln>
                      <a:effectLst/>
                    </p:spPr>
                  </p:pic>
                </p:oleObj>
              </mc:Fallback>
            </mc:AlternateContent>
          </a:graphicData>
        </a:graphic>
      </p:graphicFrame>
      <p:sp>
        <p:nvSpPr>
          <p:cNvPr id="6" name="Text Box 19">
            <a:extLst>
              <a:ext uri="{FF2B5EF4-FFF2-40B4-BE49-F238E27FC236}">
                <a16:creationId xmlns:a16="http://schemas.microsoft.com/office/drawing/2014/main" id="{227A7082-7FD2-4B64-BD42-486A73E6861E}"/>
              </a:ext>
            </a:extLst>
          </p:cNvPr>
          <p:cNvSpPr txBox="1">
            <a:spLocks noChangeArrowheads="1"/>
          </p:cNvSpPr>
          <p:nvPr/>
        </p:nvSpPr>
        <p:spPr bwMode="auto">
          <a:xfrm>
            <a:off x="199835" y="3630703"/>
            <a:ext cx="2806744" cy="18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800" b="1" dirty="0">
                <a:solidFill>
                  <a:schemeClr val="tx1"/>
                </a:solidFill>
              </a:rPr>
              <a:t># </a:t>
            </a:r>
            <a:r>
              <a:rPr lang="zh-CN" altLang="en-US" sz="2800" b="1" dirty="0">
                <a:solidFill>
                  <a:schemeClr val="tx1"/>
                </a:solidFill>
              </a:rPr>
              <a:t>几何意义</a:t>
            </a:r>
          </a:p>
          <a:p>
            <a:pPr algn="l">
              <a:spcBef>
                <a:spcPct val="50000"/>
              </a:spcBef>
            </a:pPr>
            <a:r>
              <a:rPr lang="en-US" altLang="zh-CN" sz="2800" dirty="0">
                <a:solidFill>
                  <a:schemeClr val="tx1"/>
                </a:solidFill>
              </a:rPr>
              <a:t>h = x</a:t>
            </a:r>
            <a:r>
              <a:rPr lang="en-US" altLang="zh-CN" sz="2800" baseline="-25000" dirty="0">
                <a:solidFill>
                  <a:schemeClr val="tx1"/>
                </a:solidFill>
              </a:rPr>
              <a:t>1</a:t>
            </a:r>
            <a:r>
              <a:rPr lang="en-US" altLang="zh-CN" sz="2800" dirty="0">
                <a:solidFill>
                  <a:schemeClr val="tx1"/>
                </a:solidFill>
              </a:rPr>
              <a:t>-x</a:t>
            </a:r>
            <a:r>
              <a:rPr lang="en-US" altLang="zh-CN" sz="2800" baseline="-25000" dirty="0">
                <a:solidFill>
                  <a:schemeClr val="tx1"/>
                </a:solidFill>
              </a:rPr>
              <a:t>0</a:t>
            </a:r>
            <a:r>
              <a:rPr lang="en-US" altLang="zh-CN" sz="2800" dirty="0">
                <a:solidFill>
                  <a:schemeClr val="tx1"/>
                </a:solidFill>
              </a:rPr>
              <a:t>= x</a:t>
            </a:r>
            <a:r>
              <a:rPr lang="en-US" altLang="zh-CN" sz="2800" baseline="-25000" dirty="0">
                <a:solidFill>
                  <a:schemeClr val="tx1"/>
                </a:solidFill>
              </a:rPr>
              <a:t>2</a:t>
            </a:r>
            <a:r>
              <a:rPr lang="en-US" altLang="zh-CN" sz="2800" dirty="0">
                <a:solidFill>
                  <a:schemeClr val="tx1"/>
                </a:solidFill>
              </a:rPr>
              <a:t>-x</a:t>
            </a:r>
            <a:r>
              <a:rPr lang="en-US" altLang="zh-CN" sz="2800" baseline="-25000" dirty="0">
                <a:solidFill>
                  <a:schemeClr val="tx1"/>
                </a:solidFill>
              </a:rPr>
              <a:t>1</a:t>
            </a:r>
          </a:p>
          <a:p>
            <a:pPr algn="l">
              <a:spcBef>
                <a:spcPct val="50000"/>
              </a:spcBef>
            </a:pPr>
            <a:r>
              <a:rPr lang="zh-CN" altLang="en-US" sz="2800" b="1" dirty="0">
                <a:solidFill>
                  <a:schemeClr val="tx1"/>
                </a:solidFill>
              </a:rPr>
              <a:t>称为步长。</a:t>
            </a:r>
          </a:p>
        </p:txBody>
      </p:sp>
      <p:grpSp>
        <p:nvGrpSpPr>
          <p:cNvPr id="7" name="Group 29">
            <a:extLst>
              <a:ext uri="{FF2B5EF4-FFF2-40B4-BE49-F238E27FC236}">
                <a16:creationId xmlns:a16="http://schemas.microsoft.com/office/drawing/2014/main" id="{9E21D341-5F0B-4A1E-BF47-2373E666FCB0}"/>
              </a:ext>
            </a:extLst>
          </p:cNvPr>
          <p:cNvGrpSpPr>
            <a:grpSpLocks/>
          </p:cNvGrpSpPr>
          <p:nvPr/>
        </p:nvGrpSpPr>
        <p:grpSpPr bwMode="auto">
          <a:xfrm>
            <a:off x="3419872" y="2996952"/>
            <a:ext cx="5148064" cy="3305708"/>
            <a:chOff x="2155" y="2079"/>
            <a:chExt cx="2948" cy="1995"/>
          </a:xfrm>
        </p:grpSpPr>
        <p:grpSp>
          <p:nvGrpSpPr>
            <p:cNvPr id="8" name="Group 21">
              <a:extLst>
                <a:ext uri="{FF2B5EF4-FFF2-40B4-BE49-F238E27FC236}">
                  <a16:creationId xmlns:a16="http://schemas.microsoft.com/office/drawing/2014/main" id="{E07985CF-A805-46A7-BB6B-3CAA3B45BB9A}"/>
                </a:ext>
              </a:extLst>
            </p:cNvPr>
            <p:cNvGrpSpPr>
              <a:grpSpLocks/>
            </p:cNvGrpSpPr>
            <p:nvPr/>
          </p:nvGrpSpPr>
          <p:grpSpPr bwMode="auto">
            <a:xfrm>
              <a:off x="2155" y="2079"/>
              <a:ext cx="2948" cy="1995"/>
              <a:chOff x="1610" y="1807"/>
              <a:chExt cx="2948" cy="1995"/>
            </a:xfrm>
          </p:grpSpPr>
          <p:grpSp>
            <p:nvGrpSpPr>
              <p:cNvPr id="12" name="Group 15">
                <a:extLst>
                  <a:ext uri="{FF2B5EF4-FFF2-40B4-BE49-F238E27FC236}">
                    <a16:creationId xmlns:a16="http://schemas.microsoft.com/office/drawing/2014/main" id="{E006E4CA-8A26-4305-97EC-E3E5C5F4170A}"/>
                  </a:ext>
                </a:extLst>
              </p:cNvPr>
              <p:cNvGrpSpPr>
                <a:grpSpLocks/>
              </p:cNvGrpSpPr>
              <p:nvPr/>
            </p:nvGrpSpPr>
            <p:grpSpPr bwMode="auto">
              <a:xfrm>
                <a:off x="1610" y="1807"/>
                <a:ext cx="2948" cy="1860"/>
                <a:chOff x="1610" y="255"/>
                <a:chExt cx="2948" cy="1860"/>
              </a:xfrm>
            </p:grpSpPr>
            <p:sp>
              <p:nvSpPr>
                <p:cNvPr id="16" name="Freeform 5">
                  <a:extLst>
                    <a:ext uri="{FF2B5EF4-FFF2-40B4-BE49-F238E27FC236}">
                      <a16:creationId xmlns:a16="http://schemas.microsoft.com/office/drawing/2014/main" id="{706E962A-5F1C-4B52-B4AF-FCE3700A009B}"/>
                    </a:ext>
                  </a:extLst>
                </p:cNvPr>
                <p:cNvSpPr>
                  <a:spLocks/>
                </p:cNvSpPr>
                <p:nvPr/>
              </p:nvSpPr>
              <p:spPr bwMode="auto">
                <a:xfrm>
                  <a:off x="2018" y="436"/>
                  <a:ext cx="1905" cy="1406"/>
                </a:xfrm>
                <a:custGeom>
                  <a:avLst/>
                  <a:gdLst>
                    <a:gd name="T0" fmla="*/ 0 w 1905"/>
                    <a:gd name="T1" fmla="*/ 0 h 1406"/>
                    <a:gd name="T2" fmla="*/ 590 w 1905"/>
                    <a:gd name="T3" fmla="*/ 953 h 1406"/>
                    <a:gd name="T4" fmla="*/ 1905 w 1905"/>
                    <a:gd name="T5" fmla="*/ 1406 h 1406"/>
                  </a:gdLst>
                  <a:ahLst/>
                  <a:cxnLst>
                    <a:cxn ang="0">
                      <a:pos x="T0" y="T1"/>
                    </a:cxn>
                    <a:cxn ang="0">
                      <a:pos x="T2" y="T3"/>
                    </a:cxn>
                    <a:cxn ang="0">
                      <a:pos x="T4" y="T5"/>
                    </a:cxn>
                  </a:cxnLst>
                  <a:rect l="0" t="0" r="r" b="b"/>
                  <a:pathLst>
                    <a:path w="1905" h="1406">
                      <a:moveTo>
                        <a:pt x="0" y="0"/>
                      </a:moveTo>
                      <a:cubicBezTo>
                        <a:pt x="136" y="359"/>
                        <a:pt x="272" y="719"/>
                        <a:pt x="590" y="953"/>
                      </a:cubicBezTo>
                      <a:cubicBezTo>
                        <a:pt x="908" y="1187"/>
                        <a:pt x="1678" y="1331"/>
                        <a:pt x="1905" y="1406"/>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Line 6">
                  <a:extLst>
                    <a:ext uri="{FF2B5EF4-FFF2-40B4-BE49-F238E27FC236}">
                      <a16:creationId xmlns:a16="http://schemas.microsoft.com/office/drawing/2014/main" id="{8C9D07A1-3EEE-4CEB-8AB4-B26E2952E7E4}"/>
                    </a:ext>
                  </a:extLst>
                </p:cNvPr>
                <p:cNvSpPr>
                  <a:spLocks noChangeShapeType="1"/>
                </p:cNvSpPr>
                <p:nvPr/>
              </p:nvSpPr>
              <p:spPr bwMode="auto">
                <a:xfrm>
                  <a:off x="2200" y="845"/>
                  <a:ext cx="453" cy="544"/>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8" name="Line 7">
                  <a:extLst>
                    <a:ext uri="{FF2B5EF4-FFF2-40B4-BE49-F238E27FC236}">
                      <a16:creationId xmlns:a16="http://schemas.microsoft.com/office/drawing/2014/main" id="{2A0614CD-0657-4D44-82DD-A2347270EA2C}"/>
                    </a:ext>
                  </a:extLst>
                </p:cNvPr>
                <p:cNvSpPr>
                  <a:spLocks noChangeShapeType="1"/>
                </p:cNvSpPr>
                <p:nvPr/>
              </p:nvSpPr>
              <p:spPr bwMode="auto">
                <a:xfrm>
                  <a:off x="2653" y="1389"/>
                  <a:ext cx="590" cy="27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9" name="Line 8">
                  <a:extLst>
                    <a:ext uri="{FF2B5EF4-FFF2-40B4-BE49-F238E27FC236}">
                      <a16:creationId xmlns:a16="http://schemas.microsoft.com/office/drawing/2014/main" id="{D6AA1FE2-A02B-4A88-807B-32815B554460}"/>
                    </a:ext>
                  </a:extLst>
                </p:cNvPr>
                <p:cNvSpPr>
                  <a:spLocks noChangeShapeType="1"/>
                </p:cNvSpPr>
                <p:nvPr/>
              </p:nvSpPr>
              <p:spPr bwMode="auto">
                <a:xfrm>
                  <a:off x="2154" y="799"/>
                  <a:ext cx="1043" cy="816"/>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0" name="Line 9">
                  <a:extLst>
                    <a:ext uri="{FF2B5EF4-FFF2-40B4-BE49-F238E27FC236}">
                      <a16:creationId xmlns:a16="http://schemas.microsoft.com/office/drawing/2014/main" id="{C97757E9-C0BE-4E0E-84E7-02917665182B}"/>
                    </a:ext>
                  </a:extLst>
                </p:cNvPr>
                <p:cNvSpPr>
                  <a:spLocks noChangeShapeType="1"/>
                </p:cNvSpPr>
                <p:nvPr/>
              </p:nvSpPr>
              <p:spPr bwMode="auto">
                <a:xfrm>
                  <a:off x="2109" y="1071"/>
                  <a:ext cx="1134" cy="72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1" name="Line 10">
                  <a:extLst>
                    <a:ext uri="{FF2B5EF4-FFF2-40B4-BE49-F238E27FC236}">
                      <a16:creationId xmlns:a16="http://schemas.microsoft.com/office/drawing/2014/main" id="{1215762A-A402-4909-AA94-EB85331579D2}"/>
                    </a:ext>
                  </a:extLst>
                </p:cNvPr>
                <p:cNvSpPr>
                  <a:spLocks noChangeShapeType="1"/>
                </p:cNvSpPr>
                <p:nvPr/>
              </p:nvSpPr>
              <p:spPr bwMode="auto">
                <a:xfrm>
                  <a:off x="2154" y="799"/>
                  <a:ext cx="0" cy="11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 name="Line 11">
                  <a:extLst>
                    <a:ext uri="{FF2B5EF4-FFF2-40B4-BE49-F238E27FC236}">
                      <a16:creationId xmlns:a16="http://schemas.microsoft.com/office/drawing/2014/main" id="{2FF9A7B7-F3C8-4637-9EFC-04BA4EB1B658}"/>
                    </a:ext>
                  </a:extLst>
                </p:cNvPr>
                <p:cNvSpPr>
                  <a:spLocks noChangeShapeType="1"/>
                </p:cNvSpPr>
                <p:nvPr/>
              </p:nvSpPr>
              <p:spPr bwMode="auto">
                <a:xfrm>
                  <a:off x="2653" y="1389"/>
                  <a:ext cx="0" cy="5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 name="Line 12">
                  <a:extLst>
                    <a:ext uri="{FF2B5EF4-FFF2-40B4-BE49-F238E27FC236}">
                      <a16:creationId xmlns:a16="http://schemas.microsoft.com/office/drawing/2014/main" id="{0C601E0D-1547-4616-AACB-87033532E92C}"/>
                    </a:ext>
                  </a:extLst>
                </p:cNvPr>
                <p:cNvSpPr>
                  <a:spLocks noChangeShapeType="1"/>
                </p:cNvSpPr>
                <p:nvPr/>
              </p:nvSpPr>
              <p:spPr bwMode="auto">
                <a:xfrm>
                  <a:off x="3198" y="1616"/>
                  <a:ext cx="0" cy="3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4" name="Line 13">
                  <a:extLst>
                    <a:ext uri="{FF2B5EF4-FFF2-40B4-BE49-F238E27FC236}">
                      <a16:creationId xmlns:a16="http://schemas.microsoft.com/office/drawing/2014/main" id="{ADA55EC1-8B67-4FA8-A134-089E1121D752}"/>
                    </a:ext>
                  </a:extLst>
                </p:cNvPr>
                <p:cNvSpPr>
                  <a:spLocks noChangeShapeType="1"/>
                </p:cNvSpPr>
                <p:nvPr/>
              </p:nvSpPr>
              <p:spPr bwMode="auto">
                <a:xfrm>
                  <a:off x="1610" y="1979"/>
                  <a:ext cx="29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5" name="Line 14">
                  <a:extLst>
                    <a:ext uri="{FF2B5EF4-FFF2-40B4-BE49-F238E27FC236}">
                      <a16:creationId xmlns:a16="http://schemas.microsoft.com/office/drawing/2014/main" id="{A986C1AB-580E-4B72-8A70-8C71529DF5EE}"/>
                    </a:ext>
                  </a:extLst>
                </p:cNvPr>
                <p:cNvSpPr>
                  <a:spLocks noChangeShapeType="1"/>
                </p:cNvSpPr>
                <p:nvPr/>
              </p:nvSpPr>
              <p:spPr bwMode="auto">
                <a:xfrm flipV="1">
                  <a:off x="1791" y="255"/>
                  <a:ext cx="0" cy="18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3" name="Text Box 16">
                <a:extLst>
                  <a:ext uri="{FF2B5EF4-FFF2-40B4-BE49-F238E27FC236}">
                    <a16:creationId xmlns:a16="http://schemas.microsoft.com/office/drawing/2014/main" id="{3A76D498-73C0-4681-9DB2-852E931A0D8F}"/>
                  </a:ext>
                </a:extLst>
              </p:cNvPr>
              <p:cNvSpPr txBox="1">
                <a:spLocks noChangeArrowheads="1"/>
              </p:cNvSpPr>
              <p:nvPr/>
            </p:nvSpPr>
            <p:spPr bwMode="auto">
              <a:xfrm>
                <a:off x="2552" y="3569"/>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rPr>
                  <a:t>x</a:t>
                </a:r>
                <a:r>
                  <a:rPr lang="en-US" altLang="zh-CN" baseline="-25000">
                    <a:solidFill>
                      <a:schemeClr val="tx1"/>
                    </a:solidFill>
                  </a:rPr>
                  <a:t>1</a:t>
                </a:r>
                <a:endParaRPr lang="en-US" altLang="zh-CN">
                  <a:solidFill>
                    <a:schemeClr val="tx1"/>
                  </a:solidFill>
                </a:endParaRPr>
              </a:p>
            </p:txBody>
          </p:sp>
          <p:sp>
            <p:nvSpPr>
              <p:cNvPr id="14" name="Text Box 17">
                <a:extLst>
                  <a:ext uri="{FF2B5EF4-FFF2-40B4-BE49-F238E27FC236}">
                    <a16:creationId xmlns:a16="http://schemas.microsoft.com/office/drawing/2014/main" id="{AF6DC72F-84A3-42D6-A72E-7DC01B1A217E}"/>
                  </a:ext>
                </a:extLst>
              </p:cNvPr>
              <p:cNvSpPr txBox="1">
                <a:spLocks noChangeArrowheads="1"/>
              </p:cNvSpPr>
              <p:nvPr/>
            </p:nvSpPr>
            <p:spPr bwMode="auto">
              <a:xfrm>
                <a:off x="1863" y="3566"/>
                <a:ext cx="81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chemeClr val="tx1"/>
                    </a:solidFill>
                  </a:rPr>
                  <a:t>x</a:t>
                </a:r>
                <a:r>
                  <a:rPr lang="en-US" altLang="zh-CN" baseline="-25000" dirty="0">
                    <a:solidFill>
                      <a:schemeClr val="tx1"/>
                    </a:solidFill>
                  </a:rPr>
                  <a:t>0</a:t>
                </a:r>
                <a:r>
                  <a:rPr lang="en-US" altLang="zh-CN" dirty="0">
                    <a:solidFill>
                      <a:schemeClr val="tx1"/>
                    </a:solidFill>
                  </a:rPr>
                  <a:t>=x</a:t>
                </a:r>
                <a:r>
                  <a:rPr lang="en-US" altLang="zh-CN" baseline="-25000" dirty="0">
                    <a:solidFill>
                      <a:schemeClr val="tx1"/>
                    </a:solidFill>
                  </a:rPr>
                  <a:t>1</a:t>
                </a:r>
                <a:r>
                  <a:rPr lang="en-US" altLang="zh-CN" dirty="0">
                    <a:solidFill>
                      <a:schemeClr val="tx1"/>
                    </a:solidFill>
                  </a:rPr>
                  <a:t>-h</a:t>
                </a:r>
              </a:p>
            </p:txBody>
          </p:sp>
          <p:sp>
            <p:nvSpPr>
              <p:cNvPr id="15" name="Text Box 18">
                <a:extLst>
                  <a:ext uri="{FF2B5EF4-FFF2-40B4-BE49-F238E27FC236}">
                    <a16:creationId xmlns:a16="http://schemas.microsoft.com/office/drawing/2014/main" id="{AE38002B-B427-4206-B3F4-32F8B87D099E}"/>
                  </a:ext>
                </a:extLst>
              </p:cNvPr>
              <p:cNvSpPr txBox="1">
                <a:spLocks noChangeArrowheads="1"/>
              </p:cNvSpPr>
              <p:nvPr/>
            </p:nvSpPr>
            <p:spPr bwMode="auto">
              <a:xfrm>
                <a:off x="2970" y="3559"/>
                <a:ext cx="10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chemeClr val="tx1"/>
                    </a:solidFill>
                  </a:rPr>
                  <a:t>x</a:t>
                </a:r>
                <a:r>
                  <a:rPr lang="en-US" altLang="zh-CN" baseline="-25000" dirty="0">
                    <a:solidFill>
                      <a:schemeClr val="tx1"/>
                    </a:solidFill>
                  </a:rPr>
                  <a:t>2</a:t>
                </a:r>
                <a:r>
                  <a:rPr lang="en-US" altLang="zh-CN" dirty="0">
                    <a:solidFill>
                      <a:schemeClr val="tx1"/>
                    </a:solidFill>
                  </a:rPr>
                  <a:t>=x</a:t>
                </a:r>
                <a:r>
                  <a:rPr lang="en-US" altLang="zh-CN" baseline="-25000" dirty="0">
                    <a:solidFill>
                      <a:schemeClr val="tx1"/>
                    </a:solidFill>
                  </a:rPr>
                  <a:t>1</a:t>
                </a:r>
                <a:r>
                  <a:rPr lang="en-US" altLang="zh-CN" dirty="0">
                    <a:solidFill>
                      <a:schemeClr val="tx1"/>
                    </a:solidFill>
                  </a:rPr>
                  <a:t>+h</a:t>
                </a:r>
              </a:p>
            </p:txBody>
          </p:sp>
        </p:grpSp>
        <p:sp>
          <p:nvSpPr>
            <p:cNvPr id="9" name="Oval 26">
              <a:extLst>
                <a:ext uri="{FF2B5EF4-FFF2-40B4-BE49-F238E27FC236}">
                  <a16:creationId xmlns:a16="http://schemas.microsoft.com/office/drawing/2014/main" id="{5547ECA7-994D-486D-B759-3DB1AFBFBC29}"/>
                </a:ext>
              </a:extLst>
            </p:cNvPr>
            <p:cNvSpPr>
              <a:spLocks noChangeArrowheads="1"/>
            </p:cNvSpPr>
            <p:nvPr/>
          </p:nvSpPr>
          <p:spPr bwMode="auto">
            <a:xfrm>
              <a:off x="3724" y="3448"/>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0" name="Oval 27">
              <a:extLst>
                <a:ext uri="{FF2B5EF4-FFF2-40B4-BE49-F238E27FC236}">
                  <a16:creationId xmlns:a16="http://schemas.microsoft.com/office/drawing/2014/main" id="{BCA0F897-30ED-4C22-993C-0EDDEB5F8311}"/>
                </a:ext>
              </a:extLst>
            </p:cNvPr>
            <p:cNvSpPr>
              <a:spLocks noChangeArrowheads="1"/>
            </p:cNvSpPr>
            <p:nvPr/>
          </p:nvSpPr>
          <p:spPr bwMode="auto">
            <a:xfrm>
              <a:off x="2672" y="2587"/>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1" name="Oval 28">
              <a:extLst>
                <a:ext uri="{FF2B5EF4-FFF2-40B4-BE49-F238E27FC236}">
                  <a16:creationId xmlns:a16="http://schemas.microsoft.com/office/drawing/2014/main" id="{2F372613-74E2-4FBE-A27F-525DA72CF3D2}"/>
                </a:ext>
              </a:extLst>
            </p:cNvPr>
            <p:cNvSpPr>
              <a:spLocks noChangeArrowheads="1"/>
            </p:cNvSpPr>
            <p:nvPr/>
          </p:nvSpPr>
          <p:spPr bwMode="auto">
            <a:xfrm>
              <a:off x="3171" y="3204"/>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sp>
        <p:nvSpPr>
          <p:cNvPr id="46" name="文本框 45">
            <a:extLst>
              <a:ext uri="{FF2B5EF4-FFF2-40B4-BE49-F238E27FC236}">
                <a16:creationId xmlns:a16="http://schemas.microsoft.com/office/drawing/2014/main" id="{2AC66960-C2AE-4B04-8582-3A6C93EBF27E}"/>
              </a:ext>
            </a:extLst>
          </p:cNvPr>
          <p:cNvSpPr txBox="1"/>
          <p:nvPr/>
        </p:nvSpPr>
        <p:spPr>
          <a:xfrm>
            <a:off x="5128507" y="6300924"/>
            <a:ext cx="194421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图 </a:t>
            </a:r>
            <a:r>
              <a:rPr lang="en-US" altLang="zh-CN" sz="2400" b="0" dirty="0">
                <a:solidFill>
                  <a:schemeClr val="tx1">
                    <a:lumMod val="95000"/>
                    <a:lumOff val="5000"/>
                  </a:schemeClr>
                </a:solidFill>
                <a:latin typeface="+mn-ea"/>
                <a:ea typeface="+mn-ea"/>
              </a:rPr>
              <a:t>6.1</a:t>
            </a:r>
            <a:endParaRPr lang="zh-CN" altLang="en-US" sz="2400" b="0" dirty="0">
              <a:solidFill>
                <a:schemeClr val="tx1">
                  <a:lumMod val="95000"/>
                  <a:lumOff val="5000"/>
                </a:schemeClr>
              </a:solidFill>
              <a:latin typeface="+mn-ea"/>
              <a:ea typeface="+mn-ea"/>
            </a:endParaRPr>
          </a:p>
        </p:txBody>
      </p:sp>
      <p:sp>
        <p:nvSpPr>
          <p:cNvPr id="47" name="文本框 46">
            <a:extLst>
              <a:ext uri="{FF2B5EF4-FFF2-40B4-BE49-F238E27FC236}">
                <a16:creationId xmlns:a16="http://schemas.microsoft.com/office/drawing/2014/main" id="{2B03D045-6249-41AD-A6FE-C9B31F74B227}"/>
              </a:ext>
            </a:extLst>
          </p:cNvPr>
          <p:cNvSpPr txBox="1"/>
          <p:nvPr/>
        </p:nvSpPr>
        <p:spPr>
          <a:xfrm>
            <a:off x="8316416" y="1601158"/>
            <a:ext cx="98843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1</a:t>
            </a:r>
            <a:r>
              <a:rPr lang="zh-CN" altLang="en-US" sz="2400" b="0" dirty="0">
                <a:solidFill>
                  <a:schemeClr val="tx1">
                    <a:lumMod val="95000"/>
                    <a:lumOff val="5000"/>
                  </a:schemeClr>
                </a:solidFill>
                <a:latin typeface="+mn-ea"/>
                <a:ea typeface="+mn-ea"/>
              </a:rPr>
              <a:t>）</a:t>
            </a:r>
          </a:p>
        </p:txBody>
      </p:sp>
    </p:spTree>
    <p:extLst>
      <p:ext uri="{BB962C8B-B14F-4D97-AF65-F5344CB8AC3E}">
        <p14:creationId xmlns:p14="http://schemas.microsoft.com/office/powerpoint/2010/main" val="154288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FADA9-6856-4061-9990-4041CCDAD946}"/>
              </a:ext>
            </a:extLst>
          </p:cNvPr>
          <p:cNvSpPr txBox="1"/>
          <p:nvPr/>
        </p:nvSpPr>
        <p:spPr>
          <a:xfrm>
            <a:off x="139564" y="543376"/>
            <a:ext cx="3240360"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6.2.1 </a:t>
            </a:r>
            <a:r>
              <a:rPr lang="zh-CN" altLang="en-US" sz="2400" b="0" dirty="0">
                <a:solidFill>
                  <a:schemeClr val="tx1">
                    <a:lumMod val="95000"/>
                    <a:lumOff val="5000"/>
                  </a:schemeClr>
                </a:solidFill>
                <a:latin typeface="+mn-ea"/>
                <a:ea typeface="+mn-ea"/>
              </a:rPr>
              <a:t>差商的极限</a:t>
            </a:r>
          </a:p>
        </p:txBody>
      </p:sp>
      <p:sp>
        <p:nvSpPr>
          <p:cNvPr id="3" name="Rectangle 2">
            <a:extLst>
              <a:ext uri="{FF2B5EF4-FFF2-40B4-BE49-F238E27FC236}">
                <a16:creationId xmlns:a16="http://schemas.microsoft.com/office/drawing/2014/main" id="{ADED7777-386B-4C06-BA48-DD06AC019855}"/>
              </a:ext>
            </a:extLst>
          </p:cNvPr>
          <p:cNvSpPr txBox="1">
            <a:spLocks noChangeArrowheads="1"/>
          </p:cNvSpPr>
          <p:nvPr/>
        </p:nvSpPr>
        <p:spPr>
          <a:xfrm>
            <a:off x="2983696" y="251982"/>
            <a:ext cx="5940152" cy="37941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a:solidFill>
                  <a:schemeClr val="bg2">
                    <a:lumMod val="10000"/>
                  </a:schemeClr>
                </a:solidFill>
                <a:latin typeface="+mn-ea"/>
                <a:ea typeface="+mn-ea"/>
              </a:rPr>
              <a:t>6.2 </a:t>
            </a:r>
            <a:r>
              <a:rPr lang="zh-CN" altLang="en-US" sz="2800" b="0">
                <a:solidFill>
                  <a:schemeClr val="bg2">
                    <a:lumMod val="10000"/>
                  </a:schemeClr>
                </a:solidFill>
                <a:latin typeface="+mn-ea"/>
                <a:ea typeface="+mn-ea"/>
              </a:rPr>
              <a:t>导数的近似值</a:t>
            </a:r>
            <a:endParaRPr lang="zh-CN" altLang="en-US" sz="2800" b="1" dirty="0">
              <a:solidFill>
                <a:srgbClr val="FF3300"/>
              </a:solidFill>
              <a:latin typeface="+mn-ea"/>
              <a:ea typeface="+mn-ea"/>
            </a:endParaRPr>
          </a:p>
        </p:txBody>
      </p:sp>
      <p:pic>
        <p:nvPicPr>
          <p:cNvPr id="27" name="图片 26">
            <a:extLst>
              <a:ext uri="{FF2B5EF4-FFF2-40B4-BE49-F238E27FC236}">
                <a16:creationId xmlns:a16="http://schemas.microsoft.com/office/drawing/2014/main" id="{6B693136-0C98-4C0E-9A3F-AAA9CCFF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 y="1172904"/>
            <a:ext cx="8977808" cy="1256776"/>
          </a:xfrm>
          <a:prstGeom prst="rect">
            <a:avLst/>
          </a:prstGeom>
        </p:spPr>
      </p:pic>
      <p:pic>
        <p:nvPicPr>
          <p:cNvPr id="29" name="图片 28">
            <a:extLst>
              <a:ext uri="{FF2B5EF4-FFF2-40B4-BE49-F238E27FC236}">
                <a16:creationId xmlns:a16="http://schemas.microsoft.com/office/drawing/2014/main" id="{2B6BE088-353C-4F36-ACE3-B7444F071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08" y="2575519"/>
            <a:ext cx="5256584" cy="4030499"/>
          </a:xfrm>
          <a:prstGeom prst="rect">
            <a:avLst/>
          </a:prstGeom>
        </p:spPr>
      </p:pic>
    </p:spTree>
    <p:extLst>
      <p:ext uri="{BB962C8B-B14F-4D97-AF65-F5344CB8AC3E}">
        <p14:creationId xmlns:p14="http://schemas.microsoft.com/office/powerpoint/2010/main" val="233197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DFA7DCD4-B6F8-43DB-989A-7C221AE531A2}"/>
              </a:ext>
            </a:extLst>
          </p:cNvPr>
          <p:cNvSpPr>
            <a:spLocks noGrp="1" noChangeArrowheads="1"/>
          </p:cNvSpPr>
          <p:nvPr>
            <p:ph type="ctrTitle" idx="4294967295"/>
          </p:nvPr>
        </p:nvSpPr>
        <p:spPr>
          <a:xfrm>
            <a:off x="2771800" y="72903"/>
            <a:ext cx="4315780" cy="569677"/>
          </a:xfrm>
        </p:spPr>
        <p:txBody>
          <a:bodyPr>
            <a:noAutofit/>
          </a:bodyPr>
          <a:lstStyle/>
          <a:p>
            <a:pPr>
              <a:lnSpc>
                <a:spcPts val="4000"/>
              </a:lnSpc>
            </a:pPr>
            <a:r>
              <a:rPr lang="en-US" altLang="zh-CN" sz="3200" dirty="0">
                <a:solidFill>
                  <a:schemeClr val="bg2">
                    <a:lumMod val="10000"/>
                  </a:schemeClr>
                </a:solidFill>
                <a:latin typeface="仿宋" panose="02010609060101010101" pitchFamily="49" charset="-122"/>
                <a:ea typeface="仿宋" panose="02010609060101010101" pitchFamily="49" charset="-122"/>
              </a:rPr>
              <a:t>6.3 </a:t>
            </a:r>
            <a:r>
              <a:rPr lang="zh-CN" altLang="en-US" sz="320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3200" dirty="0">
              <a:solidFill>
                <a:schemeClr val="bg2">
                  <a:lumMod val="10000"/>
                </a:schemeClr>
              </a:solidFill>
              <a:latin typeface="仿宋" panose="02010609060101010101" pitchFamily="49" charset="-122"/>
              <a:ea typeface="仿宋" panose="02010609060101010101" pitchFamily="49" charset="-122"/>
            </a:endParaRPr>
          </a:p>
        </p:txBody>
      </p:sp>
      <p:sp>
        <p:nvSpPr>
          <p:cNvPr id="679939" name="Rectangle 3">
            <a:extLst>
              <a:ext uri="{FF2B5EF4-FFF2-40B4-BE49-F238E27FC236}">
                <a16:creationId xmlns:a16="http://schemas.microsoft.com/office/drawing/2014/main" id="{BCB39D0B-284D-4E7F-AC01-594F751137B8}"/>
              </a:ext>
            </a:extLst>
          </p:cNvPr>
          <p:cNvSpPr>
            <a:spLocks noGrp="1" noChangeArrowheads="1"/>
          </p:cNvSpPr>
          <p:nvPr>
            <p:ph type="subTitle" idx="4294967295"/>
          </p:nvPr>
        </p:nvSpPr>
        <p:spPr>
          <a:xfrm>
            <a:off x="0" y="700894"/>
            <a:ext cx="8892480" cy="888318"/>
          </a:xfrm>
        </p:spPr>
        <p:txBody>
          <a:bodyPr>
            <a:noAutofit/>
          </a:bodyPr>
          <a:lstStyle/>
          <a:p>
            <a:pPr marL="0" indent="0" eaLnBrk="1" hangingPunct="1">
              <a:spcBef>
                <a:spcPct val="0"/>
              </a:spcBef>
              <a:buFontTx/>
              <a:buNone/>
            </a:pPr>
            <a:r>
              <a:rPr lang="zh-CN" altLang="en-US" sz="2400" b="1" dirty="0">
                <a:latin typeface="+mn-ea"/>
              </a:rPr>
              <a:t>最简单的数值微分是用</a:t>
            </a:r>
            <a:r>
              <a:rPr lang="zh-CN" altLang="en-US" sz="2400" b="1" dirty="0">
                <a:solidFill>
                  <a:srgbClr val="0000FF"/>
                </a:solidFill>
                <a:latin typeface="+mn-ea"/>
              </a:rPr>
              <a:t>向前差分</a:t>
            </a:r>
            <a:r>
              <a:rPr lang="zh-CN" altLang="en-US" sz="2400" b="1" dirty="0">
                <a:latin typeface="+mn-ea"/>
              </a:rPr>
              <a:t>近似代替导数</a:t>
            </a:r>
            <a:r>
              <a:rPr lang="zh-CN" altLang="en-US" sz="2400" b="1" dirty="0">
                <a:solidFill>
                  <a:srgbClr val="0000FF"/>
                </a:solidFill>
                <a:latin typeface="+mn-ea"/>
              </a:rPr>
              <a:t>（如果</a:t>
            </a:r>
            <a:r>
              <a:rPr lang="en-US" altLang="zh-CN" sz="2400" b="1" dirty="0">
                <a:solidFill>
                  <a:srgbClr val="0000FF"/>
                </a:solidFill>
                <a:latin typeface="+mn-ea"/>
              </a:rPr>
              <a:t>f(x)</a:t>
            </a:r>
            <a:r>
              <a:rPr lang="zh-CN" altLang="en-US" sz="2400" b="1" dirty="0">
                <a:solidFill>
                  <a:srgbClr val="0000FF"/>
                </a:solidFill>
                <a:latin typeface="+mn-ea"/>
              </a:rPr>
              <a:t>在点</a:t>
            </a:r>
            <a:r>
              <a:rPr lang="en-US" altLang="zh-CN" sz="2400" b="1" dirty="0">
                <a:solidFill>
                  <a:srgbClr val="0000FF"/>
                </a:solidFill>
                <a:latin typeface="+mn-ea"/>
              </a:rPr>
              <a:t>x</a:t>
            </a:r>
            <a:r>
              <a:rPr lang="zh-CN" altLang="en-US" sz="2400" b="1" dirty="0">
                <a:solidFill>
                  <a:srgbClr val="0000FF"/>
                </a:solidFill>
                <a:latin typeface="+mn-ea"/>
              </a:rPr>
              <a:t>的右边的值可计算），即</a:t>
            </a:r>
          </a:p>
        </p:txBody>
      </p:sp>
      <p:graphicFrame>
        <p:nvGraphicFramePr>
          <p:cNvPr id="382980" name="Object 4">
            <a:extLst>
              <a:ext uri="{FF2B5EF4-FFF2-40B4-BE49-F238E27FC236}">
                <a16:creationId xmlns:a16="http://schemas.microsoft.com/office/drawing/2014/main" id="{2DE65E24-FD8B-4016-8CED-BE11ED961608}"/>
              </a:ext>
            </a:extLst>
          </p:cNvPr>
          <p:cNvGraphicFramePr>
            <a:graphicFrameLocks/>
          </p:cNvGraphicFramePr>
          <p:nvPr>
            <p:extLst>
              <p:ext uri="{D42A27DB-BD31-4B8C-83A1-F6EECF244321}">
                <p14:modId xmlns:p14="http://schemas.microsoft.com/office/powerpoint/2010/main" val="1756209144"/>
              </p:ext>
            </p:extLst>
          </p:nvPr>
        </p:nvGraphicFramePr>
        <p:xfrm>
          <a:off x="2627784" y="1400578"/>
          <a:ext cx="4343400" cy="792163"/>
        </p:xfrm>
        <a:graphic>
          <a:graphicData uri="http://schemas.openxmlformats.org/presentationml/2006/ole">
            <mc:AlternateContent xmlns:mc="http://schemas.openxmlformats.org/markup-compatibility/2006">
              <mc:Choice xmlns:v="urn:schemas-microsoft-com:vml" Requires="v">
                <p:oleObj spid="_x0000_s199994" r:id="rId3" imgW="1713756" imgH="406224" progId="Equation.3">
                  <p:embed/>
                </p:oleObj>
              </mc:Choice>
              <mc:Fallback>
                <p:oleObj r:id="rId3" imgW="1713756" imgH="406224" progId="Equation.3">
                  <p:embed/>
                  <p:pic>
                    <p:nvPicPr>
                      <p:cNvPr id="382980" name="Object 4">
                        <a:extLst>
                          <a:ext uri="{FF2B5EF4-FFF2-40B4-BE49-F238E27FC236}">
                            <a16:creationId xmlns:a16="http://schemas.microsoft.com/office/drawing/2014/main" id="{2DE65E24-FD8B-4016-8CED-BE11ED96160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400578"/>
                        <a:ext cx="4343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9941" name="Rectangle 5">
            <a:extLst>
              <a:ext uri="{FF2B5EF4-FFF2-40B4-BE49-F238E27FC236}">
                <a16:creationId xmlns:a16="http://schemas.microsoft.com/office/drawing/2014/main" id="{337C84FE-155D-46A8-8461-DD4DFEEEA2A3}"/>
              </a:ext>
            </a:extLst>
          </p:cNvPr>
          <p:cNvSpPr>
            <a:spLocks noChangeArrowheads="1"/>
          </p:cNvSpPr>
          <p:nvPr/>
        </p:nvSpPr>
        <p:spPr bwMode="auto">
          <a:xfrm>
            <a:off x="134716" y="2217203"/>
            <a:ext cx="8785788" cy="888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400" b="1" dirty="0">
                <a:latin typeface="+mn-ea"/>
                <a:ea typeface="+mn-ea"/>
              </a:rPr>
              <a:t>同样，也可用</a:t>
            </a:r>
            <a:r>
              <a:rPr lang="zh-CN" altLang="en-US" sz="2400" b="1" dirty="0">
                <a:solidFill>
                  <a:srgbClr val="0000FF"/>
                </a:solidFill>
                <a:latin typeface="+mn-ea"/>
                <a:ea typeface="+mn-ea"/>
              </a:rPr>
              <a:t>向后差分</a:t>
            </a:r>
            <a:r>
              <a:rPr lang="zh-CN" altLang="en-US" sz="2400" b="1" dirty="0">
                <a:latin typeface="+mn-ea"/>
                <a:ea typeface="+mn-ea"/>
              </a:rPr>
              <a:t>近似代替导数</a:t>
            </a:r>
            <a:r>
              <a:rPr lang="zh-CN" altLang="en-US" sz="2400" dirty="0">
                <a:solidFill>
                  <a:srgbClr val="0000FF"/>
                </a:solidFill>
                <a:latin typeface="+mn-ea"/>
                <a:ea typeface="+mn-ea"/>
              </a:rPr>
              <a:t>（如果</a:t>
            </a:r>
            <a:r>
              <a:rPr lang="en-US" altLang="zh-CN" sz="2400" dirty="0">
                <a:solidFill>
                  <a:srgbClr val="0000FF"/>
                </a:solidFill>
                <a:latin typeface="+mn-ea"/>
                <a:ea typeface="+mn-ea"/>
              </a:rPr>
              <a:t>f(x)</a:t>
            </a:r>
            <a:r>
              <a:rPr lang="zh-CN" altLang="en-US" sz="2400" dirty="0">
                <a:solidFill>
                  <a:srgbClr val="0000FF"/>
                </a:solidFill>
                <a:latin typeface="+mn-ea"/>
                <a:ea typeface="+mn-ea"/>
              </a:rPr>
              <a:t>在点</a:t>
            </a:r>
            <a:r>
              <a:rPr lang="en-US" altLang="zh-CN" sz="2400" dirty="0">
                <a:solidFill>
                  <a:srgbClr val="0000FF"/>
                </a:solidFill>
                <a:latin typeface="+mn-ea"/>
                <a:ea typeface="+mn-ea"/>
              </a:rPr>
              <a:t>x</a:t>
            </a:r>
            <a:r>
              <a:rPr lang="zh-CN" altLang="en-US" sz="2400" dirty="0">
                <a:solidFill>
                  <a:srgbClr val="0000FF"/>
                </a:solidFill>
                <a:latin typeface="+mn-ea"/>
                <a:ea typeface="+mn-ea"/>
              </a:rPr>
              <a:t>的左边的值可计算）</a:t>
            </a:r>
            <a:r>
              <a:rPr lang="zh-CN" altLang="en-US" sz="2400" b="1" dirty="0">
                <a:solidFill>
                  <a:srgbClr val="0000FF"/>
                </a:solidFill>
                <a:latin typeface="+mn-ea"/>
                <a:ea typeface="+mn-ea"/>
              </a:rPr>
              <a:t>，</a:t>
            </a:r>
            <a:r>
              <a:rPr lang="zh-CN" altLang="en-US" sz="2400" b="1" dirty="0">
                <a:latin typeface="+mn-ea"/>
                <a:ea typeface="+mn-ea"/>
              </a:rPr>
              <a:t>即</a:t>
            </a:r>
          </a:p>
        </p:txBody>
      </p:sp>
      <p:graphicFrame>
        <p:nvGraphicFramePr>
          <p:cNvPr id="382982" name="Object 6">
            <a:extLst>
              <a:ext uri="{FF2B5EF4-FFF2-40B4-BE49-F238E27FC236}">
                <a16:creationId xmlns:a16="http://schemas.microsoft.com/office/drawing/2014/main" id="{8CDD0690-E7D0-4411-A791-97A8069FF344}"/>
              </a:ext>
            </a:extLst>
          </p:cNvPr>
          <p:cNvGraphicFramePr>
            <a:graphicFrameLocks/>
          </p:cNvGraphicFramePr>
          <p:nvPr>
            <p:extLst>
              <p:ext uri="{D42A27DB-BD31-4B8C-83A1-F6EECF244321}">
                <p14:modId xmlns:p14="http://schemas.microsoft.com/office/powerpoint/2010/main" val="1816918835"/>
              </p:ext>
            </p:extLst>
          </p:nvPr>
        </p:nvGraphicFramePr>
        <p:xfrm>
          <a:off x="2228136" y="2901590"/>
          <a:ext cx="4267200" cy="762000"/>
        </p:xfrm>
        <a:graphic>
          <a:graphicData uri="http://schemas.openxmlformats.org/presentationml/2006/ole">
            <mc:AlternateContent xmlns:mc="http://schemas.openxmlformats.org/markup-compatibility/2006">
              <mc:Choice xmlns:v="urn:schemas-microsoft-com:vml" Requires="v">
                <p:oleObj spid="_x0000_s199995" r:id="rId5" imgW="1713756" imgH="406224" progId="Equation.3">
                  <p:embed/>
                </p:oleObj>
              </mc:Choice>
              <mc:Fallback>
                <p:oleObj r:id="rId5" imgW="1713756" imgH="406224" progId="Equation.3">
                  <p:embed/>
                  <p:pic>
                    <p:nvPicPr>
                      <p:cNvPr id="382982" name="Object 6">
                        <a:extLst>
                          <a:ext uri="{FF2B5EF4-FFF2-40B4-BE49-F238E27FC236}">
                            <a16:creationId xmlns:a16="http://schemas.microsoft.com/office/drawing/2014/main" id="{8CDD0690-E7D0-4411-A791-97A8069FF34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36" y="2901590"/>
                        <a:ext cx="426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9943" name="Rectangle 7">
            <a:extLst>
              <a:ext uri="{FF2B5EF4-FFF2-40B4-BE49-F238E27FC236}">
                <a16:creationId xmlns:a16="http://schemas.microsoft.com/office/drawing/2014/main" id="{F4318B9F-220F-4308-ABA0-04DC1D6BC926}"/>
              </a:ext>
            </a:extLst>
          </p:cNvPr>
          <p:cNvSpPr>
            <a:spLocks noChangeArrowheads="1"/>
          </p:cNvSpPr>
          <p:nvPr/>
        </p:nvSpPr>
        <p:spPr bwMode="auto">
          <a:xfrm>
            <a:off x="-44390" y="3690629"/>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400" b="1" dirty="0">
                <a:latin typeface="+mn-ea"/>
                <a:ea typeface="+mn-ea"/>
              </a:rPr>
              <a:t>或</a:t>
            </a:r>
            <a:r>
              <a:rPr lang="zh-CN" altLang="en-US" sz="2400" b="1" dirty="0">
                <a:solidFill>
                  <a:srgbClr val="0000FF"/>
                </a:solidFill>
                <a:latin typeface="+mn-ea"/>
                <a:ea typeface="+mn-ea"/>
              </a:rPr>
              <a:t>中心差分</a:t>
            </a:r>
            <a:r>
              <a:rPr lang="zh-CN" altLang="en-US" sz="2400" b="1" dirty="0">
                <a:latin typeface="+mn-ea"/>
                <a:ea typeface="+mn-ea"/>
              </a:rPr>
              <a:t>的方法</a:t>
            </a:r>
            <a:r>
              <a:rPr lang="zh-CN" altLang="en-US" sz="2400" dirty="0">
                <a:solidFill>
                  <a:srgbClr val="0000FF"/>
                </a:solidFill>
                <a:latin typeface="+mn-ea"/>
              </a:rPr>
              <a:t>（如果</a:t>
            </a:r>
            <a:r>
              <a:rPr lang="en-US" altLang="zh-CN" sz="2400" dirty="0">
                <a:solidFill>
                  <a:srgbClr val="0000FF"/>
                </a:solidFill>
                <a:latin typeface="+mn-ea"/>
              </a:rPr>
              <a:t>f(x)</a:t>
            </a:r>
            <a:r>
              <a:rPr lang="zh-CN" altLang="en-US" sz="2400" dirty="0">
                <a:solidFill>
                  <a:srgbClr val="0000FF"/>
                </a:solidFill>
                <a:latin typeface="+mn-ea"/>
              </a:rPr>
              <a:t>在点</a:t>
            </a:r>
            <a:r>
              <a:rPr lang="en-US" altLang="zh-CN" sz="2400" dirty="0">
                <a:solidFill>
                  <a:srgbClr val="0000FF"/>
                </a:solidFill>
                <a:latin typeface="+mn-ea"/>
              </a:rPr>
              <a:t>x</a:t>
            </a:r>
            <a:r>
              <a:rPr lang="zh-CN" altLang="en-US" sz="2400" dirty="0">
                <a:solidFill>
                  <a:srgbClr val="0000FF"/>
                </a:solidFill>
                <a:latin typeface="+mn-ea"/>
              </a:rPr>
              <a:t>的左右两边的值都可计算）</a:t>
            </a:r>
            <a:r>
              <a:rPr lang="zh-CN" altLang="en-US" sz="2400" b="1" dirty="0">
                <a:solidFill>
                  <a:srgbClr val="0000FF"/>
                </a:solidFill>
                <a:latin typeface="+mn-ea"/>
                <a:ea typeface="+mn-ea"/>
              </a:rPr>
              <a:t>，即</a:t>
            </a:r>
          </a:p>
        </p:txBody>
      </p:sp>
      <p:graphicFrame>
        <p:nvGraphicFramePr>
          <p:cNvPr id="382984" name="Object 8">
            <a:extLst>
              <a:ext uri="{FF2B5EF4-FFF2-40B4-BE49-F238E27FC236}">
                <a16:creationId xmlns:a16="http://schemas.microsoft.com/office/drawing/2014/main" id="{6BCB4A6C-97C3-4496-9A58-CC88FBF94DF3}"/>
              </a:ext>
            </a:extLst>
          </p:cNvPr>
          <p:cNvGraphicFramePr>
            <a:graphicFrameLocks/>
          </p:cNvGraphicFramePr>
          <p:nvPr>
            <p:extLst>
              <p:ext uri="{D42A27DB-BD31-4B8C-83A1-F6EECF244321}">
                <p14:modId xmlns:p14="http://schemas.microsoft.com/office/powerpoint/2010/main" val="2334964335"/>
              </p:ext>
            </p:extLst>
          </p:nvPr>
        </p:nvGraphicFramePr>
        <p:xfrm>
          <a:off x="1999536" y="4308165"/>
          <a:ext cx="4495800" cy="738188"/>
        </p:xfrm>
        <a:graphic>
          <a:graphicData uri="http://schemas.openxmlformats.org/presentationml/2006/ole">
            <mc:AlternateContent xmlns:mc="http://schemas.openxmlformats.org/markup-compatibility/2006">
              <mc:Choice xmlns:v="urn:schemas-microsoft-com:vml" Requires="v">
                <p:oleObj spid="_x0000_s199996" r:id="rId7" imgW="1943100" imgH="406400" progId="Equation.3">
                  <p:embed/>
                </p:oleObj>
              </mc:Choice>
              <mc:Fallback>
                <p:oleObj r:id="rId7" imgW="1943100" imgH="406400" progId="Equation.3">
                  <p:embed/>
                  <p:pic>
                    <p:nvPicPr>
                      <p:cNvPr id="382984" name="Object 8">
                        <a:extLst>
                          <a:ext uri="{FF2B5EF4-FFF2-40B4-BE49-F238E27FC236}">
                            <a16:creationId xmlns:a16="http://schemas.microsoft.com/office/drawing/2014/main" id="{6BCB4A6C-97C3-4496-9A58-CC88FBF94DF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9536" y="4308165"/>
                        <a:ext cx="4495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9945" name="Rectangle 9">
            <a:extLst>
              <a:ext uri="{FF2B5EF4-FFF2-40B4-BE49-F238E27FC236}">
                <a16:creationId xmlns:a16="http://schemas.microsoft.com/office/drawing/2014/main" id="{484B52C2-381F-4BFE-96DD-ECDC5084F38C}"/>
              </a:ext>
            </a:extLst>
          </p:cNvPr>
          <p:cNvSpPr>
            <a:spLocks noChangeArrowheads="1"/>
          </p:cNvSpPr>
          <p:nvPr/>
        </p:nvSpPr>
        <p:spPr bwMode="auto">
          <a:xfrm>
            <a:off x="83344" y="5087626"/>
            <a:ext cx="8556784" cy="127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pPr>
            <a:r>
              <a:rPr lang="zh-CN" altLang="en-US" sz="2400" b="1" dirty="0">
                <a:latin typeface="+mn-ea"/>
                <a:ea typeface="+mn-ea"/>
              </a:rPr>
              <a:t>可以看出中心差分是向前差分和向后差分的算术平均值。上述三种方法的截断误差分别为</a:t>
            </a:r>
            <a:r>
              <a:rPr lang="en-US" altLang="zh-CN" sz="2400" b="1" dirty="0">
                <a:latin typeface="+mn-ea"/>
                <a:ea typeface="+mn-ea"/>
              </a:rPr>
              <a:t>O(h)</a:t>
            </a:r>
            <a:r>
              <a:rPr lang="zh-CN" altLang="en-US" sz="2400" b="1" dirty="0">
                <a:latin typeface="+mn-ea"/>
                <a:ea typeface="+mn-ea"/>
              </a:rPr>
              <a:t>、</a:t>
            </a:r>
            <a:r>
              <a:rPr lang="en-US" altLang="zh-CN" sz="2400" b="1" dirty="0">
                <a:latin typeface="+mn-ea"/>
                <a:ea typeface="+mn-ea"/>
              </a:rPr>
              <a:t>O(h)</a:t>
            </a:r>
            <a:r>
              <a:rPr lang="zh-CN" altLang="en-US" sz="2400" b="1" dirty="0">
                <a:latin typeface="+mn-ea"/>
                <a:ea typeface="+mn-ea"/>
              </a:rPr>
              <a:t>和</a:t>
            </a:r>
            <a:r>
              <a:rPr lang="en-US" altLang="zh-CN" sz="2400" b="1" dirty="0">
                <a:solidFill>
                  <a:srgbClr val="FF0000"/>
                </a:solidFill>
                <a:latin typeface="+mn-ea"/>
                <a:ea typeface="+mn-ea"/>
              </a:rPr>
              <a:t>O(h</a:t>
            </a:r>
            <a:r>
              <a:rPr lang="en-US" altLang="zh-CN" sz="2400" b="1" baseline="30000" dirty="0">
                <a:solidFill>
                  <a:srgbClr val="FF0000"/>
                </a:solidFill>
                <a:latin typeface="+mn-ea"/>
                <a:ea typeface="+mn-ea"/>
              </a:rPr>
              <a:t>2</a:t>
            </a:r>
            <a:r>
              <a:rPr lang="en-US" altLang="zh-CN" sz="2400" b="1" dirty="0">
                <a:solidFill>
                  <a:srgbClr val="FF0000"/>
                </a:solidFill>
                <a:latin typeface="+mn-ea"/>
                <a:ea typeface="+mn-ea"/>
              </a:rPr>
              <a:t>)</a:t>
            </a:r>
            <a:r>
              <a:rPr lang="zh-CN" altLang="en-US" sz="2400" b="1" dirty="0">
                <a:latin typeface="+mn-ea"/>
                <a:ea typeface="+mn-ea"/>
              </a:rPr>
              <a:t>。</a:t>
            </a:r>
          </a:p>
        </p:txBody>
      </p:sp>
    </p:spTree>
    <p:extLst>
      <p:ext uri="{BB962C8B-B14F-4D97-AF65-F5344CB8AC3E}">
        <p14:creationId xmlns:p14="http://schemas.microsoft.com/office/powerpoint/2010/main" val="29689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29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99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29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P spid="679943" grpId="0"/>
      <p:bldP spid="6799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8B0435-A593-477D-AB77-DD1F75CD66BC}"/>
              </a:ext>
            </a:extLst>
          </p:cNvPr>
          <p:cNvSpPr txBox="1"/>
          <p:nvPr/>
        </p:nvSpPr>
        <p:spPr>
          <a:xfrm>
            <a:off x="179512" y="188640"/>
            <a:ext cx="6696744" cy="461665"/>
          </a:xfrm>
          <a:prstGeom prst="rect">
            <a:avLst/>
          </a:prstGeom>
          <a:noFill/>
        </p:spPr>
        <p:txBody>
          <a:bodyPr wrap="square" rtlCol="0">
            <a:spAutoFit/>
          </a:bodyPr>
          <a:lstStyle/>
          <a:p>
            <a:pPr algn="l"/>
            <a:r>
              <a:rPr lang="zh-CN" altLang="en-US" sz="2400" b="0" dirty="0">
                <a:solidFill>
                  <a:schemeClr val="tx1"/>
                </a:solidFill>
                <a:latin typeface="+mn-ea"/>
                <a:ea typeface="+mn-ea"/>
              </a:rPr>
              <a:t>证明中心差分的截断误差为</a:t>
            </a:r>
            <a:r>
              <a:rPr lang="en-US" altLang="zh-CN" sz="2400" dirty="0">
                <a:solidFill>
                  <a:schemeClr val="tx1"/>
                </a:solidFill>
                <a:latin typeface="+mn-ea"/>
              </a:rPr>
              <a:t>O(h</a:t>
            </a:r>
            <a:r>
              <a:rPr lang="en-US" altLang="zh-CN" sz="2400" baseline="30000" dirty="0">
                <a:solidFill>
                  <a:schemeClr val="tx1"/>
                </a:solidFill>
                <a:latin typeface="+mn-ea"/>
              </a:rPr>
              <a:t>2</a:t>
            </a:r>
            <a:r>
              <a:rPr lang="en-US" altLang="zh-CN" sz="2400" dirty="0">
                <a:solidFill>
                  <a:schemeClr val="tx1"/>
                </a:solidFill>
                <a:latin typeface="+mn-ea"/>
              </a:rPr>
              <a:t>)</a:t>
            </a:r>
            <a:r>
              <a:rPr lang="zh-CN" altLang="en-US" sz="2400" dirty="0">
                <a:solidFill>
                  <a:schemeClr val="tx1"/>
                </a:solidFill>
                <a:latin typeface="+mn-ea"/>
              </a:rPr>
              <a:t>。</a:t>
            </a:r>
            <a:endParaRPr lang="zh-CN" altLang="en-US" sz="2400" b="0" dirty="0">
              <a:solidFill>
                <a:schemeClr val="tx1"/>
              </a:solidFill>
              <a:latin typeface="+mn-ea"/>
              <a:ea typeface="+mn-ea"/>
            </a:endParaRPr>
          </a:p>
        </p:txBody>
      </p:sp>
      <p:pic>
        <p:nvPicPr>
          <p:cNvPr id="4" name="图片 3">
            <a:extLst>
              <a:ext uri="{FF2B5EF4-FFF2-40B4-BE49-F238E27FC236}">
                <a16:creationId xmlns:a16="http://schemas.microsoft.com/office/drawing/2014/main" id="{0BDE25EB-98C3-49D9-BFB7-09A80900C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96" y="836712"/>
            <a:ext cx="8828659" cy="5616624"/>
          </a:xfrm>
          <a:prstGeom prst="rect">
            <a:avLst/>
          </a:prstGeom>
        </p:spPr>
      </p:pic>
    </p:spTree>
    <p:extLst>
      <p:ext uri="{BB962C8B-B14F-4D97-AF65-F5344CB8AC3E}">
        <p14:creationId xmlns:p14="http://schemas.microsoft.com/office/powerpoint/2010/main" val="2873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直接连接符 34817">
            <a:extLst>
              <a:ext uri="{FF2B5EF4-FFF2-40B4-BE49-F238E27FC236}">
                <a16:creationId xmlns:a16="http://schemas.microsoft.com/office/drawing/2014/main" id="{93A56430-D8AA-44E5-AB8D-6A4AE76B4A30}"/>
              </a:ext>
            </a:extLst>
          </p:cNvPr>
          <p:cNvSpPr>
            <a:spLocks noChangeShapeType="1"/>
          </p:cNvSpPr>
          <p:nvPr/>
        </p:nvSpPr>
        <p:spPr bwMode="auto">
          <a:xfrm>
            <a:off x="1085850" y="76676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46" name="直接连接符 34818">
            <a:extLst>
              <a:ext uri="{FF2B5EF4-FFF2-40B4-BE49-F238E27FC236}">
                <a16:creationId xmlns:a16="http://schemas.microsoft.com/office/drawing/2014/main" id="{EF9E9797-827C-4DE4-A571-E93CCB0961B0}"/>
              </a:ext>
            </a:extLst>
          </p:cNvPr>
          <p:cNvSpPr>
            <a:spLocks noChangeShapeType="1"/>
          </p:cNvSpPr>
          <p:nvPr/>
        </p:nvSpPr>
        <p:spPr bwMode="auto">
          <a:xfrm>
            <a:off x="1098550" y="301466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47" name="矩形 34819">
            <a:extLst>
              <a:ext uri="{FF2B5EF4-FFF2-40B4-BE49-F238E27FC236}">
                <a16:creationId xmlns:a16="http://schemas.microsoft.com/office/drawing/2014/main" id="{5A432E62-5212-4443-9CF2-2029351E101C}"/>
              </a:ext>
            </a:extLst>
          </p:cNvPr>
          <p:cNvSpPr>
            <a:spLocks noChangeArrowheads="1"/>
          </p:cNvSpPr>
          <p:nvPr/>
        </p:nvSpPr>
        <p:spPr bwMode="auto">
          <a:xfrm>
            <a:off x="374024" y="741363"/>
            <a:ext cx="6219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48" name="矩形 34820">
            <a:extLst>
              <a:ext uri="{FF2B5EF4-FFF2-40B4-BE49-F238E27FC236}">
                <a16:creationId xmlns:a16="http://schemas.microsoft.com/office/drawing/2014/main" id="{45F99F24-00F9-45EA-99F0-DEFF1DF94974}"/>
              </a:ext>
            </a:extLst>
          </p:cNvPr>
          <p:cNvSpPr>
            <a:spLocks noChangeArrowheads="1"/>
          </p:cNvSpPr>
          <p:nvPr/>
        </p:nvSpPr>
        <p:spPr bwMode="auto">
          <a:xfrm>
            <a:off x="3921139" y="311308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49" name="任意多边形 34821">
            <a:extLst>
              <a:ext uri="{FF2B5EF4-FFF2-40B4-BE49-F238E27FC236}">
                <a16:creationId xmlns:a16="http://schemas.microsoft.com/office/drawing/2014/main" id="{B6D593EA-DBB1-419E-B4B9-67669E2759A8}"/>
              </a:ext>
            </a:extLst>
          </p:cNvPr>
          <p:cNvSpPr>
            <a:spLocks noChangeArrowheads="1"/>
          </p:cNvSpPr>
          <p:nvPr/>
        </p:nvSpPr>
        <p:spPr bwMode="auto">
          <a:xfrm rot="-10080000">
            <a:off x="1395413" y="118427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0" name="椭圆 34822">
            <a:extLst>
              <a:ext uri="{FF2B5EF4-FFF2-40B4-BE49-F238E27FC236}">
                <a16:creationId xmlns:a16="http://schemas.microsoft.com/office/drawing/2014/main" id="{384AED19-EEA9-4C13-95C8-EDB6AD19AB30}"/>
              </a:ext>
            </a:extLst>
          </p:cNvPr>
          <p:cNvSpPr>
            <a:spLocks noChangeArrowheads="1"/>
          </p:cNvSpPr>
          <p:nvPr/>
        </p:nvSpPr>
        <p:spPr bwMode="auto">
          <a:xfrm>
            <a:off x="1985963" y="147796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1" name="直接连接符 34823">
            <a:extLst>
              <a:ext uri="{FF2B5EF4-FFF2-40B4-BE49-F238E27FC236}">
                <a16:creationId xmlns:a16="http://schemas.microsoft.com/office/drawing/2014/main" id="{6F950EC0-9080-40AC-A5EF-A16F3E517DDB}"/>
              </a:ext>
            </a:extLst>
          </p:cNvPr>
          <p:cNvSpPr>
            <a:spLocks noChangeShapeType="1"/>
          </p:cNvSpPr>
          <p:nvPr/>
        </p:nvSpPr>
        <p:spPr bwMode="auto">
          <a:xfrm flipV="1">
            <a:off x="1443038" y="1171575"/>
            <a:ext cx="1471612" cy="542925"/>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2" name="直接连接符 34824">
            <a:extLst>
              <a:ext uri="{FF2B5EF4-FFF2-40B4-BE49-F238E27FC236}">
                <a16:creationId xmlns:a16="http://schemas.microsoft.com/office/drawing/2014/main" id="{6AA4AF41-7628-4605-825D-F6A38C90AA86}"/>
              </a:ext>
            </a:extLst>
          </p:cNvPr>
          <p:cNvSpPr>
            <a:spLocks noChangeShapeType="1"/>
          </p:cNvSpPr>
          <p:nvPr/>
        </p:nvSpPr>
        <p:spPr bwMode="auto">
          <a:xfrm>
            <a:off x="4905375" y="3983038"/>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3" name="直接连接符 34825">
            <a:extLst>
              <a:ext uri="{FF2B5EF4-FFF2-40B4-BE49-F238E27FC236}">
                <a16:creationId xmlns:a16="http://schemas.microsoft.com/office/drawing/2014/main" id="{A3939845-18B9-4313-9BE8-4F71E164DA1B}"/>
              </a:ext>
            </a:extLst>
          </p:cNvPr>
          <p:cNvSpPr>
            <a:spLocks noChangeShapeType="1"/>
          </p:cNvSpPr>
          <p:nvPr/>
        </p:nvSpPr>
        <p:spPr bwMode="auto">
          <a:xfrm>
            <a:off x="4918075" y="6230938"/>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4" name="矩形 34826">
            <a:extLst>
              <a:ext uri="{FF2B5EF4-FFF2-40B4-BE49-F238E27FC236}">
                <a16:creationId xmlns:a16="http://schemas.microsoft.com/office/drawing/2014/main" id="{52F7E1B0-C5A0-4C1D-BA95-3A80AFE1B888}"/>
              </a:ext>
            </a:extLst>
          </p:cNvPr>
          <p:cNvSpPr>
            <a:spLocks noChangeArrowheads="1"/>
          </p:cNvSpPr>
          <p:nvPr/>
        </p:nvSpPr>
        <p:spPr bwMode="auto">
          <a:xfrm>
            <a:off x="4096711" y="3957638"/>
            <a:ext cx="62196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55" name="矩形 34827">
            <a:extLst>
              <a:ext uri="{FF2B5EF4-FFF2-40B4-BE49-F238E27FC236}">
                <a16:creationId xmlns:a16="http://schemas.microsoft.com/office/drawing/2014/main" id="{843AA9BC-7052-40DA-B4D2-65E555F8CBB6}"/>
              </a:ext>
            </a:extLst>
          </p:cNvPr>
          <p:cNvSpPr>
            <a:spLocks noChangeArrowheads="1"/>
          </p:cNvSpPr>
          <p:nvPr/>
        </p:nvSpPr>
        <p:spPr bwMode="auto">
          <a:xfrm>
            <a:off x="7740664" y="6329363"/>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56" name="任意多边形 34828">
            <a:extLst>
              <a:ext uri="{FF2B5EF4-FFF2-40B4-BE49-F238E27FC236}">
                <a16:creationId xmlns:a16="http://schemas.microsoft.com/office/drawing/2014/main" id="{53A64778-3900-4314-80D6-0354DD93EDD6}"/>
              </a:ext>
            </a:extLst>
          </p:cNvPr>
          <p:cNvSpPr>
            <a:spLocks noChangeArrowheads="1"/>
          </p:cNvSpPr>
          <p:nvPr/>
        </p:nvSpPr>
        <p:spPr bwMode="auto">
          <a:xfrm rot="-10080000">
            <a:off x="5214938" y="4400550"/>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7" name="椭圆 34829">
            <a:extLst>
              <a:ext uri="{FF2B5EF4-FFF2-40B4-BE49-F238E27FC236}">
                <a16:creationId xmlns:a16="http://schemas.microsoft.com/office/drawing/2014/main" id="{A0CB9554-4638-40FB-9FB7-FABED02DF50C}"/>
              </a:ext>
            </a:extLst>
          </p:cNvPr>
          <p:cNvSpPr>
            <a:spLocks noChangeArrowheads="1"/>
          </p:cNvSpPr>
          <p:nvPr/>
        </p:nvSpPr>
        <p:spPr bwMode="auto">
          <a:xfrm>
            <a:off x="5805488" y="4694238"/>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8" name="直接连接符 34830">
            <a:extLst>
              <a:ext uri="{FF2B5EF4-FFF2-40B4-BE49-F238E27FC236}">
                <a16:creationId xmlns:a16="http://schemas.microsoft.com/office/drawing/2014/main" id="{46E3A8D6-63A6-45EA-96A9-64F0C418D2B4}"/>
              </a:ext>
            </a:extLst>
          </p:cNvPr>
          <p:cNvSpPr>
            <a:spLocks noChangeShapeType="1"/>
          </p:cNvSpPr>
          <p:nvPr/>
        </p:nvSpPr>
        <p:spPr bwMode="auto">
          <a:xfrm flipV="1">
            <a:off x="5381625" y="4525963"/>
            <a:ext cx="946150" cy="347662"/>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9" name="椭圆 34831">
            <a:extLst>
              <a:ext uri="{FF2B5EF4-FFF2-40B4-BE49-F238E27FC236}">
                <a16:creationId xmlns:a16="http://schemas.microsoft.com/office/drawing/2014/main" id="{73DF6FA9-841C-4B90-8135-7C4313DAE81A}"/>
              </a:ext>
            </a:extLst>
          </p:cNvPr>
          <p:cNvSpPr>
            <a:spLocks noChangeArrowheads="1"/>
          </p:cNvSpPr>
          <p:nvPr/>
        </p:nvSpPr>
        <p:spPr bwMode="auto">
          <a:xfrm>
            <a:off x="6572250" y="4546600"/>
            <a:ext cx="22225" cy="25400"/>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0" name="椭圆 34832">
            <a:extLst>
              <a:ext uri="{FF2B5EF4-FFF2-40B4-BE49-F238E27FC236}">
                <a16:creationId xmlns:a16="http://schemas.microsoft.com/office/drawing/2014/main" id="{8E97D33D-CFED-46A6-B561-57F5EF787975}"/>
              </a:ext>
            </a:extLst>
          </p:cNvPr>
          <p:cNvSpPr>
            <a:spLocks noChangeArrowheads="1"/>
          </p:cNvSpPr>
          <p:nvPr/>
        </p:nvSpPr>
        <p:spPr bwMode="auto">
          <a:xfrm>
            <a:off x="5318125" y="5032375"/>
            <a:ext cx="22225" cy="26988"/>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1" name="直接连接符 34833">
            <a:extLst>
              <a:ext uri="{FF2B5EF4-FFF2-40B4-BE49-F238E27FC236}">
                <a16:creationId xmlns:a16="http://schemas.microsoft.com/office/drawing/2014/main" id="{5F2EB7D1-F5B4-46BB-9624-87FF7273EF0F}"/>
              </a:ext>
            </a:extLst>
          </p:cNvPr>
          <p:cNvSpPr>
            <a:spLocks noChangeShapeType="1"/>
          </p:cNvSpPr>
          <p:nvPr/>
        </p:nvSpPr>
        <p:spPr bwMode="auto">
          <a:xfrm flipV="1">
            <a:off x="4997450" y="4338638"/>
            <a:ext cx="2111375" cy="838200"/>
          </a:xfrm>
          <a:prstGeom prst="line">
            <a:avLst/>
          </a:prstGeom>
          <a:noFill/>
          <a:ln w="28575">
            <a:solidFill>
              <a:srgbClr val="E70742"/>
            </a:solidFill>
            <a:prstDash val="dash"/>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2" name="直接连接符 34834">
            <a:extLst>
              <a:ext uri="{FF2B5EF4-FFF2-40B4-BE49-F238E27FC236}">
                <a16:creationId xmlns:a16="http://schemas.microsoft.com/office/drawing/2014/main" id="{E2317C19-263F-42DA-A07F-E5EEC63C9685}"/>
              </a:ext>
            </a:extLst>
          </p:cNvPr>
          <p:cNvSpPr>
            <a:spLocks noChangeShapeType="1"/>
          </p:cNvSpPr>
          <p:nvPr/>
        </p:nvSpPr>
        <p:spPr bwMode="auto">
          <a:xfrm>
            <a:off x="4905375" y="76676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3" name="直接连接符 34835">
            <a:extLst>
              <a:ext uri="{FF2B5EF4-FFF2-40B4-BE49-F238E27FC236}">
                <a16:creationId xmlns:a16="http://schemas.microsoft.com/office/drawing/2014/main" id="{066F7E99-ADEC-43E6-B6B1-EFD6D4A71344}"/>
              </a:ext>
            </a:extLst>
          </p:cNvPr>
          <p:cNvSpPr>
            <a:spLocks noChangeShapeType="1"/>
          </p:cNvSpPr>
          <p:nvPr/>
        </p:nvSpPr>
        <p:spPr bwMode="auto">
          <a:xfrm>
            <a:off x="4918075" y="301466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4" name="矩形 34836">
            <a:extLst>
              <a:ext uri="{FF2B5EF4-FFF2-40B4-BE49-F238E27FC236}">
                <a16:creationId xmlns:a16="http://schemas.microsoft.com/office/drawing/2014/main" id="{595927B7-C88F-402E-894A-60C53D62CCE4}"/>
              </a:ext>
            </a:extLst>
          </p:cNvPr>
          <p:cNvSpPr>
            <a:spLocks noChangeArrowheads="1"/>
          </p:cNvSpPr>
          <p:nvPr/>
        </p:nvSpPr>
        <p:spPr bwMode="auto">
          <a:xfrm>
            <a:off x="4164974" y="755650"/>
            <a:ext cx="6219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65" name="矩形 34837">
            <a:extLst>
              <a:ext uri="{FF2B5EF4-FFF2-40B4-BE49-F238E27FC236}">
                <a16:creationId xmlns:a16="http://schemas.microsoft.com/office/drawing/2014/main" id="{B2C1540A-57E6-4813-B67E-779E6EAAD9FD}"/>
              </a:ext>
            </a:extLst>
          </p:cNvPr>
          <p:cNvSpPr>
            <a:spLocks noChangeArrowheads="1"/>
          </p:cNvSpPr>
          <p:nvPr/>
        </p:nvSpPr>
        <p:spPr bwMode="auto">
          <a:xfrm>
            <a:off x="7740664" y="311308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66" name="任意多边形 34838">
            <a:extLst>
              <a:ext uri="{FF2B5EF4-FFF2-40B4-BE49-F238E27FC236}">
                <a16:creationId xmlns:a16="http://schemas.microsoft.com/office/drawing/2014/main" id="{58FABA19-2F49-4CD2-BAB1-188B25322EB5}"/>
              </a:ext>
            </a:extLst>
          </p:cNvPr>
          <p:cNvSpPr>
            <a:spLocks noChangeArrowheads="1"/>
          </p:cNvSpPr>
          <p:nvPr/>
        </p:nvSpPr>
        <p:spPr bwMode="auto">
          <a:xfrm rot="-10080000">
            <a:off x="5214938" y="118427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67" name="椭圆 34839">
            <a:extLst>
              <a:ext uri="{FF2B5EF4-FFF2-40B4-BE49-F238E27FC236}">
                <a16:creationId xmlns:a16="http://schemas.microsoft.com/office/drawing/2014/main" id="{088B581E-B9F7-411F-BC5D-059107BBD6A1}"/>
              </a:ext>
            </a:extLst>
          </p:cNvPr>
          <p:cNvSpPr>
            <a:spLocks noChangeArrowheads="1"/>
          </p:cNvSpPr>
          <p:nvPr/>
        </p:nvSpPr>
        <p:spPr bwMode="auto">
          <a:xfrm>
            <a:off x="5805488" y="147796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8" name="椭圆 34840">
            <a:extLst>
              <a:ext uri="{FF2B5EF4-FFF2-40B4-BE49-F238E27FC236}">
                <a16:creationId xmlns:a16="http://schemas.microsoft.com/office/drawing/2014/main" id="{C883E75B-6E0A-4891-AC1E-6CBD92EC8D72}"/>
              </a:ext>
            </a:extLst>
          </p:cNvPr>
          <p:cNvSpPr>
            <a:spLocks noChangeArrowheads="1"/>
          </p:cNvSpPr>
          <p:nvPr/>
        </p:nvSpPr>
        <p:spPr bwMode="auto">
          <a:xfrm>
            <a:off x="6572250" y="1330325"/>
            <a:ext cx="22225" cy="25400"/>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9" name="直接连接符 34841">
            <a:extLst>
              <a:ext uri="{FF2B5EF4-FFF2-40B4-BE49-F238E27FC236}">
                <a16:creationId xmlns:a16="http://schemas.microsoft.com/office/drawing/2014/main" id="{9FA10454-FE77-4E7E-8EB8-4B68B0FDA7E6}"/>
              </a:ext>
            </a:extLst>
          </p:cNvPr>
          <p:cNvSpPr>
            <a:spLocks noChangeShapeType="1"/>
          </p:cNvSpPr>
          <p:nvPr/>
        </p:nvSpPr>
        <p:spPr bwMode="auto">
          <a:xfrm flipV="1">
            <a:off x="5319713" y="1222375"/>
            <a:ext cx="1816100" cy="388938"/>
          </a:xfrm>
          <a:prstGeom prst="line">
            <a:avLst/>
          </a:prstGeom>
          <a:noFill/>
          <a:ln w="28575">
            <a:solidFill>
              <a:srgbClr val="E70742"/>
            </a:solidFill>
            <a:prstDash val="dashDot"/>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0" name="直接连接符 34842">
            <a:extLst>
              <a:ext uri="{FF2B5EF4-FFF2-40B4-BE49-F238E27FC236}">
                <a16:creationId xmlns:a16="http://schemas.microsoft.com/office/drawing/2014/main" id="{2D4E5F06-33A1-431B-AF0C-101F458A3980}"/>
              </a:ext>
            </a:extLst>
          </p:cNvPr>
          <p:cNvSpPr>
            <a:spLocks noChangeShapeType="1"/>
          </p:cNvSpPr>
          <p:nvPr/>
        </p:nvSpPr>
        <p:spPr bwMode="auto">
          <a:xfrm>
            <a:off x="1085850" y="399891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1" name="直接连接符 34843">
            <a:extLst>
              <a:ext uri="{FF2B5EF4-FFF2-40B4-BE49-F238E27FC236}">
                <a16:creationId xmlns:a16="http://schemas.microsoft.com/office/drawing/2014/main" id="{F803A957-B61E-4F79-ACB6-E16850572A82}"/>
              </a:ext>
            </a:extLst>
          </p:cNvPr>
          <p:cNvSpPr>
            <a:spLocks noChangeShapeType="1"/>
          </p:cNvSpPr>
          <p:nvPr/>
        </p:nvSpPr>
        <p:spPr bwMode="auto">
          <a:xfrm>
            <a:off x="1098550" y="624681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2" name="矩形 34844">
            <a:extLst>
              <a:ext uri="{FF2B5EF4-FFF2-40B4-BE49-F238E27FC236}">
                <a16:creationId xmlns:a16="http://schemas.microsoft.com/office/drawing/2014/main" id="{3D374551-1EAA-44CB-B164-D799E62938E9}"/>
              </a:ext>
            </a:extLst>
          </p:cNvPr>
          <p:cNvSpPr>
            <a:spLocks noChangeArrowheads="1"/>
          </p:cNvSpPr>
          <p:nvPr/>
        </p:nvSpPr>
        <p:spPr bwMode="auto">
          <a:xfrm>
            <a:off x="338182" y="3960813"/>
            <a:ext cx="6476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f(x)</a:t>
            </a:r>
          </a:p>
        </p:txBody>
      </p:sp>
      <p:sp>
        <p:nvSpPr>
          <p:cNvPr id="6173" name="矩形 34845">
            <a:extLst>
              <a:ext uri="{FF2B5EF4-FFF2-40B4-BE49-F238E27FC236}">
                <a16:creationId xmlns:a16="http://schemas.microsoft.com/office/drawing/2014/main" id="{B1B775BA-1E40-443A-A174-72D1157E490D}"/>
              </a:ext>
            </a:extLst>
          </p:cNvPr>
          <p:cNvSpPr>
            <a:spLocks noChangeArrowheads="1"/>
          </p:cNvSpPr>
          <p:nvPr/>
        </p:nvSpPr>
        <p:spPr bwMode="auto">
          <a:xfrm>
            <a:off x="3921139" y="634523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74" name="任意多边形 34846">
            <a:extLst>
              <a:ext uri="{FF2B5EF4-FFF2-40B4-BE49-F238E27FC236}">
                <a16:creationId xmlns:a16="http://schemas.microsoft.com/office/drawing/2014/main" id="{F3F58A20-5F6A-4E54-BCAA-81D8092C6F16}"/>
              </a:ext>
            </a:extLst>
          </p:cNvPr>
          <p:cNvSpPr>
            <a:spLocks noChangeArrowheads="1"/>
          </p:cNvSpPr>
          <p:nvPr/>
        </p:nvSpPr>
        <p:spPr bwMode="auto">
          <a:xfrm rot="-10080000">
            <a:off x="1395413" y="441642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75" name="椭圆 34847">
            <a:extLst>
              <a:ext uri="{FF2B5EF4-FFF2-40B4-BE49-F238E27FC236}">
                <a16:creationId xmlns:a16="http://schemas.microsoft.com/office/drawing/2014/main" id="{247655B0-8DF2-4B40-94C4-FB2F89F32ED3}"/>
              </a:ext>
            </a:extLst>
          </p:cNvPr>
          <p:cNvSpPr>
            <a:spLocks noChangeArrowheads="1"/>
          </p:cNvSpPr>
          <p:nvPr/>
        </p:nvSpPr>
        <p:spPr bwMode="auto">
          <a:xfrm>
            <a:off x="1985963" y="471011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6" name="椭圆 34848">
            <a:extLst>
              <a:ext uri="{FF2B5EF4-FFF2-40B4-BE49-F238E27FC236}">
                <a16:creationId xmlns:a16="http://schemas.microsoft.com/office/drawing/2014/main" id="{D124EE7A-2AEE-499D-AC63-C673CDBE196B}"/>
              </a:ext>
            </a:extLst>
          </p:cNvPr>
          <p:cNvSpPr>
            <a:spLocks noChangeArrowheads="1"/>
          </p:cNvSpPr>
          <p:nvPr/>
        </p:nvSpPr>
        <p:spPr bwMode="auto">
          <a:xfrm>
            <a:off x="1498600" y="5048250"/>
            <a:ext cx="22225" cy="26988"/>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7" name="直接连接符 34849">
            <a:extLst>
              <a:ext uri="{FF2B5EF4-FFF2-40B4-BE49-F238E27FC236}">
                <a16:creationId xmlns:a16="http://schemas.microsoft.com/office/drawing/2014/main" id="{397B6F7E-9AAE-4462-9CD2-3CD6A1B539CE}"/>
              </a:ext>
            </a:extLst>
          </p:cNvPr>
          <p:cNvSpPr>
            <a:spLocks noChangeShapeType="1"/>
          </p:cNvSpPr>
          <p:nvPr/>
        </p:nvSpPr>
        <p:spPr bwMode="auto">
          <a:xfrm flipV="1">
            <a:off x="1304925" y="4324350"/>
            <a:ext cx="1231900" cy="882650"/>
          </a:xfrm>
          <a:prstGeom prst="line">
            <a:avLst/>
          </a:prstGeom>
          <a:noFill/>
          <a:ln w="28575">
            <a:solidFill>
              <a:srgbClr val="E70742"/>
            </a:solidFill>
            <a:prstDash val="dash"/>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8" name="矩形 34850">
            <a:extLst>
              <a:ext uri="{FF2B5EF4-FFF2-40B4-BE49-F238E27FC236}">
                <a16:creationId xmlns:a16="http://schemas.microsoft.com/office/drawing/2014/main" id="{D671AB0E-6174-4831-ACC1-50A5AAAA5F21}"/>
              </a:ext>
            </a:extLst>
          </p:cNvPr>
          <p:cNvSpPr>
            <a:spLocks noChangeArrowheads="1"/>
          </p:cNvSpPr>
          <p:nvPr/>
        </p:nvSpPr>
        <p:spPr bwMode="auto">
          <a:xfrm>
            <a:off x="1612949" y="1876425"/>
            <a:ext cx="212397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true derivative</a:t>
            </a:r>
          </a:p>
        </p:txBody>
      </p:sp>
      <p:sp>
        <p:nvSpPr>
          <p:cNvPr id="6179" name="矩形 34851">
            <a:extLst>
              <a:ext uri="{FF2B5EF4-FFF2-40B4-BE49-F238E27FC236}">
                <a16:creationId xmlns:a16="http://schemas.microsoft.com/office/drawing/2014/main" id="{F350AB2C-3F73-4233-8CB5-989948659CBD}"/>
              </a:ext>
            </a:extLst>
          </p:cNvPr>
          <p:cNvSpPr>
            <a:spLocks noChangeArrowheads="1"/>
          </p:cNvSpPr>
          <p:nvPr/>
        </p:nvSpPr>
        <p:spPr bwMode="auto">
          <a:xfrm>
            <a:off x="5489748" y="1766888"/>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forward</a:t>
            </a:r>
          </a:p>
          <a:p>
            <a:r>
              <a:rPr lang="en-US" altLang="zh-CN"/>
              <a:t>finite divided</a:t>
            </a:r>
          </a:p>
          <a:p>
            <a:r>
              <a:rPr lang="en-US" altLang="zh-CN"/>
              <a:t>difference approx.</a:t>
            </a:r>
          </a:p>
        </p:txBody>
      </p:sp>
      <p:sp>
        <p:nvSpPr>
          <p:cNvPr id="6180" name="矩形 34852">
            <a:extLst>
              <a:ext uri="{FF2B5EF4-FFF2-40B4-BE49-F238E27FC236}">
                <a16:creationId xmlns:a16="http://schemas.microsoft.com/office/drawing/2014/main" id="{97BD5408-F800-43E0-9051-3A18AA9430CF}"/>
              </a:ext>
            </a:extLst>
          </p:cNvPr>
          <p:cNvSpPr>
            <a:spLocks noChangeArrowheads="1"/>
          </p:cNvSpPr>
          <p:nvPr/>
        </p:nvSpPr>
        <p:spPr bwMode="auto">
          <a:xfrm>
            <a:off x="1565448" y="4995863"/>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backward</a:t>
            </a:r>
          </a:p>
          <a:p>
            <a:r>
              <a:rPr lang="en-US" altLang="zh-CN"/>
              <a:t>finite divided</a:t>
            </a:r>
          </a:p>
          <a:p>
            <a:r>
              <a:rPr lang="en-US" altLang="zh-CN"/>
              <a:t>difference approx.</a:t>
            </a:r>
          </a:p>
        </p:txBody>
      </p:sp>
      <p:sp>
        <p:nvSpPr>
          <p:cNvPr id="6181" name="矩形 34853">
            <a:extLst>
              <a:ext uri="{FF2B5EF4-FFF2-40B4-BE49-F238E27FC236}">
                <a16:creationId xmlns:a16="http://schemas.microsoft.com/office/drawing/2014/main" id="{F2AA50AC-92D5-4220-B90B-43CCF8A38B50}"/>
              </a:ext>
            </a:extLst>
          </p:cNvPr>
          <p:cNvSpPr>
            <a:spLocks noChangeArrowheads="1"/>
          </p:cNvSpPr>
          <p:nvPr/>
        </p:nvSpPr>
        <p:spPr bwMode="auto">
          <a:xfrm>
            <a:off x="5616748" y="4967288"/>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centered</a:t>
            </a:r>
          </a:p>
          <a:p>
            <a:r>
              <a:rPr lang="en-US" altLang="zh-CN"/>
              <a:t>finite divided</a:t>
            </a:r>
          </a:p>
          <a:p>
            <a:r>
              <a:rPr lang="en-US" altLang="zh-CN"/>
              <a:t>difference approx.</a:t>
            </a:r>
          </a:p>
        </p:txBody>
      </p:sp>
      <p:sp>
        <p:nvSpPr>
          <p:cNvPr id="6182" name="直接连接符 34854">
            <a:extLst>
              <a:ext uri="{FF2B5EF4-FFF2-40B4-BE49-F238E27FC236}">
                <a16:creationId xmlns:a16="http://schemas.microsoft.com/office/drawing/2014/main" id="{E9287CD3-D8E7-4016-9E36-CEE8A2D6111F}"/>
              </a:ext>
            </a:extLst>
          </p:cNvPr>
          <p:cNvSpPr>
            <a:spLocks noChangeShapeType="1"/>
          </p:cNvSpPr>
          <p:nvPr/>
        </p:nvSpPr>
        <p:spPr bwMode="auto">
          <a:xfrm flipV="1">
            <a:off x="5078413" y="1204913"/>
            <a:ext cx="1439862" cy="615950"/>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83" name="直接连接符 34855">
            <a:extLst>
              <a:ext uri="{FF2B5EF4-FFF2-40B4-BE49-F238E27FC236}">
                <a16:creationId xmlns:a16="http://schemas.microsoft.com/office/drawing/2014/main" id="{6F3843F6-3AE1-48AF-B3E8-D3D77655AFBB}"/>
              </a:ext>
            </a:extLst>
          </p:cNvPr>
          <p:cNvSpPr>
            <a:spLocks noChangeShapeType="1"/>
          </p:cNvSpPr>
          <p:nvPr/>
        </p:nvSpPr>
        <p:spPr bwMode="auto">
          <a:xfrm flipV="1">
            <a:off x="1344613" y="4378325"/>
            <a:ext cx="1420812" cy="669925"/>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graphicFrame>
        <p:nvGraphicFramePr>
          <p:cNvPr id="6184" name="对象 34856">
            <a:extLst>
              <a:ext uri="{FF2B5EF4-FFF2-40B4-BE49-F238E27FC236}">
                <a16:creationId xmlns:a16="http://schemas.microsoft.com/office/drawing/2014/main" id="{F71F755F-6747-4C0E-983A-E725D1269570}"/>
              </a:ext>
            </a:extLst>
          </p:cNvPr>
          <p:cNvGraphicFramePr>
            <a:graphicFrameLocks/>
          </p:cNvGraphicFramePr>
          <p:nvPr>
            <p:extLst>
              <p:ext uri="{D42A27DB-BD31-4B8C-83A1-F6EECF244321}">
                <p14:modId xmlns:p14="http://schemas.microsoft.com/office/powerpoint/2010/main" val="1106538865"/>
              </p:ext>
            </p:extLst>
          </p:nvPr>
        </p:nvGraphicFramePr>
        <p:xfrm>
          <a:off x="1473200" y="3678238"/>
          <a:ext cx="2139950" cy="495300"/>
        </p:xfrm>
        <a:graphic>
          <a:graphicData uri="http://schemas.openxmlformats.org/presentationml/2006/ole">
            <mc:AlternateContent xmlns:mc="http://schemas.openxmlformats.org/markup-compatibility/2006">
              <mc:Choice xmlns:v="urn:schemas-microsoft-com:vml" Requires="v">
                <p:oleObj spid="_x0000_s250026" r:id="rId3" imgW="1438926" imgH="394567" progId="Equation.3">
                  <p:embed/>
                </p:oleObj>
              </mc:Choice>
              <mc:Fallback>
                <p:oleObj r:id="rId3" imgW="1438926" imgH="394567" progId="Equation.3">
                  <p:embed/>
                  <p:pic>
                    <p:nvPicPr>
                      <p:cNvPr id="6184" name="对象 34856">
                        <a:extLst>
                          <a:ext uri="{FF2B5EF4-FFF2-40B4-BE49-F238E27FC236}">
                            <a16:creationId xmlns:a16="http://schemas.microsoft.com/office/drawing/2014/main" id="{F71F755F-6747-4C0E-983A-E725D126957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200" y="3678238"/>
                        <a:ext cx="21399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85" name="对象 34857">
            <a:extLst>
              <a:ext uri="{FF2B5EF4-FFF2-40B4-BE49-F238E27FC236}">
                <a16:creationId xmlns:a16="http://schemas.microsoft.com/office/drawing/2014/main" id="{81E4068A-4F7C-463E-ACF3-37BB473EB852}"/>
              </a:ext>
            </a:extLst>
          </p:cNvPr>
          <p:cNvGraphicFramePr>
            <a:graphicFrameLocks/>
          </p:cNvGraphicFramePr>
          <p:nvPr>
            <p:extLst>
              <p:ext uri="{D42A27DB-BD31-4B8C-83A1-F6EECF244321}">
                <p14:modId xmlns:p14="http://schemas.microsoft.com/office/powerpoint/2010/main" val="1366720275"/>
              </p:ext>
            </p:extLst>
          </p:nvPr>
        </p:nvGraphicFramePr>
        <p:xfrm>
          <a:off x="5467350" y="592138"/>
          <a:ext cx="2139950" cy="493712"/>
        </p:xfrm>
        <a:graphic>
          <a:graphicData uri="http://schemas.openxmlformats.org/presentationml/2006/ole">
            <mc:AlternateContent xmlns:mc="http://schemas.openxmlformats.org/markup-compatibility/2006">
              <mc:Choice xmlns:v="urn:schemas-microsoft-com:vml" Requires="v">
                <p:oleObj spid="_x0000_s250027" r:id="rId5" imgW="1438926" imgH="394567" progId="Equation.3">
                  <p:embed/>
                </p:oleObj>
              </mc:Choice>
              <mc:Fallback>
                <p:oleObj r:id="rId5" imgW="1438926" imgH="394567" progId="Equation.3">
                  <p:embed/>
                  <p:pic>
                    <p:nvPicPr>
                      <p:cNvPr id="6185" name="对象 34857">
                        <a:extLst>
                          <a:ext uri="{FF2B5EF4-FFF2-40B4-BE49-F238E27FC236}">
                            <a16:creationId xmlns:a16="http://schemas.microsoft.com/office/drawing/2014/main" id="{81E4068A-4F7C-463E-ACF3-37BB473EB85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592138"/>
                        <a:ext cx="2139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86" name="对象 34858">
            <a:extLst>
              <a:ext uri="{FF2B5EF4-FFF2-40B4-BE49-F238E27FC236}">
                <a16:creationId xmlns:a16="http://schemas.microsoft.com/office/drawing/2014/main" id="{1E541621-8200-43CF-BF59-E9B63F49F6DF}"/>
              </a:ext>
            </a:extLst>
          </p:cNvPr>
          <p:cNvGraphicFramePr>
            <a:graphicFrameLocks/>
          </p:cNvGraphicFramePr>
          <p:nvPr>
            <p:extLst>
              <p:ext uri="{D42A27DB-BD31-4B8C-83A1-F6EECF244321}">
                <p14:modId xmlns:p14="http://schemas.microsoft.com/office/powerpoint/2010/main" val="2954928700"/>
              </p:ext>
            </p:extLst>
          </p:nvPr>
        </p:nvGraphicFramePr>
        <p:xfrm>
          <a:off x="5324475" y="3630613"/>
          <a:ext cx="2273300" cy="493712"/>
        </p:xfrm>
        <a:graphic>
          <a:graphicData uri="http://schemas.openxmlformats.org/presentationml/2006/ole">
            <mc:AlternateContent xmlns:mc="http://schemas.openxmlformats.org/markup-compatibility/2006">
              <mc:Choice xmlns:v="urn:schemas-microsoft-com:vml" Requires="v">
                <p:oleObj spid="_x0000_s250028" r:id="rId7" imgW="1528091" imgH="394567" progId="Equation.3">
                  <p:embed/>
                </p:oleObj>
              </mc:Choice>
              <mc:Fallback>
                <p:oleObj r:id="rId7" imgW="1528091" imgH="394567" progId="Equation.3">
                  <p:embed/>
                  <p:pic>
                    <p:nvPicPr>
                      <p:cNvPr id="6186" name="对象 34858">
                        <a:extLst>
                          <a:ext uri="{FF2B5EF4-FFF2-40B4-BE49-F238E27FC236}">
                            <a16:creationId xmlns:a16="http://schemas.microsoft.com/office/drawing/2014/main" id="{1E541621-8200-43CF-BF59-E9B63F49F6D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4475" y="3630613"/>
                        <a:ext cx="22733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97993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A090AD15-331B-4E42-A010-AE1A786188FA}"/>
              </a:ext>
            </a:extLst>
          </p:cNvPr>
          <p:cNvSpPr>
            <a:spLocks noChangeArrowheads="1"/>
          </p:cNvSpPr>
          <p:nvPr/>
        </p:nvSpPr>
        <p:spPr bwMode="auto">
          <a:xfrm>
            <a:off x="373067" y="258595"/>
            <a:ext cx="42007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b="1" dirty="0">
                <a:solidFill>
                  <a:schemeClr val="tx1"/>
                </a:solidFill>
              </a:rPr>
              <a:t>数值微分的</a:t>
            </a:r>
            <a:r>
              <a:rPr lang="en-US" altLang="zh-CN" sz="2800" b="1" dirty="0">
                <a:solidFill>
                  <a:schemeClr val="tx1"/>
                </a:solidFill>
              </a:rPr>
              <a:t>MATLAB</a:t>
            </a:r>
            <a:r>
              <a:rPr lang="zh-CN" altLang="en-US" sz="2800" b="1" dirty="0">
                <a:solidFill>
                  <a:schemeClr val="tx1"/>
                </a:solidFill>
              </a:rPr>
              <a:t>命令</a:t>
            </a:r>
          </a:p>
        </p:txBody>
      </p:sp>
      <p:graphicFrame>
        <p:nvGraphicFramePr>
          <p:cNvPr id="158723" name="Group 3">
            <a:extLst>
              <a:ext uri="{FF2B5EF4-FFF2-40B4-BE49-F238E27FC236}">
                <a16:creationId xmlns:a16="http://schemas.microsoft.com/office/drawing/2014/main" id="{3037B823-A322-4D29-BC73-53257E1D160F}"/>
              </a:ext>
            </a:extLst>
          </p:cNvPr>
          <p:cNvGraphicFramePr>
            <a:graphicFrameLocks noGrp="1"/>
          </p:cNvGraphicFramePr>
          <p:nvPr>
            <p:extLst>
              <p:ext uri="{D42A27DB-BD31-4B8C-83A1-F6EECF244321}">
                <p14:modId xmlns:p14="http://schemas.microsoft.com/office/powerpoint/2010/main" val="2135006194"/>
              </p:ext>
            </p:extLst>
          </p:nvPr>
        </p:nvGraphicFramePr>
        <p:xfrm>
          <a:off x="135624" y="1047076"/>
          <a:ext cx="8926446" cy="1316930"/>
        </p:xfrm>
        <a:graphic>
          <a:graphicData uri="http://schemas.openxmlformats.org/drawingml/2006/table">
            <a:tbl>
              <a:tblPr/>
              <a:tblGrid>
                <a:gridCol w="8926446">
                  <a:extLst>
                    <a:ext uri="{9D8B030D-6E8A-4147-A177-3AD203B41FA5}">
                      <a16:colId xmlns:a16="http://schemas.microsoft.com/office/drawing/2014/main" val="4145889468"/>
                    </a:ext>
                  </a:extLst>
                </a:gridCol>
              </a:tblGrid>
              <a:tr h="131693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folHlink"/>
                        </a:buClr>
                        <a:defRPr kumimoji="1" sz="2400">
                          <a:solidFill>
                            <a:schemeClr val="tx1"/>
                          </a:solidFill>
                          <a:latin typeface="Times New Roman" panose="02020603050405020304" pitchFamily="18" charset="0"/>
                          <a:ea typeface="宋体" panose="02010600030101010101" pitchFamily="2" charset="-122"/>
                        </a:defRPr>
                      </a:lvl2pPr>
                      <a:lvl3pP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Monotype Sorts" pitchFamily="2" charset="2"/>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diff(x)        </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向量</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的向前差分；</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diff(x)/h </a:t>
                      </a: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即为计 算数值导数</a:t>
                      </a: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Pct val="75000"/>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diff(x, n)    </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向量</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阶向前差分；</a:t>
                      </a: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none" w="med" len="lg"/>
                    </a:lnT>
                    <a:lnB w="12700" cap="flat" cmpd="sng" algn="ctr">
                      <a:solidFill>
                        <a:srgbClr val="000000"/>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3332929945"/>
                  </a:ext>
                </a:extLst>
              </a:tr>
            </a:tbl>
          </a:graphicData>
        </a:graphic>
      </p:graphicFrame>
      <p:sp>
        <p:nvSpPr>
          <p:cNvPr id="158729" name="Rectangle 9">
            <a:extLst>
              <a:ext uri="{FF2B5EF4-FFF2-40B4-BE49-F238E27FC236}">
                <a16:creationId xmlns:a16="http://schemas.microsoft.com/office/drawing/2014/main" id="{B10F9356-B195-4BBC-84F9-8223D393520A}"/>
              </a:ext>
            </a:extLst>
          </p:cNvPr>
          <p:cNvSpPr>
            <a:spLocks noChangeArrowheads="1"/>
          </p:cNvSpPr>
          <p:nvPr/>
        </p:nvSpPr>
        <p:spPr bwMode="auto">
          <a:xfrm>
            <a:off x="4119396" y="26953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58730" name="Rectangle 10">
            <a:extLst>
              <a:ext uri="{FF2B5EF4-FFF2-40B4-BE49-F238E27FC236}">
                <a16:creationId xmlns:a16="http://schemas.microsoft.com/office/drawing/2014/main" id="{1927CFEB-C16D-4E8A-A249-33B55DCF1C13}"/>
              </a:ext>
            </a:extLst>
          </p:cNvPr>
          <p:cNvSpPr>
            <a:spLocks noChangeArrowheads="1"/>
          </p:cNvSpPr>
          <p:nvPr/>
        </p:nvSpPr>
        <p:spPr bwMode="auto">
          <a:xfrm>
            <a:off x="4119396" y="272869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58731" name="Group 11">
            <a:extLst>
              <a:ext uri="{FF2B5EF4-FFF2-40B4-BE49-F238E27FC236}">
                <a16:creationId xmlns:a16="http://schemas.microsoft.com/office/drawing/2014/main" id="{C2BBE9FE-9423-4CCC-BF0B-EB4592EF3529}"/>
              </a:ext>
            </a:extLst>
          </p:cNvPr>
          <p:cNvGrpSpPr>
            <a:grpSpLocks/>
          </p:cNvGrpSpPr>
          <p:nvPr/>
        </p:nvGrpSpPr>
        <p:grpSpPr bwMode="auto">
          <a:xfrm>
            <a:off x="79914" y="2686923"/>
            <a:ext cx="8426452" cy="1169987"/>
            <a:chOff x="192" y="2151"/>
            <a:chExt cx="5308" cy="737"/>
          </a:xfrm>
        </p:grpSpPr>
        <p:sp>
          <p:nvSpPr>
            <p:cNvPr id="158732" name="Rectangle 12">
              <a:extLst>
                <a:ext uri="{FF2B5EF4-FFF2-40B4-BE49-F238E27FC236}">
                  <a16:creationId xmlns:a16="http://schemas.microsoft.com/office/drawing/2014/main" id="{7A8991D1-D211-4D4A-AEEC-C70B20B5C11F}"/>
                </a:ext>
              </a:extLst>
            </p:cNvPr>
            <p:cNvSpPr>
              <a:spLocks noChangeArrowheads="1"/>
            </p:cNvSpPr>
            <p:nvPr/>
          </p:nvSpPr>
          <p:spPr bwMode="auto">
            <a:xfrm>
              <a:off x="192" y="2195"/>
              <a:ext cx="9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b="1" dirty="0">
                  <a:solidFill>
                    <a:schemeClr val="tx1"/>
                  </a:solidFill>
                </a:rPr>
                <a:t>例</a:t>
              </a:r>
              <a:r>
                <a:rPr lang="en-US" altLang="zh-CN" sz="2800" dirty="0">
                  <a:solidFill>
                    <a:schemeClr val="tx1"/>
                  </a:solidFill>
                </a:rPr>
                <a:t>6.1</a:t>
              </a:r>
              <a:r>
                <a:rPr lang="zh-CN" altLang="en-US" sz="2800" dirty="0">
                  <a:solidFill>
                    <a:schemeClr val="tx1"/>
                  </a:solidFill>
                </a:rPr>
                <a:t>： </a:t>
              </a:r>
            </a:p>
          </p:txBody>
        </p:sp>
        <p:graphicFrame>
          <p:nvGraphicFramePr>
            <p:cNvPr id="158733" name="Object 13">
              <a:extLst>
                <a:ext uri="{FF2B5EF4-FFF2-40B4-BE49-F238E27FC236}">
                  <a16:creationId xmlns:a16="http://schemas.microsoft.com/office/drawing/2014/main" id="{1583E7EE-36B1-471A-8916-ACB8D21256D3}"/>
                </a:ext>
              </a:extLst>
            </p:cNvPr>
            <p:cNvGraphicFramePr>
              <a:graphicFrameLocks noChangeAspect="1"/>
            </p:cNvGraphicFramePr>
            <p:nvPr/>
          </p:nvGraphicFramePr>
          <p:xfrm>
            <a:off x="884" y="2151"/>
            <a:ext cx="3629" cy="370"/>
          </p:xfrm>
          <a:graphic>
            <a:graphicData uri="http://schemas.openxmlformats.org/presentationml/2006/ole">
              <mc:AlternateContent xmlns:mc="http://schemas.openxmlformats.org/markup-compatibility/2006">
                <mc:Choice xmlns:v="urn:schemas-microsoft-com:vml" Requires="v">
                  <p:oleObj spid="_x0000_s248948" name="Equation" r:id="rId3" imgW="2616200" imgH="266700" progId="Equation.DSMT4">
                    <p:embed/>
                  </p:oleObj>
                </mc:Choice>
                <mc:Fallback>
                  <p:oleObj name="Equation" r:id="rId3" imgW="2616200" imgH="266700" progId="Equation.DSMT4">
                    <p:embed/>
                    <p:pic>
                      <p:nvPicPr>
                        <p:cNvPr id="158733" name="Object 13">
                          <a:extLst>
                            <a:ext uri="{FF2B5EF4-FFF2-40B4-BE49-F238E27FC236}">
                              <a16:creationId xmlns:a16="http://schemas.microsoft.com/office/drawing/2014/main" id="{1583E7EE-36B1-471A-8916-ACB8D2125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2151"/>
                          <a:ext cx="3629"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4" name="Rectangle 14">
              <a:extLst>
                <a:ext uri="{FF2B5EF4-FFF2-40B4-BE49-F238E27FC236}">
                  <a16:creationId xmlns:a16="http://schemas.microsoft.com/office/drawing/2014/main" id="{5ED7A9A9-F843-4518-92EC-F3A1C56710E0}"/>
                </a:ext>
              </a:extLst>
            </p:cNvPr>
            <p:cNvSpPr>
              <a:spLocks noChangeArrowheads="1"/>
            </p:cNvSpPr>
            <p:nvPr/>
          </p:nvSpPr>
          <p:spPr bwMode="auto">
            <a:xfrm>
              <a:off x="4412" y="2195"/>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a:solidFill>
                    <a:schemeClr val="tx1"/>
                  </a:solidFill>
                </a:rPr>
                <a:t>，求函数 </a:t>
              </a:r>
            </a:p>
          </p:txBody>
        </p:sp>
        <p:sp>
          <p:nvSpPr>
            <p:cNvPr id="158735" name="Rectangle 15">
              <a:extLst>
                <a:ext uri="{FF2B5EF4-FFF2-40B4-BE49-F238E27FC236}">
                  <a16:creationId xmlns:a16="http://schemas.microsoft.com/office/drawing/2014/main" id="{F7D98314-539F-47DF-93E5-64A5395C2EC2}"/>
                </a:ext>
              </a:extLst>
            </p:cNvPr>
            <p:cNvSpPr>
              <a:spLocks noChangeArrowheads="1"/>
            </p:cNvSpPr>
            <p:nvPr/>
          </p:nvSpPr>
          <p:spPr bwMode="auto">
            <a:xfrm>
              <a:off x="810" y="2558"/>
              <a:ext cx="22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a:solidFill>
                    <a:schemeClr val="tx1"/>
                  </a:solidFill>
                </a:rPr>
                <a:t>的数值导数，并画出 </a:t>
              </a:r>
            </a:p>
          </p:txBody>
        </p:sp>
        <p:graphicFrame>
          <p:nvGraphicFramePr>
            <p:cNvPr id="158736" name="Object 16">
              <a:extLst>
                <a:ext uri="{FF2B5EF4-FFF2-40B4-BE49-F238E27FC236}">
                  <a16:creationId xmlns:a16="http://schemas.microsoft.com/office/drawing/2014/main" id="{CBB3C7F1-9C65-4625-B61E-1C4029D618EA}"/>
                </a:ext>
              </a:extLst>
            </p:cNvPr>
            <p:cNvGraphicFramePr>
              <a:graphicFrameLocks noChangeAspect="1"/>
            </p:cNvGraphicFramePr>
            <p:nvPr/>
          </p:nvGraphicFramePr>
          <p:xfrm>
            <a:off x="2925" y="2604"/>
            <a:ext cx="499" cy="269"/>
          </p:xfrm>
          <a:graphic>
            <a:graphicData uri="http://schemas.openxmlformats.org/presentationml/2006/ole">
              <mc:AlternateContent xmlns:mc="http://schemas.openxmlformats.org/markup-compatibility/2006">
                <mc:Choice xmlns:v="urn:schemas-microsoft-com:vml" Requires="v">
                  <p:oleObj spid="_x0000_s248949" name="Equation" r:id="rId5" imgW="368140" imgH="203112" progId="Equation.DSMT4">
                    <p:embed/>
                  </p:oleObj>
                </mc:Choice>
                <mc:Fallback>
                  <p:oleObj name="Equation" r:id="rId5" imgW="368140" imgH="203112" progId="Equation.DSMT4">
                    <p:embed/>
                    <p:pic>
                      <p:nvPicPr>
                        <p:cNvPr id="158736" name="Object 16">
                          <a:extLst>
                            <a:ext uri="{FF2B5EF4-FFF2-40B4-BE49-F238E27FC236}">
                              <a16:creationId xmlns:a16="http://schemas.microsoft.com/office/drawing/2014/main" id="{CBB3C7F1-9C65-4625-B61E-1C4029D6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 y="2604"/>
                          <a:ext cx="499"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7" name="Rectangle 17">
              <a:extLst>
                <a:ext uri="{FF2B5EF4-FFF2-40B4-BE49-F238E27FC236}">
                  <a16:creationId xmlns:a16="http://schemas.microsoft.com/office/drawing/2014/main" id="{160FD4FA-B753-4194-9453-DF27B4246826}"/>
                </a:ext>
              </a:extLst>
            </p:cNvPr>
            <p:cNvSpPr>
              <a:spLocks noChangeArrowheads="1"/>
            </p:cNvSpPr>
            <p:nvPr/>
          </p:nvSpPr>
          <p:spPr bwMode="auto">
            <a:xfrm>
              <a:off x="3369" y="2558"/>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a:solidFill>
                    <a:schemeClr val="tx1"/>
                  </a:solidFill>
                </a:rPr>
                <a:t>的图像。 </a:t>
              </a:r>
            </a:p>
          </p:txBody>
        </p:sp>
      </p:grpSp>
      <p:sp>
        <p:nvSpPr>
          <p:cNvPr id="158738" name="Rectangle 18">
            <a:extLst>
              <a:ext uri="{FF2B5EF4-FFF2-40B4-BE49-F238E27FC236}">
                <a16:creationId xmlns:a16="http://schemas.microsoft.com/office/drawing/2014/main" id="{35B7A2AF-8CBB-413B-85C1-C9D2D7F9992C}"/>
              </a:ext>
            </a:extLst>
          </p:cNvPr>
          <p:cNvSpPr>
            <a:spLocks noChangeArrowheads="1"/>
          </p:cNvSpPr>
          <p:nvPr/>
        </p:nvSpPr>
        <p:spPr bwMode="auto">
          <a:xfrm>
            <a:off x="18544" y="3988672"/>
            <a:ext cx="8472488"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333375">
              <a:defRPr kumimoji="1" sz="3600">
                <a:solidFill>
                  <a:schemeClr val="tx1"/>
                </a:solidFill>
                <a:latin typeface="Times New Roman" panose="02020603050405020304" pitchFamily="18" charset="0"/>
                <a:ea typeface="宋体" panose="02010600030101010101" pitchFamily="2" charset="-122"/>
              </a:defRPr>
            </a:lvl1pPr>
            <a:lvl2pPr>
              <a:defRPr kumimoji="1" sz="3600">
                <a:solidFill>
                  <a:schemeClr val="tx1"/>
                </a:solidFill>
                <a:latin typeface="Times New Roman" panose="02020603050405020304" pitchFamily="18" charset="0"/>
                <a:ea typeface="宋体" panose="02010600030101010101" pitchFamily="2" charset="-122"/>
              </a:defRPr>
            </a:lvl2pPr>
            <a:lvl3pPr>
              <a:defRPr kumimoji="1" sz="3600">
                <a:solidFill>
                  <a:schemeClr val="tx1"/>
                </a:solidFill>
                <a:latin typeface="Times New Roman" panose="02020603050405020304" pitchFamily="18" charset="0"/>
                <a:ea typeface="宋体" panose="02010600030101010101" pitchFamily="2" charset="-122"/>
              </a:defRPr>
            </a:lvl3pPr>
            <a:lvl4pPr>
              <a:defRPr kumimoji="1" sz="3600">
                <a:solidFill>
                  <a:schemeClr val="tx1"/>
                </a:solidFill>
                <a:latin typeface="Times New Roman" panose="02020603050405020304" pitchFamily="18" charset="0"/>
                <a:ea typeface="宋体" panose="02010600030101010101" pitchFamily="2" charset="-122"/>
              </a:defRPr>
            </a:lvl4pPr>
            <a:lvl5pPr>
              <a:defRPr kumimoji="1" sz="36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zh-CN" altLang="en-US" sz="2800" dirty="0"/>
              <a:t>解：</a:t>
            </a:r>
            <a:r>
              <a:rPr lang="en-US" altLang="zh-CN" sz="2000" dirty="0"/>
              <a:t>f=inline('sqrt(x.^3+2*x.^2-x+12)+(x+5).^(1/6)+5*x+2');</a:t>
            </a:r>
          </a:p>
          <a:p>
            <a:pPr algn="l" eaLnBrk="1" hangingPunct="1">
              <a:spcBef>
                <a:spcPct val="0"/>
              </a:spcBef>
              <a:buClrTx/>
              <a:buSzTx/>
              <a:buFontTx/>
              <a:buNone/>
            </a:pPr>
            <a:r>
              <a:rPr lang="en-US" altLang="zh-CN" sz="2000" dirty="0"/>
              <a:t>         x=-3:0.01:3;</a:t>
            </a:r>
          </a:p>
          <a:p>
            <a:pPr algn="l" eaLnBrk="1" hangingPunct="1">
              <a:spcBef>
                <a:spcPct val="0"/>
              </a:spcBef>
              <a:buClrTx/>
              <a:buSzTx/>
              <a:buFontTx/>
              <a:buNone/>
            </a:pPr>
            <a:r>
              <a:rPr lang="en-US" altLang="zh-CN" sz="2000" dirty="0"/>
              <a:t>         df=diff(f([x,3.01]))/0.01;</a:t>
            </a:r>
          </a:p>
          <a:p>
            <a:pPr algn="l" eaLnBrk="1" hangingPunct="1">
              <a:spcBef>
                <a:spcPct val="0"/>
              </a:spcBef>
              <a:buClrTx/>
              <a:buSzTx/>
              <a:buFontTx/>
              <a:buNone/>
            </a:pPr>
            <a:r>
              <a:rPr lang="en-US" altLang="zh-CN" sz="2000" dirty="0"/>
              <a:t>         plot(</a:t>
            </a:r>
            <a:r>
              <a:rPr lang="en-US" altLang="zh-CN" sz="2000" dirty="0" err="1"/>
              <a:t>x,df</a:t>
            </a:r>
            <a:r>
              <a:rPr lang="en-US" altLang="zh-CN" sz="2000" dirty="0"/>
              <a:t>)</a:t>
            </a:r>
          </a:p>
        </p:txBody>
      </p:sp>
    </p:spTree>
    <p:extLst>
      <p:ext uri="{BB962C8B-B14F-4D97-AF65-F5344CB8AC3E}">
        <p14:creationId xmlns:p14="http://schemas.microsoft.com/office/powerpoint/2010/main" val="175939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5872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587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87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8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9" grpId="0"/>
      <p:bldP spid="158730" grpId="0"/>
      <p:bldP spid="158738"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59.5"/>
  <p:tag name="LATEXADDIN" val="\documentclass{article}&#10;\usepackage{amsmath}&#10;\pagestyle{empty}&#10;\begin{document}&#10;&#10;&#10;$f'(x) $&#10;&#10;\end{document}"/>
  <p:tag name="IGUANATEXSIZE" val="2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2082"/>
  <p:tag name="LATEXADDIN" val="\documentclass{article}&#10;\usepackage{amsmath}&#10;\pagestyle{empty}&#10;\begin{document}&#10;&#10;&#10;$p_2(x)=-0.0710+0.6982x-0.1872x^2$&#10;&#10;\end{document}"/>
  <p:tag name="IGUANATEXSIZE" val="28"/>
  <p:tag name="IGUANATEXCURSOR" val="115"/>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85"/>
  <p:tag name="LATEXADDIN" val="\documentclass{article}&#10;\usepackage{amsmath}&#10;\pagestyle{empty}&#10;\begin{document}&#10;&#10;&#10;$p_2'(2)=-0.0505$&#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2051.25"/>
  <p:tag name="LATEXADDIN" val="\documentclass{article}&#10;\usepackage{amsmath}&#10;\pagestyle{empty}&#10;\begin{document}&#10;&#10;&#10;$p_4(x)=0.4986x+0.011x^2-0.0813x^3$ &#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4.75"/>
  <p:tag name="ORIGINALWIDTH" val="553.5"/>
  <p:tag name="LATEXADDIN" val="\documentclass{article}&#10;\usepackage{amsmath}&#10;\pagestyle{empty}&#10;\begin{document}&#10;&#10;&#10;$+0.0116x^4$&#10;&#10;\end{document}"/>
  <p:tag name="IGUANATEXSIZE" val="28"/>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85.75"/>
  <p:tag name="LATEXADDIN" val="\documentclass{article}&#10;\usepackage{amsmath}&#10;\pagestyle{empty}&#10;\begin{document}&#10;&#10;&#10;$p_4'(2)=-0.0618$&#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571.25"/>
  <p:tag name="LATEXADDIN" val="\documentclass{article}&#10;\usepackage{amsmath}&#10;\pagestyle{empty}&#10;\begin{document}&#10;&#10;&#10;$P'(x_m)$, $m=1,2,\cdots,N+1.$&#10;&#10;\end{document}"/>
  <p:tag name="IGUANATEXSIZE" val="28"/>
  <p:tag name="IGUANATEXCURSOR" val="111"/>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16266</TotalTime>
  <Words>2175</Words>
  <Application>Microsoft Office PowerPoint</Application>
  <PresentationFormat>全屏显示(4:3)</PresentationFormat>
  <Paragraphs>269</Paragraphs>
  <Slides>35</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4</vt:i4>
      </vt:variant>
      <vt:variant>
        <vt:lpstr>幻灯片标题</vt:lpstr>
      </vt:variant>
      <vt:variant>
        <vt:i4>35</vt:i4>
      </vt:variant>
    </vt:vector>
  </HeadingPairs>
  <TitlesOfParts>
    <vt:vector size="53" baseType="lpstr">
      <vt:lpstr>Monotype Sorts</vt:lpstr>
      <vt:lpstr>仿宋</vt:lpstr>
      <vt:lpstr>黑体</vt:lpstr>
      <vt:lpstr>华文仿宋</vt:lpstr>
      <vt:lpstr>华文中宋</vt:lpstr>
      <vt:lpstr>Arial</vt:lpstr>
      <vt:lpstr>Calibri</vt:lpstr>
      <vt:lpstr>Tahoma</vt:lpstr>
      <vt:lpstr>Times New Roman</vt:lpstr>
      <vt:lpstr>Tw Cen MT</vt:lpstr>
      <vt:lpstr>Verdana</vt:lpstr>
      <vt:lpstr>Wingdings</vt:lpstr>
      <vt:lpstr>1_很不错的模版</vt:lpstr>
      <vt:lpstr>Office 主题​​</vt:lpstr>
      <vt:lpstr>Equation</vt:lpstr>
      <vt:lpstr>公式</vt:lpstr>
      <vt:lpstr>Microsoft 公式 3.0</vt:lpstr>
      <vt:lpstr>Microsoft Word Picture</vt:lpstr>
      <vt:lpstr>PowerPoint 演示文稿</vt:lpstr>
      <vt:lpstr>PowerPoint 演示文稿</vt:lpstr>
      <vt:lpstr>PowerPoint 演示文稿</vt:lpstr>
      <vt:lpstr>PowerPoint 演示文稿</vt:lpstr>
      <vt:lpstr>PowerPoint 演示文稿</vt:lpstr>
      <vt:lpstr>6.3 数值差分公式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本章教学要求及重点难点</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2080</cp:revision>
  <dcterms:created xsi:type="dcterms:W3CDTF">2008-11-26T09:45:55Z</dcterms:created>
  <dcterms:modified xsi:type="dcterms:W3CDTF">2019-05-29T00:38:08Z</dcterms:modified>
</cp:coreProperties>
</file>