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82" r:id="rId2"/>
  </p:sldMasterIdLst>
  <p:notesMasterIdLst>
    <p:notesMasterId r:id="rId99"/>
  </p:notesMasterIdLst>
  <p:handoutMasterIdLst>
    <p:handoutMasterId r:id="rId100"/>
  </p:handoutMasterIdLst>
  <p:sldIdLst>
    <p:sldId id="397" r:id="rId3"/>
    <p:sldId id="648" r:id="rId4"/>
    <p:sldId id="536" r:id="rId5"/>
    <p:sldId id="712" r:id="rId6"/>
    <p:sldId id="713" r:id="rId7"/>
    <p:sldId id="289" r:id="rId8"/>
    <p:sldId id="538" r:id="rId9"/>
    <p:sldId id="711" r:id="rId10"/>
    <p:sldId id="539" r:id="rId11"/>
    <p:sldId id="295" r:id="rId12"/>
    <p:sldId id="298" r:id="rId13"/>
    <p:sldId id="656" r:id="rId14"/>
    <p:sldId id="307" r:id="rId15"/>
    <p:sldId id="300" r:id="rId16"/>
    <p:sldId id="301" r:id="rId17"/>
    <p:sldId id="657" r:id="rId18"/>
    <p:sldId id="658" r:id="rId19"/>
    <p:sldId id="645" r:id="rId20"/>
    <p:sldId id="663" r:id="rId21"/>
    <p:sldId id="646" r:id="rId22"/>
    <p:sldId id="647" r:id="rId23"/>
    <p:sldId id="299" r:id="rId24"/>
    <p:sldId id="302" r:id="rId25"/>
    <p:sldId id="303" r:id="rId26"/>
    <p:sldId id="304" r:id="rId27"/>
    <p:sldId id="660" r:id="rId28"/>
    <p:sldId id="661" r:id="rId29"/>
    <p:sldId id="305" r:id="rId30"/>
    <p:sldId id="306" r:id="rId31"/>
    <p:sldId id="312" r:id="rId32"/>
    <p:sldId id="652" r:id="rId33"/>
    <p:sldId id="719" r:id="rId34"/>
    <p:sldId id="718" r:id="rId35"/>
    <p:sldId id="555" r:id="rId36"/>
    <p:sldId id="654" r:id="rId37"/>
    <p:sldId id="665" r:id="rId38"/>
    <p:sldId id="666" r:id="rId39"/>
    <p:sldId id="664" r:id="rId40"/>
    <p:sldId id="714" r:id="rId41"/>
    <p:sldId id="668" r:id="rId42"/>
    <p:sldId id="576" r:id="rId43"/>
    <p:sldId id="677" r:id="rId44"/>
    <p:sldId id="577" r:id="rId45"/>
    <p:sldId id="715" r:id="rId46"/>
    <p:sldId id="678" r:id="rId47"/>
    <p:sldId id="676" r:id="rId48"/>
    <p:sldId id="681" r:id="rId49"/>
    <p:sldId id="682" r:id="rId50"/>
    <p:sldId id="583" r:id="rId51"/>
    <p:sldId id="716" r:id="rId52"/>
    <p:sldId id="584" r:id="rId53"/>
    <p:sldId id="585" r:id="rId54"/>
    <p:sldId id="622" r:id="rId55"/>
    <p:sldId id="691" r:id="rId56"/>
    <p:sldId id="703" r:id="rId57"/>
    <p:sldId id="670" r:id="rId58"/>
    <p:sldId id="689" r:id="rId59"/>
    <p:sldId id="595" r:id="rId60"/>
    <p:sldId id="698" r:id="rId61"/>
    <p:sldId id="693" r:id="rId62"/>
    <p:sldId id="671" r:id="rId63"/>
    <p:sldId id="705" r:id="rId64"/>
    <p:sldId id="692" r:id="rId65"/>
    <p:sldId id="701" r:id="rId66"/>
    <p:sldId id="598" r:id="rId67"/>
    <p:sldId id="707" r:id="rId68"/>
    <p:sldId id="599" r:id="rId69"/>
    <p:sldId id="330" r:id="rId70"/>
    <p:sldId id="672" r:id="rId71"/>
    <p:sldId id="331" r:id="rId72"/>
    <p:sldId id="604" r:id="rId73"/>
    <p:sldId id="717" r:id="rId74"/>
    <p:sldId id="333" r:id="rId75"/>
    <p:sldId id="706" r:id="rId76"/>
    <p:sldId id="673" r:id="rId77"/>
    <p:sldId id="708" r:id="rId78"/>
    <p:sldId id="625" r:id="rId79"/>
    <p:sldId id="628" r:id="rId80"/>
    <p:sldId id="308" r:id="rId81"/>
    <p:sldId id="309" r:id="rId82"/>
    <p:sldId id="315" r:id="rId83"/>
    <p:sldId id="640" r:id="rId84"/>
    <p:sldId id="633" r:id="rId85"/>
    <p:sldId id="635" r:id="rId86"/>
    <p:sldId id="637" r:id="rId87"/>
    <p:sldId id="638" r:id="rId88"/>
    <p:sldId id="537" r:id="rId89"/>
    <p:sldId id="720" r:id="rId90"/>
    <p:sldId id="721" r:id="rId91"/>
    <p:sldId id="724" r:id="rId92"/>
    <p:sldId id="725" r:id="rId93"/>
    <p:sldId id="723" r:id="rId94"/>
    <p:sldId id="710" r:id="rId95"/>
    <p:sldId id="726" r:id="rId96"/>
    <p:sldId id="728" r:id="rId97"/>
    <p:sldId id="729" r:id="rId9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9091AA8-107A-45CB-9770-71D7FFB4189C}">
          <p14:sldIdLst>
            <p14:sldId id="397"/>
            <p14:sldId id="648"/>
            <p14:sldId id="536"/>
            <p14:sldId id="712"/>
            <p14:sldId id="713"/>
            <p14:sldId id="289"/>
            <p14:sldId id="538"/>
            <p14:sldId id="711"/>
            <p14:sldId id="539"/>
            <p14:sldId id="295"/>
            <p14:sldId id="298"/>
            <p14:sldId id="656"/>
            <p14:sldId id="307"/>
            <p14:sldId id="300"/>
            <p14:sldId id="301"/>
            <p14:sldId id="657"/>
            <p14:sldId id="658"/>
            <p14:sldId id="645"/>
            <p14:sldId id="663"/>
            <p14:sldId id="646"/>
            <p14:sldId id="647"/>
            <p14:sldId id="299"/>
            <p14:sldId id="302"/>
            <p14:sldId id="303"/>
            <p14:sldId id="304"/>
            <p14:sldId id="660"/>
            <p14:sldId id="661"/>
            <p14:sldId id="305"/>
            <p14:sldId id="306"/>
            <p14:sldId id="312"/>
            <p14:sldId id="652"/>
            <p14:sldId id="719"/>
            <p14:sldId id="718"/>
            <p14:sldId id="555"/>
            <p14:sldId id="654"/>
            <p14:sldId id="665"/>
            <p14:sldId id="666"/>
            <p14:sldId id="664"/>
            <p14:sldId id="714"/>
            <p14:sldId id="668"/>
            <p14:sldId id="576"/>
            <p14:sldId id="677"/>
            <p14:sldId id="577"/>
            <p14:sldId id="715"/>
            <p14:sldId id="678"/>
            <p14:sldId id="676"/>
            <p14:sldId id="681"/>
            <p14:sldId id="682"/>
            <p14:sldId id="583"/>
            <p14:sldId id="716"/>
            <p14:sldId id="584"/>
            <p14:sldId id="585"/>
            <p14:sldId id="622"/>
            <p14:sldId id="691"/>
            <p14:sldId id="703"/>
            <p14:sldId id="670"/>
            <p14:sldId id="689"/>
            <p14:sldId id="595"/>
            <p14:sldId id="698"/>
            <p14:sldId id="693"/>
            <p14:sldId id="671"/>
            <p14:sldId id="705"/>
            <p14:sldId id="692"/>
            <p14:sldId id="701"/>
            <p14:sldId id="598"/>
            <p14:sldId id="707"/>
            <p14:sldId id="599"/>
            <p14:sldId id="330"/>
            <p14:sldId id="672"/>
            <p14:sldId id="331"/>
            <p14:sldId id="604"/>
            <p14:sldId id="717"/>
            <p14:sldId id="333"/>
            <p14:sldId id="706"/>
            <p14:sldId id="673"/>
            <p14:sldId id="708"/>
            <p14:sldId id="625"/>
            <p14:sldId id="628"/>
            <p14:sldId id="308"/>
            <p14:sldId id="309"/>
            <p14:sldId id="315"/>
            <p14:sldId id="640"/>
            <p14:sldId id="633"/>
            <p14:sldId id="635"/>
            <p14:sldId id="637"/>
            <p14:sldId id="638"/>
            <p14:sldId id="537"/>
            <p14:sldId id="720"/>
            <p14:sldId id="721"/>
            <p14:sldId id="724"/>
            <p14:sldId id="725"/>
            <p14:sldId id="723"/>
            <p14:sldId id="710"/>
            <p14:sldId id="726"/>
            <p14:sldId id="728"/>
            <p14:sldId id="7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  <a:srgbClr val="090A0B"/>
    <a:srgbClr val="02058C"/>
    <a:srgbClr val="660066"/>
    <a:srgbClr val="FFCC00"/>
    <a:srgbClr val="990000"/>
    <a:srgbClr val="009999"/>
    <a:srgbClr val="6D6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4" autoAdjust="0"/>
    <p:restoredTop sz="95262" autoAdjust="0"/>
  </p:normalViewPr>
  <p:slideViewPr>
    <p:cSldViewPr>
      <p:cViewPr varScale="1">
        <p:scale>
          <a:sx n="104" d="100"/>
          <a:sy n="104" d="100"/>
        </p:scale>
        <p:origin x="16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3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notesMaster" Target="notesMasters/notesMaster1.xml"/><Relationship Id="rId10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handoutMaster" Target="handoutMasters/handoutMaster1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85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100.wmf"/><Relationship Id="rId2" Type="http://schemas.openxmlformats.org/officeDocument/2006/relationships/image" Target="../media/image96.wmf"/><Relationship Id="rId1" Type="http://schemas.openxmlformats.org/officeDocument/2006/relationships/image" Target="../media/image85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image" Target="../media/image123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12" Type="http://schemas.openxmlformats.org/officeDocument/2006/relationships/image" Target="../media/image122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11" Type="http://schemas.openxmlformats.org/officeDocument/2006/relationships/image" Target="../media/image121.wmf"/><Relationship Id="rId5" Type="http://schemas.openxmlformats.org/officeDocument/2006/relationships/image" Target="../media/image115.wmf"/><Relationship Id="rId10" Type="http://schemas.openxmlformats.org/officeDocument/2006/relationships/image" Target="../media/image120.wmf"/><Relationship Id="rId4" Type="http://schemas.openxmlformats.org/officeDocument/2006/relationships/image" Target="../media/image114.wmf"/><Relationship Id="rId9" Type="http://schemas.openxmlformats.org/officeDocument/2006/relationships/image" Target="../media/image119.wmf"/><Relationship Id="rId14" Type="http://schemas.openxmlformats.org/officeDocument/2006/relationships/image" Target="../media/image12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27.wmf"/><Relationship Id="rId1" Type="http://schemas.openxmlformats.org/officeDocument/2006/relationships/image" Target="../media/image144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4" Type="http://schemas.openxmlformats.org/officeDocument/2006/relationships/image" Target="../media/image15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4" Type="http://schemas.openxmlformats.org/officeDocument/2006/relationships/image" Target="../media/image18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206.emf"/><Relationship Id="rId1" Type="http://schemas.openxmlformats.org/officeDocument/2006/relationships/image" Target="../media/image205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6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6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wmf"/><Relationship Id="rId1" Type="http://schemas.openxmlformats.org/officeDocument/2006/relationships/image" Target="../media/image21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3.wmf"/><Relationship Id="rId5" Type="http://schemas.openxmlformats.org/officeDocument/2006/relationships/image" Target="../media/image172.wmf"/><Relationship Id="rId4" Type="http://schemas.openxmlformats.org/officeDocument/2006/relationships/image" Target="../media/image22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7" Type="http://schemas.openxmlformats.org/officeDocument/2006/relationships/image" Target="../media/image230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6" Type="http://schemas.openxmlformats.org/officeDocument/2006/relationships/image" Target="../media/image229.wmf"/><Relationship Id="rId5" Type="http://schemas.openxmlformats.org/officeDocument/2006/relationships/image" Target="../media/image228.wmf"/><Relationship Id="rId4" Type="http://schemas.openxmlformats.org/officeDocument/2006/relationships/image" Target="../media/image227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1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3" Type="http://schemas.openxmlformats.org/officeDocument/2006/relationships/image" Target="../media/image240.wmf"/><Relationship Id="rId7" Type="http://schemas.openxmlformats.org/officeDocument/2006/relationships/image" Target="../media/image244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6" Type="http://schemas.openxmlformats.org/officeDocument/2006/relationships/image" Target="../media/image243.wmf"/><Relationship Id="rId5" Type="http://schemas.openxmlformats.org/officeDocument/2006/relationships/image" Target="../media/image242.wmf"/><Relationship Id="rId4" Type="http://schemas.openxmlformats.org/officeDocument/2006/relationships/image" Target="../media/image24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249.wmf"/><Relationship Id="rId7" Type="http://schemas.openxmlformats.org/officeDocument/2006/relationships/image" Target="../media/image253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Relationship Id="rId6" Type="http://schemas.openxmlformats.org/officeDocument/2006/relationships/image" Target="../media/image252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4" Type="http://schemas.openxmlformats.org/officeDocument/2006/relationships/image" Target="../media/image260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8.wmf"/><Relationship Id="rId1" Type="http://schemas.openxmlformats.org/officeDocument/2006/relationships/image" Target="../media/image261.wmf"/><Relationship Id="rId6" Type="http://schemas.openxmlformats.org/officeDocument/2006/relationships/image" Target="../media/image227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7" Type="http://schemas.openxmlformats.org/officeDocument/2006/relationships/image" Target="../media/image269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image" Target="../media/image274.wmf"/><Relationship Id="rId7" Type="http://schemas.openxmlformats.org/officeDocument/2006/relationships/image" Target="../media/image278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Relationship Id="rId9" Type="http://schemas.openxmlformats.org/officeDocument/2006/relationships/image" Target="../media/image280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wmf"/><Relationship Id="rId2" Type="http://schemas.openxmlformats.org/officeDocument/2006/relationships/image" Target="../media/image282.wmf"/><Relationship Id="rId1" Type="http://schemas.openxmlformats.org/officeDocument/2006/relationships/image" Target="../media/image281.wmf"/><Relationship Id="rId6" Type="http://schemas.openxmlformats.org/officeDocument/2006/relationships/image" Target="../media/image286.wmf"/><Relationship Id="rId5" Type="http://schemas.openxmlformats.org/officeDocument/2006/relationships/image" Target="../media/image285.wmf"/><Relationship Id="rId4" Type="http://schemas.openxmlformats.org/officeDocument/2006/relationships/image" Target="../media/image284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13" Type="http://schemas.openxmlformats.org/officeDocument/2006/relationships/image" Target="../media/image300.wmf"/><Relationship Id="rId3" Type="http://schemas.openxmlformats.org/officeDocument/2006/relationships/image" Target="../media/image290.wmf"/><Relationship Id="rId7" Type="http://schemas.openxmlformats.org/officeDocument/2006/relationships/image" Target="../media/image294.wmf"/><Relationship Id="rId12" Type="http://schemas.openxmlformats.org/officeDocument/2006/relationships/image" Target="../media/image299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6" Type="http://schemas.openxmlformats.org/officeDocument/2006/relationships/image" Target="../media/image293.wmf"/><Relationship Id="rId11" Type="http://schemas.openxmlformats.org/officeDocument/2006/relationships/image" Target="../media/image298.wmf"/><Relationship Id="rId5" Type="http://schemas.openxmlformats.org/officeDocument/2006/relationships/image" Target="../media/image292.wmf"/><Relationship Id="rId10" Type="http://schemas.openxmlformats.org/officeDocument/2006/relationships/image" Target="../media/image297.wmf"/><Relationship Id="rId4" Type="http://schemas.openxmlformats.org/officeDocument/2006/relationships/image" Target="../media/image291.wmf"/><Relationship Id="rId9" Type="http://schemas.openxmlformats.org/officeDocument/2006/relationships/image" Target="../media/image296.wmf"/><Relationship Id="rId14" Type="http://schemas.openxmlformats.org/officeDocument/2006/relationships/image" Target="../media/image301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wmf"/><Relationship Id="rId2" Type="http://schemas.openxmlformats.org/officeDocument/2006/relationships/image" Target="../media/image309.wmf"/><Relationship Id="rId1" Type="http://schemas.openxmlformats.org/officeDocument/2006/relationships/image" Target="../media/image308.wmf"/><Relationship Id="rId5" Type="http://schemas.openxmlformats.org/officeDocument/2006/relationships/image" Target="../media/image312.wmf"/><Relationship Id="rId4" Type="http://schemas.openxmlformats.org/officeDocument/2006/relationships/image" Target="../media/image311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6.wmf"/><Relationship Id="rId1" Type="http://schemas.openxmlformats.org/officeDocument/2006/relationships/image" Target="../media/image315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8.wmf"/><Relationship Id="rId1" Type="http://schemas.openxmlformats.org/officeDocument/2006/relationships/image" Target="../media/image3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1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wmf"/><Relationship Id="rId2" Type="http://schemas.openxmlformats.org/officeDocument/2006/relationships/image" Target="../media/image324.emf"/><Relationship Id="rId1" Type="http://schemas.openxmlformats.org/officeDocument/2006/relationships/image" Target="../media/image323.wmf"/><Relationship Id="rId5" Type="http://schemas.openxmlformats.org/officeDocument/2006/relationships/image" Target="../media/image327.wmf"/><Relationship Id="rId4" Type="http://schemas.openxmlformats.org/officeDocument/2006/relationships/image" Target="../media/image326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3" Type="http://schemas.openxmlformats.org/officeDocument/2006/relationships/image" Target="../media/image330.wmf"/><Relationship Id="rId7" Type="http://schemas.openxmlformats.org/officeDocument/2006/relationships/image" Target="../media/image334.wmf"/><Relationship Id="rId2" Type="http://schemas.openxmlformats.org/officeDocument/2006/relationships/image" Target="../media/image329.emf"/><Relationship Id="rId1" Type="http://schemas.openxmlformats.org/officeDocument/2006/relationships/image" Target="../media/image328.emf"/><Relationship Id="rId6" Type="http://schemas.openxmlformats.org/officeDocument/2006/relationships/image" Target="../media/image333.wmf"/><Relationship Id="rId5" Type="http://schemas.openxmlformats.org/officeDocument/2006/relationships/image" Target="../media/image332.wmf"/><Relationship Id="rId4" Type="http://schemas.openxmlformats.org/officeDocument/2006/relationships/image" Target="../media/image331.wmf"/><Relationship Id="rId9" Type="http://schemas.openxmlformats.org/officeDocument/2006/relationships/image" Target="../media/image336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e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wmf"/><Relationship Id="rId3" Type="http://schemas.openxmlformats.org/officeDocument/2006/relationships/image" Target="../media/image343.wmf"/><Relationship Id="rId7" Type="http://schemas.openxmlformats.org/officeDocument/2006/relationships/image" Target="../media/image347.wmf"/><Relationship Id="rId2" Type="http://schemas.openxmlformats.org/officeDocument/2006/relationships/image" Target="../media/image342.wmf"/><Relationship Id="rId1" Type="http://schemas.openxmlformats.org/officeDocument/2006/relationships/image" Target="../media/image341.wmf"/><Relationship Id="rId6" Type="http://schemas.openxmlformats.org/officeDocument/2006/relationships/image" Target="../media/image346.wmf"/><Relationship Id="rId5" Type="http://schemas.openxmlformats.org/officeDocument/2006/relationships/image" Target="../media/image345.wmf"/><Relationship Id="rId4" Type="http://schemas.openxmlformats.org/officeDocument/2006/relationships/image" Target="../media/image344.wmf"/><Relationship Id="rId9" Type="http://schemas.openxmlformats.org/officeDocument/2006/relationships/image" Target="../media/image349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4" Type="http://schemas.openxmlformats.org/officeDocument/2006/relationships/image" Target="../media/image353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5.wmf"/><Relationship Id="rId2" Type="http://schemas.openxmlformats.org/officeDocument/2006/relationships/image" Target="../media/image353.wmf"/><Relationship Id="rId1" Type="http://schemas.openxmlformats.org/officeDocument/2006/relationships/image" Target="../media/image354.wmf"/><Relationship Id="rId5" Type="http://schemas.openxmlformats.org/officeDocument/2006/relationships/image" Target="../media/image357.wmf"/><Relationship Id="rId4" Type="http://schemas.openxmlformats.org/officeDocument/2006/relationships/image" Target="../media/image356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9.wmf"/><Relationship Id="rId1" Type="http://schemas.openxmlformats.org/officeDocument/2006/relationships/image" Target="../media/image358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wmf"/><Relationship Id="rId2" Type="http://schemas.openxmlformats.org/officeDocument/2006/relationships/image" Target="../media/image361.wmf"/><Relationship Id="rId1" Type="http://schemas.openxmlformats.org/officeDocument/2006/relationships/image" Target="../media/image360.wmf"/><Relationship Id="rId5" Type="http://schemas.openxmlformats.org/officeDocument/2006/relationships/image" Target="../media/image364.wmf"/><Relationship Id="rId4" Type="http://schemas.openxmlformats.org/officeDocument/2006/relationships/image" Target="../media/image363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5" Type="http://schemas.openxmlformats.org/officeDocument/2006/relationships/image" Target="../media/image172.wmf"/><Relationship Id="rId4" Type="http://schemas.openxmlformats.org/officeDocument/2006/relationships/image" Target="../media/image198.w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wmf"/><Relationship Id="rId1" Type="http://schemas.openxmlformats.org/officeDocument/2006/relationships/image" Target="../media/image217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13" Type="http://schemas.openxmlformats.org/officeDocument/2006/relationships/image" Target="../media/image300.wmf"/><Relationship Id="rId3" Type="http://schemas.openxmlformats.org/officeDocument/2006/relationships/image" Target="../media/image290.wmf"/><Relationship Id="rId7" Type="http://schemas.openxmlformats.org/officeDocument/2006/relationships/image" Target="../media/image294.wmf"/><Relationship Id="rId12" Type="http://schemas.openxmlformats.org/officeDocument/2006/relationships/image" Target="../media/image299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6" Type="http://schemas.openxmlformats.org/officeDocument/2006/relationships/image" Target="../media/image293.wmf"/><Relationship Id="rId11" Type="http://schemas.openxmlformats.org/officeDocument/2006/relationships/image" Target="../media/image298.wmf"/><Relationship Id="rId5" Type="http://schemas.openxmlformats.org/officeDocument/2006/relationships/image" Target="../media/image292.wmf"/><Relationship Id="rId10" Type="http://schemas.openxmlformats.org/officeDocument/2006/relationships/image" Target="../media/image297.wmf"/><Relationship Id="rId4" Type="http://schemas.openxmlformats.org/officeDocument/2006/relationships/image" Target="../media/image291.wmf"/><Relationship Id="rId9" Type="http://schemas.openxmlformats.org/officeDocument/2006/relationships/image" Target="../media/image296.wmf"/><Relationship Id="rId14" Type="http://schemas.openxmlformats.org/officeDocument/2006/relationships/image" Target="../media/image301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5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4" Type="http://schemas.openxmlformats.org/officeDocument/2006/relationships/image" Target="../media/image155.w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78B8324-74B6-472E-9B2D-DAF2F9541692}" type="datetimeFigureOut">
              <a:rPr lang="zh-CN" altLang="en-US"/>
              <a:pPr>
                <a:defRPr/>
              </a:pPr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B95043-7C99-4038-B5DC-BD4050676D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7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AF7394C-7A88-4663-9E2C-D3107622A224}" type="datetimeFigureOut">
              <a:rPr lang="zh-CN" altLang="en-US"/>
              <a:pPr>
                <a:defRPr/>
              </a:pPr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96D11E-7338-4CDA-8C9A-60AD196E8F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30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177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747BDE6-EF32-4FB4-8FA7-FD8F66FD24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958142-6238-4B62-8BA8-2511FE0B0D6B}" type="slidenum">
              <a:rPr lang="zh-CN" altLang="en-US" sz="1300">
                <a:latin typeface="Tahoma" panose="020B0604030504040204" pitchFamily="34" charset="0"/>
              </a:rPr>
              <a:pPr eaLnBrk="1" hangingPunct="1"/>
              <a:t>31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E322FB7-71D4-4024-AB00-069689F3CD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03631FD-723F-4610-AEA1-DF2675ACB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18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DFDF0CFF-F6BC-4484-9286-E1A6932B2A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40C55C-30ED-4200-BA41-28BA7A02C350}" type="slidenum">
              <a:rPr lang="zh-CN" altLang="en-US" sz="1300">
                <a:latin typeface="Tahoma" panose="020B0604030504040204" pitchFamily="34" charset="0"/>
              </a:rPr>
              <a:pPr eaLnBrk="1" hangingPunct="1"/>
              <a:t>35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07678F3-1430-4F6D-838B-97BDADD67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9FDFC86-3A2C-443F-B5FC-2BB79A4D4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57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B0A8A6C-C9B8-4933-81A5-1CA9637F2B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28D584-6198-45AC-813C-E2ED3F5FF341}" type="slidenum">
              <a:rPr lang="zh-CN" altLang="en-US" sz="1300">
                <a:latin typeface="Tahoma" panose="020B0604030504040204" pitchFamily="34" charset="0"/>
              </a:rPr>
              <a:pPr eaLnBrk="1" hangingPunct="1"/>
              <a:t>77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31812BA-4340-493C-AC2C-84C4A7CBF9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B05B7C8-6E23-469F-8BB1-F534B7C54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26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A8352582-6F81-4857-9A3B-4272898B3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DAF9E1-0DA3-461F-B90C-1E669FFB732E}" type="slidenum">
              <a:rPr lang="zh-CN" altLang="en-US" sz="1300">
                <a:latin typeface="Tahoma" panose="020B0604030504040204" pitchFamily="34" charset="0"/>
              </a:rPr>
              <a:pPr eaLnBrk="1" hangingPunct="1"/>
              <a:t>78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9A26EC5-D929-498E-8A8C-554F71E974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44081B57-FED0-4907-842B-5A9053627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68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356640D0-D0CF-49C0-879E-C285CA92BB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08DFBA-5E9C-4E18-BF4C-90A25E46FB9A}" type="slidenum">
              <a:rPr lang="zh-CN" altLang="en-US" sz="1300">
                <a:latin typeface="Tahoma" panose="020B0604030504040204" pitchFamily="34" charset="0"/>
              </a:rPr>
              <a:pPr eaLnBrk="1" hangingPunct="1"/>
              <a:t>82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FCB3BB5-35E4-4794-9493-9F4275F9C2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9D99155-1EF8-42B1-8AFA-CEC64E8E6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99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E9F4EE5-F7B2-488C-B6A6-7A172ED8D0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B2343F-F031-491C-87DC-8C2B8CE3C27F}" type="slidenum">
              <a:rPr lang="zh-CN" altLang="en-US" sz="1300">
                <a:latin typeface="Tahoma" panose="020B0604030504040204" pitchFamily="34" charset="0"/>
              </a:rPr>
              <a:pPr eaLnBrk="1" hangingPunct="1"/>
              <a:t>83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A5E5F847-81EA-43BC-82BC-126577E51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37BFFDBD-B621-4836-83D6-24CC5E11D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62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BA40F9FA-DE88-4A1C-AB20-28A9318CFD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4B0B5D-D267-4EAC-9A9F-CBBDDBED8DFE}" type="slidenum">
              <a:rPr lang="zh-CN" altLang="en-US" sz="1300">
                <a:latin typeface="Tahoma" panose="020B0604030504040204" pitchFamily="34" charset="0"/>
              </a:rPr>
              <a:pPr eaLnBrk="1" hangingPunct="1"/>
              <a:t>84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1938ECE-A550-4FE4-887E-CD3EF62C6B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C72E5861-74B1-483F-9B8C-7AFFAF68D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341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93CC2DD-82BD-459F-A0B6-D237322646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CE4FCA-E977-4228-8E00-15D524A053AC}" type="slidenum">
              <a:rPr lang="zh-CN" altLang="en-US" sz="1300">
                <a:latin typeface="Tahoma" panose="020B0604030504040204" pitchFamily="34" charset="0"/>
              </a:rPr>
              <a:pPr eaLnBrk="1" hangingPunct="1"/>
              <a:t>85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781349E-8E95-4742-954E-E2CFF23C6F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D5F510ED-4446-413D-B1AE-A6AE1DB47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92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2C8A4A99-41A9-48FA-8632-FDA920927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874685-9238-492E-8575-77E13778FD18}" type="slidenum">
              <a:rPr lang="zh-CN" altLang="en-US" sz="1300">
                <a:latin typeface="Tahoma" panose="020B0604030504040204" pitchFamily="34" charset="0"/>
              </a:rPr>
              <a:pPr eaLnBrk="1" hangingPunct="1"/>
              <a:t>86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65782B40-3197-487C-AE27-2122A7B914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F3A93EB-D919-44C9-9410-3AE50779A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71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AEAA59C-7216-453A-A4ED-69DD84BAE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493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493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493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493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98AD5A8-8225-4FA3-B176-1EE5A45109B2}" type="slidenum">
              <a:rPr lang="en-US" altLang="zh-CN" sz="1200"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3CFEFCA-7DAC-4917-8839-F11CB8D98E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31838"/>
            <a:ext cx="4875213" cy="3656012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9EF9259-9D36-45A3-83EA-51398B13B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630738"/>
            <a:ext cx="5026025" cy="4387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(4) </a:t>
            </a:r>
            <a:r>
              <a:rPr lang="zh-CN" altLang="en-US"/>
              <a:t>求极限：分点越多（</a:t>
            </a:r>
            <a:r>
              <a:rPr lang="en-US" altLang="zh-CN"/>
              <a:t>n</a:t>
            </a:r>
            <a:r>
              <a:rPr lang="zh-CN" altLang="en-US"/>
              <a:t>越大），则近似程度越好。若要得到精确值，则让</a:t>
            </a:r>
            <a:r>
              <a:rPr lang="en-US" altLang="zh-CN"/>
              <a:t>n→∞</a:t>
            </a:r>
            <a:r>
              <a:rPr lang="zh-CN" altLang="en-US"/>
              <a:t>取极限。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如何求曲边梯形的面积？</a:t>
            </a:r>
          </a:p>
          <a:p>
            <a:pPr eaLnBrk="1" hangingPunct="1"/>
            <a:r>
              <a:rPr lang="zh-CN" altLang="en-US"/>
              <a:t>　　其困难在于有一边是曲的，为了克服这个困难，我们首先将曲边梯形分细或拆细或分割。</a:t>
            </a:r>
          </a:p>
        </p:txBody>
      </p:sp>
    </p:spTree>
    <p:extLst>
      <p:ext uri="{BB962C8B-B14F-4D97-AF65-F5344CB8AC3E}">
        <p14:creationId xmlns:p14="http://schemas.microsoft.com/office/powerpoint/2010/main" val="1583996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CFCC1578-6DCF-4B1E-90EA-B76C032B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579E69-5AB9-419D-A114-0C8092AD3383}" type="slidenum">
              <a:rPr lang="zh-CN" altLang="en-US" sz="1300">
                <a:latin typeface="Tahoma" panose="020B0604030504040204" pitchFamily="34" charset="0"/>
              </a:rPr>
              <a:pPr eaLnBrk="1" hangingPunct="1"/>
              <a:t>12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5A8867A-D157-4CE7-95B6-AC2992C304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47B40CB-52B7-4F41-94F2-85914F29F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05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82B7BEE-CD67-4428-B8E2-0953CDE8B2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40C294-0CEA-413C-B740-2DE24AF4AF77}" type="slidenum">
              <a:rPr lang="zh-CN" altLang="en-US" sz="1300">
                <a:latin typeface="Tahoma" panose="020B0604030504040204" pitchFamily="34" charset="0"/>
              </a:rPr>
              <a:pPr eaLnBrk="1" hangingPunct="1"/>
              <a:t>16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FB8846B-D0CE-4828-8F4A-A8110299EC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BA55EEE-287A-454C-B197-BE485C1D6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52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4F05369-F4F9-43E7-A630-9E9C97A76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F2D8B6-87EE-4494-8B3F-BDA793C6C07F}" type="slidenum">
              <a:rPr lang="zh-CN" altLang="en-US" sz="1300">
                <a:latin typeface="Tahoma" panose="020B0604030504040204" pitchFamily="34" charset="0"/>
              </a:rPr>
              <a:pPr eaLnBrk="1" hangingPunct="1"/>
              <a:t>17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C441B31-EB75-4E6D-9E54-6A817CBFA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0FC56CB-8A35-46E2-A691-18306B6F6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5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9DBD4225-BA80-4057-A177-D671EEF7B8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FA0499-E3E9-4DF8-854D-FB07C85C021F}" type="slidenum">
              <a:rPr lang="zh-CN" altLang="en-US" sz="1300">
                <a:latin typeface="Tahoma" panose="020B0604030504040204" pitchFamily="34" charset="0"/>
              </a:rPr>
              <a:pPr eaLnBrk="1" hangingPunct="1"/>
              <a:t>18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3707018-734F-43CE-B1CF-B1C34721A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DF7400E-D2B6-40C9-A7F7-F2963568F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90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911B4D9-4E11-4E45-A8EF-BDED2F8D5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8A4605-6AA8-4250-B6DF-3C09C8C73D78}" type="slidenum">
              <a:rPr lang="zh-CN" altLang="en-US" sz="1300">
                <a:latin typeface="Tahoma" panose="020B0604030504040204" pitchFamily="34" charset="0"/>
              </a:rPr>
              <a:pPr eaLnBrk="1" hangingPunct="1"/>
              <a:t>19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439B504-3C31-4C15-9251-2A4696C800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0FC14BA-2954-4196-94A7-D111D9331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236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B01ECA1-1F36-42C0-A62A-5228A5215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18C010-247D-47BD-B1C2-78AFDFEE16A3}" type="slidenum">
              <a:rPr lang="zh-CN" altLang="en-US" sz="1300">
                <a:latin typeface="Tahoma" panose="020B0604030504040204" pitchFamily="34" charset="0"/>
              </a:rPr>
              <a:pPr eaLnBrk="1" hangingPunct="1"/>
              <a:t>20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BEFE7AC-4583-4E92-A25F-BF959AE3F0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25B4372-597F-4EB3-B327-DB6F7E2BB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3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676E09D-B0B0-4992-8F50-3680F07568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B2B708-785F-4BA5-97F7-79A3CD47AB0E}" type="slidenum">
              <a:rPr lang="zh-CN" altLang="en-US" sz="1300">
                <a:latin typeface="Tahoma" panose="020B0604030504040204" pitchFamily="34" charset="0"/>
              </a:rPr>
              <a:pPr eaLnBrk="1" hangingPunct="1"/>
              <a:t>21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4A5A8B6-741B-4412-96E2-15157EEADA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1C77CF5-3D5D-42BD-8E52-1A6B1B030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31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A9E528-8105-4E29-B640-5FBB839C2FC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425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1375A-7CF1-43C0-B4C7-B782C6D7685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14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E3DFD-4A80-4105-AB7F-712AAEE959B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921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FB13D-F7F8-41C2-86B7-FE77A285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D4B4AD-23D3-47F5-9457-F43195D5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4EA96-C951-497A-B5F9-1551731A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40641-35C4-4AD2-92B2-821DBCE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226F-1891-4F6B-8E24-89254B89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E528-8105-4E29-B640-5FBB839C2FCC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35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3721-8322-480F-9234-E1813D4F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BC726-C1C3-40FD-8730-7FADD973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ED740-6D1A-4BCA-9468-A4C076C3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4F344-E121-49E8-8518-1B87E149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3ED28-A60B-4581-8BF8-217547DB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3DCF-2C93-4580-871F-2CF3AD984C8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013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5C741-3890-411B-97C4-DF160921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DC89E-3806-4EED-921A-F1354027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7936A-117B-4989-B666-41A9F14D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C06AC-1B6F-4E33-AEC9-38F29463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E1246-4E79-45D5-92A4-87DABB62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5916-8665-4B86-B4E4-279D0D2B4A6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13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0159A-82EC-4250-A369-6D8DEABE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A7EF6-7B48-43D6-8C3F-0240E69C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6E701-6A66-43AC-89EB-737C2A25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A61AA-D161-414A-BC2B-34B09CDC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118E4-0AF0-411B-9A02-1A42CAFA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C38DE-7978-4796-B677-985FD94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07B3-63AA-4B47-95E3-AE55904DD8E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520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9E3A0-E3F4-490A-BCF0-9808387E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44E73-79F9-4A87-A5E5-8895D75C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6DB71-AB12-4F81-9A66-4BBF05AA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0529E5-4C7F-4453-BCBE-2754B6862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B0D1C-1CE5-4AA8-9E95-9D755CC04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812E6F-C70D-451D-A00C-C9C385A9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162A4-0629-4FBE-989A-A8F0C675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629F01-BB0C-4720-ABB6-056ECA6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837-3C42-4163-B9FF-0F5271014470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284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39300-E04A-42BA-AEA2-026D7307F2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lIns="72000" bIns="36000" anchor="t" anchorCtr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262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2D85AC-FAFC-48DD-82C0-E51D8285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059C9-1A85-4508-B1A0-2191A75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C2CC4A-FB9C-431B-9200-A4F8A8E1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B4A-A96A-4D35-9195-14CEB66CEFA5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0204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28F40-240A-4654-A494-8DC0C8E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D83A3-87A9-4828-9502-74481649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41D5CC-A2E7-4C45-9B55-205041BE5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9227F-689C-4053-A376-57BA8E25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A7D46-FC2B-43A9-8E72-3DDB7034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3C36E-C7C6-40B7-97F9-84925210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9340-544A-4913-AA86-7D197D90BAA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17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3DCF-2C93-4580-871F-2CF3AD984C8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2920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E79F9-2F07-4C49-B426-D03D595A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304341-5045-4700-B83E-A681C36EB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1E80D1-9F19-4CF5-8024-B982317F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7B198-E7DE-4598-97AF-3AE0AA7E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274BA-1BFA-4D51-8253-1E034C7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CCE0F-B8CB-4DE6-ADAE-7B0D2DD4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C8B8-9D62-48F7-8E35-1339B3F6646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691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2EBFB-BFEB-4A5A-AB12-15FF0DA8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8469F9-EA53-4854-ADFB-0CF7E4ADA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674A2-50A6-4F12-BABF-275E40AF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A56CF-5955-4CB9-B33E-7AF95C50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17421-2738-47AC-9839-850A5FD3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375A-7CF1-43C0-B4C7-B782C6D7685E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2923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6F64CC-2BB8-425E-A3A7-894902853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777D8-3D52-46AD-8349-D32BAF69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952D4-B07D-4A1E-AA6C-AEBDD34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00930-A6C4-4C87-A55B-A578194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5F9DA-779D-4B7C-90BA-42B6D904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4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55916-8665-4B86-B4E4-279D0D2B4A6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56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A07B3-63AA-4B47-95E3-AE55904DD8E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422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11837-3C42-4163-B9FF-0F527101447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11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0A0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9D2EF960-DAB6-4688-A9F2-A643B11AB05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0DBDF-8B30-4034-80E7-4FB75501CD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2500" y="1484313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017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22B4A-A96A-4D35-9195-14CEB66CEFA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101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99340-544A-4913-AA86-7D197D90BAA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87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3C8B8-9D62-48F7-8E35-1339B3F6646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79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6838"/>
            <a:ext cx="8229600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E7AFCD57-BADE-4B45-B9D6-2562B9FBD952}" type="slidenum">
              <a:rPr lang="zh-CN" altLang="en-US"/>
              <a:pPr/>
              <a:t>‹#›</a:t>
            </a:fld>
            <a:endParaRPr lang="en-US" altLang="zh-CN" dirty="0"/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ltGray">
          <a:xfrm>
            <a:off x="-9525" y="0"/>
            <a:ext cx="188913" cy="6858000"/>
          </a:xfrm>
          <a:prstGeom prst="rect">
            <a:avLst/>
          </a:prstGeom>
          <a:solidFill>
            <a:srgbClr val="BABA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ltGray">
          <a:xfrm>
            <a:off x="0" y="404813"/>
            <a:ext cx="184150" cy="7207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ltGray">
          <a:xfrm>
            <a:off x="-14288" y="1128713"/>
            <a:ext cx="184151" cy="7207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ltGray">
          <a:xfrm>
            <a:off x="-14288" y="1847850"/>
            <a:ext cx="184151" cy="720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ltGray">
          <a:xfrm>
            <a:off x="-14288" y="2552700"/>
            <a:ext cx="184151" cy="720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rgbClr val="02058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02058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2058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2058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B6F2EE-C635-428D-BB17-27ECB2AB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8C6F9-925F-4029-8260-3E904758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F3229-F86A-435B-957F-9A96486E4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23F3-7AD8-468E-8B60-6B3993A6370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BF9F5-8EF9-4DEE-A6DF-82F915C03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3643E-4A24-4B25-89A2-ADB9DDEB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185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1.bin"/><Relationship Id="rId18" Type="http://schemas.openxmlformats.org/officeDocument/2006/relationships/oleObject" Target="../embeddings/oleObject33.bin"/><Relationship Id="rId3" Type="http://schemas.openxmlformats.org/officeDocument/2006/relationships/tags" Target="../tags/tag2.xml"/><Relationship Id="rId21" Type="http://schemas.openxmlformats.org/officeDocument/2006/relationships/image" Target="../media/image38.wmf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4.wmf"/><Relationship Id="rId17" Type="http://schemas.openxmlformats.org/officeDocument/2006/relationships/image" Target="../media/image40.png"/><Relationship Id="rId2" Type="http://schemas.openxmlformats.org/officeDocument/2006/relationships/tags" Target="../tags/tag1.xml"/><Relationship Id="rId16" Type="http://schemas.openxmlformats.org/officeDocument/2006/relationships/image" Target="../media/image36.wmf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41.png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image" Target="../media/image39.wmf"/><Relationship Id="rId10" Type="http://schemas.openxmlformats.org/officeDocument/2006/relationships/image" Target="../media/image33.wmf"/><Relationship Id="rId19" Type="http://schemas.openxmlformats.org/officeDocument/2006/relationships/image" Target="../media/image37.wmf"/><Relationship Id="rId4" Type="http://schemas.openxmlformats.org/officeDocument/2006/relationships/slideLayout" Target="../slideLayouts/slideLayout18.xml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5.wmf"/><Relationship Id="rId22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6.wmf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0.bin"/><Relationship Id="rId2" Type="http://schemas.openxmlformats.org/officeDocument/2006/relationships/tags" Target="../tags/tag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4.wmf"/><Relationship Id="rId1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3.bin"/><Relationship Id="rId3" Type="http://schemas.openxmlformats.org/officeDocument/2006/relationships/tags" Target="../tags/tag5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8.wmf"/><Relationship Id="rId2" Type="http://schemas.openxmlformats.org/officeDocument/2006/relationships/tags" Target="../tags/tag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png"/><Relationship Id="rId11" Type="http://schemas.openxmlformats.org/officeDocument/2006/relationships/oleObject" Target="../embeddings/oleObject42.bin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52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51.png"/><Relationship Id="rId14" Type="http://schemas.openxmlformats.org/officeDocument/2006/relationships/image" Target="../media/image4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7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png"/><Relationship Id="rId11" Type="http://schemas.openxmlformats.org/officeDocument/2006/relationships/image" Target="../media/image54.png"/><Relationship Id="rId5" Type="http://schemas.openxmlformats.org/officeDocument/2006/relationships/audio" Target="../media/audio3.wav"/><Relationship Id="rId10" Type="http://schemas.openxmlformats.org/officeDocument/2006/relationships/image" Target="../media/image49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6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7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8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70.bin"/><Relationship Id="rId2" Type="http://schemas.openxmlformats.org/officeDocument/2006/relationships/tags" Target="../tags/tag6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71.bin"/><Relationship Id="rId4" Type="http://schemas.openxmlformats.org/officeDocument/2006/relationships/notesSlide" Target="../notesSlides/notesSlide4.xml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84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8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9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95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8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94.wmf"/><Relationship Id="rId5" Type="http://schemas.openxmlformats.org/officeDocument/2006/relationships/image" Target="../media/image85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9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98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96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97.wmf"/><Relationship Id="rId5" Type="http://schemas.openxmlformats.org/officeDocument/2006/relationships/image" Target="../media/image85.w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9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105.wmf"/><Relationship Id="rId18" Type="http://schemas.openxmlformats.org/officeDocument/2006/relationships/oleObject" Target="../embeddings/oleObject104.bin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110.png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107.wmf"/><Relationship Id="rId2" Type="http://schemas.openxmlformats.org/officeDocument/2006/relationships/tags" Target="../tags/tag7.xml"/><Relationship Id="rId16" Type="http://schemas.openxmlformats.org/officeDocument/2006/relationships/oleObject" Target="../embeddings/oleObject103.bin"/><Relationship Id="rId20" Type="http://schemas.openxmlformats.org/officeDocument/2006/relationships/image" Target="../media/image109.png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5" Type="http://schemas.openxmlformats.org/officeDocument/2006/relationships/image" Target="../media/image106.wmf"/><Relationship Id="rId10" Type="http://schemas.openxmlformats.org/officeDocument/2006/relationships/oleObject" Target="../embeddings/oleObject100.bin"/><Relationship Id="rId19" Type="http://schemas.openxmlformats.org/officeDocument/2006/relationships/image" Target="../media/image108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10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18.wmf"/><Relationship Id="rId26" Type="http://schemas.openxmlformats.org/officeDocument/2006/relationships/image" Target="../media/image122.wmf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29" Type="http://schemas.openxmlformats.org/officeDocument/2006/relationships/oleObject" Target="../embeddings/oleObject118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21.w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28" Type="http://schemas.openxmlformats.org/officeDocument/2006/relationships/image" Target="../media/image123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16.wmf"/><Relationship Id="rId22" Type="http://schemas.openxmlformats.org/officeDocument/2006/relationships/image" Target="../media/image120.wmf"/><Relationship Id="rId27" Type="http://schemas.openxmlformats.org/officeDocument/2006/relationships/oleObject" Target="../embeddings/oleObject117.bin"/><Relationship Id="rId30" Type="http://schemas.openxmlformats.org/officeDocument/2006/relationships/image" Target="../media/image12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3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2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38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37.png"/><Relationship Id="rId2" Type="http://schemas.openxmlformats.org/officeDocument/2006/relationships/tags" Target="../tags/tag8.xml"/><Relationship Id="rId16" Type="http://schemas.openxmlformats.org/officeDocument/2006/relationships/image" Target="../media/image141.png"/><Relationship Id="rId1" Type="http://schemas.openxmlformats.org/officeDocument/2006/relationships/vmlDrawing" Target="../drawings/vmlDrawing23.vml"/><Relationship Id="rId6" Type="http://schemas.openxmlformats.org/officeDocument/2006/relationships/tags" Target="../tags/tag12.xml"/><Relationship Id="rId11" Type="http://schemas.openxmlformats.org/officeDocument/2006/relationships/image" Target="../media/image136.png"/><Relationship Id="rId5" Type="http://schemas.openxmlformats.org/officeDocument/2006/relationships/tags" Target="../tags/tag11.xml"/><Relationship Id="rId15" Type="http://schemas.openxmlformats.org/officeDocument/2006/relationships/image" Target="../media/image140.png"/><Relationship Id="rId10" Type="http://schemas.openxmlformats.org/officeDocument/2006/relationships/image" Target="../media/image127.wmf"/><Relationship Id="rId4" Type="http://schemas.openxmlformats.org/officeDocument/2006/relationships/tags" Target="../tags/tag10.xml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4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41.png"/><Relationship Id="rId5" Type="http://schemas.openxmlformats.org/officeDocument/2006/relationships/image" Target="../media/image142.png"/><Relationship Id="rId4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46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4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53.wmf"/><Relationship Id="rId18" Type="http://schemas.openxmlformats.org/officeDocument/2006/relationships/image" Target="../media/image141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40.bin"/><Relationship Id="rId17" Type="http://schemas.openxmlformats.org/officeDocument/2006/relationships/image" Target="../media/image155.wmf"/><Relationship Id="rId2" Type="http://schemas.openxmlformats.org/officeDocument/2006/relationships/tags" Target="../tags/tag17.xml"/><Relationship Id="rId16" Type="http://schemas.openxmlformats.org/officeDocument/2006/relationships/oleObject" Target="../embeddings/oleObject142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52.wmf"/><Relationship Id="rId5" Type="http://schemas.openxmlformats.org/officeDocument/2006/relationships/image" Target="../media/image149.wmf"/><Relationship Id="rId15" Type="http://schemas.openxmlformats.org/officeDocument/2006/relationships/image" Target="../media/image154.wmf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51.wmf"/><Relationship Id="rId14" Type="http://schemas.openxmlformats.org/officeDocument/2006/relationships/oleObject" Target="../embeddings/oleObject14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41.png"/><Relationship Id="rId3" Type="http://schemas.openxmlformats.org/officeDocument/2006/relationships/tags" Target="../tags/tag19.xml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9.wmf"/><Relationship Id="rId2" Type="http://schemas.openxmlformats.org/officeDocument/2006/relationships/tags" Target="../tags/tag1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image" Target="../media/image161.png"/><Relationship Id="rId10" Type="http://schemas.openxmlformats.org/officeDocument/2006/relationships/image" Target="../media/image158.wmf"/><Relationship Id="rId4" Type="http://schemas.openxmlformats.org/officeDocument/2006/relationships/slideLayout" Target="../slideLayouts/slideLayout18.xml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8.bin"/><Relationship Id="rId5" Type="http://schemas.openxmlformats.org/officeDocument/2006/relationships/image" Target="../media/image162.wmf"/><Relationship Id="rId4" Type="http://schemas.openxmlformats.org/officeDocument/2006/relationships/oleObject" Target="../embeddings/oleObject14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6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6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6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52.bin"/><Relationship Id="rId5" Type="http://schemas.openxmlformats.org/officeDocument/2006/relationships/image" Target="../media/image166.wmf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6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7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5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0.wmf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78.wmf"/><Relationship Id="rId12" Type="http://schemas.openxmlformats.org/officeDocument/2006/relationships/oleObject" Target="../embeddings/oleObject162.bin"/><Relationship Id="rId2" Type="http://schemas.openxmlformats.org/officeDocument/2006/relationships/tags" Target="../tags/tag20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79.wmf"/><Relationship Id="rId5" Type="http://schemas.openxmlformats.org/officeDocument/2006/relationships/image" Target="../media/image177.wmf"/><Relationship Id="rId10" Type="http://schemas.openxmlformats.org/officeDocument/2006/relationships/oleObject" Target="../embeddings/oleObject161.bin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8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image" Target="../media/image186.wmf"/><Relationship Id="rId3" Type="http://schemas.openxmlformats.org/officeDocument/2006/relationships/image" Target="../media/image55.jpeg"/><Relationship Id="rId7" Type="http://schemas.openxmlformats.org/officeDocument/2006/relationships/image" Target="../media/image181.png"/><Relationship Id="rId12" Type="http://schemas.openxmlformats.org/officeDocument/2006/relationships/oleObject" Target="../embeddings/oleObject16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3.wmf"/><Relationship Id="rId11" Type="http://schemas.openxmlformats.org/officeDocument/2006/relationships/image" Target="../media/image185.emf"/><Relationship Id="rId5" Type="http://schemas.openxmlformats.org/officeDocument/2006/relationships/oleObject" Target="../embeddings/oleObject163.bin"/><Relationship Id="rId15" Type="http://schemas.openxmlformats.org/officeDocument/2006/relationships/image" Target="../media/image187.wmf"/><Relationship Id="rId10" Type="http://schemas.openxmlformats.org/officeDocument/2006/relationships/oleObject" Target="../embeddings/oleObject165.bin"/><Relationship Id="rId4" Type="http://schemas.openxmlformats.org/officeDocument/2006/relationships/image" Target="../media/image188.png"/><Relationship Id="rId9" Type="http://schemas.openxmlformats.org/officeDocument/2006/relationships/image" Target="../media/image184.wmf"/><Relationship Id="rId14" Type="http://schemas.openxmlformats.org/officeDocument/2006/relationships/oleObject" Target="../embeddings/oleObject16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89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174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98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image" Target="../media/image203.wmf"/><Relationship Id="rId3" Type="http://schemas.openxmlformats.org/officeDocument/2006/relationships/image" Target="../media/image55.jpeg"/><Relationship Id="rId7" Type="http://schemas.openxmlformats.org/officeDocument/2006/relationships/image" Target="../media/image200.wmf"/><Relationship Id="rId12" Type="http://schemas.openxmlformats.org/officeDocument/2006/relationships/oleObject" Target="../embeddings/oleObject17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202.wmf"/><Relationship Id="rId5" Type="http://schemas.openxmlformats.org/officeDocument/2006/relationships/image" Target="../media/image199.wmf"/><Relationship Id="rId15" Type="http://schemas.openxmlformats.org/officeDocument/2006/relationships/image" Target="../media/image204.wmf"/><Relationship Id="rId10" Type="http://schemas.openxmlformats.org/officeDocument/2006/relationships/oleObject" Target="../embeddings/oleObject178.bin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201.wmf"/><Relationship Id="rId14" Type="http://schemas.openxmlformats.org/officeDocument/2006/relationships/oleObject" Target="../embeddings/oleObject180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3" Type="http://schemas.openxmlformats.org/officeDocument/2006/relationships/oleObject" Target="../embeddings/oleObject181.bin"/><Relationship Id="rId7" Type="http://schemas.openxmlformats.org/officeDocument/2006/relationships/image" Target="../media/image207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06.e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205.wmf"/><Relationship Id="rId9" Type="http://schemas.openxmlformats.org/officeDocument/2006/relationships/image" Target="../media/image183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20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oleObject" Target="../embeddings/oleObject6.bin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20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211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14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21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216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18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21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oleObject" Target="../embeddings/oleObject200.bin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7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222.wmf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223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oleObject" Target="../embeddings/oleObject206.bin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228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30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25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10" Type="http://schemas.openxmlformats.org/officeDocument/2006/relationships/image" Target="../media/image227.wmf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229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231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oleObject" Target="../embeddings/oleObject214.bin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3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235.wmf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37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4.bin"/><Relationship Id="rId26" Type="http://schemas.openxmlformats.org/officeDocument/2006/relationships/image" Target="../media/image19.wmf"/><Relationship Id="rId21" Type="http://schemas.openxmlformats.org/officeDocument/2006/relationships/oleObject" Target="../embeddings/oleObject15.bin"/><Relationship Id="rId34" Type="http://schemas.openxmlformats.org/officeDocument/2006/relationships/oleObject" Target="../embeddings/oleObject21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17" Type="http://schemas.openxmlformats.org/officeDocument/2006/relationships/image" Target="../media/image15.wmf"/><Relationship Id="rId25" Type="http://schemas.openxmlformats.org/officeDocument/2006/relationships/oleObject" Target="../embeddings/oleObject17.bin"/><Relationship Id="rId33" Type="http://schemas.openxmlformats.org/officeDocument/2006/relationships/image" Target="../media/image2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3.bin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8.wmf"/><Relationship Id="rId32" Type="http://schemas.openxmlformats.org/officeDocument/2006/relationships/image" Target="../media/image22.wmf"/><Relationship Id="rId37" Type="http://schemas.openxmlformats.org/officeDocument/2006/relationships/image" Target="../media/image24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20.wmf"/><Relationship Id="rId36" Type="http://schemas.openxmlformats.org/officeDocument/2006/relationships/oleObject" Target="../embeddings/oleObject22.bin"/><Relationship Id="rId10" Type="http://schemas.openxmlformats.org/officeDocument/2006/relationships/image" Target="../media/image12.wmf"/><Relationship Id="rId19" Type="http://schemas.openxmlformats.org/officeDocument/2006/relationships/image" Target="../media/image16.wmf"/><Relationship Id="rId31" Type="http://schemas.openxmlformats.org/officeDocument/2006/relationships/oleObject" Target="../embeddings/oleObject20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18.bin"/><Relationship Id="rId30" Type="http://schemas.openxmlformats.org/officeDocument/2006/relationships/image" Target="../media/image21.wmf"/><Relationship Id="rId35" Type="http://schemas.openxmlformats.org/officeDocument/2006/relationships/image" Target="../media/image23.wmf"/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13" Type="http://schemas.openxmlformats.org/officeDocument/2006/relationships/image" Target="../media/image242.wmf"/><Relationship Id="rId18" Type="http://schemas.openxmlformats.org/officeDocument/2006/relationships/oleObject" Target="../embeddings/oleObject222.bin"/><Relationship Id="rId3" Type="http://schemas.openxmlformats.org/officeDocument/2006/relationships/image" Target="../media/image246.png"/><Relationship Id="rId7" Type="http://schemas.openxmlformats.org/officeDocument/2006/relationships/image" Target="../media/image239.wmf"/><Relationship Id="rId12" Type="http://schemas.openxmlformats.org/officeDocument/2006/relationships/oleObject" Target="../embeddings/oleObject219.bin"/><Relationship Id="rId17" Type="http://schemas.openxmlformats.org/officeDocument/2006/relationships/image" Target="../media/image244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21.bin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241.wmf"/><Relationship Id="rId5" Type="http://schemas.openxmlformats.org/officeDocument/2006/relationships/image" Target="../media/image238.wmf"/><Relationship Id="rId15" Type="http://schemas.openxmlformats.org/officeDocument/2006/relationships/image" Target="../media/image243.wmf"/><Relationship Id="rId10" Type="http://schemas.openxmlformats.org/officeDocument/2006/relationships/oleObject" Target="../embeddings/oleObject218.bin"/><Relationship Id="rId19" Type="http://schemas.openxmlformats.org/officeDocument/2006/relationships/image" Target="../media/image245.wmf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240.wmf"/><Relationship Id="rId14" Type="http://schemas.openxmlformats.org/officeDocument/2006/relationships/oleObject" Target="../embeddings/oleObject220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223.w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51.wmf"/><Relationship Id="rId17" Type="http://schemas.openxmlformats.org/officeDocument/2006/relationships/oleObject" Target="../embeddings/oleObject20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53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48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29.bin"/><Relationship Id="rId10" Type="http://schemas.openxmlformats.org/officeDocument/2006/relationships/image" Target="../media/image250.wmf"/><Relationship Id="rId4" Type="http://schemas.openxmlformats.org/officeDocument/2006/relationships/image" Target="../media/image247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252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231.bin"/><Relationship Id="rId10" Type="http://schemas.openxmlformats.org/officeDocument/2006/relationships/image" Target="../media/image260.wmf"/><Relationship Id="rId4" Type="http://schemas.openxmlformats.org/officeDocument/2006/relationships/image" Target="../media/image257.wmf"/><Relationship Id="rId9" Type="http://schemas.openxmlformats.org/officeDocument/2006/relationships/oleObject" Target="../embeddings/oleObject233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6.bin"/><Relationship Id="rId13" Type="http://schemas.openxmlformats.org/officeDocument/2006/relationships/image" Target="../media/image226.wmf"/><Relationship Id="rId3" Type="http://schemas.openxmlformats.org/officeDocument/2006/relationships/image" Target="../media/image262.png"/><Relationship Id="rId7" Type="http://schemas.openxmlformats.org/officeDocument/2006/relationships/image" Target="../media/image228.wmf"/><Relationship Id="rId12" Type="http://schemas.openxmlformats.org/officeDocument/2006/relationships/oleObject" Target="../embeddings/oleObject23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235.bin"/><Relationship Id="rId11" Type="http://schemas.openxmlformats.org/officeDocument/2006/relationships/image" Target="../media/image225.wmf"/><Relationship Id="rId5" Type="http://schemas.openxmlformats.org/officeDocument/2006/relationships/image" Target="../media/image261.wmf"/><Relationship Id="rId15" Type="http://schemas.openxmlformats.org/officeDocument/2006/relationships/image" Target="../media/image227.wmf"/><Relationship Id="rId10" Type="http://schemas.openxmlformats.org/officeDocument/2006/relationships/oleObject" Target="../embeddings/oleObject237.bin"/><Relationship Id="rId4" Type="http://schemas.openxmlformats.org/officeDocument/2006/relationships/oleObject" Target="../embeddings/oleObject234.bin"/><Relationship Id="rId9" Type="http://schemas.openxmlformats.org/officeDocument/2006/relationships/image" Target="../media/image224.wmf"/><Relationship Id="rId14" Type="http://schemas.openxmlformats.org/officeDocument/2006/relationships/oleObject" Target="../embeddings/oleObject239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png"/><Relationship Id="rId13" Type="http://schemas.openxmlformats.org/officeDocument/2006/relationships/image" Target="../media/image266.wmf"/><Relationship Id="rId18" Type="http://schemas.openxmlformats.org/officeDocument/2006/relationships/oleObject" Target="../embeddings/oleObject246.bin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55.jpeg"/><Relationship Id="rId7" Type="http://schemas.openxmlformats.org/officeDocument/2006/relationships/image" Target="../media/image264.wmf"/><Relationship Id="rId12" Type="http://schemas.openxmlformats.org/officeDocument/2006/relationships/oleObject" Target="../embeddings/oleObject243.bin"/><Relationship Id="rId17" Type="http://schemas.openxmlformats.org/officeDocument/2006/relationships/image" Target="../media/image268.wmf"/><Relationship Id="rId2" Type="http://schemas.openxmlformats.org/officeDocument/2006/relationships/tags" Target="../tags/tag21.xml"/><Relationship Id="rId16" Type="http://schemas.openxmlformats.org/officeDocument/2006/relationships/oleObject" Target="../embeddings/oleObject245.bin"/><Relationship Id="rId20" Type="http://schemas.openxmlformats.org/officeDocument/2006/relationships/image" Target="../media/image271.png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241.bin"/><Relationship Id="rId11" Type="http://schemas.openxmlformats.org/officeDocument/2006/relationships/image" Target="../media/image265.wmf"/><Relationship Id="rId5" Type="http://schemas.openxmlformats.org/officeDocument/2006/relationships/image" Target="../media/image263.wmf"/><Relationship Id="rId15" Type="http://schemas.openxmlformats.org/officeDocument/2006/relationships/image" Target="../media/image267.wmf"/><Relationship Id="rId10" Type="http://schemas.openxmlformats.org/officeDocument/2006/relationships/oleObject" Target="../embeddings/oleObject242.bin"/><Relationship Id="rId19" Type="http://schemas.openxmlformats.org/officeDocument/2006/relationships/image" Target="../media/image269.wmf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270.png"/><Relationship Id="rId14" Type="http://schemas.openxmlformats.org/officeDocument/2006/relationships/oleObject" Target="../embeddings/oleObject244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279.w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76.wmf"/><Relationship Id="rId17" Type="http://schemas.openxmlformats.org/officeDocument/2006/relationships/oleObject" Target="../embeddings/oleObject25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78.wmf"/><Relationship Id="rId20" Type="http://schemas.openxmlformats.org/officeDocument/2006/relationships/image" Target="../media/image280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10" Type="http://schemas.openxmlformats.org/officeDocument/2006/relationships/image" Target="../media/image275.wmf"/><Relationship Id="rId19" Type="http://schemas.openxmlformats.org/officeDocument/2006/relationships/oleObject" Target="../embeddings/oleObject255.bin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77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8.bin"/><Relationship Id="rId13" Type="http://schemas.openxmlformats.org/officeDocument/2006/relationships/oleObject" Target="../embeddings/oleObject260.bin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282.wmf"/><Relationship Id="rId12" Type="http://schemas.openxmlformats.org/officeDocument/2006/relationships/image" Target="../media/image284.wmf"/><Relationship Id="rId17" Type="http://schemas.openxmlformats.org/officeDocument/2006/relationships/image" Target="../media/image287.png"/><Relationship Id="rId2" Type="http://schemas.openxmlformats.org/officeDocument/2006/relationships/tags" Target="../tags/tag22.xml"/><Relationship Id="rId16" Type="http://schemas.openxmlformats.org/officeDocument/2006/relationships/image" Target="../media/image286.wmf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57.bin"/><Relationship Id="rId11" Type="http://schemas.openxmlformats.org/officeDocument/2006/relationships/oleObject" Target="../embeddings/oleObject259.bin"/><Relationship Id="rId5" Type="http://schemas.openxmlformats.org/officeDocument/2006/relationships/image" Target="../media/image281.wmf"/><Relationship Id="rId15" Type="http://schemas.openxmlformats.org/officeDocument/2006/relationships/oleObject" Target="../embeddings/oleObject261.bin"/><Relationship Id="rId10" Type="http://schemas.openxmlformats.org/officeDocument/2006/relationships/image" Target="../media/image55.jpeg"/><Relationship Id="rId4" Type="http://schemas.openxmlformats.org/officeDocument/2006/relationships/oleObject" Target="../embeddings/oleObject256.bin"/><Relationship Id="rId9" Type="http://schemas.openxmlformats.org/officeDocument/2006/relationships/image" Target="../media/image283.wmf"/><Relationship Id="rId14" Type="http://schemas.openxmlformats.org/officeDocument/2006/relationships/image" Target="../media/image28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wmf"/></Relationships>
</file>

<file path=ppt/slides/_rels/slide7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1.wmf"/><Relationship Id="rId18" Type="http://schemas.openxmlformats.org/officeDocument/2006/relationships/oleObject" Target="../embeddings/oleObject268.bin"/><Relationship Id="rId26" Type="http://schemas.openxmlformats.org/officeDocument/2006/relationships/oleObject" Target="../embeddings/oleObject272.bin"/><Relationship Id="rId3" Type="http://schemas.openxmlformats.org/officeDocument/2006/relationships/tags" Target="../tags/tag24.xml"/><Relationship Id="rId21" Type="http://schemas.openxmlformats.org/officeDocument/2006/relationships/image" Target="../media/image295.wmf"/><Relationship Id="rId34" Type="http://schemas.openxmlformats.org/officeDocument/2006/relationships/image" Target="../media/image302.png"/><Relationship Id="rId7" Type="http://schemas.openxmlformats.org/officeDocument/2006/relationships/image" Target="../media/image288.wmf"/><Relationship Id="rId12" Type="http://schemas.openxmlformats.org/officeDocument/2006/relationships/oleObject" Target="../embeddings/oleObject265.bin"/><Relationship Id="rId17" Type="http://schemas.openxmlformats.org/officeDocument/2006/relationships/image" Target="../media/image293.wmf"/><Relationship Id="rId25" Type="http://schemas.openxmlformats.org/officeDocument/2006/relationships/image" Target="../media/image297.wmf"/><Relationship Id="rId33" Type="http://schemas.openxmlformats.org/officeDocument/2006/relationships/image" Target="../media/image301.wmf"/><Relationship Id="rId2" Type="http://schemas.openxmlformats.org/officeDocument/2006/relationships/tags" Target="../tags/tag23.xml"/><Relationship Id="rId16" Type="http://schemas.openxmlformats.org/officeDocument/2006/relationships/oleObject" Target="../embeddings/oleObject267.bin"/><Relationship Id="rId20" Type="http://schemas.openxmlformats.org/officeDocument/2006/relationships/oleObject" Target="../embeddings/oleObject269.bin"/><Relationship Id="rId29" Type="http://schemas.openxmlformats.org/officeDocument/2006/relationships/image" Target="../media/image299.wmf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262.bin"/><Relationship Id="rId11" Type="http://schemas.openxmlformats.org/officeDocument/2006/relationships/image" Target="../media/image290.wmf"/><Relationship Id="rId24" Type="http://schemas.openxmlformats.org/officeDocument/2006/relationships/oleObject" Target="../embeddings/oleObject271.bin"/><Relationship Id="rId32" Type="http://schemas.openxmlformats.org/officeDocument/2006/relationships/oleObject" Target="../embeddings/oleObject275.bin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92.wmf"/><Relationship Id="rId23" Type="http://schemas.openxmlformats.org/officeDocument/2006/relationships/image" Target="../media/image296.wmf"/><Relationship Id="rId28" Type="http://schemas.openxmlformats.org/officeDocument/2006/relationships/oleObject" Target="../embeddings/oleObject273.bin"/><Relationship Id="rId36" Type="http://schemas.openxmlformats.org/officeDocument/2006/relationships/image" Target="../media/image304.png"/><Relationship Id="rId10" Type="http://schemas.openxmlformats.org/officeDocument/2006/relationships/oleObject" Target="../embeddings/oleObject264.bin"/><Relationship Id="rId19" Type="http://schemas.openxmlformats.org/officeDocument/2006/relationships/image" Target="../media/image294.wmf"/><Relationship Id="rId31" Type="http://schemas.openxmlformats.org/officeDocument/2006/relationships/image" Target="../media/image300.wmf"/><Relationship Id="rId4" Type="http://schemas.openxmlformats.org/officeDocument/2006/relationships/tags" Target="../tags/tag25.xml"/><Relationship Id="rId9" Type="http://schemas.openxmlformats.org/officeDocument/2006/relationships/image" Target="../media/image289.wmf"/><Relationship Id="rId14" Type="http://schemas.openxmlformats.org/officeDocument/2006/relationships/oleObject" Target="../embeddings/oleObject266.bin"/><Relationship Id="rId22" Type="http://schemas.openxmlformats.org/officeDocument/2006/relationships/oleObject" Target="../embeddings/oleObject270.bin"/><Relationship Id="rId27" Type="http://schemas.openxmlformats.org/officeDocument/2006/relationships/image" Target="../media/image298.wmf"/><Relationship Id="rId30" Type="http://schemas.openxmlformats.org/officeDocument/2006/relationships/oleObject" Target="../embeddings/oleObject274.bin"/><Relationship Id="rId35" Type="http://schemas.openxmlformats.org/officeDocument/2006/relationships/image" Target="../media/image303.png"/><Relationship Id="rId8" Type="http://schemas.openxmlformats.org/officeDocument/2006/relationships/oleObject" Target="../embeddings/oleObject263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png"/><Relationship Id="rId2" Type="http://schemas.openxmlformats.org/officeDocument/2006/relationships/image" Target="../media/image30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13" Type="http://schemas.openxmlformats.org/officeDocument/2006/relationships/image" Target="../media/image311.wmf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08.wmf"/><Relationship Id="rId12" Type="http://schemas.openxmlformats.org/officeDocument/2006/relationships/oleObject" Target="../embeddings/oleObject279.bin"/><Relationship Id="rId2" Type="http://schemas.openxmlformats.org/officeDocument/2006/relationships/tags" Target="../tags/tag26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276.bin"/><Relationship Id="rId11" Type="http://schemas.openxmlformats.org/officeDocument/2006/relationships/image" Target="../media/image310.wmf"/><Relationship Id="rId5" Type="http://schemas.openxmlformats.org/officeDocument/2006/relationships/image" Target="../media/image314.png"/><Relationship Id="rId15" Type="http://schemas.openxmlformats.org/officeDocument/2006/relationships/image" Target="../media/image312.wmf"/><Relationship Id="rId10" Type="http://schemas.openxmlformats.org/officeDocument/2006/relationships/oleObject" Target="../embeddings/oleObject278.bin"/><Relationship Id="rId4" Type="http://schemas.openxmlformats.org/officeDocument/2006/relationships/image" Target="../media/image313.png"/><Relationship Id="rId9" Type="http://schemas.openxmlformats.org/officeDocument/2006/relationships/image" Target="../media/image309.wmf"/><Relationship Id="rId14" Type="http://schemas.openxmlformats.org/officeDocument/2006/relationships/oleObject" Target="../embeddings/oleObject280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16.wmf"/><Relationship Id="rId5" Type="http://schemas.openxmlformats.org/officeDocument/2006/relationships/oleObject" Target="../embeddings/oleObject282.bin"/><Relationship Id="rId4" Type="http://schemas.openxmlformats.org/officeDocument/2006/relationships/image" Target="../media/image315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18.w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317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5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21.wmf"/><Relationship Id="rId5" Type="http://schemas.openxmlformats.org/officeDocument/2006/relationships/oleObject" Target="../embeddings/oleObject285.bin"/><Relationship Id="rId4" Type="http://schemas.openxmlformats.org/officeDocument/2006/relationships/image" Target="../media/image322.jpe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image" Target="../media/image327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24.emf"/><Relationship Id="rId12" Type="http://schemas.openxmlformats.org/officeDocument/2006/relationships/oleObject" Target="../embeddings/oleObject29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287.bin"/><Relationship Id="rId11" Type="http://schemas.openxmlformats.org/officeDocument/2006/relationships/image" Target="../media/image326.wmf"/><Relationship Id="rId5" Type="http://schemas.openxmlformats.org/officeDocument/2006/relationships/image" Target="../media/image323.wmf"/><Relationship Id="rId10" Type="http://schemas.openxmlformats.org/officeDocument/2006/relationships/oleObject" Target="../embeddings/oleObject289.bin"/><Relationship Id="rId4" Type="http://schemas.openxmlformats.org/officeDocument/2006/relationships/oleObject" Target="../embeddings/oleObject286.bin"/><Relationship Id="rId9" Type="http://schemas.openxmlformats.org/officeDocument/2006/relationships/image" Target="../media/image325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13" Type="http://schemas.openxmlformats.org/officeDocument/2006/relationships/oleObject" Target="../embeddings/oleObject296.bin"/><Relationship Id="rId18" Type="http://schemas.openxmlformats.org/officeDocument/2006/relationships/image" Target="../media/image335.wmf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332.wmf"/><Relationship Id="rId17" Type="http://schemas.openxmlformats.org/officeDocument/2006/relationships/oleObject" Target="../embeddings/oleObject29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34.wmf"/><Relationship Id="rId20" Type="http://schemas.openxmlformats.org/officeDocument/2006/relationships/image" Target="../media/image336.w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29.e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10" Type="http://schemas.openxmlformats.org/officeDocument/2006/relationships/image" Target="../media/image331.wmf"/><Relationship Id="rId19" Type="http://schemas.openxmlformats.org/officeDocument/2006/relationships/oleObject" Target="../embeddings/oleObject299.bin"/><Relationship Id="rId4" Type="http://schemas.openxmlformats.org/officeDocument/2006/relationships/image" Target="../media/image328.e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3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3" Type="http://schemas.openxmlformats.org/officeDocument/2006/relationships/slideLayout" Target="../slideLayouts/slideLayout18.xml"/><Relationship Id="rId7" Type="http://schemas.openxmlformats.org/officeDocument/2006/relationships/oleObject" Target="../embeddings/oleObject301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40.png"/><Relationship Id="rId5" Type="http://schemas.openxmlformats.org/officeDocument/2006/relationships/image" Target="../media/image337.wmf"/><Relationship Id="rId10" Type="http://schemas.openxmlformats.org/officeDocument/2006/relationships/image" Target="../media/image339.emf"/><Relationship Id="rId4" Type="http://schemas.openxmlformats.org/officeDocument/2006/relationships/oleObject" Target="../embeddings/oleObject300.bin"/><Relationship Id="rId9" Type="http://schemas.openxmlformats.org/officeDocument/2006/relationships/oleObject" Target="../embeddings/oleObject302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wmf"/><Relationship Id="rId13" Type="http://schemas.openxmlformats.org/officeDocument/2006/relationships/oleObject" Target="../embeddings/oleObject308.bin"/><Relationship Id="rId18" Type="http://schemas.openxmlformats.org/officeDocument/2006/relationships/image" Target="../media/image348.wmf"/><Relationship Id="rId3" Type="http://schemas.openxmlformats.org/officeDocument/2006/relationships/oleObject" Target="../embeddings/oleObject303.bin"/><Relationship Id="rId7" Type="http://schemas.openxmlformats.org/officeDocument/2006/relationships/oleObject" Target="../embeddings/oleObject305.bin"/><Relationship Id="rId12" Type="http://schemas.openxmlformats.org/officeDocument/2006/relationships/image" Target="../media/image345.wmf"/><Relationship Id="rId17" Type="http://schemas.openxmlformats.org/officeDocument/2006/relationships/oleObject" Target="../embeddings/oleObject31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47.wmf"/><Relationship Id="rId20" Type="http://schemas.openxmlformats.org/officeDocument/2006/relationships/image" Target="../media/image349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42.wmf"/><Relationship Id="rId11" Type="http://schemas.openxmlformats.org/officeDocument/2006/relationships/oleObject" Target="../embeddings/oleObject307.bin"/><Relationship Id="rId5" Type="http://schemas.openxmlformats.org/officeDocument/2006/relationships/oleObject" Target="../embeddings/oleObject304.bin"/><Relationship Id="rId15" Type="http://schemas.openxmlformats.org/officeDocument/2006/relationships/oleObject" Target="../embeddings/oleObject309.bin"/><Relationship Id="rId10" Type="http://schemas.openxmlformats.org/officeDocument/2006/relationships/image" Target="../media/image344.wmf"/><Relationship Id="rId19" Type="http://schemas.openxmlformats.org/officeDocument/2006/relationships/oleObject" Target="../embeddings/oleObject311.bin"/><Relationship Id="rId4" Type="http://schemas.openxmlformats.org/officeDocument/2006/relationships/image" Target="../media/image341.wmf"/><Relationship Id="rId9" Type="http://schemas.openxmlformats.org/officeDocument/2006/relationships/oleObject" Target="../embeddings/oleObject306.bin"/><Relationship Id="rId14" Type="http://schemas.openxmlformats.org/officeDocument/2006/relationships/image" Target="../media/image346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4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5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313.bin"/><Relationship Id="rId11" Type="http://schemas.openxmlformats.org/officeDocument/2006/relationships/image" Target="../media/image353.wmf"/><Relationship Id="rId5" Type="http://schemas.openxmlformats.org/officeDocument/2006/relationships/image" Target="../media/image350.wmf"/><Relationship Id="rId10" Type="http://schemas.openxmlformats.org/officeDocument/2006/relationships/oleObject" Target="../embeddings/oleObject315.bin"/><Relationship Id="rId4" Type="http://schemas.openxmlformats.org/officeDocument/2006/relationships/oleObject" Target="../embeddings/oleObject312.bin"/><Relationship Id="rId9" Type="http://schemas.openxmlformats.org/officeDocument/2006/relationships/image" Target="../media/image352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8.bin"/><Relationship Id="rId13" Type="http://schemas.openxmlformats.org/officeDocument/2006/relationships/image" Target="../media/image357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53.wmf"/><Relationship Id="rId12" Type="http://schemas.openxmlformats.org/officeDocument/2006/relationships/oleObject" Target="../embeddings/oleObject3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317.bin"/><Relationship Id="rId11" Type="http://schemas.openxmlformats.org/officeDocument/2006/relationships/image" Target="../media/image356.wmf"/><Relationship Id="rId5" Type="http://schemas.openxmlformats.org/officeDocument/2006/relationships/image" Target="../media/image354.wmf"/><Relationship Id="rId10" Type="http://schemas.openxmlformats.org/officeDocument/2006/relationships/oleObject" Target="../embeddings/oleObject319.bin"/><Relationship Id="rId4" Type="http://schemas.openxmlformats.org/officeDocument/2006/relationships/oleObject" Target="../embeddings/oleObject316.bin"/><Relationship Id="rId9" Type="http://schemas.openxmlformats.org/officeDocument/2006/relationships/image" Target="../media/image355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5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322.bin"/><Relationship Id="rId5" Type="http://schemas.openxmlformats.org/officeDocument/2006/relationships/image" Target="../media/image358.wmf"/><Relationship Id="rId4" Type="http://schemas.openxmlformats.org/officeDocument/2006/relationships/oleObject" Target="../embeddings/oleObject321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5.bin"/><Relationship Id="rId13" Type="http://schemas.openxmlformats.org/officeDocument/2006/relationships/image" Target="../media/image364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61.wmf"/><Relationship Id="rId12" Type="http://schemas.openxmlformats.org/officeDocument/2006/relationships/oleObject" Target="../embeddings/oleObject3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324.bin"/><Relationship Id="rId11" Type="http://schemas.openxmlformats.org/officeDocument/2006/relationships/image" Target="../media/image363.wmf"/><Relationship Id="rId5" Type="http://schemas.openxmlformats.org/officeDocument/2006/relationships/image" Target="../media/image360.wmf"/><Relationship Id="rId10" Type="http://schemas.openxmlformats.org/officeDocument/2006/relationships/oleObject" Target="../embeddings/oleObject326.bin"/><Relationship Id="rId4" Type="http://schemas.openxmlformats.org/officeDocument/2006/relationships/oleObject" Target="../embeddings/oleObject323.bin"/><Relationship Id="rId9" Type="http://schemas.openxmlformats.org/officeDocument/2006/relationships/image" Target="../media/image362.w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172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7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98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7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audio" Target="../media/audio4.wav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1.vml"/><Relationship Id="rId6" Type="http://schemas.openxmlformats.org/officeDocument/2006/relationships/audio" Target="../media/audio5.wav"/><Relationship Id="rId5" Type="http://schemas.openxmlformats.org/officeDocument/2006/relationships/audio" Target="../media/audio3.wav"/><Relationship Id="rId10" Type="http://schemas.openxmlformats.org/officeDocument/2006/relationships/image" Target="../media/image218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94.bin"/></Relationships>
</file>

<file path=ppt/slides/_rels/slide9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1.wmf"/><Relationship Id="rId18" Type="http://schemas.openxmlformats.org/officeDocument/2006/relationships/oleObject" Target="../embeddings/oleObject268.bin"/><Relationship Id="rId26" Type="http://schemas.openxmlformats.org/officeDocument/2006/relationships/oleObject" Target="../embeddings/oleObject272.bin"/><Relationship Id="rId3" Type="http://schemas.openxmlformats.org/officeDocument/2006/relationships/tags" Target="../tags/tag29.xml"/><Relationship Id="rId21" Type="http://schemas.openxmlformats.org/officeDocument/2006/relationships/image" Target="../media/image295.wmf"/><Relationship Id="rId34" Type="http://schemas.openxmlformats.org/officeDocument/2006/relationships/image" Target="../media/image302.png"/><Relationship Id="rId7" Type="http://schemas.openxmlformats.org/officeDocument/2006/relationships/image" Target="../media/image288.wmf"/><Relationship Id="rId12" Type="http://schemas.openxmlformats.org/officeDocument/2006/relationships/oleObject" Target="../embeddings/oleObject265.bin"/><Relationship Id="rId17" Type="http://schemas.openxmlformats.org/officeDocument/2006/relationships/image" Target="../media/image293.wmf"/><Relationship Id="rId25" Type="http://schemas.openxmlformats.org/officeDocument/2006/relationships/image" Target="../media/image297.wmf"/><Relationship Id="rId33" Type="http://schemas.openxmlformats.org/officeDocument/2006/relationships/image" Target="../media/image301.wmf"/><Relationship Id="rId2" Type="http://schemas.openxmlformats.org/officeDocument/2006/relationships/tags" Target="../tags/tag28.xml"/><Relationship Id="rId16" Type="http://schemas.openxmlformats.org/officeDocument/2006/relationships/oleObject" Target="../embeddings/oleObject267.bin"/><Relationship Id="rId20" Type="http://schemas.openxmlformats.org/officeDocument/2006/relationships/oleObject" Target="../embeddings/oleObject269.bin"/><Relationship Id="rId29" Type="http://schemas.openxmlformats.org/officeDocument/2006/relationships/image" Target="../media/image299.wmf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oleObject262.bin"/><Relationship Id="rId11" Type="http://schemas.openxmlformats.org/officeDocument/2006/relationships/image" Target="../media/image290.wmf"/><Relationship Id="rId24" Type="http://schemas.openxmlformats.org/officeDocument/2006/relationships/oleObject" Target="../embeddings/oleObject271.bin"/><Relationship Id="rId32" Type="http://schemas.openxmlformats.org/officeDocument/2006/relationships/oleObject" Target="../embeddings/oleObject275.bin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92.wmf"/><Relationship Id="rId23" Type="http://schemas.openxmlformats.org/officeDocument/2006/relationships/image" Target="../media/image296.wmf"/><Relationship Id="rId28" Type="http://schemas.openxmlformats.org/officeDocument/2006/relationships/oleObject" Target="../embeddings/oleObject273.bin"/><Relationship Id="rId36" Type="http://schemas.openxmlformats.org/officeDocument/2006/relationships/image" Target="../media/image304.png"/><Relationship Id="rId10" Type="http://schemas.openxmlformats.org/officeDocument/2006/relationships/oleObject" Target="../embeddings/oleObject264.bin"/><Relationship Id="rId19" Type="http://schemas.openxmlformats.org/officeDocument/2006/relationships/image" Target="../media/image294.wmf"/><Relationship Id="rId31" Type="http://schemas.openxmlformats.org/officeDocument/2006/relationships/image" Target="../media/image300.wmf"/><Relationship Id="rId4" Type="http://schemas.openxmlformats.org/officeDocument/2006/relationships/tags" Target="../tags/tag30.xml"/><Relationship Id="rId9" Type="http://schemas.openxmlformats.org/officeDocument/2006/relationships/image" Target="../media/image289.wmf"/><Relationship Id="rId14" Type="http://schemas.openxmlformats.org/officeDocument/2006/relationships/oleObject" Target="../embeddings/oleObject266.bin"/><Relationship Id="rId22" Type="http://schemas.openxmlformats.org/officeDocument/2006/relationships/oleObject" Target="../embeddings/oleObject270.bin"/><Relationship Id="rId27" Type="http://schemas.openxmlformats.org/officeDocument/2006/relationships/image" Target="../media/image298.wmf"/><Relationship Id="rId30" Type="http://schemas.openxmlformats.org/officeDocument/2006/relationships/oleObject" Target="../embeddings/oleObject274.bin"/><Relationship Id="rId35" Type="http://schemas.openxmlformats.org/officeDocument/2006/relationships/image" Target="../media/image303.png"/><Relationship Id="rId8" Type="http://schemas.openxmlformats.org/officeDocument/2006/relationships/oleObject" Target="../embeddings/oleObject263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8.bin"/><Relationship Id="rId3" Type="http://schemas.openxmlformats.org/officeDocument/2006/relationships/audio" Target="../media/audio6.wav"/><Relationship Id="rId7" Type="http://schemas.openxmlformats.org/officeDocument/2006/relationships/audio" Target="../media/audio4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3.vml"/><Relationship Id="rId6" Type="http://schemas.openxmlformats.org/officeDocument/2006/relationships/audio" Target="../media/audio3.wav"/><Relationship Id="rId5" Type="http://schemas.openxmlformats.org/officeDocument/2006/relationships/audio" Target="../media/audio5.wav"/><Relationship Id="rId4" Type="http://schemas.openxmlformats.org/officeDocument/2006/relationships/audio" Target="../media/audio2.wav"/><Relationship Id="rId9" Type="http://schemas.openxmlformats.org/officeDocument/2006/relationships/image" Target="../media/image365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53.wmf"/><Relationship Id="rId12" Type="http://schemas.openxmlformats.org/officeDocument/2006/relationships/image" Target="../media/image141.png"/><Relationship Id="rId2" Type="http://schemas.openxmlformats.org/officeDocument/2006/relationships/tags" Target="../tags/tag31.xml"/><Relationship Id="rId1" Type="http://schemas.openxmlformats.org/officeDocument/2006/relationships/vmlDrawing" Target="../drawings/vmlDrawing74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55.wmf"/><Relationship Id="rId5" Type="http://schemas.openxmlformats.org/officeDocument/2006/relationships/image" Target="../media/image152.wmf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54.wmf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75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6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E98A5-1F54-4EC8-AE0D-6733A4C07F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23728" y="1628800"/>
            <a:ext cx="3744416" cy="531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>
                <a:latin typeface="+mn-ea"/>
              </a:rPr>
              <a:t>第六章 数值微分</a:t>
            </a:r>
            <a:endParaRPr lang="en-US" altLang="zh-CN" sz="36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>
                <a:latin typeface="+mn-ea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28846-C7DA-44BD-98AF-B7EA86C41592}"/>
              </a:ext>
            </a:extLst>
          </p:cNvPr>
          <p:cNvSpPr txBox="1"/>
          <p:nvPr/>
        </p:nvSpPr>
        <p:spPr>
          <a:xfrm>
            <a:off x="2627784" y="2639709"/>
            <a:ext cx="6120680" cy="258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6.1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引言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6.2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导数的近似值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6.3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插值型求导公式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6.4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数值差分公式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6.5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运用数值积分求数值微分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8814C3-0CFE-4C91-8094-95E60082962D}"/>
              </a:ext>
            </a:extLst>
          </p:cNvPr>
          <p:cNvSpPr txBox="1"/>
          <p:nvPr/>
        </p:nvSpPr>
        <p:spPr>
          <a:xfrm>
            <a:off x="3851920" y="69269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182723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7" name="Rectangle 7">
            <a:extLst>
              <a:ext uri="{FF2B5EF4-FFF2-40B4-BE49-F238E27FC236}">
                <a16:creationId xmlns:a16="http://schemas.microsoft.com/office/drawing/2014/main" id="{235E13AA-2660-47C3-A5C4-0971F39BA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82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06" name="Object 6">
            <a:extLst>
              <a:ext uri="{FF2B5EF4-FFF2-40B4-BE49-F238E27FC236}">
                <a16:creationId xmlns:a16="http://schemas.microsoft.com/office/drawing/2014/main" id="{FD4F5117-7AC8-46E6-93CB-64FBA8CDC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089229"/>
              </p:ext>
            </p:extLst>
          </p:nvPr>
        </p:nvGraphicFramePr>
        <p:xfrm>
          <a:off x="0" y="1114536"/>
          <a:ext cx="46958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51" name="Equation" r:id="rId5" imgW="2577960" imgH="215640" progId="Equation.DSMT4">
                  <p:embed/>
                </p:oleObj>
              </mc:Choice>
              <mc:Fallback>
                <p:oleObj name="Equation" r:id="rId5" imgW="2577960" imgH="215640" progId="Equation.DSMT4">
                  <p:embed/>
                  <p:pic>
                    <p:nvPicPr>
                      <p:cNvPr id="51206" name="Object 6">
                        <a:extLst>
                          <a:ext uri="{FF2B5EF4-FFF2-40B4-BE49-F238E27FC236}">
                            <a16:creationId xmlns:a16="http://schemas.microsoft.com/office/drawing/2014/main" id="{FD4F5117-7AC8-46E6-93CB-64FBA8CDC6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14536"/>
                        <a:ext cx="46958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6 1">
            <a:extLst>
              <a:ext uri="{FF2B5EF4-FFF2-40B4-BE49-F238E27FC236}">
                <a16:creationId xmlns:a16="http://schemas.microsoft.com/office/drawing/2014/main" id="{CB533A8C-914F-4E9F-A42F-D841F4B12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54444"/>
              </p:ext>
            </p:extLst>
          </p:nvPr>
        </p:nvGraphicFramePr>
        <p:xfrm>
          <a:off x="257761" y="2145493"/>
          <a:ext cx="32845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52" name="Equation" r:id="rId7" imgW="1803240" imgH="215640" progId="Equation.DSMT4">
                  <p:embed/>
                </p:oleObj>
              </mc:Choice>
              <mc:Fallback>
                <p:oleObj name="Equation" r:id="rId7" imgW="1803240" imgH="215640" progId="Equation.DSMT4">
                  <p:embed/>
                  <p:pic>
                    <p:nvPicPr>
                      <p:cNvPr id="51216" name="Object 16">
                        <a:extLst>
                          <a:ext uri="{FF2B5EF4-FFF2-40B4-BE49-F238E27FC236}">
                            <a16:creationId xmlns:a16="http://schemas.microsoft.com/office/drawing/2014/main" id="{CB533A8C-914F-4E9F-A42F-D841F4B121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61" y="2145493"/>
                        <a:ext cx="328453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17">
            <a:extLst>
              <a:ext uri="{FF2B5EF4-FFF2-40B4-BE49-F238E27FC236}">
                <a16:creationId xmlns:a16="http://schemas.microsoft.com/office/drawing/2014/main" id="{351A67FC-E082-40BF-B9B9-D83C051FF1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636813"/>
              </p:ext>
            </p:extLst>
          </p:nvPr>
        </p:nvGraphicFramePr>
        <p:xfrm>
          <a:off x="3460707" y="2167266"/>
          <a:ext cx="18970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53" name="Equation" r:id="rId9" imgW="1041120" imgH="215640" progId="Equation.DSMT4">
                  <p:embed/>
                </p:oleObj>
              </mc:Choice>
              <mc:Fallback>
                <p:oleObj name="Equation" r:id="rId9" imgW="1041120" imgH="215640" progId="Equation.DSMT4">
                  <p:embed/>
                  <p:pic>
                    <p:nvPicPr>
                      <p:cNvPr id="51217" name="Object 17">
                        <a:extLst>
                          <a:ext uri="{FF2B5EF4-FFF2-40B4-BE49-F238E27FC236}">
                            <a16:creationId xmlns:a16="http://schemas.microsoft.com/office/drawing/2014/main" id="{351A67FC-E082-40BF-B9B9-D83C051FF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07" y="2167266"/>
                        <a:ext cx="1897062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8">
            <a:extLst>
              <a:ext uri="{FF2B5EF4-FFF2-40B4-BE49-F238E27FC236}">
                <a16:creationId xmlns:a16="http://schemas.microsoft.com/office/drawing/2014/main" id="{DCD05F1F-813E-4FBC-8A1A-2F2B2B5513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54409"/>
              </p:ext>
            </p:extLst>
          </p:nvPr>
        </p:nvGraphicFramePr>
        <p:xfrm>
          <a:off x="5474064" y="2175561"/>
          <a:ext cx="32623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54" name="Equation" r:id="rId11" imgW="1790640" imgH="203040" progId="Equation.DSMT4">
                  <p:embed/>
                </p:oleObj>
              </mc:Choice>
              <mc:Fallback>
                <p:oleObj name="Equation" r:id="rId11" imgW="1790640" imgH="203040" progId="Equation.DSMT4">
                  <p:embed/>
                  <p:pic>
                    <p:nvPicPr>
                      <p:cNvPr id="51218" name="Object 18">
                        <a:extLst>
                          <a:ext uri="{FF2B5EF4-FFF2-40B4-BE49-F238E27FC236}">
                            <a16:creationId xmlns:a16="http://schemas.microsoft.com/office/drawing/2014/main" id="{DCD05F1F-813E-4FBC-8A1A-2F2B2B5513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064" y="2175561"/>
                        <a:ext cx="32623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19">
            <a:extLst>
              <a:ext uri="{FF2B5EF4-FFF2-40B4-BE49-F238E27FC236}">
                <a16:creationId xmlns:a16="http://schemas.microsoft.com/office/drawing/2014/main" id="{EFFD160F-8DA1-47CC-BAB4-8B57BFE65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702623"/>
              </p:ext>
            </p:extLst>
          </p:nvPr>
        </p:nvGraphicFramePr>
        <p:xfrm>
          <a:off x="2799513" y="2654158"/>
          <a:ext cx="32194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55" name="Equation" r:id="rId13" imgW="1765080" imgH="279360" progId="Equation.DSMT4">
                  <p:embed/>
                </p:oleObj>
              </mc:Choice>
              <mc:Fallback>
                <p:oleObj name="Equation" r:id="rId13" imgW="1765080" imgH="279360" progId="Equation.DSMT4">
                  <p:embed/>
                  <p:pic>
                    <p:nvPicPr>
                      <p:cNvPr id="51219" name="Object 19">
                        <a:extLst>
                          <a:ext uri="{FF2B5EF4-FFF2-40B4-BE49-F238E27FC236}">
                            <a16:creationId xmlns:a16="http://schemas.microsoft.com/office/drawing/2014/main" id="{EFFD160F-8DA1-47CC-BAB4-8B57BFE65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513" y="2654158"/>
                        <a:ext cx="321945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0" name="Object 20">
            <a:extLst>
              <a:ext uri="{FF2B5EF4-FFF2-40B4-BE49-F238E27FC236}">
                <a16:creationId xmlns:a16="http://schemas.microsoft.com/office/drawing/2014/main" id="{636C95EA-07AD-4893-92F7-5E5E8B4CE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306222"/>
              </p:ext>
            </p:extLst>
          </p:nvPr>
        </p:nvGraphicFramePr>
        <p:xfrm>
          <a:off x="107504" y="3212976"/>
          <a:ext cx="75263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56" name="Equation" r:id="rId15" imgW="4127400" imgH="431640" progId="Equation.DSMT4">
                  <p:embed/>
                </p:oleObj>
              </mc:Choice>
              <mc:Fallback>
                <p:oleObj name="Equation" r:id="rId15" imgW="4127400" imgH="431640" progId="Equation.DSMT4">
                  <p:embed/>
                  <p:pic>
                    <p:nvPicPr>
                      <p:cNvPr id="51220" name="Object 20">
                        <a:extLst>
                          <a:ext uri="{FF2B5EF4-FFF2-40B4-BE49-F238E27FC236}">
                            <a16:creationId xmlns:a16="http://schemas.microsoft.com/office/drawing/2014/main" id="{636C95EA-07AD-4893-92F7-5E5E8B4CE8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212976"/>
                        <a:ext cx="7526338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76088B6F-F075-4CAD-B91D-143C1890C5DC}"/>
              </a:ext>
            </a:extLst>
          </p:cNvPr>
          <p:cNvSpPr txBox="1">
            <a:spLocks noChangeArrowheads="1"/>
          </p:cNvSpPr>
          <p:nvPr/>
        </p:nvSpPr>
        <p:spPr>
          <a:xfrm>
            <a:off x="2866951" y="62806"/>
            <a:ext cx="3019821" cy="572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auto">
              <a:spcAft>
                <a:spcPts val="0"/>
              </a:spcAft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3E8691-8672-41E0-A6E4-4DD39936615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9" y="1593386"/>
            <a:ext cx="2176410" cy="411276"/>
          </a:xfrm>
          <a:prstGeom prst="rect">
            <a:avLst/>
          </a:prstGeom>
        </p:spPr>
      </p:pic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896C3D90-47D8-4B01-8E70-D59D1CA38B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344104"/>
              </p:ext>
            </p:extLst>
          </p:nvPr>
        </p:nvGraphicFramePr>
        <p:xfrm>
          <a:off x="280095" y="4090957"/>
          <a:ext cx="648335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57" name="Equation" r:id="rId18" imgW="3555720" imgH="457200" progId="Equation.DSMT4">
                  <p:embed/>
                </p:oleObj>
              </mc:Choice>
              <mc:Fallback>
                <p:oleObj name="Equation" r:id="rId18" imgW="3555720" imgH="457200" progId="Equation.DSMT4">
                  <p:embed/>
                  <p:pic>
                    <p:nvPicPr>
                      <p:cNvPr id="79885" name="Object 13">
                        <a:extLst>
                          <a:ext uri="{FF2B5EF4-FFF2-40B4-BE49-F238E27FC236}">
                            <a16:creationId xmlns:a16="http://schemas.microsoft.com/office/drawing/2014/main" id="{7BCEC342-9279-480D-BBCE-8E0FA497C9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95" y="4090957"/>
                        <a:ext cx="6483350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4C91A6A7-F820-45E1-AFF2-B28A9E8713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356731"/>
              </p:ext>
            </p:extLst>
          </p:nvPr>
        </p:nvGraphicFramePr>
        <p:xfrm>
          <a:off x="295202" y="5558266"/>
          <a:ext cx="41687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58" name="Equation" r:id="rId20" imgW="2286000" imgH="228600" progId="Equation.DSMT4">
                  <p:embed/>
                </p:oleObj>
              </mc:Choice>
              <mc:Fallback>
                <p:oleObj name="Equation" r:id="rId20" imgW="2286000" imgH="228600" progId="Equation.DSMT4">
                  <p:embed/>
                  <p:pic>
                    <p:nvPicPr>
                      <p:cNvPr id="79887" name="Object 15">
                        <a:extLst>
                          <a:ext uri="{FF2B5EF4-FFF2-40B4-BE49-F238E27FC236}">
                            <a16:creationId xmlns:a16="http://schemas.microsoft.com/office/drawing/2014/main" id="{F53F8312-EFE2-452C-94B5-62879DCE81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02" y="5558266"/>
                        <a:ext cx="4168775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 2">
            <a:extLst>
              <a:ext uri="{FF2B5EF4-FFF2-40B4-BE49-F238E27FC236}">
                <a16:creationId xmlns:a16="http://schemas.microsoft.com/office/drawing/2014/main" id="{BFA0C3CB-20AC-4153-B198-F5E8C36CFB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620065"/>
              </p:ext>
            </p:extLst>
          </p:nvPr>
        </p:nvGraphicFramePr>
        <p:xfrm>
          <a:off x="4557296" y="5533996"/>
          <a:ext cx="20145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59" name="Equation" r:id="rId22" imgW="1104840" imgH="228600" progId="Equation.DSMT4">
                  <p:embed/>
                </p:oleObj>
              </mc:Choice>
              <mc:Fallback>
                <p:oleObj name="Equation" r:id="rId22" imgW="1104840" imgH="228600" progId="Equation.DSMT4">
                  <p:embed/>
                  <p:pic>
                    <p:nvPicPr>
                      <p:cNvPr id="79888" name="Object 16">
                        <a:extLst>
                          <a:ext uri="{FF2B5EF4-FFF2-40B4-BE49-F238E27FC236}">
                            <a16:creationId xmlns:a16="http://schemas.microsoft.com/office/drawing/2014/main" id="{C1BB8E71-2193-4915-AED8-B01A5B38EA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296" y="5533996"/>
                        <a:ext cx="2014537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0AFD081-6A1D-4EDE-9A9E-F8CBECFEE877}"/>
              </a:ext>
            </a:extLst>
          </p:cNvPr>
          <p:cNvSpPr txBox="1"/>
          <p:nvPr/>
        </p:nvSpPr>
        <p:spPr>
          <a:xfrm>
            <a:off x="5240215" y="2099573"/>
            <a:ext cx="23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C8AE1D-8CBD-4276-9B41-30756205C1A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15" y="4779717"/>
            <a:ext cx="3646712" cy="6572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82065E-F16D-4AAA-A687-D04CFB796923}"/>
              </a:ext>
            </a:extLst>
          </p:cNvPr>
          <p:cNvSpPr txBox="1"/>
          <p:nvPr/>
        </p:nvSpPr>
        <p:spPr>
          <a:xfrm>
            <a:off x="6404929" y="4802006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(7.1)</a:t>
            </a:r>
            <a:endParaRPr lang="zh-CN" altLang="en-US" sz="28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261DA4-2F27-4C3A-8158-38E9C7ADBEC4}"/>
              </a:ext>
            </a:extLst>
          </p:cNvPr>
          <p:cNvSpPr txBox="1"/>
          <p:nvPr/>
        </p:nvSpPr>
        <p:spPr>
          <a:xfrm>
            <a:off x="323528" y="6021288"/>
            <a:ext cx="855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公式（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7.1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）称为求积公式，以上方法称为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数值积分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.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5CC9A84-641B-4F0E-AAAD-76C6A39BAE1E}"/>
              </a:ext>
            </a:extLst>
          </p:cNvPr>
          <p:cNvSpPr txBox="1">
            <a:spLocks noChangeArrowheads="1"/>
          </p:cNvSpPr>
          <p:nvPr/>
        </p:nvSpPr>
        <p:spPr>
          <a:xfrm>
            <a:off x="84956" y="623738"/>
            <a:ext cx="4291905" cy="4340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7.1.3 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数值积分的基本思想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BE3215-783D-4FFE-ACBF-A9CC7EC8DC78}"/>
              </a:ext>
            </a:extLst>
          </p:cNvPr>
          <p:cNvSpPr txBox="1"/>
          <p:nvPr/>
        </p:nvSpPr>
        <p:spPr>
          <a:xfrm>
            <a:off x="7236296" y="4725144"/>
            <a:ext cx="155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用有限来逼近无限</a:t>
            </a:r>
          </a:p>
        </p:txBody>
      </p:sp>
    </p:spTree>
    <p:extLst>
      <p:ext uri="{BB962C8B-B14F-4D97-AF65-F5344CB8AC3E}">
        <p14:creationId xmlns:p14="http://schemas.microsoft.com/office/powerpoint/2010/main" val="18698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>
            <a:extLst>
              <a:ext uri="{FF2B5EF4-FFF2-40B4-BE49-F238E27FC236}">
                <a16:creationId xmlns:a16="http://schemas.microsoft.com/office/drawing/2014/main" id="{AFA49A36-6DD2-45D2-A1D9-CC57E5563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00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25" name="Object 5">
            <a:extLst>
              <a:ext uri="{FF2B5EF4-FFF2-40B4-BE49-F238E27FC236}">
                <a16:creationId xmlns:a16="http://schemas.microsoft.com/office/drawing/2014/main" id="{85B92C39-98A9-4D17-9FBD-030B8837ED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142203"/>
              </p:ext>
            </p:extLst>
          </p:nvPr>
        </p:nvGraphicFramePr>
        <p:xfrm>
          <a:off x="228522" y="1294994"/>
          <a:ext cx="28479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68" name="Equation" r:id="rId4" imgW="1562040" imgH="203040" progId="Equation.DSMT4">
                  <p:embed/>
                </p:oleObj>
              </mc:Choice>
              <mc:Fallback>
                <p:oleObj name="Equation" r:id="rId4" imgW="1562040" imgH="203040" progId="Equation.DSMT4">
                  <p:embed/>
                  <p:pic>
                    <p:nvPicPr>
                      <p:cNvPr id="81925" name="Object 5">
                        <a:extLst>
                          <a:ext uri="{FF2B5EF4-FFF2-40B4-BE49-F238E27FC236}">
                            <a16:creationId xmlns:a16="http://schemas.microsoft.com/office/drawing/2014/main" id="{85B92C39-98A9-4D17-9FBD-030B8837ED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22" y="1294994"/>
                        <a:ext cx="2847975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>
            <a:extLst>
              <a:ext uri="{FF2B5EF4-FFF2-40B4-BE49-F238E27FC236}">
                <a16:creationId xmlns:a16="http://schemas.microsoft.com/office/drawing/2014/main" id="{C5B0FDFD-B422-44C8-A3C5-E1AED3759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990331"/>
              </p:ext>
            </p:extLst>
          </p:nvPr>
        </p:nvGraphicFramePr>
        <p:xfrm>
          <a:off x="971600" y="1855659"/>
          <a:ext cx="4104456" cy="2603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69" name="Equation" r:id="rId6" imgW="2145960" imgH="1371600" progId="Equation.DSMT4">
                  <p:embed/>
                </p:oleObj>
              </mc:Choice>
              <mc:Fallback>
                <p:oleObj name="Equation" r:id="rId6" imgW="2145960" imgH="1371600" progId="Equation.DSMT4">
                  <p:embed/>
                  <p:pic>
                    <p:nvPicPr>
                      <p:cNvPr id="81926" name="Object 6">
                        <a:extLst>
                          <a:ext uri="{FF2B5EF4-FFF2-40B4-BE49-F238E27FC236}">
                            <a16:creationId xmlns:a16="http://schemas.microsoft.com/office/drawing/2014/main" id="{C5B0FDFD-B422-44C8-A3C5-E1AED37590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55659"/>
                        <a:ext cx="4104456" cy="26035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2" name="Object 12">
            <a:extLst>
              <a:ext uri="{FF2B5EF4-FFF2-40B4-BE49-F238E27FC236}">
                <a16:creationId xmlns:a16="http://schemas.microsoft.com/office/drawing/2014/main" id="{6FDECD78-F29E-4F09-90AE-B4A05281A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891275"/>
              </p:ext>
            </p:extLst>
          </p:nvPr>
        </p:nvGraphicFramePr>
        <p:xfrm>
          <a:off x="228522" y="4822995"/>
          <a:ext cx="312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70" name="Equation" r:id="rId8" imgW="1714320" imgH="203040" progId="Equation.DSMT4">
                  <p:embed/>
                </p:oleObj>
              </mc:Choice>
              <mc:Fallback>
                <p:oleObj name="Equation" r:id="rId8" imgW="1714320" imgH="203040" progId="Equation.DSMT4">
                  <p:embed/>
                  <p:pic>
                    <p:nvPicPr>
                      <p:cNvPr id="81932" name="Object 12">
                        <a:extLst>
                          <a:ext uri="{FF2B5EF4-FFF2-40B4-BE49-F238E27FC236}">
                            <a16:creationId xmlns:a16="http://schemas.microsoft.com/office/drawing/2014/main" id="{6FDECD78-F29E-4F09-90AE-B4A05281A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22" y="4822995"/>
                        <a:ext cx="3124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3" name="Object 13">
            <a:extLst>
              <a:ext uri="{FF2B5EF4-FFF2-40B4-BE49-F238E27FC236}">
                <a16:creationId xmlns:a16="http://schemas.microsoft.com/office/drawing/2014/main" id="{B87181CA-DFD1-4276-991B-EA76DF702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514877"/>
              </p:ext>
            </p:extLst>
          </p:nvPr>
        </p:nvGraphicFramePr>
        <p:xfrm>
          <a:off x="1321623" y="5334068"/>
          <a:ext cx="56245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71" name="Equation" r:id="rId10" imgW="3085920" imgH="215640" progId="Equation.DSMT4">
                  <p:embed/>
                </p:oleObj>
              </mc:Choice>
              <mc:Fallback>
                <p:oleObj name="Equation" r:id="rId10" imgW="3085920" imgH="215640" progId="Equation.DSMT4">
                  <p:embed/>
                  <p:pic>
                    <p:nvPicPr>
                      <p:cNvPr id="81933" name="Object 13">
                        <a:extLst>
                          <a:ext uri="{FF2B5EF4-FFF2-40B4-BE49-F238E27FC236}">
                            <a16:creationId xmlns:a16="http://schemas.microsoft.com/office/drawing/2014/main" id="{B87181CA-DFD1-4276-991B-EA76DF702D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623" y="5334068"/>
                        <a:ext cx="5624512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5" name="Object 15">
            <a:extLst>
              <a:ext uri="{FF2B5EF4-FFF2-40B4-BE49-F238E27FC236}">
                <a16:creationId xmlns:a16="http://schemas.microsoft.com/office/drawing/2014/main" id="{9974E186-3A09-481C-8FC7-84BBC09CC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478558"/>
              </p:ext>
            </p:extLst>
          </p:nvPr>
        </p:nvGraphicFramePr>
        <p:xfrm>
          <a:off x="1331640" y="5867366"/>
          <a:ext cx="63420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72" name="Equation" r:id="rId12" imgW="3479760" imgH="215640" progId="Equation.DSMT4">
                  <p:embed/>
                </p:oleObj>
              </mc:Choice>
              <mc:Fallback>
                <p:oleObj name="Equation" r:id="rId12" imgW="3479760" imgH="215640" progId="Equation.DSMT4">
                  <p:embed/>
                  <p:pic>
                    <p:nvPicPr>
                      <p:cNvPr id="81935" name="Object 15">
                        <a:extLst>
                          <a:ext uri="{FF2B5EF4-FFF2-40B4-BE49-F238E27FC236}">
                            <a16:creationId xmlns:a16="http://schemas.microsoft.com/office/drawing/2014/main" id="{9974E186-3A09-481C-8FC7-84BBC09CCF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867366"/>
                        <a:ext cx="6342062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69BE558E-A736-4C54-9131-D094B02E3EC8}"/>
              </a:ext>
            </a:extLst>
          </p:cNvPr>
          <p:cNvSpPr txBox="1">
            <a:spLocks noChangeArrowheads="1"/>
          </p:cNvSpPr>
          <p:nvPr/>
        </p:nvSpPr>
        <p:spPr>
          <a:xfrm>
            <a:off x="2843808" y="160339"/>
            <a:ext cx="3019821" cy="572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auto">
              <a:spcAft>
                <a:spcPts val="0"/>
              </a:spcAft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19507F-6B7C-4F17-8AD7-26D4116E53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61" y="1609351"/>
            <a:ext cx="3669348" cy="6613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100AB466-29AA-4880-BDFF-EB1DCFE7FEB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26826"/>
            <a:ext cx="4291905" cy="4340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7.1.3 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数值积分的基本思想</a:t>
            </a:r>
          </a:p>
        </p:txBody>
      </p:sp>
    </p:spTree>
    <p:extLst>
      <p:ext uri="{BB962C8B-B14F-4D97-AF65-F5344CB8AC3E}">
        <p14:creationId xmlns:p14="http://schemas.microsoft.com/office/powerpoint/2010/main" val="1929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143" name="Group 31">
            <a:extLst>
              <a:ext uri="{FF2B5EF4-FFF2-40B4-BE49-F238E27FC236}">
                <a16:creationId xmlns:a16="http://schemas.microsoft.com/office/drawing/2014/main" id="{18C1377D-278D-427E-94B4-1FCE292153B0}"/>
              </a:ext>
            </a:extLst>
          </p:cNvPr>
          <p:cNvGrpSpPr>
            <a:grpSpLocks/>
          </p:cNvGrpSpPr>
          <p:nvPr/>
        </p:nvGrpSpPr>
        <p:grpSpPr bwMode="auto">
          <a:xfrm>
            <a:off x="209733" y="1168077"/>
            <a:ext cx="8367713" cy="1677988"/>
            <a:chOff x="105" y="864"/>
            <a:chExt cx="5271" cy="1057"/>
          </a:xfrm>
        </p:grpSpPr>
        <p:sp>
          <p:nvSpPr>
            <p:cNvPr id="6161" name="Text Box 3">
              <a:extLst>
                <a:ext uri="{FF2B5EF4-FFF2-40B4-BE49-F238E27FC236}">
                  <a16:creationId xmlns:a16="http://schemas.microsoft.com/office/drawing/2014/main" id="{1B104C1D-361B-4A6E-B590-F4D23E865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64"/>
              <a:ext cx="5136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sz="2600" b="0" dirty="0"/>
                <a:t>取</a:t>
              </a:r>
              <a:r>
                <a:rPr lang="en-US" altLang="zh-CN" sz="2600" b="0" i="1" dirty="0">
                  <a:ea typeface="楷体_GB2312" pitchFamily="49" charset="-122"/>
                </a:rPr>
                <a:t>f </a:t>
              </a:r>
              <a:r>
                <a:rPr lang="en-US" altLang="zh-CN" sz="2600" b="0" dirty="0">
                  <a:ea typeface="楷体_GB2312" pitchFamily="49" charset="-122"/>
                </a:rPr>
                <a:t>(</a:t>
              </a:r>
              <a:r>
                <a:rPr lang="en-US" altLang="zh-CN" sz="2600" b="0" i="1" dirty="0">
                  <a:ea typeface="楷体_GB2312" pitchFamily="49" charset="-122"/>
                </a:rPr>
                <a:t>x</a:t>
              </a:r>
              <a:r>
                <a:rPr lang="en-US" altLang="zh-CN" sz="2600" b="0" dirty="0">
                  <a:ea typeface="楷体_GB2312" pitchFamily="49" charset="-122"/>
                </a:rPr>
                <a:t>) </a:t>
              </a:r>
              <a:r>
                <a:rPr lang="zh-CN" altLang="en-US" sz="2600" b="0" dirty="0"/>
                <a:t>在</a:t>
              </a:r>
              <a:r>
                <a:rPr lang="zh-CN" altLang="en-US" sz="2600" b="0" dirty="0">
                  <a:ea typeface="楷体_GB2312" pitchFamily="49" charset="-122"/>
                </a:rPr>
                <a:t> </a:t>
              </a:r>
              <a:r>
                <a:rPr lang="en-US" altLang="zh-CN" sz="2600" b="0" dirty="0">
                  <a:ea typeface="楷体_GB2312" pitchFamily="49" charset="-122"/>
                </a:rPr>
                <a:t>[</a:t>
              </a:r>
              <a:r>
                <a:rPr lang="en-US" altLang="zh-CN" sz="2600" b="0" i="1" dirty="0">
                  <a:ea typeface="楷体_GB2312" pitchFamily="49" charset="-122"/>
                </a:rPr>
                <a:t>a</a:t>
              </a:r>
              <a:r>
                <a:rPr lang="en-US" altLang="zh-CN" sz="2600" b="0" dirty="0">
                  <a:ea typeface="楷体_GB2312" pitchFamily="49" charset="-122"/>
                </a:rPr>
                <a:t>, </a:t>
              </a:r>
              <a:r>
                <a:rPr lang="en-US" altLang="zh-CN" sz="2600" b="0" i="1" dirty="0">
                  <a:ea typeface="楷体_GB2312" pitchFamily="49" charset="-122"/>
                </a:rPr>
                <a:t>b</a:t>
              </a:r>
              <a:r>
                <a:rPr lang="en-US" altLang="zh-CN" sz="2600" b="0" dirty="0">
                  <a:ea typeface="楷体_GB2312" pitchFamily="49" charset="-122"/>
                </a:rPr>
                <a:t>] </a:t>
              </a:r>
              <a:r>
                <a:rPr lang="zh-CN" altLang="en-US" sz="2600" b="0" dirty="0"/>
                <a:t>上的一些离散点 </a:t>
              </a:r>
              <a:endParaRPr lang="en-US" altLang="zh-CN" sz="2600" b="0" dirty="0"/>
            </a:p>
          </p:txBody>
        </p:sp>
        <p:pic>
          <p:nvPicPr>
            <p:cNvPr id="6162" name="Picture 14" descr="1">
              <a:extLst>
                <a:ext uri="{FF2B5EF4-FFF2-40B4-BE49-F238E27FC236}">
                  <a16:creationId xmlns:a16="http://schemas.microsoft.com/office/drawing/2014/main" id="{96CAE9E6-A6BA-4415-8716-638A401FF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296"/>
              <a:ext cx="256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3" name="Rectangle 16">
              <a:extLst>
                <a:ext uri="{FF2B5EF4-FFF2-40B4-BE49-F238E27FC236}">
                  <a16:creationId xmlns:a16="http://schemas.microsoft.com/office/drawing/2014/main" id="{6CA03EAB-CE99-4769-B64C-70EF82130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" y="1613"/>
              <a:ext cx="455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 b="0" dirty="0"/>
                <a:t>上的值加权平均作为 </a:t>
              </a:r>
              <a:r>
                <a:rPr lang="en-US" altLang="zh-CN" sz="2600" b="0" i="1" dirty="0">
                  <a:ea typeface="楷体_GB2312" pitchFamily="49" charset="-122"/>
                </a:rPr>
                <a:t>f </a:t>
              </a:r>
              <a:r>
                <a:rPr lang="en-US" altLang="zh-CN" sz="2600" b="0" dirty="0">
                  <a:ea typeface="楷体_GB2312" pitchFamily="49" charset="-122"/>
                </a:rPr>
                <a:t>(</a:t>
              </a:r>
              <a:r>
                <a:rPr lang="en-US" altLang="zh-CN" sz="2600" b="0" i="1" dirty="0">
                  <a:ea typeface="楷体_GB2312" pitchFamily="49" charset="-122"/>
                  <a:sym typeface="Symbol" panose="05050102010706020507" pitchFamily="18" charset="2"/>
                </a:rPr>
                <a:t></a:t>
              </a:r>
              <a:r>
                <a:rPr lang="en-US" altLang="zh-CN" sz="2600" b="0" dirty="0">
                  <a:ea typeface="楷体_GB2312" pitchFamily="49" charset="-122"/>
                </a:rPr>
                <a:t>) </a:t>
              </a:r>
              <a:r>
                <a:rPr lang="zh-CN" altLang="en-US" sz="2600" b="0" dirty="0"/>
                <a:t>的近似值，从而构造出</a:t>
              </a:r>
            </a:p>
          </p:txBody>
        </p:sp>
      </p:grpSp>
      <p:grpSp>
        <p:nvGrpSpPr>
          <p:cNvPr id="858144" name="Group 32">
            <a:extLst>
              <a:ext uri="{FF2B5EF4-FFF2-40B4-BE49-F238E27FC236}">
                <a16:creationId xmlns:a16="http://schemas.microsoft.com/office/drawing/2014/main" id="{C6BA5AE9-4B61-46F4-A9D6-DE16A08F3003}"/>
              </a:ext>
            </a:extLst>
          </p:cNvPr>
          <p:cNvGrpSpPr>
            <a:grpSpLocks/>
          </p:cNvGrpSpPr>
          <p:nvPr/>
        </p:nvGrpSpPr>
        <p:grpSpPr bwMode="auto">
          <a:xfrm>
            <a:off x="220148" y="3647091"/>
            <a:ext cx="8426450" cy="527050"/>
            <a:chOff x="199" y="2647"/>
            <a:chExt cx="5308" cy="332"/>
          </a:xfrm>
        </p:grpSpPr>
        <p:sp>
          <p:nvSpPr>
            <p:cNvPr id="6152" name="Text Box 28">
              <a:extLst>
                <a:ext uri="{FF2B5EF4-FFF2-40B4-BE49-F238E27FC236}">
                  <a16:creationId xmlns:a16="http://schemas.microsoft.com/office/drawing/2014/main" id="{03019FD7-97C4-468C-B073-2F60D682F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" y="2647"/>
              <a:ext cx="530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buClr>
                  <a:srgbClr val="FF3300"/>
                </a:buClr>
              </a:pPr>
              <a:r>
                <a:rPr lang="zh-CN" altLang="en-US" sz="2600" b="0" dirty="0"/>
                <a:t>则截断误差或余项为                                   </a:t>
              </a:r>
              <a:endParaRPr lang="en-US" altLang="zh-CN" sz="2600" b="0" dirty="0">
                <a:ea typeface="楷体_GB2312" pitchFamily="49" charset="-122"/>
              </a:endParaRPr>
            </a:p>
          </p:txBody>
        </p:sp>
        <p:graphicFrame>
          <p:nvGraphicFramePr>
            <p:cNvPr id="6154" name="Object 30">
              <a:extLst>
                <a:ext uri="{FF2B5EF4-FFF2-40B4-BE49-F238E27FC236}">
                  <a16:creationId xmlns:a16="http://schemas.microsoft.com/office/drawing/2014/main" id="{A66A72F0-D5C4-43B0-BF3B-909D929605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7921518"/>
                </p:ext>
              </p:extLst>
            </p:nvPr>
          </p:nvGraphicFramePr>
          <p:xfrm>
            <a:off x="2175" y="2691"/>
            <a:ext cx="168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111" name="Equation" r:id="rId7" imgW="1307532" imgH="203112" progId="Equation.DSMT4">
                    <p:embed/>
                  </p:oleObj>
                </mc:Choice>
                <mc:Fallback>
                  <p:oleObj name="Equation" r:id="rId7" imgW="1307532" imgH="203112" progId="Equation.DSMT4">
                    <p:embed/>
                    <p:pic>
                      <p:nvPicPr>
                        <p:cNvPr id="6154" name="Object 30">
                          <a:extLst>
                            <a:ext uri="{FF2B5EF4-FFF2-40B4-BE49-F238E27FC236}">
                              <a16:creationId xmlns:a16="http://schemas.microsoft.com/office/drawing/2014/main" id="{A66A72F0-D5C4-43B0-BF3B-909D929605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5" y="2691"/>
                          <a:ext cx="1680" cy="26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CC9900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2">
            <a:extLst>
              <a:ext uri="{FF2B5EF4-FFF2-40B4-BE49-F238E27FC236}">
                <a16:creationId xmlns:a16="http://schemas.microsoft.com/office/drawing/2014/main" id="{1A4909BD-D6CD-4F3B-AF2B-26C375207573}"/>
              </a:ext>
            </a:extLst>
          </p:cNvPr>
          <p:cNvSpPr txBox="1">
            <a:spLocks noChangeArrowheads="1"/>
          </p:cNvSpPr>
          <p:nvPr/>
        </p:nvSpPr>
        <p:spPr>
          <a:xfrm>
            <a:off x="3012852" y="69203"/>
            <a:ext cx="3019821" cy="572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621292-A056-472E-903C-DD7E30B64D3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15915"/>
            <a:ext cx="5373039" cy="661326"/>
          </a:xfrm>
          <a:prstGeom prst="rect">
            <a:avLst/>
          </a:prstGeom>
        </p:spPr>
      </p:pic>
      <p:sp>
        <p:nvSpPr>
          <p:cNvPr id="27" name="Rectangle 2">
            <a:extLst>
              <a:ext uri="{FF2B5EF4-FFF2-40B4-BE49-F238E27FC236}">
                <a16:creationId xmlns:a16="http://schemas.microsoft.com/office/drawing/2014/main" id="{5A92A1BD-5067-438C-A84E-328B6B345DA1}"/>
              </a:ext>
            </a:extLst>
          </p:cNvPr>
          <p:cNvSpPr txBox="1">
            <a:spLocks noChangeArrowheads="1"/>
          </p:cNvSpPr>
          <p:nvPr/>
        </p:nvSpPr>
        <p:spPr>
          <a:xfrm>
            <a:off x="141468" y="680849"/>
            <a:ext cx="4291905" cy="4340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7.1.3 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数值积分的基本思想</a:t>
            </a:r>
          </a:p>
        </p:txBody>
      </p:sp>
      <p:grpSp>
        <p:nvGrpSpPr>
          <p:cNvPr id="13" name="Group 68">
            <a:extLst>
              <a:ext uri="{FF2B5EF4-FFF2-40B4-BE49-F238E27FC236}">
                <a16:creationId xmlns:a16="http://schemas.microsoft.com/office/drawing/2014/main" id="{01B44EF9-43E2-4828-9D72-2984D2A0B1DA}"/>
              </a:ext>
            </a:extLst>
          </p:cNvPr>
          <p:cNvGrpSpPr>
            <a:grpSpLocks/>
          </p:cNvGrpSpPr>
          <p:nvPr/>
        </p:nvGrpSpPr>
        <p:grpSpPr bwMode="auto">
          <a:xfrm>
            <a:off x="5026291" y="4740781"/>
            <a:ext cx="3215765" cy="1898283"/>
            <a:chOff x="1660" y="2937"/>
            <a:chExt cx="3035" cy="1401"/>
          </a:xfrm>
        </p:grpSpPr>
        <p:pic>
          <p:nvPicPr>
            <p:cNvPr id="14" name="Picture 65" descr="Image000028">
              <a:extLst>
                <a:ext uri="{FF2B5EF4-FFF2-40B4-BE49-F238E27FC236}">
                  <a16:creationId xmlns:a16="http://schemas.microsoft.com/office/drawing/2014/main" id="{F8125686-8B6C-44D2-9A0C-77ED1B892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" y="2937"/>
              <a:ext cx="3035" cy="1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5" name="Object 66">
              <a:extLst>
                <a:ext uri="{FF2B5EF4-FFF2-40B4-BE49-F238E27FC236}">
                  <a16:creationId xmlns:a16="http://schemas.microsoft.com/office/drawing/2014/main" id="{F6F804F0-6548-4FF4-84E7-8FF3FF6519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7" y="4119"/>
            <a:ext cx="1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112"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28" name="Object 66">
                          <a:extLst>
                            <a:ext uri="{FF2B5EF4-FFF2-40B4-BE49-F238E27FC236}">
                              <a16:creationId xmlns:a16="http://schemas.microsoft.com/office/drawing/2014/main" id="{25E8E44C-7052-4132-B123-A03E113C07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4119"/>
                          <a:ext cx="17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67">
              <a:extLst>
                <a:ext uri="{FF2B5EF4-FFF2-40B4-BE49-F238E27FC236}">
                  <a16:creationId xmlns:a16="http://schemas.microsoft.com/office/drawing/2014/main" id="{4CDB9411-0029-4737-8E72-D1C32B7A67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1" y="4093"/>
            <a:ext cx="17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113"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29" name="Object 67">
                          <a:extLst>
                            <a:ext uri="{FF2B5EF4-FFF2-40B4-BE49-F238E27FC236}">
                              <a16:creationId xmlns:a16="http://schemas.microsoft.com/office/drawing/2014/main" id="{9DC061D6-2055-46A6-AA06-164D3E8AB2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1" y="4093"/>
                          <a:ext cx="17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72">
            <a:extLst>
              <a:ext uri="{FF2B5EF4-FFF2-40B4-BE49-F238E27FC236}">
                <a16:creationId xmlns:a16="http://schemas.microsoft.com/office/drawing/2014/main" id="{D60426F5-5F0B-4EC4-82E1-25E6C57AC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104" y="5041101"/>
            <a:ext cx="1763880" cy="51874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曲边梯形的面积</a:t>
            </a:r>
          </a:p>
        </p:txBody>
      </p:sp>
      <p:sp>
        <p:nvSpPr>
          <p:cNvPr id="18" name="Line 62">
            <a:extLst>
              <a:ext uri="{FF2B5EF4-FFF2-40B4-BE49-F238E27FC236}">
                <a16:creationId xmlns:a16="http://schemas.microsoft.com/office/drawing/2014/main" id="{FA895A87-1178-4F14-BC9F-036CFD7254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5878" y="4238224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63">
            <a:extLst>
              <a:ext uri="{FF2B5EF4-FFF2-40B4-BE49-F238E27FC236}">
                <a16:creationId xmlns:a16="http://schemas.microsoft.com/office/drawing/2014/main" id="{41EA06A8-1F11-4D68-ABE5-B72B23B514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5878" y="6352696"/>
            <a:ext cx="3672400" cy="191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4814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34" name="Group 38">
            <a:extLst>
              <a:ext uri="{FF2B5EF4-FFF2-40B4-BE49-F238E27FC236}">
                <a16:creationId xmlns:a16="http://schemas.microsoft.com/office/drawing/2014/main" id="{D1356EFE-EA2A-49BE-B09F-EF282792AE22}"/>
              </a:ext>
            </a:extLst>
          </p:cNvPr>
          <p:cNvGrpSpPr>
            <a:grpSpLocks/>
          </p:cNvGrpSpPr>
          <p:nvPr/>
        </p:nvGrpSpPr>
        <p:grpSpPr bwMode="auto">
          <a:xfrm>
            <a:off x="5072020" y="2524569"/>
            <a:ext cx="3531149" cy="2104215"/>
            <a:chOff x="2313" y="2570"/>
            <a:chExt cx="2844" cy="1495"/>
          </a:xfrm>
        </p:grpSpPr>
        <p:pic>
          <p:nvPicPr>
            <p:cNvPr id="55331" name="Picture 35" descr="Image000034">
              <a:extLst>
                <a:ext uri="{FF2B5EF4-FFF2-40B4-BE49-F238E27FC236}">
                  <a16:creationId xmlns:a16="http://schemas.microsoft.com/office/drawing/2014/main" id="{233657F6-4938-4AF1-8103-C4D43E2B6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3" y="2570"/>
              <a:ext cx="2455" cy="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55321" name="Object 25">
              <a:extLst>
                <a:ext uri="{FF2B5EF4-FFF2-40B4-BE49-F238E27FC236}">
                  <a16:creationId xmlns:a16="http://schemas.microsoft.com/office/drawing/2014/main" id="{F340C8EB-7333-42E6-99F1-93702826A9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3" y="3844"/>
            <a:ext cx="1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450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55321" name="Object 25">
                          <a:extLst>
                            <a:ext uri="{FF2B5EF4-FFF2-40B4-BE49-F238E27FC236}">
                              <a16:creationId xmlns:a16="http://schemas.microsoft.com/office/drawing/2014/main" id="{F340C8EB-7333-42E6-99F1-93702826A9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3" y="3844"/>
                          <a:ext cx="17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2" name="Object 26">
              <a:extLst>
                <a:ext uri="{FF2B5EF4-FFF2-40B4-BE49-F238E27FC236}">
                  <a16:creationId xmlns:a16="http://schemas.microsoft.com/office/drawing/2014/main" id="{8D8415AA-17F4-4A75-9CA5-5A6B509946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82" y="3820"/>
            <a:ext cx="17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451" name="Equation" r:id="rId9" imgW="126720" imgH="177480" progId="Equation.DSMT4">
                    <p:embed/>
                  </p:oleObj>
                </mc:Choice>
                <mc:Fallback>
                  <p:oleObj name="Equation" r:id="rId9" imgW="126720" imgH="177480" progId="Equation.DSMT4">
                    <p:embed/>
                    <p:pic>
                      <p:nvPicPr>
                        <p:cNvPr id="55322" name="Object 26">
                          <a:extLst>
                            <a:ext uri="{FF2B5EF4-FFF2-40B4-BE49-F238E27FC236}">
                              <a16:creationId xmlns:a16="http://schemas.microsoft.com/office/drawing/2014/main" id="{8D8415AA-17F4-4A75-9CA5-5A6B509946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2" y="3820"/>
                          <a:ext cx="17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15" name="Group 19">
            <a:extLst>
              <a:ext uri="{FF2B5EF4-FFF2-40B4-BE49-F238E27FC236}">
                <a16:creationId xmlns:a16="http://schemas.microsoft.com/office/drawing/2014/main" id="{F017C76F-B78E-4430-8A3B-A78BD1F2F133}"/>
              </a:ext>
            </a:extLst>
          </p:cNvPr>
          <p:cNvGrpSpPr>
            <a:grpSpLocks/>
          </p:cNvGrpSpPr>
          <p:nvPr/>
        </p:nvGrpSpPr>
        <p:grpSpPr bwMode="auto">
          <a:xfrm>
            <a:off x="539552" y="2370606"/>
            <a:ext cx="3471444" cy="2236936"/>
            <a:chOff x="1598" y="1776"/>
            <a:chExt cx="3002" cy="1565"/>
          </a:xfrm>
        </p:grpSpPr>
        <p:pic>
          <p:nvPicPr>
            <p:cNvPr id="55306" name="Picture 10" descr="Image000029">
              <a:extLst>
                <a:ext uri="{FF2B5EF4-FFF2-40B4-BE49-F238E27FC236}">
                  <a16:creationId xmlns:a16="http://schemas.microsoft.com/office/drawing/2014/main" id="{19D523F7-302C-4478-958C-3A784CD7B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" y="1776"/>
              <a:ext cx="2962" cy="1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55313" name="Object 17">
              <a:extLst>
                <a:ext uri="{FF2B5EF4-FFF2-40B4-BE49-F238E27FC236}">
                  <a16:creationId xmlns:a16="http://schemas.microsoft.com/office/drawing/2014/main" id="{A0E3CD15-B0A2-473C-B5FE-359B924EA3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8" y="3111"/>
            <a:ext cx="1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452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55313" name="Object 17">
                          <a:extLst>
                            <a:ext uri="{FF2B5EF4-FFF2-40B4-BE49-F238E27FC236}">
                              <a16:creationId xmlns:a16="http://schemas.microsoft.com/office/drawing/2014/main" id="{A0E3CD15-B0A2-473C-B5FE-359B924EA3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3111"/>
                          <a:ext cx="17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4" name="Object 18">
              <a:extLst>
                <a:ext uri="{FF2B5EF4-FFF2-40B4-BE49-F238E27FC236}">
                  <a16:creationId xmlns:a16="http://schemas.microsoft.com/office/drawing/2014/main" id="{B1ACF31D-0E54-4884-88D3-66D7B9A8AA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5" y="3096"/>
            <a:ext cx="17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453"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55314" name="Object 18">
                          <a:extLst>
                            <a:ext uri="{FF2B5EF4-FFF2-40B4-BE49-F238E27FC236}">
                              <a16:creationId xmlns:a16="http://schemas.microsoft.com/office/drawing/2014/main" id="{B1ACF31D-0E54-4884-88D3-66D7B9A8AA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5" y="3096"/>
                          <a:ext cx="17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9" name="Group 13">
            <a:extLst>
              <a:ext uri="{FF2B5EF4-FFF2-40B4-BE49-F238E27FC236}">
                <a16:creationId xmlns:a16="http://schemas.microsoft.com/office/drawing/2014/main" id="{88C9FE48-D1E8-439A-B10A-B92DA7285247}"/>
              </a:ext>
            </a:extLst>
          </p:cNvPr>
          <p:cNvGrpSpPr>
            <a:grpSpLocks/>
          </p:cNvGrpSpPr>
          <p:nvPr/>
        </p:nvGrpSpPr>
        <p:grpSpPr bwMode="auto">
          <a:xfrm>
            <a:off x="301426" y="2078302"/>
            <a:ext cx="4104455" cy="2195657"/>
            <a:chOff x="1587" y="1449"/>
            <a:chExt cx="3222" cy="1680"/>
          </a:xfrm>
        </p:grpSpPr>
        <p:sp>
          <p:nvSpPr>
            <p:cNvPr id="55307" name="Line 11">
              <a:extLst>
                <a:ext uri="{FF2B5EF4-FFF2-40B4-BE49-F238E27FC236}">
                  <a16:creationId xmlns:a16="http://schemas.microsoft.com/office/drawing/2014/main" id="{7D9D8D1C-8C99-4D55-B2B7-EC96AF527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3" y="3120"/>
              <a:ext cx="3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55308" name="Line 12">
              <a:extLst>
                <a:ext uri="{FF2B5EF4-FFF2-40B4-BE49-F238E27FC236}">
                  <a16:creationId xmlns:a16="http://schemas.microsoft.com/office/drawing/2014/main" id="{4155D336-2817-45E9-ADFF-66FA4BD6C4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7" y="1449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sp>
        <p:nvSpPr>
          <p:cNvPr id="55310" name="Rectangle 14">
            <a:extLst>
              <a:ext uri="{FF2B5EF4-FFF2-40B4-BE49-F238E27FC236}">
                <a16:creationId xmlns:a16="http://schemas.microsoft.com/office/drawing/2014/main" id="{5F556FF4-082E-46C8-89EC-0EBD7C88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60" y="2717790"/>
            <a:ext cx="2267867" cy="502396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取</a:t>
            </a:r>
            <a:r>
              <a:rPr lang="zh-CN" altLang="en-US" sz="20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左</a:t>
            </a:r>
            <a:r>
              <a:rPr lang="zh-CN" altLang="en-US" sz="2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端点</a:t>
            </a:r>
            <a:r>
              <a:rPr lang="zh-CN" altLang="en-US" sz="20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矩形</a:t>
            </a:r>
            <a:r>
              <a:rPr lang="zh-CN" altLang="en-US" sz="2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近似</a:t>
            </a:r>
          </a:p>
        </p:txBody>
      </p:sp>
      <p:grpSp>
        <p:nvGrpSpPr>
          <p:cNvPr id="55318" name="Group 22">
            <a:extLst>
              <a:ext uri="{FF2B5EF4-FFF2-40B4-BE49-F238E27FC236}">
                <a16:creationId xmlns:a16="http://schemas.microsoft.com/office/drawing/2014/main" id="{9F661F15-ED5C-43A0-A2C4-8AECDBC6FAA3}"/>
              </a:ext>
            </a:extLst>
          </p:cNvPr>
          <p:cNvGrpSpPr>
            <a:grpSpLocks/>
          </p:cNvGrpSpPr>
          <p:nvPr/>
        </p:nvGrpSpPr>
        <p:grpSpPr bwMode="auto">
          <a:xfrm>
            <a:off x="5012774" y="2182074"/>
            <a:ext cx="3960440" cy="2154136"/>
            <a:chOff x="1587" y="1449"/>
            <a:chExt cx="3222" cy="1680"/>
          </a:xfrm>
        </p:grpSpPr>
        <p:sp>
          <p:nvSpPr>
            <p:cNvPr id="55319" name="Line 23">
              <a:extLst>
                <a:ext uri="{FF2B5EF4-FFF2-40B4-BE49-F238E27FC236}">
                  <a16:creationId xmlns:a16="http://schemas.microsoft.com/office/drawing/2014/main" id="{98316872-995E-428F-ACC1-E8B6DB2E7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3" y="3120"/>
              <a:ext cx="3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55320" name="Line 24">
              <a:extLst>
                <a:ext uri="{FF2B5EF4-FFF2-40B4-BE49-F238E27FC236}">
                  <a16:creationId xmlns:a16="http://schemas.microsoft.com/office/drawing/2014/main" id="{1656F208-18E7-45B0-A438-36219D3740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7" y="1449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sp>
        <p:nvSpPr>
          <p:cNvPr id="55329" name="AutoShape 33" descr="再生纸">
            <a:extLst>
              <a:ext uri="{FF2B5EF4-FFF2-40B4-BE49-F238E27FC236}">
                <a16:creationId xmlns:a16="http://schemas.microsoft.com/office/drawing/2014/main" id="{55F44DDC-4F53-4E5A-A5DD-F543CCC18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914" y="1273802"/>
            <a:ext cx="3140709" cy="649216"/>
          </a:xfrm>
          <a:prstGeom prst="bevel">
            <a:avLst>
              <a:gd name="adj" fmla="val 4917"/>
            </a:avLst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分割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、近似、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求和</a:t>
            </a:r>
          </a:p>
        </p:txBody>
      </p:sp>
      <p:sp>
        <p:nvSpPr>
          <p:cNvPr id="55330" name="Rectangle 34">
            <a:extLst>
              <a:ext uri="{FF2B5EF4-FFF2-40B4-BE49-F238E27FC236}">
                <a16:creationId xmlns:a16="http://schemas.microsoft.com/office/drawing/2014/main" id="{4FC4D46D-0C19-4745-AB98-A1C20C97D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987" y="2913066"/>
            <a:ext cx="2147359" cy="501754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取</a:t>
            </a:r>
            <a:r>
              <a:rPr lang="zh-CN" altLang="en-US" sz="20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右</a:t>
            </a:r>
            <a:r>
              <a:rPr lang="zh-CN" altLang="en-US" sz="20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端点</a:t>
            </a:r>
            <a:r>
              <a:rPr lang="zh-CN" altLang="en-US" sz="20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矩形</a:t>
            </a:r>
            <a:r>
              <a:rPr lang="zh-CN" altLang="en-US" sz="20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近似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8B16D85-8170-483B-91C4-6F875570188B}"/>
              </a:ext>
            </a:extLst>
          </p:cNvPr>
          <p:cNvSpPr txBox="1">
            <a:spLocks noChangeArrowheads="1"/>
          </p:cNvSpPr>
          <p:nvPr/>
        </p:nvSpPr>
        <p:spPr>
          <a:xfrm>
            <a:off x="3078802" y="89328"/>
            <a:ext cx="3019821" cy="572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117E8FA6-95C9-49D7-ACD3-A3C018E129B6}"/>
              </a:ext>
            </a:extLst>
          </p:cNvPr>
          <p:cNvSpPr txBox="1">
            <a:spLocks noChangeArrowheads="1"/>
          </p:cNvSpPr>
          <p:nvPr/>
        </p:nvSpPr>
        <p:spPr>
          <a:xfrm>
            <a:off x="109474" y="658455"/>
            <a:ext cx="4645052" cy="4273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7.1.3 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数值积分的基本思想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5208F80B-6264-407A-BE0F-110CE29DB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29" y="4901125"/>
            <a:ext cx="7071243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600" b="1" dirty="0">
                <a:solidFill>
                  <a:srgbClr val="0000CC"/>
                </a:solidFill>
              </a:rPr>
              <a:t>问题：</a:t>
            </a:r>
            <a:endParaRPr lang="en-US" altLang="zh-CN" sz="2600" b="1" dirty="0">
              <a:solidFill>
                <a:srgbClr val="0000CC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rgbClr val="0000CC"/>
                </a:solidFill>
              </a:rPr>
              <a:t>无论是是左端点近似或右端点近似，什么样的求积公式</a:t>
            </a:r>
            <a:r>
              <a:rPr lang="zh-CN" altLang="en-US" b="0" dirty="0">
                <a:solidFill>
                  <a:srgbClr val="FF0000"/>
                </a:solidFill>
              </a:rPr>
              <a:t>误差</a:t>
            </a:r>
            <a:r>
              <a:rPr lang="zh-CN" altLang="en-US" b="0" dirty="0">
                <a:solidFill>
                  <a:srgbClr val="0000CC"/>
                </a:solidFill>
              </a:rPr>
              <a:t>可能会比较小呢？</a:t>
            </a:r>
          </a:p>
        </p:txBody>
      </p:sp>
    </p:spTree>
    <p:extLst>
      <p:ext uri="{BB962C8B-B14F-4D97-AF65-F5344CB8AC3E}">
        <p14:creationId xmlns:p14="http://schemas.microsoft.com/office/powerpoint/2010/main" val="19474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0" grpId="0" animBg="1" autoUpdateAnimBg="0"/>
      <p:bldP spid="55330" grpId="0" animBg="1" autoUpdateAnimBg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5">
            <a:extLst>
              <a:ext uri="{FF2B5EF4-FFF2-40B4-BE49-F238E27FC236}">
                <a16:creationId xmlns:a16="http://schemas.microsoft.com/office/drawing/2014/main" id="{A90813F0-F359-4DFD-B716-CA8974C5E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74" name="Object 6">
            <a:extLst>
              <a:ext uri="{FF2B5EF4-FFF2-40B4-BE49-F238E27FC236}">
                <a16:creationId xmlns:a16="http://schemas.microsoft.com/office/drawing/2014/main" id="{5271E7B6-2153-45ED-8762-3F87ABA58F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16153"/>
              </p:ext>
            </p:extLst>
          </p:nvPr>
        </p:nvGraphicFramePr>
        <p:xfrm>
          <a:off x="251520" y="1616540"/>
          <a:ext cx="44640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56" name="Equation" r:id="rId3" imgW="2450880" imgH="215640" progId="Equation.DSMT4">
                  <p:embed/>
                </p:oleObj>
              </mc:Choice>
              <mc:Fallback>
                <p:oleObj name="Equation" r:id="rId3" imgW="2450880" imgH="215640" progId="Equation.DSMT4">
                  <p:embed/>
                  <p:pic>
                    <p:nvPicPr>
                      <p:cNvPr id="83974" name="Object 6">
                        <a:extLst>
                          <a:ext uri="{FF2B5EF4-FFF2-40B4-BE49-F238E27FC236}">
                            <a16:creationId xmlns:a16="http://schemas.microsoft.com/office/drawing/2014/main" id="{5271E7B6-2153-45ED-8762-3F87ABA58F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616540"/>
                        <a:ext cx="446405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0">
            <a:extLst>
              <a:ext uri="{FF2B5EF4-FFF2-40B4-BE49-F238E27FC236}">
                <a16:creationId xmlns:a16="http://schemas.microsoft.com/office/drawing/2014/main" id="{4671F45A-2B46-4B72-8467-847255FD4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744031"/>
              </p:ext>
            </p:extLst>
          </p:nvPr>
        </p:nvGraphicFramePr>
        <p:xfrm>
          <a:off x="4683810" y="1616158"/>
          <a:ext cx="7635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57" name="Equation" r:id="rId5" imgW="419040" imgH="203040" progId="Equation.DSMT4">
                  <p:embed/>
                </p:oleObj>
              </mc:Choice>
              <mc:Fallback>
                <p:oleObj name="Equation" r:id="rId5" imgW="419040" imgH="203040" progId="Equation.DSMT4">
                  <p:embed/>
                  <p:pic>
                    <p:nvPicPr>
                      <p:cNvPr id="83988" name="Object 20">
                        <a:extLst>
                          <a:ext uri="{FF2B5EF4-FFF2-40B4-BE49-F238E27FC236}">
                            <a16:creationId xmlns:a16="http://schemas.microsoft.com/office/drawing/2014/main" id="{4671F45A-2B46-4B72-8467-847255FD42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810" y="1616158"/>
                        <a:ext cx="763588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9" name="Object 21">
            <a:extLst>
              <a:ext uri="{FF2B5EF4-FFF2-40B4-BE49-F238E27FC236}">
                <a16:creationId xmlns:a16="http://schemas.microsoft.com/office/drawing/2014/main" id="{42C366A9-0A95-4202-875D-6490527C6E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449423"/>
              </p:ext>
            </p:extLst>
          </p:nvPr>
        </p:nvGraphicFramePr>
        <p:xfrm>
          <a:off x="1297375" y="2279420"/>
          <a:ext cx="55530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58" name="Equation" r:id="rId7" imgW="3047760" imgH="431640" progId="Equation.DSMT4">
                  <p:embed/>
                </p:oleObj>
              </mc:Choice>
              <mc:Fallback>
                <p:oleObj name="Equation" r:id="rId7" imgW="3047760" imgH="431640" progId="Equation.DSMT4">
                  <p:embed/>
                  <p:pic>
                    <p:nvPicPr>
                      <p:cNvPr id="83989" name="Object 21">
                        <a:extLst>
                          <a:ext uri="{FF2B5EF4-FFF2-40B4-BE49-F238E27FC236}">
                            <a16:creationId xmlns:a16="http://schemas.microsoft.com/office/drawing/2014/main" id="{42C366A9-0A95-4202-875D-6490527C6E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375" y="2279420"/>
                        <a:ext cx="5553075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0" name="Object 22">
            <a:extLst>
              <a:ext uri="{FF2B5EF4-FFF2-40B4-BE49-F238E27FC236}">
                <a16:creationId xmlns:a16="http://schemas.microsoft.com/office/drawing/2014/main" id="{A3689F2F-F555-4167-B870-A8DCEBE8F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190848"/>
              </p:ext>
            </p:extLst>
          </p:nvPr>
        </p:nvGraphicFramePr>
        <p:xfrm>
          <a:off x="487750" y="3320052"/>
          <a:ext cx="3586163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59" name="Equation" r:id="rId9" imgW="1968480" imgH="330120" progId="Equation.DSMT4">
                  <p:embed/>
                </p:oleObj>
              </mc:Choice>
              <mc:Fallback>
                <p:oleObj name="Equation" r:id="rId9" imgW="1968480" imgH="330120" progId="Equation.DSMT4">
                  <p:embed/>
                  <p:pic>
                    <p:nvPicPr>
                      <p:cNvPr id="83990" name="Object 22">
                        <a:extLst>
                          <a:ext uri="{FF2B5EF4-FFF2-40B4-BE49-F238E27FC236}">
                            <a16:creationId xmlns:a16="http://schemas.microsoft.com/office/drawing/2014/main" id="{A3689F2F-F555-4167-B870-A8DCEBE8F6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750" y="3320052"/>
                        <a:ext cx="3586163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2" name="Object 24">
            <a:extLst>
              <a:ext uri="{FF2B5EF4-FFF2-40B4-BE49-F238E27FC236}">
                <a16:creationId xmlns:a16="http://schemas.microsoft.com/office/drawing/2014/main" id="{876A4BDB-A3F6-4634-86BA-88BEB5791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799685"/>
              </p:ext>
            </p:extLst>
          </p:nvPr>
        </p:nvGraphicFramePr>
        <p:xfrm>
          <a:off x="2915632" y="4050349"/>
          <a:ext cx="219868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60" name="Equation" r:id="rId11" imgW="1206360" imgH="431640" progId="Equation.DSMT4">
                  <p:embed/>
                </p:oleObj>
              </mc:Choice>
              <mc:Fallback>
                <p:oleObj name="Equation" r:id="rId11" imgW="1206360" imgH="431640" progId="Equation.DSMT4">
                  <p:embed/>
                  <p:pic>
                    <p:nvPicPr>
                      <p:cNvPr id="83992" name="Object 24">
                        <a:extLst>
                          <a:ext uri="{FF2B5EF4-FFF2-40B4-BE49-F238E27FC236}">
                            <a16:creationId xmlns:a16="http://schemas.microsoft.com/office/drawing/2014/main" id="{876A4BDB-A3F6-4634-86BA-88BEB5791C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632" y="4050349"/>
                        <a:ext cx="2198688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3" name="Object 25">
            <a:extLst>
              <a:ext uri="{FF2B5EF4-FFF2-40B4-BE49-F238E27FC236}">
                <a16:creationId xmlns:a16="http://schemas.microsoft.com/office/drawing/2014/main" id="{FD7431FB-67A0-429D-BD21-20D04D14F3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255307"/>
              </p:ext>
            </p:extLst>
          </p:nvPr>
        </p:nvGraphicFramePr>
        <p:xfrm>
          <a:off x="4014976" y="3477132"/>
          <a:ext cx="4857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61" name="Equation" r:id="rId13" imgW="266400" imgH="203040" progId="Equation.DSMT4">
                  <p:embed/>
                </p:oleObj>
              </mc:Choice>
              <mc:Fallback>
                <p:oleObj name="Equation" r:id="rId13" imgW="266400" imgH="203040" progId="Equation.DSMT4">
                  <p:embed/>
                  <p:pic>
                    <p:nvPicPr>
                      <p:cNvPr id="83993" name="Object 25">
                        <a:extLst>
                          <a:ext uri="{FF2B5EF4-FFF2-40B4-BE49-F238E27FC236}">
                            <a16:creationId xmlns:a16="http://schemas.microsoft.com/office/drawing/2014/main" id="{FD7431FB-67A0-429D-BD21-20D04D14F3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976" y="3477132"/>
                        <a:ext cx="48577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5" name="Object 27">
            <a:extLst>
              <a:ext uri="{FF2B5EF4-FFF2-40B4-BE49-F238E27FC236}">
                <a16:creationId xmlns:a16="http://schemas.microsoft.com/office/drawing/2014/main" id="{36A8B2C5-440A-4A80-AF24-710738ED6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508185"/>
              </p:ext>
            </p:extLst>
          </p:nvPr>
        </p:nvGraphicFramePr>
        <p:xfrm>
          <a:off x="968379" y="5396945"/>
          <a:ext cx="23145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62" name="Equation" r:id="rId15" imgW="1269720" imgH="203040" progId="Equation.DSMT4">
                  <p:embed/>
                </p:oleObj>
              </mc:Choice>
              <mc:Fallback>
                <p:oleObj name="Equation" r:id="rId15" imgW="1269720" imgH="203040" progId="Equation.DSMT4">
                  <p:embed/>
                  <p:pic>
                    <p:nvPicPr>
                      <p:cNvPr id="83995" name="Object 27">
                        <a:extLst>
                          <a:ext uri="{FF2B5EF4-FFF2-40B4-BE49-F238E27FC236}">
                            <a16:creationId xmlns:a16="http://schemas.microsoft.com/office/drawing/2014/main" id="{36A8B2C5-440A-4A80-AF24-710738ED6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9" y="5396945"/>
                        <a:ext cx="231457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6" name="Object 28">
            <a:extLst>
              <a:ext uri="{FF2B5EF4-FFF2-40B4-BE49-F238E27FC236}">
                <a16:creationId xmlns:a16="http://schemas.microsoft.com/office/drawing/2014/main" id="{E4362ABF-C660-4360-A728-E4376BD09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115161"/>
              </p:ext>
            </p:extLst>
          </p:nvPr>
        </p:nvGraphicFramePr>
        <p:xfrm>
          <a:off x="3329877" y="5241460"/>
          <a:ext cx="14573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63" name="Equation" r:id="rId17" imgW="799920" imgH="330120" progId="Equation.DSMT4">
                  <p:embed/>
                </p:oleObj>
              </mc:Choice>
              <mc:Fallback>
                <p:oleObj name="Equation" r:id="rId17" imgW="799920" imgH="330120" progId="Equation.DSMT4">
                  <p:embed/>
                  <p:pic>
                    <p:nvPicPr>
                      <p:cNvPr id="83996" name="Object 28">
                        <a:extLst>
                          <a:ext uri="{FF2B5EF4-FFF2-40B4-BE49-F238E27FC236}">
                            <a16:creationId xmlns:a16="http://schemas.microsoft.com/office/drawing/2014/main" id="{E4362ABF-C660-4360-A728-E4376BD098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9877" y="5241460"/>
                        <a:ext cx="1457325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7" name="Object 29">
            <a:extLst>
              <a:ext uri="{FF2B5EF4-FFF2-40B4-BE49-F238E27FC236}">
                <a16:creationId xmlns:a16="http://schemas.microsoft.com/office/drawing/2014/main" id="{68DE3FB5-CB49-4D44-8AA0-78ADB9210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491332"/>
              </p:ext>
            </p:extLst>
          </p:nvPr>
        </p:nvGraphicFramePr>
        <p:xfrm>
          <a:off x="4781090" y="5137478"/>
          <a:ext cx="24050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64" name="Equation" r:id="rId19" imgW="1320480" imgH="444240" progId="Equation.DSMT4">
                  <p:embed/>
                </p:oleObj>
              </mc:Choice>
              <mc:Fallback>
                <p:oleObj name="Equation" r:id="rId19" imgW="1320480" imgH="444240" progId="Equation.DSMT4">
                  <p:embed/>
                  <p:pic>
                    <p:nvPicPr>
                      <p:cNvPr id="83997" name="Object 29">
                        <a:extLst>
                          <a:ext uri="{FF2B5EF4-FFF2-40B4-BE49-F238E27FC236}">
                            <a16:creationId xmlns:a16="http://schemas.microsoft.com/office/drawing/2014/main" id="{68DE3FB5-CB49-4D44-8AA0-78ADB92100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090" y="5137478"/>
                        <a:ext cx="2405062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2B747592-2F51-48D6-B54F-64901C02E99E}"/>
              </a:ext>
            </a:extLst>
          </p:cNvPr>
          <p:cNvSpPr txBox="1">
            <a:spLocks noChangeArrowheads="1"/>
          </p:cNvSpPr>
          <p:nvPr/>
        </p:nvSpPr>
        <p:spPr>
          <a:xfrm>
            <a:off x="2726646" y="323293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C1FC62-0E21-4A48-A8C4-C686702ECD68}"/>
              </a:ext>
            </a:extLst>
          </p:cNvPr>
          <p:cNvSpPr txBox="1"/>
          <p:nvPr/>
        </p:nvSpPr>
        <p:spPr>
          <a:xfrm>
            <a:off x="483396" y="4681364"/>
            <a:ext cx="1743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误差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E06937-C6FA-4304-8DF9-B9BAF4647C7A}"/>
              </a:ext>
            </a:extLst>
          </p:cNvPr>
          <p:cNvSpPr txBox="1"/>
          <p:nvPr/>
        </p:nvSpPr>
        <p:spPr>
          <a:xfrm>
            <a:off x="457644" y="880452"/>
            <a:ext cx="2243250" cy="463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7.2.1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引言</a:t>
            </a:r>
          </a:p>
        </p:txBody>
      </p:sp>
    </p:spTree>
    <p:extLst>
      <p:ext uri="{BB962C8B-B14F-4D97-AF65-F5344CB8AC3E}">
        <p14:creationId xmlns:p14="http://schemas.microsoft.com/office/powerpoint/2010/main" val="60594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9">
            <a:extLst>
              <a:ext uri="{FF2B5EF4-FFF2-40B4-BE49-F238E27FC236}">
                <a16:creationId xmlns:a16="http://schemas.microsoft.com/office/drawing/2014/main" id="{D32838C0-F3FE-4C66-8641-C9B920A31F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367209"/>
              </p:ext>
            </p:extLst>
          </p:nvPr>
        </p:nvGraphicFramePr>
        <p:xfrm>
          <a:off x="821546" y="1794450"/>
          <a:ext cx="71262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46" name="Equation" r:id="rId3" imgW="3911400" imgH="330120" progId="Equation.DSMT4">
                  <p:embed/>
                </p:oleObj>
              </mc:Choice>
              <mc:Fallback>
                <p:oleObj name="Equation" r:id="rId3" imgW="3911400" imgH="330120" progId="Equation.DSMT4">
                  <p:embed/>
                  <p:pic>
                    <p:nvPicPr>
                      <p:cNvPr id="17" name="Object 9">
                        <a:extLst>
                          <a:ext uri="{FF2B5EF4-FFF2-40B4-BE49-F238E27FC236}">
                            <a16:creationId xmlns:a16="http://schemas.microsoft.com/office/drawing/2014/main" id="{3121D622-E23F-44AF-A29F-1C5BD48FFE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46" y="1794450"/>
                        <a:ext cx="7126287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6">
            <a:extLst>
              <a:ext uri="{FF2B5EF4-FFF2-40B4-BE49-F238E27FC236}">
                <a16:creationId xmlns:a16="http://schemas.microsoft.com/office/drawing/2014/main" id="{6677F0BA-F448-43C8-8F80-42EC62D09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098681"/>
              </p:ext>
            </p:extLst>
          </p:nvPr>
        </p:nvGraphicFramePr>
        <p:xfrm>
          <a:off x="495595" y="2625869"/>
          <a:ext cx="25669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47" name="Equation" r:id="rId5" imgW="1409400" imgH="215640" progId="Equation.DSMT4">
                  <p:embed/>
                </p:oleObj>
              </mc:Choice>
              <mc:Fallback>
                <p:oleObj name="Equation" r:id="rId5" imgW="1409400" imgH="215640" progId="Equation.DSMT4">
                  <p:embed/>
                  <p:pic>
                    <p:nvPicPr>
                      <p:cNvPr id="18" name="Object 16">
                        <a:extLst>
                          <a:ext uri="{FF2B5EF4-FFF2-40B4-BE49-F238E27FC236}">
                            <a16:creationId xmlns:a16="http://schemas.microsoft.com/office/drawing/2014/main" id="{9CC4D510-F3A3-4EBC-A8F3-5608BD0E51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95" y="2625869"/>
                        <a:ext cx="256698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7">
            <a:extLst>
              <a:ext uri="{FF2B5EF4-FFF2-40B4-BE49-F238E27FC236}">
                <a16:creationId xmlns:a16="http://schemas.microsoft.com/office/drawing/2014/main" id="{32538E86-FF5E-40AE-86FA-4030029373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762048"/>
              </p:ext>
            </p:extLst>
          </p:nvPr>
        </p:nvGraphicFramePr>
        <p:xfrm>
          <a:off x="3062582" y="2653912"/>
          <a:ext cx="38401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48" name="Equation" r:id="rId7" imgW="2108160" imgH="228600" progId="Equation.DSMT4">
                  <p:embed/>
                </p:oleObj>
              </mc:Choice>
              <mc:Fallback>
                <p:oleObj name="Equation" r:id="rId7" imgW="2108160" imgH="228600" progId="Equation.DSMT4">
                  <p:embed/>
                  <p:pic>
                    <p:nvPicPr>
                      <p:cNvPr id="19" name="Object 17">
                        <a:extLst>
                          <a:ext uri="{FF2B5EF4-FFF2-40B4-BE49-F238E27FC236}">
                            <a16:creationId xmlns:a16="http://schemas.microsoft.com/office/drawing/2014/main" id="{497C3701-85D4-40B2-8641-16FF0C0FC6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582" y="2653912"/>
                        <a:ext cx="3840162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8">
            <a:extLst>
              <a:ext uri="{FF2B5EF4-FFF2-40B4-BE49-F238E27FC236}">
                <a16:creationId xmlns:a16="http://schemas.microsoft.com/office/drawing/2014/main" id="{33859B00-79D6-48B0-8A80-01180FFFC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930524"/>
              </p:ext>
            </p:extLst>
          </p:nvPr>
        </p:nvGraphicFramePr>
        <p:xfrm>
          <a:off x="474283" y="3298739"/>
          <a:ext cx="26828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49" name="Equation" r:id="rId9" imgW="1473120" imgH="228600" progId="Equation.DSMT4">
                  <p:embed/>
                </p:oleObj>
              </mc:Choice>
              <mc:Fallback>
                <p:oleObj name="Equation" r:id="rId9" imgW="1473120" imgH="228600" progId="Equation.DSMT4">
                  <p:embed/>
                  <p:pic>
                    <p:nvPicPr>
                      <p:cNvPr id="20" name="Object 18">
                        <a:extLst>
                          <a:ext uri="{FF2B5EF4-FFF2-40B4-BE49-F238E27FC236}">
                            <a16:creationId xmlns:a16="http://schemas.microsoft.com/office/drawing/2014/main" id="{5D6F34FE-7B6D-49CC-8BE5-1661C9BFD9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283" y="3298739"/>
                        <a:ext cx="2682875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9">
            <a:extLst>
              <a:ext uri="{FF2B5EF4-FFF2-40B4-BE49-F238E27FC236}">
                <a16:creationId xmlns:a16="http://schemas.microsoft.com/office/drawing/2014/main" id="{CB1BF93D-C3E0-473C-B427-C9C7C8B24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892761"/>
              </p:ext>
            </p:extLst>
          </p:nvPr>
        </p:nvGraphicFramePr>
        <p:xfrm>
          <a:off x="3108619" y="3205845"/>
          <a:ext cx="37480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50" name="Equation" r:id="rId11" imgW="2057400" imgH="330120" progId="Equation.DSMT4">
                  <p:embed/>
                </p:oleObj>
              </mc:Choice>
              <mc:Fallback>
                <p:oleObj name="Equation" r:id="rId11" imgW="2057400" imgH="330120" progId="Equation.DSMT4">
                  <p:embed/>
                  <p:pic>
                    <p:nvPicPr>
                      <p:cNvPr id="21" name="Object 19">
                        <a:extLst>
                          <a:ext uri="{FF2B5EF4-FFF2-40B4-BE49-F238E27FC236}">
                            <a16:creationId xmlns:a16="http://schemas.microsoft.com/office/drawing/2014/main" id="{785A33E2-E09C-41A4-BF2D-1EBEE2407A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619" y="3205845"/>
                        <a:ext cx="3748087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0">
            <a:extLst>
              <a:ext uri="{FF2B5EF4-FFF2-40B4-BE49-F238E27FC236}">
                <a16:creationId xmlns:a16="http://schemas.microsoft.com/office/drawing/2014/main" id="{23D99650-C5C5-46F2-B3B3-89F98C297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542385"/>
              </p:ext>
            </p:extLst>
          </p:nvPr>
        </p:nvGraphicFramePr>
        <p:xfrm>
          <a:off x="362931" y="3974051"/>
          <a:ext cx="8303333" cy="42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51" name="Equation" r:id="rId13" imgW="4140000" imgH="215640" progId="Equation.DSMT4">
                  <p:embed/>
                </p:oleObj>
              </mc:Choice>
              <mc:Fallback>
                <p:oleObj name="Equation" r:id="rId13" imgW="4140000" imgH="215640" progId="Equation.DSMT4">
                  <p:embed/>
                  <p:pic>
                    <p:nvPicPr>
                      <p:cNvPr id="22" name="Object 20">
                        <a:extLst>
                          <a:ext uri="{FF2B5EF4-FFF2-40B4-BE49-F238E27FC236}">
                            <a16:creationId xmlns:a16="http://schemas.microsoft.com/office/drawing/2014/main" id="{B4F9C934-5C95-4045-B5AB-C2BB809D00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31" y="3974051"/>
                        <a:ext cx="8303333" cy="4299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1">
            <a:extLst>
              <a:ext uri="{FF2B5EF4-FFF2-40B4-BE49-F238E27FC236}">
                <a16:creationId xmlns:a16="http://schemas.microsoft.com/office/drawing/2014/main" id="{7BC3B892-EB86-49A6-858F-565B4E90C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72882"/>
              </p:ext>
            </p:extLst>
          </p:nvPr>
        </p:nvGraphicFramePr>
        <p:xfrm>
          <a:off x="243695" y="4849852"/>
          <a:ext cx="82819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52" name="Equation" r:id="rId15" imgW="4546440" imgH="457200" progId="Equation.DSMT4">
                  <p:embed/>
                </p:oleObj>
              </mc:Choice>
              <mc:Fallback>
                <p:oleObj name="Equation" r:id="rId15" imgW="4546440" imgH="457200" progId="Equation.DSMT4">
                  <p:embed/>
                  <p:pic>
                    <p:nvPicPr>
                      <p:cNvPr id="23" name="Object 21">
                        <a:extLst>
                          <a:ext uri="{FF2B5EF4-FFF2-40B4-BE49-F238E27FC236}">
                            <a16:creationId xmlns:a16="http://schemas.microsoft.com/office/drawing/2014/main" id="{E2C2160C-2BD2-4407-9564-A755C59DC6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95" y="4849852"/>
                        <a:ext cx="8281988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4">
            <a:extLst>
              <a:ext uri="{FF2B5EF4-FFF2-40B4-BE49-F238E27FC236}">
                <a16:creationId xmlns:a16="http://schemas.microsoft.com/office/drawing/2014/main" id="{5054B679-354A-4BEC-A608-F5686BED8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7" y="1216319"/>
            <a:ext cx="60348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7.2.1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引言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B577D03-EB06-4E83-A1D0-9CDB57C7E7E5}"/>
              </a:ext>
            </a:extLst>
          </p:cNvPr>
          <p:cNvSpPr txBox="1">
            <a:spLocks noChangeArrowheads="1"/>
          </p:cNvSpPr>
          <p:nvPr/>
        </p:nvSpPr>
        <p:spPr>
          <a:xfrm>
            <a:off x="2627784" y="692696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</p:spTree>
    <p:extLst>
      <p:ext uri="{BB962C8B-B14F-4D97-AF65-F5344CB8AC3E}">
        <p14:creationId xmlns:p14="http://schemas.microsoft.com/office/powerpoint/2010/main" val="80145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EF8EDEF-EA59-4D9A-9C03-16595614B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060" y="652980"/>
            <a:ext cx="2721896" cy="42582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/>
              <a:t>7.2.2 </a:t>
            </a:r>
            <a:r>
              <a:rPr lang="zh-CN" altLang="en-US" sz="2400" dirty="0"/>
              <a:t>代数精度</a:t>
            </a:r>
          </a:p>
        </p:txBody>
      </p:sp>
      <p:grpSp>
        <p:nvGrpSpPr>
          <p:cNvPr id="859162" name="Group 26">
            <a:extLst>
              <a:ext uri="{FF2B5EF4-FFF2-40B4-BE49-F238E27FC236}">
                <a16:creationId xmlns:a16="http://schemas.microsoft.com/office/drawing/2014/main" id="{2F28F2C2-639E-4251-B56A-B66DA8E0683A}"/>
              </a:ext>
            </a:extLst>
          </p:cNvPr>
          <p:cNvGrpSpPr>
            <a:grpSpLocks/>
          </p:cNvGrpSpPr>
          <p:nvPr/>
        </p:nvGrpSpPr>
        <p:grpSpPr bwMode="auto">
          <a:xfrm>
            <a:off x="233071" y="2780928"/>
            <a:ext cx="8534401" cy="3400425"/>
            <a:chOff x="336" y="2160"/>
            <a:chExt cx="5376" cy="2142"/>
          </a:xfrm>
        </p:grpSpPr>
        <p:sp>
          <p:nvSpPr>
            <p:cNvPr id="7174" name="Text Box 15">
              <a:extLst>
                <a:ext uri="{FF2B5EF4-FFF2-40B4-BE49-F238E27FC236}">
                  <a16:creationId xmlns:a16="http://schemas.microsoft.com/office/drawing/2014/main" id="{A1B97950-BD8F-47F8-934E-DE65C8C88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160"/>
              <a:ext cx="5136" cy="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sz="2800" b="1" dirty="0">
                  <a:solidFill>
                    <a:srgbClr val="0000CC"/>
                  </a:solidFill>
                </a:rPr>
                <a:t> </a:t>
              </a:r>
              <a:r>
                <a:rPr lang="zh-CN" altLang="en-US" sz="2600" dirty="0">
                  <a:solidFill>
                    <a:srgbClr val="0000CC"/>
                  </a:solidFill>
                </a:rPr>
                <a:t>要验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证一个求积公式具有 </a:t>
              </a:r>
              <a:r>
                <a:rPr lang="en-US" altLang="zh-CN" sz="2600" b="1" i="1" dirty="0"/>
                <a:t>m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次代数精度，只需验证对 </a:t>
              </a:r>
              <a:r>
                <a:rPr lang="en-US" altLang="zh-CN" sz="2600" b="1" i="1" dirty="0">
                  <a:ea typeface="楷体_GB2312" pitchFamily="49" charset="-122"/>
                </a:rPr>
                <a:t>f </a:t>
              </a:r>
              <a:r>
                <a:rPr lang="en-US" altLang="zh-CN" sz="2600" b="1" dirty="0">
                  <a:ea typeface="楷体_GB2312" pitchFamily="49" charset="-122"/>
                </a:rPr>
                <a:t>(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)＝1, 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, 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baseline="30000" dirty="0">
                  <a:ea typeface="楷体_GB2312" pitchFamily="49" charset="-122"/>
                </a:rPr>
                <a:t>2</a:t>
              </a:r>
              <a:r>
                <a:rPr lang="en-US" altLang="zh-CN" sz="2600" b="1" dirty="0">
                  <a:ea typeface="楷体_GB2312" pitchFamily="49" charset="-122"/>
                </a:rPr>
                <a:t>, … , </a:t>
              </a:r>
              <a:r>
                <a:rPr lang="en-US" altLang="zh-CN" sz="2600" b="1" i="1" dirty="0" err="1">
                  <a:ea typeface="楷体_GB2312" pitchFamily="49" charset="-122"/>
                </a:rPr>
                <a:t>x</a:t>
              </a:r>
              <a:r>
                <a:rPr lang="en-US" altLang="zh-CN" sz="2600" b="1" i="1" baseline="30000" dirty="0" err="1">
                  <a:ea typeface="楷体_GB2312" pitchFamily="49" charset="-122"/>
                </a:rPr>
                <a:t>m</a:t>
              </a:r>
              <a:r>
                <a:rPr lang="en-US" altLang="zh-CN" sz="2600" b="1" i="1" baseline="30000" dirty="0">
                  <a:ea typeface="楷体_GB2312" pitchFamily="49" charset="-122"/>
                </a:rPr>
                <a:t>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精确成立，但对 </a:t>
              </a:r>
              <a:r>
                <a:rPr lang="en-US" altLang="zh-CN" sz="2600" b="1" i="1" dirty="0">
                  <a:ea typeface="楷体_GB2312" pitchFamily="49" charset="-122"/>
                </a:rPr>
                <a:t>f </a:t>
              </a:r>
              <a:r>
                <a:rPr lang="en-US" altLang="zh-CN" sz="2600" b="1" dirty="0">
                  <a:ea typeface="楷体_GB2312" pitchFamily="49" charset="-122"/>
                </a:rPr>
                <a:t>(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)＝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i="1" baseline="30000" dirty="0">
                  <a:ea typeface="楷体_GB2312" pitchFamily="49" charset="-122"/>
                </a:rPr>
                <a:t>m</a:t>
              </a:r>
              <a:r>
                <a:rPr lang="en-US" altLang="zh-CN" sz="2600" b="1" baseline="30000" dirty="0">
                  <a:ea typeface="楷体_GB2312" pitchFamily="49" charset="-122"/>
                </a:rPr>
                <a:t>+1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不精确成立即可，即：</a:t>
              </a:r>
              <a:endParaRPr lang="en-US" altLang="zh-CN" sz="2600" b="1" dirty="0">
                <a:solidFill>
                  <a:srgbClr val="0000CC"/>
                </a:solidFill>
              </a:endParaRPr>
            </a:p>
          </p:txBody>
        </p:sp>
        <p:graphicFrame>
          <p:nvGraphicFramePr>
            <p:cNvPr id="7175" name="Object 23">
              <a:extLst>
                <a:ext uri="{FF2B5EF4-FFF2-40B4-BE49-F238E27FC236}">
                  <a16:creationId xmlns:a16="http://schemas.microsoft.com/office/drawing/2014/main" id="{35BD9734-3E94-4D0D-9857-49ABBFF12D57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426" y="3141"/>
            <a:ext cx="3096" cy="1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250" name="Equation" r:id="rId5" imgW="2476500" imgH="927100" progId="Equation.DSMT4">
                    <p:embed/>
                  </p:oleObj>
                </mc:Choice>
                <mc:Fallback>
                  <p:oleObj name="Equation" r:id="rId5" imgW="2476500" imgH="927100" progId="Equation.DSMT4">
                    <p:embed/>
                    <p:pic>
                      <p:nvPicPr>
                        <p:cNvPr id="7175" name="Object 23">
                          <a:extLst>
                            <a:ext uri="{FF2B5EF4-FFF2-40B4-BE49-F238E27FC236}">
                              <a16:creationId xmlns:a16="http://schemas.microsoft.com/office/drawing/2014/main" id="{35BD9734-3E94-4D0D-9857-49ABBFF12D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6" y="3141"/>
                          <a:ext cx="3096" cy="1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" name="Rectangle 24">
              <a:extLst>
                <a:ext uri="{FF2B5EF4-FFF2-40B4-BE49-F238E27FC236}">
                  <a16:creationId xmlns:a16="http://schemas.microsoft.com/office/drawing/2014/main" id="{0AF80535-9879-46E6-8EB2-09BD033E0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5" y="3270"/>
              <a:ext cx="162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600" b="1">
                  <a:solidFill>
                    <a:srgbClr val="0000CC"/>
                  </a:solidFill>
                </a:rPr>
                <a:t>( </a:t>
              </a:r>
              <a:r>
                <a:rPr lang="en-US" altLang="zh-CN" sz="2600" b="1" i="1">
                  <a:solidFill>
                    <a:srgbClr val="0000CC"/>
                  </a:solidFill>
                </a:rPr>
                <a:t>k </a:t>
              </a:r>
              <a:r>
                <a:rPr lang="en-US" altLang="zh-CN" sz="2600" b="1">
                  <a:solidFill>
                    <a:srgbClr val="0000CC"/>
                  </a:solidFill>
                </a:rPr>
                <a:t>= 0, 1, … , </a:t>
              </a:r>
              <a:r>
                <a:rPr lang="en-US" altLang="zh-CN" sz="2600" b="1" i="1">
                  <a:solidFill>
                    <a:srgbClr val="0000CC"/>
                  </a:solidFill>
                </a:rPr>
                <a:t>m </a:t>
              </a:r>
              <a:r>
                <a:rPr lang="en-US" altLang="zh-CN" sz="2600" b="1">
                  <a:solidFill>
                    <a:srgbClr val="0000CC"/>
                  </a:solidFill>
                </a:rPr>
                <a:t>)</a:t>
              </a:r>
              <a:endParaRPr lang="zh-CN" altLang="en-US" sz="2600" b="1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13" name="Object 23">
            <a:extLst>
              <a:ext uri="{FF2B5EF4-FFF2-40B4-BE49-F238E27FC236}">
                <a16:creationId xmlns:a16="http://schemas.microsoft.com/office/drawing/2014/main" id="{C1FA524A-776D-42BA-B78F-E41A6EF7E6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314128"/>
              </p:ext>
            </p:extLst>
          </p:nvPr>
        </p:nvGraphicFramePr>
        <p:xfrm>
          <a:off x="1476951" y="1174143"/>
          <a:ext cx="44878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51" name="Equation" r:id="rId7" imgW="2463480" imgH="228600" progId="Equation.DSMT4">
                  <p:embed/>
                </p:oleObj>
              </mc:Choice>
              <mc:Fallback>
                <p:oleObj name="Equation" r:id="rId7" imgW="2463480" imgH="228600" progId="Equation.DSMT4">
                  <p:embed/>
                  <p:pic>
                    <p:nvPicPr>
                      <p:cNvPr id="85015" name="Object 23">
                        <a:extLst>
                          <a:ext uri="{FF2B5EF4-FFF2-40B4-BE49-F238E27FC236}">
                            <a16:creationId xmlns:a16="http://schemas.microsoft.com/office/drawing/2014/main" id="{98BA11CC-3068-4451-BFC5-D1C9B2C5D9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951" y="1174143"/>
                        <a:ext cx="4487862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4">
            <a:extLst>
              <a:ext uri="{FF2B5EF4-FFF2-40B4-BE49-F238E27FC236}">
                <a16:creationId xmlns:a16="http://schemas.microsoft.com/office/drawing/2014/main" id="{B24869B6-78F0-4531-90BD-84945453EE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72551"/>
              </p:ext>
            </p:extLst>
          </p:nvPr>
        </p:nvGraphicFramePr>
        <p:xfrm>
          <a:off x="5941001" y="1174143"/>
          <a:ext cx="24749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52" name="Equation" r:id="rId9" imgW="1358640" imgH="215640" progId="Equation.DSMT4">
                  <p:embed/>
                </p:oleObj>
              </mc:Choice>
              <mc:Fallback>
                <p:oleObj name="Equation" r:id="rId9" imgW="1358640" imgH="215640" progId="Equation.DSMT4">
                  <p:embed/>
                  <p:pic>
                    <p:nvPicPr>
                      <p:cNvPr id="85016" name="Object 24">
                        <a:extLst>
                          <a:ext uri="{FF2B5EF4-FFF2-40B4-BE49-F238E27FC236}">
                            <a16:creationId xmlns:a16="http://schemas.microsoft.com/office/drawing/2014/main" id="{0D9A5E47-9DF2-4AF6-A798-7FCAAB64E3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001" y="1174143"/>
                        <a:ext cx="2474912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5">
            <a:extLst>
              <a:ext uri="{FF2B5EF4-FFF2-40B4-BE49-F238E27FC236}">
                <a16:creationId xmlns:a16="http://schemas.microsoft.com/office/drawing/2014/main" id="{20D51819-6953-4E07-85AB-8E4CF39DFF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290141"/>
              </p:ext>
            </p:extLst>
          </p:nvPr>
        </p:nvGraphicFramePr>
        <p:xfrm>
          <a:off x="375327" y="1596388"/>
          <a:ext cx="22653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53" name="Equation" r:id="rId11" imgW="1244520" imgH="228600" progId="Equation.DSMT4">
                  <p:embed/>
                </p:oleObj>
              </mc:Choice>
              <mc:Fallback>
                <p:oleObj name="Equation" r:id="rId11" imgW="1244520" imgH="228600" progId="Equation.DSMT4">
                  <p:embed/>
                  <p:pic>
                    <p:nvPicPr>
                      <p:cNvPr id="85017" name="Object 25">
                        <a:extLst>
                          <a:ext uri="{FF2B5EF4-FFF2-40B4-BE49-F238E27FC236}">
                            <a16:creationId xmlns:a16="http://schemas.microsoft.com/office/drawing/2014/main" id="{7202BF44-CBDB-4954-8599-D47F29E6C5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27" y="1596388"/>
                        <a:ext cx="22653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6">
            <a:extLst>
              <a:ext uri="{FF2B5EF4-FFF2-40B4-BE49-F238E27FC236}">
                <a16:creationId xmlns:a16="http://schemas.microsoft.com/office/drawing/2014/main" id="{42605057-7247-4B27-8C5F-60DDFB0273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33185"/>
              </p:ext>
            </p:extLst>
          </p:nvPr>
        </p:nvGraphicFramePr>
        <p:xfrm>
          <a:off x="2604881" y="1596388"/>
          <a:ext cx="40211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54" name="Equation" r:id="rId13" imgW="2209680" imgH="228600" progId="Equation.DSMT4">
                  <p:embed/>
                </p:oleObj>
              </mc:Choice>
              <mc:Fallback>
                <p:oleObj name="Equation" r:id="rId13" imgW="2209680" imgH="228600" progId="Equation.DSMT4">
                  <p:embed/>
                  <p:pic>
                    <p:nvPicPr>
                      <p:cNvPr id="85018" name="Object 26">
                        <a:extLst>
                          <a:ext uri="{FF2B5EF4-FFF2-40B4-BE49-F238E27FC236}">
                            <a16:creationId xmlns:a16="http://schemas.microsoft.com/office/drawing/2014/main" id="{AB6FEEE9-2277-42EE-A74A-0056335AF1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881" y="1596388"/>
                        <a:ext cx="40211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7">
            <a:extLst>
              <a:ext uri="{FF2B5EF4-FFF2-40B4-BE49-F238E27FC236}">
                <a16:creationId xmlns:a16="http://schemas.microsoft.com/office/drawing/2014/main" id="{3D5B3C0C-E15F-48CE-ABFF-8B0DB05821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21161"/>
              </p:ext>
            </p:extLst>
          </p:nvPr>
        </p:nvGraphicFramePr>
        <p:xfrm>
          <a:off x="6587113" y="1591656"/>
          <a:ext cx="21494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55" name="Equation" r:id="rId15" imgW="1180800" imgH="228600" progId="Equation.DSMT4">
                  <p:embed/>
                </p:oleObj>
              </mc:Choice>
              <mc:Fallback>
                <p:oleObj name="Equation" r:id="rId15" imgW="1180800" imgH="228600" progId="Equation.DSMT4">
                  <p:embed/>
                  <p:pic>
                    <p:nvPicPr>
                      <p:cNvPr id="85019" name="Object 27">
                        <a:extLst>
                          <a:ext uri="{FF2B5EF4-FFF2-40B4-BE49-F238E27FC236}">
                            <a16:creationId xmlns:a16="http://schemas.microsoft.com/office/drawing/2014/main" id="{4AD514F7-2A96-4193-BEF6-2008C00A11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113" y="1591656"/>
                        <a:ext cx="21494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8">
            <a:extLst>
              <a:ext uri="{FF2B5EF4-FFF2-40B4-BE49-F238E27FC236}">
                <a16:creationId xmlns:a16="http://schemas.microsoft.com/office/drawing/2014/main" id="{2A80D916-7B64-43BC-8219-EBDBF293F4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257772"/>
              </p:ext>
            </p:extLst>
          </p:nvPr>
        </p:nvGraphicFramePr>
        <p:xfrm>
          <a:off x="402213" y="2155941"/>
          <a:ext cx="38830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56" name="Equation" r:id="rId17" imgW="2133360" imgH="203040" progId="Equation.DSMT4">
                  <p:embed/>
                </p:oleObj>
              </mc:Choice>
              <mc:Fallback>
                <p:oleObj name="Equation" r:id="rId17" imgW="2133360" imgH="203040" progId="Equation.DSMT4">
                  <p:embed/>
                  <p:pic>
                    <p:nvPicPr>
                      <p:cNvPr id="85020" name="Object 28">
                        <a:extLst>
                          <a:ext uri="{FF2B5EF4-FFF2-40B4-BE49-F238E27FC236}">
                            <a16:creationId xmlns:a16="http://schemas.microsoft.com/office/drawing/2014/main" id="{EE6CE9FB-4A95-4500-A193-3E75F8B930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13" y="2155941"/>
                        <a:ext cx="388302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9">
            <a:extLst>
              <a:ext uri="{FF2B5EF4-FFF2-40B4-BE49-F238E27FC236}">
                <a16:creationId xmlns:a16="http://schemas.microsoft.com/office/drawing/2014/main" id="{EF2E0064-1E90-4B4F-99DD-891DE76AA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181807"/>
              </p:ext>
            </p:extLst>
          </p:nvPr>
        </p:nvGraphicFramePr>
        <p:xfrm>
          <a:off x="4285238" y="2109773"/>
          <a:ext cx="37211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57" name="Equation" r:id="rId19" imgW="2044440" imgH="203040" progId="Equation.DSMT4">
                  <p:embed/>
                </p:oleObj>
              </mc:Choice>
              <mc:Fallback>
                <p:oleObj name="Equation" r:id="rId19" imgW="2044440" imgH="203040" progId="Equation.DSMT4">
                  <p:embed/>
                  <p:pic>
                    <p:nvPicPr>
                      <p:cNvPr id="85021" name="Object 29">
                        <a:extLst>
                          <a:ext uri="{FF2B5EF4-FFF2-40B4-BE49-F238E27FC236}">
                            <a16:creationId xmlns:a16="http://schemas.microsoft.com/office/drawing/2014/main" id="{41CFC542-2C6F-4FD4-AC41-892B80D2D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238" y="2109773"/>
                        <a:ext cx="372110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13BFBB62-B778-403E-AA9D-E7E0B2F55B09}"/>
              </a:ext>
            </a:extLst>
          </p:cNvPr>
          <p:cNvSpPr txBox="1"/>
          <p:nvPr/>
        </p:nvSpPr>
        <p:spPr>
          <a:xfrm>
            <a:off x="229623" y="1104915"/>
            <a:ext cx="12241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定义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7.1.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208C9710-D457-4DC4-9A44-B060B3BC0CD4}"/>
              </a:ext>
            </a:extLst>
          </p:cNvPr>
          <p:cNvSpPr txBox="1">
            <a:spLocks noChangeArrowheads="1"/>
          </p:cNvSpPr>
          <p:nvPr/>
        </p:nvSpPr>
        <p:spPr>
          <a:xfrm>
            <a:off x="2436740" y="130596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967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7" name="Rectangle 3">
            <a:extLst>
              <a:ext uri="{FF2B5EF4-FFF2-40B4-BE49-F238E27FC236}">
                <a16:creationId xmlns:a16="http://schemas.microsoft.com/office/drawing/2014/main" id="{74908911-2B6F-4808-8D4E-EB6146225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519" y="273601"/>
            <a:ext cx="8758336" cy="9271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性质</a:t>
            </a:r>
            <a:r>
              <a:rPr lang="en-US" altLang="zh-CN" sz="2600" b="1" dirty="0">
                <a:latin typeface="Times New Roman" panose="02020603050405020304" pitchFamily="18" charset="0"/>
              </a:rPr>
              <a:t>7.1:   </a:t>
            </a:r>
            <a:r>
              <a:rPr lang="zh-CN" altLang="en-US" sz="2600" b="1" dirty="0">
                <a:latin typeface="Times New Roman" panose="02020603050405020304" pitchFamily="18" charset="0"/>
              </a:rPr>
              <a:t>求积公式有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m</a:t>
            </a:r>
            <a:r>
              <a:rPr lang="zh-CN" altLang="en-US" sz="2600" b="1" dirty="0">
                <a:latin typeface="Times New Roman" panose="02020603050405020304" pitchFamily="18" charset="0"/>
              </a:rPr>
              <a:t>次代数精度的充要条件为</a:t>
            </a:r>
            <a:r>
              <a:rPr lang="en-US" altLang="zh-CN" sz="2600" b="1" dirty="0">
                <a:latin typeface="Times New Roman" panose="02020603050405020304" pitchFamily="18" charset="0"/>
              </a:rPr>
              <a:t>(*)</a:t>
            </a:r>
            <a:r>
              <a:rPr lang="zh-CN" altLang="en-US" sz="2600" b="1" dirty="0">
                <a:latin typeface="Times New Roman" panose="02020603050405020304" pitchFamily="18" charset="0"/>
              </a:rPr>
              <a:t>式对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＝1,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, … , </a:t>
            </a:r>
            <a:r>
              <a:rPr lang="en-US" altLang="zh-CN" sz="2600" b="1" i="1" dirty="0" err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i="1" baseline="30000" dirty="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精确成立，但对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)＝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楷体_GB2312" pitchFamily="49" charset="-122"/>
              </a:rPr>
              <a:t>+1 </a:t>
            </a:r>
            <a:r>
              <a:rPr lang="zh-CN" altLang="en-US" sz="2600" b="1" dirty="0">
                <a:latin typeface="Times New Roman" panose="02020603050405020304" pitchFamily="18" charset="0"/>
              </a:rPr>
              <a:t>不精确成立</a:t>
            </a:r>
            <a:r>
              <a:rPr lang="en-US" altLang="zh-CN" sz="2600" b="1" dirty="0"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91908" name="Object 4">
            <a:extLst>
              <a:ext uri="{FF2B5EF4-FFF2-40B4-BE49-F238E27FC236}">
                <a16:creationId xmlns:a16="http://schemas.microsoft.com/office/drawing/2014/main" id="{40DE4E04-8B13-4666-86F6-E7581B9A41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342221"/>
              </p:ext>
            </p:extLst>
          </p:nvPr>
        </p:nvGraphicFramePr>
        <p:xfrm>
          <a:off x="971600" y="2253583"/>
          <a:ext cx="43195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71" name="Equation" r:id="rId4" imgW="4102100" imgH="482600" progId="Equation.DSMT4">
                  <p:embed/>
                </p:oleObj>
              </mc:Choice>
              <mc:Fallback>
                <p:oleObj name="Equation" r:id="rId4" imgW="4102100" imgH="482600" progId="Equation.DSMT4">
                  <p:embed/>
                  <p:pic>
                    <p:nvPicPr>
                      <p:cNvPr id="891908" name="Object 4">
                        <a:extLst>
                          <a:ext uri="{FF2B5EF4-FFF2-40B4-BE49-F238E27FC236}">
                            <a16:creationId xmlns:a16="http://schemas.microsoft.com/office/drawing/2014/main" id="{40DE4E04-8B13-4666-86F6-E7581B9A4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253583"/>
                        <a:ext cx="43195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09" name="Object 5">
            <a:extLst>
              <a:ext uri="{FF2B5EF4-FFF2-40B4-BE49-F238E27FC236}">
                <a16:creationId xmlns:a16="http://schemas.microsoft.com/office/drawing/2014/main" id="{C5417922-AC9C-4EFF-AE84-C8BFDBC436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287587"/>
              </p:ext>
            </p:extLst>
          </p:nvPr>
        </p:nvGraphicFramePr>
        <p:xfrm>
          <a:off x="251520" y="2797969"/>
          <a:ext cx="675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72" name="Equation" r:id="rId6" imgW="6756400" imgH="698500" progId="Equation.DSMT4">
                  <p:embed/>
                </p:oleObj>
              </mc:Choice>
              <mc:Fallback>
                <p:oleObj name="Equation" r:id="rId6" imgW="6756400" imgH="698500" progId="Equation.DSMT4">
                  <p:embed/>
                  <p:pic>
                    <p:nvPicPr>
                      <p:cNvPr id="891909" name="Object 5">
                        <a:extLst>
                          <a:ext uri="{FF2B5EF4-FFF2-40B4-BE49-F238E27FC236}">
                            <a16:creationId xmlns:a16="http://schemas.microsoft.com/office/drawing/2014/main" id="{C5417922-AC9C-4EFF-AE84-C8BFDBC436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797969"/>
                        <a:ext cx="6756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10" name="Object 6">
            <a:extLst>
              <a:ext uri="{FF2B5EF4-FFF2-40B4-BE49-F238E27FC236}">
                <a16:creationId xmlns:a16="http://schemas.microsoft.com/office/drawing/2014/main" id="{40A0F5F3-DF8F-4E04-9E1A-3A86F40C4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025321"/>
              </p:ext>
            </p:extLst>
          </p:nvPr>
        </p:nvGraphicFramePr>
        <p:xfrm>
          <a:off x="1829230" y="3429000"/>
          <a:ext cx="5981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73" name="Equation" r:id="rId8" imgW="5981700" imgH="927100" progId="Equation.DSMT4">
                  <p:embed/>
                </p:oleObj>
              </mc:Choice>
              <mc:Fallback>
                <p:oleObj name="Equation" r:id="rId8" imgW="5981700" imgH="927100" progId="Equation.DSMT4">
                  <p:embed/>
                  <p:pic>
                    <p:nvPicPr>
                      <p:cNvPr id="891910" name="Object 6">
                        <a:extLst>
                          <a:ext uri="{FF2B5EF4-FFF2-40B4-BE49-F238E27FC236}">
                            <a16:creationId xmlns:a16="http://schemas.microsoft.com/office/drawing/2014/main" id="{40A0F5F3-DF8F-4E04-9E1A-3A86F40C4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230" y="3429000"/>
                        <a:ext cx="5981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11" name="Object 7">
            <a:extLst>
              <a:ext uri="{FF2B5EF4-FFF2-40B4-BE49-F238E27FC236}">
                <a16:creationId xmlns:a16="http://schemas.microsoft.com/office/drawing/2014/main" id="{9E08AC70-E68D-477D-B84A-6BF98EF121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684147"/>
              </p:ext>
            </p:extLst>
          </p:nvPr>
        </p:nvGraphicFramePr>
        <p:xfrm>
          <a:off x="1864741" y="4286771"/>
          <a:ext cx="556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74" name="Equation" r:id="rId10" imgW="5562600" imgH="927100" progId="Equation.DSMT4">
                  <p:embed/>
                </p:oleObj>
              </mc:Choice>
              <mc:Fallback>
                <p:oleObj name="Equation" r:id="rId10" imgW="5562600" imgH="927100" progId="Equation.DSMT4">
                  <p:embed/>
                  <p:pic>
                    <p:nvPicPr>
                      <p:cNvPr id="891911" name="Object 7">
                        <a:extLst>
                          <a:ext uri="{FF2B5EF4-FFF2-40B4-BE49-F238E27FC236}">
                            <a16:creationId xmlns:a16="http://schemas.microsoft.com/office/drawing/2014/main" id="{9E08AC70-E68D-477D-B84A-6BF98EF121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741" y="4286771"/>
                        <a:ext cx="5562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12" name="Object 8">
            <a:extLst>
              <a:ext uri="{FF2B5EF4-FFF2-40B4-BE49-F238E27FC236}">
                <a16:creationId xmlns:a16="http://schemas.microsoft.com/office/drawing/2014/main" id="{D09F9D4C-AB8B-4B44-8C5F-68268823EA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243323"/>
              </p:ext>
            </p:extLst>
          </p:nvPr>
        </p:nvGraphicFramePr>
        <p:xfrm>
          <a:off x="1864741" y="5238204"/>
          <a:ext cx="6299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75" name="Equation" r:id="rId12" imgW="6299200" imgH="927100" progId="Equation.DSMT4">
                  <p:embed/>
                </p:oleObj>
              </mc:Choice>
              <mc:Fallback>
                <p:oleObj name="Equation" r:id="rId12" imgW="6299200" imgH="927100" progId="Equation.DSMT4">
                  <p:embed/>
                  <p:pic>
                    <p:nvPicPr>
                      <p:cNvPr id="891912" name="Object 8">
                        <a:extLst>
                          <a:ext uri="{FF2B5EF4-FFF2-40B4-BE49-F238E27FC236}">
                            <a16:creationId xmlns:a16="http://schemas.microsoft.com/office/drawing/2014/main" id="{D09F9D4C-AB8B-4B44-8C5F-68268823EA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741" y="5238204"/>
                        <a:ext cx="6299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913" name="Rectangle 9">
            <a:extLst>
              <a:ext uri="{FF2B5EF4-FFF2-40B4-BE49-F238E27FC236}">
                <a16:creationId xmlns:a16="http://schemas.microsoft.com/office/drawing/2014/main" id="{FECCDFB8-BCD3-42F5-B82B-5D4E1A42D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6165304"/>
            <a:ext cx="47724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0"/>
              <a:t>从而，求积公式有</a:t>
            </a:r>
            <a:r>
              <a:rPr lang="en-US" altLang="zh-CN" b="0"/>
              <a:t>m</a:t>
            </a:r>
            <a:r>
              <a:rPr lang="zh-CN" altLang="en-US" b="0"/>
              <a:t>次代数精度。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DF4CD7-B537-40F9-864A-8D453009081F}"/>
              </a:ext>
            </a:extLst>
          </p:cNvPr>
          <p:cNvSpPr txBox="1"/>
          <p:nvPr/>
        </p:nvSpPr>
        <p:spPr>
          <a:xfrm>
            <a:off x="190918" y="1309386"/>
            <a:ext cx="8485538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eaLnBrk="1" hangingPunct="1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简证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(*)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式对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)＝1,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… 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精确成立，但对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+1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不精确成立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则对于任意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次多项式</a:t>
            </a:r>
          </a:p>
        </p:txBody>
      </p:sp>
    </p:spTree>
    <p:extLst>
      <p:ext uri="{BB962C8B-B14F-4D97-AF65-F5344CB8AC3E}">
        <p14:creationId xmlns:p14="http://schemas.microsoft.com/office/powerpoint/2010/main" val="332920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17" name="Rectangle 17">
            <a:extLst>
              <a:ext uri="{FF2B5EF4-FFF2-40B4-BE49-F238E27FC236}">
                <a16:creationId xmlns:a16="http://schemas.microsoft.com/office/drawing/2014/main" id="{F36B4919-8B35-4605-B313-C2C30F6CB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" y="841112"/>
            <a:ext cx="84963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由于 </a:t>
            </a:r>
            <a:r>
              <a:rPr lang="en-US" altLang="zh-CN" sz="2600" b="1" i="1" dirty="0">
                <a:ea typeface="楷体_GB2312" pitchFamily="49" charset="-122"/>
              </a:rPr>
              <a:t>n 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次拉格朗日插值对 </a:t>
            </a:r>
            <a:r>
              <a:rPr lang="en-US" altLang="zh-CN" sz="2600" b="1" i="1" dirty="0">
                <a:ea typeface="楷体_GB2312" pitchFamily="49" charset="-122"/>
              </a:rPr>
              <a:t>f </a:t>
            </a:r>
            <a:r>
              <a:rPr lang="en-US" altLang="zh-CN" sz="2600" b="1" dirty="0">
                <a:ea typeface="楷体_GB2312" pitchFamily="49" charset="-122"/>
              </a:rPr>
              <a:t>(</a:t>
            </a:r>
            <a:r>
              <a:rPr lang="en-US" altLang="zh-CN" sz="2600" b="1" i="1" dirty="0">
                <a:ea typeface="楷体_GB2312" pitchFamily="49" charset="-122"/>
              </a:rPr>
              <a:t>x</a:t>
            </a:r>
            <a:r>
              <a:rPr lang="en-US" altLang="zh-CN" sz="2600" b="1" dirty="0">
                <a:ea typeface="楷体_GB2312" pitchFamily="49" charset="-122"/>
              </a:rPr>
              <a:t>)＝1, </a:t>
            </a:r>
            <a:r>
              <a:rPr lang="en-US" altLang="zh-CN" sz="2600" b="1" i="1" dirty="0">
                <a:ea typeface="楷体_GB2312" pitchFamily="49" charset="-122"/>
              </a:rPr>
              <a:t>x</a:t>
            </a:r>
            <a:r>
              <a:rPr lang="en-US" altLang="zh-CN" sz="2600" b="1" dirty="0">
                <a:ea typeface="楷体_GB2312" pitchFamily="49" charset="-122"/>
              </a:rPr>
              <a:t>, </a:t>
            </a:r>
            <a:r>
              <a:rPr lang="en-US" altLang="zh-CN" sz="2600" b="1" i="1" dirty="0">
                <a:ea typeface="楷体_GB2312" pitchFamily="49" charset="-122"/>
              </a:rPr>
              <a:t>x</a:t>
            </a:r>
            <a:r>
              <a:rPr lang="en-US" altLang="zh-CN" sz="2600" b="1" baseline="30000" dirty="0">
                <a:ea typeface="楷体_GB2312" pitchFamily="49" charset="-122"/>
              </a:rPr>
              <a:t>2</a:t>
            </a:r>
            <a:r>
              <a:rPr lang="en-US" altLang="zh-CN" sz="2600" b="1" dirty="0">
                <a:ea typeface="楷体_GB2312" pitchFamily="49" charset="-122"/>
              </a:rPr>
              <a:t>, … , </a:t>
            </a:r>
            <a:r>
              <a:rPr lang="en-US" altLang="zh-CN" sz="2600" b="1" i="1" dirty="0" err="1">
                <a:ea typeface="楷体_GB2312" pitchFamily="49" charset="-122"/>
              </a:rPr>
              <a:t>x</a:t>
            </a:r>
            <a:r>
              <a:rPr lang="en-US" altLang="zh-CN" sz="2600" b="1" i="1" baseline="30000" dirty="0" err="1">
                <a:ea typeface="楷体_GB2312" pitchFamily="49" charset="-122"/>
              </a:rPr>
              <a:t>n</a:t>
            </a:r>
            <a:r>
              <a:rPr lang="en-US" altLang="zh-CN" sz="2600" b="1" i="1" baseline="30000" dirty="0">
                <a:ea typeface="楷体_GB2312" pitchFamily="49" charset="-122"/>
              </a:rPr>
              <a:t> 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精确成立，所以 </a:t>
            </a:r>
            <a:r>
              <a:rPr lang="en-US" altLang="zh-CN" sz="2600" b="1" i="1" dirty="0">
                <a:ea typeface="楷体_GB2312" pitchFamily="49" charset="-122"/>
              </a:rPr>
              <a:t>n 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次插值型求积公式的代数精度至少为 </a:t>
            </a:r>
            <a:r>
              <a:rPr lang="en-US" altLang="zh-CN" sz="2600" b="1" i="1" dirty="0">
                <a:ea typeface="楷体_GB2312" pitchFamily="49" charset="-122"/>
              </a:rPr>
              <a:t>n 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次。</a:t>
            </a:r>
          </a:p>
        </p:txBody>
      </p:sp>
      <p:sp>
        <p:nvSpPr>
          <p:cNvPr id="12292" name="Rectangle 18">
            <a:extLst>
              <a:ext uri="{FF2B5EF4-FFF2-40B4-BE49-F238E27FC236}">
                <a16:creationId xmlns:a16="http://schemas.microsoft.com/office/drawing/2014/main" id="{9DF862C2-65CB-4F6B-9E79-AEFB83BCD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168" y="183113"/>
            <a:ext cx="227498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chemeClr val="hlink"/>
              </a:buClr>
            </a:pPr>
            <a:r>
              <a:rPr lang="en-US" altLang="zh-CN" sz="2600" b="1" dirty="0">
                <a:solidFill>
                  <a:srgbClr val="0000CC"/>
                </a:solidFill>
              </a:rPr>
              <a:t>7</a:t>
            </a:r>
            <a:r>
              <a:rPr lang="en-US" altLang="zh-CN" sz="2600" dirty="0">
                <a:solidFill>
                  <a:srgbClr val="0000CC"/>
                </a:solidFill>
              </a:rPr>
              <a:t>.</a:t>
            </a:r>
            <a:r>
              <a:rPr lang="en-US" altLang="zh-CN" sz="2600" b="1" dirty="0">
                <a:solidFill>
                  <a:srgbClr val="0000CC"/>
                </a:solidFill>
              </a:rPr>
              <a:t>2.2 </a:t>
            </a:r>
            <a:r>
              <a:rPr lang="zh-CN" altLang="en-US" sz="2600" b="1" dirty="0">
                <a:solidFill>
                  <a:srgbClr val="0000CC"/>
                </a:solidFill>
              </a:rPr>
              <a:t>代数精度</a:t>
            </a:r>
          </a:p>
        </p:txBody>
      </p:sp>
      <p:grpSp>
        <p:nvGrpSpPr>
          <p:cNvPr id="844829" name="Group 29">
            <a:extLst>
              <a:ext uri="{FF2B5EF4-FFF2-40B4-BE49-F238E27FC236}">
                <a16:creationId xmlns:a16="http://schemas.microsoft.com/office/drawing/2014/main" id="{85CDAD13-F748-4B8E-9C74-4D3288BA9A25}"/>
              </a:ext>
            </a:extLst>
          </p:cNvPr>
          <p:cNvGrpSpPr>
            <a:grpSpLocks/>
          </p:cNvGrpSpPr>
          <p:nvPr/>
        </p:nvGrpSpPr>
        <p:grpSpPr bwMode="auto">
          <a:xfrm>
            <a:off x="198489" y="2073143"/>
            <a:ext cx="8153400" cy="1087438"/>
            <a:chOff x="336" y="2016"/>
            <a:chExt cx="5136" cy="685"/>
          </a:xfrm>
        </p:grpSpPr>
        <p:sp>
          <p:nvSpPr>
            <p:cNvPr id="12305" name="Rectangle 19">
              <a:extLst>
                <a:ext uri="{FF2B5EF4-FFF2-40B4-BE49-F238E27FC236}">
                  <a16:creationId xmlns:a16="http://schemas.microsoft.com/office/drawing/2014/main" id="{3B39476B-2906-49F4-9967-94A9403A5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64"/>
              <a:ext cx="5136" cy="637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zh-CN" altLang="en-US" sz="2600" b="1">
                  <a:solidFill>
                    <a:srgbClr val="0000CC"/>
                  </a:solidFill>
                  <a:ea typeface="楷体_GB2312" pitchFamily="49" charset="-122"/>
                </a:rPr>
                <a:t>反之，如果求积公式                                  的代数精度至少为 </a:t>
              </a:r>
              <a:r>
                <a:rPr lang="en-US" altLang="zh-CN" sz="2600" b="1" i="1">
                  <a:ea typeface="楷体_GB2312" pitchFamily="49" charset="-122"/>
                </a:rPr>
                <a:t>n </a:t>
              </a:r>
              <a:r>
                <a:rPr lang="zh-CN" altLang="en-US" sz="2600" b="1">
                  <a:solidFill>
                    <a:srgbClr val="0000CC"/>
                  </a:solidFill>
                  <a:ea typeface="楷体_GB2312" pitchFamily="49" charset="-122"/>
                </a:rPr>
                <a:t>次，则它必定是插值型的。</a:t>
              </a:r>
            </a:p>
          </p:txBody>
        </p:sp>
        <p:graphicFrame>
          <p:nvGraphicFramePr>
            <p:cNvPr id="12306" name="Object 20">
              <a:extLst>
                <a:ext uri="{FF2B5EF4-FFF2-40B4-BE49-F238E27FC236}">
                  <a16:creationId xmlns:a16="http://schemas.microsoft.com/office/drawing/2014/main" id="{DA43DD35-F48E-43C1-9929-B2BB248792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2016"/>
            <a:ext cx="1666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786" name="Equation" r:id="rId4" imgW="1473200" imgH="431800" progId="Equation.3">
                    <p:embed/>
                  </p:oleObj>
                </mc:Choice>
                <mc:Fallback>
                  <p:oleObj name="Equation" r:id="rId4" imgW="1473200" imgH="431800" progId="Equation.3">
                    <p:embed/>
                    <p:pic>
                      <p:nvPicPr>
                        <p:cNvPr id="12306" name="Object 20">
                          <a:extLst>
                            <a:ext uri="{FF2B5EF4-FFF2-40B4-BE49-F238E27FC236}">
                              <a16:creationId xmlns:a16="http://schemas.microsoft.com/office/drawing/2014/main" id="{DA43DD35-F48E-43C1-9929-B2BB248792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016"/>
                          <a:ext cx="1666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4833" name="Group 33">
            <a:extLst>
              <a:ext uri="{FF2B5EF4-FFF2-40B4-BE49-F238E27FC236}">
                <a16:creationId xmlns:a16="http://schemas.microsoft.com/office/drawing/2014/main" id="{75553576-8513-45CC-BD58-C6214F12D475}"/>
              </a:ext>
            </a:extLst>
          </p:cNvPr>
          <p:cNvGrpSpPr>
            <a:grpSpLocks/>
          </p:cNvGrpSpPr>
          <p:nvPr/>
        </p:nvGrpSpPr>
        <p:grpSpPr bwMode="auto">
          <a:xfrm>
            <a:off x="151456" y="3435499"/>
            <a:ext cx="8574088" cy="1365251"/>
            <a:chOff x="185" y="2309"/>
            <a:chExt cx="5401" cy="860"/>
          </a:xfrm>
        </p:grpSpPr>
        <p:sp>
          <p:nvSpPr>
            <p:cNvPr id="12303" name="Rectangle 21">
              <a:extLst>
                <a:ext uri="{FF2B5EF4-FFF2-40B4-BE49-F238E27FC236}">
                  <a16:creationId xmlns:a16="http://schemas.microsoft.com/office/drawing/2014/main" id="{CB2A9775-3804-4FED-B123-C19B74AAC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" y="2309"/>
              <a:ext cx="5401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 b="1" dirty="0">
                  <a:solidFill>
                    <a:srgbClr val="990000"/>
                  </a:solidFill>
                  <a:ea typeface="楷体_GB2312" pitchFamily="49" charset="-122"/>
                </a:rPr>
                <a:t>简证</a:t>
              </a:r>
              <a:r>
                <a:rPr lang="en-US" altLang="zh-CN" sz="2600" b="1" dirty="0">
                  <a:solidFill>
                    <a:srgbClr val="0000CC"/>
                  </a:solidFill>
                  <a:ea typeface="楷体_GB2312" pitchFamily="49" charset="-122"/>
                </a:rPr>
                <a:t>: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求积公式对</a:t>
              </a:r>
              <a:r>
                <a:rPr lang="en-US" altLang="zh-CN" sz="2600" b="1" i="1" dirty="0">
                  <a:solidFill>
                    <a:srgbClr val="0000CC"/>
                  </a:solidFill>
                  <a:ea typeface="楷体_GB2312" pitchFamily="49" charset="-122"/>
                </a:rPr>
                <a:t>n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次拉格朗日插值基函数 </a:t>
              </a:r>
              <a:r>
                <a:rPr lang="en-US" altLang="zh-CN" sz="2600" b="1" i="1" dirty="0" err="1">
                  <a:ea typeface="楷体_GB2312" pitchFamily="49" charset="-122"/>
                </a:rPr>
                <a:t>l</a:t>
              </a:r>
              <a:r>
                <a:rPr lang="en-US" altLang="zh-CN" sz="2600" b="1" i="1" baseline="-25000" dirty="0" err="1">
                  <a:ea typeface="楷体_GB2312" pitchFamily="49" charset="-122"/>
                </a:rPr>
                <a:t>k</a:t>
              </a:r>
              <a:r>
                <a:rPr lang="en-US" altLang="zh-CN" sz="2600" b="1" i="1" dirty="0">
                  <a:ea typeface="楷体_GB2312" pitchFamily="49" charset="-122"/>
                </a:rPr>
                <a:t> </a:t>
              </a:r>
              <a:r>
                <a:rPr lang="en-US" altLang="zh-CN" sz="2600" b="1" dirty="0">
                  <a:ea typeface="楷体_GB2312" pitchFamily="49" charset="-122"/>
                </a:rPr>
                <a:t>(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)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精确成立，</a:t>
              </a:r>
            </a:p>
            <a:p>
              <a:pPr algn="l" eaLnBrk="1" hangingPunct="1"/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即有</a:t>
              </a:r>
              <a:endParaRPr lang="en-US" altLang="zh-CN" sz="2600" b="1" dirty="0">
                <a:solidFill>
                  <a:srgbClr val="0000CC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2304" name="Object 23">
              <a:extLst>
                <a:ext uri="{FF2B5EF4-FFF2-40B4-BE49-F238E27FC236}">
                  <a16:creationId xmlns:a16="http://schemas.microsoft.com/office/drawing/2014/main" id="{6247BFE9-E213-4F4C-AF29-A29A46DADA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2059857"/>
                </p:ext>
              </p:extLst>
            </p:nvPr>
          </p:nvGraphicFramePr>
          <p:xfrm>
            <a:off x="787" y="2628"/>
            <a:ext cx="1874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787" name="Equation" r:id="rId6" imgW="1497950" imgH="431613" progId="Equation.3">
                    <p:embed/>
                  </p:oleObj>
                </mc:Choice>
                <mc:Fallback>
                  <p:oleObj name="Equation" r:id="rId6" imgW="1497950" imgH="431613" progId="Equation.3">
                    <p:embed/>
                    <p:pic>
                      <p:nvPicPr>
                        <p:cNvPr id="12304" name="Object 23">
                          <a:extLst>
                            <a:ext uri="{FF2B5EF4-FFF2-40B4-BE49-F238E27FC236}">
                              <a16:creationId xmlns:a16="http://schemas.microsoft.com/office/drawing/2014/main" id="{6247BFE9-E213-4F4C-AF29-A29A46DADA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2628"/>
                          <a:ext cx="1874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4832" name="Group 32">
            <a:extLst>
              <a:ext uri="{FF2B5EF4-FFF2-40B4-BE49-F238E27FC236}">
                <a16:creationId xmlns:a16="http://schemas.microsoft.com/office/drawing/2014/main" id="{B81A8477-36A2-440E-8C03-CF080A6F8E66}"/>
              </a:ext>
            </a:extLst>
          </p:cNvPr>
          <p:cNvGrpSpPr>
            <a:grpSpLocks/>
          </p:cNvGrpSpPr>
          <p:nvPr/>
        </p:nvGrpSpPr>
        <p:grpSpPr bwMode="auto">
          <a:xfrm>
            <a:off x="4103164" y="4025202"/>
            <a:ext cx="4022725" cy="681038"/>
            <a:chOff x="2784" y="2721"/>
            <a:chExt cx="2534" cy="429"/>
          </a:xfrm>
        </p:grpSpPr>
        <p:sp>
          <p:nvSpPr>
            <p:cNvPr id="12300" name="AutoShape 24">
              <a:extLst>
                <a:ext uri="{FF2B5EF4-FFF2-40B4-BE49-F238E27FC236}">
                  <a16:creationId xmlns:a16="http://schemas.microsoft.com/office/drawing/2014/main" id="{4BE86977-DA68-438C-9248-042565E22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28"/>
              <a:ext cx="1248" cy="144"/>
            </a:xfrm>
            <a:prstGeom prst="rightArrow">
              <a:avLst>
                <a:gd name="adj1" fmla="val 38889"/>
                <a:gd name="adj2" fmla="val 113870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/>
            </a:p>
          </p:txBody>
        </p:sp>
        <p:graphicFrame>
          <p:nvGraphicFramePr>
            <p:cNvPr id="12301" name="Object 26">
              <a:extLst>
                <a:ext uri="{FF2B5EF4-FFF2-40B4-BE49-F238E27FC236}">
                  <a16:creationId xmlns:a16="http://schemas.microsoft.com/office/drawing/2014/main" id="{626B39F0-BB44-4D7B-B014-3DAA9069CA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7" y="2721"/>
            <a:ext cx="88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788" name="Equation" r:id="rId8" imgW="711200" imgH="228600" progId="Equation.3">
                    <p:embed/>
                  </p:oleObj>
                </mc:Choice>
                <mc:Fallback>
                  <p:oleObj name="Equation" r:id="rId8" imgW="711200" imgH="228600" progId="Equation.3">
                    <p:embed/>
                    <p:pic>
                      <p:nvPicPr>
                        <p:cNvPr id="12301" name="Object 26">
                          <a:extLst>
                            <a:ext uri="{FF2B5EF4-FFF2-40B4-BE49-F238E27FC236}">
                              <a16:creationId xmlns:a16="http://schemas.microsoft.com/office/drawing/2014/main" id="{626B39F0-BB44-4D7B-B014-3DAA9069CA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2721"/>
                          <a:ext cx="889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27">
              <a:extLst>
                <a:ext uri="{FF2B5EF4-FFF2-40B4-BE49-F238E27FC236}">
                  <a16:creationId xmlns:a16="http://schemas.microsoft.com/office/drawing/2014/main" id="{02908FB3-F77F-4290-8434-91807AFB2E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736"/>
            <a:ext cx="1238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789" name="Equation" r:id="rId10" imgW="990170" imgH="330057" progId="Equation.3">
                    <p:embed/>
                  </p:oleObj>
                </mc:Choice>
                <mc:Fallback>
                  <p:oleObj name="Equation" r:id="rId10" imgW="990170" imgH="330057" progId="Equation.3">
                    <p:embed/>
                    <p:pic>
                      <p:nvPicPr>
                        <p:cNvPr id="12302" name="Object 27">
                          <a:extLst>
                            <a:ext uri="{FF2B5EF4-FFF2-40B4-BE49-F238E27FC236}">
                              <a16:creationId xmlns:a16="http://schemas.microsoft.com/office/drawing/2014/main" id="{02908FB3-F77F-4290-8434-91807AFB2E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736"/>
                          <a:ext cx="1238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4834" name="Group 34">
            <a:extLst>
              <a:ext uri="{FF2B5EF4-FFF2-40B4-BE49-F238E27FC236}">
                <a16:creationId xmlns:a16="http://schemas.microsoft.com/office/drawing/2014/main" id="{3FBF0A40-4FB0-4FD9-B283-4C8403DBB725}"/>
              </a:ext>
            </a:extLst>
          </p:cNvPr>
          <p:cNvGrpSpPr>
            <a:grpSpLocks/>
          </p:cNvGrpSpPr>
          <p:nvPr/>
        </p:nvGrpSpPr>
        <p:grpSpPr bwMode="auto">
          <a:xfrm>
            <a:off x="185656" y="4962956"/>
            <a:ext cx="8305800" cy="1223963"/>
            <a:chOff x="288" y="3289"/>
            <a:chExt cx="5232" cy="771"/>
          </a:xfrm>
        </p:grpSpPr>
        <p:sp>
          <p:nvSpPr>
            <p:cNvPr id="12298" name="Rectangle 30">
              <a:extLst>
                <a:ext uri="{FF2B5EF4-FFF2-40B4-BE49-F238E27FC236}">
                  <a16:creationId xmlns:a16="http://schemas.microsoft.com/office/drawing/2014/main" id="{D35DEA15-2A7E-4065-9394-BC059D929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0"/>
              <a:ext cx="5232" cy="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5000"/>
                </a:lnSpc>
              </a:pPr>
              <a:r>
                <a:rPr lang="zh-CN" altLang="en-US" sz="2600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2600" b="1" dirty="0">
                  <a:solidFill>
                    <a:srgbClr val="FF0000"/>
                  </a:solidFill>
                </a:rPr>
                <a:t>7.1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  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求积公式                                     至少具有 </a:t>
              </a:r>
              <a:r>
                <a:rPr lang="en-US" altLang="zh-CN" sz="2600" b="1" i="1" dirty="0"/>
                <a:t>n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次代数精度的充要条件是：它是插值型的。</a:t>
              </a:r>
            </a:p>
          </p:txBody>
        </p:sp>
        <p:graphicFrame>
          <p:nvGraphicFramePr>
            <p:cNvPr id="12299" name="Object 31">
              <a:extLst>
                <a:ext uri="{FF2B5EF4-FFF2-40B4-BE49-F238E27FC236}">
                  <a16:creationId xmlns:a16="http://schemas.microsoft.com/office/drawing/2014/main" id="{3083D513-E1DA-495D-95DA-007CCF03C2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6025258"/>
                </p:ext>
              </p:extLst>
            </p:nvPr>
          </p:nvGraphicFramePr>
          <p:xfrm>
            <a:off x="2130" y="3289"/>
            <a:ext cx="1842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790" name="Equation" r:id="rId12" imgW="1473200" imgH="431800" progId="Equation.3">
                    <p:embed/>
                  </p:oleObj>
                </mc:Choice>
                <mc:Fallback>
                  <p:oleObj name="Equation" r:id="rId12" imgW="1473200" imgH="431800" progId="Equation.3">
                    <p:embed/>
                    <p:pic>
                      <p:nvPicPr>
                        <p:cNvPr id="12299" name="Object 31">
                          <a:extLst>
                            <a:ext uri="{FF2B5EF4-FFF2-40B4-BE49-F238E27FC236}">
                              <a16:creationId xmlns:a16="http://schemas.microsoft.com/office/drawing/2014/main" id="{3083D513-E1DA-495D-95DA-007CCF03C2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" y="3289"/>
                          <a:ext cx="1842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2344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698" name="Group 210">
            <a:extLst>
              <a:ext uri="{FF2B5EF4-FFF2-40B4-BE49-F238E27FC236}">
                <a16:creationId xmlns:a16="http://schemas.microsoft.com/office/drawing/2014/main" id="{081865B7-7716-4B0E-98ED-6CBF4AF11A67}"/>
              </a:ext>
            </a:extLst>
          </p:cNvPr>
          <p:cNvGrpSpPr>
            <a:grpSpLocks/>
          </p:cNvGrpSpPr>
          <p:nvPr/>
        </p:nvGrpSpPr>
        <p:grpSpPr bwMode="auto">
          <a:xfrm>
            <a:off x="285725" y="226867"/>
            <a:ext cx="8534400" cy="1603375"/>
            <a:chOff x="240" y="816"/>
            <a:chExt cx="5376" cy="1010"/>
          </a:xfrm>
        </p:grpSpPr>
        <p:sp>
          <p:nvSpPr>
            <p:cNvPr id="9229" name="Text Box 3">
              <a:extLst>
                <a:ext uri="{FF2B5EF4-FFF2-40B4-BE49-F238E27FC236}">
                  <a16:creationId xmlns:a16="http://schemas.microsoft.com/office/drawing/2014/main" id="{751A4A63-4981-4A25-A893-DA52739ED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16"/>
              <a:ext cx="5376" cy="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05000"/>
                </a:lnSpc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sz="2800" b="1" dirty="0">
                  <a:solidFill>
                    <a:srgbClr val="0000CC"/>
                  </a:solidFill>
                </a:rPr>
                <a:t> 例</a:t>
              </a:r>
              <a:r>
                <a:rPr lang="en-US" altLang="zh-CN" sz="2800" b="1" dirty="0">
                  <a:solidFill>
                    <a:srgbClr val="0000CC"/>
                  </a:solidFill>
                </a:rPr>
                <a:t>7.1</a:t>
              </a:r>
              <a:r>
                <a:rPr lang="zh-CN" altLang="en-US" sz="2800" b="1" dirty="0">
                  <a:solidFill>
                    <a:srgbClr val="0000CC"/>
                  </a:solidFill>
                </a:rPr>
                <a:t>：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试确定系数 </a:t>
              </a:r>
              <a:r>
                <a:rPr lang="zh-CN" altLang="en-US" sz="2600" b="1" i="1" dirty="0">
                  <a:ea typeface="楷体_GB2312" pitchFamily="49" charset="-122"/>
                  <a:sym typeface="Symbol" panose="05050102010706020507" pitchFamily="18" charset="2"/>
                </a:rPr>
                <a:t></a:t>
              </a:r>
              <a:r>
                <a:rPr lang="en-US" altLang="zh-CN" sz="2600" b="1" i="1" baseline="-25000" dirty="0" err="1"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r>
                <a:rPr lang="en-US" altLang="zh-CN" sz="2600" b="1" i="1" baseline="-25000" dirty="0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sz="2600" b="1" dirty="0">
                  <a:solidFill>
                    <a:srgbClr val="0000CC"/>
                  </a:solidFill>
                  <a:ea typeface="楷体_GB2312" pitchFamily="49" charset="-122"/>
                </a:rPr>
                <a:t>，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使得下面的求积公式具有至少</a:t>
              </a:r>
              <a:r>
                <a:rPr lang="en-US" altLang="zh-CN" sz="2600" b="1" dirty="0">
                  <a:solidFill>
                    <a:srgbClr val="0000CC"/>
                  </a:solidFill>
                  <a:ea typeface="楷体_GB2312" pitchFamily="49" charset="-122"/>
                </a:rPr>
                <a:t>2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次代数精度，并求出此求积公式的代数精度。 </a:t>
              </a:r>
            </a:p>
          </p:txBody>
        </p:sp>
        <p:graphicFrame>
          <p:nvGraphicFramePr>
            <p:cNvPr id="9230" name="Object 205">
              <a:extLst>
                <a:ext uri="{FF2B5EF4-FFF2-40B4-BE49-F238E27FC236}">
                  <a16:creationId xmlns:a16="http://schemas.microsoft.com/office/drawing/2014/main" id="{90581B93-C558-49B4-AB60-81B038F0AB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6706156"/>
                </p:ext>
              </p:extLst>
            </p:nvPr>
          </p:nvGraphicFramePr>
          <p:xfrm>
            <a:off x="1262" y="1413"/>
            <a:ext cx="3176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63" name="Equation" r:id="rId4" imgW="2540000" imgH="330200" progId="Equation.3">
                    <p:embed/>
                  </p:oleObj>
                </mc:Choice>
                <mc:Fallback>
                  <p:oleObj name="Equation" r:id="rId4" imgW="2540000" imgH="330200" progId="Equation.3">
                    <p:embed/>
                    <p:pic>
                      <p:nvPicPr>
                        <p:cNvPr id="9230" name="Object 205">
                          <a:extLst>
                            <a:ext uri="{FF2B5EF4-FFF2-40B4-BE49-F238E27FC236}">
                              <a16:creationId xmlns:a16="http://schemas.microsoft.com/office/drawing/2014/main" id="{90581B93-C558-49B4-AB60-81B038F0AB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" y="1413"/>
                          <a:ext cx="3176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1702" name="Group 214">
            <a:extLst>
              <a:ext uri="{FF2B5EF4-FFF2-40B4-BE49-F238E27FC236}">
                <a16:creationId xmlns:a16="http://schemas.microsoft.com/office/drawing/2014/main" id="{7F6D99B3-71AD-491A-900E-932948963B6F}"/>
              </a:ext>
            </a:extLst>
          </p:cNvPr>
          <p:cNvGrpSpPr>
            <a:grpSpLocks/>
          </p:cNvGrpSpPr>
          <p:nvPr/>
        </p:nvGrpSpPr>
        <p:grpSpPr bwMode="auto">
          <a:xfrm>
            <a:off x="323875" y="1971551"/>
            <a:ext cx="7715250" cy="2274888"/>
            <a:chOff x="476" y="1706"/>
            <a:chExt cx="4860" cy="1433"/>
          </a:xfrm>
        </p:grpSpPr>
        <p:sp>
          <p:nvSpPr>
            <p:cNvPr id="9226" name="Rectangle 4">
              <a:extLst>
                <a:ext uri="{FF2B5EF4-FFF2-40B4-BE49-F238E27FC236}">
                  <a16:creationId xmlns:a16="http://schemas.microsoft.com/office/drawing/2014/main" id="{2FDC9BC7-B25C-4000-BA4D-67654B864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70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 b="1" dirty="0">
                  <a:solidFill>
                    <a:srgbClr val="0000CC"/>
                  </a:solidFill>
                  <a:ea typeface="黑体" panose="02010609060101010101" pitchFamily="49" charset="-122"/>
                </a:rPr>
                <a:t>解：</a:t>
              </a:r>
            </a:p>
          </p:txBody>
        </p:sp>
        <p:sp>
          <p:nvSpPr>
            <p:cNvPr id="9227" name="Rectangle 187">
              <a:extLst>
                <a:ext uri="{FF2B5EF4-FFF2-40B4-BE49-F238E27FC236}">
                  <a16:creationId xmlns:a16="http://schemas.microsoft.com/office/drawing/2014/main" id="{8568DEE8-6EEA-418C-906A-4D8C5F1A3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1706"/>
              <a:ext cx="445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</a:pPr>
              <a:r>
                <a:rPr lang="zh-CN" altLang="en-US" b="1" dirty="0">
                  <a:solidFill>
                    <a:srgbClr val="0000CC"/>
                  </a:solidFill>
                  <a:ea typeface="楷体_GB2312" pitchFamily="49" charset="-122"/>
                </a:rPr>
                <a:t>将 </a:t>
              </a:r>
              <a:r>
                <a:rPr lang="en-US" altLang="zh-CN" sz="2600" b="1" i="1" dirty="0">
                  <a:ea typeface="楷体_GB2312" pitchFamily="49" charset="-122"/>
                </a:rPr>
                <a:t>f </a:t>
              </a:r>
              <a:r>
                <a:rPr lang="en-US" altLang="zh-CN" sz="2600" b="1" dirty="0">
                  <a:ea typeface="楷体_GB2312" pitchFamily="49" charset="-122"/>
                </a:rPr>
                <a:t>(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)＝1, 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, 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baseline="30000" dirty="0">
                  <a:ea typeface="楷体_GB2312" pitchFamily="49" charset="-122"/>
                </a:rPr>
                <a:t>2 </a:t>
              </a:r>
              <a:r>
                <a:rPr lang="zh-CN" altLang="en-US" b="1" dirty="0">
                  <a:solidFill>
                    <a:srgbClr val="0000CC"/>
                  </a:solidFill>
                  <a:ea typeface="楷体_GB2312" pitchFamily="49" charset="-122"/>
                </a:rPr>
                <a:t>代入求积公式，使其精确成立得 </a:t>
              </a:r>
              <a:endParaRPr lang="en-US" altLang="zh-CN" b="1" dirty="0">
                <a:solidFill>
                  <a:srgbClr val="0000CC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9228" name="Object 206">
              <a:extLst>
                <a:ext uri="{FF2B5EF4-FFF2-40B4-BE49-F238E27FC236}">
                  <a16:creationId xmlns:a16="http://schemas.microsoft.com/office/drawing/2014/main" id="{80991C0C-C6E0-43FD-9D3E-667C74CB0F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3496231"/>
                </p:ext>
              </p:extLst>
            </p:nvPr>
          </p:nvGraphicFramePr>
          <p:xfrm>
            <a:off x="1024" y="2050"/>
            <a:ext cx="3558" cy="1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64" name="Equation" r:id="rId6" imgW="3060700" imgH="1066800" progId="Equation.DSMT4">
                    <p:embed/>
                  </p:oleObj>
                </mc:Choice>
                <mc:Fallback>
                  <p:oleObj name="Equation" r:id="rId6" imgW="3060700" imgH="1066800" progId="Equation.DSMT4">
                    <p:embed/>
                    <p:pic>
                      <p:nvPicPr>
                        <p:cNvPr id="9228" name="Object 206">
                          <a:extLst>
                            <a:ext uri="{FF2B5EF4-FFF2-40B4-BE49-F238E27FC236}">
                              <a16:creationId xmlns:a16="http://schemas.microsoft.com/office/drawing/2014/main" id="{80991C0C-C6E0-43FD-9D3E-667C74CB0F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2050"/>
                          <a:ext cx="3558" cy="10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1695" name="Rectangle 207">
            <a:extLst>
              <a:ext uri="{FF2B5EF4-FFF2-40B4-BE49-F238E27FC236}">
                <a16:creationId xmlns:a16="http://schemas.microsoft.com/office/drawing/2014/main" id="{5AFA4E89-80C2-44F0-AD0E-EE08CB3A8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26" y="4348431"/>
            <a:ext cx="7467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解得 </a:t>
            </a:r>
            <a:r>
              <a:rPr lang="zh-CN" altLang="en-US" sz="2600" b="1" i="1" dirty="0"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600" b="1" baseline="-25000" dirty="0">
                <a:ea typeface="楷体_GB2312" pitchFamily="49" charset="-122"/>
                <a:sym typeface="Symbol" panose="05050102010706020507" pitchFamily="18" charset="2"/>
              </a:rPr>
              <a:t>0 </a:t>
            </a:r>
            <a:r>
              <a:rPr lang="zh-CN" altLang="en-US" sz="2600" b="1" dirty="0">
                <a:ea typeface="楷体_GB2312" pitchFamily="49" charset="-122"/>
                <a:sym typeface="Symbol" panose="05050102010706020507" pitchFamily="18" charset="2"/>
              </a:rPr>
              <a:t>=1/3, </a:t>
            </a:r>
            <a:r>
              <a:rPr lang="zh-CN" altLang="en-US" sz="2600" b="1" i="1" dirty="0"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600" b="1" baseline="-25000" dirty="0"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lang="zh-CN" altLang="en-US" sz="2600" b="1" dirty="0">
                <a:ea typeface="楷体_GB2312" pitchFamily="49" charset="-122"/>
                <a:sym typeface="Symbol" panose="05050102010706020507" pitchFamily="18" charset="2"/>
              </a:rPr>
              <a:t>=4/3, </a:t>
            </a:r>
            <a:r>
              <a:rPr lang="zh-CN" altLang="en-US" sz="2600" b="1" i="1" dirty="0"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600" b="1" baseline="-25000" dirty="0">
                <a:ea typeface="楷体_GB2312" pitchFamily="49" charset="-122"/>
                <a:sym typeface="Symbol" panose="05050102010706020507" pitchFamily="18" charset="2"/>
              </a:rPr>
              <a:t>2 </a:t>
            </a:r>
            <a:r>
              <a:rPr lang="zh-CN" altLang="en-US" sz="2600" b="1" dirty="0">
                <a:ea typeface="楷体_GB2312" pitchFamily="49" charset="-122"/>
                <a:sym typeface="Symbol" panose="05050102010706020507" pitchFamily="18" charset="2"/>
              </a:rPr>
              <a:t>=1/3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，所以求积公式为</a:t>
            </a:r>
          </a:p>
        </p:txBody>
      </p:sp>
      <p:graphicFrame>
        <p:nvGraphicFramePr>
          <p:cNvPr id="831696" name="Object 208">
            <a:extLst>
              <a:ext uri="{FF2B5EF4-FFF2-40B4-BE49-F238E27FC236}">
                <a16:creationId xmlns:a16="http://schemas.microsoft.com/office/drawing/2014/main" id="{59E10D5A-0D40-4C32-9660-2464718FF0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894020"/>
              </p:ext>
            </p:extLst>
          </p:nvPr>
        </p:nvGraphicFramePr>
        <p:xfrm>
          <a:off x="773137" y="4813969"/>
          <a:ext cx="48133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65" name="Equation" r:id="rId8" imgW="2425700" imgH="330200" progId="Equation.3">
                  <p:embed/>
                </p:oleObj>
              </mc:Choice>
              <mc:Fallback>
                <p:oleObj name="Equation" r:id="rId8" imgW="2425700" imgH="330200" progId="Equation.3">
                  <p:embed/>
                  <p:pic>
                    <p:nvPicPr>
                      <p:cNvPr id="831696" name="Object 208">
                        <a:extLst>
                          <a:ext uri="{FF2B5EF4-FFF2-40B4-BE49-F238E27FC236}">
                            <a16:creationId xmlns:a16="http://schemas.microsoft.com/office/drawing/2014/main" id="{59E10D5A-0D40-4C32-9660-2464718FF0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37" y="4813969"/>
                        <a:ext cx="48133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1697" name="Rectangle 209">
            <a:extLst>
              <a:ext uri="{FF2B5EF4-FFF2-40B4-BE49-F238E27FC236}">
                <a16:creationId xmlns:a16="http://schemas.microsoft.com/office/drawing/2014/main" id="{DB06CE45-E828-4DC9-97F6-AF90876F4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19" y="5545414"/>
            <a:ext cx="7924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易验证该公式对 </a:t>
            </a:r>
            <a:r>
              <a:rPr lang="en-US" altLang="zh-CN" sz="2600" b="1" i="1" dirty="0">
                <a:ea typeface="楷体_GB2312" pitchFamily="49" charset="-122"/>
              </a:rPr>
              <a:t>f </a:t>
            </a:r>
            <a:r>
              <a:rPr lang="en-US" altLang="zh-CN" sz="2600" b="1" dirty="0">
                <a:ea typeface="楷体_GB2312" pitchFamily="49" charset="-122"/>
              </a:rPr>
              <a:t>(</a:t>
            </a:r>
            <a:r>
              <a:rPr lang="en-US" altLang="zh-CN" sz="2600" b="1" i="1" dirty="0">
                <a:ea typeface="楷体_GB2312" pitchFamily="49" charset="-122"/>
              </a:rPr>
              <a:t>x</a:t>
            </a:r>
            <a:r>
              <a:rPr lang="en-US" altLang="zh-CN" sz="2600" b="1" dirty="0">
                <a:ea typeface="楷体_GB2312" pitchFamily="49" charset="-122"/>
              </a:rPr>
              <a:t>)＝</a:t>
            </a:r>
            <a:r>
              <a:rPr lang="en-US" altLang="zh-CN" sz="2600" b="1" i="1" dirty="0">
                <a:ea typeface="楷体_GB2312" pitchFamily="49" charset="-122"/>
              </a:rPr>
              <a:t>x</a:t>
            </a:r>
            <a:r>
              <a:rPr lang="en-US" altLang="zh-CN" sz="2600" b="1" baseline="30000" dirty="0">
                <a:ea typeface="楷体_GB2312" pitchFamily="49" charset="-122"/>
              </a:rPr>
              <a:t>3 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也精确成立，但对</a:t>
            </a:r>
            <a:r>
              <a:rPr lang="en-US" altLang="zh-CN" sz="2600" b="1" i="1" dirty="0">
                <a:ea typeface="楷体_GB2312" pitchFamily="49" charset="-122"/>
              </a:rPr>
              <a:t>f </a:t>
            </a:r>
            <a:r>
              <a:rPr lang="en-US" altLang="zh-CN" sz="2600" b="1" dirty="0">
                <a:ea typeface="楷体_GB2312" pitchFamily="49" charset="-122"/>
              </a:rPr>
              <a:t>(</a:t>
            </a:r>
            <a:r>
              <a:rPr lang="en-US" altLang="zh-CN" sz="2600" b="1" i="1" dirty="0">
                <a:ea typeface="楷体_GB2312" pitchFamily="49" charset="-122"/>
              </a:rPr>
              <a:t>x</a:t>
            </a:r>
            <a:r>
              <a:rPr lang="en-US" altLang="zh-CN" sz="2600" b="1" dirty="0">
                <a:ea typeface="楷体_GB2312" pitchFamily="49" charset="-122"/>
              </a:rPr>
              <a:t>)＝</a:t>
            </a:r>
            <a:r>
              <a:rPr lang="en-US" altLang="zh-CN" sz="2600" b="1" i="1" dirty="0">
                <a:ea typeface="楷体_GB2312" pitchFamily="49" charset="-122"/>
              </a:rPr>
              <a:t>x</a:t>
            </a:r>
            <a:r>
              <a:rPr lang="en-US" altLang="zh-CN" sz="2600" b="1" baseline="30000" dirty="0">
                <a:ea typeface="楷体_GB2312" pitchFamily="49" charset="-122"/>
              </a:rPr>
              <a:t>4 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不精确成立，所以此求积公式具有 </a:t>
            </a:r>
            <a:r>
              <a:rPr lang="en-US" altLang="zh-CN" b="1" dirty="0">
                <a:ea typeface="楷体_GB2312" pitchFamily="49" charset="-122"/>
              </a:rPr>
              <a:t>3 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次代数精度。</a:t>
            </a:r>
          </a:p>
        </p:txBody>
      </p:sp>
      <p:sp>
        <p:nvSpPr>
          <p:cNvPr id="831701" name="Text Box 213">
            <a:extLst>
              <a:ext uri="{FF2B5EF4-FFF2-40B4-BE49-F238E27FC236}">
                <a16:creationId xmlns:a16="http://schemas.microsoft.com/office/drawing/2014/main" id="{913AD1FD-0E48-476C-9238-226733FA2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4913188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hlink"/>
                </a:solidFill>
                <a:ea typeface="楷体_GB2312" pitchFamily="49" charset="-122"/>
              </a:rPr>
              <a:t>代数精度为</a:t>
            </a:r>
            <a:r>
              <a:rPr lang="en-US" altLang="zh-CN" b="1" dirty="0">
                <a:solidFill>
                  <a:schemeClr val="hlink"/>
                </a:solidFill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chemeClr val="hlink"/>
                </a:solidFill>
                <a:ea typeface="楷体_GB2312" pitchFamily="49" charset="-122"/>
              </a:rPr>
              <a:t>次吗？</a:t>
            </a:r>
          </a:p>
        </p:txBody>
      </p:sp>
      <p:sp>
        <p:nvSpPr>
          <p:cNvPr id="831704" name="Text Box 216">
            <a:extLst>
              <a:ext uri="{FF2B5EF4-FFF2-40B4-BE49-F238E27FC236}">
                <a16:creationId xmlns:a16="http://schemas.microsoft.com/office/drawing/2014/main" id="{B7E11F84-C3E5-4722-A96C-1C6C76F2F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3195522"/>
            <a:ext cx="2771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chemeClr val="hlink"/>
                </a:solidFill>
              </a:rPr>
              <a:t>奇函数在对称区间的积分为</a:t>
            </a:r>
            <a:r>
              <a:rPr lang="en-US" altLang="zh-CN" sz="1600" b="1" dirty="0">
                <a:solidFill>
                  <a:schemeClr val="hlink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1569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695" grpId="0"/>
      <p:bldP spid="831697" grpId="0"/>
      <p:bldP spid="831701" grpId="0"/>
      <p:bldP spid="8317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40A05798-D3CB-4DF0-8030-CD785A103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198" y="71629"/>
            <a:ext cx="4968875" cy="523220"/>
          </a:xfrm>
          <a:prstGeom prst="rect">
            <a:avLst/>
          </a:prstGeom>
          <a:solidFill>
            <a:srgbClr val="FFFF66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u="none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6.5 </a:t>
            </a:r>
            <a:r>
              <a:rPr kumimoji="1" lang="zh-CN" altLang="en-US" sz="2800" u="none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运用数值积分求数值微分</a:t>
            </a: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304AF6F8-D6BD-4571-86C3-A0CCE09CBCB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87659" y="635359"/>
          <a:ext cx="6497638" cy="147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48" name="Equation" r:id="rId3" imgW="3606480" imgH="812520" progId="Equation.DSMT4">
                  <p:embed/>
                </p:oleObj>
              </mc:Choice>
              <mc:Fallback>
                <p:oleObj name="Equation" r:id="rId3" imgW="3606480" imgH="812520" progId="Equation.DSMT4">
                  <p:embed/>
                  <p:pic>
                    <p:nvPicPr>
                      <p:cNvPr id="3" name="Object 6">
                        <a:extLst>
                          <a:ext uri="{FF2B5EF4-FFF2-40B4-BE49-F238E27FC236}">
                            <a16:creationId xmlns:a16="http://schemas.microsoft.com/office/drawing/2014/main" id="{304AF6F8-D6BD-4571-86C3-A0CCE09CBC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59" y="635359"/>
                        <a:ext cx="6497638" cy="1479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AC11FD24-4CA6-498A-8C65-5D5EF952747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87659" y="2195563"/>
          <a:ext cx="5408477" cy="1106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49" name="Equation" r:id="rId5" imgW="3555720" imgH="583920" progId="Equation.DSMT4">
                  <p:embed/>
                </p:oleObj>
              </mc:Choice>
              <mc:Fallback>
                <p:oleObj name="Equation" r:id="rId5" imgW="3555720" imgH="58392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AC11FD24-4CA6-498A-8C65-5D5EF9527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59" y="2195563"/>
                        <a:ext cx="5408477" cy="1106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7199E1E2-933E-40AE-B326-4A015059443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87659" y="3395610"/>
          <a:ext cx="5192453" cy="1217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50" name="Equation" r:id="rId7" imgW="2882880" imgH="711000" progId="Equation.DSMT4">
                  <p:embed/>
                </p:oleObj>
              </mc:Choice>
              <mc:Fallback>
                <p:oleObj name="Equation" r:id="rId7" imgW="2882880" imgH="711000" progId="Equation.DSMT4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7199E1E2-933E-40AE-B326-4A01505944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59" y="3395610"/>
                        <a:ext cx="5192453" cy="1217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F676DEC5-02C8-4875-9355-86A432CAE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28336"/>
            <a:ext cx="9530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u="none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得到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64FE8B4A-8E66-4441-B9BD-2D2FFA2B586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322331" y="4743472"/>
          <a:ext cx="5108949" cy="1127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51" name="Equation" r:id="rId9" imgW="2806560" imgH="596880" progId="Equation.DSMT4">
                  <p:embed/>
                </p:oleObj>
              </mc:Choice>
              <mc:Fallback>
                <p:oleObj name="Equation" r:id="rId9" imgW="2806560" imgH="59688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64FE8B4A-8E66-4441-B9BD-2D2FFA2B58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31" y="4743472"/>
                        <a:ext cx="5108949" cy="1127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1F9738FD-545A-4718-B7E3-37E695F68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663845"/>
              </p:ext>
            </p:extLst>
          </p:nvPr>
        </p:nvGraphicFramePr>
        <p:xfrm>
          <a:off x="467544" y="5949280"/>
          <a:ext cx="7038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52" name="Equation" r:id="rId11" imgW="3759120" imgH="253800" progId="Equation.DSMT4">
                  <p:embed/>
                </p:oleObj>
              </mc:Choice>
              <mc:Fallback>
                <p:oleObj name="Equation" r:id="rId11" imgW="3759120" imgH="253800" progId="Equation.DSMT4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1F9738FD-545A-4718-B7E3-37E695F685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949280"/>
                        <a:ext cx="70389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245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ED9A4B3-1DBB-4532-9C84-1EFC13535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7919" y="221461"/>
            <a:ext cx="4225885" cy="483209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7.2.3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收敛性和稳定性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860188" name="Group 28">
            <a:extLst>
              <a:ext uri="{FF2B5EF4-FFF2-40B4-BE49-F238E27FC236}">
                <a16:creationId xmlns:a16="http://schemas.microsoft.com/office/drawing/2014/main" id="{39F7CC24-6D16-4A0A-ABFA-1B2649C1316B}"/>
              </a:ext>
            </a:extLst>
          </p:cNvPr>
          <p:cNvGrpSpPr>
            <a:grpSpLocks/>
          </p:cNvGrpSpPr>
          <p:nvPr/>
        </p:nvGrpSpPr>
        <p:grpSpPr bwMode="auto">
          <a:xfrm>
            <a:off x="274760" y="746829"/>
            <a:ext cx="8712201" cy="2593975"/>
            <a:chOff x="336" y="864"/>
            <a:chExt cx="5488" cy="1634"/>
          </a:xfrm>
        </p:grpSpPr>
        <p:sp>
          <p:nvSpPr>
            <p:cNvPr id="13324" name="Rectangle 14">
              <a:extLst>
                <a:ext uri="{FF2B5EF4-FFF2-40B4-BE49-F238E27FC236}">
                  <a16:creationId xmlns:a16="http://schemas.microsoft.com/office/drawing/2014/main" id="{2378A345-7931-448F-A13A-971B84605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912"/>
              <a:ext cx="3792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5000"/>
                </a:lnSpc>
              </a:pPr>
              <a:r>
                <a:rPr lang="zh-CN" altLang="en-US" sz="2800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若求积公式                                     满足</a:t>
              </a:r>
            </a:p>
          </p:txBody>
        </p:sp>
        <p:graphicFrame>
          <p:nvGraphicFramePr>
            <p:cNvPr id="13325" name="Object 15">
              <a:extLst>
                <a:ext uri="{FF2B5EF4-FFF2-40B4-BE49-F238E27FC236}">
                  <a16:creationId xmlns:a16="http://schemas.microsoft.com/office/drawing/2014/main" id="{89363AEF-4FBB-42B6-8B45-08454766FB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864"/>
            <a:ext cx="1842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15" name="Equation" r:id="rId4" imgW="1473200" imgH="431800" progId="Equation.3">
                    <p:embed/>
                  </p:oleObj>
                </mc:Choice>
                <mc:Fallback>
                  <p:oleObj name="Equation" r:id="rId4" imgW="1473200" imgH="431800" progId="Equation.3">
                    <p:embed/>
                    <p:pic>
                      <p:nvPicPr>
                        <p:cNvPr id="13325" name="Object 15">
                          <a:extLst>
                            <a:ext uri="{FF2B5EF4-FFF2-40B4-BE49-F238E27FC236}">
                              <a16:creationId xmlns:a16="http://schemas.microsoft.com/office/drawing/2014/main" id="{89363AEF-4FBB-42B6-8B45-08454766FB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864"/>
                          <a:ext cx="1842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16">
              <a:extLst>
                <a:ext uri="{FF2B5EF4-FFF2-40B4-BE49-F238E27FC236}">
                  <a16:creationId xmlns:a16="http://schemas.microsoft.com/office/drawing/2014/main" id="{CFCD78B7-9BA7-4B9E-B487-ADF2CAC559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428712"/>
                </p:ext>
              </p:extLst>
            </p:nvPr>
          </p:nvGraphicFramePr>
          <p:xfrm>
            <a:off x="1752" y="1405"/>
            <a:ext cx="2400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16" name="Equation" r:id="rId6" imgW="1739900" imgH="482600" progId="Equation.3">
                    <p:embed/>
                  </p:oleObj>
                </mc:Choice>
                <mc:Fallback>
                  <p:oleObj name="Equation" r:id="rId6" imgW="1739900" imgH="482600" progId="Equation.3">
                    <p:embed/>
                    <p:pic>
                      <p:nvPicPr>
                        <p:cNvPr id="13326" name="Object 16">
                          <a:extLst>
                            <a:ext uri="{FF2B5EF4-FFF2-40B4-BE49-F238E27FC236}">
                              <a16:creationId xmlns:a16="http://schemas.microsoft.com/office/drawing/2014/main" id="{CFCD78B7-9BA7-4B9E-B487-ADF2CAC559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1405"/>
                          <a:ext cx="2400" cy="66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CC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7" name="Rectangle 17">
              <a:extLst>
                <a:ext uri="{FF2B5EF4-FFF2-40B4-BE49-F238E27FC236}">
                  <a16:creationId xmlns:a16="http://schemas.microsoft.com/office/drawing/2014/main" id="{91186FA4-FD43-4918-BD7A-0286C47D3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12"/>
              <a:ext cx="54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其中                                  ，则称该求积公式是</a:t>
              </a:r>
              <a:r>
                <a:rPr lang="zh-CN" altLang="en-US" sz="2800" b="1">
                  <a:solidFill>
                    <a:srgbClr val="99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收敛</a:t>
              </a:r>
              <a:r>
                <a:rPr lang="zh-CN" altLang="en-US" sz="2800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的 。</a:t>
              </a:r>
            </a:p>
          </p:txBody>
        </p:sp>
        <p:graphicFrame>
          <p:nvGraphicFramePr>
            <p:cNvPr id="13328" name="Object 18">
              <a:extLst>
                <a:ext uri="{FF2B5EF4-FFF2-40B4-BE49-F238E27FC236}">
                  <a16:creationId xmlns:a16="http://schemas.microsoft.com/office/drawing/2014/main" id="{F74B9F30-3647-4BCC-B0B5-5A5A73D2A5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2112"/>
            <a:ext cx="1664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17" name="Equation" r:id="rId8" imgW="1206500" imgH="279400" progId="Equation.3">
                    <p:embed/>
                  </p:oleObj>
                </mc:Choice>
                <mc:Fallback>
                  <p:oleObj name="Equation" r:id="rId8" imgW="1206500" imgH="279400" progId="Equation.3">
                    <p:embed/>
                    <p:pic>
                      <p:nvPicPr>
                        <p:cNvPr id="13328" name="Object 18">
                          <a:extLst>
                            <a:ext uri="{FF2B5EF4-FFF2-40B4-BE49-F238E27FC236}">
                              <a16:creationId xmlns:a16="http://schemas.microsoft.com/office/drawing/2014/main" id="{F74B9F30-3647-4BCC-B0B5-5A5A73D2A5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112"/>
                          <a:ext cx="1664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189" name="Group 29">
            <a:extLst>
              <a:ext uri="{FF2B5EF4-FFF2-40B4-BE49-F238E27FC236}">
                <a16:creationId xmlns:a16="http://schemas.microsoft.com/office/drawing/2014/main" id="{8414F45F-6DCD-47A9-9A66-DB8057F512DB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3726567"/>
            <a:ext cx="8413750" cy="2428876"/>
            <a:chOff x="288" y="2592"/>
            <a:chExt cx="5300" cy="1530"/>
          </a:xfrm>
        </p:grpSpPr>
        <p:sp>
          <p:nvSpPr>
            <p:cNvPr id="13319" name="Rectangle 20">
              <a:extLst>
                <a:ext uri="{FF2B5EF4-FFF2-40B4-BE49-F238E27FC236}">
                  <a16:creationId xmlns:a16="http://schemas.microsoft.com/office/drawing/2014/main" id="{5D4C99B4-FF2B-48A3-9BA7-79909A44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592"/>
              <a:ext cx="4512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5000"/>
                </a:lnSpc>
              </a:pPr>
              <a:r>
                <a:rPr lang="zh-CN" altLang="en-US" sz="2800" b="1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对任给的 </a:t>
              </a:r>
              <a:r>
                <a:rPr lang="zh-CN" altLang="en-US" sz="2800" b="1" i="1" dirty="0">
                  <a:latin typeface="华文仿宋" panose="02010600040101010101" pitchFamily="2" charset="-122"/>
                  <a:ea typeface="华文仿宋" panose="02010600040101010101" pitchFamily="2" charset="-122"/>
                  <a:sym typeface="Symbol" panose="05050102010706020507" pitchFamily="18" charset="2"/>
                </a:rPr>
                <a:t> </a:t>
              </a:r>
              <a:r>
                <a:rPr lang="zh-CN" altLang="en-US" sz="2800" b="1" dirty="0">
                  <a:latin typeface="华文仿宋" panose="02010600040101010101" pitchFamily="2" charset="-122"/>
                  <a:ea typeface="华文仿宋" panose="02010600040101010101" pitchFamily="2" charset="-122"/>
                  <a:sym typeface="Symbol" panose="05050102010706020507" pitchFamily="18" charset="2"/>
                </a:rPr>
                <a:t>&gt;0</a:t>
              </a:r>
              <a:r>
                <a:rPr lang="zh-CN" altLang="en-US" sz="2800" b="1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，若存在 </a:t>
              </a:r>
              <a:r>
                <a:rPr lang="zh-CN" altLang="en-US" sz="2800" b="1" i="1" dirty="0">
                  <a:latin typeface="华文仿宋" panose="02010600040101010101" pitchFamily="2" charset="-122"/>
                  <a:ea typeface="华文仿宋" panose="02010600040101010101" pitchFamily="2" charset="-122"/>
                  <a:sym typeface="Symbol" panose="05050102010706020507" pitchFamily="18" charset="2"/>
                </a:rPr>
                <a:t> </a:t>
              </a:r>
              <a:r>
                <a:rPr lang="zh-CN" altLang="en-US" sz="2800" b="1" dirty="0">
                  <a:latin typeface="华文仿宋" panose="02010600040101010101" pitchFamily="2" charset="-122"/>
                  <a:ea typeface="华文仿宋" panose="02010600040101010101" pitchFamily="2" charset="-122"/>
                  <a:sym typeface="Symbol" panose="05050102010706020507" pitchFamily="18" charset="2"/>
                </a:rPr>
                <a:t>&gt;0</a:t>
              </a:r>
              <a:r>
                <a:rPr lang="zh-CN" altLang="en-US" sz="2800" b="1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，当</a:t>
              </a:r>
            </a:p>
          </p:txBody>
        </p:sp>
        <p:sp>
          <p:nvSpPr>
            <p:cNvPr id="13320" name="Rectangle 23">
              <a:extLst>
                <a:ext uri="{FF2B5EF4-FFF2-40B4-BE49-F238E27FC236}">
                  <a16:creationId xmlns:a16="http://schemas.microsoft.com/office/drawing/2014/main" id="{F755C018-A95B-4C55-A424-C0C25CBA1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76"/>
              <a:ext cx="25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( </a:t>
              </a:r>
              <a:r>
                <a:rPr lang="en-US" altLang="zh-CN" sz="2800" b="1" i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i </a:t>
              </a:r>
              <a:r>
                <a:rPr lang="en-US" altLang="zh-CN" sz="2800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= 0, 1, … , </a:t>
              </a:r>
              <a:r>
                <a:rPr lang="en-US" altLang="zh-CN" sz="2800" b="1" i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n </a:t>
              </a:r>
              <a:r>
                <a:rPr lang="en-US" altLang="zh-CN" sz="2800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) </a:t>
              </a:r>
              <a:r>
                <a:rPr lang="zh-CN" altLang="en-US" sz="2800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时，有</a:t>
              </a:r>
            </a:p>
          </p:txBody>
        </p:sp>
        <p:graphicFrame>
          <p:nvGraphicFramePr>
            <p:cNvPr id="13321" name="Object 25">
              <a:extLst>
                <a:ext uri="{FF2B5EF4-FFF2-40B4-BE49-F238E27FC236}">
                  <a16:creationId xmlns:a16="http://schemas.microsoft.com/office/drawing/2014/main" id="{2C62C51D-6CF6-4EE2-AA08-D2C10540A0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2" y="2656"/>
            <a:ext cx="129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18" name="Equation" r:id="rId10" imgW="1028254" imgH="253890" progId="Equation.3">
                    <p:embed/>
                  </p:oleObj>
                </mc:Choice>
                <mc:Fallback>
                  <p:oleObj name="Equation" r:id="rId10" imgW="1028254" imgH="253890" progId="Equation.3">
                    <p:embed/>
                    <p:pic>
                      <p:nvPicPr>
                        <p:cNvPr id="13321" name="Object 25">
                          <a:extLst>
                            <a:ext uri="{FF2B5EF4-FFF2-40B4-BE49-F238E27FC236}">
                              <a16:creationId xmlns:a16="http://schemas.microsoft.com/office/drawing/2014/main" id="{2C62C51D-6CF6-4EE2-AA08-D2C10540A0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2656"/>
                          <a:ext cx="129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26">
              <a:extLst>
                <a:ext uri="{FF2B5EF4-FFF2-40B4-BE49-F238E27FC236}">
                  <a16:creationId xmlns:a16="http://schemas.microsoft.com/office/drawing/2014/main" id="{27C59312-979A-498C-A214-968A7E8319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4" y="3216"/>
            <a:ext cx="3696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819" name="Equation" r:id="rId12" imgW="2679700" imgH="457200" progId="Equation.DSMT4">
                    <p:embed/>
                  </p:oleObj>
                </mc:Choice>
                <mc:Fallback>
                  <p:oleObj name="Equation" r:id="rId12" imgW="2679700" imgH="457200" progId="Equation.DSMT4">
                    <p:embed/>
                    <p:pic>
                      <p:nvPicPr>
                        <p:cNvPr id="13322" name="Object 26">
                          <a:extLst>
                            <a:ext uri="{FF2B5EF4-FFF2-40B4-BE49-F238E27FC236}">
                              <a16:creationId xmlns:a16="http://schemas.microsoft.com/office/drawing/2014/main" id="{27C59312-979A-498C-A214-968A7E8319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" y="3216"/>
                          <a:ext cx="3696" cy="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3" name="Rectangle 27">
              <a:extLst>
                <a:ext uri="{FF2B5EF4-FFF2-40B4-BE49-F238E27FC236}">
                  <a16:creationId xmlns:a16="http://schemas.microsoft.com/office/drawing/2014/main" id="{B7856B95-7852-4AFE-A1CD-F3132AFF3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792"/>
              <a:ext cx="288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则称该求积公式是</a:t>
              </a:r>
              <a:r>
                <a:rPr lang="zh-CN" altLang="en-US" sz="2800" b="1">
                  <a:solidFill>
                    <a:srgbClr val="99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稳定</a:t>
              </a:r>
              <a:r>
                <a:rPr lang="zh-CN" altLang="en-US" sz="2800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的 。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B7C560E-9F83-4D8B-96CE-4996D9940085}"/>
              </a:ext>
            </a:extLst>
          </p:cNvPr>
          <p:cNvSpPr txBox="1"/>
          <p:nvPr/>
        </p:nvSpPr>
        <p:spPr>
          <a:xfrm>
            <a:off x="323528" y="953201"/>
            <a:ext cx="127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定义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7.2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FFA8BD-7055-4B05-92A6-FD9EAC776D7B}"/>
              </a:ext>
            </a:extLst>
          </p:cNvPr>
          <p:cNvSpPr txBox="1"/>
          <p:nvPr/>
        </p:nvSpPr>
        <p:spPr>
          <a:xfrm>
            <a:off x="323528" y="3874502"/>
            <a:ext cx="127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定义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7.3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577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6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6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8BBC07A-959C-47C3-80E7-762A390AE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78" y="160464"/>
            <a:ext cx="6096000" cy="483209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latin typeface="+mn-ea"/>
                <a:ea typeface="+mn-ea"/>
              </a:rPr>
              <a:t>稳定性的一个充分条件</a:t>
            </a:r>
            <a:endParaRPr lang="en-US" altLang="zh-CN" sz="2800">
              <a:latin typeface="+mn-ea"/>
              <a:ea typeface="+mn-ea"/>
            </a:endParaRPr>
          </a:p>
        </p:txBody>
      </p:sp>
      <p:grpSp>
        <p:nvGrpSpPr>
          <p:cNvPr id="861208" name="Group 24">
            <a:extLst>
              <a:ext uri="{FF2B5EF4-FFF2-40B4-BE49-F238E27FC236}">
                <a16:creationId xmlns:a16="http://schemas.microsoft.com/office/drawing/2014/main" id="{30D066C3-C21C-4C27-9C26-B81AFD751D86}"/>
              </a:ext>
            </a:extLst>
          </p:cNvPr>
          <p:cNvGrpSpPr>
            <a:grpSpLocks/>
          </p:cNvGrpSpPr>
          <p:nvPr/>
        </p:nvGrpSpPr>
        <p:grpSpPr bwMode="auto">
          <a:xfrm>
            <a:off x="0" y="860548"/>
            <a:ext cx="8458200" cy="1304926"/>
            <a:chOff x="288" y="861"/>
            <a:chExt cx="5328" cy="822"/>
          </a:xfrm>
        </p:grpSpPr>
        <p:sp>
          <p:nvSpPr>
            <p:cNvPr id="14349" name="Rectangle 4">
              <a:extLst>
                <a:ext uri="{FF2B5EF4-FFF2-40B4-BE49-F238E27FC236}">
                  <a16:creationId xmlns:a16="http://schemas.microsoft.com/office/drawing/2014/main" id="{DEF49CFD-2E4C-48EF-8159-2AC6380CA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912"/>
              <a:ext cx="4560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5000"/>
                </a:lnSpc>
              </a:pPr>
              <a:r>
                <a:rPr lang="zh-CN" altLang="en-US" sz="2800" b="1" dirty="0">
                  <a:solidFill>
                    <a:srgbClr val="0000CC"/>
                  </a:solidFill>
                  <a:latin typeface="+mn-ea"/>
                  <a:ea typeface="+mn-ea"/>
                </a:rPr>
                <a:t>若求积公式                                     中求积系数</a:t>
              </a:r>
            </a:p>
          </p:txBody>
        </p:sp>
        <p:graphicFrame>
          <p:nvGraphicFramePr>
            <p:cNvPr id="14350" name="Object 5">
              <a:extLst>
                <a:ext uri="{FF2B5EF4-FFF2-40B4-BE49-F238E27FC236}">
                  <a16:creationId xmlns:a16="http://schemas.microsoft.com/office/drawing/2014/main" id="{D853502F-1EB2-4B2A-A5B5-F2C5275206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861"/>
            <a:ext cx="1842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170" name="Equation" r:id="rId4" imgW="1473200" imgH="431800" progId="Equation.3">
                    <p:embed/>
                  </p:oleObj>
                </mc:Choice>
                <mc:Fallback>
                  <p:oleObj name="Equation" r:id="rId4" imgW="1473200" imgH="431800" progId="Equation.3">
                    <p:embed/>
                    <p:pic>
                      <p:nvPicPr>
                        <p:cNvPr id="14350" name="Object 5">
                          <a:extLst>
                            <a:ext uri="{FF2B5EF4-FFF2-40B4-BE49-F238E27FC236}">
                              <a16:creationId xmlns:a16="http://schemas.microsoft.com/office/drawing/2014/main" id="{D853502F-1EB2-4B2A-A5B5-F2C5275206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861"/>
                          <a:ext cx="1842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Rectangle 15">
              <a:extLst>
                <a:ext uri="{FF2B5EF4-FFF2-40B4-BE49-F238E27FC236}">
                  <a16:creationId xmlns:a16="http://schemas.microsoft.com/office/drawing/2014/main" id="{F2E2F608-15ED-4D66-B786-A4771ADBE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90"/>
              <a:ext cx="4836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5000"/>
                </a:lnSpc>
              </a:pPr>
              <a:r>
                <a:rPr lang="zh-CN" altLang="en-US" sz="2800" b="1" i="1">
                  <a:latin typeface="+mn-ea"/>
                  <a:ea typeface="+mn-ea"/>
                  <a:sym typeface="Symbol" panose="05050102010706020507" pitchFamily="18" charset="2"/>
                </a:rPr>
                <a:t></a:t>
              </a:r>
              <a:r>
                <a:rPr lang="en-US" altLang="zh-CN" sz="2800" b="1" i="1" baseline="-25000">
                  <a:latin typeface="+mn-ea"/>
                  <a:ea typeface="+mn-ea"/>
                  <a:sym typeface="Symbol" panose="05050102010706020507" pitchFamily="18" charset="2"/>
                </a:rPr>
                <a:t>i </a:t>
              </a:r>
              <a:r>
                <a:rPr lang="zh-CN" altLang="en-US" sz="2800" b="1">
                  <a:latin typeface="+mn-ea"/>
                  <a:ea typeface="+mn-ea"/>
                  <a:sym typeface="Symbol" panose="05050102010706020507" pitchFamily="18" charset="2"/>
                </a:rPr>
                <a:t></a:t>
              </a:r>
              <a:r>
                <a:rPr lang="zh-CN" altLang="en-US" sz="2800" b="1" i="1">
                  <a:latin typeface="+mn-ea"/>
                  <a:ea typeface="+mn-ea"/>
                  <a:sym typeface="Symbol" panose="05050102010706020507" pitchFamily="18" charset="2"/>
                </a:rPr>
                <a:t> </a:t>
              </a:r>
              <a:r>
                <a:rPr lang="zh-CN" altLang="en-US" sz="2800" b="1">
                  <a:latin typeface="+mn-ea"/>
                  <a:ea typeface="+mn-ea"/>
                  <a:sym typeface="Symbol" panose="05050102010706020507" pitchFamily="18" charset="2"/>
                </a:rPr>
                <a:t>0 </a:t>
              </a:r>
              <a:r>
                <a:rPr lang="en-US" altLang="zh-CN" sz="2800" b="1">
                  <a:solidFill>
                    <a:srgbClr val="0000CC"/>
                  </a:solidFill>
                  <a:latin typeface="+mn-ea"/>
                  <a:ea typeface="+mn-ea"/>
                </a:rPr>
                <a:t>(</a:t>
              </a:r>
              <a:r>
                <a:rPr lang="en-US" altLang="zh-CN" sz="2800" b="1" i="1">
                  <a:solidFill>
                    <a:srgbClr val="0000CC"/>
                  </a:solidFill>
                  <a:latin typeface="+mn-ea"/>
                  <a:ea typeface="+mn-ea"/>
                </a:rPr>
                <a:t>i </a:t>
              </a:r>
              <a:r>
                <a:rPr lang="en-US" altLang="zh-CN" sz="2800" b="1">
                  <a:solidFill>
                    <a:srgbClr val="0000CC"/>
                  </a:solidFill>
                  <a:latin typeface="+mn-ea"/>
                  <a:ea typeface="+mn-ea"/>
                </a:rPr>
                <a:t>= 0, 1, … , </a:t>
              </a:r>
              <a:r>
                <a:rPr lang="en-US" altLang="zh-CN" sz="2800" b="1" i="1">
                  <a:solidFill>
                    <a:srgbClr val="0000CC"/>
                  </a:solidFill>
                  <a:latin typeface="+mn-ea"/>
                  <a:ea typeface="+mn-ea"/>
                </a:rPr>
                <a:t>n</a:t>
              </a:r>
              <a:r>
                <a:rPr lang="en-US" altLang="zh-CN" sz="2800" b="1">
                  <a:solidFill>
                    <a:srgbClr val="0000CC"/>
                  </a:solidFill>
                  <a:latin typeface="+mn-ea"/>
                  <a:ea typeface="+mn-ea"/>
                </a:rPr>
                <a:t>)，</a:t>
              </a:r>
              <a:r>
                <a:rPr lang="zh-CN" altLang="en-US" sz="2800" b="1">
                  <a:solidFill>
                    <a:srgbClr val="0000CC"/>
                  </a:solidFill>
                  <a:latin typeface="+mn-ea"/>
                  <a:ea typeface="+mn-ea"/>
                </a:rPr>
                <a:t>则此求积公式是稳定的。 </a:t>
              </a:r>
            </a:p>
          </p:txBody>
        </p:sp>
      </p:grpSp>
      <p:grpSp>
        <p:nvGrpSpPr>
          <p:cNvPr id="861209" name="Group 25">
            <a:extLst>
              <a:ext uri="{FF2B5EF4-FFF2-40B4-BE49-F238E27FC236}">
                <a16:creationId xmlns:a16="http://schemas.microsoft.com/office/drawing/2014/main" id="{4DF64497-4734-4CA2-948E-8709827CA853}"/>
              </a:ext>
            </a:extLst>
          </p:cNvPr>
          <p:cNvGrpSpPr>
            <a:grpSpLocks/>
          </p:cNvGrpSpPr>
          <p:nvPr/>
        </p:nvGrpSpPr>
        <p:grpSpPr bwMode="auto">
          <a:xfrm>
            <a:off x="76225" y="2335335"/>
            <a:ext cx="8829676" cy="782638"/>
            <a:chOff x="288" y="1670"/>
            <a:chExt cx="5562" cy="493"/>
          </a:xfrm>
        </p:grpSpPr>
        <p:sp>
          <p:nvSpPr>
            <p:cNvPr id="14346" name="Rectangle 16">
              <a:extLst>
                <a:ext uri="{FF2B5EF4-FFF2-40B4-BE49-F238E27FC236}">
                  <a16:creationId xmlns:a16="http://schemas.microsoft.com/office/drawing/2014/main" id="{EE28F362-2349-43B6-9FA1-1EE377500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24"/>
              <a:ext cx="55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 b="1" dirty="0">
                  <a:solidFill>
                    <a:srgbClr val="990000"/>
                  </a:solidFill>
                  <a:latin typeface="+mn-ea"/>
                  <a:ea typeface="+mn-ea"/>
                </a:rPr>
                <a:t>证</a:t>
              </a:r>
              <a:r>
                <a:rPr lang="zh-CN" altLang="en-US" sz="2800" b="1" dirty="0">
                  <a:solidFill>
                    <a:srgbClr val="0000CC"/>
                  </a:solidFill>
                  <a:latin typeface="+mn-ea"/>
                  <a:ea typeface="+mn-ea"/>
                </a:rPr>
                <a:t>：对任给的</a:t>
              </a:r>
              <a:r>
                <a:rPr lang="zh-CN" altLang="en-US" sz="2800" b="1" i="1" dirty="0">
                  <a:latin typeface="+mn-ea"/>
                  <a:ea typeface="+mn-ea"/>
                  <a:sym typeface="Symbol" panose="05050102010706020507" pitchFamily="18" charset="2"/>
                </a:rPr>
                <a:t> </a:t>
              </a:r>
              <a:r>
                <a:rPr lang="zh-CN" altLang="en-US" sz="2800" b="1" dirty="0">
                  <a:latin typeface="+mn-ea"/>
                  <a:ea typeface="+mn-ea"/>
                  <a:sym typeface="Symbol" panose="05050102010706020507" pitchFamily="18" charset="2"/>
                </a:rPr>
                <a:t>&gt;0</a:t>
              </a:r>
              <a:r>
                <a:rPr lang="zh-CN" altLang="en-US" sz="2800" b="1" dirty="0">
                  <a:solidFill>
                    <a:srgbClr val="0000CC"/>
                  </a:solidFill>
                  <a:latin typeface="+mn-ea"/>
                  <a:ea typeface="+mn-ea"/>
                </a:rPr>
                <a:t>，取                ，当                         时有</a:t>
              </a:r>
              <a:endParaRPr lang="en-US" altLang="zh-CN" sz="28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14347" name="Object 17">
              <a:extLst>
                <a:ext uri="{FF2B5EF4-FFF2-40B4-BE49-F238E27FC236}">
                  <a16:creationId xmlns:a16="http://schemas.microsoft.com/office/drawing/2014/main" id="{4EEDCD7D-5C3F-4EAC-862D-BEF5A83248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0" y="1670"/>
            <a:ext cx="778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171" name="Equation" r:id="rId6" imgW="622030" imgH="393529" progId="Equation.3">
                    <p:embed/>
                  </p:oleObj>
                </mc:Choice>
                <mc:Fallback>
                  <p:oleObj name="Equation" r:id="rId6" imgW="622030" imgH="393529" progId="Equation.3">
                    <p:embed/>
                    <p:pic>
                      <p:nvPicPr>
                        <p:cNvPr id="14347" name="Object 17">
                          <a:extLst>
                            <a:ext uri="{FF2B5EF4-FFF2-40B4-BE49-F238E27FC236}">
                              <a16:creationId xmlns:a16="http://schemas.microsoft.com/office/drawing/2014/main" id="{4EEDCD7D-5C3F-4EAC-862D-BEF5A83248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0" y="1670"/>
                          <a:ext cx="778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18">
              <a:extLst>
                <a:ext uri="{FF2B5EF4-FFF2-40B4-BE49-F238E27FC236}">
                  <a16:creationId xmlns:a16="http://schemas.microsoft.com/office/drawing/2014/main" id="{0065C9AD-EF37-45CD-93C3-40B6F15252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6" y="1729"/>
            <a:ext cx="129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172" name="Equation" r:id="rId8" imgW="1028254" imgH="253890" progId="Equation.3">
                    <p:embed/>
                  </p:oleObj>
                </mc:Choice>
                <mc:Fallback>
                  <p:oleObj name="Equation" r:id="rId8" imgW="1028254" imgH="253890" progId="Equation.3">
                    <p:embed/>
                    <p:pic>
                      <p:nvPicPr>
                        <p:cNvPr id="14348" name="Object 18">
                          <a:extLst>
                            <a:ext uri="{FF2B5EF4-FFF2-40B4-BE49-F238E27FC236}">
                              <a16:creationId xmlns:a16="http://schemas.microsoft.com/office/drawing/2014/main" id="{0065C9AD-EF37-45CD-93C3-40B6F15252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6" y="1729"/>
                          <a:ext cx="129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1203" name="Object 19">
            <a:extLst>
              <a:ext uri="{FF2B5EF4-FFF2-40B4-BE49-F238E27FC236}">
                <a16:creationId xmlns:a16="http://schemas.microsoft.com/office/drawing/2014/main" id="{3416A9CC-4D6C-42F1-A9A9-5D8C2B91E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765767"/>
              </p:ext>
            </p:extLst>
          </p:nvPr>
        </p:nvGraphicFramePr>
        <p:xfrm>
          <a:off x="1032303" y="3113274"/>
          <a:ext cx="511651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73" name="Equation" r:id="rId10" imgW="2336800" imgH="457200" progId="Equation.DSMT4">
                  <p:embed/>
                </p:oleObj>
              </mc:Choice>
              <mc:Fallback>
                <p:oleObj name="Equation" r:id="rId10" imgW="2336800" imgH="457200" progId="Equation.DSMT4">
                  <p:embed/>
                  <p:pic>
                    <p:nvPicPr>
                      <p:cNvPr id="861203" name="Object 19">
                        <a:extLst>
                          <a:ext uri="{FF2B5EF4-FFF2-40B4-BE49-F238E27FC236}">
                            <a16:creationId xmlns:a16="http://schemas.microsoft.com/office/drawing/2014/main" id="{3416A9CC-4D6C-42F1-A9A9-5D8C2B91EB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303" y="3113274"/>
                        <a:ext cx="5116513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204" name="Object 20">
            <a:extLst>
              <a:ext uri="{FF2B5EF4-FFF2-40B4-BE49-F238E27FC236}">
                <a16:creationId xmlns:a16="http://schemas.microsoft.com/office/drawing/2014/main" id="{A9B212B5-1684-4D02-B391-3937873C0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506674"/>
              </p:ext>
            </p:extLst>
          </p:nvPr>
        </p:nvGraphicFramePr>
        <p:xfrm>
          <a:off x="2987824" y="4080590"/>
          <a:ext cx="27828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74" name="Equation" r:id="rId12" imgW="1269449" imgH="431613" progId="Equation.DSMT4">
                  <p:embed/>
                </p:oleObj>
              </mc:Choice>
              <mc:Fallback>
                <p:oleObj name="Equation" r:id="rId12" imgW="1269449" imgH="431613" progId="Equation.DSMT4">
                  <p:embed/>
                  <p:pic>
                    <p:nvPicPr>
                      <p:cNvPr id="861204" name="Object 20">
                        <a:extLst>
                          <a:ext uri="{FF2B5EF4-FFF2-40B4-BE49-F238E27FC236}">
                            <a16:creationId xmlns:a16="http://schemas.microsoft.com/office/drawing/2014/main" id="{A9B212B5-1684-4D02-B391-3937873C0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080590"/>
                        <a:ext cx="278288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206" name="Object 22">
            <a:extLst>
              <a:ext uri="{FF2B5EF4-FFF2-40B4-BE49-F238E27FC236}">
                <a16:creationId xmlns:a16="http://schemas.microsoft.com/office/drawing/2014/main" id="{A3EF3E49-E443-42CC-8906-CD1C02A4FE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156704"/>
              </p:ext>
            </p:extLst>
          </p:nvPr>
        </p:nvGraphicFramePr>
        <p:xfrm>
          <a:off x="3002514" y="4951756"/>
          <a:ext cx="25288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75" name="Equation" r:id="rId14" imgW="1155700" imgH="431800" progId="Equation.3">
                  <p:embed/>
                </p:oleObj>
              </mc:Choice>
              <mc:Fallback>
                <p:oleObj name="Equation" r:id="rId14" imgW="1155700" imgH="431800" progId="Equation.3">
                  <p:embed/>
                  <p:pic>
                    <p:nvPicPr>
                      <p:cNvPr id="861206" name="Object 22">
                        <a:extLst>
                          <a:ext uri="{FF2B5EF4-FFF2-40B4-BE49-F238E27FC236}">
                            <a16:creationId xmlns:a16="http://schemas.microsoft.com/office/drawing/2014/main" id="{A3EF3E49-E443-42CC-8906-CD1C02A4FE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514" y="4951756"/>
                        <a:ext cx="252888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207" name="Object 23">
            <a:extLst>
              <a:ext uri="{FF2B5EF4-FFF2-40B4-BE49-F238E27FC236}">
                <a16:creationId xmlns:a16="http://schemas.microsoft.com/office/drawing/2014/main" id="{00A467D4-9953-43E4-85CB-E3B612A3A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234197"/>
              </p:ext>
            </p:extLst>
          </p:nvPr>
        </p:nvGraphicFramePr>
        <p:xfrm>
          <a:off x="3002514" y="5989357"/>
          <a:ext cx="20018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76" name="Equation" r:id="rId16" imgW="914400" imgH="203200" progId="Equation.3">
                  <p:embed/>
                </p:oleObj>
              </mc:Choice>
              <mc:Fallback>
                <p:oleObj name="Equation" r:id="rId16" imgW="914400" imgH="203200" progId="Equation.3">
                  <p:embed/>
                  <p:pic>
                    <p:nvPicPr>
                      <p:cNvPr id="861207" name="Object 23">
                        <a:extLst>
                          <a:ext uri="{FF2B5EF4-FFF2-40B4-BE49-F238E27FC236}">
                            <a16:creationId xmlns:a16="http://schemas.microsoft.com/office/drawing/2014/main" id="{00A467D4-9953-43E4-85CB-E3B612A3A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514" y="5989357"/>
                        <a:ext cx="20018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CC6811A-DA22-4786-BE68-05E2E5FAC0A6}"/>
              </a:ext>
            </a:extLst>
          </p:cNvPr>
          <p:cNvSpPr txBox="1"/>
          <p:nvPr/>
        </p:nvSpPr>
        <p:spPr>
          <a:xfrm>
            <a:off x="119309" y="1036694"/>
            <a:ext cx="122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定理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7.2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1457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6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5" name="Object 11">
            <a:extLst>
              <a:ext uri="{FF2B5EF4-FFF2-40B4-BE49-F238E27FC236}">
                <a16:creationId xmlns:a16="http://schemas.microsoft.com/office/drawing/2014/main" id="{941A4165-7F4B-4C42-9976-7A7AF1B811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833554"/>
              </p:ext>
            </p:extLst>
          </p:nvPr>
        </p:nvGraphicFramePr>
        <p:xfrm>
          <a:off x="583937" y="770013"/>
          <a:ext cx="40941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69" name="Equation" r:id="rId4" imgW="2247840" imgH="228600" progId="Equation.DSMT4">
                  <p:embed/>
                </p:oleObj>
              </mc:Choice>
              <mc:Fallback>
                <p:oleObj name="Equation" r:id="rId4" imgW="2247840" imgH="228600" progId="Equation.DSMT4">
                  <p:embed/>
                  <p:pic>
                    <p:nvPicPr>
                      <p:cNvPr id="82955" name="Object 11">
                        <a:extLst>
                          <a:ext uri="{FF2B5EF4-FFF2-40B4-BE49-F238E27FC236}">
                            <a16:creationId xmlns:a16="http://schemas.microsoft.com/office/drawing/2014/main" id="{941A4165-7F4B-4C42-9976-7A7AF1B811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37" y="770013"/>
                        <a:ext cx="40941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8" name="Object 14">
            <a:extLst>
              <a:ext uri="{FF2B5EF4-FFF2-40B4-BE49-F238E27FC236}">
                <a16:creationId xmlns:a16="http://schemas.microsoft.com/office/drawing/2014/main" id="{0FAFF7D9-4501-4C5D-A6CF-09D515B93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94078"/>
              </p:ext>
            </p:extLst>
          </p:nvPr>
        </p:nvGraphicFramePr>
        <p:xfrm>
          <a:off x="268688" y="1824388"/>
          <a:ext cx="48387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70" name="Equation" r:id="rId6" imgW="2654280" imgH="203040" progId="Equation.DSMT4">
                  <p:embed/>
                </p:oleObj>
              </mc:Choice>
              <mc:Fallback>
                <p:oleObj name="Equation" r:id="rId6" imgW="2654280" imgH="203040" progId="Equation.DSMT4">
                  <p:embed/>
                  <p:pic>
                    <p:nvPicPr>
                      <p:cNvPr id="82958" name="Object 14">
                        <a:extLst>
                          <a:ext uri="{FF2B5EF4-FFF2-40B4-BE49-F238E27FC236}">
                            <a16:creationId xmlns:a16="http://schemas.microsoft.com/office/drawing/2014/main" id="{0FAFF7D9-4501-4C5D-A6CF-09D515B93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88" y="1824388"/>
                        <a:ext cx="48387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6">
            <a:extLst>
              <a:ext uri="{FF2B5EF4-FFF2-40B4-BE49-F238E27FC236}">
                <a16:creationId xmlns:a16="http://schemas.microsoft.com/office/drawing/2014/main" id="{162FDB9B-4C56-40EE-9B97-680369ECE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467585"/>
              </p:ext>
            </p:extLst>
          </p:nvPr>
        </p:nvGraphicFramePr>
        <p:xfrm>
          <a:off x="422594" y="3050539"/>
          <a:ext cx="8794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71" name="Equation" r:id="rId8" imgW="482400" imgH="203040" progId="Equation.DSMT4">
                  <p:embed/>
                </p:oleObj>
              </mc:Choice>
              <mc:Fallback>
                <p:oleObj name="Equation" r:id="rId8" imgW="482400" imgH="203040" progId="Equation.DSMT4">
                  <p:embed/>
                  <p:pic>
                    <p:nvPicPr>
                      <p:cNvPr id="82960" name="Object 16">
                        <a:extLst>
                          <a:ext uri="{FF2B5EF4-FFF2-40B4-BE49-F238E27FC236}">
                            <a16:creationId xmlns:a16="http://schemas.microsoft.com/office/drawing/2014/main" id="{162FDB9B-4C56-40EE-9B97-680369ECE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4" y="3050539"/>
                        <a:ext cx="87947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1" name="Object 17">
            <a:extLst>
              <a:ext uri="{FF2B5EF4-FFF2-40B4-BE49-F238E27FC236}">
                <a16:creationId xmlns:a16="http://schemas.microsoft.com/office/drawing/2014/main" id="{115F248D-6ABC-4E34-B8F1-D8A19065BD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726656"/>
              </p:ext>
            </p:extLst>
          </p:nvPr>
        </p:nvGraphicFramePr>
        <p:xfrm>
          <a:off x="1502093" y="3033201"/>
          <a:ext cx="17351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72" name="Equation" r:id="rId10" imgW="952200" imgH="228600" progId="Equation.DSMT4">
                  <p:embed/>
                </p:oleObj>
              </mc:Choice>
              <mc:Fallback>
                <p:oleObj name="Equation" r:id="rId10" imgW="952200" imgH="228600" progId="Equation.DSMT4">
                  <p:embed/>
                  <p:pic>
                    <p:nvPicPr>
                      <p:cNvPr id="82961" name="Object 17">
                        <a:extLst>
                          <a:ext uri="{FF2B5EF4-FFF2-40B4-BE49-F238E27FC236}">
                            <a16:creationId xmlns:a16="http://schemas.microsoft.com/office/drawing/2014/main" id="{115F248D-6ABC-4E34-B8F1-D8A19065BD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2093" y="3033201"/>
                        <a:ext cx="173513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2" name="Object 18">
            <a:extLst>
              <a:ext uri="{FF2B5EF4-FFF2-40B4-BE49-F238E27FC236}">
                <a16:creationId xmlns:a16="http://schemas.microsoft.com/office/drawing/2014/main" id="{CE9EB22A-4A0D-45F8-B204-361320C772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21548"/>
              </p:ext>
            </p:extLst>
          </p:nvPr>
        </p:nvGraphicFramePr>
        <p:xfrm>
          <a:off x="3410268" y="3038700"/>
          <a:ext cx="20129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73" name="Equation" r:id="rId12" imgW="1104840" imgH="203040" progId="Equation.DSMT4">
                  <p:embed/>
                </p:oleObj>
              </mc:Choice>
              <mc:Fallback>
                <p:oleObj name="Equation" r:id="rId12" imgW="1104840" imgH="203040" progId="Equation.DSMT4">
                  <p:embed/>
                  <p:pic>
                    <p:nvPicPr>
                      <p:cNvPr id="82962" name="Object 18">
                        <a:extLst>
                          <a:ext uri="{FF2B5EF4-FFF2-40B4-BE49-F238E27FC236}">
                            <a16:creationId xmlns:a16="http://schemas.microsoft.com/office/drawing/2014/main" id="{CE9EB22A-4A0D-45F8-B204-361320C772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268" y="3038700"/>
                        <a:ext cx="201295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3" name="Object 19">
            <a:extLst>
              <a:ext uri="{FF2B5EF4-FFF2-40B4-BE49-F238E27FC236}">
                <a16:creationId xmlns:a16="http://schemas.microsoft.com/office/drawing/2014/main" id="{CDDFCD98-A54D-4061-8E2B-6DC1F75284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499050"/>
              </p:ext>
            </p:extLst>
          </p:nvPr>
        </p:nvGraphicFramePr>
        <p:xfrm>
          <a:off x="1837195" y="3449126"/>
          <a:ext cx="33321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74" name="Equation" r:id="rId14" imgW="1828800" imgH="393480" progId="Equation.DSMT4">
                  <p:embed/>
                </p:oleObj>
              </mc:Choice>
              <mc:Fallback>
                <p:oleObj name="Equation" r:id="rId14" imgW="1828800" imgH="393480" progId="Equation.DSMT4">
                  <p:embed/>
                  <p:pic>
                    <p:nvPicPr>
                      <p:cNvPr id="82963" name="Object 19">
                        <a:extLst>
                          <a:ext uri="{FF2B5EF4-FFF2-40B4-BE49-F238E27FC236}">
                            <a16:creationId xmlns:a16="http://schemas.microsoft.com/office/drawing/2014/main" id="{CDDFCD98-A54D-4061-8E2B-6DC1F7528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195" y="3449126"/>
                        <a:ext cx="3332163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4" name="Object 20">
            <a:extLst>
              <a:ext uri="{FF2B5EF4-FFF2-40B4-BE49-F238E27FC236}">
                <a16:creationId xmlns:a16="http://schemas.microsoft.com/office/drawing/2014/main" id="{5CBBD04B-F06D-4668-ABBA-A897EFEF88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212619"/>
              </p:ext>
            </p:extLst>
          </p:nvPr>
        </p:nvGraphicFramePr>
        <p:xfrm>
          <a:off x="3528390" y="4137446"/>
          <a:ext cx="2334540" cy="65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75" name="Equation" r:id="rId16" imgW="1396800" imgH="393480" progId="Equation.DSMT4">
                  <p:embed/>
                </p:oleObj>
              </mc:Choice>
              <mc:Fallback>
                <p:oleObj name="Equation" r:id="rId16" imgW="1396800" imgH="393480" progId="Equation.DSMT4">
                  <p:embed/>
                  <p:pic>
                    <p:nvPicPr>
                      <p:cNvPr id="82964" name="Object 20">
                        <a:extLst>
                          <a:ext uri="{FF2B5EF4-FFF2-40B4-BE49-F238E27FC236}">
                            <a16:creationId xmlns:a16="http://schemas.microsoft.com/office/drawing/2014/main" id="{5CBBD04B-F06D-4668-ABBA-A897EFEF88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390" y="4137446"/>
                        <a:ext cx="2334540" cy="657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5" name="Object 21">
            <a:extLst>
              <a:ext uri="{FF2B5EF4-FFF2-40B4-BE49-F238E27FC236}">
                <a16:creationId xmlns:a16="http://schemas.microsoft.com/office/drawing/2014/main" id="{D994F1A3-36E4-40A1-A812-2B2B1C0263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686751"/>
              </p:ext>
            </p:extLst>
          </p:nvPr>
        </p:nvGraphicFramePr>
        <p:xfrm>
          <a:off x="209989" y="4914162"/>
          <a:ext cx="407511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76" name="Equation" r:id="rId18" imgW="2234880" imgH="634680" progId="Equation.DSMT4">
                  <p:embed/>
                </p:oleObj>
              </mc:Choice>
              <mc:Fallback>
                <p:oleObj name="Equation" r:id="rId18" imgW="2234880" imgH="634680" progId="Equation.DSMT4">
                  <p:embed/>
                  <p:pic>
                    <p:nvPicPr>
                      <p:cNvPr id="82965" name="Object 21">
                        <a:extLst>
                          <a:ext uri="{FF2B5EF4-FFF2-40B4-BE49-F238E27FC236}">
                            <a16:creationId xmlns:a16="http://schemas.microsoft.com/office/drawing/2014/main" id="{D994F1A3-36E4-40A1-A812-2B2B1C026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89" y="4914162"/>
                        <a:ext cx="4075112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C83489C-F06D-406B-82D4-AD539AC90417}"/>
              </a:ext>
            </a:extLst>
          </p:cNvPr>
          <p:cNvSpPr txBox="1"/>
          <p:nvPr/>
        </p:nvSpPr>
        <p:spPr>
          <a:xfrm>
            <a:off x="4629323" y="730281"/>
            <a:ext cx="54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713537-4550-4BFE-8BD9-013D6AB3A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94" y="1218867"/>
            <a:ext cx="6185307" cy="4352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FFD618-AF31-4F23-8F00-46B6DCD6D832}"/>
              </a:ext>
            </a:extLst>
          </p:cNvPr>
          <p:cNvSpPr txBox="1"/>
          <p:nvPr/>
        </p:nvSpPr>
        <p:spPr>
          <a:xfrm>
            <a:off x="209989" y="2431982"/>
            <a:ext cx="4608512" cy="46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通常取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n=1, 2, 3, 4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等值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那么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0FC2C3-4715-463D-9ECE-9AC9FCB79F2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56" y="4124006"/>
            <a:ext cx="3190875" cy="5524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2D27974-CFF0-4E8C-B49C-ED1A918F7715}"/>
              </a:ext>
            </a:extLst>
          </p:cNvPr>
          <p:cNvSpPr txBox="1"/>
          <p:nvPr/>
        </p:nvSpPr>
        <p:spPr>
          <a:xfrm>
            <a:off x="16660" y="418511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3A7D12-36AD-47E3-8C86-1A17428E80F9}"/>
              </a:ext>
            </a:extLst>
          </p:cNvPr>
          <p:cNvSpPr txBox="1"/>
          <p:nvPr/>
        </p:nvSpPr>
        <p:spPr>
          <a:xfrm>
            <a:off x="3340235" y="418511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9" name="Group 127">
            <a:extLst>
              <a:ext uri="{FF2B5EF4-FFF2-40B4-BE49-F238E27FC236}">
                <a16:creationId xmlns:a16="http://schemas.microsoft.com/office/drawing/2014/main" id="{48CC07D6-8161-4EC4-A37E-5E2C3212D982}"/>
              </a:ext>
            </a:extLst>
          </p:cNvPr>
          <p:cNvGrpSpPr>
            <a:grpSpLocks/>
          </p:cNvGrpSpPr>
          <p:nvPr/>
        </p:nvGrpSpPr>
        <p:grpSpPr bwMode="auto">
          <a:xfrm>
            <a:off x="5609853" y="4512047"/>
            <a:ext cx="3534147" cy="2030507"/>
            <a:chOff x="3504" y="1752"/>
            <a:chExt cx="2112" cy="1252"/>
          </a:xfrm>
        </p:grpSpPr>
        <p:sp>
          <p:nvSpPr>
            <p:cNvPr id="30" name="Freeform 128">
              <a:extLst>
                <a:ext uri="{FF2B5EF4-FFF2-40B4-BE49-F238E27FC236}">
                  <a16:creationId xmlns:a16="http://schemas.microsoft.com/office/drawing/2014/main" id="{485E9DC6-286B-44BE-ADFC-930CE3A01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792"/>
              <a:ext cx="1728" cy="403"/>
            </a:xfrm>
            <a:custGeom>
              <a:avLst/>
              <a:gdLst>
                <a:gd name="T0" fmla="*/ 0 w 1728"/>
                <a:gd name="T1" fmla="*/ 480 h 488"/>
                <a:gd name="T2" fmla="*/ 288 w 1728"/>
                <a:gd name="T3" fmla="*/ 336 h 488"/>
                <a:gd name="T4" fmla="*/ 528 w 1728"/>
                <a:gd name="T5" fmla="*/ 384 h 488"/>
                <a:gd name="T6" fmla="*/ 864 w 1728"/>
                <a:gd name="T7" fmla="*/ 480 h 488"/>
                <a:gd name="T8" fmla="*/ 1200 w 1728"/>
                <a:gd name="T9" fmla="*/ 432 h 488"/>
                <a:gd name="T10" fmla="*/ 1440 w 1728"/>
                <a:gd name="T11" fmla="*/ 288 h 488"/>
                <a:gd name="T12" fmla="*/ 1632 w 1728"/>
                <a:gd name="T13" fmla="*/ 96 h 488"/>
                <a:gd name="T14" fmla="*/ 1728 w 1728"/>
                <a:gd name="T15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8" h="488">
                  <a:moveTo>
                    <a:pt x="0" y="480"/>
                  </a:moveTo>
                  <a:cubicBezTo>
                    <a:pt x="100" y="416"/>
                    <a:pt x="200" y="352"/>
                    <a:pt x="288" y="336"/>
                  </a:cubicBezTo>
                  <a:cubicBezTo>
                    <a:pt x="376" y="320"/>
                    <a:pt x="432" y="360"/>
                    <a:pt x="528" y="384"/>
                  </a:cubicBezTo>
                  <a:cubicBezTo>
                    <a:pt x="624" y="408"/>
                    <a:pt x="752" y="472"/>
                    <a:pt x="864" y="480"/>
                  </a:cubicBezTo>
                  <a:cubicBezTo>
                    <a:pt x="976" y="488"/>
                    <a:pt x="1104" y="464"/>
                    <a:pt x="1200" y="432"/>
                  </a:cubicBezTo>
                  <a:cubicBezTo>
                    <a:pt x="1296" y="400"/>
                    <a:pt x="1368" y="344"/>
                    <a:pt x="1440" y="288"/>
                  </a:cubicBezTo>
                  <a:cubicBezTo>
                    <a:pt x="1512" y="232"/>
                    <a:pt x="1584" y="144"/>
                    <a:pt x="1632" y="96"/>
                  </a:cubicBezTo>
                  <a:cubicBezTo>
                    <a:pt x="1680" y="48"/>
                    <a:pt x="1712" y="16"/>
                    <a:pt x="1728" y="0"/>
                  </a:cubicBezTo>
                </a:path>
              </a:pathLst>
            </a:custGeom>
            <a:noFill/>
            <a:ln w="635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1" name="Line 129">
              <a:extLst>
                <a:ext uri="{FF2B5EF4-FFF2-40B4-BE49-F238E27FC236}">
                  <a16:creationId xmlns:a16="http://schemas.microsoft.com/office/drawing/2014/main" id="{2A832B32-A75B-480E-9580-D4CA49767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188"/>
              <a:ext cx="0" cy="563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2" name="Line 130">
              <a:extLst>
                <a:ext uri="{FF2B5EF4-FFF2-40B4-BE49-F238E27FC236}">
                  <a16:creationId xmlns:a16="http://schemas.microsoft.com/office/drawing/2014/main" id="{0801D7E4-2242-4643-A74D-A0E230089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1911"/>
              <a:ext cx="4" cy="803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3" name="Line 131">
              <a:extLst>
                <a:ext uri="{FF2B5EF4-FFF2-40B4-BE49-F238E27FC236}">
                  <a16:creationId xmlns:a16="http://schemas.microsoft.com/office/drawing/2014/main" id="{D1DA0511-5D28-42EB-A4B7-7F40827360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149"/>
              <a:ext cx="432" cy="39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4" name="Line 132">
              <a:extLst>
                <a:ext uri="{FF2B5EF4-FFF2-40B4-BE49-F238E27FC236}">
                  <a16:creationId xmlns:a16="http://schemas.microsoft.com/office/drawing/2014/main" id="{B3CA812D-4675-4DFA-AB7D-DCD6A467F0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030"/>
              <a:ext cx="816" cy="67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5" name="Line 133">
              <a:extLst>
                <a:ext uri="{FF2B5EF4-FFF2-40B4-BE49-F238E27FC236}">
                  <a16:creationId xmlns:a16="http://schemas.microsoft.com/office/drawing/2014/main" id="{23AB66A5-C063-44BD-8DF8-1E9551E8EE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030"/>
              <a:ext cx="768" cy="67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6" name="Line 134">
              <a:extLst>
                <a:ext uri="{FF2B5EF4-FFF2-40B4-BE49-F238E27FC236}">
                  <a16:creationId xmlns:a16="http://schemas.microsoft.com/office/drawing/2014/main" id="{57B3AFB3-5CAA-452D-B0F4-C570A6B09B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990"/>
              <a:ext cx="816" cy="753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7" name="Line 135">
              <a:extLst>
                <a:ext uri="{FF2B5EF4-FFF2-40B4-BE49-F238E27FC236}">
                  <a16:creationId xmlns:a16="http://schemas.microsoft.com/office/drawing/2014/main" id="{9114B596-E5D3-45BB-A56D-C1C6CD99F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030"/>
              <a:ext cx="720" cy="67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8" name="Line 136">
              <a:extLst>
                <a:ext uri="{FF2B5EF4-FFF2-40B4-BE49-F238E27FC236}">
                  <a16:creationId xmlns:a16="http://schemas.microsoft.com/office/drawing/2014/main" id="{1064A7D0-8B54-4ACC-8949-D2DACAC53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149"/>
              <a:ext cx="576" cy="515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9" name="Line 137">
              <a:extLst>
                <a:ext uri="{FF2B5EF4-FFF2-40B4-BE49-F238E27FC236}">
                  <a16:creationId xmlns:a16="http://schemas.microsoft.com/office/drawing/2014/main" id="{66549456-B4F5-4F59-84B2-9687173D90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307"/>
              <a:ext cx="432" cy="39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0" name="Line 138">
              <a:extLst>
                <a:ext uri="{FF2B5EF4-FFF2-40B4-BE49-F238E27FC236}">
                  <a16:creationId xmlns:a16="http://schemas.microsoft.com/office/drawing/2014/main" id="{8E4B4BE9-6700-48CE-BE23-F71D42F08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149"/>
              <a:ext cx="240" cy="23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1" name="Line 139">
              <a:extLst>
                <a:ext uri="{FF2B5EF4-FFF2-40B4-BE49-F238E27FC236}">
                  <a16:creationId xmlns:a16="http://schemas.microsoft.com/office/drawing/2014/main" id="{1AAF1E6E-C260-4535-A882-D6D145B50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4" y="2466"/>
              <a:ext cx="240" cy="23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2" name="Line 140">
              <a:extLst>
                <a:ext uri="{FF2B5EF4-FFF2-40B4-BE49-F238E27FC236}">
                  <a16:creationId xmlns:a16="http://schemas.microsoft.com/office/drawing/2014/main" id="{2524F928-30C7-4CEB-BDBD-AB54A39194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714"/>
              <a:ext cx="1588" cy="3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3" name="Line 141">
              <a:extLst>
                <a:ext uri="{FF2B5EF4-FFF2-40B4-BE49-F238E27FC236}">
                  <a16:creationId xmlns:a16="http://schemas.microsoft.com/office/drawing/2014/main" id="{5E12CF8B-BE20-4588-BC82-27AA428E7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911"/>
              <a:ext cx="1632" cy="27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4" name="Rectangle 142">
              <a:extLst>
                <a:ext uri="{FF2B5EF4-FFF2-40B4-BE49-F238E27FC236}">
                  <a16:creationId xmlns:a16="http://schemas.microsoft.com/office/drawing/2014/main" id="{24C222CC-BF23-4F77-8CE1-652720103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52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2800" b="1">
                  <a:solidFill>
                    <a:schemeClr val="tx2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y=f(x)</a:t>
              </a:r>
            </a:p>
          </p:txBody>
        </p:sp>
        <p:sp>
          <p:nvSpPr>
            <p:cNvPr id="45" name="Line 143">
              <a:extLst>
                <a:ext uri="{FF2B5EF4-FFF2-40B4-BE49-F238E27FC236}">
                  <a16:creationId xmlns:a16="http://schemas.microsoft.com/office/drawing/2014/main" id="{F2716AF5-54D1-475F-9560-74EFB9EFE7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714"/>
              <a:ext cx="2112" cy="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6" name="Line 144">
              <a:extLst>
                <a:ext uri="{FF2B5EF4-FFF2-40B4-BE49-F238E27FC236}">
                  <a16:creationId xmlns:a16="http://schemas.microsoft.com/office/drawing/2014/main" id="{08235FDB-F262-4034-9811-9337ECA3A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831"/>
              <a:ext cx="0" cy="1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7" name="Text Box 145">
              <a:extLst>
                <a:ext uri="{FF2B5EF4-FFF2-40B4-BE49-F238E27FC236}">
                  <a16:creationId xmlns:a16="http://schemas.microsoft.com/office/drawing/2014/main" id="{4EC62B4E-D634-47C6-9EAE-7EE73EFEF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" y="2676"/>
              <a:ext cx="3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a</a:t>
              </a:r>
            </a:p>
          </p:txBody>
        </p:sp>
        <p:sp>
          <p:nvSpPr>
            <p:cNvPr id="48" name="Text Box 146">
              <a:extLst>
                <a:ext uri="{FF2B5EF4-FFF2-40B4-BE49-F238E27FC236}">
                  <a16:creationId xmlns:a16="http://schemas.microsoft.com/office/drawing/2014/main" id="{0B3AAEDB-050B-4419-BD95-87C415B46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0" y="2659"/>
              <a:ext cx="1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b</a:t>
              </a: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3B8749B0-5510-4670-83B5-8F0D6F91122A}"/>
              </a:ext>
            </a:extLst>
          </p:cNvPr>
          <p:cNvSpPr txBox="1"/>
          <p:nvPr/>
        </p:nvSpPr>
        <p:spPr>
          <a:xfrm>
            <a:off x="2270526" y="6109583"/>
            <a:ext cx="285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称为梯形求积公式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endParaRPr lang="zh-CN" altLang="en-US" sz="2400" b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67B9BD10-20B5-4112-9CED-2136E3543199}"/>
              </a:ext>
            </a:extLst>
          </p:cNvPr>
          <p:cNvSpPr txBox="1">
            <a:spLocks noChangeArrowheads="1"/>
          </p:cNvSpPr>
          <p:nvPr/>
        </p:nvSpPr>
        <p:spPr>
          <a:xfrm>
            <a:off x="2594144" y="62606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</p:spTree>
    <p:extLst>
      <p:ext uri="{BB962C8B-B14F-4D97-AF65-F5344CB8AC3E}">
        <p14:creationId xmlns:p14="http://schemas.microsoft.com/office/powerpoint/2010/main" val="328254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Rectangle 6">
            <a:extLst>
              <a:ext uri="{FF2B5EF4-FFF2-40B4-BE49-F238E27FC236}">
                <a16:creationId xmlns:a16="http://schemas.microsoft.com/office/drawing/2014/main" id="{EA84922B-9474-4FB8-AACB-489E098A6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6024" name="Object 8">
            <a:extLst>
              <a:ext uri="{FF2B5EF4-FFF2-40B4-BE49-F238E27FC236}">
                <a16:creationId xmlns:a16="http://schemas.microsoft.com/office/drawing/2014/main" id="{6A197BC4-41E1-4E98-AE1C-E9A3774717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418749"/>
              </p:ext>
            </p:extLst>
          </p:nvPr>
        </p:nvGraphicFramePr>
        <p:xfrm>
          <a:off x="1653540" y="958304"/>
          <a:ext cx="25701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8" name="Equation" r:id="rId3" imgW="1409400" imgH="215640" progId="Equation.DSMT4">
                  <p:embed/>
                </p:oleObj>
              </mc:Choice>
              <mc:Fallback>
                <p:oleObj name="Equation" r:id="rId3" imgW="1409400" imgH="215640" progId="Equation.DSMT4">
                  <p:embed/>
                  <p:pic>
                    <p:nvPicPr>
                      <p:cNvPr id="86024" name="Object 8">
                        <a:extLst>
                          <a:ext uri="{FF2B5EF4-FFF2-40B4-BE49-F238E27FC236}">
                            <a16:creationId xmlns:a16="http://schemas.microsoft.com/office/drawing/2014/main" id="{6A197BC4-41E1-4E98-AE1C-E9A3774717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540" y="958304"/>
                        <a:ext cx="257016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9">
            <a:extLst>
              <a:ext uri="{FF2B5EF4-FFF2-40B4-BE49-F238E27FC236}">
                <a16:creationId xmlns:a16="http://schemas.microsoft.com/office/drawing/2014/main" id="{B21B86D8-BF36-4226-9C1A-B18388BDDA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26650"/>
              </p:ext>
            </p:extLst>
          </p:nvPr>
        </p:nvGraphicFramePr>
        <p:xfrm>
          <a:off x="4202862" y="929164"/>
          <a:ext cx="32654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9" name="Equation" r:id="rId5" imgW="1790640" imgH="203040" progId="Equation.DSMT4">
                  <p:embed/>
                </p:oleObj>
              </mc:Choice>
              <mc:Fallback>
                <p:oleObj name="Equation" r:id="rId5" imgW="1790640" imgH="203040" progId="Equation.DSMT4">
                  <p:embed/>
                  <p:pic>
                    <p:nvPicPr>
                      <p:cNvPr id="86025" name="Object 9">
                        <a:extLst>
                          <a:ext uri="{FF2B5EF4-FFF2-40B4-BE49-F238E27FC236}">
                            <a16:creationId xmlns:a16="http://schemas.microsoft.com/office/drawing/2014/main" id="{B21B86D8-BF36-4226-9C1A-B18388BDD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862" y="929164"/>
                        <a:ext cx="326548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10">
            <a:extLst>
              <a:ext uri="{FF2B5EF4-FFF2-40B4-BE49-F238E27FC236}">
                <a16:creationId xmlns:a16="http://schemas.microsoft.com/office/drawing/2014/main" id="{2B557DD5-A060-4251-9924-6B1B7EA80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269026"/>
              </p:ext>
            </p:extLst>
          </p:nvPr>
        </p:nvGraphicFramePr>
        <p:xfrm>
          <a:off x="2904331" y="1469231"/>
          <a:ext cx="333533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0" name="Equation" r:id="rId7" imgW="1828800" imgH="457200" progId="Equation.DSMT4">
                  <p:embed/>
                </p:oleObj>
              </mc:Choice>
              <mc:Fallback>
                <p:oleObj name="Equation" r:id="rId7" imgW="1828800" imgH="457200" progId="Equation.DSMT4">
                  <p:embed/>
                  <p:pic>
                    <p:nvPicPr>
                      <p:cNvPr id="86026" name="Object 10">
                        <a:extLst>
                          <a:ext uri="{FF2B5EF4-FFF2-40B4-BE49-F238E27FC236}">
                            <a16:creationId xmlns:a16="http://schemas.microsoft.com/office/drawing/2014/main" id="{2B557DD5-A060-4251-9924-6B1B7EA809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331" y="1469231"/>
                        <a:ext cx="3335338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1">
            <a:extLst>
              <a:ext uri="{FF2B5EF4-FFF2-40B4-BE49-F238E27FC236}">
                <a16:creationId xmlns:a16="http://schemas.microsoft.com/office/drawing/2014/main" id="{0C262DBF-1DCA-4552-97B7-1691B470A9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575013"/>
              </p:ext>
            </p:extLst>
          </p:nvPr>
        </p:nvGraphicFramePr>
        <p:xfrm>
          <a:off x="481435" y="2339659"/>
          <a:ext cx="74136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1" name="Equation" r:id="rId9" imgW="406080" imgH="203040" progId="Equation.DSMT4">
                  <p:embed/>
                </p:oleObj>
              </mc:Choice>
              <mc:Fallback>
                <p:oleObj name="Equation" r:id="rId9" imgW="406080" imgH="203040" progId="Equation.DSMT4">
                  <p:embed/>
                  <p:pic>
                    <p:nvPicPr>
                      <p:cNvPr id="86027" name="Object 11">
                        <a:extLst>
                          <a:ext uri="{FF2B5EF4-FFF2-40B4-BE49-F238E27FC236}">
                            <a16:creationId xmlns:a16="http://schemas.microsoft.com/office/drawing/2014/main" id="{0C262DBF-1DCA-4552-97B7-1691B470A9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35" y="2339659"/>
                        <a:ext cx="741362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8" name="Object 12">
            <a:extLst>
              <a:ext uri="{FF2B5EF4-FFF2-40B4-BE49-F238E27FC236}">
                <a16:creationId xmlns:a16="http://schemas.microsoft.com/office/drawing/2014/main" id="{3A4BC019-5671-4AEE-B02E-C702969AC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772073"/>
              </p:ext>
            </p:extLst>
          </p:nvPr>
        </p:nvGraphicFramePr>
        <p:xfrm>
          <a:off x="1245022" y="2711134"/>
          <a:ext cx="17589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2" name="Equation" r:id="rId11" imgW="965160" imgH="330120" progId="Equation.DSMT4">
                  <p:embed/>
                </p:oleObj>
              </mc:Choice>
              <mc:Fallback>
                <p:oleObj name="Equation" r:id="rId11" imgW="965160" imgH="330120" progId="Equation.DSMT4">
                  <p:embed/>
                  <p:pic>
                    <p:nvPicPr>
                      <p:cNvPr id="86028" name="Object 12">
                        <a:extLst>
                          <a:ext uri="{FF2B5EF4-FFF2-40B4-BE49-F238E27FC236}">
                            <a16:creationId xmlns:a16="http://schemas.microsoft.com/office/drawing/2014/main" id="{3A4BC019-5671-4AEE-B02E-C702969ACB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022" y="2711134"/>
                        <a:ext cx="17589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9" name="Object 13">
            <a:extLst>
              <a:ext uri="{FF2B5EF4-FFF2-40B4-BE49-F238E27FC236}">
                <a16:creationId xmlns:a16="http://schemas.microsoft.com/office/drawing/2014/main" id="{129354F0-B778-4584-9DED-90966E274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534504"/>
              </p:ext>
            </p:extLst>
          </p:nvPr>
        </p:nvGraphicFramePr>
        <p:xfrm>
          <a:off x="3028102" y="2735263"/>
          <a:ext cx="32893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3" name="Equation" r:id="rId13" imgW="1803240" imgH="330120" progId="Equation.DSMT4">
                  <p:embed/>
                </p:oleObj>
              </mc:Choice>
              <mc:Fallback>
                <p:oleObj name="Equation" r:id="rId13" imgW="1803240" imgH="330120" progId="Equation.DSMT4">
                  <p:embed/>
                  <p:pic>
                    <p:nvPicPr>
                      <p:cNvPr id="86029" name="Object 13">
                        <a:extLst>
                          <a:ext uri="{FF2B5EF4-FFF2-40B4-BE49-F238E27FC236}">
                            <a16:creationId xmlns:a16="http://schemas.microsoft.com/office/drawing/2014/main" id="{129354F0-B778-4584-9DED-90966E2745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102" y="2735263"/>
                        <a:ext cx="3289300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0" name="Object 14">
            <a:extLst>
              <a:ext uri="{FF2B5EF4-FFF2-40B4-BE49-F238E27FC236}">
                <a16:creationId xmlns:a16="http://schemas.microsoft.com/office/drawing/2014/main" id="{18E45CD8-EC5A-48FA-8EE1-21368B03A3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560667"/>
              </p:ext>
            </p:extLst>
          </p:nvPr>
        </p:nvGraphicFramePr>
        <p:xfrm>
          <a:off x="303243" y="3534251"/>
          <a:ext cx="1736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4" name="Equation" r:id="rId15" imgW="952200" imgH="215640" progId="Equation.DSMT4">
                  <p:embed/>
                </p:oleObj>
              </mc:Choice>
              <mc:Fallback>
                <p:oleObj name="Equation" r:id="rId15" imgW="952200" imgH="215640" progId="Equation.DSMT4">
                  <p:embed/>
                  <p:pic>
                    <p:nvPicPr>
                      <p:cNvPr id="86030" name="Object 14">
                        <a:extLst>
                          <a:ext uri="{FF2B5EF4-FFF2-40B4-BE49-F238E27FC236}">
                            <a16:creationId xmlns:a16="http://schemas.microsoft.com/office/drawing/2014/main" id="{18E45CD8-EC5A-48FA-8EE1-21368B03A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43" y="3534251"/>
                        <a:ext cx="17367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1" name="Object 15">
            <a:extLst>
              <a:ext uri="{FF2B5EF4-FFF2-40B4-BE49-F238E27FC236}">
                <a16:creationId xmlns:a16="http://schemas.microsoft.com/office/drawing/2014/main" id="{F2FED423-F833-41AF-92ED-0D4F693C05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912395"/>
              </p:ext>
            </p:extLst>
          </p:nvPr>
        </p:nvGraphicFramePr>
        <p:xfrm>
          <a:off x="1999402" y="3556794"/>
          <a:ext cx="433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5" name="Equation" r:id="rId17" imgW="2374560" imgH="215640" progId="Equation.DSMT4">
                  <p:embed/>
                </p:oleObj>
              </mc:Choice>
              <mc:Fallback>
                <p:oleObj name="Equation" r:id="rId17" imgW="2374560" imgH="215640" progId="Equation.DSMT4">
                  <p:embed/>
                  <p:pic>
                    <p:nvPicPr>
                      <p:cNvPr id="86031" name="Object 15">
                        <a:extLst>
                          <a:ext uri="{FF2B5EF4-FFF2-40B4-BE49-F238E27FC236}">
                            <a16:creationId xmlns:a16="http://schemas.microsoft.com/office/drawing/2014/main" id="{F2FED423-F833-41AF-92ED-0D4F693C05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402" y="3556794"/>
                        <a:ext cx="4330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2" name="Object 16">
            <a:extLst>
              <a:ext uri="{FF2B5EF4-FFF2-40B4-BE49-F238E27FC236}">
                <a16:creationId xmlns:a16="http://schemas.microsoft.com/office/drawing/2014/main" id="{8E95B92E-21FA-4B46-9768-BC4EE1509D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092760"/>
              </p:ext>
            </p:extLst>
          </p:nvPr>
        </p:nvGraphicFramePr>
        <p:xfrm>
          <a:off x="273789" y="4088129"/>
          <a:ext cx="34512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6" name="Equation" r:id="rId19" imgW="1892160" imgH="215640" progId="Equation.DSMT4">
                  <p:embed/>
                </p:oleObj>
              </mc:Choice>
              <mc:Fallback>
                <p:oleObj name="Equation" r:id="rId19" imgW="1892160" imgH="215640" progId="Equation.DSMT4">
                  <p:embed/>
                  <p:pic>
                    <p:nvPicPr>
                      <p:cNvPr id="86032" name="Object 16">
                        <a:extLst>
                          <a:ext uri="{FF2B5EF4-FFF2-40B4-BE49-F238E27FC236}">
                            <a16:creationId xmlns:a16="http://schemas.microsoft.com/office/drawing/2014/main" id="{8E95B92E-21FA-4B46-9768-BC4EE1509D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789" y="4088129"/>
                        <a:ext cx="34512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3" name="Object 17">
            <a:extLst>
              <a:ext uri="{FF2B5EF4-FFF2-40B4-BE49-F238E27FC236}">
                <a16:creationId xmlns:a16="http://schemas.microsoft.com/office/drawing/2014/main" id="{951A1C02-2229-4CA7-8C8E-459E2F313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142356"/>
              </p:ext>
            </p:extLst>
          </p:nvPr>
        </p:nvGraphicFramePr>
        <p:xfrm>
          <a:off x="3851920" y="4082256"/>
          <a:ext cx="37750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7" name="Equation" r:id="rId21" imgW="2070000" imgH="203040" progId="Equation.DSMT4">
                  <p:embed/>
                </p:oleObj>
              </mc:Choice>
              <mc:Fallback>
                <p:oleObj name="Equation" r:id="rId21" imgW="2070000" imgH="203040" progId="Equation.DSMT4">
                  <p:embed/>
                  <p:pic>
                    <p:nvPicPr>
                      <p:cNvPr id="86033" name="Object 17">
                        <a:extLst>
                          <a:ext uri="{FF2B5EF4-FFF2-40B4-BE49-F238E27FC236}">
                            <a16:creationId xmlns:a16="http://schemas.microsoft.com/office/drawing/2014/main" id="{951A1C02-2229-4CA7-8C8E-459E2F313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082256"/>
                        <a:ext cx="37750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4" name="Object 18">
            <a:extLst>
              <a:ext uri="{FF2B5EF4-FFF2-40B4-BE49-F238E27FC236}">
                <a16:creationId xmlns:a16="http://schemas.microsoft.com/office/drawing/2014/main" id="{69A97E4A-DB3D-4719-BF53-5D29569E4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705530"/>
              </p:ext>
            </p:extLst>
          </p:nvPr>
        </p:nvGraphicFramePr>
        <p:xfrm>
          <a:off x="274985" y="4592637"/>
          <a:ext cx="20367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8" name="Equation" r:id="rId23" imgW="1117440" imgH="215640" progId="Equation.DSMT4">
                  <p:embed/>
                </p:oleObj>
              </mc:Choice>
              <mc:Fallback>
                <p:oleObj name="Equation" r:id="rId23" imgW="1117440" imgH="215640" progId="Equation.DSMT4">
                  <p:embed/>
                  <p:pic>
                    <p:nvPicPr>
                      <p:cNvPr id="86034" name="Object 18">
                        <a:extLst>
                          <a:ext uri="{FF2B5EF4-FFF2-40B4-BE49-F238E27FC236}">
                            <a16:creationId xmlns:a16="http://schemas.microsoft.com/office/drawing/2014/main" id="{69A97E4A-DB3D-4719-BF53-5D29569E47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85" y="4592637"/>
                        <a:ext cx="2036762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5" name="Object 19">
            <a:extLst>
              <a:ext uri="{FF2B5EF4-FFF2-40B4-BE49-F238E27FC236}">
                <a16:creationId xmlns:a16="http://schemas.microsoft.com/office/drawing/2014/main" id="{CB49739C-21F7-4D10-B0E7-C80F6509A3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396732"/>
              </p:ext>
            </p:extLst>
          </p:nvPr>
        </p:nvGraphicFramePr>
        <p:xfrm>
          <a:off x="2428240" y="4768125"/>
          <a:ext cx="35909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9" name="Equation" r:id="rId25" imgW="1968480" imgH="330120" progId="Equation.DSMT4">
                  <p:embed/>
                </p:oleObj>
              </mc:Choice>
              <mc:Fallback>
                <p:oleObj name="Equation" r:id="rId25" imgW="1968480" imgH="330120" progId="Equation.DSMT4">
                  <p:embed/>
                  <p:pic>
                    <p:nvPicPr>
                      <p:cNvPr id="86035" name="Object 19">
                        <a:extLst>
                          <a:ext uri="{FF2B5EF4-FFF2-40B4-BE49-F238E27FC236}">
                            <a16:creationId xmlns:a16="http://schemas.microsoft.com/office/drawing/2014/main" id="{CB49739C-21F7-4D10-B0E7-C80F6509A3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240" y="4768125"/>
                        <a:ext cx="3590925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6" name="Object 20">
            <a:extLst>
              <a:ext uri="{FF2B5EF4-FFF2-40B4-BE49-F238E27FC236}">
                <a16:creationId xmlns:a16="http://schemas.microsoft.com/office/drawing/2014/main" id="{868245DC-4E00-4CDC-919D-2AB144E79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095729"/>
              </p:ext>
            </p:extLst>
          </p:nvPr>
        </p:nvGraphicFramePr>
        <p:xfrm>
          <a:off x="2769786" y="5327173"/>
          <a:ext cx="45164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0" name="Equation" r:id="rId27" imgW="2476440" imgH="330120" progId="Equation.DSMT4">
                  <p:embed/>
                </p:oleObj>
              </mc:Choice>
              <mc:Fallback>
                <p:oleObj name="Equation" r:id="rId27" imgW="2476440" imgH="330120" progId="Equation.DSMT4">
                  <p:embed/>
                  <p:pic>
                    <p:nvPicPr>
                      <p:cNvPr id="86036" name="Object 20">
                        <a:extLst>
                          <a:ext uri="{FF2B5EF4-FFF2-40B4-BE49-F238E27FC236}">
                            <a16:creationId xmlns:a16="http://schemas.microsoft.com/office/drawing/2014/main" id="{868245DC-4E00-4CDC-919D-2AB144E79B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786" y="5327173"/>
                        <a:ext cx="4516437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7" name="Object 21">
            <a:extLst>
              <a:ext uri="{FF2B5EF4-FFF2-40B4-BE49-F238E27FC236}">
                <a16:creationId xmlns:a16="http://schemas.microsoft.com/office/drawing/2014/main" id="{0764F1E8-4758-4818-B673-27BB7432ED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534935"/>
              </p:ext>
            </p:extLst>
          </p:nvPr>
        </p:nvGraphicFramePr>
        <p:xfrm>
          <a:off x="2761402" y="5884454"/>
          <a:ext cx="38227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1" name="Equation" r:id="rId29" imgW="2095200" imgH="393480" progId="Equation.DSMT4">
                  <p:embed/>
                </p:oleObj>
              </mc:Choice>
              <mc:Fallback>
                <p:oleObj name="Equation" r:id="rId29" imgW="2095200" imgH="393480" progId="Equation.DSMT4">
                  <p:embed/>
                  <p:pic>
                    <p:nvPicPr>
                      <p:cNvPr id="86037" name="Object 21">
                        <a:extLst>
                          <a:ext uri="{FF2B5EF4-FFF2-40B4-BE49-F238E27FC236}">
                            <a16:creationId xmlns:a16="http://schemas.microsoft.com/office/drawing/2014/main" id="{0764F1E8-4758-4818-B673-27BB7432ED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402" y="5884454"/>
                        <a:ext cx="382270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6C027B7-843B-4A14-932A-E782DAB6E2FF}"/>
              </a:ext>
            </a:extLst>
          </p:cNvPr>
          <p:cNvSpPr txBox="1"/>
          <p:nvPr/>
        </p:nvSpPr>
        <p:spPr>
          <a:xfrm>
            <a:off x="462211" y="885692"/>
            <a:ext cx="1224508" cy="47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定理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7.3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E9777880-C3BF-4D1D-836A-0A202A957C64}"/>
              </a:ext>
            </a:extLst>
          </p:cNvPr>
          <p:cNvSpPr txBox="1">
            <a:spLocks noChangeArrowheads="1"/>
          </p:cNvSpPr>
          <p:nvPr/>
        </p:nvSpPr>
        <p:spPr>
          <a:xfrm>
            <a:off x="2313582" y="201056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</p:spTree>
    <p:extLst>
      <p:ext uri="{BB962C8B-B14F-4D97-AF65-F5344CB8AC3E}">
        <p14:creationId xmlns:p14="http://schemas.microsoft.com/office/powerpoint/2010/main" val="326091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6">
            <a:extLst>
              <a:ext uri="{FF2B5EF4-FFF2-40B4-BE49-F238E27FC236}">
                <a16:creationId xmlns:a16="http://schemas.microsoft.com/office/drawing/2014/main" id="{B7B680D7-3F6D-4575-99F1-D7071B839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008" y="33387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47" name="Object 7">
            <a:extLst>
              <a:ext uri="{FF2B5EF4-FFF2-40B4-BE49-F238E27FC236}">
                <a16:creationId xmlns:a16="http://schemas.microsoft.com/office/drawing/2014/main" id="{6B9FEB9D-8CE2-49B7-BA7C-6F7268383E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126494"/>
              </p:ext>
            </p:extLst>
          </p:nvPr>
        </p:nvGraphicFramePr>
        <p:xfrm>
          <a:off x="395536" y="975807"/>
          <a:ext cx="9715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96" name="Equation" r:id="rId3" imgW="533160" imgH="203040" progId="Equation.DSMT4">
                  <p:embed/>
                </p:oleObj>
              </mc:Choice>
              <mc:Fallback>
                <p:oleObj name="Equation" r:id="rId3" imgW="533160" imgH="203040" progId="Equation.DSMT4">
                  <p:embed/>
                  <p:pic>
                    <p:nvPicPr>
                      <p:cNvPr id="87047" name="Object 7">
                        <a:extLst>
                          <a:ext uri="{FF2B5EF4-FFF2-40B4-BE49-F238E27FC236}">
                            <a16:creationId xmlns:a16="http://schemas.microsoft.com/office/drawing/2014/main" id="{6B9FEB9D-8CE2-49B7-BA7C-6F7268383E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75807"/>
                        <a:ext cx="971550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>
            <a:extLst>
              <a:ext uri="{FF2B5EF4-FFF2-40B4-BE49-F238E27FC236}">
                <a16:creationId xmlns:a16="http://schemas.microsoft.com/office/drawing/2014/main" id="{9DC00A76-9C49-41BC-89B6-035C689C3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652834"/>
              </p:ext>
            </p:extLst>
          </p:nvPr>
        </p:nvGraphicFramePr>
        <p:xfrm>
          <a:off x="1502792" y="799775"/>
          <a:ext cx="40957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97" name="Equation" r:id="rId5" imgW="2247840" imgH="393480" progId="Equation.DSMT4">
                  <p:embed/>
                </p:oleObj>
              </mc:Choice>
              <mc:Fallback>
                <p:oleObj name="Equation" r:id="rId5" imgW="2247840" imgH="393480" progId="Equation.DSMT4">
                  <p:embed/>
                  <p:pic>
                    <p:nvPicPr>
                      <p:cNvPr id="87048" name="Object 8">
                        <a:extLst>
                          <a:ext uri="{FF2B5EF4-FFF2-40B4-BE49-F238E27FC236}">
                            <a16:creationId xmlns:a16="http://schemas.microsoft.com/office/drawing/2014/main" id="{9DC00A76-9C49-41BC-89B6-035C689C33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2792" y="799775"/>
                        <a:ext cx="409575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4817C471-1291-4566-8FE8-BF73C997A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402660"/>
              </p:ext>
            </p:extLst>
          </p:nvPr>
        </p:nvGraphicFramePr>
        <p:xfrm>
          <a:off x="323528" y="1594018"/>
          <a:ext cx="17351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98" name="Equation" r:id="rId7" imgW="952200" imgH="203040" progId="Equation.DSMT4">
                  <p:embed/>
                </p:oleObj>
              </mc:Choice>
              <mc:Fallback>
                <p:oleObj name="Equation" r:id="rId7" imgW="952200" imgH="203040" progId="Equation.DSMT4">
                  <p:embed/>
                  <p:pic>
                    <p:nvPicPr>
                      <p:cNvPr id="87049" name="Object 9">
                        <a:extLst>
                          <a:ext uri="{FF2B5EF4-FFF2-40B4-BE49-F238E27FC236}">
                            <a16:creationId xmlns:a16="http://schemas.microsoft.com/office/drawing/2014/main" id="{4817C471-1291-4566-8FE8-BF73C997A8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594018"/>
                        <a:ext cx="173513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>
            <a:extLst>
              <a:ext uri="{FF2B5EF4-FFF2-40B4-BE49-F238E27FC236}">
                <a16:creationId xmlns:a16="http://schemas.microsoft.com/office/drawing/2014/main" id="{C3A096A5-B9F6-4728-B176-89AFBA4C5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812683"/>
              </p:ext>
            </p:extLst>
          </p:nvPr>
        </p:nvGraphicFramePr>
        <p:xfrm>
          <a:off x="98389" y="2106603"/>
          <a:ext cx="6640685" cy="1727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99" name="Equation" r:id="rId9" imgW="3416040" imgH="888840" progId="Equation.DSMT4">
                  <p:embed/>
                </p:oleObj>
              </mc:Choice>
              <mc:Fallback>
                <p:oleObj name="Equation" r:id="rId9" imgW="3416040" imgH="888840" progId="Equation.DSMT4">
                  <p:embed/>
                  <p:pic>
                    <p:nvPicPr>
                      <p:cNvPr id="87050" name="Object 10">
                        <a:extLst>
                          <a:ext uri="{FF2B5EF4-FFF2-40B4-BE49-F238E27FC236}">
                            <a16:creationId xmlns:a16="http://schemas.microsoft.com/office/drawing/2014/main" id="{C3A096A5-B9F6-4728-B176-89AFBA4C50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89" y="2106603"/>
                        <a:ext cx="6640685" cy="17274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>
            <a:extLst>
              <a:ext uri="{FF2B5EF4-FFF2-40B4-BE49-F238E27FC236}">
                <a16:creationId xmlns:a16="http://schemas.microsoft.com/office/drawing/2014/main" id="{4D31C2DB-566C-49AF-A82E-2E6BE9237E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608014"/>
              </p:ext>
            </p:extLst>
          </p:nvPr>
        </p:nvGraphicFramePr>
        <p:xfrm>
          <a:off x="179512" y="3893619"/>
          <a:ext cx="34956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00" name="Equation" r:id="rId11" imgW="1917360" imgH="393480" progId="Equation.DSMT4">
                  <p:embed/>
                </p:oleObj>
              </mc:Choice>
              <mc:Fallback>
                <p:oleObj name="Equation" r:id="rId11" imgW="1917360" imgH="393480" progId="Equation.DSMT4">
                  <p:embed/>
                  <p:pic>
                    <p:nvPicPr>
                      <p:cNvPr id="87051" name="Object 11">
                        <a:extLst>
                          <a:ext uri="{FF2B5EF4-FFF2-40B4-BE49-F238E27FC236}">
                            <a16:creationId xmlns:a16="http://schemas.microsoft.com/office/drawing/2014/main" id="{4D31C2DB-566C-49AF-A82E-2E6BE9237E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893619"/>
                        <a:ext cx="3495675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12">
            <a:extLst>
              <a:ext uri="{FF2B5EF4-FFF2-40B4-BE49-F238E27FC236}">
                <a16:creationId xmlns:a16="http://schemas.microsoft.com/office/drawing/2014/main" id="{6D511370-AA28-477B-89B0-B242028A4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212704"/>
              </p:ext>
            </p:extLst>
          </p:nvPr>
        </p:nvGraphicFramePr>
        <p:xfrm>
          <a:off x="87033" y="4750292"/>
          <a:ext cx="53244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01" name="Equation" r:id="rId13" imgW="2920680" imgH="634680" progId="Equation.DSMT4">
                  <p:embed/>
                </p:oleObj>
              </mc:Choice>
              <mc:Fallback>
                <p:oleObj name="Equation" r:id="rId13" imgW="2920680" imgH="634680" progId="Equation.DSMT4">
                  <p:embed/>
                  <p:pic>
                    <p:nvPicPr>
                      <p:cNvPr id="87052" name="Object 12">
                        <a:extLst>
                          <a:ext uri="{FF2B5EF4-FFF2-40B4-BE49-F238E27FC236}">
                            <a16:creationId xmlns:a16="http://schemas.microsoft.com/office/drawing/2014/main" id="{6D511370-AA28-477B-89B0-B242028A4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33" y="4750292"/>
                        <a:ext cx="5324475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80">
            <a:extLst>
              <a:ext uri="{FF2B5EF4-FFF2-40B4-BE49-F238E27FC236}">
                <a16:creationId xmlns:a16="http://schemas.microsoft.com/office/drawing/2014/main" id="{7ADF1F8E-F34D-4DA4-8310-68952115BC66}"/>
              </a:ext>
            </a:extLst>
          </p:cNvPr>
          <p:cNvGrpSpPr>
            <a:grpSpLocks/>
          </p:cNvGrpSpPr>
          <p:nvPr/>
        </p:nvGrpSpPr>
        <p:grpSpPr bwMode="auto">
          <a:xfrm>
            <a:off x="5508104" y="3459040"/>
            <a:ext cx="3168352" cy="2522507"/>
            <a:chOff x="3456" y="1394"/>
            <a:chExt cx="1968" cy="1637"/>
          </a:xfrm>
        </p:grpSpPr>
        <p:sp>
          <p:nvSpPr>
            <p:cNvPr id="16" name="Line 54">
              <a:extLst>
                <a:ext uri="{FF2B5EF4-FFF2-40B4-BE49-F238E27FC236}">
                  <a16:creationId xmlns:a16="http://schemas.microsoft.com/office/drawing/2014/main" id="{2E14E867-A54A-4BDD-9B2C-97793C2D6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874"/>
              <a:ext cx="0" cy="87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7" name="Line 55">
              <a:extLst>
                <a:ext uri="{FF2B5EF4-FFF2-40B4-BE49-F238E27FC236}">
                  <a16:creationId xmlns:a16="http://schemas.microsoft.com/office/drawing/2014/main" id="{8DB688B9-7F90-4458-818D-491AF6853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490"/>
              <a:ext cx="4" cy="126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8" name="Line 56">
              <a:extLst>
                <a:ext uri="{FF2B5EF4-FFF2-40B4-BE49-F238E27FC236}">
                  <a16:creationId xmlns:a16="http://schemas.microsoft.com/office/drawing/2014/main" id="{04B4E201-10BD-4B6C-8589-61109F610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018"/>
              <a:ext cx="432" cy="48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9" name="Line 57">
              <a:extLst>
                <a:ext uri="{FF2B5EF4-FFF2-40B4-BE49-F238E27FC236}">
                  <a16:creationId xmlns:a16="http://schemas.microsoft.com/office/drawing/2014/main" id="{43962500-E0CC-44F8-950F-EA5AB3B8C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066"/>
              <a:ext cx="624" cy="62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0" name="Line 58">
              <a:extLst>
                <a:ext uri="{FF2B5EF4-FFF2-40B4-BE49-F238E27FC236}">
                  <a16:creationId xmlns:a16="http://schemas.microsoft.com/office/drawing/2014/main" id="{78CB65F6-9BB9-481C-8A32-857701424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114"/>
              <a:ext cx="528" cy="57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1" name="Line 59">
              <a:extLst>
                <a:ext uri="{FF2B5EF4-FFF2-40B4-BE49-F238E27FC236}">
                  <a16:creationId xmlns:a16="http://schemas.microsoft.com/office/drawing/2014/main" id="{4B7C9DE1-5D46-4CB0-B5B8-42E6BE05AC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066"/>
              <a:ext cx="576" cy="672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2" name="Line 60">
              <a:extLst>
                <a:ext uri="{FF2B5EF4-FFF2-40B4-BE49-F238E27FC236}">
                  <a16:creationId xmlns:a16="http://schemas.microsoft.com/office/drawing/2014/main" id="{AEF0C462-6A32-4F32-A95D-DEC72D4C2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730"/>
              <a:ext cx="816" cy="96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3" name="Line 61">
              <a:extLst>
                <a:ext uri="{FF2B5EF4-FFF2-40B4-BE49-F238E27FC236}">
                  <a16:creationId xmlns:a16="http://schemas.microsoft.com/office/drawing/2014/main" id="{9C551F35-F084-4126-BF96-FCD41578BB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2018"/>
              <a:ext cx="576" cy="62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4" name="Line 62">
              <a:extLst>
                <a:ext uri="{FF2B5EF4-FFF2-40B4-BE49-F238E27FC236}">
                  <a16:creationId xmlns:a16="http://schemas.microsoft.com/office/drawing/2014/main" id="{7D4610AD-60AA-4C67-BA93-99AB0396E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210"/>
              <a:ext cx="432" cy="48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5" name="Line 63">
              <a:extLst>
                <a:ext uri="{FF2B5EF4-FFF2-40B4-BE49-F238E27FC236}">
                  <a16:creationId xmlns:a16="http://schemas.microsoft.com/office/drawing/2014/main" id="{7BEAA434-90F5-4558-96C5-FCA687C132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1922"/>
              <a:ext cx="336" cy="38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6" name="Line 64">
              <a:extLst>
                <a:ext uri="{FF2B5EF4-FFF2-40B4-BE49-F238E27FC236}">
                  <a16:creationId xmlns:a16="http://schemas.microsoft.com/office/drawing/2014/main" id="{8B2EBC2F-618A-402C-88A3-18F8B72986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2402"/>
              <a:ext cx="240" cy="28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7" name="Text Box 65">
              <a:extLst>
                <a:ext uri="{FF2B5EF4-FFF2-40B4-BE49-F238E27FC236}">
                  <a16:creationId xmlns:a16="http://schemas.microsoft.com/office/drawing/2014/main" id="{E6C64352-17D7-4F77-A940-C999D76D3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480"/>
              <a:ext cx="768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y=f(x)</a:t>
              </a:r>
            </a:p>
          </p:txBody>
        </p:sp>
        <p:sp>
          <p:nvSpPr>
            <p:cNvPr id="28" name="Line 69">
              <a:extLst>
                <a:ext uri="{FF2B5EF4-FFF2-40B4-BE49-F238E27FC236}">
                  <a16:creationId xmlns:a16="http://schemas.microsoft.com/office/drawing/2014/main" id="{2550073B-815A-4CD5-B84D-A2E14E181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38"/>
              <a:ext cx="1632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9" name="Freeform 70">
              <a:extLst>
                <a:ext uri="{FF2B5EF4-FFF2-40B4-BE49-F238E27FC236}">
                  <a16:creationId xmlns:a16="http://schemas.microsoft.com/office/drawing/2014/main" id="{19EC9629-3316-4EF3-B92E-12083285F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482"/>
              <a:ext cx="1680" cy="624"/>
            </a:xfrm>
            <a:custGeom>
              <a:avLst/>
              <a:gdLst>
                <a:gd name="T0" fmla="*/ 0 w 1680"/>
                <a:gd name="T1" fmla="*/ 488 h 624"/>
                <a:gd name="T2" fmla="*/ 192 w 1680"/>
                <a:gd name="T3" fmla="*/ 296 h 624"/>
                <a:gd name="T4" fmla="*/ 288 w 1680"/>
                <a:gd name="T5" fmla="*/ 296 h 624"/>
                <a:gd name="T6" fmla="*/ 576 w 1680"/>
                <a:gd name="T7" fmla="*/ 392 h 624"/>
                <a:gd name="T8" fmla="*/ 864 w 1680"/>
                <a:gd name="T9" fmla="*/ 584 h 624"/>
                <a:gd name="T10" fmla="*/ 1248 w 1680"/>
                <a:gd name="T11" fmla="*/ 584 h 624"/>
                <a:gd name="T12" fmla="*/ 1440 w 1680"/>
                <a:gd name="T13" fmla="*/ 344 h 624"/>
                <a:gd name="T14" fmla="*/ 1632 w 1680"/>
                <a:gd name="T15" fmla="*/ 56 h 624"/>
                <a:gd name="T16" fmla="*/ 1680 w 1680"/>
                <a:gd name="T17" fmla="*/ 8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0" h="624">
                  <a:moveTo>
                    <a:pt x="0" y="488"/>
                  </a:moveTo>
                  <a:cubicBezTo>
                    <a:pt x="72" y="408"/>
                    <a:pt x="144" y="328"/>
                    <a:pt x="192" y="296"/>
                  </a:cubicBezTo>
                  <a:cubicBezTo>
                    <a:pt x="240" y="264"/>
                    <a:pt x="224" y="280"/>
                    <a:pt x="288" y="296"/>
                  </a:cubicBezTo>
                  <a:cubicBezTo>
                    <a:pt x="352" y="312"/>
                    <a:pt x="480" y="344"/>
                    <a:pt x="576" y="392"/>
                  </a:cubicBezTo>
                  <a:cubicBezTo>
                    <a:pt x="672" y="440"/>
                    <a:pt x="752" y="552"/>
                    <a:pt x="864" y="584"/>
                  </a:cubicBezTo>
                  <a:cubicBezTo>
                    <a:pt x="976" y="616"/>
                    <a:pt x="1152" y="624"/>
                    <a:pt x="1248" y="584"/>
                  </a:cubicBezTo>
                  <a:cubicBezTo>
                    <a:pt x="1344" y="544"/>
                    <a:pt x="1376" y="432"/>
                    <a:pt x="1440" y="344"/>
                  </a:cubicBezTo>
                  <a:cubicBezTo>
                    <a:pt x="1504" y="256"/>
                    <a:pt x="1592" y="112"/>
                    <a:pt x="1632" y="56"/>
                  </a:cubicBezTo>
                  <a:cubicBezTo>
                    <a:pt x="1672" y="0"/>
                    <a:pt x="1672" y="16"/>
                    <a:pt x="1680" y="8"/>
                  </a:cubicBezTo>
                </a:path>
              </a:pathLst>
            </a:custGeom>
            <a:noFill/>
            <a:ln w="635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0" name="Line 71">
              <a:extLst>
                <a:ext uri="{FF2B5EF4-FFF2-40B4-BE49-F238E27FC236}">
                  <a16:creationId xmlns:a16="http://schemas.microsoft.com/office/drawing/2014/main" id="{C069B8D2-5348-405B-A696-03474F743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066"/>
              <a:ext cx="0" cy="672"/>
            </a:xfrm>
            <a:prstGeom prst="line">
              <a:avLst/>
            </a:prstGeom>
            <a:noFill/>
            <a:ln w="635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1" name="Line 74">
              <a:extLst>
                <a:ext uri="{FF2B5EF4-FFF2-40B4-BE49-F238E27FC236}">
                  <a16:creationId xmlns:a16="http://schemas.microsoft.com/office/drawing/2014/main" id="{FFFB2FAC-77CC-4384-9928-58629C63F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1" y="1842"/>
              <a:ext cx="238" cy="23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2" name="Line 75">
              <a:extLst>
                <a:ext uri="{FF2B5EF4-FFF2-40B4-BE49-F238E27FC236}">
                  <a16:creationId xmlns:a16="http://schemas.microsoft.com/office/drawing/2014/main" id="{5150D2E8-F407-4FCA-92BD-3E4A2F9ED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738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3" name="Line 76">
              <a:extLst>
                <a:ext uri="{FF2B5EF4-FFF2-40B4-BE49-F238E27FC236}">
                  <a16:creationId xmlns:a16="http://schemas.microsoft.com/office/drawing/2014/main" id="{1916B62F-E0B6-494B-9708-E2B7362B3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394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4" name="Text Box 77">
              <a:extLst>
                <a:ext uri="{FF2B5EF4-FFF2-40B4-BE49-F238E27FC236}">
                  <a16:creationId xmlns:a16="http://schemas.microsoft.com/office/drawing/2014/main" id="{A3E08CFB-DE3C-4883-B2B0-DA13E17C6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659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a</a:t>
              </a:r>
            </a:p>
          </p:txBody>
        </p:sp>
        <p:sp>
          <p:nvSpPr>
            <p:cNvPr id="35" name="Text Box 78">
              <a:extLst>
                <a:ext uri="{FF2B5EF4-FFF2-40B4-BE49-F238E27FC236}">
                  <a16:creationId xmlns:a16="http://schemas.microsoft.com/office/drawing/2014/main" id="{BE9478D2-4A12-4C18-B1B6-0CA44780A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2704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b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6E0EC47-4C3A-4D8F-8088-7D31C58B8ACC}"/>
              </a:ext>
            </a:extLst>
          </p:cNvPr>
          <p:cNvSpPr txBox="1"/>
          <p:nvPr/>
        </p:nvSpPr>
        <p:spPr>
          <a:xfrm>
            <a:off x="1904077" y="6152923"/>
            <a:ext cx="5414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称为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Simpson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（辛普森）求积公式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endParaRPr lang="zh-CN" altLang="en-US" sz="2400" b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26D0772A-9A7C-487B-82B9-E360887D34F1}"/>
              </a:ext>
            </a:extLst>
          </p:cNvPr>
          <p:cNvSpPr txBox="1">
            <a:spLocks noChangeArrowheads="1"/>
          </p:cNvSpPr>
          <p:nvPr/>
        </p:nvSpPr>
        <p:spPr>
          <a:xfrm>
            <a:off x="2575806" y="160708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</p:spTree>
    <p:extLst>
      <p:ext uri="{BB962C8B-B14F-4D97-AF65-F5344CB8AC3E}">
        <p14:creationId xmlns:p14="http://schemas.microsoft.com/office/powerpoint/2010/main" val="250362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>
            <a:extLst>
              <a:ext uri="{FF2B5EF4-FFF2-40B4-BE49-F238E27FC236}">
                <a16:creationId xmlns:a16="http://schemas.microsoft.com/office/drawing/2014/main" id="{9C4A6EC1-3AB1-4612-80FE-06FCEA90E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8079" name="Object 15">
            <a:extLst>
              <a:ext uri="{FF2B5EF4-FFF2-40B4-BE49-F238E27FC236}">
                <a16:creationId xmlns:a16="http://schemas.microsoft.com/office/drawing/2014/main" id="{05838DF4-7517-4C21-AF4C-A29A59439B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145490"/>
              </p:ext>
            </p:extLst>
          </p:nvPr>
        </p:nvGraphicFramePr>
        <p:xfrm>
          <a:off x="1369904" y="555705"/>
          <a:ext cx="27320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32" name="Equation" r:id="rId3" imgW="1498320" imgH="228600" progId="Equation.DSMT4">
                  <p:embed/>
                </p:oleObj>
              </mc:Choice>
              <mc:Fallback>
                <p:oleObj name="Equation" r:id="rId3" imgW="1498320" imgH="228600" progId="Equation.DSMT4">
                  <p:embed/>
                  <p:pic>
                    <p:nvPicPr>
                      <p:cNvPr id="88079" name="Object 15">
                        <a:extLst>
                          <a:ext uri="{FF2B5EF4-FFF2-40B4-BE49-F238E27FC236}">
                            <a16:creationId xmlns:a16="http://schemas.microsoft.com/office/drawing/2014/main" id="{05838DF4-7517-4C21-AF4C-A29A59439B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904" y="555705"/>
                        <a:ext cx="2732087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0" name="Object 16">
            <a:extLst>
              <a:ext uri="{FF2B5EF4-FFF2-40B4-BE49-F238E27FC236}">
                <a16:creationId xmlns:a16="http://schemas.microsoft.com/office/drawing/2014/main" id="{F28C0E93-3912-4599-B729-3C59C1216E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170201"/>
              </p:ext>
            </p:extLst>
          </p:nvPr>
        </p:nvGraphicFramePr>
        <p:xfrm>
          <a:off x="3995936" y="606157"/>
          <a:ext cx="36814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33" name="Equation" r:id="rId5" imgW="2019240" imgH="203040" progId="Equation.DSMT4">
                  <p:embed/>
                </p:oleObj>
              </mc:Choice>
              <mc:Fallback>
                <p:oleObj name="Equation" r:id="rId5" imgW="2019240" imgH="203040" progId="Equation.DSMT4">
                  <p:embed/>
                  <p:pic>
                    <p:nvPicPr>
                      <p:cNvPr id="88080" name="Object 16">
                        <a:extLst>
                          <a:ext uri="{FF2B5EF4-FFF2-40B4-BE49-F238E27FC236}">
                            <a16:creationId xmlns:a16="http://schemas.microsoft.com/office/drawing/2014/main" id="{F28C0E93-3912-4599-B729-3C59C1216E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606157"/>
                        <a:ext cx="3681412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1" name="Object 17">
            <a:extLst>
              <a:ext uri="{FF2B5EF4-FFF2-40B4-BE49-F238E27FC236}">
                <a16:creationId xmlns:a16="http://schemas.microsoft.com/office/drawing/2014/main" id="{483BD4CF-4F28-462F-81C6-81F7D9F64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502896"/>
              </p:ext>
            </p:extLst>
          </p:nvPr>
        </p:nvGraphicFramePr>
        <p:xfrm>
          <a:off x="2756763" y="1022896"/>
          <a:ext cx="351948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34" name="Equation" r:id="rId7" imgW="1930320" imgH="457200" progId="Equation.DSMT4">
                  <p:embed/>
                </p:oleObj>
              </mc:Choice>
              <mc:Fallback>
                <p:oleObj name="Equation" r:id="rId7" imgW="1930320" imgH="457200" progId="Equation.DSMT4">
                  <p:embed/>
                  <p:pic>
                    <p:nvPicPr>
                      <p:cNvPr id="88081" name="Object 17">
                        <a:extLst>
                          <a:ext uri="{FF2B5EF4-FFF2-40B4-BE49-F238E27FC236}">
                            <a16:creationId xmlns:a16="http://schemas.microsoft.com/office/drawing/2014/main" id="{483BD4CF-4F28-462F-81C6-81F7D9F645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763" y="1022896"/>
                        <a:ext cx="3519487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2" name="Object 18">
            <a:extLst>
              <a:ext uri="{FF2B5EF4-FFF2-40B4-BE49-F238E27FC236}">
                <a16:creationId xmlns:a16="http://schemas.microsoft.com/office/drawing/2014/main" id="{97ECECB1-CAC4-4FA1-BDED-FA559A7E04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685510"/>
              </p:ext>
            </p:extLst>
          </p:nvPr>
        </p:nvGraphicFramePr>
        <p:xfrm>
          <a:off x="359532" y="2001609"/>
          <a:ext cx="7056784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35" name="Equation" r:id="rId9" imgW="3124080" imgH="469800" progId="Equation.DSMT4">
                  <p:embed/>
                </p:oleObj>
              </mc:Choice>
              <mc:Fallback>
                <p:oleObj name="Equation" r:id="rId9" imgW="3124080" imgH="469800" progId="Equation.DSMT4">
                  <p:embed/>
                  <p:pic>
                    <p:nvPicPr>
                      <p:cNvPr id="88082" name="Object 18">
                        <a:extLst>
                          <a:ext uri="{FF2B5EF4-FFF2-40B4-BE49-F238E27FC236}">
                            <a16:creationId xmlns:a16="http://schemas.microsoft.com/office/drawing/2014/main" id="{97ECECB1-CAC4-4FA1-BDED-FA559A7E04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32" y="2001609"/>
                        <a:ext cx="7056784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3" name="Object 19">
            <a:extLst>
              <a:ext uri="{FF2B5EF4-FFF2-40B4-BE49-F238E27FC236}">
                <a16:creationId xmlns:a16="http://schemas.microsoft.com/office/drawing/2014/main" id="{8F59CAF2-97D5-4A3D-BD34-E5C97C794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276729"/>
              </p:ext>
            </p:extLst>
          </p:nvPr>
        </p:nvGraphicFramePr>
        <p:xfrm>
          <a:off x="1115616" y="2924944"/>
          <a:ext cx="5544616" cy="3304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36" name="Equation" r:id="rId11" imgW="2958840" imgH="1879560" progId="Equation.DSMT4">
                  <p:embed/>
                </p:oleObj>
              </mc:Choice>
              <mc:Fallback>
                <p:oleObj name="Equation" r:id="rId11" imgW="2958840" imgH="1879560" progId="Equation.DSMT4">
                  <p:embed/>
                  <p:pic>
                    <p:nvPicPr>
                      <p:cNvPr id="88083" name="Object 19">
                        <a:extLst>
                          <a:ext uri="{FF2B5EF4-FFF2-40B4-BE49-F238E27FC236}">
                            <a16:creationId xmlns:a16="http://schemas.microsoft.com/office/drawing/2014/main" id="{8F59CAF2-97D5-4A3D-BD34-E5C97C794A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924944"/>
                        <a:ext cx="5544616" cy="3304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26109155-2097-4412-9D77-BF9969A3FE9D}"/>
              </a:ext>
            </a:extLst>
          </p:cNvPr>
          <p:cNvSpPr txBox="1"/>
          <p:nvPr/>
        </p:nvSpPr>
        <p:spPr>
          <a:xfrm>
            <a:off x="179140" y="526295"/>
            <a:ext cx="1224508" cy="47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定理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7.4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822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6">
            <a:extLst>
              <a:ext uri="{FF2B5EF4-FFF2-40B4-BE49-F238E27FC236}">
                <a16:creationId xmlns:a16="http://schemas.microsoft.com/office/drawing/2014/main" id="{B7B680D7-3F6D-4575-99F1-D7071B839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008" y="33387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4817C471-1291-4566-8FE8-BF73C997A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998225"/>
              </p:ext>
            </p:extLst>
          </p:nvPr>
        </p:nvGraphicFramePr>
        <p:xfrm>
          <a:off x="440209" y="1615939"/>
          <a:ext cx="17351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51" name="Equation" r:id="rId9" imgW="952200" imgH="203040" progId="Equation.DSMT4">
                  <p:embed/>
                </p:oleObj>
              </mc:Choice>
              <mc:Fallback>
                <p:oleObj name="Equation" r:id="rId9" imgW="952200" imgH="203040" progId="Equation.DSMT4">
                  <p:embed/>
                  <p:pic>
                    <p:nvPicPr>
                      <p:cNvPr id="87049" name="Object 9">
                        <a:extLst>
                          <a:ext uri="{FF2B5EF4-FFF2-40B4-BE49-F238E27FC236}">
                            <a16:creationId xmlns:a16="http://schemas.microsoft.com/office/drawing/2014/main" id="{4817C471-1291-4566-8FE8-BF73C997A8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09" y="1615939"/>
                        <a:ext cx="173513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6ABAE9B-18ED-405F-8D99-1DB41F60C9E6}"/>
              </a:ext>
            </a:extLst>
          </p:cNvPr>
          <p:cNvSpPr txBox="1"/>
          <p:nvPr/>
        </p:nvSpPr>
        <p:spPr>
          <a:xfrm>
            <a:off x="299666" y="101510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(3) n=3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，则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9A37FD-F3A4-4CD7-8E80-B201DAC2E6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27" y="1084603"/>
            <a:ext cx="6196460" cy="3716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0106015-9B7C-459F-9132-A0FBB55BD3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" y="2197897"/>
            <a:ext cx="7650101" cy="46166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23640026-0305-457E-8A8F-3CDD989F952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81766"/>
            <a:ext cx="7488832" cy="47069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28065D8D-8EE1-4F10-A0F7-6BA67F7DEBC7}"/>
              </a:ext>
            </a:extLst>
          </p:cNvPr>
          <p:cNvSpPr txBox="1"/>
          <p:nvPr/>
        </p:nvSpPr>
        <p:spPr>
          <a:xfrm>
            <a:off x="109873" y="3679849"/>
            <a:ext cx="165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可求得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E261FD96-DACB-4EA9-A6E6-7EF0BD7A883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3" y="5065994"/>
            <a:ext cx="7784534" cy="385746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588EE61F-E9D4-4DF9-B62A-3A5EE466F4DB}"/>
              </a:ext>
            </a:extLst>
          </p:cNvPr>
          <p:cNvSpPr txBox="1"/>
          <p:nvPr/>
        </p:nvSpPr>
        <p:spPr>
          <a:xfrm>
            <a:off x="109873" y="4382969"/>
            <a:ext cx="2897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求积公式为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FFB11B65-D1FA-45A3-8702-716E524DDAE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97" y="3759604"/>
            <a:ext cx="4850080" cy="361814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81139519-55BF-4B64-874F-20E1CDF374A7}"/>
              </a:ext>
            </a:extLst>
          </p:cNvPr>
          <p:cNvSpPr txBox="1"/>
          <p:nvPr/>
        </p:nvSpPr>
        <p:spPr>
          <a:xfrm>
            <a:off x="3347864" y="5714696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称为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Simpson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</a:rPr>
              <a:t> （辛普森）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    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求积公式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endParaRPr lang="zh-CN" altLang="en-US" sz="2400" b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C593E943-B76F-4CBB-8BFA-BDA4CCDB387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721567"/>
            <a:ext cx="136505" cy="433121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BC909BE1-B17D-4493-AC7F-D52D1244CC3A}"/>
              </a:ext>
            </a:extLst>
          </p:cNvPr>
          <p:cNvSpPr txBox="1">
            <a:spLocks noChangeArrowheads="1"/>
          </p:cNvSpPr>
          <p:nvPr/>
        </p:nvSpPr>
        <p:spPr>
          <a:xfrm>
            <a:off x="2526217" y="252723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</p:spTree>
    <p:extLst>
      <p:ext uri="{BB962C8B-B14F-4D97-AF65-F5344CB8AC3E}">
        <p14:creationId xmlns:p14="http://schemas.microsoft.com/office/powerpoint/2010/main" val="2280276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26109155-2097-4412-9D77-BF9969A3FE9D}"/>
              </a:ext>
            </a:extLst>
          </p:cNvPr>
          <p:cNvSpPr txBox="1"/>
          <p:nvPr/>
        </p:nvSpPr>
        <p:spPr>
          <a:xfrm>
            <a:off x="251520" y="658004"/>
            <a:ext cx="1224508" cy="47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定理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7.5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E12607-774E-4ACE-92C8-BAEEF9C49EE3}"/>
              </a:ext>
            </a:extLst>
          </p:cNvPr>
          <p:cNvSpPr txBox="1"/>
          <p:nvPr/>
        </p:nvSpPr>
        <p:spPr>
          <a:xfrm>
            <a:off x="1342058" y="628164"/>
            <a:ext cx="7801942" cy="47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设           在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en-US" altLang="zh-CN" sz="24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a,b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上连续，则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Simpson   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求积公式分误差是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582434-D00D-4287-88D5-84D1D9B8554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420" y="730077"/>
            <a:ext cx="827578" cy="3272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1512C0E-8D72-4352-89BD-2B3342ABF1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77127"/>
            <a:ext cx="136505" cy="4331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A1F276-1E80-4B2B-9425-2FB0CE88FD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342290"/>
            <a:ext cx="4680520" cy="49814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166E204-277E-4C76-9767-18B2EA983876}"/>
              </a:ext>
            </a:extLst>
          </p:cNvPr>
          <p:cNvSpPr txBox="1"/>
          <p:nvPr/>
        </p:nvSpPr>
        <p:spPr>
          <a:xfrm>
            <a:off x="467544" y="2348880"/>
            <a:ext cx="2376264" cy="47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证明： </a:t>
            </a:r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作业</a:t>
            </a:r>
            <a:r>
              <a:rPr lang="en-US" altLang="zh-CN" sz="2400" b="0" dirty="0">
                <a:solidFill>
                  <a:srgbClr val="FF0000"/>
                </a:solidFill>
                <a:latin typeface="+mn-ea"/>
                <a:ea typeface="+mn-ea"/>
              </a:rPr>
              <a:t>7.0.</a:t>
            </a:r>
            <a:endParaRPr lang="zh-CN" altLang="en-US" sz="24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6290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6">
            <a:extLst>
              <a:ext uri="{FF2B5EF4-FFF2-40B4-BE49-F238E27FC236}">
                <a16:creationId xmlns:a16="http://schemas.microsoft.com/office/drawing/2014/main" id="{2D699F1E-F923-47C0-9434-EE3A745D5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096" name="Object 8">
            <a:extLst>
              <a:ext uri="{FF2B5EF4-FFF2-40B4-BE49-F238E27FC236}">
                <a16:creationId xmlns:a16="http://schemas.microsoft.com/office/drawing/2014/main" id="{5363DBD1-B49F-487C-8629-32F65E73E2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005623"/>
              </p:ext>
            </p:extLst>
          </p:nvPr>
        </p:nvGraphicFramePr>
        <p:xfrm>
          <a:off x="1619672" y="896105"/>
          <a:ext cx="66182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36" name="Equation" r:id="rId3" imgW="3632040" imgH="393480" progId="Equation.DSMT4">
                  <p:embed/>
                </p:oleObj>
              </mc:Choice>
              <mc:Fallback>
                <p:oleObj name="Equation" r:id="rId3" imgW="3632040" imgH="393480" progId="Equation.DSMT4">
                  <p:embed/>
                  <p:pic>
                    <p:nvPicPr>
                      <p:cNvPr id="89096" name="Object 8">
                        <a:extLst>
                          <a:ext uri="{FF2B5EF4-FFF2-40B4-BE49-F238E27FC236}">
                            <a16:creationId xmlns:a16="http://schemas.microsoft.com/office/drawing/2014/main" id="{5363DBD1-B49F-487C-8629-32F65E73E2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896105"/>
                        <a:ext cx="6618288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>
            <a:extLst>
              <a:ext uri="{FF2B5EF4-FFF2-40B4-BE49-F238E27FC236}">
                <a16:creationId xmlns:a16="http://schemas.microsoft.com/office/drawing/2014/main" id="{BB106634-BBC9-42F3-BF85-BB7543BFC3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036223"/>
              </p:ext>
            </p:extLst>
          </p:nvPr>
        </p:nvGraphicFramePr>
        <p:xfrm>
          <a:off x="395536" y="1717354"/>
          <a:ext cx="17351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37" name="Equation" r:id="rId5" imgW="952200" imgH="203040" progId="Equation.DSMT4">
                  <p:embed/>
                </p:oleObj>
              </mc:Choice>
              <mc:Fallback>
                <p:oleObj name="Equation" r:id="rId5" imgW="952200" imgH="203040" progId="Equation.DSMT4">
                  <p:embed/>
                  <p:pic>
                    <p:nvPicPr>
                      <p:cNvPr id="89097" name="Object 9">
                        <a:extLst>
                          <a:ext uri="{FF2B5EF4-FFF2-40B4-BE49-F238E27FC236}">
                            <a16:creationId xmlns:a16="http://schemas.microsoft.com/office/drawing/2014/main" id="{BB106634-BBC9-42F3-BF85-BB7543BFC3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717354"/>
                        <a:ext cx="173513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10">
            <a:extLst>
              <a:ext uri="{FF2B5EF4-FFF2-40B4-BE49-F238E27FC236}">
                <a16:creationId xmlns:a16="http://schemas.microsoft.com/office/drawing/2014/main" id="{19098575-01AE-4F0A-B9A0-3849ACBCD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936667"/>
              </p:ext>
            </p:extLst>
          </p:nvPr>
        </p:nvGraphicFramePr>
        <p:xfrm>
          <a:off x="626176" y="2328539"/>
          <a:ext cx="76819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38" name="Equation" r:id="rId7" imgW="4216320" imgH="228600" progId="Equation.DSMT4">
                  <p:embed/>
                </p:oleObj>
              </mc:Choice>
              <mc:Fallback>
                <p:oleObj name="Equation" r:id="rId7" imgW="4216320" imgH="228600" progId="Equation.DSMT4">
                  <p:embed/>
                  <p:pic>
                    <p:nvPicPr>
                      <p:cNvPr id="89098" name="Object 10">
                        <a:extLst>
                          <a:ext uri="{FF2B5EF4-FFF2-40B4-BE49-F238E27FC236}">
                            <a16:creationId xmlns:a16="http://schemas.microsoft.com/office/drawing/2014/main" id="{19098575-01AE-4F0A-B9A0-3849ACBCD7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76" y="2328539"/>
                        <a:ext cx="7681912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9" name="Object 11">
            <a:extLst>
              <a:ext uri="{FF2B5EF4-FFF2-40B4-BE49-F238E27FC236}">
                <a16:creationId xmlns:a16="http://schemas.microsoft.com/office/drawing/2014/main" id="{C1356F48-28B2-400F-B27A-4DB4CA3B5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541462"/>
              </p:ext>
            </p:extLst>
          </p:nvPr>
        </p:nvGraphicFramePr>
        <p:xfrm>
          <a:off x="827088" y="3062287"/>
          <a:ext cx="64357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39" name="Equation" r:id="rId9" imgW="3530520" imgH="393480" progId="Equation.DSMT4">
                  <p:embed/>
                </p:oleObj>
              </mc:Choice>
              <mc:Fallback>
                <p:oleObj name="Equation" r:id="rId9" imgW="3530520" imgH="393480" progId="Equation.DSMT4">
                  <p:embed/>
                  <p:pic>
                    <p:nvPicPr>
                      <p:cNvPr id="89099" name="Object 11">
                        <a:extLst>
                          <a:ext uri="{FF2B5EF4-FFF2-40B4-BE49-F238E27FC236}">
                            <a16:creationId xmlns:a16="http://schemas.microsoft.com/office/drawing/2014/main" id="{C1356F48-28B2-400F-B27A-4DB4CA3B5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062287"/>
                        <a:ext cx="6435725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0" name="Object 12">
            <a:extLst>
              <a:ext uri="{FF2B5EF4-FFF2-40B4-BE49-F238E27FC236}">
                <a16:creationId xmlns:a16="http://schemas.microsoft.com/office/drawing/2014/main" id="{6B62B949-CCF6-491F-97EA-F9060ED13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25350"/>
              </p:ext>
            </p:extLst>
          </p:nvPr>
        </p:nvGraphicFramePr>
        <p:xfrm>
          <a:off x="755576" y="3943281"/>
          <a:ext cx="6437312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40" name="Equation" r:id="rId11" imgW="3530520" imgH="863280" progId="Equation.DSMT4">
                  <p:embed/>
                </p:oleObj>
              </mc:Choice>
              <mc:Fallback>
                <p:oleObj name="Equation" r:id="rId11" imgW="3530520" imgH="863280" progId="Equation.DSMT4">
                  <p:embed/>
                  <p:pic>
                    <p:nvPicPr>
                      <p:cNvPr id="89100" name="Object 12">
                        <a:extLst>
                          <a:ext uri="{FF2B5EF4-FFF2-40B4-BE49-F238E27FC236}">
                            <a16:creationId xmlns:a16="http://schemas.microsoft.com/office/drawing/2014/main" id="{6B62B949-CCF6-491F-97EA-F9060ED133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943281"/>
                        <a:ext cx="6437312" cy="157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1" name="Object 13">
            <a:extLst>
              <a:ext uri="{FF2B5EF4-FFF2-40B4-BE49-F238E27FC236}">
                <a16:creationId xmlns:a16="http://schemas.microsoft.com/office/drawing/2014/main" id="{47F32364-D066-4946-8A57-66B1E4EE5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46729"/>
              </p:ext>
            </p:extLst>
          </p:nvPr>
        </p:nvGraphicFramePr>
        <p:xfrm>
          <a:off x="5220072" y="5683112"/>
          <a:ext cx="24320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41" name="Equation" r:id="rId13" imgW="1333440" imgH="203040" progId="Equation.DSMT4">
                  <p:embed/>
                </p:oleObj>
              </mc:Choice>
              <mc:Fallback>
                <p:oleObj name="Equation" r:id="rId13" imgW="1333440" imgH="203040" progId="Equation.DSMT4">
                  <p:embed/>
                  <p:pic>
                    <p:nvPicPr>
                      <p:cNvPr id="89101" name="Object 13">
                        <a:extLst>
                          <a:ext uri="{FF2B5EF4-FFF2-40B4-BE49-F238E27FC236}">
                            <a16:creationId xmlns:a16="http://schemas.microsoft.com/office/drawing/2014/main" id="{47F32364-D066-4946-8A57-66B1E4EE5C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5683112"/>
                        <a:ext cx="2432050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67488C6-2F1E-4FFB-A209-647459FC1485}"/>
              </a:ext>
            </a:extLst>
          </p:cNvPr>
          <p:cNvSpPr txBox="1"/>
          <p:nvPr/>
        </p:nvSpPr>
        <p:spPr>
          <a:xfrm>
            <a:off x="467544" y="99200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(4) n=4,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C63DCF6-8E88-4092-B15A-07895AFDF9F1}"/>
              </a:ext>
            </a:extLst>
          </p:cNvPr>
          <p:cNvSpPr txBox="1">
            <a:spLocks noChangeArrowheads="1"/>
          </p:cNvSpPr>
          <p:nvPr/>
        </p:nvSpPr>
        <p:spPr>
          <a:xfrm>
            <a:off x="2605840" y="248539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</p:spTree>
    <p:extLst>
      <p:ext uri="{BB962C8B-B14F-4D97-AF65-F5344CB8AC3E}">
        <p14:creationId xmlns:p14="http://schemas.microsoft.com/office/powerpoint/2010/main" val="4033734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20" name="Object 8">
            <a:extLst>
              <a:ext uri="{FF2B5EF4-FFF2-40B4-BE49-F238E27FC236}">
                <a16:creationId xmlns:a16="http://schemas.microsoft.com/office/drawing/2014/main" id="{41E38C34-89E0-4E1C-890E-86FB742A94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750603"/>
              </p:ext>
            </p:extLst>
          </p:nvPr>
        </p:nvGraphicFramePr>
        <p:xfrm>
          <a:off x="1557338" y="1116012"/>
          <a:ext cx="27320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181" name="Equation" r:id="rId4" imgW="1498320" imgH="228600" progId="Equation.DSMT4">
                  <p:embed/>
                </p:oleObj>
              </mc:Choice>
              <mc:Fallback>
                <p:oleObj name="Equation" r:id="rId4" imgW="1498320" imgH="228600" progId="Equation.DSMT4">
                  <p:embed/>
                  <p:pic>
                    <p:nvPicPr>
                      <p:cNvPr id="90120" name="Object 8">
                        <a:extLst>
                          <a:ext uri="{FF2B5EF4-FFF2-40B4-BE49-F238E27FC236}">
                            <a16:creationId xmlns:a16="http://schemas.microsoft.com/office/drawing/2014/main" id="{41E38C34-89E0-4E1C-890E-86FB742A94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1116012"/>
                        <a:ext cx="2732087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>
            <a:extLst>
              <a:ext uri="{FF2B5EF4-FFF2-40B4-BE49-F238E27FC236}">
                <a16:creationId xmlns:a16="http://schemas.microsoft.com/office/drawing/2014/main" id="{6540ADF7-41B9-4418-B3B4-6C65868AC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513012"/>
              </p:ext>
            </p:extLst>
          </p:nvPr>
        </p:nvGraphicFramePr>
        <p:xfrm>
          <a:off x="4183062" y="1121094"/>
          <a:ext cx="34036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182" name="Equation" r:id="rId6" imgW="1866600" imgH="203040" progId="Equation.DSMT4">
                  <p:embed/>
                </p:oleObj>
              </mc:Choice>
              <mc:Fallback>
                <p:oleObj name="Equation" r:id="rId6" imgW="1866600" imgH="203040" progId="Equation.DSMT4">
                  <p:embed/>
                  <p:pic>
                    <p:nvPicPr>
                      <p:cNvPr id="90121" name="Object 9">
                        <a:extLst>
                          <a:ext uri="{FF2B5EF4-FFF2-40B4-BE49-F238E27FC236}">
                            <a16:creationId xmlns:a16="http://schemas.microsoft.com/office/drawing/2014/main" id="{6540ADF7-41B9-4418-B3B4-6C65868ACE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2" y="1121094"/>
                        <a:ext cx="3403600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>
            <a:extLst>
              <a:ext uri="{FF2B5EF4-FFF2-40B4-BE49-F238E27FC236}">
                <a16:creationId xmlns:a16="http://schemas.microsoft.com/office/drawing/2014/main" id="{64F235C3-3D9A-4048-B14B-CE354E8BA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063364"/>
              </p:ext>
            </p:extLst>
          </p:nvPr>
        </p:nvGraphicFramePr>
        <p:xfrm>
          <a:off x="2627784" y="1745775"/>
          <a:ext cx="40528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183" name="Equation" r:id="rId8" imgW="2222280" imgH="469800" progId="Equation.DSMT4">
                  <p:embed/>
                </p:oleObj>
              </mc:Choice>
              <mc:Fallback>
                <p:oleObj name="Equation" r:id="rId8" imgW="2222280" imgH="469800" progId="Equation.DSMT4">
                  <p:embed/>
                  <p:pic>
                    <p:nvPicPr>
                      <p:cNvPr id="90122" name="Object 10">
                        <a:extLst>
                          <a:ext uri="{FF2B5EF4-FFF2-40B4-BE49-F238E27FC236}">
                            <a16:creationId xmlns:a16="http://schemas.microsoft.com/office/drawing/2014/main" id="{64F235C3-3D9A-4048-B14B-CE354E8BA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745775"/>
                        <a:ext cx="4052887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5" name="Object 13">
            <a:extLst>
              <a:ext uri="{FF2B5EF4-FFF2-40B4-BE49-F238E27FC236}">
                <a16:creationId xmlns:a16="http://schemas.microsoft.com/office/drawing/2014/main" id="{772EB9D3-3144-45DE-8747-BB9DA554B1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884136"/>
              </p:ext>
            </p:extLst>
          </p:nvPr>
        </p:nvGraphicFramePr>
        <p:xfrm>
          <a:off x="1430336" y="3885089"/>
          <a:ext cx="3867067" cy="479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184" name="Equation" r:id="rId10" imgW="1638000" imgH="203040" progId="Equation.DSMT4">
                  <p:embed/>
                </p:oleObj>
              </mc:Choice>
              <mc:Fallback>
                <p:oleObj name="Equation" r:id="rId10" imgW="1638000" imgH="203040" progId="Equation.DSMT4">
                  <p:embed/>
                  <p:pic>
                    <p:nvPicPr>
                      <p:cNvPr id="90125" name="Object 13">
                        <a:extLst>
                          <a:ext uri="{FF2B5EF4-FFF2-40B4-BE49-F238E27FC236}">
                            <a16:creationId xmlns:a16="http://schemas.microsoft.com/office/drawing/2014/main" id="{772EB9D3-3144-45DE-8747-BB9DA554B1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6" y="3885089"/>
                        <a:ext cx="3867067" cy="4790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7" name="Object 15">
            <a:extLst>
              <a:ext uri="{FF2B5EF4-FFF2-40B4-BE49-F238E27FC236}">
                <a16:creationId xmlns:a16="http://schemas.microsoft.com/office/drawing/2014/main" id="{1BFD3A82-1186-43B4-BE05-3C3F9897E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551742"/>
              </p:ext>
            </p:extLst>
          </p:nvPr>
        </p:nvGraphicFramePr>
        <p:xfrm>
          <a:off x="1458912" y="4389914"/>
          <a:ext cx="4946393" cy="479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185" name="Equation" r:id="rId12" imgW="2095200" imgH="203040" progId="Equation.DSMT4">
                  <p:embed/>
                </p:oleObj>
              </mc:Choice>
              <mc:Fallback>
                <p:oleObj name="Equation" r:id="rId12" imgW="2095200" imgH="203040" progId="Equation.DSMT4">
                  <p:embed/>
                  <p:pic>
                    <p:nvPicPr>
                      <p:cNvPr id="90127" name="Object 15">
                        <a:extLst>
                          <a:ext uri="{FF2B5EF4-FFF2-40B4-BE49-F238E27FC236}">
                            <a16:creationId xmlns:a16="http://schemas.microsoft.com/office/drawing/2014/main" id="{1BFD3A82-1186-43B4-BE05-3C3F9897E2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2" y="4389914"/>
                        <a:ext cx="4946393" cy="4790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8" name="Object 16">
            <a:extLst>
              <a:ext uri="{FF2B5EF4-FFF2-40B4-BE49-F238E27FC236}">
                <a16:creationId xmlns:a16="http://schemas.microsoft.com/office/drawing/2014/main" id="{7FA79864-44DB-4C92-A6F7-8E3A1FD70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659491"/>
              </p:ext>
            </p:extLst>
          </p:nvPr>
        </p:nvGraphicFramePr>
        <p:xfrm>
          <a:off x="1458912" y="5420267"/>
          <a:ext cx="4767533" cy="47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186" name="Equation" r:id="rId14" imgW="2019240" imgH="203040" progId="Equation.DSMT4">
                  <p:embed/>
                </p:oleObj>
              </mc:Choice>
              <mc:Fallback>
                <p:oleObj name="Equation" r:id="rId14" imgW="2019240" imgH="203040" progId="Equation.DSMT4">
                  <p:embed/>
                  <p:pic>
                    <p:nvPicPr>
                      <p:cNvPr id="90128" name="Object 16">
                        <a:extLst>
                          <a:ext uri="{FF2B5EF4-FFF2-40B4-BE49-F238E27FC236}">
                            <a16:creationId xmlns:a16="http://schemas.microsoft.com/office/drawing/2014/main" id="{7FA79864-44DB-4C92-A6F7-8E3A1FD707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2" y="5420267"/>
                        <a:ext cx="4767533" cy="4790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9" name="Object 17">
            <a:extLst>
              <a:ext uri="{FF2B5EF4-FFF2-40B4-BE49-F238E27FC236}">
                <a16:creationId xmlns:a16="http://schemas.microsoft.com/office/drawing/2014/main" id="{C7997B80-72EF-431C-A9FB-5AEEE4E325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619152"/>
              </p:ext>
            </p:extLst>
          </p:nvPr>
        </p:nvGraphicFramePr>
        <p:xfrm>
          <a:off x="738186" y="3237389"/>
          <a:ext cx="1529558" cy="479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187" name="Equation" r:id="rId16" imgW="647640" imgH="203040" progId="Equation.DSMT4">
                  <p:embed/>
                </p:oleObj>
              </mc:Choice>
              <mc:Fallback>
                <p:oleObj name="Equation" r:id="rId16" imgW="647640" imgH="203040" progId="Equation.DSMT4">
                  <p:embed/>
                  <p:pic>
                    <p:nvPicPr>
                      <p:cNvPr id="90129" name="Object 17">
                        <a:extLst>
                          <a:ext uri="{FF2B5EF4-FFF2-40B4-BE49-F238E27FC236}">
                            <a16:creationId xmlns:a16="http://schemas.microsoft.com/office/drawing/2014/main" id="{C7997B80-72EF-431C-A9FB-5AEEE4E32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6" y="3237389"/>
                        <a:ext cx="1529558" cy="4790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6707CBE-ABAE-4EC2-B1AC-813BD43B7B1A}"/>
              </a:ext>
            </a:extLst>
          </p:cNvPr>
          <p:cNvSpPr txBox="1"/>
          <p:nvPr/>
        </p:nvSpPr>
        <p:spPr>
          <a:xfrm>
            <a:off x="386805" y="1054825"/>
            <a:ext cx="1224508" cy="47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定理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7.6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6F93DD-D0B6-4099-BA9D-B58A5B40BF16}"/>
              </a:ext>
            </a:extLst>
          </p:cNvPr>
          <p:cNvSpPr txBox="1"/>
          <p:nvPr/>
        </p:nvSpPr>
        <p:spPr>
          <a:xfrm>
            <a:off x="1409612" y="4882987"/>
            <a:ext cx="587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Simpon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求积公式的代数精度为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  </a:t>
            </a:r>
            <a:endParaRPr lang="zh-CN" altLang="en-US" sz="2800" b="0" dirty="0">
              <a:solidFill>
                <a:schemeClr val="tx1">
                  <a:lumMod val="95000"/>
                  <a:lumOff val="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166D31F-5FAA-4765-96E9-832710D4927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925531"/>
            <a:ext cx="136505" cy="433121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008BE5C3-9F2C-4D5C-919A-E9F7EC1B6BC9}"/>
              </a:ext>
            </a:extLst>
          </p:cNvPr>
          <p:cNvSpPr txBox="1">
            <a:spLocks noChangeArrowheads="1"/>
          </p:cNvSpPr>
          <p:nvPr/>
        </p:nvSpPr>
        <p:spPr>
          <a:xfrm>
            <a:off x="2605840" y="248539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7CEB9C-94AA-4ED1-8034-0663E8BD3918}"/>
              </a:ext>
            </a:extLst>
          </p:cNvPr>
          <p:cNvSpPr txBox="1"/>
          <p:nvPr/>
        </p:nvSpPr>
        <p:spPr>
          <a:xfrm>
            <a:off x="6804248" y="3861048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0" dirty="0">
                <a:solidFill>
                  <a:srgbClr val="FF0000"/>
                </a:solidFill>
                <a:latin typeface="+mn-ea"/>
              </a:rPr>
              <a:t>作业</a:t>
            </a:r>
            <a:r>
              <a:rPr lang="en-US" altLang="zh-CN" sz="3200" b="0" dirty="0">
                <a:solidFill>
                  <a:srgbClr val="FF0000"/>
                </a:solidFill>
                <a:latin typeface="+mn-ea"/>
              </a:rPr>
              <a:t>7.05</a:t>
            </a:r>
            <a:endParaRPr lang="zh-CN" altLang="en-US" sz="32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297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Rectangle 2">
            <a:extLst>
              <a:ext uri="{FF2B5EF4-FFF2-40B4-BE49-F238E27FC236}">
                <a16:creationId xmlns:a16="http://schemas.microsoft.com/office/drawing/2014/main" id="{C331B82F-4269-4171-A2E9-0725E745131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123728" y="1124744"/>
            <a:ext cx="4248472" cy="1080120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40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数值积分</a:t>
            </a:r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F9ECCA2C-FA57-4A08-BAE0-E78239DF858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627784" y="2492896"/>
            <a:ext cx="5112568" cy="2736304"/>
          </a:xfrm>
        </p:spPr>
        <p:txBody>
          <a:bodyPr>
            <a:noAutofit/>
          </a:bodyPr>
          <a:lstStyle/>
          <a:p>
            <a:pPr marL="0" indent="0" algn="just"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</a:p>
          <a:p>
            <a:pPr marL="0" indent="0" algn="just"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7.2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牛顿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柯特斯求积公式</a:t>
            </a:r>
          </a:p>
          <a:p>
            <a:pPr marL="0" indent="0" algn="just"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7.3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复化求积公式</a:t>
            </a:r>
          </a:p>
          <a:p>
            <a:pPr marL="0" indent="0" algn="just"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7.4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龙贝格求积公式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algn="just"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7.5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高斯型求积公式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813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6" name="Rectangle 6">
            <a:extLst>
              <a:ext uri="{FF2B5EF4-FFF2-40B4-BE49-F238E27FC236}">
                <a16:creationId xmlns:a16="http://schemas.microsoft.com/office/drawing/2014/main" id="{711D6ADE-E25A-444F-9FAE-071F868D6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5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89" name="Object 9">
            <a:extLst>
              <a:ext uri="{FF2B5EF4-FFF2-40B4-BE49-F238E27FC236}">
                <a16:creationId xmlns:a16="http://schemas.microsoft.com/office/drawing/2014/main" id="{73F61B67-062D-47E0-BBC5-F7CE537A7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115953"/>
              </p:ext>
            </p:extLst>
          </p:nvPr>
        </p:nvGraphicFramePr>
        <p:xfrm>
          <a:off x="-8984" y="1463909"/>
          <a:ext cx="6912768" cy="1051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23" name="Equation" r:id="rId5" imgW="3111480" imgH="660240" progId="Equation.DSMT4">
                  <p:embed/>
                </p:oleObj>
              </mc:Choice>
              <mc:Fallback>
                <p:oleObj name="Equation" r:id="rId5" imgW="3111480" imgH="660240" progId="Equation.DSMT4">
                  <p:embed/>
                  <p:pic>
                    <p:nvPicPr>
                      <p:cNvPr id="97289" name="Object 9">
                        <a:extLst>
                          <a:ext uri="{FF2B5EF4-FFF2-40B4-BE49-F238E27FC236}">
                            <a16:creationId xmlns:a16="http://schemas.microsoft.com/office/drawing/2014/main" id="{73F61B67-062D-47E0-BBC5-F7CE537A7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984" y="1463909"/>
                        <a:ext cx="6912768" cy="1051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0">
            <a:extLst>
              <a:ext uri="{FF2B5EF4-FFF2-40B4-BE49-F238E27FC236}">
                <a16:creationId xmlns:a16="http://schemas.microsoft.com/office/drawing/2014/main" id="{67C6CF27-F290-48BF-91B0-AB5539481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862273"/>
              </p:ext>
            </p:extLst>
          </p:nvPr>
        </p:nvGraphicFramePr>
        <p:xfrm>
          <a:off x="179512" y="836712"/>
          <a:ext cx="50577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24" name="Equation" r:id="rId7" imgW="2552400" imgH="203040" progId="Equation.DSMT4">
                  <p:embed/>
                </p:oleObj>
              </mc:Choice>
              <mc:Fallback>
                <p:oleObj name="Equation" r:id="rId7" imgW="2552400" imgH="203040" progId="Equation.DSMT4">
                  <p:embed/>
                  <p:pic>
                    <p:nvPicPr>
                      <p:cNvPr id="97290" name="Object 10">
                        <a:extLst>
                          <a:ext uri="{FF2B5EF4-FFF2-40B4-BE49-F238E27FC236}">
                            <a16:creationId xmlns:a16="http://schemas.microsoft.com/office/drawing/2014/main" id="{67C6CF27-F290-48BF-91B0-AB55394810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836712"/>
                        <a:ext cx="50577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11">
            <a:extLst>
              <a:ext uri="{FF2B5EF4-FFF2-40B4-BE49-F238E27FC236}">
                <a16:creationId xmlns:a16="http://schemas.microsoft.com/office/drawing/2014/main" id="{8433E39B-B8A3-4AF9-A4E3-2B7915E33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93274"/>
              </p:ext>
            </p:extLst>
          </p:nvPr>
        </p:nvGraphicFramePr>
        <p:xfrm>
          <a:off x="-22592" y="2578426"/>
          <a:ext cx="7847346" cy="105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25" name="Equation" r:id="rId9" imgW="3797280" imgH="660240" progId="Equation.DSMT4">
                  <p:embed/>
                </p:oleObj>
              </mc:Choice>
              <mc:Fallback>
                <p:oleObj name="Equation" r:id="rId9" imgW="3797280" imgH="660240" progId="Equation.DSMT4">
                  <p:embed/>
                  <p:pic>
                    <p:nvPicPr>
                      <p:cNvPr id="97291" name="Object 11">
                        <a:extLst>
                          <a:ext uri="{FF2B5EF4-FFF2-40B4-BE49-F238E27FC236}">
                            <a16:creationId xmlns:a16="http://schemas.microsoft.com/office/drawing/2014/main" id="{8433E39B-B8A3-4AF9-A4E3-2B7915E33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592" y="2578426"/>
                        <a:ext cx="7847346" cy="1051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3">
            <a:extLst>
              <a:ext uri="{FF2B5EF4-FFF2-40B4-BE49-F238E27FC236}">
                <a16:creationId xmlns:a16="http://schemas.microsoft.com/office/drawing/2014/main" id="{79E0ECFC-EBBB-42C3-823A-415CA5DD8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067841"/>
              </p:ext>
            </p:extLst>
          </p:nvPr>
        </p:nvGraphicFramePr>
        <p:xfrm>
          <a:off x="-108520" y="5055565"/>
          <a:ext cx="9111877" cy="15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26" name="Equation" r:id="rId11" imgW="4140000" imgH="1066680" progId="Equation.DSMT4">
                  <p:embed/>
                </p:oleObj>
              </mc:Choice>
              <mc:Fallback>
                <p:oleObj name="Equation" r:id="rId11" imgW="4140000" imgH="1066680" progId="Equation.DSMT4">
                  <p:embed/>
                  <p:pic>
                    <p:nvPicPr>
                      <p:cNvPr id="97293" name="Object 13">
                        <a:extLst>
                          <a:ext uri="{FF2B5EF4-FFF2-40B4-BE49-F238E27FC236}">
                            <a16:creationId xmlns:a16="http://schemas.microsoft.com/office/drawing/2014/main" id="{79E0ECFC-EBBB-42C3-823A-415CA5DD83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8520" y="5055565"/>
                        <a:ext cx="9111877" cy="15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443D876A-EAC0-4DE3-9706-773CE3BD809F}"/>
              </a:ext>
            </a:extLst>
          </p:cNvPr>
          <p:cNvSpPr txBox="1"/>
          <p:nvPr/>
        </p:nvSpPr>
        <p:spPr>
          <a:xfrm>
            <a:off x="15384" y="3792657"/>
            <a:ext cx="813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Simpson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</a:rPr>
              <a:t> （辛普森）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求积公式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endParaRPr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677DF4F-1AAD-4598-ADB6-9F0859F5D0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792657"/>
            <a:ext cx="136505" cy="4331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8FC5BA-A4EF-4468-94FA-A87490A3C3D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3" y="3840082"/>
            <a:ext cx="1962302" cy="3749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937E00-A7C2-414A-9E21-C9D565B9EB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4" y="4297298"/>
            <a:ext cx="8151311" cy="597204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008A64E6-B11D-4FB0-8410-7738D77284F4}"/>
              </a:ext>
            </a:extLst>
          </p:cNvPr>
          <p:cNvSpPr txBox="1">
            <a:spLocks noChangeArrowheads="1"/>
          </p:cNvSpPr>
          <p:nvPr/>
        </p:nvSpPr>
        <p:spPr>
          <a:xfrm>
            <a:off x="2436740" y="186018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</p:spTree>
    <p:extLst>
      <p:ext uri="{BB962C8B-B14F-4D97-AF65-F5344CB8AC3E}">
        <p14:creationId xmlns:p14="http://schemas.microsoft.com/office/powerpoint/2010/main" val="419242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41B4ECB-B818-4153-93BB-7C983B7EA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49250"/>
            <a:ext cx="6096000" cy="6413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系数特点和稳定性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868355" name="Rectangle 3">
            <a:extLst>
              <a:ext uri="{FF2B5EF4-FFF2-40B4-BE49-F238E27FC236}">
                <a16:creationId xmlns:a16="http://schemas.microsoft.com/office/drawing/2014/main" id="{DC4E6738-5191-4DFB-A6D0-B753AA5C5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91280"/>
            <a:ext cx="56444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rgbClr val="0000CC"/>
                </a:solidFill>
              </a:rPr>
              <a:t>牛顿</a:t>
            </a:r>
            <a:r>
              <a:rPr lang="en-US" altLang="zh-CN" sz="2800" b="1" dirty="0">
                <a:solidFill>
                  <a:srgbClr val="0000CC"/>
                </a:solidFill>
              </a:rPr>
              <a:t>-</a:t>
            </a:r>
            <a:r>
              <a:rPr lang="zh-CN" altLang="en-US" sz="2800" b="1" dirty="0">
                <a:solidFill>
                  <a:srgbClr val="0000CC"/>
                </a:solidFill>
              </a:rPr>
              <a:t>柯特斯系数具有以下特点：</a:t>
            </a:r>
          </a:p>
        </p:txBody>
      </p:sp>
      <p:grpSp>
        <p:nvGrpSpPr>
          <p:cNvPr id="868356" name="Group 4">
            <a:extLst>
              <a:ext uri="{FF2B5EF4-FFF2-40B4-BE49-F238E27FC236}">
                <a16:creationId xmlns:a16="http://schemas.microsoft.com/office/drawing/2014/main" id="{3C2BBE25-1B36-4411-8493-BF6BDCF7C4F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905000"/>
            <a:ext cx="2441576" cy="985838"/>
            <a:chOff x="720" y="1152"/>
            <a:chExt cx="1538" cy="621"/>
          </a:xfrm>
        </p:grpSpPr>
        <p:sp>
          <p:nvSpPr>
            <p:cNvPr id="19467" name="Rectangle 5">
              <a:extLst>
                <a:ext uri="{FF2B5EF4-FFF2-40B4-BE49-F238E27FC236}">
                  <a16:creationId xmlns:a16="http://schemas.microsoft.com/office/drawing/2014/main" id="{1B5E5852-5C2C-4EA3-92FD-CB4FD4884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62"/>
              <a:ext cx="4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CC"/>
                  </a:solidFill>
                </a:rPr>
                <a:t>(1) </a:t>
              </a:r>
            </a:p>
          </p:txBody>
        </p:sp>
        <p:graphicFrame>
          <p:nvGraphicFramePr>
            <p:cNvPr id="19468" name="Object 6">
              <a:extLst>
                <a:ext uri="{FF2B5EF4-FFF2-40B4-BE49-F238E27FC236}">
                  <a16:creationId xmlns:a16="http://schemas.microsoft.com/office/drawing/2014/main" id="{043C31C4-9753-482A-90E5-B84E0286F2D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5763214"/>
                </p:ext>
              </p:extLst>
            </p:nvPr>
          </p:nvGraphicFramePr>
          <p:xfrm>
            <a:off x="1023" y="1152"/>
            <a:ext cx="1235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48" name="Equation" r:id="rId4" imgW="825480" imgH="431640" progId="Equation.DSMT4">
                    <p:embed/>
                  </p:oleObj>
                </mc:Choice>
                <mc:Fallback>
                  <p:oleObj name="Equation" r:id="rId4" imgW="825480" imgH="431640" progId="Equation.DSMT4">
                    <p:embed/>
                    <p:pic>
                      <p:nvPicPr>
                        <p:cNvPr id="19468" name="Object 6">
                          <a:extLst>
                            <a:ext uri="{FF2B5EF4-FFF2-40B4-BE49-F238E27FC236}">
                              <a16:creationId xmlns:a16="http://schemas.microsoft.com/office/drawing/2014/main" id="{043C31C4-9753-482A-90E5-B84E0286F2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3" y="1152"/>
                          <a:ext cx="1235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8359" name="Group 7">
            <a:extLst>
              <a:ext uri="{FF2B5EF4-FFF2-40B4-BE49-F238E27FC236}">
                <a16:creationId xmlns:a16="http://schemas.microsoft.com/office/drawing/2014/main" id="{A7958A00-FCA1-4BE0-BFE5-157D1BE79C1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819400"/>
            <a:ext cx="2212975" cy="573088"/>
            <a:chOff x="720" y="1776"/>
            <a:chExt cx="1394" cy="361"/>
          </a:xfrm>
        </p:grpSpPr>
        <p:sp>
          <p:nvSpPr>
            <p:cNvPr id="19465" name="Rectangle 8">
              <a:extLst>
                <a:ext uri="{FF2B5EF4-FFF2-40B4-BE49-F238E27FC236}">
                  <a16:creationId xmlns:a16="http://schemas.microsoft.com/office/drawing/2014/main" id="{89A32B7D-242E-4107-AF06-8B40E8992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776"/>
              <a:ext cx="4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CC"/>
                  </a:solidFill>
                </a:rPr>
                <a:t>(2) </a:t>
              </a:r>
            </a:p>
          </p:txBody>
        </p:sp>
        <p:graphicFrame>
          <p:nvGraphicFramePr>
            <p:cNvPr id="19466" name="Object 9">
              <a:extLst>
                <a:ext uri="{FF2B5EF4-FFF2-40B4-BE49-F238E27FC236}">
                  <a16:creationId xmlns:a16="http://schemas.microsoft.com/office/drawing/2014/main" id="{96CB68F7-0283-41F7-B2EB-BA16D2B67D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7" y="1808"/>
            <a:ext cx="1027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49" name="Equation" r:id="rId6" imgW="799753" imgH="266584" progId="Equation.DSMT4">
                    <p:embed/>
                  </p:oleObj>
                </mc:Choice>
                <mc:Fallback>
                  <p:oleObj name="Equation" r:id="rId6" imgW="799753" imgH="266584" progId="Equation.DSMT4">
                    <p:embed/>
                    <p:pic>
                      <p:nvPicPr>
                        <p:cNvPr id="19466" name="Object 9">
                          <a:extLst>
                            <a:ext uri="{FF2B5EF4-FFF2-40B4-BE49-F238E27FC236}">
                              <a16:creationId xmlns:a16="http://schemas.microsoft.com/office/drawing/2014/main" id="{96CB68F7-0283-41F7-B2EB-BA16D2B67D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7" y="1808"/>
                          <a:ext cx="1027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8362" name="Rectangle 10">
            <a:extLst>
              <a:ext uri="{FF2B5EF4-FFF2-40B4-BE49-F238E27FC236}">
                <a16:creationId xmlns:a16="http://schemas.microsoft.com/office/drawing/2014/main" id="{3CF1D2B3-000A-4601-92EB-428D574A3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" y="3429000"/>
            <a:ext cx="8077200" cy="88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latin typeface="+mn-ea"/>
                <a:ea typeface="+mn-ea"/>
              </a:rPr>
              <a:t>(3)  当 </a:t>
            </a:r>
            <a:r>
              <a:rPr lang="en-US" altLang="zh-CN" b="1" i="1" dirty="0">
                <a:latin typeface="+mn-ea"/>
                <a:ea typeface="+mn-ea"/>
              </a:rPr>
              <a:t>n 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 </a:t>
            </a:r>
            <a:r>
              <a:rPr lang="en-US" altLang="zh-CN" b="1" dirty="0">
                <a:latin typeface="+mn-ea"/>
                <a:ea typeface="+mn-ea"/>
              </a:rPr>
              <a:t>7 </a:t>
            </a:r>
            <a:r>
              <a:rPr lang="zh-CN" altLang="en-US" b="1" dirty="0">
                <a:latin typeface="+mn-ea"/>
                <a:ea typeface="+mn-ea"/>
              </a:rPr>
              <a:t>时，出现负数，稳定性得不到保证。而且当 </a:t>
            </a:r>
            <a:r>
              <a:rPr lang="en-US" altLang="zh-CN" b="1" i="1" dirty="0">
                <a:latin typeface="+mn-ea"/>
                <a:ea typeface="+mn-ea"/>
              </a:rPr>
              <a:t>n </a:t>
            </a:r>
            <a:r>
              <a:rPr lang="zh-CN" altLang="en-US" b="1" dirty="0">
                <a:latin typeface="+mn-ea"/>
                <a:ea typeface="+mn-ea"/>
              </a:rPr>
              <a:t>较大时，由于</a:t>
            </a:r>
            <a:r>
              <a:rPr lang="en-US" altLang="zh-CN" b="1" dirty="0">
                <a:latin typeface="+mn-ea"/>
                <a:ea typeface="+mn-ea"/>
              </a:rPr>
              <a:t>Runge</a:t>
            </a:r>
            <a:r>
              <a:rPr lang="zh-CN" altLang="en-US" b="1" dirty="0">
                <a:latin typeface="+mn-ea"/>
                <a:ea typeface="+mn-ea"/>
              </a:rPr>
              <a:t>现象，收敛性也无法保证。</a:t>
            </a:r>
          </a:p>
        </p:txBody>
      </p:sp>
      <p:sp>
        <p:nvSpPr>
          <p:cNvPr id="868363" name="AutoShape 11" descr="再生纸">
            <a:extLst>
              <a:ext uri="{FF2B5EF4-FFF2-40B4-BE49-F238E27FC236}">
                <a16:creationId xmlns:a16="http://schemas.microsoft.com/office/drawing/2014/main" id="{3B2B6B66-3B54-43CC-AC96-0BAEF8259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497388"/>
            <a:ext cx="6881813" cy="609600"/>
          </a:xfrm>
          <a:prstGeom prst="roundRect">
            <a:avLst>
              <a:gd name="adj" fmla="val 16667"/>
            </a:avLst>
          </a:pr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7850" indent="-5778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600" b="0" dirty="0">
                <a:latin typeface="+mn-ea"/>
                <a:ea typeface="+mn-ea"/>
              </a:rPr>
              <a:t>故一般不采用</a:t>
            </a:r>
            <a:r>
              <a:rPr lang="zh-CN" altLang="en-US" sz="2600" b="0" dirty="0">
                <a:solidFill>
                  <a:srgbClr val="FF0000"/>
                </a:solidFill>
                <a:latin typeface="+mn-ea"/>
                <a:ea typeface="+mn-ea"/>
              </a:rPr>
              <a:t>高阶</a:t>
            </a:r>
            <a:r>
              <a:rPr lang="zh-CN" altLang="en-US" sz="2600" b="0" dirty="0">
                <a:latin typeface="+mn-ea"/>
                <a:ea typeface="+mn-ea"/>
              </a:rPr>
              <a:t>的牛顿-柯特斯求积公式。</a:t>
            </a:r>
          </a:p>
        </p:txBody>
      </p:sp>
      <p:sp>
        <p:nvSpPr>
          <p:cNvPr id="868364" name="Rectangle 12">
            <a:extLst>
              <a:ext uri="{FF2B5EF4-FFF2-40B4-BE49-F238E27FC236}">
                <a16:creationId xmlns:a16="http://schemas.microsoft.com/office/drawing/2014/main" id="{E8C05E67-7DC9-43FF-8E3B-2B61E659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57" y="5513413"/>
            <a:ext cx="7122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rgbClr val="0000CC"/>
                </a:solidFill>
              </a:rPr>
              <a:t> 当 </a:t>
            </a:r>
            <a:r>
              <a:rPr lang="en-US" altLang="zh-CN" sz="2800" b="1" i="1" dirty="0">
                <a:solidFill>
                  <a:srgbClr val="990000"/>
                </a:solidFill>
              </a:rPr>
              <a:t>n </a:t>
            </a:r>
            <a:r>
              <a:rPr lang="en-US" altLang="zh-CN" sz="2800" b="1" dirty="0">
                <a:solidFill>
                  <a:srgbClr val="990000"/>
                </a:solidFill>
                <a:sym typeface="Symbol" panose="05050102010706020507" pitchFamily="18" charset="2"/>
              </a:rPr>
              <a:t> </a:t>
            </a:r>
            <a:r>
              <a:rPr lang="en-US" altLang="zh-CN" sz="2800" b="1" dirty="0">
                <a:solidFill>
                  <a:srgbClr val="990000"/>
                </a:solidFill>
              </a:rPr>
              <a:t>6 </a:t>
            </a:r>
            <a:r>
              <a:rPr lang="zh-CN" altLang="en-US" sz="2800" b="1" dirty="0">
                <a:solidFill>
                  <a:srgbClr val="0000CC"/>
                </a:solidFill>
              </a:rPr>
              <a:t>时，牛顿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zh-CN" sz="2800" b="1" dirty="0">
                <a:solidFill>
                  <a:srgbClr val="0000CC"/>
                </a:solidFill>
              </a:rPr>
              <a:t>柯</a:t>
            </a:r>
            <a:r>
              <a:rPr lang="zh-CN" altLang="en-US" sz="2800" b="1" dirty="0">
                <a:solidFill>
                  <a:srgbClr val="0000CC"/>
                </a:solidFill>
              </a:rPr>
              <a:t>特斯公式是稳定的。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7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6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68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68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6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5" grpId="0" autoUpdateAnimBg="0"/>
      <p:bldP spid="868362" grpId="0" autoUpdateAnimBg="0"/>
      <p:bldP spid="868363" grpId="0" animBg="1" autoUpdateAnimBg="0"/>
      <p:bldP spid="86836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3" name="Rectangle 3">
            <a:extLst>
              <a:ext uri="{FF2B5EF4-FFF2-40B4-BE49-F238E27FC236}">
                <a16:creationId xmlns:a16="http://schemas.microsoft.com/office/drawing/2014/main" id="{2171DF6F-BE18-4BE9-9663-6E0EFAB26A6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16375" y="136646"/>
            <a:ext cx="8712968" cy="95728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7.2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设积分区间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a,b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[0,2]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，取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f(x)=1, x, x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x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x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e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时，分别用梯形和辛普森公式</a:t>
            </a:r>
          </a:p>
        </p:txBody>
      </p:sp>
      <p:graphicFrame>
        <p:nvGraphicFramePr>
          <p:cNvPr id="309252" name="Object 17">
            <a:extLst>
              <a:ext uri="{FF2B5EF4-FFF2-40B4-BE49-F238E27FC236}">
                <a16:creationId xmlns:a16="http://schemas.microsoft.com/office/drawing/2014/main" id="{29ACC023-1C45-4CEC-8719-22A9FB7DAB68}"/>
              </a:ext>
            </a:extLst>
          </p:cNvPr>
          <p:cNvGraphicFramePr>
            <a:graphicFrameLocks/>
          </p:cNvGraphicFramePr>
          <p:nvPr/>
        </p:nvGraphicFramePr>
        <p:xfrm>
          <a:off x="348204" y="973375"/>
          <a:ext cx="358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46" r:id="rId3" imgW="1511300" imgH="330200" progId="Equation.3">
                  <p:embed/>
                </p:oleObj>
              </mc:Choice>
              <mc:Fallback>
                <p:oleObj r:id="rId3" imgW="1511300" imgH="330200" progId="Equation.3">
                  <p:embed/>
                  <p:pic>
                    <p:nvPicPr>
                      <p:cNvPr id="309252" name="Object 17">
                        <a:extLst>
                          <a:ext uri="{FF2B5EF4-FFF2-40B4-BE49-F238E27FC236}">
                            <a16:creationId xmlns:a16="http://schemas.microsoft.com/office/drawing/2014/main" id="{29ACC023-1C45-4CEC-8719-22A9FB7DAB6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04" y="973375"/>
                        <a:ext cx="3581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3" name="Object 18">
            <a:extLst>
              <a:ext uri="{FF2B5EF4-FFF2-40B4-BE49-F238E27FC236}">
                <a16:creationId xmlns:a16="http://schemas.microsoft.com/office/drawing/2014/main" id="{F5D0E0AC-84AC-429F-B6F7-0F640A9F459A}"/>
              </a:ext>
            </a:extLst>
          </p:cNvPr>
          <p:cNvGraphicFramePr>
            <a:graphicFrameLocks/>
          </p:cNvGraphicFramePr>
          <p:nvPr/>
        </p:nvGraphicFramePr>
        <p:xfrm>
          <a:off x="4206794" y="934377"/>
          <a:ext cx="46482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47" r:id="rId5" imgW="2184400" imgH="393700" progId="Equation.3">
                  <p:embed/>
                </p:oleObj>
              </mc:Choice>
              <mc:Fallback>
                <p:oleObj r:id="rId5" imgW="2184400" imgH="393700" progId="Equation.3">
                  <p:embed/>
                  <p:pic>
                    <p:nvPicPr>
                      <p:cNvPr id="309253" name="Object 18">
                        <a:extLst>
                          <a:ext uri="{FF2B5EF4-FFF2-40B4-BE49-F238E27FC236}">
                            <a16:creationId xmlns:a16="http://schemas.microsoft.com/office/drawing/2014/main" id="{F5D0E0AC-84AC-429F-B6F7-0F640A9F459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794" y="934377"/>
                        <a:ext cx="46482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7939" name="Rectangle 19">
            <a:extLst>
              <a:ext uri="{FF2B5EF4-FFF2-40B4-BE49-F238E27FC236}">
                <a16:creationId xmlns:a16="http://schemas.microsoft.com/office/drawing/2014/main" id="{06C78330-CAA1-40CC-BA9A-F5F7FA2DC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6" y="1737458"/>
            <a:ext cx="9144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计算其积分结果并与准确值进行比较。</a:t>
            </a:r>
          </a:p>
          <a:p>
            <a:pPr algn="l">
              <a:spcBef>
                <a:spcPct val="20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解 梯形和辛普森的计算结果与准确值比较如下表</a:t>
            </a:r>
          </a:p>
        </p:txBody>
      </p:sp>
      <p:graphicFrame>
        <p:nvGraphicFramePr>
          <p:cNvPr id="309255" name="表格 309254">
            <a:extLst>
              <a:ext uri="{FF2B5EF4-FFF2-40B4-BE49-F238E27FC236}">
                <a16:creationId xmlns:a16="http://schemas.microsoft.com/office/drawing/2014/main" id="{77B8CA2D-2A66-42A8-9B9A-FDCDB797DE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321386"/>
              </p:ext>
            </p:extLst>
          </p:nvPr>
        </p:nvGraphicFramePr>
        <p:xfrm>
          <a:off x="895150" y="3017002"/>
          <a:ext cx="7155417" cy="1902032"/>
        </p:xfrm>
        <a:graphic>
          <a:graphicData uri="http://schemas.openxmlformats.org/drawingml/2006/table">
            <a:tbl>
              <a:tblPr/>
              <a:tblGrid>
                <a:gridCol w="269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029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1" i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f</a:t>
                      </a:r>
                      <a:r>
                        <a:rPr lang="en-US" altLang="zh-CN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(x)    </a:t>
                      </a:r>
                      <a:endParaRPr lang="zh-CN" altLang="en-US" sz="24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800" b="1" dirty="0"/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800" b="1" dirty="0"/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3200" b="1" baseline="30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3200" b="1" baseline="30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3200" b="1" baseline="30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3200" b="1" baseline="30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准确值</a:t>
                      </a:r>
                      <a:endParaRPr lang="zh-CN" altLang="en-US" sz="2400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9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梯形公式计算值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43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辛普森公式计算值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36755443-B3C4-4D14-B188-57F47E70FD0A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984062"/>
            <a:ext cx="8964488" cy="93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92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3" name="Rectangle 3">
            <a:extLst>
              <a:ext uri="{FF2B5EF4-FFF2-40B4-BE49-F238E27FC236}">
                <a16:creationId xmlns:a16="http://schemas.microsoft.com/office/drawing/2014/main" id="{2171DF6F-BE18-4BE9-9663-6E0EFAB26A6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16375" y="136646"/>
            <a:ext cx="8712968" cy="95728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7.2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设积分区间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a,b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[0,2]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，取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f(x)=1, x, x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x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x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e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时，分别用梯形和辛普森公式</a:t>
            </a:r>
          </a:p>
        </p:txBody>
      </p:sp>
      <p:graphicFrame>
        <p:nvGraphicFramePr>
          <p:cNvPr id="309252" name="Object 17">
            <a:extLst>
              <a:ext uri="{FF2B5EF4-FFF2-40B4-BE49-F238E27FC236}">
                <a16:creationId xmlns:a16="http://schemas.microsoft.com/office/drawing/2014/main" id="{29ACC023-1C45-4CEC-8719-22A9FB7DAB68}"/>
              </a:ext>
            </a:extLst>
          </p:cNvPr>
          <p:cNvGraphicFramePr>
            <a:graphicFrameLocks/>
          </p:cNvGraphicFramePr>
          <p:nvPr/>
        </p:nvGraphicFramePr>
        <p:xfrm>
          <a:off x="348204" y="973375"/>
          <a:ext cx="358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26" r:id="rId3" imgW="1511300" imgH="330200" progId="Equation.3">
                  <p:embed/>
                </p:oleObj>
              </mc:Choice>
              <mc:Fallback>
                <p:oleObj r:id="rId3" imgW="1511300" imgH="330200" progId="Equation.3">
                  <p:embed/>
                  <p:pic>
                    <p:nvPicPr>
                      <p:cNvPr id="309252" name="Object 17">
                        <a:extLst>
                          <a:ext uri="{FF2B5EF4-FFF2-40B4-BE49-F238E27FC236}">
                            <a16:creationId xmlns:a16="http://schemas.microsoft.com/office/drawing/2014/main" id="{29ACC023-1C45-4CEC-8719-22A9FB7DAB6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04" y="973375"/>
                        <a:ext cx="3581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3" name="Object 18">
            <a:extLst>
              <a:ext uri="{FF2B5EF4-FFF2-40B4-BE49-F238E27FC236}">
                <a16:creationId xmlns:a16="http://schemas.microsoft.com/office/drawing/2014/main" id="{F5D0E0AC-84AC-429F-B6F7-0F640A9F459A}"/>
              </a:ext>
            </a:extLst>
          </p:cNvPr>
          <p:cNvGraphicFramePr>
            <a:graphicFrameLocks/>
          </p:cNvGraphicFramePr>
          <p:nvPr/>
        </p:nvGraphicFramePr>
        <p:xfrm>
          <a:off x="4206794" y="934377"/>
          <a:ext cx="46482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27" r:id="rId5" imgW="2184400" imgH="393700" progId="Equation.3">
                  <p:embed/>
                </p:oleObj>
              </mc:Choice>
              <mc:Fallback>
                <p:oleObj r:id="rId5" imgW="2184400" imgH="393700" progId="Equation.3">
                  <p:embed/>
                  <p:pic>
                    <p:nvPicPr>
                      <p:cNvPr id="309253" name="Object 18">
                        <a:extLst>
                          <a:ext uri="{FF2B5EF4-FFF2-40B4-BE49-F238E27FC236}">
                            <a16:creationId xmlns:a16="http://schemas.microsoft.com/office/drawing/2014/main" id="{F5D0E0AC-84AC-429F-B6F7-0F640A9F459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794" y="934377"/>
                        <a:ext cx="46482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7939" name="Rectangle 19">
            <a:extLst>
              <a:ext uri="{FF2B5EF4-FFF2-40B4-BE49-F238E27FC236}">
                <a16:creationId xmlns:a16="http://schemas.microsoft.com/office/drawing/2014/main" id="{06C78330-CAA1-40CC-BA9A-F5F7FA2DC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6" y="1737458"/>
            <a:ext cx="9144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计算其积分结果并与准确值进行比较。</a:t>
            </a:r>
          </a:p>
          <a:p>
            <a:pPr algn="l">
              <a:spcBef>
                <a:spcPct val="20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解 梯形和辛普森的计算结果与准确值比较如下表</a:t>
            </a:r>
          </a:p>
        </p:txBody>
      </p:sp>
      <p:graphicFrame>
        <p:nvGraphicFramePr>
          <p:cNvPr id="309255" name="表格 309254">
            <a:extLst>
              <a:ext uri="{FF2B5EF4-FFF2-40B4-BE49-F238E27FC236}">
                <a16:creationId xmlns:a16="http://schemas.microsoft.com/office/drawing/2014/main" id="{77B8CA2D-2A66-42A8-9B9A-FDCDB797DE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7893539"/>
              </p:ext>
            </p:extLst>
          </p:nvPr>
        </p:nvGraphicFramePr>
        <p:xfrm>
          <a:off x="895150" y="3017002"/>
          <a:ext cx="7155417" cy="1902032"/>
        </p:xfrm>
        <a:graphic>
          <a:graphicData uri="http://schemas.openxmlformats.org/drawingml/2006/table">
            <a:tbl>
              <a:tblPr/>
              <a:tblGrid>
                <a:gridCol w="269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029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1" i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f</a:t>
                      </a:r>
                      <a:r>
                        <a:rPr lang="en-US" altLang="zh-CN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(x)    </a:t>
                      </a:r>
                      <a:endParaRPr lang="zh-CN" altLang="en-US" sz="24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/>
                        <a:t>1</a:t>
                      </a:r>
                      <a:endParaRPr lang="zh-CN" altLang="en-US" sz="2800" b="1"/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 dirty="0"/>
                        <a:t>x</a:t>
                      </a:r>
                      <a:endParaRPr lang="zh-CN" altLang="en-US" sz="2800" b="1" dirty="0"/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 dirty="0"/>
                        <a:t>x</a:t>
                      </a:r>
                      <a:r>
                        <a:rPr lang="en-US" altLang="zh-CN" sz="3200" b="1" baseline="30000" dirty="0"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altLang="en-US" sz="3200" b="1" baseline="30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/>
                        <a:t>x</a:t>
                      </a:r>
                      <a:r>
                        <a:rPr lang="en-US" altLang="zh-CN" sz="3200" b="1" baseline="30000"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altLang="en-US" sz="3200" b="1" baseline="30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/>
                        <a:t>x</a:t>
                      </a:r>
                      <a:r>
                        <a:rPr lang="en-US" altLang="zh-CN" sz="3200" b="1" baseline="30000"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altLang="en-US" sz="3200" b="1" baseline="30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 dirty="0"/>
                        <a:t>e</a:t>
                      </a:r>
                      <a:r>
                        <a:rPr lang="en-US" altLang="zh-CN" sz="3200" b="1" baseline="30000" dirty="0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endParaRPr lang="zh-CN" altLang="en-US" sz="3200" b="1" baseline="30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准确值</a:t>
                      </a:r>
                      <a:endParaRPr lang="zh-CN" altLang="en-US" sz="2400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9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梯形公式计算值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43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辛普森公式计算值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36755443-B3C4-4D14-B188-57F47E70FD0A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984062"/>
            <a:ext cx="8964488" cy="93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367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3" name="Rectangle 3">
            <a:extLst>
              <a:ext uri="{FF2B5EF4-FFF2-40B4-BE49-F238E27FC236}">
                <a16:creationId xmlns:a16="http://schemas.microsoft.com/office/drawing/2014/main" id="{2171DF6F-BE18-4BE9-9663-6E0EFAB26A6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16375" y="136646"/>
            <a:ext cx="8712968" cy="95728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7.2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设积分区间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a,b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[0,2]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，取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f(x)=1, x, x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x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x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e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时，分别用梯形和辛普森公式</a:t>
            </a:r>
          </a:p>
        </p:txBody>
      </p:sp>
      <p:graphicFrame>
        <p:nvGraphicFramePr>
          <p:cNvPr id="309252" name="Object 17">
            <a:extLst>
              <a:ext uri="{FF2B5EF4-FFF2-40B4-BE49-F238E27FC236}">
                <a16:creationId xmlns:a16="http://schemas.microsoft.com/office/drawing/2014/main" id="{29ACC023-1C45-4CEC-8719-22A9FB7DAB68}"/>
              </a:ext>
            </a:extLst>
          </p:cNvPr>
          <p:cNvGraphicFramePr>
            <a:graphicFrameLocks/>
          </p:cNvGraphicFramePr>
          <p:nvPr/>
        </p:nvGraphicFramePr>
        <p:xfrm>
          <a:off x="348204" y="973375"/>
          <a:ext cx="358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64" r:id="rId3" imgW="1511300" imgH="330200" progId="Equation.3">
                  <p:embed/>
                </p:oleObj>
              </mc:Choice>
              <mc:Fallback>
                <p:oleObj r:id="rId3" imgW="1511300" imgH="330200" progId="Equation.3">
                  <p:embed/>
                  <p:pic>
                    <p:nvPicPr>
                      <p:cNvPr id="309252" name="Object 17">
                        <a:extLst>
                          <a:ext uri="{FF2B5EF4-FFF2-40B4-BE49-F238E27FC236}">
                            <a16:creationId xmlns:a16="http://schemas.microsoft.com/office/drawing/2014/main" id="{29ACC023-1C45-4CEC-8719-22A9FB7DAB6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04" y="973375"/>
                        <a:ext cx="3581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3" name="Object 18">
            <a:extLst>
              <a:ext uri="{FF2B5EF4-FFF2-40B4-BE49-F238E27FC236}">
                <a16:creationId xmlns:a16="http://schemas.microsoft.com/office/drawing/2014/main" id="{F5D0E0AC-84AC-429F-B6F7-0F640A9F459A}"/>
              </a:ext>
            </a:extLst>
          </p:cNvPr>
          <p:cNvGraphicFramePr>
            <a:graphicFrameLocks/>
          </p:cNvGraphicFramePr>
          <p:nvPr/>
        </p:nvGraphicFramePr>
        <p:xfrm>
          <a:off x="4206794" y="934377"/>
          <a:ext cx="46482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65" r:id="rId5" imgW="2184400" imgH="393700" progId="Equation.3">
                  <p:embed/>
                </p:oleObj>
              </mc:Choice>
              <mc:Fallback>
                <p:oleObj r:id="rId5" imgW="2184400" imgH="393700" progId="Equation.3">
                  <p:embed/>
                  <p:pic>
                    <p:nvPicPr>
                      <p:cNvPr id="309253" name="Object 18">
                        <a:extLst>
                          <a:ext uri="{FF2B5EF4-FFF2-40B4-BE49-F238E27FC236}">
                            <a16:creationId xmlns:a16="http://schemas.microsoft.com/office/drawing/2014/main" id="{F5D0E0AC-84AC-429F-B6F7-0F640A9F459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794" y="934377"/>
                        <a:ext cx="46482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7939" name="Rectangle 19">
            <a:extLst>
              <a:ext uri="{FF2B5EF4-FFF2-40B4-BE49-F238E27FC236}">
                <a16:creationId xmlns:a16="http://schemas.microsoft.com/office/drawing/2014/main" id="{06C78330-CAA1-40CC-BA9A-F5F7FA2DC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700808"/>
            <a:ext cx="9144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计算其积分结果并与准确值进行比较。</a:t>
            </a:r>
          </a:p>
          <a:p>
            <a:pPr algn="l">
              <a:spcBef>
                <a:spcPct val="20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解 梯形和辛普森的计算结果与准确值比较如下表</a:t>
            </a:r>
          </a:p>
        </p:txBody>
      </p:sp>
      <p:graphicFrame>
        <p:nvGraphicFramePr>
          <p:cNvPr id="309255" name="表格 309254">
            <a:extLst>
              <a:ext uri="{FF2B5EF4-FFF2-40B4-BE49-F238E27FC236}">
                <a16:creationId xmlns:a16="http://schemas.microsoft.com/office/drawing/2014/main" id="{77B8CA2D-2A66-42A8-9B9A-FDCDB797DE8E}"/>
              </a:ext>
            </a:extLst>
          </p:cNvPr>
          <p:cNvGraphicFramePr/>
          <p:nvPr/>
        </p:nvGraphicFramePr>
        <p:xfrm>
          <a:off x="895150" y="3017002"/>
          <a:ext cx="7155417" cy="1902032"/>
        </p:xfrm>
        <a:graphic>
          <a:graphicData uri="http://schemas.openxmlformats.org/drawingml/2006/table">
            <a:tbl>
              <a:tblPr/>
              <a:tblGrid>
                <a:gridCol w="269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029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1" i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f</a:t>
                      </a:r>
                      <a:r>
                        <a:rPr lang="en-US" altLang="zh-CN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(x)    </a:t>
                      </a:r>
                      <a:endParaRPr lang="zh-CN" altLang="en-US" sz="24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 dirty="0"/>
                        <a:t>1</a:t>
                      </a:r>
                      <a:endParaRPr lang="zh-CN" altLang="en-US" sz="2800" b="1" dirty="0"/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 dirty="0"/>
                        <a:t>x</a:t>
                      </a:r>
                      <a:endParaRPr lang="zh-CN" altLang="en-US" sz="2800" b="1" dirty="0"/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 dirty="0"/>
                        <a:t>x</a:t>
                      </a:r>
                      <a:r>
                        <a:rPr lang="en-US" altLang="zh-CN" sz="3200" b="1" baseline="30000" dirty="0"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altLang="en-US" sz="3200" b="1" baseline="30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/>
                        <a:t>x</a:t>
                      </a:r>
                      <a:r>
                        <a:rPr lang="en-US" altLang="zh-CN" sz="3200" b="1" baseline="30000"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altLang="en-US" sz="3200" b="1" baseline="30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/>
                        <a:t>x</a:t>
                      </a:r>
                      <a:r>
                        <a:rPr lang="en-US" altLang="zh-CN" sz="3200" b="1" baseline="30000"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altLang="en-US" sz="3200" b="1" baseline="30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 dirty="0"/>
                        <a:t>e</a:t>
                      </a:r>
                      <a:r>
                        <a:rPr lang="en-US" altLang="zh-CN" sz="3200" b="1" baseline="30000" dirty="0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endParaRPr lang="zh-CN" altLang="en-US" sz="3200" b="1" baseline="30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准确值</a:t>
                      </a:r>
                      <a:endParaRPr lang="zh-CN" altLang="en-US" sz="2400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 dirty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 dirty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2.67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 dirty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4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6.40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6.389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9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梯形公式计算值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4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 dirty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8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 dirty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16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8.389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43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辛普森公式计算值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 dirty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2.67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4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 dirty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6.67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 dirty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6.421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78039" name="Rectangle 119">
            <a:extLst>
              <a:ext uri="{FF2B5EF4-FFF2-40B4-BE49-F238E27FC236}">
                <a16:creationId xmlns:a16="http://schemas.microsoft.com/office/drawing/2014/main" id="{6CE596DB-C133-4100-8F0B-D40F61591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60" y="5264604"/>
            <a:ext cx="892899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从表中可知，当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是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x</a:t>
            </a:r>
            <a:r>
              <a:rPr lang="en-US" altLang="zh-CN" sz="24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x</a:t>
            </a:r>
            <a:r>
              <a:rPr lang="en-US" altLang="zh-CN" sz="24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时，辛普森公式比梯形公式更精确。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  <a:p>
            <a:pPr algn="l"/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一般说来，代数精度越高，求积公式越精确。梯形公式和中矩形公式具有</a:t>
            </a: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次代数精度，辛普森公式有</a:t>
            </a: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次代数精度。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6755443-B3C4-4D14-B188-57F47E70FD0A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984062"/>
            <a:ext cx="8964488" cy="93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0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451" name="Group 3">
            <a:extLst>
              <a:ext uri="{FF2B5EF4-FFF2-40B4-BE49-F238E27FC236}">
                <a16:creationId xmlns:a16="http://schemas.microsoft.com/office/drawing/2014/main" id="{437E4EC9-68D0-4301-82F1-8E202F87C95D}"/>
              </a:ext>
            </a:extLst>
          </p:cNvPr>
          <p:cNvGrpSpPr>
            <a:grpSpLocks/>
          </p:cNvGrpSpPr>
          <p:nvPr/>
        </p:nvGrpSpPr>
        <p:grpSpPr bwMode="auto">
          <a:xfrm>
            <a:off x="-76186" y="311088"/>
            <a:ext cx="8594726" cy="655638"/>
            <a:chOff x="192" y="898"/>
            <a:chExt cx="5414" cy="413"/>
          </a:xfrm>
        </p:grpSpPr>
        <p:sp>
          <p:nvSpPr>
            <p:cNvPr id="21518" name="Text Box 4">
              <a:extLst>
                <a:ext uri="{FF2B5EF4-FFF2-40B4-BE49-F238E27FC236}">
                  <a16:creationId xmlns:a16="http://schemas.microsoft.com/office/drawing/2014/main" id="{B15882C2-4CC3-413E-9BF8-7A9C56F44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960"/>
              <a:ext cx="4859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sz="2800" b="1" dirty="0">
                  <a:solidFill>
                    <a:srgbClr val="0000CC"/>
                  </a:solidFill>
                </a:rPr>
                <a:t> 例</a:t>
              </a:r>
              <a:r>
                <a:rPr lang="en-US" altLang="zh-CN" sz="2800" b="1" dirty="0">
                  <a:solidFill>
                    <a:srgbClr val="0000CC"/>
                  </a:solidFill>
                </a:rPr>
                <a:t>7.3</a:t>
              </a:r>
              <a:r>
                <a:rPr lang="zh-CN" altLang="en-US" sz="2800" b="1" dirty="0">
                  <a:solidFill>
                    <a:srgbClr val="0000CC"/>
                  </a:solidFill>
                </a:rPr>
                <a:t>：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分别用梯形公式和</a:t>
              </a:r>
              <a:r>
                <a:rPr lang="en-US" altLang="zh-CN" sz="2600" b="1" dirty="0">
                  <a:solidFill>
                    <a:srgbClr val="0000CC"/>
                  </a:solidFill>
                  <a:ea typeface="楷体_GB2312" pitchFamily="49" charset="-122"/>
                </a:rPr>
                <a:t>Simpson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公式计算积分 </a:t>
              </a:r>
            </a:p>
          </p:txBody>
        </p:sp>
        <p:graphicFrame>
          <p:nvGraphicFramePr>
            <p:cNvPr id="21519" name="Object 5">
              <a:extLst>
                <a:ext uri="{FF2B5EF4-FFF2-40B4-BE49-F238E27FC236}">
                  <a16:creationId xmlns:a16="http://schemas.microsoft.com/office/drawing/2014/main" id="{C1796AF9-C88A-45C2-B89B-EA8A6E98279C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971" y="898"/>
            <a:ext cx="635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665" name="Equation" r:id="rId4" imgW="508000" imgH="330200" progId="Equation.3">
                    <p:embed/>
                  </p:oleObj>
                </mc:Choice>
                <mc:Fallback>
                  <p:oleObj name="Equation" r:id="rId4" imgW="508000" imgH="330200" progId="Equation.3">
                    <p:embed/>
                    <p:pic>
                      <p:nvPicPr>
                        <p:cNvPr id="21519" name="Object 5">
                          <a:extLst>
                            <a:ext uri="{FF2B5EF4-FFF2-40B4-BE49-F238E27FC236}">
                              <a16:creationId xmlns:a16="http://schemas.microsoft.com/office/drawing/2014/main" id="{C1796AF9-C88A-45C2-B89B-EA8A6E9827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1" y="898"/>
                          <a:ext cx="635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2454" name="Group 6">
            <a:extLst>
              <a:ext uri="{FF2B5EF4-FFF2-40B4-BE49-F238E27FC236}">
                <a16:creationId xmlns:a16="http://schemas.microsoft.com/office/drawing/2014/main" id="{1D37986C-622B-4B60-A5AB-94945252E19B}"/>
              </a:ext>
            </a:extLst>
          </p:cNvPr>
          <p:cNvGrpSpPr>
            <a:grpSpLocks/>
          </p:cNvGrpSpPr>
          <p:nvPr/>
        </p:nvGrpSpPr>
        <p:grpSpPr bwMode="auto">
          <a:xfrm>
            <a:off x="467544" y="1288589"/>
            <a:ext cx="4267200" cy="549275"/>
            <a:chOff x="288" y="1296"/>
            <a:chExt cx="2688" cy="346"/>
          </a:xfrm>
        </p:grpSpPr>
        <p:sp>
          <p:nvSpPr>
            <p:cNvPr id="21516" name="Rectangle 7">
              <a:extLst>
                <a:ext uri="{FF2B5EF4-FFF2-40B4-BE49-F238E27FC236}">
                  <a16:creationId xmlns:a16="http://schemas.microsoft.com/office/drawing/2014/main" id="{C63F869C-E968-40F2-88F7-404720A2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9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CC"/>
                  </a:solidFill>
                  <a:ea typeface="黑体" panose="02010609060101010101" pitchFamily="49" charset="-122"/>
                </a:rPr>
                <a:t>解：</a:t>
              </a:r>
            </a:p>
          </p:txBody>
        </p:sp>
        <p:sp>
          <p:nvSpPr>
            <p:cNvPr id="21517" name="Rectangle 8">
              <a:extLst>
                <a:ext uri="{FF2B5EF4-FFF2-40B4-BE49-F238E27FC236}">
                  <a16:creationId xmlns:a16="http://schemas.microsoft.com/office/drawing/2014/main" id="{24F3A64F-FCCA-4B8A-A890-9620D78D2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96"/>
              <a:ext cx="225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zh-CN" sz="2600" b="1" i="1" dirty="0">
                  <a:ea typeface="楷体_GB2312" pitchFamily="49" charset="-122"/>
                </a:rPr>
                <a:t>a</a:t>
              </a:r>
              <a:r>
                <a:rPr lang="en-US" altLang="zh-CN" sz="2600" b="1" dirty="0">
                  <a:ea typeface="楷体_GB2312" pitchFamily="49" charset="-122"/>
                </a:rPr>
                <a:t>＝0, </a:t>
              </a:r>
              <a:r>
                <a:rPr lang="en-US" altLang="zh-CN" sz="2600" b="1" i="1" dirty="0">
                  <a:ea typeface="楷体_GB2312" pitchFamily="49" charset="-122"/>
                </a:rPr>
                <a:t>b</a:t>
              </a:r>
              <a:r>
                <a:rPr lang="en-US" altLang="zh-CN" sz="2600" b="1" dirty="0">
                  <a:ea typeface="楷体_GB2312" pitchFamily="49" charset="-122"/>
                </a:rPr>
                <a:t>＝1, </a:t>
              </a:r>
              <a:r>
                <a:rPr lang="en-US" altLang="zh-CN" sz="2600" b="1" i="1" dirty="0">
                  <a:ea typeface="楷体_GB2312" pitchFamily="49" charset="-122"/>
                </a:rPr>
                <a:t>f </a:t>
              </a:r>
              <a:r>
                <a:rPr lang="en-US" altLang="zh-CN" sz="2600" b="1" dirty="0">
                  <a:ea typeface="楷体_GB2312" pitchFamily="49" charset="-122"/>
                </a:rPr>
                <a:t>(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) = </a:t>
              </a:r>
              <a:r>
                <a:rPr lang="en-US" altLang="zh-CN" sz="2600" b="1" i="1" dirty="0">
                  <a:ea typeface="楷体_GB2312" pitchFamily="49" charset="-122"/>
                </a:rPr>
                <a:t>e </a:t>
              </a:r>
              <a:r>
                <a:rPr lang="en-US" altLang="zh-CN" sz="2600" b="1" i="1" baseline="30000" dirty="0">
                  <a:ea typeface="楷体_GB2312" pitchFamily="49" charset="-122"/>
                </a:rPr>
                <a:t>-x</a:t>
              </a:r>
              <a:r>
                <a:rPr lang="en-US" altLang="zh-CN" sz="2600" b="1" baseline="30000" dirty="0">
                  <a:ea typeface="楷体_GB2312" pitchFamily="49" charset="-122"/>
                </a:rPr>
                <a:t> </a:t>
              </a:r>
              <a:r>
                <a:rPr lang="zh-CN" altLang="en-US" b="1" dirty="0">
                  <a:solidFill>
                    <a:srgbClr val="0000CC"/>
                  </a:solidFill>
                  <a:ea typeface="楷体_GB2312" pitchFamily="49" charset="-122"/>
                </a:rPr>
                <a:t>，</a:t>
              </a:r>
              <a:endParaRPr lang="en-US" altLang="zh-CN" b="1" dirty="0">
                <a:solidFill>
                  <a:srgbClr val="0000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872457" name="Group 9">
            <a:extLst>
              <a:ext uri="{FF2B5EF4-FFF2-40B4-BE49-F238E27FC236}">
                <a16:creationId xmlns:a16="http://schemas.microsoft.com/office/drawing/2014/main" id="{2386A9D2-9462-4554-BBFD-8EE9D9F10DE2}"/>
              </a:ext>
            </a:extLst>
          </p:cNvPr>
          <p:cNvGrpSpPr>
            <a:grpSpLocks/>
          </p:cNvGrpSpPr>
          <p:nvPr/>
        </p:nvGrpSpPr>
        <p:grpSpPr bwMode="auto">
          <a:xfrm>
            <a:off x="461962" y="3482215"/>
            <a:ext cx="8188325" cy="1333500"/>
            <a:chOff x="316" y="2400"/>
            <a:chExt cx="5158" cy="840"/>
          </a:xfrm>
        </p:grpSpPr>
        <p:sp>
          <p:nvSpPr>
            <p:cNvPr id="21514" name="Rectangle 10">
              <a:extLst>
                <a:ext uri="{FF2B5EF4-FFF2-40B4-BE49-F238E27FC236}">
                  <a16:creationId xmlns:a16="http://schemas.microsoft.com/office/drawing/2014/main" id="{2E65CCC4-008B-4DCC-B57F-E8E8F3B05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2400"/>
              <a:ext cx="204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zh-CN" altLang="en-US" b="1" dirty="0">
                  <a:solidFill>
                    <a:srgbClr val="0000CC"/>
                  </a:solidFill>
                  <a:ea typeface="楷体_GB2312" pitchFamily="49" charset="-122"/>
                </a:rPr>
                <a:t>由 </a:t>
              </a:r>
              <a:r>
                <a:rPr lang="en-US" altLang="zh-CN" b="1" dirty="0">
                  <a:solidFill>
                    <a:srgbClr val="0000CC"/>
                  </a:solidFill>
                  <a:ea typeface="楷体_GB2312" pitchFamily="49" charset="-122"/>
                </a:rPr>
                <a:t>S</a:t>
              </a:r>
              <a:r>
                <a:rPr lang="en-US" altLang="zh-CN" sz="2600" b="1" dirty="0">
                  <a:solidFill>
                    <a:srgbClr val="0000CC"/>
                  </a:solidFill>
                  <a:ea typeface="楷体_GB2312" pitchFamily="49" charset="-122"/>
                </a:rPr>
                <a:t>impson 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公式可</a:t>
              </a:r>
              <a:r>
                <a:rPr lang="zh-CN" altLang="en-US" b="1" dirty="0">
                  <a:solidFill>
                    <a:srgbClr val="0000CC"/>
                  </a:solidFill>
                  <a:ea typeface="楷体_GB2312" pitchFamily="49" charset="-122"/>
                </a:rPr>
                <a:t>得 </a:t>
              </a:r>
              <a:endParaRPr lang="en-US" altLang="zh-CN" b="1" dirty="0">
                <a:solidFill>
                  <a:srgbClr val="0000CC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21515" name="Object 11">
              <a:extLst>
                <a:ext uri="{FF2B5EF4-FFF2-40B4-BE49-F238E27FC236}">
                  <a16:creationId xmlns:a16="http://schemas.microsoft.com/office/drawing/2014/main" id="{6E1EADF6-CA10-4879-98E2-236B799058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784"/>
            <a:ext cx="475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666" name="Equation" r:id="rId6" imgW="3937000" imgH="393700" progId="Equation.3">
                    <p:embed/>
                  </p:oleObj>
                </mc:Choice>
                <mc:Fallback>
                  <p:oleObj name="Equation" r:id="rId6" imgW="3937000" imgH="393700" progId="Equation.3">
                    <p:embed/>
                    <p:pic>
                      <p:nvPicPr>
                        <p:cNvPr id="21515" name="Object 11">
                          <a:extLst>
                            <a:ext uri="{FF2B5EF4-FFF2-40B4-BE49-F238E27FC236}">
                              <a16:creationId xmlns:a16="http://schemas.microsoft.com/office/drawing/2014/main" id="{6E1EADF6-CA10-4879-98E2-236B799058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784"/>
                          <a:ext cx="475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2460" name="Group 12">
            <a:extLst>
              <a:ext uri="{FF2B5EF4-FFF2-40B4-BE49-F238E27FC236}">
                <a16:creationId xmlns:a16="http://schemas.microsoft.com/office/drawing/2014/main" id="{C70941E7-4EEB-4E40-AD1E-60DB4E0A7A25}"/>
              </a:ext>
            </a:extLst>
          </p:cNvPr>
          <p:cNvGrpSpPr>
            <a:grpSpLocks/>
          </p:cNvGrpSpPr>
          <p:nvPr/>
        </p:nvGrpSpPr>
        <p:grpSpPr bwMode="auto">
          <a:xfrm>
            <a:off x="562982" y="2069970"/>
            <a:ext cx="6086475" cy="1257300"/>
            <a:chOff x="336" y="1632"/>
            <a:chExt cx="3834" cy="792"/>
          </a:xfrm>
        </p:grpSpPr>
        <p:graphicFrame>
          <p:nvGraphicFramePr>
            <p:cNvPr id="21512" name="Object 13">
              <a:extLst>
                <a:ext uri="{FF2B5EF4-FFF2-40B4-BE49-F238E27FC236}">
                  <a16:creationId xmlns:a16="http://schemas.microsoft.com/office/drawing/2014/main" id="{90DF262F-C081-4A9C-BD56-187FA2210E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968"/>
            <a:ext cx="3450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667" name="Equation" r:id="rId8" imgW="2857500" imgH="393700" progId="Equation.3">
                    <p:embed/>
                  </p:oleObj>
                </mc:Choice>
                <mc:Fallback>
                  <p:oleObj name="Equation" r:id="rId8" imgW="2857500" imgH="393700" progId="Equation.3">
                    <p:embed/>
                    <p:pic>
                      <p:nvPicPr>
                        <p:cNvPr id="21512" name="Object 13">
                          <a:extLst>
                            <a:ext uri="{FF2B5EF4-FFF2-40B4-BE49-F238E27FC236}">
                              <a16:creationId xmlns:a16="http://schemas.microsoft.com/office/drawing/2014/main" id="{90DF262F-C081-4A9C-BD56-187FA2210E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68"/>
                          <a:ext cx="3450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3" name="Rectangle 14">
              <a:extLst>
                <a:ext uri="{FF2B5EF4-FFF2-40B4-BE49-F238E27FC236}">
                  <a16:creationId xmlns:a16="http://schemas.microsoft.com/office/drawing/2014/main" id="{02B8C0C2-F4D6-43B9-B45B-91ED70252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632"/>
              <a:ext cx="1595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zh-CN" altLang="en-US" b="1">
                  <a:solidFill>
                    <a:srgbClr val="0000CC"/>
                  </a:solidFill>
                  <a:ea typeface="楷体_GB2312" pitchFamily="49" charset="-122"/>
                </a:rPr>
                <a:t>由</a:t>
              </a:r>
              <a:r>
                <a:rPr lang="zh-CN" altLang="en-US" sz="2600" b="1">
                  <a:solidFill>
                    <a:srgbClr val="0000CC"/>
                  </a:solidFill>
                  <a:ea typeface="楷体_GB2312" pitchFamily="49" charset="-122"/>
                </a:rPr>
                <a:t>梯形公式可</a:t>
              </a:r>
              <a:r>
                <a:rPr lang="zh-CN" altLang="en-US" b="1">
                  <a:solidFill>
                    <a:srgbClr val="0000CC"/>
                  </a:solidFill>
                  <a:ea typeface="楷体_GB2312" pitchFamily="49" charset="-122"/>
                </a:rPr>
                <a:t>得 </a:t>
              </a:r>
              <a:endParaRPr lang="en-US" altLang="zh-CN" b="1">
                <a:solidFill>
                  <a:srgbClr val="0000CC"/>
                </a:solidFill>
                <a:ea typeface="楷体_GB2312" pitchFamily="49" charset="-122"/>
              </a:endParaRPr>
            </a:p>
          </p:txBody>
        </p:sp>
      </p:grpSp>
      <p:sp>
        <p:nvSpPr>
          <p:cNvPr id="872463" name="Rectangle 15">
            <a:extLst>
              <a:ext uri="{FF2B5EF4-FFF2-40B4-BE49-F238E27FC236}">
                <a16:creationId xmlns:a16="http://schemas.microsoft.com/office/drawing/2014/main" id="{2541D8AB-22B9-4012-9C8B-7C8E2D2DC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2" y="5101427"/>
            <a:ext cx="78517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与精确值 </a:t>
            </a:r>
            <a:r>
              <a:rPr lang="zh-CN" altLang="en-US" sz="2600" b="1" dirty="0">
                <a:ea typeface="楷体_GB2312" pitchFamily="49" charset="-122"/>
              </a:rPr>
              <a:t>0.6321</a:t>
            </a:r>
            <a:r>
              <a:rPr lang="en-US" altLang="zh-CN" sz="2600" b="1" dirty="0">
                <a:ea typeface="楷体_GB2312" pitchFamily="49" charset="-122"/>
              </a:rPr>
              <a:t>...</a:t>
            </a:r>
            <a:r>
              <a:rPr lang="en-US" altLang="zh-CN" sz="2600" b="1" dirty="0">
                <a:solidFill>
                  <a:srgbClr val="0000CC"/>
                </a:solidFill>
                <a:ea typeface="楷体_GB2312" pitchFamily="49" charset="-122"/>
              </a:rPr>
              <a:t> 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相比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得误差分别为 </a:t>
            </a:r>
            <a:r>
              <a:rPr lang="zh-CN" altLang="en-US" b="1" dirty="0">
                <a:ea typeface="楷体_GB2312" pitchFamily="49" charset="-122"/>
              </a:rPr>
              <a:t>0.0518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 和 </a:t>
            </a:r>
            <a:r>
              <a:rPr lang="zh-CN" altLang="en-US" b="1" dirty="0">
                <a:ea typeface="楷体_GB2312" pitchFamily="49" charset="-122"/>
              </a:rPr>
              <a:t>0.0002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3329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64318B-DDE8-47D6-AA1C-6AB33D34AA4D}"/>
              </a:ext>
            </a:extLst>
          </p:cNvPr>
          <p:cNvSpPr txBox="1"/>
          <p:nvPr/>
        </p:nvSpPr>
        <p:spPr>
          <a:xfrm>
            <a:off x="7621043" y="306896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作业</a:t>
            </a:r>
            <a:r>
              <a:rPr lang="en-US" altLang="zh-CN" sz="2400" b="0" dirty="0">
                <a:solidFill>
                  <a:srgbClr val="FF0000"/>
                </a:solidFill>
                <a:latin typeface="+mn-ea"/>
                <a:ea typeface="+mn-ea"/>
              </a:rPr>
              <a:t>7.1</a:t>
            </a:r>
            <a:endParaRPr lang="zh-CN" altLang="en-US" sz="24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116C79-6ACE-44BF-A16E-D5D33B1F3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7976"/>
            <a:ext cx="8135888" cy="25590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A1D790-5B98-4174-A725-B89EB3C7D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36912"/>
            <a:ext cx="7488832" cy="399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27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CE34FC-FA5B-458F-893C-33682E5B6FCC}"/>
              </a:ext>
            </a:extLst>
          </p:cNvPr>
          <p:cNvSpPr txBox="1"/>
          <p:nvPr/>
        </p:nvSpPr>
        <p:spPr>
          <a:xfrm>
            <a:off x="3635896" y="40466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0" dirty="0">
                <a:solidFill>
                  <a:srgbClr val="FF0000"/>
                </a:solidFill>
                <a:latin typeface="+mn-ea"/>
                <a:ea typeface="+mn-ea"/>
              </a:rPr>
              <a:t>作业</a:t>
            </a:r>
            <a:r>
              <a:rPr lang="en-US" altLang="zh-CN" sz="3200" b="0" dirty="0">
                <a:solidFill>
                  <a:srgbClr val="FF0000"/>
                </a:solidFill>
                <a:latin typeface="+mn-ea"/>
                <a:ea typeface="+mn-ea"/>
              </a:rPr>
              <a:t>7.1</a:t>
            </a:r>
            <a:endParaRPr lang="zh-CN" altLang="en-US" sz="32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70D3DF-D80D-4F62-8BF8-2B88204BB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8" y="1340768"/>
            <a:ext cx="8901983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80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8E12EF-4EF3-4489-A24D-CCE1EF9F1CB1}"/>
              </a:ext>
            </a:extLst>
          </p:cNvPr>
          <p:cNvSpPr txBox="1"/>
          <p:nvPr/>
        </p:nvSpPr>
        <p:spPr>
          <a:xfrm>
            <a:off x="3059832" y="785971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7.3 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复化求积公式</a:t>
            </a:r>
            <a:endParaRPr lang="zh-CN" altLang="en-US" sz="2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6E4779D-F095-4588-8D64-5BAFE072861C}"/>
              </a:ext>
            </a:extLst>
          </p:cNvPr>
          <p:cNvSpPr txBox="1">
            <a:spLocks noChangeArrowheads="1"/>
          </p:cNvSpPr>
          <p:nvPr/>
        </p:nvSpPr>
        <p:spPr>
          <a:xfrm>
            <a:off x="179853" y="1558748"/>
            <a:ext cx="8603114" cy="3417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Aft>
                <a:spcPts val="0"/>
              </a:spcAft>
              <a:buFontTx/>
              <a:buNone/>
            </a:pPr>
            <a:r>
              <a:rPr lang="en-US" altLang="zh-CN" sz="2400" b="0" dirty="0">
                <a:latin typeface="+mn-ea"/>
              </a:rPr>
              <a:t>        </a:t>
            </a:r>
            <a:r>
              <a:rPr lang="zh-CN" altLang="en-US" sz="2400" b="0" dirty="0">
                <a:latin typeface="+mn-ea"/>
              </a:rPr>
              <a:t>由梯形、辛普森和柯特斯求积公式余项可知，随着求积节点数的增多，对应公式的精度也会相应提高。但由于</a:t>
            </a:r>
            <a:r>
              <a:rPr lang="en-US" altLang="zh-CN" sz="2400" b="0" dirty="0">
                <a:latin typeface="+mn-ea"/>
              </a:rPr>
              <a:t>n≥8</a:t>
            </a:r>
            <a:r>
              <a:rPr lang="zh-CN" altLang="en-US" sz="2400" b="0" dirty="0">
                <a:latin typeface="+mn-ea"/>
              </a:rPr>
              <a:t>时的牛顿</a:t>
            </a:r>
            <a:r>
              <a:rPr lang="en-US" altLang="zh-CN" sz="2400" b="0" dirty="0">
                <a:latin typeface="+mn-ea"/>
              </a:rPr>
              <a:t>—</a:t>
            </a:r>
            <a:r>
              <a:rPr lang="zh-CN" altLang="en-US" sz="2400" b="0" dirty="0">
                <a:latin typeface="+mn-ea"/>
              </a:rPr>
              <a:t>柯特斯求积公式开始</a:t>
            </a:r>
            <a:r>
              <a:rPr lang="zh-CN" altLang="en-US" sz="2400" b="0" dirty="0">
                <a:solidFill>
                  <a:srgbClr val="FF0000"/>
                </a:solidFill>
                <a:latin typeface="+mn-ea"/>
              </a:rPr>
              <a:t>出现负值的柯特斯系数</a:t>
            </a:r>
            <a:r>
              <a:rPr lang="zh-CN" altLang="en-US" sz="2400" b="0" dirty="0">
                <a:latin typeface="+mn-ea"/>
              </a:rPr>
              <a:t>。根据误差理论的分析研究，当积分公式出现负系数时，可能导致舍入误差增大，并且往往难以估计。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</a:rPr>
              <a:t>因此不能用增加求积节点数的方法来提高计算精度。</a:t>
            </a:r>
            <a:endParaRPr lang="en-US" altLang="zh-CN" sz="2400" b="0" dirty="0">
              <a:solidFill>
                <a:srgbClr val="0000FF"/>
              </a:solidFill>
              <a:latin typeface="+mn-ea"/>
            </a:endParaRPr>
          </a:p>
          <a:p>
            <a:pPr marL="0" indent="0" algn="just" fontAlgn="auto">
              <a:spcAft>
                <a:spcPts val="0"/>
              </a:spcAft>
              <a:buFontTx/>
              <a:buNone/>
            </a:pPr>
            <a:endParaRPr lang="zh-CN" altLang="en-US" sz="2400" b="0" dirty="0">
              <a:solidFill>
                <a:srgbClr val="0000FF"/>
              </a:solidFill>
              <a:latin typeface="+mn-ea"/>
            </a:endParaRPr>
          </a:p>
          <a:p>
            <a:pPr marL="0" indent="0" algn="just" fontAlgn="auto">
              <a:spcAft>
                <a:spcPts val="0"/>
              </a:spcAft>
              <a:buNone/>
            </a:pPr>
            <a:r>
              <a:rPr lang="zh-CN" altLang="en-US" sz="2400" b="0" dirty="0">
                <a:latin typeface="+mn-ea"/>
              </a:rPr>
              <a:t>       在实际应用中，提高积分计算精度的常用两种方法</a:t>
            </a:r>
            <a:endParaRPr lang="en-US" altLang="zh-CN" sz="2400" b="0" dirty="0">
              <a:latin typeface="+mn-ea"/>
            </a:endParaRPr>
          </a:p>
          <a:p>
            <a:pPr marL="0" indent="0" algn="just" fontAlgn="auto">
              <a:spcAft>
                <a:spcPts val="0"/>
              </a:spcAft>
              <a:buNone/>
            </a:pPr>
            <a:endParaRPr lang="zh-CN" altLang="en-US" sz="2400" b="0" dirty="0">
              <a:latin typeface="+mn-ea"/>
            </a:endParaRPr>
          </a:p>
          <a:p>
            <a:pPr marL="0" indent="0" algn="just" fontAlgn="auto">
              <a:spcAft>
                <a:spcPts val="0"/>
              </a:spcAft>
              <a:buFontTx/>
              <a:buNone/>
            </a:pPr>
            <a:endParaRPr lang="zh-CN" altLang="en-US" sz="2400" b="0" dirty="0">
              <a:solidFill>
                <a:srgbClr val="0033CC"/>
              </a:solidFill>
              <a:latin typeface="+mn-ea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B0D1266-E1D5-48EB-B09C-7B124542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4804646"/>
            <a:ext cx="2119491" cy="496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 用 </a:t>
            </a:r>
            <a:r>
              <a:rPr lang="zh-CN" altLang="en-US" sz="2400" b="1" dirty="0">
                <a:solidFill>
                  <a:srgbClr val="990000"/>
                </a:solidFill>
                <a:latin typeface="+mn-ea"/>
                <a:ea typeface="+mn-ea"/>
              </a:rPr>
              <a:t>复化公式</a:t>
            </a:r>
            <a:endParaRPr lang="en-US" altLang="zh-CN" sz="2400" b="1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7304EA4B-2145-4678-8D86-38F9DFAB0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4804646"/>
            <a:ext cx="2427267" cy="496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 用 </a:t>
            </a:r>
            <a:r>
              <a:rPr lang="zh-CN" altLang="en-US" sz="2400" b="1" dirty="0">
                <a:solidFill>
                  <a:srgbClr val="990000"/>
                </a:solidFill>
                <a:latin typeface="+mn-ea"/>
                <a:ea typeface="+mn-ea"/>
              </a:rPr>
              <a:t>非等距节点</a:t>
            </a:r>
            <a:endParaRPr lang="en-US" altLang="zh-CN" sz="2400" b="1" dirty="0">
              <a:solidFill>
                <a:srgbClr val="99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669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>
            <a:extLst>
              <a:ext uri="{FF2B5EF4-FFF2-40B4-BE49-F238E27FC236}">
                <a16:creationId xmlns:a16="http://schemas.microsoft.com/office/drawing/2014/main" id="{85F90DA2-AA37-4171-B725-B508FAF9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12776"/>
            <a:ext cx="8712968" cy="170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46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366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7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 复化求积公式：</a:t>
            </a:r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将积分区间分割成多个小区间，然后在每个</a:t>
            </a:r>
            <a:r>
              <a:rPr lang="zh-CN" altLang="en-US" b="1" dirty="0">
                <a:latin typeface="+mn-ea"/>
                <a:ea typeface="+mn-ea"/>
              </a:rPr>
              <a:t>小区间</a:t>
            </a:r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上使用低次牛顿－科特斯求积公式。</a:t>
            </a:r>
            <a:r>
              <a:rPr lang="zh-CN" altLang="en-US" b="0" dirty="0">
                <a:latin typeface="+mn-ea"/>
                <a:ea typeface="+mn-ea"/>
              </a:rPr>
              <a:t>然后把所有小区间  </a:t>
            </a:r>
            <a:endParaRPr lang="en-US" altLang="zh-CN" b="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Clr>
                <a:srgbClr val="FF3300"/>
              </a:buClr>
            </a:pPr>
            <a:r>
              <a:rPr lang="zh-CN" altLang="en-US" b="0" dirty="0">
                <a:latin typeface="+mn-ea"/>
                <a:ea typeface="+mn-ea"/>
              </a:rPr>
              <a:t>上的计算结果加起来得到整个区间上的求积公式。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50CAA9E-5C7C-4925-9D6E-E5C2C8CA6B00}"/>
              </a:ext>
            </a:extLst>
          </p:cNvPr>
          <p:cNvSpPr txBox="1">
            <a:spLocks noChangeArrowheads="1"/>
          </p:cNvSpPr>
          <p:nvPr/>
        </p:nvSpPr>
        <p:spPr>
          <a:xfrm>
            <a:off x="1835696" y="3429000"/>
            <a:ext cx="6480720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ts val="3000"/>
              </a:lnSpc>
              <a:spcAft>
                <a:spcPts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7.3.1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复化梯形公式及其误差分析和算法实现</a:t>
            </a:r>
          </a:p>
          <a:p>
            <a:pPr marL="0" indent="0" algn="just" fontAlgn="auto">
              <a:lnSpc>
                <a:spcPts val="3000"/>
              </a:lnSpc>
              <a:spcAft>
                <a:spcPts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7.3.2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复化辛普森公式及其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误差分析和算法实现</a:t>
            </a:r>
            <a:endParaRPr lang="en-US" altLang="zh-CN" sz="2400" dirty="0">
              <a:solidFill>
                <a:srgbClr val="0000FF"/>
              </a:solidFill>
              <a:latin typeface="+mn-ea"/>
            </a:endParaRPr>
          </a:p>
          <a:p>
            <a:pPr marL="0" indent="0" algn="just" fontAlgn="auto">
              <a:lnSpc>
                <a:spcPts val="3000"/>
              </a:lnSpc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7.3.3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步长的选取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27E9FF-1DC7-49FE-8BBF-4D03344820F5}"/>
              </a:ext>
            </a:extLst>
          </p:cNvPr>
          <p:cNvSpPr txBox="1"/>
          <p:nvPr/>
        </p:nvSpPr>
        <p:spPr>
          <a:xfrm>
            <a:off x="3203848" y="54868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7.3 </a:t>
            </a:r>
            <a:r>
              <a:rPr lang="zh-CN" altLang="en-US" sz="32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复化求积公式</a:t>
            </a:r>
            <a:endParaRPr lang="zh-CN" altLang="en-US" sz="32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01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964163-3936-4F6C-A0D7-F844D7915B02}"/>
              </a:ext>
            </a:extLst>
          </p:cNvPr>
          <p:cNvSpPr txBox="1"/>
          <p:nvPr/>
        </p:nvSpPr>
        <p:spPr>
          <a:xfrm>
            <a:off x="251520" y="62068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7.1.1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定积分回顾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CA16C-0C30-42BA-89AD-1A2E18961831}"/>
              </a:ext>
            </a:extLst>
          </p:cNvPr>
          <p:cNvSpPr txBox="1">
            <a:spLocks noChangeArrowheads="1"/>
          </p:cNvSpPr>
          <p:nvPr/>
        </p:nvSpPr>
        <p:spPr>
          <a:xfrm>
            <a:off x="2928039" y="244318"/>
            <a:ext cx="3276364" cy="50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7AE0C5B6-53FB-49F5-90C2-461D9C87B381}"/>
              </a:ext>
            </a:extLst>
          </p:cNvPr>
          <p:cNvGrpSpPr>
            <a:grpSpLocks/>
          </p:cNvGrpSpPr>
          <p:nvPr/>
        </p:nvGrpSpPr>
        <p:grpSpPr bwMode="auto">
          <a:xfrm>
            <a:off x="35496" y="1170800"/>
            <a:ext cx="9182100" cy="673100"/>
            <a:chOff x="24" y="672"/>
            <a:chExt cx="5784" cy="424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2ABF8F2F-539C-4B27-AAF9-055AA400C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705"/>
              <a:ext cx="5556" cy="39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FBFFF"/>
                </a:gs>
                <a:gs pos="50000">
                  <a:srgbClr val="DFBFFF">
                    <a:gamma/>
                    <a:tint val="0"/>
                    <a:invGamma/>
                  </a:srgbClr>
                </a:gs>
                <a:gs pos="100000">
                  <a:srgbClr val="DFBFFF"/>
                </a:gs>
              </a:gsLst>
              <a:lin ang="5400000" scaled="1"/>
            </a:gradFill>
            <a:ln w="28575" algn="ctr">
              <a:noFill/>
              <a:prstDash val="sysDot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黑体" pitchFamily="2" charset="-122"/>
              </a:endParaRPr>
            </a:p>
          </p:txBody>
        </p:sp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1DE28CC6-A01D-4A44-BFB6-30AF462C5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" y="672"/>
              <a:ext cx="5784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>
                  <a:ea typeface="宋体" panose="02010600030101010101" pitchFamily="2" charset="-122"/>
                </a:rPr>
                <a:t>    </a:t>
              </a:r>
              <a:r>
                <a:rPr lang="zh-CN" altLang="en-US" b="1">
                  <a:solidFill>
                    <a:srgbClr val="0000FF"/>
                  </a:solidFill>
                  <a:ea typeface="宋体" panose="02010600030101010101" pitchFamily="2" charset="-122"/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:</a:t>
              </a:r>
              <a:r>
                <a:rPr lang="en-US" altLang="zh-CN" b="1">
                  <a:solidFill>
                    <a:schemeClr val="accent2"/>
                  </a:solidFill>
                  <a:ea typeface="宋体" panose="02010600030101010101" pitchFamily="2" charset="-122"/>
                </a:rPr>
                <a:t>  </a:t>
              </a:r>
              <a:r>
                <a:rPr lang="zh-CN" altLang="en-US" b="1">
                  <a:ea typeface="宋体" panose="02010600030101010101" pitchFamily="2" charset="-122"/>
                </a:rPr>
                <a:t>求曲线</a:t>
              </a:r>
              <a:r>
                <a:rPr lang="zh-CN" altLang="en-US" sz="2800" b="1"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solidFill>
                    <a:srgbClr val="000099"/>
                  </a:solidFill>
                  <a:ea typeface="宋体" panose="02010600030101010101" pitchFamily="2" charset="-122"/>
                </a:rPr>
                <a:t>y</a:t>
              </a:r>
              <a:r>
                <a:rPr lang="en-US" altLang="zh-CN" sz="2800" b="1">
                  <a:solidFill>
                    <a:srgbClr val="000099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r>
                <a:rPr lang="en-US" altLang="zh-CN" sz="2800" b="1" i="1">
                  <a:solidFill>
                    <a:srgbClr val="000099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800" b="1" baseline="30000">
                  <a:solidFill>
                    <a:srgbClr val="000099"/>
                  </a:solidFill>
                  <a:ea typeface="宋体" panose="02010600030101010101" pitchFamily="2" charset="-122"/>
                </a:rPr>
                <a:t>2</a:t>
              </a:r>
              <a:r>
                <a:rPr lang="zh-CN" altLang="en-US" b="1">
                  <a:ea typeface="宋体" panose="02010600030101010101" pitchFamily="2" charset="-122"/>
                </a:rPr>
                <a:t>、直线</a:t>
              </a:r>
              <a:r>
                <a:rPr lang="zh-CN" altLang="en-US" sz="2800" b="1">
                  <a:solidFill>
                    <a:srgbClr val="000099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solidFill>
                    <a:srgbClr val="000099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800" b="1">
                  <a:solidFill>
                    <a:srgbClr val="000099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r>
                <a:rPr lang="en-US" altLang="zh-CN" sz="2800" b="1">
                  <a:solidFill>
                    <a:srgbClr val="000099"/>
                  </a:solidFill>
                  <a:ea typeface="宋体" panose="02010600030101010101" pitchFamily="2" charset="-122"/>
                </a:rPr>
                <a:t>1</a:t>
              </a:r>
              <a:r>
                <a:rPr lang="zh-CN" altLang="en-US" b="1">
                  <a:ea typeface="宋体" panose="02010600030101010101" pitchFamily="2" charset="-122"/>
                </a:rPr>
                <a:t>和 </a:t>
              </a:r>
              <a:r>
                <a:rPr lang="en-US" altLang="zh-CN" sz="2800" b="1" i="1">
                  <a:solidFill>
                    <a:srgbClr val="000099"/>
                  </a:solidFill>
                  <a:ea typeface="宋体" panose="02010600030101010101" pitchFamily="2" charset="-122"/>
                </a:rPr>
                <a:t>x</a:t>
              </a:r>
              <a:r>
                <a:rPr lang="zh-CN" altLang="en-US" b="1">
                  <a:solidFill>
                    <a:srgbClr val="000099"/>
                  </a:solidFill>
                  <a:ea typeface="宋体" panose="02010600030101010101" pitchFamily="2" charset="-122"/>
                </a:rPr>
                <a:t>轴</a:t>
              </a:r>
              <a:r>
                <a:rPr lang="zh-CN" altLang="en-US" b="1">
                  <a:ea typeface="宋体" panose="02010600030101010101" pitchFamily="2" charset="-122"/>
                </a:rPr>
                <a:t>所围成的曲边三角形的面积</a:t>
              </a:r>
              <a:r>
                <a:rPr lang="zh-CN" altLang="en-US">
                  <a:ea typeface="宋体" panose="02010600030101010101" pitchFamily="2" charset="-122"/>
                </a:rPr>
                <a:t>。</a:t>
              </a:r>
            </a:p>
          </p:txBody>
        </p:sp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id="{08F4206B-DA26-40B8-8A70-529C67D7C67F}"/>
              </a:ext>
            </a:extLst>
          </p:cNvPr>
          <p:cNvGrpSpPr>
            <a:grpSpLocks/>
          </p:cNvGrpSpPr>
          <p:nvPr/>
        </p:nvGrpSpPr>
        <p:grpSpPr bwMode="auto">
          <a:xfrm>
            <a:off x="4860032" y="2409971"/>
            <a:ext cx="3568700" cy="3216275"/>
            <a:chOff x="3511" y="1356"/>
            <a:chExt cx="2248" cy="2026"/>
          </a:xfrm>
        </p:grpSpPr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173D1BDB-14C8-4FE2-8260-1CC31D33F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1" y="3168"/>
              <a:ext cx="224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A6515BCC-EC43-4FAF-BC70-DB53CD240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0" y="1356"/>
              <a:ext cx="0" cy="20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DB8E3E05-F080-497E-B627-54A5E9F6B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" y="2917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296BAF68-8A5F-4A42-BACC-1BDB9ED7B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1359"/>
              <a:ext cx="1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b="1" i="1">
                  <a:solidFill>
                    <a:srgbClr val="0000FF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D002439D-C098-4FF4-8506-FB3865A45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168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i="1">
                  <a:solidFill>
                    <a:srgbClr val="0000FF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9A78C25B-A338-4F1D-8F5F-C29F161AF88B}"/>
              </a:ext>
            </a:extLst>
          </p:cNvPr>
          <p:cNvGrpSpPr>
            <a:grpSpLocks/>
          </p:cNvGrpSpPr>
          <p:nvPr/>
        </p:nvGrpSpPr>
        <p:grpSpPr bwMode="auto">
          <a:xfrm>
            <a:off x="5194994" y="2355996"/>
            <a:ext cx="2789238" cy="2911475"/>
            <a:chOff x="3722" y="1322"/>
            <a:chExt cx="1757" cy="1834"/>
          </a:xfrm>
        </p:grpSpPr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8970289A-5658-4416-9250-5F982C371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1322"/>
              <a:ext cx="1757" cy="1834"/>
            </a:xfrm>
            <a:custGeom>
              <a:avLst/>
              <a:gdLst>
                <a:gd name="T0" fmla="*/ 0 w 1547"/>
                <a:gd name="T1" fmla="*/ 2174 h 1547"/>
                <a:gd name="T2" fmla="*/ 1996 w 1547"/>
                <a:gd name="T3" fmla="*/ 0 h 1547"/>
                <a:gd name="T4" fmla="*/ 0 60000 65536"/>
                <a:gd name="T5" fmla="*/ 0 60000 65536"/>
                <a:gd name="T6" fmla="*/ 0 w 1547"/>
                <a:gd name="T7" fmla="*/ 0 h 1547"/>
                <a:gd name="T8" fmla="*/ 1547 w 1547"/>
                <a:gd name="T9" fmla="*/ 1547 h 15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7" h="1547">
                  <a:moveTo>
                    <a:pt x="0" y="1547"/>
                  </a:moveTo>
                  <a:cubicBezTo>
                    <a:pt x="689" y="1547"/>
                    <a:pt x="1321" y="519"/>
                    <a:pt x="1547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D17A62D2-51BC-4AB5-80AE-6FB1DE5FF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1348"/>
              <a:ext cx="37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3300"/>
                  </a:solidFill>
                  <a:ea typeface="宋体" panose="02010600030101010101" pitchFamily="2" charset="-122"/>
                </a:rPr>
                <a:t>y</a:t>
              </a:r>
              <a:r>
                <a:rPr lang="en-US" altLang="zh-CN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r>
                <a:rPr lang="en-US" altLang="zh-CN" b="1" i="1">
                  <a:solidFill>
                    <a:srgbClr val="FF3300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b="1" baseline="30000">
                  <a:solidFill>
                    <a:srgbClr val="FF33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6" name="Group 21">
            <a:extLst>
              <a:ext uri="{FF2B5EF4-FFF2-40B4-BE49-F238E27FC236}">
                <a16:creationId xmlns:a16="http://schemas.microsoft.com/office/drawing/2014/main" id="{CCC66C92-7EAE-4F45-9B6D-680201218034}"/>
              </a:ext>
            </a:extLst>
          </p:cNvPr>
          <p:cNvGrpSpPr>
            <a:grpSpLocks/>
          </p:cNvGrpSpPr>
          <p:nvPr/>
        </p:nvGrpSpPr>
        <p:grpSpPr bwMode="auto">
          <a:xfrm>
            <a:off x="7981057" y="2375046"/>
            <a:ext cx="171450" cy="3251200"/>
            <a:chOff x="5477" y="1310"/>
            <a:chExt cx="108" cy="2072"/>
          </a:xfrm>
        </p:grpSpPr>
        <p:sp>
          <p:nvSpPr>
            <p:cNvPr id="17" name="Line 22">
              <a:extLst>
                <a:ext uri="{FF2B5EF4-FFF2-40B4-BE49-F238E27FC236}">
                  <a16:creationId xmlns:a16="http://schemas.microsoft.com/office/drawing/2014/main" id="{68E2AC62-EF97-4447-8F0C-C902617D3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7" y="1310"/>
              <a:ext cx="0" cy="18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E8A403A2-19C3-497B-8C5D-4A107D481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481" y="3164"/>
              <a:ext cx="10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131FF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9" name="Group 24">
            <a:extLst>
              <a:ext uri="{FF2B5EF4-FFF2-40B4-BE49-F238E27FC236}">
                <a16:creationId xmlns:a16="http://schemas.microsoft.com/office/drawing/2014/main" id="{C7DEC14A-A05B-4DCA-A1B9-654CAB4B7300}"/>
              </a:ext>
            </a:extLst>
          </p:cNvPr>
          <p:cNvGrpSpPr>
            <a:grpSpLocks/>
          </p:cNvGrpSpPr>
          <p:nvPr/>
        </p:nvGrpSpPr>
        <p:grpSpPr bwMode="auto">
          <a:xfrm>
            <a:off x="5302944" y="2360759"/>
            <a:ext cx="2695575" cy="2962275"/>
            <a:chOff x="930" y="935"/>
            <a:chExt cx="1698" cy="1866"/>
          </a:xfrm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F3309CDF-1934-4515-BDE2-F6DD30EA4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" y="935"/>
              <a:ext cx="1698" cy="1866"/>
            </a:xfrm>
            <a:custGeom>
              <a:avLst/>
              <a:gdLst>
                <a:gd name="T0" fmla="*/ 0 w 1440"/>
                <a:gd name="T1" fmla="*/ 2340 h 1488"/>
                <a:gd name="T2" fmla="*/ 166 w 1440"/>
                <a:gd name="T3" fmla="*/ 2309 h 1488"/>
                <a:gd name="T4" fmla="*/ 406 w 1440"/>
                <a:gd name="T5" fmla="*/ 2202 h 1488"/>
                <a:gd name="T6" fmla="*/ 639 w 1440"/>
                <a:gd name="T7" fmla="*/ 2044 h 1488"/>
                <a:gd name="T8" fmla="*/ 874 w 1440"/>
                <a:gd name="T9" fmla="*/ 1843 h 1488"/>
                <a:gd name="T10" fmla="*/ 1107 w 1440"/>
                <a:gd name="T11" fmla="*/ 1573 h 1488"/>
                <a:gd name="T12" fmla="*/ 1318 w 1440"/>
                <a:gd name="T13" fmla="*/ 1277 h 1488"/>
                <a:gd name="T14" fmla="*/ 1507 w 1440"/>
                <a:gd name="T15" fmla="*/ 988 h 1488"/>
                <a:gd name="T16" fmla="*/ 1679 w 1440"/>
                <a:gd name="T17" fmla="*/ 680 h 1488"/>
                <a:gd name="T18" fmla="*/ 1836 w 1440"/>
                <a:gd name="T19" fmla="*/ 359 h 1488"/>
                <a:gd name="T20" fmla="*/ 1953 w 1440"/>
                <a:gd name="T21" fmla="*/ 113 h 1488"/>
                <a:gd name="T22" fmla="*/ 2002 w 1440"/>
                <a:gd name="T23" fmla="*/ 0 h 1488"/>
                <a:gd name="T24" fmla="*/ 1992 w 1440"/>
                <a:gd name="T25" fmla="*/ 2340 h 1488"/>
                <a:gd name="T26" fmla="*/ 0 w 1440"/>
                <a:gd name="T27" fmla="*/ 2340 h 14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40"/>
                <a:gd name="T43" fmla="*/ 0 h 1488"/>
                <a:gd name="T44" fmla="*/ 1440 w 1440"/>
                <a:gd name="T45" fmla="*/ 1488 h 148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40" h="1488">
                  <a:moveTo>
                    <a:pt x="0" y="1488"/>
                  </a:moveTo>
                  <a:lnTo>
                    <a:pt x="120" y="1468"/>
                  </a:lnTo>
                  <a:lnTo>
                    <a:pt x="292" y="1400"/>
                  </a:lnTo>
                  <a:lnTo>
                    <a:pt x="460" y="1300"/>
                  </a:lnTo>
                  <a:lnTo>
                    <a:pt x="628" y="1172"/>
                  </a:lnTo>
                  <a:lnTo>
                    <a:pt x="796" y="1000"/>
                  </a:lnTo>
                  <a:lnTo>
                    <a:pt x="948" y="812"/>
                  </a:lnTo>
                  <a:lnTo>
                    <a:pt x="1084" y="628"/>
                  </a:lnTo>
                  <a:lnTo>
                    <a:pt x="1208" y="432"/>
                  </a:lnTo>
                  <a:lnTo>
                    <a:pt x="1320" y="228"/>
                  </a:lnTo>
                  <a:lnTo>
                    <a:pt x="1404" y="72"/>
                  </a:lnTo>
                  <a:lnTo>
                    <a:pt x="1440" y="0"/>
                  </a:lnTo>
                  <a:lnTo>
                    <a:pt x="1432" y="1488"/>
                  </a:lnTo>
                  <a:lnTo>
                    <a:pt x="0" y="1488"/>
                  </a:lnTo>
                  <a:close/>
                </a:path>
              </a:pathLst>
            </a:custGeom>
            <a:solidFill>
              <a:srgbClr val="FFCC00">
                <a:alpha val="1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graphicFrame>
          <p:nvGraphicFramePr>
            <p:cNvPr id="21" name="Object 26">
              <a:extLst>
                <a:ext uri="{FF2B5EF4-FFF2-40B4-BE49-F238E27FC236}">
                  <a16:creationId xmlns:a16="http://schemas.microsoft.com/office/drawing/2014/main" id="{8EA0083D-8D7F-4F3C-8C7C-56302CE0F8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160"/>
            <a:ext cx="303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15" name="Equation" r:id="rId3" imgW="139680" imgH="177480" progId="Equation.DSMT4">
                    <p:embed/>
                  </p:oleObj>
                </mc:Choice>
                <mc:Fallback>
                  <p:oleObj name="Equation" r:id="rId3" imgW="139680" imgH="177480" progId="Equation.DSMT4">
                    <p:embed/>
                    <p:pic>
                      <p:nvPicPr>
                        <p:cNvPr id="1026" name="Object 26">
                          <a:extLst>
                            <a:ext uri="{FF2B5EF4-FFF2-40B4-BE49-F238E27FC236}">
                              <a16:creationId xmlns:a16="http://schemas.microsoft.com/office/drawing/2014/main" id="{B40CD627-DBCD-4D5A-9120-2595203352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160"/>
                          <a:ext cx="303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Line 27">
            <a:extLst>
              <a:ext uri="{FF2B5EF4-FFF2-40B4-BE49-F238E27FC236}">
                <a16:creationId xmlns:a16="http://schemas.microsoft.com/office/drawing/2014/main" id="{949FC4AC-198B-4BE1-8EF5-82B3BB67E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1819" y="2352821"/>
            <a:ext cx="2790825" cy="29146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0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66" name="Text Box 14">
            <a:extLst>
              <a:ext uri="{FF2B5EF4-FFF2-40B4-BE49-F238E27FC236}">
                <a16:creationId xmlns:a16="http://schemas.microsoft.com/office/drawing/2014/main" id="{7CBCFE2C-F4AE-4AF3-AA73-7C738A85B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8" y="819963"/>
            <a:ext cx="822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46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366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7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600" b="1" dirty="0">
                <a:latin typeface="Times New Roman" panose="02020603050405020304" pitchFamily="18" charset="0"/>
              </a:rPr>
              <a:t> 定步长：将</a:t>
            </a:r>
            <a:r>
              <a:rPr lang="zh-CN" altLang="en-US" sz="26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600" b="1" dirty="0">
                <a:latin typeface="Times New Roman" panose="02020603050405020304" pitchFamily="18" charset="0"/>
              </a:rPr>
              <a:t> 分成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600" b="1" dirty="0">
                <a:latin typeface="Times New Roman" panose="02020603050405020304" pitchFamily="18" charset="0"/>
              </a:rPr>
              <a:t>等分 </a:t>
            </a:r>
            <a:r>
              <a:rPr lang="zh-CN" altLang="en-US" sz="26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，其中节点：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  <p:grpSp>
        <p:nvGrpSpPr>
          <p:cNvPr id="868369" name="Group 17">
            <a:extLst>
              <a:ext uri="{FF2B5EF4-FFF2-40B4-BE49-F238E27FC236}">
                <a16:creationId xmlns:a16="http://schemas.microsoft.com/office/drawing/2014/main" id="{DF515EF2-C719-446C-A53E-6B7DC3CF64DA}"/>
              </a:ext>
            </a:extLst>
          </p:cNvPr>
          <p:cNvGrpSpPr>
            <a:grpSpLocks/>
          </p:cNvGrpSpPr>
          <p:nvPr/>
        </p:nvGrpSpPr>
        <p:grpSpPr bwMode="auto">
          <a:xfrm>
            <a:off x="1980238" y="1359914"/>
            <a:ext cx="5375276" cy="684213"/>
            <a:chOff x="741" y="3037"/>
            <a:chExt cx="3386" cy="431"/>
          </a:xfrm>
        </p:grpSpPr>
        <p:sp>
          <p:nvSpPr>
            <p:cNvPr id="868367" name="Rectangle 15">
              <a:extLst>
                <a:ext uri="{FF2B5EF4-FFF2-40B4-BE49-F238E27FC236}">
                  <a16:creationId xmlns:a16="http://schemas.microsoft.com/office/drawing/2014/main" id="{86E782A1-E49D-4CAC-894A-7F126ABC4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3103"/>
              <a:ext cx="134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2600" b="1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zh-CN" sz="2600" b="1" i="1" dirty="0" err="1">
                  <a:solidFill>
                    <a:schemeClr val="tx1"/>
                  </a:solidFill>
                  <a:latin typeface="+mn-ea"/>
                  <a:ea typeface="+mn-ea"/>
                </a:rPr>
                <a:t>i</a:t>
              </a:r>
              <a:r>
                <a:rPr lang="en-US" altLang="zh-CN" sz="2600" b="1" i="1" dirty="0">
                  <a:solidFill>
                    <a:schemeClr val="tx1"/>
                  </a:solidFill>
                  <a:latin typeface="+mn-ea"/>
                  <a:ea typeface="+mn-ea"/>
                </a:rPr>
                <a:t> = </a:t>
              </a:r>
              <a:r>
                <a:rPr lang="en-US" altLang="zh-CN" sz="2600" b="1" dirty="0">
                  <a:solidFill>
                    <a:schemeClr val="tx1"/>
                  </a:solidFill>
                  <a:latin typeface="+mn-ea"/>
                  <a:ea typeface="+mn-ea"/>
                </a:rPr>
                <a:t>0, 1, …, </a:t>
              </a:r>
              <a:r>
                <a:rPr lang="en-US" altLang="zh-CN" sz="2600" b="1" i="1" dirty="0">
                  <a:solidFill>
                    <a:schemeClr val="tx1"/>
                  </a:solidFill>
                  <a:latin typeface="+mn-ea"/>
                  <a:ea typeface="+mn-ea"/>
                </a:rPr>
                <a:t>n</a:t>
              </a:r>
              <a:r>
                <a:rPr lang="en-US" altLang="zh-CN" sz="26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graphicFrame>
          <p:nvGraphicFramePr>
            <p:cNvPr id="868368" name="Object 16">
              <a:extLst>
                <a:ext uri="{FF2B5EF4-FFF2-40B4-BE49-F238E27FC236}">
                  <a16:creationId xmlns:a16="http://schemas.microsoft.com/office/drawing/2014/main" id="{FBA30F62-6E31-4E08-83C2-67AB78E367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4588237"/>
                </p:ext>
              </p:extLst>
            </p:nvPr>
          </p:nvGraphicFramePr>
          <p:xfrm>
            <a:off x="741" y="3037"/>
            <a:ext cx="1930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766" name="Equation" r:id="rId3" imgW="1536480" imgH="342720" progId="Equation.3">
                    <p:embed/>
                  </p:oleObj>
                </mc:Choice>
                <mc:Fallback>
                  <p:oleObj name="Equation" r:id="rId3" imgW="1536480" imgH="342720" progId="Equation.3">
                    <p:embed/>
                    <p:pic>
                      <p:nvPicPr>
                        <p:cNvPr id="868368" name="Object 16">
                          <a:extLst>
                            <a:ext uri="{FF2B5EF4-FFF2-40B4-BE49-F238E27FC236}">
                              <a16:creationId xmlns:a16="http://schemas.microsoft.com/office/drawing/2014/main" id="{FBA30F62-6E31-4E08-83C2-67AB78E367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" y="3037"/>
                          <a:ext cx="1930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20B97D8-7C04-477F-8F8D-6DC5BB378E97}"/>
              </a:ext>
            </a:extLst>
          </p:cNvPr>
          <p:cNvSpPr txBox="1"/>
          <p:nvPr/>
        </p:nvSpPr>
        <p:spPr>
          <a:xfrm>
            <a:off x="1192605" y="210515"/>
            <a:ext cx="675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7.3.1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复化梯形公式及其误差分析和算法实现</a:t>
            </a:r>
            <a:endParaRPr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6AAC836-1270-4A28-8732-98AE05D91D4D}"/>
              </a:ext>
            </a:extLst>
          </p:cNvPr>
          <p:cNvSpPr txBox="1">
            <a:spLocks noChangeArrowheads="1"/>
          </p:cNvSpPr>
          <p:nvPr/>
        </p:nvSpPr>
        <p:spPr>
          <a:xfrm>
            <a:off x="168454" y="2073431"/>
            <a:ext cx="8604448" cy="42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在每个小区间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[x</a:t>
            </a:r>
            <a:r>
              <a:rPr lang="en-US" altLang="zh-CN" sz="24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,x</a:t>
            </a:r>
            <a:r>
              <a:rPr lang="en-US" altLang="zh-CN" sz="24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k+1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](k=0,1,</a:t>
            </a:r>
            <a:r>
              <a:rPr lang="en-US" altLang="zh-CN" sz="2400" b="0" dirty="0">
                <a:ea typeface="黑体" panose="02010609060101010101" pitchFamily="49" charset="-122"/>
              </a:rPr>
              <a:t>…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,n-1)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上应用梯形公式</a:t>
            </a: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02363E58-8439-493C-AD5F-07681CAC15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35716"/>
              </p:ext>
            </p:extLst>
          </p:nvPr>
        </p:nvGraphicFramePr>
        <p:xfrm>
          <a:off x="2121006" y="2585717"/>
          <a:ext cx="4179599" cy="778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67" r:id="rId5" imgW="2044700" imgH="393700" progId="Equation.3">
                  <p:embed/>
                </p:oleObj>
              </mc:Choice>
              <mc:Fallback>
                <p:oleObj r:id="rId5" imgW="2044700" imgH="393700" progId="Equation.3">
                  <p:embed/>
                  <p:pic>
                    <p:nvPicPr>
                      <p:cNvPr id="329732" name="Object 4">
                        <a:extLst>
                          <a:ext uri="{FF2B5EF4-FFF2-40B4-BE49-F238E27FC236}">
                            <a16:creationId xmlns:a16="http://schemas.microsoft.com/office/drawing/2014/main" id="{032A6071-E4E4-45C5-B9D9-9C3485D3A46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006" y="2585717"/>
                        <a:ext cx="4179599" cy="778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">
            <a:extLst>
              <a:ext uri="{FF2B5EF4-FFF2-40B4-BE49-F238E27FC236}">
                <a16:creationId xmlns:a16="http://schemas.microsoft.com/office/drawing/2014/main" id="{C8821ACB-7BAB-4E37-B9C5-7599066BF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54" y="3400031"/>
            <a:ext cx="5508104" cy="54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累加求和可得 </a:t>
            </a:r>
          </a:p>
        </p:txBody>
      </p:sp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E3F1787F-B997-4618-B3DA-9CA5E426A7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857690"/>
              </p:ext>
            </p:extLst>
          </p:nvPr>
        </p:nvGraphicFramePr>
        <p:xfrm>
          <a:off x="671898" y="3871412"/>
          <a:ext cx="7467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68" r:id="rId7" imgW="3378200" imgH="431800" progId="Equation.3">
                  <p:embed/>
                </p:oleObj>
              </mc:Choice>
              <mc:Fallback>
                <p:oleObj r:id="rId7" imgW="3378200" imgH="431800" progId="Equation.3">
                  <p:embed/>
                  <p:pic>
                    <p:nvPicPr>
                      <p:cNvPr id="329736" name="Object 8">
                        <a:extLst>
                          <a:ext uri="{FF2B5EF4-FFF2-40B4-BE49-F238E27FC236}">
                            <a16:creationId xmlns:a16="http://schemas.microsoft.com/office/drawing/2014/main" id="{84B0D354-2326-4418-A19B-DC75B139B35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98" y="3871412"/>
                        <a:ext cx="74676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>
            <a:extLst>
              <a:ext uri="{FF2B5EF4-FFF2-40B4-BE49-F238E27FC236}">
                <a16:creationId xmlns:a16="http://schemas.microsoft.com/office/drawing/2014/main" id="{6A8AE225-6689-4585-AD76-36D5653BF4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661701"/>
              </p:ext>
            </p:extLst>
          </p:nvPr>
        </p:nvGraphicFramePr>
        <p:xfrm>
          <a:off x="900498" y="4721976"/>
          <a:ext cx="6858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69" r:id="rId9" imgW="3314700" imgH="393700" progId="Equation.3">
                  <p:embed/>
                </p:oleObj>
              </mc:Choice>
              <mc:Fallback>
                <p:oleObj r:id="rId9" imgW="3314700" imgH="393700" progId="Equation.3">
                  <p:embed/>
                  <p:pic>
                    <p:nvPicPr>
                      <p:cNvPr id="329737" name="Object 9">
                        <a:extLst>
                          <a:ext uri="{FF2B5EF4-FFF2-40B4-BE49-F238E27FC236}">
                            <a16:creationId xmlns:a16="http://schemas.microsoft.com/office/drawing/2014/main" id="{7DC84698-EFB3-4978-AF0E-EAA4A00C6E8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98" y="4721976"/>
                        <a:ext cx="68580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>
            <a:extLst>
              <a:ext uri="{FF2B5EF4-FFF2-40B4-BE49-F238E27FC236}">
                <a16:creationId xmlns:a16="http://schemas.microsoft.com/office/drawing/2014/main" id="{F86F6731-2578-4E2B-9F4B-4745121879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63360"/>
              </p:ext>
            </p:extLst>
          </p:nvPr>
        </p:nvGraphicFramePr>
        <p:xfrm>
          <a:off x="900498" y="5636399"/>
          <a:ext cx="35052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70" r:id="rId11" imgW="1879600" imgH="457200" progId="Equation.3">
                  <p:embed/>
                </p:oleObj>
              </mc:Choice>
              <mc:Fallback>
                <p:oleObj r:id="rId11" imgW="1879600" imgH="457200" progId="Equation.3">
                  <p:embed/>
                  <p:pic>
                    <p:nvPicPr>
                      <p:cNvPr id="329738" name="Object 10">
                        <a:extLst>
                          <a:ext uri="{FF2B5EF4-FFF2-40B4-BE49-F238E27FC236}">
                            <a16:creationId xmlns:a16="http://schemas.microsoft.com/office/drawing/2014/main" id="{03E557E4-BEB8-4D20-8378-6E56B5C2086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98" y="5636399"/>
                        <a:ext cx="35052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64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66" grpId="0"/>
      <p:bldP spid="15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1" name="Rectangle 3">
            <a:extLst>
              <a:ext uri="{FF2B5EF4-FFF2-40B4-BE49-F238E27FC236}">
                <a16:creationId xmlns:a16="http://schemas.microsoft.com/office/drawing/2014/main" id="{60776EEF-3C34-404E-A00F-818B388E92C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7504" y="755528"/>
            <a:ext cx="684213" cy="50482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记</a:t>
            </a:r>
          </a:p>
        </p:txBody>
      </p:sp>
      <p:sp>
        <p:nvSpPr>
          <p:cNvPr id="995340" name="Rectangle 12">
            <a:extLst>
              <a:ext uri="{FF2B5EF4-FFF2-40B4-BE49-F238E27FC236}">
                <a16:creationId xmlns:a16="http://schemas.microsoft.com/office/drawing/2014/main" id="{DF19ACEB-CAC9-49A1-9BB5-A0C5378E1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03228"/>
            <a:ext cx="5148263" cy="54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式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(7.2)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称为复化梯形公式。</a:t>
            </a:r>
          </a:p>
        </p:txBody>
      </p:sp>
      <p:sp>
        <p:nvSpPr>
          <p:cNvPr id="995341" name="Rectangle 13">
            <a:extLst>
              <a:ext uri="{FF2B5EF4-FFF2-40B4-BE49-F238E27FC236}">
                <a16:creationId xmlns:a16="http://schemas.microsoft.com/office/drawing/2014/main" id="{BC81DC0C-437E-4D98-BC3B-6343E8B59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4641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当</a:t>
            </a:r>
            <a:r>
              <a:rPr lang="en-US" altLang="zh-CN" sz="2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lang="en-US" altLang="zh-CN" sz="2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sz="2200" b="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a,b</a:t>
            </a:r>
            <a:r>
              <a:rPr lang="en-US" altLang="zh-CN" sz="2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上有连续的二阶导数，在子区间</a:t>
            </a:r>
            <a:r>
              <a:rPr lang="en-US" altLang="zh-CN" sz="2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[x</a:t>
            </a:r>
            <a:r>
              <a:rPr lang="en-US" altLang="zh-CN" sz="2200" b="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,x</a:t>
            </a:r>
            <a:r>
              <a:rPr lang="en-US" altLang="zh-CN" sz="2200" b="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k+1</a:t>
            </a:r>
            <a:r>
              <a:rPr lang="en-US" altLang="zh-CN" sz="2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上梯形公式的余项为</a:t>
            </a:r>
          </a:p>
        </p:txBody>
      </p:sp>
      <p:graphicFrame>
        <p:nvGraphicFramePr>
          <p:cNvPr id="330759" name="Object 14">
            <a:extLst>
              <a:ext uri="{FF2B5EF4-FFF2-40B4-BE49-F238E27FC236}">
                <a16:creationId xmlns:a16="http://schemas.microsoft.com/office/drawing/2014/main" id="{C27E4F8B-A8B8-42E2-9FB8-B16E46A31B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672542"/>
              </p:ext>
            </p:extLst>
          </p:nvPr>
        </p:nvGraphicFramePr>
        <p:xfrm>
          <a:off x="2339752" y="2367960"/>
          <a:ext cx="4633261" cy="747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17" r:id="rId4" imgW="2184400" imgH="419100" progId="Equation.3">
                  <p:embed/>
                </p:oleObj>
              </mc:Choice>
              <mc:Fallback>
                <p:oleObj r:id="rId4" imgW="2184400" imgH="419100" progId="Equation.3">
                  <p:embed/>
                  <p:pic>
                    <p:nvPicPr>
                      <p:cNvPr id="330759" name="Object 14">
                        <a:extLst>
                          <a:ext uri="{FF2B5EF4-FFF2-40B4-BE49-F238E27FC236}">
                            <a16:creationId xmlns:a16="http://schemas.microsoft.com/office/drawing/2014/main" id="{C27E4F8B-A8B8-42E2-9FB8-B16E46A31BA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367960"/>
                        <a:ext cx="4633261" cy="747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5343" name="Rectangle 15">
            <a:extLst>
              <a:ext uri="{FF2B5EF4-FFF2-40B4-BE49-F238E27FC236}">
                <a16:creationId xmlns:a16="http://schemas.microsoft.com/office/drawing/2014/main" id="{14A8DF4C-9E8D-4035-AF14-DF5AFA844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829" y="3098409"/>
            <a:ext cx="37084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sz="2400" b="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a,b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上的余项为</a:t>
            </a:r>
          </a:p>
        </p:txBody>
      </p:sp>
      <p:sp>
        <p:nvSpPr>
          <p:cNvPr id="995345" name="Rectangle 17">
            <a:extLst>
              <a:ext uri="{FF2B5EF4-FFF2-40B4-BE49-F238E27FC236}">
                <a16:creationId xmlns:a16="http://schemas.microsoft.com/office/drawing/2014/main" id="{D6A9FCF5-2E16-4E12-9539-2FEFF084B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917" y="4478772"/>
            <a:ext cx="91440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设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sz="2400" b="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a,b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上连续，根据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介值定理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知，存在</a:t>
            </a:r>
            <a:r>
              <a:rPr lang="el-GR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η</a:t>
            </a:r>
            <a:r>
              <a:rPr lang="en-US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∈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sz="2400" b="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a,b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] 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，使</a:t>
            </a:r>
          </a:p>
        </p:txBody>
      </p:sp>
      <p:graphicFrame>
        <p:nvGraphicFramePr>
          <p:cNvPr id="330763" name="Object 18">
            <a:extLst>
              <a:ext uri="{FF2B5EF4-FFF2-40B4-BE49-F238E27FC236}">
                <a16:creationId xmlns:a16="http://schemas.microsoft.com/office/drawing/2014/main" id="{391FE58E-FC19-454F-87D0-C45A39BFEB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561594"/>
              </p:ext>
            </p:extLst>
          </p:nvPr>
        </p:nvGraphicFramePr>
        <p:xfrm>
          <a:off x="2783577" y="4925399"/>
          <a:ext cx="39417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18" r:id="rId6" imgW="2031118" imgH="431613" progId="Equation.3">
                  <p:embed/>
                </p:oleObj>
              </mc:Choice>
              <mc:Fallback>
                <p:oleObj r:id="rId6" imgW="2031118" imgH="431613" progId="Equation.3">
                  <p:embed/>
                  <p:pic>
                    <p:nvPicPr>
                      <p:cNvPr id="330763" name="Object 18">
                        <a:extLst>
                          <a:ext uri="{FF2B5EF4-FFF2-40B4-BE49-F238E27FC236}">
                            <a16:creationId xmlns:a16="http://schemas.microsoft.com/office/drawing/2014/main" id="{391FE58E-FC19-454F-87D0-C45A39BFEB0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577" y="4925399"/>
                        <a:ext cx="39417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5347" name="Rectangle 19">
            <a:extLst>
              <a:ext uri="{FF2B5EF4-FFF2-40B4-BE49-F238E27FC236}">
                <a16:creationId xmlns:a16="http://schemas.microsoft.com/office/drawing/2014/main" id="{CB99244D-FEE2-4CE2-BB91-515B7CF2A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5649119"/>
            <a:ext cx="18351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因此余项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E58DD1-8582-477B-B782-F459570BB394}"/>
              </a:ext>
            </a:extLst>
          </p:cNvPr>
          <p:cNvSpPr txBox="1"/>
          <p:nvPr/>
        </p:nvSpPr>
        <p:spPr>
          <a:xfrm>
            <a:off x="1116013" y="125073"/>
            <a:ext cx="675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7.3.1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复化梯形公式及其误差分析和算法实现</a:t>
            </a:r>
            <a:endParaRPr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1B70F7-2531-4F5B-BFE3-FF8CB35684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94030"/>
            <a:ext cx="3894498" cy="7746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F398B5C-6921-4286-92C8-EE4BF2ADD553}"/>
              </a:ext>
            </a:extLst>
          </p:cNvPr>
          <p:cNvSpPr txBox="1"/>
          <p:nvPr/>
        </p:nvSpPr>
        <p:spPr>
          <a:xfrm>
            <a:off x="4754458" y="76261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7.2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F6C477-9D25-4AAA-BCD8-D404F313797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48" y="4621818"/>
            <a:ext cx="702259" cy="303581"/>
          </a:xfrm>
          <a:prstGeom prst="rect">
            <a:avLst/>
          </a:prstGeom>
        </p:spPr>
      </p:pic>
      <p:graphicFrame>
        <p:nvGraphicFramePr>
          <p:cNvPr id="16" name="Object 32">
            <a:extLst>
              <a:ext uri="{FF2B5EF4-FFF2-40B4-BE49-F238E27FC236}">
                <a16:creationId xmlns:a16="http://schemas.microsoft.com/office/drawing/2014/main" id="{E45FB8CD-4ADF-4298-B9AB-E98EE4F5B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466597"/>
              </p:ext>
            </p:extLst>
          </p:nvPr>
        </p:nvGraphicFramePr>
        <p:xfrm>
          <a:off x="1563427" y="3429000"/>
          <a:ext cx="5159008" cy="105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19" name="Equation" r:id="rId10" imgW="2400120" imgH="482400" progId="Equation.DSMT4">
                  <p:embed/>
                </p:oleObj>
              </mc:Choice>
              <mc:Fallback>
                <p:oleObj name="Equation" r:id="rId10" imgW="2400120" imgH="482400" progId="Equation.DSMT4">
                  <p:embed/>
                  <p:pic>
                    <p:nvPicPr>
                      <p:cNvPr id="56352" name="Object 32">
                        <a:extLst>
                          <a:ext uri="{FF2B5EF4-FFF2-40B4-BE49-F238E27FC236}">
                            <a16:creationId xmlns:a16="http://schemas.microsoft.com/office/drawing/2014/main" id="{0878CD2F-D15E-41D2-B116-2A84AEE67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427" y="3429000"/>
                        <a:ext cx="5159008" cy="105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0">
            <a:extLst>
              <a:ext uri="{FF2B5EF4-FFF2-40B4-BE49-F238E27FC236}">
                <a16:creationId xmlns:a16="http://schemas.microsoft.com/office/drawing/2014/main" id="{5950A6F7-B1C7-4642-86AC-E076D39FB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416065"/>
              </p:ext>
            </p:extLst>
          </p:nvPr>
        </p:nvGraphicFramePr>
        <p:xfrm>
          <a:off x="1403648" y="5827782"/>
          <a:ext cx="5148575" cy="929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20" name="Equation" r:id="rId12" imgW="2298600" imgH="406080" progId="Equation.DSMT4">
                  <p:embed/>
                </p:oleObj>
              </mc:Choice>
              <mc:Fallback>
                <p:oleObj name="Equation" r:id="rId12" imgW="2298600" imgH="406080" progId="Equation.DSMT4">
                  <p:embed/>
                  <p:pic>
                    <p:nvPicPr>
                      <p:cNvPr id="56370" name="Object 50">
                        <a:extLst>
                          <a:ext uri="{FF2B5EF4-FFF2-40B4-BE49-F238E27FC236}">
                            <a16:creationId xmlns:a16="http://schemas.microsoft.com/office/drawing/2014/main" id="{57CFD77D-DC60-4D3E-95C8-DE6760713B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827782"/>
                        <a:ext cx="5148575" cy="929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672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41" grpId="0"/>
      <p:bldP spid="995343" grpId="0"/>
      <p:bldP spid="995345" grpId="0"/>
      <p:bldP spid="9953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3" descr="再生纸">
            <a:extLst>
              <a:ext uri="{FF2B5EF4-FFF2-40B4-BE49-F238E27FC236}">
                <a16:creationId xmlns:a16="http://schemas.microsoft.com/office/drawing/2014/main" id="{F087E854-2E27-469F-92F5-97B148F39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37" y="4112871"/>
            <a:ext cx="2338082" cy="1513128"/>
          </a:xfrm>
          <a:prstGeom prst="bevel">
            <a:avLst>
              <a:gd name="adj" fmla="val 491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复化梯形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公式</a:t>
            </a:r>
            <a:endParaRPr lang="en-US" altLang="zh-CN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的几何意义</a:t>
            </a:r>
          </a:p>
        </p:txBody>
      </p:sp>
      <p:pic>
        <p:nvPicPr>
          <p:cNvPr id="3" name="Picture 59" descr="Image000038">
            <a:extLst>
              <a:ext uri="{FF2B5EF4-FFF2-40B4-BE49-F238E27FC236}">
                <a16:creationId xmlns:a16="http://schemas.microsoft.com/office/drawing/2014/main" id="{CFB79CC3-28AA-432D-A8E0-725C01793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58" y="4663859"/>
            <a:ext cx="3915884" cy="169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49">
            <a:extLst>
              <a:ext uri="{FF2B5EF4-FFF2-40B4-BE49-F238E27FC236}">
                <a16:creationId xmlns:a16="http://schemas.microsoft.com/office/drawing/2014/main" id="{C8CC2484-4965-45D7-ACC4-27557EE3D68E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4328952"/>
            <a:ext cx="4252912" cy="2054555"/>
            <a:chOff x="1536" y="2304"/>
            <a:chExt cx="3518" cy="1680"/>
          </a:xfrm>
        </p:grpSpPr>
        <p:sp>
          <p:nvSpPr>
            <p:cNvPr id="5" name="Line 47">
              <a:extLst>
                <a:ext uri="{FF2B5EF4-FFF2-40B4-BE49-F238E27FC236}">
                  <a16:creationId xmlns:a16="http://schemas.microsoft.com/office/drawing/2014/main" id="{1B357B87-4B54-4B59-86EB-95A924016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3975"/>
              <a:ext cx="35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8">
              <a:extLst>
                <a:ext uri="{FF2B5EF4-FFF2-40B4-BE49-F238E27FC236}">
                  <a16:creationId xmlns:a16="http://schemas.microsoft.com/office/drawing/2014/main" id="{1A908E16-43CD-4B69-9A8C-907EA7B0E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304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50">
            <a:extLst>
              <a:ext uri="{FF2B5EF4-FFF2-40B4-BE49-F238E27FC236}">
                <a16:creationId xmlns:a16="http://schemas.microsoft.com/office/drawing/2014/main" id="{78E7C227-263A-40A7-896B-C64E2DB49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561" y="4549768"/>
            <a:ext cx="2856427" cy="493767"/>
          </a:xfrm>
          <a:prstGeom prst="rect">
            <a:avLst/>
          </a:prstGeom>
          <a:solidFill>
            <a:schemeClr val="accent1">
              <a:alpha val="50000"/>
            </a:schemeClr>
          </a:solidFill>
          <a:ln w="222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小梯形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面积</a:t>
            </a:r>
            <a:r>
              <a:rPr lang="zh-CN" altLang="en-US" sz="24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之和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近似</a:t>
            </a:r>
          </a:p>
        </p:txBody>
      </p:sp>
      <p:grpSp>
        <p:nvGrpSpPr>
          <p:cNvPr id="8" name="Group 55">
            <a:extLst>
              <a:ext uri="{FF2B5EF4-FFF2-40B4-BE49-F238E27FC236}">
                <a16:creationId xmlns:a16="http://schemas.microsoft.com/office/drawing/2014/main" id="{4B026212-AA70-4E42-8BCA-B64BA9885E64}"/>
              </a:ext>
            </a:extLst>
          </p:cNvPr>
          <p:cNvGrpSpPr>
            <a:grpSpLocks/>
          </p:cNvGrpSpPr>
          <p:nvPr/>
        </p:nvGrpSpPr>
        <p:grpSpPr bwMode="auto">
          <a:xfrm>
            <a:off x="6670139" y="4869435"/>
            <a:ext cx="2197603" cy="769000"/>
            <a:chOff x="4746" y="3398"/>
            <a:chExt cx="939" cy="568"/>
          </a:xfrm>
        </p:grpSpPr>
        <p:sp>
          <p:nvSpPr>
            <p:cNvPr id="9" name="Rectangle 56">
              <a:extLst>
                <a:ext uri="{FF2B5EF4-FFF2-40B4-BE49-F238E27FC236}">
                  <a16:creationId xmlns:a16="http://schemas.microsoft.com/office/drawing/2014/main" id="{FF8BEEC7-BB6C-46CB-98EF-D2173DABF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3537"/>
              <a:ext cx="903" cy="383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57">
              <a:extLst>
                <a:ext uri="{FF2B5EF4-FFF2-40B4-BE49-F238E27FC236}">
                  <a16:creationId xmlns:a16="http://schemas.microsoft.com/office/drawing/2014/main" id="{07CC8F4E-7BDC-4308-941F-1403BBBF83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1950391"/>
                </p:ext>
              </p:extLst>
            </p:nvPr>
          </p:nvGraphicFramePr>
          <p:xfrm>
            <a:off x="5027" y="3582"/>
            <a:ext cx="62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64" name="Equation" r:id="rId5" imgW="622080" imgH="203040" progId="Equation.DSMT4">
                    <p:embed/>
                  </p:oleObj>
                </mc:Choice>
                <mc:Fallback>
                  <p:oleObj name="Equation" r:id="rId5" imgW="622080" imgH="203040" progId="Equation.DSMT4">
                    <p:embed/>
                    <p:pic>
                      <p:nvPicPr>
                        <p:cNvPr id="55353" name="Object 57">
                          <a:extLst>
                            <a:ext uri="{FF2B5EF4-FFF2-40B4-BE49-F238E27FC236}">
                              <a16:creationId xmlns:a16="http://schemas.microsoft.com/office/drawing/2014/main" id="{54C8E9B5-D70F-463D-A8E0-DE88B26300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582"/>
                          <a:ext cx="623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58">
              <a:extLst>
                <a:ext uri="{FF2B5EF4-FFF2-40B4-BE49-F238E27FC236}">
                  <a16:creationId xmlns:a16="http://schemas.microsoft.com/office/drawing/2014/main" id="{5127F87C-62AE-46D9-A3CC-2EF6CC2F2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6" y="3398"/>
              <a:ext cx="337" cy="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dirty="0">
                  <a:solidFill>
                    <a:srgbClr val="FF0000"/>
                  </a:solidFill>
                  <a:sym typeface="Symbol" panose="05050102010706020507" pitchFamily="18" charset="2"/>
                </a:rPr>
                <a:t>---</a:t>
              </a:r>
              <a:endParaRPr lang="en-US" altLang="zh-CN" sz="4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6427210A-FF5C-4DDB-B822-CBD02DEEC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40" y="661364"/>
            <a:ext cx="5120549" cy="1018554"/>
          </a:xfrm>
          <a:prstGeom prst="rect">
            <a:avLst/>
          </a:prstGeom>
        </p:spPr>
      </p:pic>
      <p:graphicFrame>
        <p:nvGraphicFramePr>
          <p:cNvPr id="13" name="Object 32">
            <a:extLst>
              <a:ext uri="{FF2B5EF4-FFF2-40B4-BE49-F238E27FC236}">
                <a16:creationId xmlns:a16="http://schemas.microsoft.com/office/drawing/2014/main" id="{10ECF3F5-945C-4E52-BACF-16E4983AB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83644"/>
              </p:ext>
            </p:extLst>
          </p:nvPr>
        </p:nvGraphicFramePr>
        <p:xfrm>
          <a:off x="836743" y="1619733"/>
          <a:ext cx="4526120" cy="885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65" name="Equation" r:id="rId8" imgW="2387520" imgH="457200" progId="Equation.DSMT4">
                  <p:embed/>
                </p:oleObj>
              </mc:Choice>
              <mc:Fallback>
                <p:oleObj name="Equation" r:id="rId8" imgW="2387520" imgH="457200" progId="Equation.DSMT4">
                  <p:embed/>
                  <p:pic>
                    <p:nvPicPr>
                      <p:cNvPr id="57376" name="Object 32">
                        <a:extLst>
                          <a:ext uri="{FF2B5EF4-FFF2-40B4-BE49-F238E27FC236}">
                            <a16:creationId xmlns:a16="http://schemas.microsoft.com/office/drawing/2014/main" id="{0CB427F7-8EAC-46B8-A5AC-988D271BCB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743" y="1619733"/>
                        <a:ext cx="4526120" cy="885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7">
            <a:extLst>
              <a:ext uri="{FF2B5EF4-FFF2-40B4-BE49-F238E27FC236}">
                <a16:creationId xmlns:a16="http://schemas.microsoft.com/office/drawing/2014/main" id="{FF9E2F37-380C-4BFD-B2E5-E239A2B9EF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70608"/>
              </p:ext>
            </p:extLst>
          </p:nvPr>
        </p:nvGraphicFramePr>
        <p:xfrm>
          <a:off x="5421742" y="1668310"/>
          <a:ext cx="3446000" cy="839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66" name="Equation" r:id="rId10" imgW="1434960" imgH="342720" progId="Equation.DSMT4">
                  <p:embed/>
                </p:oleObj>
              </mc:Choice>
              <mc:Fallback>
                <p:oleObj name="Equation" r:id="rId10" imgW="1434960" imgH="342720" progId="Equation.DSMT4">
                  <p:embed/>
                  <p:pic>
                    <p:nvPicPr>
                      <p:cNvPr id="57381" name="Object 37">
                        <a:extLst>
                          <a:ext uri="{FF2B5EF4-FFF2-40B4-BE49-F238E27FC236}">
                            <a16:creationId xmlns:a16="http://schemas.microsoft.com/office/drawing/2014/main" id="{1C8499A4-5621-4D54-8D86-387E619D5F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742" y="1668310"/>
                        <a:ext cx="3446000" cy="839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44">
            <a:extLst>
              <a:ext uri="{FF2B5EF4-FFF2-40B4-BE49-F238E27FC236}">
                <a16:creationId xmlns:a16="http://schemas.microsoft.com/office/drawing/2014/main" id="{7FB1A65F-90ED-4AEA-8D20-AB8760D44A93}"/>
              </a:ext>
            </a:extLst>
          </p:cNvPr>
          <p:cNvGrpSpPr>
            <a:grpSpLocks/>
          </p:cNvGrpSpPr>
          <p:nvPr/>
        </p:nvGrpSpPr>
        <p:grpSpPr bwMode="auto">
          <a:xfrm>
            <a:off x="625055" y="2739609"/>
            <a:ext cx="4884374" cy="990856"/>
            <a:chOff x="144" y="3264"/>
            <a:chExt cx="3552" cy="825"/>
          </a:xfrm>
        </p:grpSpPr>
        <p:sp>
          <p:nvSpPr>
            <p:cNvPr id="16" name="Rectangle 39">
              <a:extLst>
                <a:ext uri="{FF2B5EF4-FFF2-40B4-BE49-F238E27FC236}">
                  <a16:creationId xmlns:a16="http://schemas.microsoft.com/office/drawing/2014/main" id="{631CD5FC-0CCA-4489-B9E1-6E83A826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73"/>
              <a:ext cx="3552" cy="8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" name="Object 38">
              <a:extLst>
                <a:ext uri="{FF2B5EF4-FFF2-40B4-BE49-F238E27FC236}">
                  <a16:creationId xmlns:a16="http://schemas.microsoft.com/office/drawing/2014/main" id="{D45E8890-1BF6-4C45-B3F5-01AC956A50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" y="3264"/>
            <a:ext cx="3487" cy="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67" name="Equation" r:id="rId12" imgW="1930320" imgH="431640" progId="Equation.DSMT4">
                    <p:embed/>
                  </p:oleObj>
                </mc:Choice>
                <mc:Fallback>
                  <p:oleObj name="Equation" r:id="rId12" imgW="1930320" imgH="431640" progId="Equation.DSMT4">
                    <p:embed/>
                    <p:pic>
                      <p:nvPicPr>
                        <p:cNvPr id="57382" name="Object 38">
                          <a:extLst>
                            <a:ext uri="{FF2B5EF4-FFF2-40B4-BE49-F238E27FC236}">
                              <a16:creationId xmlns:a16="http://schemas.microsoft.com/office/drawing/2014/main" id="{91BCDA35-522B-4690-9C55-5E1B101EDC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" y="3264"/>
                          <a:ext cx="3487" cy="7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47">
            <a:extLst>
              <a:ext uri="{FF2B5EF4-FFF2-40B4-BE49-F238E27FC236}">
                <a16:creationId xmlns:a16="http://schemas.microsoft.com/office/drawing/2014/main" id="{9BBC9B95-76B4-449B-8A68-89F90FB71716}"/>
              </a:ext>
            </a:extLst>
          </p:cNvPr>
          <p:cNvGrpSpPr>
            <a:grpSpLocks/>
          </p:cNvGrpSpPr>
          <p:nvPr/>
        </p:nvGrpSpPr>
        <p:grpSpPr bwMode="auto">
          <a:xfrm>
            <a:off x="5652120" y="2676467"/>
            <a:ext cx="2628900" cy="1225550"/>
            <a:chOff x="3772" y="4248"/>
            <a:chExt cx="1656" cy="772"/>
          </a:xfrm>
        </p:grpSpPr>
        <p:sp>
          <p:nvSpPr>
            <p:cNvPr id="19" name="Oval 46">
              <a:extLst>
                <a:ext uri="{FF2B5EF4-FFF2-40B4-BE49-F238E27FC236}">
                  <a16:creationId xmlns:a16="http://schemas.microsoft.com/office/drawing/2014/main" id="{0C6BA47D-9740-4131-A260-1A2CCFE69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" y="4248"/>
              <a:ext cx="1656" cy="772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" name="Group 45">
              <a:extLst>
                <a:ext uri="{FF2B5EF4-FFF2-40B4-BE49-F238E27FC236}">
                  <a16:creationId xmlns:a16="http://schemas.microsoft.com/office/drawing/2014/main" id="{EA558139-C81F-4316-BC85-4A7A3DA9B9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3" y="4388"/>
              <a:ext cx="1557" cy="582"/>
              <a:chOff x="3731" y="4436"/>
              <a:chExt cx="1557" cy="582"/>
            </a:xfrm>
          </p:grpSpPr>
          <p:sp>
            <p:nvSpPr>
              <p:cNvPr id="21" name="Rectangle 41">
                <a:extLst>
                  <a:ext uri="{FF2B5EF4-FFF2-40B4-BE49-F238E27FC236}">
                    <a16:creationId xmlns:a16="http://schemas.microsoft.com/office/drawing/2014/main" id="{3F93CC85-94F5-4A87-AC7C-1F85C9BE7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4436"/>
                <a:ext cx="1557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其中定积分与区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间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分法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和     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取法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无关</a:t>
                </a:r>
              </a:p>
            </p:txBody>
          </p:sp>
          <p:graphicFrame>
            <p:nvGraphicFramePr>
              <p:cNvPr id="22" name="Object 42">
                <a:extLst>
                  <a:ext uri="{FF2B5EF4-FFF2-40B4-BE49-F238E27FC236}">
                    <a16:creationId xmlns:a16="http://schemas.microsoft.com/office/drawing/2014/main" id="{BF98ACC2-D5C8-4C89-887A-78A7753D5A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8276327"/>
                  </p:ext>
                </p:extLst>
              </p:nvPr>
            </p:nvGraphicFramePr>
            <p:xfrm>
              <a:off x="4461" y="4563"/>
              <a:ext cx="236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68" name="Equation" r:id="rId14" imgW="177480" imgH="228600" progId="Equation.DSMT4">
                      <p:embed/>
                    </p:oleObj>
                  </mc:Choice>
                  <mc:Fallback>
                    <p:oleObj name="Equation" r:id="rId14" imgW="177480" imgH="228600" progId="Equation.DSMT4">
                      <p:embed/>
                      <p:pic>
                        <p:nvPicPr>
                          <p:cNvPr id="57386" name="Object 42">
                            <a:extLst>
                              <a:ext uri="{FF2B5EF4-FFF2-40B4-BE49-F238E27FC236}">
                                <a16:creationId xmlns:a16="http://schemas.microsoft.com/office/drawing/2014/main" id="{6CC24DC0-4719-4FDC-8251-71211B4C5C0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1" y="4563"/>
                            <a:ext cx="236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F35B8092-03FB-43D6-833F-43CA676815AF}"/>
              </a:ext>
            </a:extLst>
          </p:cNvPr>
          <p:cNvSpPr txBox="1"/>
          <p:nvPr/>
        </p:nvSpPr>
        <p:spPr>
          <a:xfrm>
            <a:off x="1017123" y="185167"/>
            <a:ext cx="675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7.3.1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复化梯形公式及其误差分析和算法实现</a:t>
            </a:r>
            <a:endParaRPr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854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3" name="Rectangle 3">
            <a:extLst>
              <a:ext uri="{FF2B5EF4-FFF2-40B4-BE49-F238E27FC236}">
                <a16:creationId xmlns:a16="http://schemas.microsoft.com/office/drawing/2014/main" id="{4B4112AC-8C7D-4B41-A188-969C510A6C59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20070" y="1668480"/>
            <a:ext cx="4836786" cy="1728192"/>
          </a:xfrm>
        </p:spPr>
        <p:txBody>
          <a:bodyPr>
            <a:normAutofit/>
          </a:bodyPr>
          <a:lstStyle/>
          <a:p>
            <a:pPr marL="0" indent="0" algn="just"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(1)</a:t>
            </a:r>
            <a:r>
              <a:rPr lang="zh-CN" altLang="en-US" sz="2400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复化梯形公式计算步骤</a:t>
            </a:r>
          </a:p>
          <a:p>
            <a:pPr marL="0" indent="0" algn="just">
              <a:buFontTx/>
              <a:buNone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确定步长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h=(b-a)/n	(n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为等分数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 marL="0" indent="0" algn="just">
              <a:buFontTx/>
              <a:buNone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对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k=1,2,…,n-1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，计算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T=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T+f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a+kh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 marL="0" indent="0" algn="just">
              <a:buFontTx/>
              <a:buNone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3)T=h[f(a)+2T+f(b)]/2</a:t>
            </a:r>
          </a:p>
          <a:p>
            <a:pPr marL="0" indent="0" algn="just">
              <a:buFontTx/>
              <a:buNone/>
            </a:pP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D09190E-37A8-4FF3-AEF9-0243805EC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922124"/>
              </p:ext>
            </p:extLst>
          </p:nvPr>
        </p:nvGraphicFramePr>
        <p:xfrm>
          <a:off x="4419109" y="450635"/>
          <a:ext cx="4608512" cy="602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08" r:id="rId3" imgW="2743200" imgH="3703320" progId="Word.Picture.8">
                  <p:embed/>
                </p:oleObj>
              </mc:Choice>
              <mc:Fallback>
                <p:oleObj r:id="rId3" imgW="2743200" imgH="3703320" progId="Word.Picture.8">
                  <p:embed/>
                  <p:pic>
                    <p:nvPicPr>
                      <p:cNvPr id="332804" name="Object 4">
                        <a:extLst>
                          <a:ext uri="{FF2B5EF4-FFF2-40B4-BE49-F238E27FC236}">
                            <a16:creationId xmlns:a16="http://schemas.microsoft.com/office/drawing/2014/main" id="{695D172D-9855-4021-A913-93004769879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301" r="22961" b="3337"/>
                      <a:stretch>
                        <a:fillRect/>
                      </a:stretch>
                    </p:blipFill>
                    <p:spPr bwMode="auto">
                      <a:xfrm>
                        <a:off x="4419109" y="450635"/>
                        <a:ext cx="4608512" cy="602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028F79C-D394-488B-B74E-135413149E8B}"/>
              </a:ext>
            </a:extLst>
          </p:cNvPr>
          <p:cNvSpPr txBox="1"/>
          <p:nvPr/>
        </p:nvSpPr>
        <p:spPr>
          <a:xfrm>
            <a:off x="6896" y="310753"/>
            <a:ext cx="456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7.3.1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复化梯形公式及其误差</a:t>
            </a:r>
            <a:endParaRPr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分析和算法实现</a:t>
            </a:r>
            <a:endParaRPr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684608A-FCBE-4331-AC41-4F105C739871}"/>
              </a:ext>
            </a:extLst>
          </p:cNvPr>
          <p:cNvSpPr txBox="1">
            <a:spLocks noChangeArrowheads="1"/>
          </p:cNvSpPr>
          <p:nvPr/>
        </p:nvSpPr>
        <p:spPr>
          <a:xfrm>
            <a:off x="135141" y="4467357"/>
            <a:ext cx="4283968" cy="504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Aft>
                <a:spcPts val="0"/>
              </a:spcAft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(2)</a:t>
            </a:r>
            <a:r>
              <a:rPr lang="zh-CN" altLang="en-US" sz="24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复化梯形公式的算法流程图</a:t>
            </a:r>
          </a:p>
        </p:txBody>
      </p:sp>
    </p:spTree>
    <p:extLst>
      <p:ext uri="{BB962C8B-B14F-4D97-AF65-F5344CB8AC3E}">
        <p14:creationId xmlns:p14="http://schemas.microsoft.com/office/powerpoint/2010/main" val="2687814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9BE1171-49BB-4E18-8543-B165BCF8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16632"/>
            <a:ext cx="770485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(3)</a:t>
            </a:r>
            <a:r>
              <a:rPr lang="zh-CN" altLang="en-US" sz="24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复化梯形公式的程序实现</a:t>
            </a:r>
            <a:r>
              <a:rPr lang="en-US" altLang="zh-CN" sz="24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800" b="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FuheTixing.m</a:t>
            </a:r>
            <a:endParaRPr lang="zh-CN" altLang="en-US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C44E09-5667-4DD4-A903-9B063D93FEE0}"/>
              </a:ext>
            </a:extLst>
          </p:cNvPr>
          <p:cNvSpPr txBox="1"/>
          <p:nvPr/>
        </p:nvSpPr>
        <p:spPr>
          <a:xfrm>
            <a:off x="2051720" y="908720"/>
            <a:ext cx="63367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s=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FuheTixing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f,a,b,M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%Input      - f is the integrand 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 - a and b are upper and lower limits of integration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 - M is the number of subintervals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%Output   - s is the trapezoidal rule sum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f=@(x) 20.*x.^3+sin(x)-6.*x-3;</a:t>
            </a:r>
          </a:p>
          <a:p>
            <a:pPr algn="l"/>
            <a:r>
              <a:rPr lang="pt-BR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a=1; b=3; M=10;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s=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FuheTixing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f,a,b,M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CN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h=(b-a)/M;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s=0;</a:t>
            </a:r>
          </a:p>
          <a:p>
            <a:pPr algn="l"/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k=1:(M-1)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x=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a+h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*k;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s=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s+f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algn="l"/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pt-BR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s=h*(f(a)+f(b))/2+h*s;</a:t>
            </a:r>
          </a:p>
        </p:txBody>
      </p:sp>
    </p:spTree>
    <p:extLst>
      <p:ext uri="{BB962C8B-B14F-4D97-AF65-F5344CB8AC3E}">
        <p14:creationId xmlns:p14="http://schemas.microsoft.com/office/powerpoint/2010/main" val="3926467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D9B79D-FDAF-4F51-B6DD-CA8A00917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5" y="229036"/>
            <a:ext cx="8280920" cy="3960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D8C26C-61D9-48C1-865B-FAE70ADB7594}"/>
              </a:ext>
            </a:extLst>
          </p:cNvPr>
          <p:cNvSpPr txBox="1"/>
          <p:nvPr/>
        </p:nvSpPr>
        <p:spPr>
          <a:xfrm>
            <a:off x="164134" y="224970"/>
            <a:ext cx="73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7.4</a:t>
            </a:r>
            <a:endParaRPr lang="zh-CN" altLang="en-US" sz="20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7751FB-387B-4D8E-AEE0-FA4F6343C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92" y="629877"/>
            <a:ext cx="7267144" cy="37830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D5C7B4C-C891-491C-A853-44992A2FC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97" y="3933056"/>
            <a:ext cx="3830303" cy="25829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4E0E198-6970-4567-A304-9E93C11C8607}"/>
              </a:ext>
            </a:extLst>
          </p:cNvPr>
          <p:cNvSpPr txBox="1"/>
          <p:nvPr/>
        </p:nvSpPr>
        <p:spPr>
          <a:xfrm>
            <a:off x="5652120" y="75990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</a:rPr>
              <a:t>7.2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41977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E1D8E6-0709-440E-B487-DD8AE2762896}"/>
              </a:ext>
            </a:extLst>
          </p:cNvPr>
          <p:cNvSpPr txBox="1"/>
          <p:nvPr/>
        </p:nvSpPr>
        <p:spPr>
          <a:xfrm>
            <a:off x="1187624" y="462450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fontAlgn="auto">
              <a:spcAft>
                <a:spcPts val="0"/>
              </a:spcAft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7.3.2 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复化辛普森公式及其误差分析和算法实现</a:t>
            </a: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8C56CD42-D539-4B40-84E4-EB35A969CA33}"/>
              </a:ext>
            </a:extLst>
          </p:cNvPr>
          <p:cNvGrpSpPr>
            <a:grpSpLocks/>
          </p:cNvGrpSpPr>
          <p:nvPr/>
        </p:nvGrpSpPr>
        <p:grpSpPr bwMode="auto">
          <a:xfrm>
            <a:off x="3586531" y="1113139"/>
            <a:ext cx="3787327" cy="676300"/>
            <a:chOff x="2638" y="1793"/>
            <a:chExt cx="3313" cy="804"/>
          </a:xfrm>
        </p:grpSpPr>
        <p:sp>
          <p:nvSpPr>
            <p:cNvPr id="4" name="Rectangle 28">
              <a:extLst>
                <a:ext uri="{FF2B5EF4-FFF2-40B4-BE49-F238E27FC236}">
                  <a16:creationId xmlns:a16="http://schemas.microsoft.com/office/drawing/2014/main" id="{91BFA863-BD2F-43AD-AC95-6406E2561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1920"/>
              <a:ext cx="583" cy="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分点</a:t>
              </a:r>
            </a:p>
          </p:txBody>
        </p:sp>
        <p:graphicFrame>
          <p:nvGraphicFramePr>
            <p:cNvPr id="5" name="Object 29">
              <a:extLst>
                <a:ext uri="{FF2B5EF4-FFF2-40B4-BE49-F238E27FC236}">
                  <a16:creationId xmlns:a16="http://schemas.microsoft.com/office/drawing/2014/main" id="{2907908B-29BC-44E5-9086-2B3B0224E5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0331487"/>
                </p:ext>
              </p:extLst>
            </p:nvPr>
          </p:nvGraphicFramePr>
          <p:xfrm>
            <a:off x="3263" y="1793"/>
            <a:ext cx="2688" cy="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359" name="Equation" r:id="rId3" imgW="1358640" imgH="406080" progId="Equation.DSMT4">
                    <p:embed/>
                  </p:oleObj>
                </mc:Choice>
                <mc:Fallback>
                  <p:oleObj name="Equation" r:id="rId3" imgW="1358640" imgH="406080" progId="Equation.DSMT4">
                    <p:embed/>
                    <p:pic>
                      <p:nvPicPr>
                        <p:cNvPr id="58397" name="Object 29">
                          <a:extLst>
                            <a:ext uri="{FF2B5EF4-FFF2-40B4-BE49-F238E27FC236}">
                              <a16:creationId xmlns:a16="http://schemas.microsoft.com/office/drawing/2014/main" id="{866443F6-C27D-4248-9B37-1051A55455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3" y="1793"/>
                          <a:ext cx="2688" cy="8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3">
            <a:extLst>
              <a:ext uri="{FF2B5EF4-FFF2-40B4-BE49-F238E27FC236}">
                <a16:creationId xmlns:a16="http://schemas.microsoft.com/office/drawing/2014/main" id="{2CDEC3D2-F9B0-480D-8EB0-7EE29ACC9EE9}"/>
              </a:ext>
            </a:extLst>
          </p:cNvPr>
          <p:cNvGrpSpPr>
            <a:grpSpLocks/>
          </p:cNvGrpSpPr>
          <p:nvPr/>
        </p:nvGrpSpPr>
        <p:grpSpPr bwMode="auto">
          <a:xfrm>
            <a:off x="312724" y="1767311"/>
            <a:ext cx="9144000" cy="508000"/>
            <a:chOff x="48" y="1032"/>
            <a:chExt cx="5760" cy="320"/>
          </a:xfrm>
        </p:grpSpPr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id="{EA9907DA-6812-4021-AE69-4309995E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037"/>
              <a:ext cx="57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在区间                                              上采用</a:t>
              </a:r>
              <a:r>
                <a:rPr lang="en-US" altLang="zh-CN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Simpson</a:t>
              </a:r>
              <a:r>
                <a:rPr lang="zh-CN" altLang="en-US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公式</a:t>
              </a:r>
            </a:p>
          </p:txBody>
        </p:sp>
        <p:graphicFrame>
          <p:nvGraphicFramePr>
            <p:cNvPr id="8" name="Object 32">
              <a:extLst>
                <a:ext uri="{FF2B5EF4-FFF2-40B4-BE49-F238E27FC236}">
                  <a16:creationId xmlns:a16="http://schemas.microsoft.com/office/drawing/2014/main" id="{A044AF6E-2254-4CDD-BDD9-8872A46A54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5092779"/>
                </p:ext>
              </p:extLst>
            </p:nvPr>
          </p:nvGraphicFramePr>
          <p:xfrm>
            <a:off x="687" y="1032"/>
            <a:ext cx="222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360" name="Equation" r:id="rId5" imgW="1587240" imgH="228600" progId="Equation.DSMT4">
                    <p:embed/>
                  </p:oleObj>
                </mc:Choice>
                <mc:Fallback>
                  <p:oleObj name="Equation" r:id="rId5" imgW="1587240" imgH="228600" progId="Equation.DSMT4">
                    <p:embed/>
                    <p:pic>
                      <p:nvPicPr>
                        <p:cNvPr id="58400" name="Object 32">
                          <a:extLst>
                            <a:ext uri="{FF2B5EF4-FFF2-40B4-BE49-F238E27FC236}">
                              <a16:creationId xmlns:a16="http://schemas.microsoft.com/office/drawing/2014/main" id="{625D95DE-FAC9-4D1F-A2C1-AA9390CC72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" y="1032"/>
                          <a:ext cx="222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1">
            <a:extLst>
              <a:ext uri="{FF2B5EF4-FFF2-40B4-BE49-F238E27FC236}">
                <a16:creationId xmlns:a16="http://schemas.microsoft.com/office/drawing/2014/main" id="{C5DB0A29-9D3C-4748-80B5-94BC6392C204}"/>
              </a:ext>
            </a:extLst>
          </p:cNvPr>
          <p:cNvGrpSpPr>
            <a:grpSpLocks/>
          </p:cNvGrpSpPr>
          <p:nvPr/>
        </p:nvGrpSpPr>
        <p:grpSpPr bwMode="auto">
          <a:xfrm>
            <a:off x="330200" y="1235360"/>
            <a:ext cx="3496961" cy="461666"/>
            <a:chOff x="65" y="1931"/>
            <a:chExt cx="2825" cy="313"/>
          </a:xfrm>
        </p:grpSpPr>
        <p:sp>
          <p:nvSpPr>
            <p:cNvPr id="12" name="Rectangle 42">
              <a:extLst>
                <a:ext uri="{FF2B5EF4-FFF2-40B4-BE49-F238E27FC236}">
                  <a16:creationId xmlns:a16="http://schemas.microsoft.com/office/drawing/2014/main" id="{01CAFC02-F967-443B-9083-B77F1E81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" y="1931"/>
              <a:ext cx="282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将积分区间         </a:t>
              </a:r>
              <a:r>
                <a:rPr lang="en-US" altLang="zh-CN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n</a:t>
              </a:r>
              <a:r>
                <a:rPr lang="zh-CN" altLang="en-US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等分：</a:t>
              </a:r>
            </a:p>
          </p:txBody>
        </p:sp>
        <p:graphicFrame>
          <p:nvGraphicFramePr>
            <p:cNvPr id="13" name="Object 43">
              <a:extLst>
                <a:ext uri="{FF2B5EF4-FFF2-40B4-BE49-F238E27FC236}">
                  <a16:creationId xmlns:a16="http://schemas.microsoft.com/office/drawing/2014/main" id="{7C17573B-F08B-4D38-A414-C4537317B3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5306302"/>
                </p:ext>
              </p:extLst>
            </p:nvPr>
          </p:nvGraphicFramePr>
          <p:xfrm>
            <a:off x="1381" y="1943"/>
            <a:ext cx="50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361" name="Equation" r:id="rId7" imgW="342720" imgH="203040" progId="Equation.DSMT4">
                    <p:embed/>
                  </p:oleObj>
                </mc:Choice>
                <mc:Fallback>
                  <p:oleObj name="Equation" r:id="rId7" imgW="342720" imgH="203040" progId="Equation.DSMT4">
                    <p:embed/>
                    <p:pic>
                      <p:nvPicPr>
                        <p:cNvPr id="58411" name="Object 43">
                          <a:extLst>
                            <a:ext uri="{FF2B5EF4-FFF2-40B4-BE49-F238E27FC236}">
                              <a16:creationId xmlns:a16="http://schemas.microsoft.com/office/drawing/2014/main" id="{938FEFA5-AC7F-4C2B-9C25-134CB782D7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" y="1943"/>
                          <a:ext cx="50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428FF063-48F1-46FC-B035-3E8CDF8963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903176"/>
              </p:ext>
            </p:extLst>
          </p:nvPr>
        </p:nvGraphicFramePr>
        <p:xfrm>
          <a:off x="153367" y="2533803"/>
          <a:ext cx="8729376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62" r:id="rId9" imgW="4064000" imgH="431800" progId="Equation.3">
                  <p:embed/>
                </p:oleObj>
              </mc:Choice>
              <mc:Fallback>
                <p:oleObj r:id="rId9" imgW="4064000" imgH="431800" progId="Equation.3">
                  <p:embed/>
                  <p:pic>
                    <p:nvPicPr>
                      <p:cNvPr id="333828" name="Object 4">
                        <a:extLst>
                          <a:ext uri="{FF2B5EF4-FFF2-40B4-BE49-F238E27FC236}">
                            <a16:creationId xmlns:a16="http://schemas.microsoft.com/office/drawing/2014/main" id="{2B4F99EF-0381-46D5-8AD8-77C976E7B42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67" y="2533803"/>
                        <a:ext cx="8729376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192A0A66-2198-4D5B-BE04-4382FFEEED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993932"/>
              </p:ext>
            </p:extLst>
          </p:nvPr>
        </p:nvGraphicFramePr>
        <p:xfrm>
          <a:off x="425450" y="3373438"/>
          <a:ext cx="53260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63" name="Equation" r:id="rId11" imgW="2717640" imgH="457200" progId="Equation.DSMT4">
                  <p:embed/>
                </p:oleObj>
              </mc:Choice>
              <mc:Fallback>
                <p:oleObj name="Equation" r:id="rId11" imgW="2717640" imgH="457200" progId="Equation.DSMT4">
                  <p:embed/>
                  <p:pic>
                    <p:nvPicPr>
                      <p:cNvPr id="333829" name="Object 5">
                        <a:extLst>
                          <a:ext uri="{FF2B5EF4-FFF2-40B4-BE49-F238E27FC236}">
                            <a16:creationId xmlns:a16="http://schemas.microsoft.com/office/drawing/2014/main" id="{3EDB4152-C46E-4F95-9041-198E5CB443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3373438"/>
                        <a:ext cx="53260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869C501C-C25F-4CFE-B70A-5B5657CDACC3}"/>
              </a:ext>
            </a:extLst>
          </p:cNvPr>
          <p:cNvSpPr txBox="1"/>
          <p:nvPr/>
        </p:nvSpPr>
        <p:spPr>
          <a:xfrm>
            <a:off x="369586" y="4806829"/>
            <a:ext cx="54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6103C2-2779-4402-B54C-1D829F3A94F8}"/>
              </a:ext>
            </a:extLst>
          </p:cNvPr>
          <p:cNvSpPr txBox="1"/>
          <p:nvPr/>
        </p:nvSpPr>
        <p:spPr>
          <a:xfrm>
            <a:off x="6536129" y="4806829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(7.3)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572037C6-D827-47AD-9215-BA1EBDDF3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83" y="5565310"/>
            <a:ext cx="480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称为复化辛普森公式。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</p:txBody>
      </p:sp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F59C6FC2-32A5-489C-A2F1-5E3FCF054A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311049"/>
              </p:ext>
            </p:extLst>
          </p:nvPr>
        </p:nvGraphicFramePr>
        <p:xfrm>
          <a:off x="748874" y="4636935"/>
          <a:ext cx="56753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64" name="Equation" r:id="rId13" imgW="2895480" imgH="457200" progId="Equation.DSMT4">
                  <p:embed/>
                </p:oleObj>
              </mc:Choice>
              <mc:Fallback>
                <p:oleObj name="Equation" r:id="rId13" imgW="2895480" imgH="45720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192A0A66-2198-4D5B-BE04-4382FFEEED0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874" y="4636935"/>
                        <a:ext cx="567531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523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2" name="AutoShape 30" descr="再生纸">
            <a:extLst>
              <a:ext uri="{FF2B5EF4-FFF2-40B4-BE49-F238E27FC236}">
                <a16:creationId xmlns:a16="http://schemas.microsoft.com/office/drawing/2014/main" id="{6FFE58B2-220F-49A3-A091-634EAF72F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3" y="713049"/>
            <a:ext cx="3317329" cy="461665"/>
          </a:xfrm>
          <a:prstGeom prst="bevel">
            <a:avLst>
              <a:gd name="adj" fmla="val 491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复化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Simpson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公式的余项</a:t>
            </a:r>
          </a:p>
        </p:txBody>
      </p:sp>
      <p:graphicFrame>
        <p:nvGraphicFramePr>
          <p:cNvPr id="59423" name="Object 31">
            <a:extLst>
              <a:ext uri="{FF2B5EF4-FFF2-40B4-BE49-F238E27FC236}">
                <a16:creationId xmlns:a16="http://schemas.microsoft.com/office/drawing/2014/main" id="{695968C7-727D-4576-937C-DBF3F934E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249627"/>
              </p:ext>
            </p:extLst>
          </p:nvPr>
        </p:nvGraphicFramePr>
        <p:xfrm>
          <a:off x="941072" y="1318866"/>
          <a:ext cx="6230664" cy="1167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74" name="Equation" r:id="rId4" imgW="2908080" imgH="533160" progId="Equation.DSMT4">
                  <p:embed/>
                </p:oleObj>
              </mc:Choice>
              <mc:Fallback>
                <p:oleObj name="Equation" r:id="rId4" imgW="2908080" imgH="533160" progId="Equation.DSMT4">
                  <p:embed/>
                  <p:pic>
                    <p:nvPicPr>
                      <p:cNvPr id="59423" name="Object 31">
                        <a:extLst>
                          <a:ext uri="{FF2B5EF4-FFF2-40B4-BE49-F238E27FC236}">
                            <a16:creationId xmlns:a16="http://schemas.microsoft.com/office/drawing/2014/main" id="{695968C7-727D-4576-937C-DBF3F934E5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072" y="1318866"/>
                        <a:ext cx="6230664" cy="1167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35" name="Group 43">
            <a:extLst>
              <a:ext uri="{FF2B5EF4-FFF2-40B4-BE49-F238E27FC236}">
                <a16:creationId xmlns:a16="http://schemas.microsoft.com/office/drawing/2014/main" id="{BCB02070-FA8A-4C4F-8A67-406B0D25F0A4}"/>
              </a:ext>
            </a:extLst>
          </p:cNvPr>
          <p:cNvGrpSpPr>
            <a:grpSpLocks/>
          </p:cNvGrpSpPr>
          <p:nvPr/>
        </p:nvGrpSpPr>
        <p:grpSpPr bwMode="auto">
          <a:xfrm>
            <a:off x="3564745" y="736379"/>
            <a:ext cx="3189137" cy="485052"/>
            <a:chOff x="3433" y="213"/>
            <a:chExt cx="1680" cy="329"/>
          </a:xfrm>
        </p:grpSpPr>
        <p:sp>
          <p:nvSpPr>
            <p:cNvPr id="59425" name="Rectangle 33">
              <a:extLst>
                <a:ext uri="{FF2B5EF4-FFF2-40B4-BE49-F238E27FC236}">
                  <a16:creationId xmlns:a16="http://schemas.microsoft.com/office/drawing/2014/main" id="{EBCA2853-42A6-4F69-A3C7-876272575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219"/>
              <a:ext cx="259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设</a:t>
              </a:r>
            </a:p>
          </p:txBody>
        </p:sp>
        <p:graphicFrame>
          <p:nvGraphicFramePr>
            <p:cNvPr id="59426" name="Object 34">
              <a:extLst>
                <a:ext uri="{FF2B5EF4-FFF2-40B4-BE49-F238E27FC236}">
                  <a16:creationId xmlns:a16="http://schemas.microsoft.com/office/drawing/2014/main" id="{263E9DD2-ABC3-47F5-994D-AC1DDCA44E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2157947"/>
                </p:ext>
              </p:extLst>
            </p:nvPr>
          </p:nvGraphicFramePr>
          <p:xfrm>
            <a:off x="3579" y="213"/>
            <a:ext cx="153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175" name="Equation" r:id="rId6" imgW="1066680" imgH="228600" progId="Equation.DSMT4">
                    <p:embed/>
                  </p:oleObj>
                </mc:Choice>
                <mc:Fallback>
                  <p:oleObj name="Equation" r:id="rId6" imgW="1066680" imgH="228600" progId="Equation.DSMT4">
                    <p:embed/>
                    <p:pic>
                      <p:nvPicPr>
                        <p:cNvPr id="59426" name="Object 34">
                          <a:extLst>
                            <a:ext uri="{FF2B5EF4-FFF2-40B4-BE49-F238E27FC236}">
                              <a16:creationId xmlns:a16="http://schemas.microsoft.com/office/drawing/2014/main" id="{263E9DD2-ABC3-47F5-994D-AC1DDCA44E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9" y="213"/>
                          <a:ext cx="153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36" name="Group 44">
            <a:extLst>
              <a:ext uri="{FF2B5EF4-FFF2-40B4-BE49-F238E27FC236}">
                <a16:creationId xmlns:a16="http://schemas.microsoft.com/office/drawing/2014/main" id="{F537EB72-1A7E-4126-B1FD-183684B90B72}"/>
              </a:ext>
            </a:extLst>
          </p:cNvPr>
          <p:cNvGrpSpPr>
            <a:grpSpLocks/>
          </p:cNvGrpSpPr>
          <p:nvPr/>
        </p:nvGrpSpPr>
        <p:grpSpPr bwMode="auto">
          <a:xfrm>
            <a:off x="666374" y="2553974"/>
            <a:ext cx="7229887" cy="976701"/>
            <a:chOff x="669" y="1314"/>
            <a:chExt cx="5643" cy="960"/>
          </a:xfrm>
        </p:grpSpPr>
        <p:sp>
          <p:nvSpPr>
            <p:cNvPr id="59428" name="Rectangle 36">
              <a:extLst>
                <a:ext uri="{FF2B5EF4-FFF2-40B4-BE49-F238E27FC236}">
                  <a16:creationId xmlns:a16="http://schemas.microsoft.com/office/drawing/2014/main" id="{66745B83-654D-4D7A-9209-A03C9DDDD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" y="1314"/>
              <a:ext cx="5634" cy="9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400">
                <a:latin typeface="+mn-ea"/>
                <a:ea typeface="+mn-ea"/>
              </a:endParaRPr>
            </a:p>
          </p:txBody>
        </p:sp>
        <p:graphicFrame>
          <p:nvGraphicFramePr>
            <p:cNvPr id="59429" name="Object 37">
              <a:extLst>
                <a:ext uri="{FF2B5EF4-FFF2-40B4-BE49-F238E27FC236}">
                  <a16:creationId xmlns:a16="http://schemas.microsoft.com/office/drawing/2014/main" id="{D3D0DCCB-87AD-422F-A6CF-4BCE9D3FBE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3623961"/>
                </p:ext>
              </p:extLst>
            </p:nvPr>
          </p:nvGraphicFramePr>
          <p:xfrm>
            <a:off x="696" y="1393"/>
            <a:ext cx="5616" cy="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176" name="Equation" r:id="rId8" imgW="3263760" imgH="431640" progId="Equation.DSMT4">
                    <p:embed/>
                  </p:oleObj>
                </mc:Choice>
                <mc:Fallback>
                  <p:oleObj name="Equation" r:id="rId8" imgW="3263760" imgH="431640" progId="Equation.DSMT4">
                    <p:embed/>
                    <p:pic>
                      <p:nvPicPr>
                        <p:cNvPr id="59429" name="Object 37">
                          <a:extLst>
                            <a:ext uri="{FF2B5EF4-FFF2-40B4-BE49-F238E27FC236}">
                              <a16:creationId xmlns:a16="http://schemas.microsoft.com/office/drawing/2014/main" id="{D3D0DCCB-87AD-422F-A6CF-4BCE9D3FBE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1393"/>
                          <a:ext cx="5616" cy="8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30" name="Rectangle 38">
            <a:extLst>
              <a:ext uri="{FF2B5EF4-FFF2-40B4-BE49-F238E27FC236}">
                <a16:creationId xmlns:a16="http://schemas.microsoft.com/office/drawing/2014/main" id="{37799D62-5C02-4289-8986-69757CEE9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36" y="3720527"/>
            <a:ext cx="2460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由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介值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定理</a:t>
            </a:r>
          </a:p>
        </p:txBody>
      </p:sp>
      <p:graphicFrame>
        <p:nvGraphicFramePr>
          <p:cNvPr id="59431" name="Object 39">
            <a:extLst>
              <a:ext uri="{FF2B5EF4-FFF2-40B4-BE49-F238E27FC236}">
                <a16:creationId xmlns:a16="http://schemas.microsoft.com/office/drawing/2014/main" id="{89F903A9-F341-47A9-BDFD-E25E242A07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575043"/>
              </p:ext>
            </p:extLst>
          </p:nvPr>
        </p:nvGraphicFramePr>
        <p:xfrm>
          <a:off x="1717952" y="3745550"/>
          <a:ext cx="1543549" cy="457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77" name="Equation" r:id="rId10" imgW="685800" imgH="203040" progId="Equation.DSMT4">
                  <p:embed/>
                </p:oleObj>
              </mc:Choice>
              <mc:Fallback>
                <p:oleObj name="Equation" r:id="rId10" imgW="685800" imgH="203040" progId="Equation.DSMT4">
                  <p:embed/>
                  <p:pic>
                    <p:nvPicPr>
                      <p:cNvPr id="59431" name="Object 39">
                        <a:extLst>
                          <a:ext uri="{FF2B5EF4-FFF2-40B4-BE49-F238E27FC236}">
                            <a16:creationId xmlns:a16="http://schemas.microsoft.com/office/drawing/2014/main" id="{89F903A9-F341-47A9-BDFD-E25E242A0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952" y="3745550"/>
                        <a:ext cx="1543549" cy="457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2" name="Object 40">
            <a:extLst>
              <a:ext uri="{FF2B5EF4-FFF2-40B4-BE49-F238E27FC236}">
                <a16:creationId xmlns:a16="http://schemas.microsoft.com/office/drawing/2014/main" id="{60E4CB51-0917-48A5-9DE2-745770277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8359"/>
              </p:ext>
            </p:extLst>
          </p:nvPr>
        </p:nvGraphicFramePr>
        <p:xfrm>
          <a:off x="2771800" y="4081563"/>
          <a:ext cx="3384376" cy="101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78" name="Equation" r:id="rId12" imgW="1473120" imgH="431640" progId="Equation.DSMT4">
                  <p:embed/>
                </p:oleObj>
              </mc:Choice>
              <mc:Fallback>
                <p:oleObj name="Equation" r:id="rId12" imgW="1473120" imgH="431640" progId="Equation.DSMT4">
                  <p:embed/>
                  <p:pic>
                    <p:nvPicPr>
                      <p:cNvPr id="59432" name="Object 40">
                        <a:extLst>
                          <a:ext uri="{FF2B5EF4-FFF2-40B4-BE49-F238E27FC236}">
                            <a16:creationId xmlns:a16="http://schemas.microsoft.com/office/drawing/2014/main" id="{60E4CB51-0917-48A5-9DE2-7457702770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081563"/>
                        <a:ext cx="3384376" cy="1017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3" name="Object 41">
            <a:extLst>
              <a:ext uri="{FF2B5EF4-FFF2-40B4-BE49-F238E27FC236}">
                <a16:creationId xmlns:a16="http://schemas.microsoft.com/office/drawing/2014/main" id="{F0E82A3E-194C-486F-B3EF-D57A4B451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284289"/>
              </p:ext>
            </p:extLst>
          </p:nvPr>
        </p:nvGraphicFramePr>
        <p:xfrm>
          <a:off x="1131726" y="5221075"/>
          <a:ext cx="6299185" cy="1160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79" name="Equation" r:id="rId14" imgW="2603160" imgH="469800" progId="Equation.DSMT4">
                  <p:embed/>
                </p:oleObj>
              </mc:Choice>
              <mc:Fallback>
                <p:oleObj name="Equation" r:id="rId14" imgW="2603160" imgH="469800" progId="Equation.DSMT4">
                  <p:embed/>
                  <p:pic>
                    <p:nvPicPr>
                      <p:cNvPr id="59433" name="Object 41">
                        <a:extLst>
                          <a:ext uri="{FF2B5EF4-FFF2-40B4-BE49-F238E27FC236}">
                            <a16:creationId xmlns:a16="http://schemas.microsoft.com/office/drawing/2014/main" id="{F0E82A3E-194C-486F-B3EF-D57A4B4518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726" y="5221075"/>
                        <a:ext cx="6299185" cy="1160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34" name="Rectangle 42">
            <a:extLst>
              <a:ext uri="{FF2B5EF4-FFF2-40B4-BE49-F238E27FC236}">
                <a16:creationId xmlns:a16="http://schemas.microsoft.com/office/drawing/2014/main" id="{F89F3436-936B-470C-BADE-739E07A1E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6" y="4833710"/>
            <a:ext cx="2070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余项估计式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F225D9-D7FC-4C74-81EC-69537762E03B}"/>
              </a:ext>
            </a:extLst>
          </p:cNvPr>
          <p:cNvSpPr txBox="1"/>
          <p:nvPr/>
        </p:nvSpPr>
        <p:spPr>
          <a:xfrm>
            <a:off x="1259632" y="191061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fontAlgn="auto">
              <a:spcAft>
                <a:spcPts val="0"/>
              </a:spcAft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7.3.2 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复化辛普森公式及其误差分析和算法实现</a:t>
            </a:r>
          </a:p>
        </p:txBody>
      </p:sp>
    </p:spTree>
    <p:extLst>
      <p:ext uri="{BB962C8B-B14F-4D97-AF65-F5344CB8AC3E}">
        <p14:creationId xmlns:p14="http://schemas.microsoft.com/office/powerpoint/2010/main" val="4037816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37" name="Object 21">
            <a:extLst>
              <a:ext uri="{FF2B5EF4-FFF2-40B4-BE49-F238E27FC236}">
                <a16:creationId xmlns:a16="http://schemas.microsoft.com/office/drawing/2014/main" id="{5B4BBC87-98E4-41D4-A27C-8A3BE3677C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780171"/>
              </p:ext>
            </p:extLst>
          </p:nvPr>
        </p:nvGraphicFramePr>
        <p:xfrm>
          <a:off x="251520" y="773009"/>
          <a:ext cx="7436600" cy="1289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968" name="Equation" r:id="rId3" imgW="3276360" imgH="495000" progId="Equation.DSMT4">
                  <p:embed/>
                </p:oleObj>
              </mc:Choice>
              <mc:Fallback>
                <p:oleObj name="Equation" r:id="rId3" imgW="3276360" imgH="495000" progId="Equation.DSMT4">
                  <p:embed/>
                  <p:pic>
                    <p:nvPicPr>
                      <p:cNvPr id="60437" name="Object 21">
                        <a:extLst>
                          <a:ext uri="{FF2B5EF4-FFF2-40B4-BE49-F238E27FC236}">
                            <a16:creationId xmlns:a16="http://schemas.microsoft.com/office/drawing/2014/main" id="{5B4BBC87-98E4-41D4-A27C-8A3BE3677C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773009"/>
                        <a:ext cx="7436600" cy="1289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Object 22">
            <a:extLst>
              <a:ext uri="{FF2B5EF4-FFF2-40B4-BE49-F238E27FC236}">
                <a16:creationId xmlns:a16="http://schemas.microsoft.com/office/drawing/2014/main" id="{7CA0C593-D79A-45D7-9EE5-F9B47A6B1E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106971"/>
              </p:ext>
            </p:extLst>
          </p:nvPr>
        </p:nvGraphicFramePr>
        <p:xfrm>
          <a:off x="1198464" y="2009154"/>
          <a:ext cx="4032448" cy="982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969" name="Equation" r:id="rId5" imgW="1434960" imgH="342720" progId="Equation.DSMT4">
                  <p:embed/>
                </p:oleObj>
              </mc:Choice>
              <mc:Fallback>
                <p:oleObj name="Equation" r:id="rId5" imgW="1434960" imgH="342720" progId="Equation.DSMT4">
                  <p:embed/>
                  <p:pic>
                    <p:nvPicPr>
                      <p:cNvPr id="60438" name="Object 22">
                        <a:extLst>
                          <a:ext uri="{FF2B5EF4-FFF2-40B4-BE49-F238E27FC236}">
                            <a16:creationId xmlns:a16="http://schemas.microsoft.com/office/drawing/2014/main" id="{7CA0C593-D79A-45D7-9EE5-F9B47A6B1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464" y="2009154"/>
                        <a:ext cx="4032448" cy="982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48DAFE9-76ED-4B75-A0E7-0E519C126026}"/>
              </a:ext>
            </a:extLst>
          </p:cNvPr>
          <p:cNvSpPr txBox="1"/>
          <p:nvPr/>
        </p:nvSpPr>
        <p:spPr>
          <a:xfrm>
            <a:off x="83055" y="200024"/>
            <a:ext cx="4115916" cy="45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复化</a:t>
            </a:r>
            <a:r>
              <a:rPr lang="en-US" altLang="zh-CN" sz="2400" dirty="0">
                <a:solidFill>
                  <a:srgbClr val="FF0000"/>
                </a:solidFill>
              </a:rPr>
              <a:t>Simpson</a:t>
            </a:r>
            <a:r>
              <a:rPr lang="zh-CN" altLang="en-US" sz="2400" dirty="0">
                <a:solidFill>
                  <a:srgbClr val="0000FF"/>
                </a:solidFill>
              </a:rPr>
              <a:t>公式的收敛性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E1BC34-8927-4147-A2E5-DDCD2AAF1BE5}"/>
              </a:ext>
            </a:extLst>
          </p:cNvPr>
          <p:cNvSpPr txBox="1"/>
          <p:nvPr/>
        </p:nvSpPr>
        <p:spPr>
          <a:xfrm>
            <a:off x="7236296" y="2465657"/>
            <a:ext cx="1166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0" dirty="0">
                <a:solidFill>
                  <a:srgbClr val="FF0000"/>
                </a:solidFill>
                <a:latin typeface="+mn-ea"/>
                <a:ea typeface="+mn-ea"/>
              </a:rPr>
              <a:t>练习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65584A-C083-4967-B5A7-CD0FE45BE575}"/>
              </a:ext>
            </a:extLst>
          </p:cNvPr>
          <p:cNvSpPr/>
          <p:nvPr/>
        </p:nvSpPr>
        <p:spPr>
          <a:xfrm>
            <a:off x="190342" y="3190772"/>
            <a:ext cx="4267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复化</a:t>
            </a:r>
            <a:r>
              <a:rPr lang="en-US" altLang="zh-CN" sz="2400" dirty="0">
                <a:solidFill>
                  <a:srgbClr val="FF0000"/>
                </a:solidFill>
              </a:rPr>
              <a:t>Simpson</a:t>
            </a:r>
            <a:r>
              <a:rPr lang="zh-CN" altLang="en-US" sz="2400" dirty="0">
                <a:solidFill>
                  <a:srgbClr val="0000FF"/>
                </a:solidFill>
              </a:rPr>
              <a:t>公式的几何意义</a:t>
            </a:r>
          </a:p>
        </p:txBody>
      </p:sp>
      <p:pic>
        <p:nvPicPr>
          <p:cNvPr id="16" name="Picture 30" descr="Image000037">
            <a:extLst>
              <a:ext uri="{FF2B5EF4-FFF2-40B4-BE49-F238E27FC236}">
                <a16:creationId xmlns:a16="http://schemas.microsoft.com/office/drawing/2014/main" id="{F0B1D6AD-BF51-41DA-A2BF-7D959778F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29" y="4433678"/>
            <a:ext cx="4515106" cy="196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22">
            <a:extLst>
              <a:ext uri="{FF2B5EF4-FFF2-40B4-BE49-F238E27FC236}">
                <a16:creationId xmlns:a16="http://schemas.microsoft.com/office/drawing/2014/main" id="{EFB98EC7-7F32-421E-B7B7-5AAF3C3C5FB6}"/>
              </a:ext>
            </a:extLst>
          </p:cNvPr>
          <p:cNvGrpSpPr>
            <a:grpSpLocks/>
          </p:cNvGrpSpPr>
          <p:nvPr/>
        </p:nvGrpSpPr>
        <p:grpSpPr bwMode="auto">
          <a:xfrm>
            <a:off x="1077948" y="4197176"/>
            <a:ext cx="4795937" cy="2204354"/>
            <a:chOff x="1536" y="2304"/>
            <a:chExt cx="3518" cy="1680"/>
          </a:xfrm>
        </p:grpSpPr>
        <p:sp>
          <p:nvSpPr>
            <p:cNvPr id="18" name="Line 23">
              <a:extLst>
                <a:ext uri="{FF2B5EF4-FFF2-40B4-BE49-F238E27FC236}">
                  <a16:creationId xmlns:a16="http://schemas.microsoft.com/office/drawing/2014/main" id="{EAED7392-7027-4E66-A690-1BC295852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3975"/>
              <a:ext cx="35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4A11FED1-5E07-4375-AEF2-62BEB55DF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304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Rectangle 25">
            <a:extLst>
              <a:ext uri="{FF2B5EF4-FFF2-40B4-BE49-F238E27FC236}">
                <a16:creationId xmlns:a16="http://schemas.microsoft.com/office/drawing/2014/main" id="{C29B8721-FD58-4945-8A0D-1F7A2BFE4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338" y="4602278"/>
            <a:ext cx="2944634" cy="503852"/>
          </a:xfrm>
          <a:prstGeom prst="rect">
            <a:avLst/>
          </a:prstGeom>
          <a:solidFill>
            <a:schemeClr val="accent1">
              <a:alpha val="50000"/>
            </a:schemeClr>
          </a:solidFill>
          <a:ln w="222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0000"/>
                </a:solidFill>
              </a:rPr>
              <a:t>小抛物</a:t>
            </a:r>
            <a:r>
              <a:rPr lang="zh-CN" altLang="en-US" sz="2400">
                <a:solidFill>
                  <a:srgbClr val="0000FF"/>
                </a:solidFill>
              </a:rPr>
              <a:t>面积</a:t>
            </a:r>
            <a:r>
              <a:rPr lang="zh-CN" altLang="en-US" sz="2400">
                <a:solidFill>
                  <a:srgbClr val="FF0000"/>
                </a:solidFill>
              </a:rPr>
              <a:t>之和</a:t>
            </a:r>
            <a:r>
              <a:rPr lang="zh-CN" altLang="en-US" sz="2400">
                <a:solidFill>
                  <a:srgbClr val="0000FF"/>
                </a:solidFill>
              </a:rPr>
              <a:t>近似</a:t>
            </a:r>
          </a:p>
        </p:txBody>
      </p:sp>
      <p:grpSp>
        <p:nvGrpSpPr>
          <p:cNvPr id="21" name="Group 26">
            <a:extLst>
              <a:ext uri="{FF2B5EF4-FFF2-40B4-BE49-F238E27FC236}">
                <a16:creationId xmlns:a16="http://schemas.microsoft.com/office/drawing/2014/main" id="{9B0E46E2-36AA-4229-951A-C31118575B80}"/>
              </a:ext>
            </a:extLst>
          </p:cNvPr>
          <p:cNvGrpSpPr>
            <a:grpSpLocks/>
          </p:cNvGrpSpPr>
          <p:nvPr/>
        </p:nvGrpSpPr>
        <p:grpSpPr bwMode="auto">
          <a:xfrm>
            <a:off x="5875201" y="4940857"/>
            <a:ext cx="2462366" cy="936426"/>
            <a:chOff x="4789" y="3330"/>
            <a:chExt cx="978" cy="637"/>
          </a:xfrm>
        </p:grpSpPr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43E00268-62F9-4561-B431-5738A290F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" y="3330"/>
              <a:ext cx="978" cy="637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DB643153-ED56-4A19-BACD-FDAAEBE28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5" y="3391"/>
              <a:ext cx="344" cy="523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dirty="0">
                  <a:solidFill>
                    <a:srgbClr val="FF0000"/>
                  </a:solidFill>
                  <a:sym typeface="Symbol" panose="05050102010706020507" pitchFamily="18" charset="2"/>
                </a:rPr>
                <a:t>---</a:t>
              </a:r>
              <a:endParaRPr lang="en-US" altLang="zh-CN" sz="4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23" name="Object 28">
              <a:extLst>
                <a:ext uri="{FF2B5EF4-FFF2-40B4-BE49-F238E27FC236}">
                  <a16:creationId xmlns:a16="http://schemas.microsoft.com/office/drawing/2014/main" id="{73CFA362-998C-4169-87BD-4D5504A41D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611799"/>
                </p:ext>
              </p:extLst>
            </p:nvPr>
          </p:nvGraphicFramePr>
          <p:xfrm>
            <a:off x="5114" y="3577"/>
            <a:ext cx="58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970" name="Equation" r:id="rId8" imgW="622080" imgH="203040" progId="Equation.DSMT4">
                    <p:embed/>
                  </p:oleObj>
                </mc:Choice>
                <mc:Fallback>
                  <p:oleObj name="Equation" r:id="rId8" imgW="622080" imgH="203040" progId="Equation.DSMT4">
                    <p:embed/>
                    <p:pic>
                      <p:nvPicPr>
                        <p:cNvPr id="54300" name="Object 28">
                          <a:extLst>
                            <a:ext uri="{FF2B5EF4-FFF2-40B4-BE49-F238E27FC236}">
                              <a16:creationId xmlns:a16="http://schemas.microsoft.com/office/drawing/2014/main" id="{4DA85DF0-1F24-40FE-BAA6-D0F04155A2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4" y="3577"/>
                          <a:ext cx="58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39124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7" name="Rectangle 3">
            <a:extLst>
              <a:ext uri="{FF2B5EF4-FFF2-40B4-BE49-F238E27FC236}">
                <a16:creationId xmlns:a16="http://schemas.microsoft.com/office/drawing/2014/main" id="{76BFFEF4-667B-4F3E-AF64-01569E0BE32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79512" y="3645024"/>
            <a:ext cx="3168352" cy="1511796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(2)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复化辛普森公式算法的流程图</a:t>
            </a:r>
          </a:p>
        </p:txBody>
      </p:sp>
      <p:graphicFrame>
        <p:nvGraphicFramePr>
          <p:cNvPr id="337925" name="Object 5">
            <a:extLst>
              <a:ext uri="{FF2B5EF4-FFF2-40B4-BE49-F238E27FC236}">
                <a16:creationId xmlns:a16="http://schemas.microsoft.com/office/drawing/2014/main" id="{74A36C71-765C-459C-83D4-56FAD6AAA9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995527"/>
              </p:ext>
            </p:extLst>
          </p:nvPr>
        </p:nvGraphicFramePr>
        <p:xfrm>
          <a:off x="3829846" y="342779"/>
          <a:ext cx="5256212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97" r:id="rId3" imgW="2514600" imgH="4000500" progId="Word.Picture.8">
                  <p:embed/>
                </p:oleObj>
              </mc:Choice>
              <mc:Fallback>
                <p:oleObj r:id="rId3" imgW="2514600" imgH="4000500" progId="Word.Picture.8">
                  <p:embed/>
                  <p:pic>
                    <p:nvPicPr>
                      <p:cNvPr id="337925" name="Object 5">
                        <a:extLst>
                          <a:ext uri="{FF2B5EF4-FFF2-40B4-BE49-F238E27FC236}">
                            <a16:creationId xmlns:a16="http://schemas.microsoft.com/office/drawing/2014/main" id="{74A36C71-765C-459C-83D4-56FAD6AAA9C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996" r="7845"/>
                      <a:stretch>
                        <a:fillRect/>
                      </a:stretch>
                    </p:blipFill>
                    <p:spPr bwMode="auto">
                      <a:xfrm>
                        <a:off x="3829846" y="342779"/>
                        <a:ext cx="5256212" cy="624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E1348E7A-F5C8-44B5-8961-039F1BE85A2C}"/>
              </a:ext>
            </a:extLst>
          </p:cNvPr>
          <p:cNvSpPr txBox="1">
            <a:spLocks noChangeArrowheads="1"/>
          </p:cNvSpPr>
          <p:nvPr/>
        </p:nvSpPr>
        <p:spPr>
          <a:xfrm>
            <a:off x="57942" y="620688"/>
            <a:ext cx="4836786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Aft>
                <a:spcPts val="0"/>
              </a:spcAft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(1)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复化辛普森公式计算步骤</a:t>
            </a:r>
          </a:p>
          <a:p>
            <a:pPr marL="0" indent="0" algn="just" fontAlgn="auto">
              <a:spcAft>
                <a:spcPts val="0"/>
              </a:spcAft>
              <a:buFontTx/>
              <a:buNone/>
            </a:pP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1)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确定步长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h=(b-a)/n	(n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为等分数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 marL="0" indent="0" algn="just" fontAlgn="auto">
              <a:spcAft>
                <a:spcPts val="0"/>
              </a:spcAft>
              <a:buFontTx/>
              <a:buNone/>
            </a:pP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2)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对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k=1,2,…,n-1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，计算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S1, S2</a:t>
            </a:r>
          </a:p>
          <a:p>
            <a:pPr marL="0" indent="0" algn="just" fontAlgn="auto">
              <a:spcAft>
                <a:spcPts val="0"/>
              </a:spcAft>
              <a:buFontTx/>
              <a:buNone/>
            </a:pP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3) S2=h[f(a)+4S1+2S2+f(b)]/6</a:t>
            </a:r>
          </a:p>
          <a:p>
            <a:pPr marL="0" indent="0" algn="just" fontAlgn="auto">
              <a:spcAft>
                <a:spcPts val="0"/>
              </a:spcAft>
              <a:buFontTx/>
              <a:buNone/>
            </a:pP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32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964163-3936-4F6C-A0D7-F844D7915B02}"/>
              </a:ext>
            </a:extLst>
          </p:cNvPr>
          <p:cNvSpPr txBox="1"/>
          <p:nvPr/>
        </p:nvSpPr>
        <p:spPr>
          <a:xfrm>
            <a:off x="251520" y="62068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7.1.1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定积分回顾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CA16C-0C30-42BA-89AD-1A2E18961831}"/>
              </a:ext>
            </a:extLst>
          </p:cNvPr>
          <p:cNvSpPr txBox="1">
            <a:spLocks noChangeArrowheads="1"/>
          </p:cNvSpPr>
          <p:nvPr/>
        </p:nvSpPr>
        <p:spPr>
          <a:xfrm>
            <a:off x="2928039" y="244318"/>
            <a:ext cx="3276364" cy="50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7AE0C5B6-53FB-49F5-90C2-461D9C87B381}"/>
              </a:ext>
            </a:extLst>
          </p:cNvPr>
          <p:cNvGrpSpPr>
            <a:grpSpLocks/>
          </p:cNvGrpSpPr>
          <p:nvPr/>
        </p:nvGrpSpPr>
        <p:grpSpPr bwMode="auto">
          <a:xfrm>
            <a:off x="35496" y="1170800"/>
            <a:ext cx="9182100" cy="673100"/>
            <a:chOff x="24" y="672"/>
            <a:chExt cx="5784" cy="424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2ABF8F2F-539C-4B27-AAF9-055AA400C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705"/>
              <a:ext cx="5556" cy="39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FBFFF"/>
                </a:gs>
                <a:gs pos="50000">
                  <a:srgbClr val="DFBFFF">
                    <a:gamma/>
                    <a:tint val="0"/>
                    <a:invGamma/>
                  </a:srgbClr>
                </a:gs>
                <a:gs pos="100000">
                  <a:srgbClr val="DFBFFF"/>
                </a:gs>
              </a:gsLst>
              <a:lin ang="5400000" scaled="1"/>
            </a:gradFill>
            <a:ln w="28575" algn="ctr">
              <a:noFill/>
              <a:prstDash val="sysDot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黑体" pitchFamily="2" charset="-122"/>
              </a:endParaRPr>
            </a:p>
          </p:txBody>
        </p:sp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1DE28CC6-A01D-4A44-BFB6-30AF462C5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" y="672"/>
              <a:ext cx="5784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>
                  <a:ea typeface="宋体" panose="02010600030101010101" pitchFamily="2" charset="-122"/>
                </a:rPr>
                <a:t>    </a:t>
              </a:r>
              <a:r>
                <a:rPr lang="zh-CN" altLang="en-US" b="1">
                  <a:solidFill>
                    <a:srgbClr val="0000FF"/>
                  </a:solidFill>
                  <a:ea typeface="宋体" panose="02010600030101010101" pitchFamily="2" charset="-122"/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:</a:t>
              </a:r>
              <a:r>
                <a:rPr lang="en-US" altLang="zh-CN" b="1">
                  <a:solidFill>
                    <a:schemeClr val="accent2"/>
                  </a:solidFill>
                  <a:ea typeface="宋体" panose="02010600030101010101" pitchFamily="2" charset="-122"/>
                </a:rPr>
                <a:t>  </a:t>
              </a:r>
              <a:r>
                <a:rPr lang="zh-CN" altLang="en-US" b="1">
                  <a:ea typeface="宋体" panose="02010600030101010101" pitchFamily="2" charset="-122"/>
                </a:rPr>
                <a:t>求曲线</a:t>
              </a:r>
              <a:r>
                <a:rPr lang="zh-CN" altLang="en-US" sz="2800" b="1"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solidFill>
                    <a:srgbClr val="000099"/>
                  </a:solidFill>
                  <a:ea typeface="宋体" panose="02010600030101010101" pitchFamily="2" charset="-122"/>
                </a:rPr>
                <a:t>y</a:t>
              </a:r>
              <a:r>
                <a:rPr lang="en-US" altLang="zh-CN" sz="2800" b="1">
                  <a:solidFill>
                    <a:srgbClr val="000099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r>
                <a:rPr lang="en-US" altLang="zh-CN" sz="2800" b="1" i="1">
                  <a:solidFill>
                    <a:srgbClr val="000099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800" b="1" baseline="30000">
                  <a:solidFill>
                    <a:srgbClr val="000099"/>
                  </a:solidFill>
                  <a:ea typeface="宋体" panose="02010600030101010101" pitchFamily="2" charset="-122"/>
                </a:rPr>
                <a:t>2</a:t>
              </a:r>
              <a:r>
                <a:rPr lang="zh-CN" altLang="en-US" b="1">
                  <a:ea typeface="宋体" panose="02010600030101010101" pitchFamily="2" charset="-122"/>
                </a:rPr>
                <a:t>、直线</a:t>
              </a:r>
              <a:r>
                <a:rPr lang="zh-CN" altLang="en-US" sz="2800" b="1">
                  <a:solidFill>
                    <a:srgbClr val="000099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solidFill>
                    <a:srgbClr val="000099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800" b="1">
                  <a:solidFill>
                    <a:srgbClr val="000099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r>
                <a:rPr lang="en-US" altLang="zh-CN" sz="2800" b="1">
                  <a:solidFill>
                    <a:srgbClr val="000099"/>
                  </a:solidFill>
                  <a:ea typeface="宋体" panose="02010600030101010101" pitchFamily="2" charset="-122"/>
                </a:rPr>
                <a:t>1</a:t>
              </a:r>
              <a:r>
                <a:rPr lang="zh-CN" altLang="en-US" b="1">
                  <a:ea typeface="宋体" panose="02010600030101010101" pitchFamily="2" charset="-122"/>
                </a:rPr>
                <a:t>和 </a:t>
              </a:r>
              <a:r>
                <a:rPr lang="en-US" altLang="zh-CN" sz="2800" b="1" i="1">
                  <a:solidFill>
                    <a:srgbClr val="000099"/>
                  </a:solidFill>
                  <a:ea typeface="宋体" panose="02010600030101010101" pitchFamily="2" charset="-122"/>
                </a:rPr>
                <a:t>x</a:t>
              </a:r>
              <a:r>
                <a:rPr lang="zh-CN" altLang="en-US" b="1">
                  <a:solidFill>
                    <a:srgbClr val="000099"/>
                  </a:solidFill>
                  <a:ea typeface="宋体" panose="02010600030101010101" pitchFamily="2" charset="-122"/>
                </a:rPr>
                <a:t>轴</a:t>
              </a:r>
              <a:r>
                <a:rPr lang="zh-CN" altLang="en-US" b="1">
                  <a:ea typeface="宋体" panose="02010600030101010101" pitchFamily="2" charset="-122"/>
                </a:rPr>
                <a:t>所围成的曲边三角形的面积</a:t>
              </a:r>
              <a:r>
                <a:rPr lang="zh-CN" altLang="en-US">
                  <a:ea typeface="宋体" panose="02010600030101010101" pitchFamily="2" charset="-122"/>
                </a:rPr>
                <a:t>。</a:t>
              </a:r>
            </a:p>
          </p:txBody>
        </p:sp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id="{08F4206B-DA26-40B8-8A70-529C67D7C67F}"/>
              </a:ext>
            </a:extLst>
          </p:cNvPr>
          <p:cNvGrpSpPr>
            <a:grpSpLocks/>
          </p:cNvGrpSpPr>
          <p:nvPr/>
        </p:nvGrpSpPr>
        <p:grpSpPr bwMode="auto">
          <a:xfrm>
            <a:off x="5222692" y="2780928"/>
            <a:ext cx="3568700" cy="3216275"/>
            <a:chOff x="3511" y="1356"/>
            <a:chExt cx="2248" cy="2026"/>
          </a:xfrm>
        </p:grpSpPr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173D1BDB-14C8-4FE2-8260-1CC31D33F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1" y="3168"/>
              <a:ext cx="224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A6515BCC-EC43-4FAF-BC70-DB53CD240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0" y="1356"/>
              <a:ext cx="0" cy="20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DB8E3E05-F080-497E-B627-54A5E9F6B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" y="2917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296BAF68-8A5F-4A42-BACC-1BDB9ED7B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1359"/>
              <a:ext cx="1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b="1" i="1">
                  <a:solidFill>
                    <a:srgbClr val="0000FF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D002439D-C098-4FF4-8506-FB3865A45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168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i="1">
                  <a:solidFill>
                    <a:srgbClr val="0000FF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9A78C25B-A338-4F1D-8F5F-C29F161AF88B}"/>
              </a:ext>
            </a:extLst>
          </p:cNvPr>
          <p:cNvGrpSpPr>
            <a:grpSpLocks/>
          </p:cNvGrpSpPr>
          <p:nvPr/>
        </p:nvGrpSpPr>
        <p:grpSpPr bwMode="auto">
          <a:xfrm>
            <a:off x="5557654" y="2726953"/>
            <a:ext cx="2789238" cy="2911475"/>
            <a:chOff x="3722" y="1322"/>
            <a:chExt cx="1757" cy="1834"/>
          </a:xfrm>
        </p:grpSpPr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8970289A-5658-4416-9250-5F982C371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1322"/>
              <a:ext cx="1757" cy="1834"/>
            </a:xfrm>
            <a:custGeom>
              <a:avLst/>
              <a:gdLst>
                <a:gd name="T0" fmla="*/ 0 w 1547"/>
                <a:gd name="T1" fmla="*/ 2174 h 1547"/>
                <a:gd name="T2" fmla="*/ 1996 w 1547"/>
                <a:gd name="T3" fmla="*/ 0 h 1547"/>
                <a:gd name="T4" fmla="*/ 0 60000 65536"/>
                <a:gd name="T5" fmla="*/ 0 60000 65536"/>
                <a:gd name="T6" fmla="*/ 0 w 1547"/>
                <a:gd name="T7" fmla="*/ 0 h 1547"/>
                <a:gd name="T8" fmla="*/ 1547 w 1547"/>
                <a:gd name="T9" fmla="*/ 1547 h 15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7" h="1547">
                  <a:moveTo>
                    <a:pt x="0" y="1547"/>
                  </a:moveTo>
                  <a:cubicBezTo>
                    <a:pt x="689" y="1547"/>
                    <a:pt x="1321" y="519"/>
                    <a:pt x="1547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D17A62D2-51BC-4AB5-80AE-6FB1DE5FF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1348"/>
              <a:ext cx="37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3300"/>
                  </a:solidFill>
                  <a:ea typeface="宋体" panose="02010600030101010101" pitchFamily="2" charset="-122"/>
                </a:rPr>
                <a:t>y</a:t>
              </a:r>
              <a:r>
                <a:rPr lang="en-US" altLang="zh-CN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r>
                <a:rPr lang="en-US" altLang="zh-CN" b="1" i="1">
                  <a:solidFill>
                    <a:srgbClr val="FF3300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b="1" baseline="30000">
                  <a:solidFill>
                    <a:srgbClr val="FF33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6" name="Group 21">
            <a:extLst>
              <a:ext uri="{FF2B5EF4-FFF2-40B4-BE49-F238E27FC236}">
                <a16:creationId xmlns:a16="http://schemas.microsoft.com/office/drawing/2014/main" id="{CCC66C92-7EAE-4F45-9B6D-680201218034}"/>
              </a:ext>
            </a:extLst>
          </p:cNvPr>
          <p:cNvGrpSpPr>
            <a:grpSpLocks/>
          </p:cNvGrpSpPr>
          <p:nvPr/>
        </p:nvGrpSpPr>
        <p:grpSpPr bwMode="auto">
          <a:xfrm>
            <a:off x="8343717" y="2746003"/>
            <a:ext cx="171450" cy="3251200"/>
            <a:chOff x="5477" y="1310"/>
            <a:chExt cx="108" cy="2072"/>
          </a:xfrm>
        </p:grpSpPr>
        <p:sp>
          <p:nvSpPr>
            <p:cNvPr id="17" name="Line 22">
              <a:extLst>
                <a:ext uri="{FF2B5EF4-FFF2-40B4-BE49-F238E27FC236}">
                  <a16:creationId xmlns:a16="http://schemas.microsoft.com/office/drawing/2014/main" id="{68E2AC62-EF97-4447-8F0C-C902617D3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7" y="1310"/>
              <a:ext cx="0" cy="18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E8A403A2-19C3-497B-8C5D-4A107D481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481" y="3164"/>
              <a:ext cx="10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131FF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9" name="Group 24">
            <a:extLst>
              <a:ext uri="{FF2B5EF4-FFF2-40B4-BE49-F238E27FC236}">
                <a16:creationId xmlns:a16="http://schemas.microsoft.com/office/drawing/2014/main" id="{C7DEC14A-A05B-4DCA-A1B9-654CAB4B7300}"/>
              </a:ext>
            </a:extLst>
          </p:cNvPr>
          <p:cNvGrpSpPr>
            <a:grpSpLocks/>
          </p:cNvGrpSpPr>
          <p:nvPr/>
        </p:nvGrpSpPr>
        <p:grpSpPr bwMode="auto">
          <a:xfrm>
            <a:off x="5665604" y="2731716"/>
            <a:ext cx="2695575" cy="2962275"/>
            <a:chOff x="930" y="935"/>
            <a:chExt cx="1698" cy="1866"/>
          </a:xfrm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F3309CDF-1934-4515-BDE2-F6DD30EA4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" y="935"/>
              <a:ext cx="1698" cy="1866"/>
            </a:xfrm>
            <a:custGeom>
              <a:avLst/>
              <a:gdLst>
                <a:gd name="T0" fmla="*/ 0 w 1440"/>
                <a:gd name="T1" fmla="*/ 2340 h 1488"/>
                <a:gd name="T2" fmla="*/ 166 w 1440"/>
                <a:gd name="T3" fmla="*/ 2309 h 1488"/>
                <a:gd name="T4" fmla="*/ 406 w 1440"/>
                <a:gd name="T5" fmla="*/ 2202 h 1488"/>
                <a:gd name="T6" fmla="*/ 639 w 1440"/>
                <a:gd name="T7" fmla="*/ 2044 h 1488"/>
                <a:gd name="T8" fmla="*/ 874 w 1440"/>
                <a:gd name="T9" fmla="*/ 1843 h 1488"/>
                <a:gd name="T10" fmla="*/ 1107 w 1440"/>
                <a:gd name="T11" fmla="*/ 1573 h 1488"/>
                <a:gd name="T12" fmla="*/ 1318 w 1440"/>
                <a:gd name="T13" fmla="*/ 1277 h 1488"/>
                <a:gd name="T14" fmla="*/ 1507 w 1440"/>
                <a:gd name="T15" fmla="*/ 988 h 1488"/>
                <a:gd name="T16" fmla="*/ 1679 w 1440"/>
                <a:gd name="T17" fmla="*/ 680 h 1488"/>
                <a:gd name="T18" fmla="*/ 1836 w 1440"/>
                <a:gd name="T19" fmla="*/ 359 h 1488"/>
                <a:gd name="T20" fmla="*/ 1953 w 1440"/>
                <a:gd name="T21" fmla="*/ 113 h 1488"/>
                <a:gd name="T22" fmla="*/ 2002 w 1440"/>
                <a:gd name="T23" fmla="*/ 0 h 1488"/>
                <a:gd name="T24" fmla="*/ 1992 w 1440"/>
                <a:gd name="T25" fmla="*/ 2340 h 1488"/>
                <a:gd name="T26" fmla="*/ 0 w 1440"/>
                <a:gd name="T27" fmla="*/ 2340 h 14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40"/>
                <a:gd name="T43" fmla="*/ 0 h 1488"/>
                <a:gd name="T44" fmla="*/ 1440 w 1440"/>
                <a:gd name="T45" fmla="*/ 1488 h 148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40" h="1488">
                  <a:moveTo>
                    <a:pt x="0" y="1488"/>
                  </a:moveTo>
                  <a:lnTo>
                    <a:pt x="120" y="1468"/>
                  </a:lnTo>
                  <a:lnTo>
                    <a:pt x="292" y="1400"/>
                  </a:lnTo>
                  <a:lnTo>
                    <a:pt x="460" y="1300"/>
                  </a:lnTo>
                  <a:lnTo>
                    <a:pt x="628" y="1172"/>
                  </a:lnTo>
                  <a:lnTo>
                    <a:pt x="796" y="1000"/>
                  </a:lnTo>
                  <a:lnTo>
                    <a:pt x="948" y="812"/>
                  </a:lnTo>
                  <a:lnTo>
                    <a:pt x="1084" y="628"/>
                  </a:lnTo>
                  <a:lnTo>
                    <a:pt x="1208" y="432"/>
                  </a:lnTo>
                  <a:lnTo>
                    <a:pt x="1320" y="228"/>
                  </a:lnTo>
                  <a:lnTo>
                    <a:pt x="1404" y="72"/>
                  </a:lnTo>
                  <a:lnTo>
                    <a:pt x="1440" y="0"/>
                  </a:lnTo>
                  <a:lnTo>
                    <a:pt x="1432" y="1488"/>
                  </a:lnTo>
                  <a:lnTo>
                    <a:pt x="0" y="1488"/>
                  </a:lnTo>
                  <a:close/>
                </a:path>
              </a:pathLst>
            </a:custGeom>
            <a:solidFill>
              <a:srgbClr val="FFCC00">
                <a:alpha val="1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graphicFrame>
          <p:nvGraphicFramePr>
            <p:cNvPr id="21" name="Object 26">
              <a:extLst>
                <a:ext uri="{FF2B5EF4-FFF2-40B4-BE49-F238E27FC236}">
                  <a16:creationId xmlns:a16="http://schemas.microsoft.com/office/drawing/2014/main" id="{8EA0083D-8D7F-4F3C-8C7C-56302CE0F8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160"/>
            <a:ext cx="303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58" name="Equation" r:id="rId3" imgW="139680" imgH="177480" progId="Equation.DSMT4">
                    <p:embed/>
                  </p:oleObj>
                </mc:Choice>
                <mc:Fallback>
                  <p:oleObj name="Equation" r:id="rId3" imgW="139680" imgH="177480" progId="Equation.DSMT4">
                    <p:embed/>
                    <p:pic>
                      <p:nvPicPr>
                        <p:cNvPr id="21" name="Object 26">
                          <a:extLst>
                            <a:ext uri="{FF2B5EF4-FFF2-40B4-BE49-F238E27FC236}">
                              <a16:creationId xmlns:a16="http://schemas.microsoft.com/office/drawing/2014/main" id="{8EA0083D-8D7F-4F3C-8C7C-56302CE0F8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160"/>
                          <a:ext cx="303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Line 27">
            <a:extLst>
              <a:ext uri="{FF2B5EF4-FFF2-40B4-BE49-F238E27FC236}">
                <a16:creationId xmlns:a16="http://schemas.microsoft.com/office/drawing/2014/main" id="{949FC4AC-198B-4BE1-8EF5-82B3BB67E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4479" y="2723778"/>
            <a:ext cx="2790825" cy="29146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AutoShape 2">
            <a:extLst>
              <a:ext uri="{FF2B5EF4-FFF2-40B4-BE49-F238E27FC236}">
                <a16:creationId xmlns:a16="http://schemas.microsoft.com/office/drawing/2014/main" id="{6F0CD2CE-A8FC-4F5A-8DF0-922963392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72" y="2119248"/>
            <a:ext cx="898392" cy="44267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FD1">
                  <a:alpha val="60001"/>
                </a:srgbClr>
              </a:gs>
              <a:gs pos="64999">
                <a:srgbClr val="F0EBD5">
                  <a:alpha val="86000"/>
                </a:srgbClr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28575" algn="ctr">
            <a:noFill/>
            <a:prstDash val="sysDot"/>
            <a:round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b="1">
                <a:solidFill>
                  <a:srgbClr val="3131FF"/>
                </a:solidFill>
                <a:latin typeface="+mn-ea"/>
                <a:ea typeface="+mn-ea"/>
              </a:rPr>
              <a:t>分 割</a:t>
            </a:r>
          </a:p>
        </p:txBody>
      </p:sp>
      <p:sp>
        <p:nvSpPr>
          <p:cNvPr id="25" name="AutoShape 4">
            <a:extLst>
              <a:ext uri="{FF2B5EF4-FFF2-40B4-BE49-F238E27FC236}">
                <a16:creationId xmlns:a16="http://schemas.microsoft.com/office/drawing/2014/main" id="{FD9E3585-95B5-416F-963E-CF866BBBE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00" y="4214590"/>
            <a:ext cx="898314" cy="38837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FD1">
                  <a:alpha val="60001"/>
                </a:srgbClr>
              </a:gs>
              <a:gs pos="64999">
                <a:srgbClr val="F0EBD5">
                  <a:alpha val="86000"/>
                </a:srgbClr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28575" algn="ctr">
            <a:noFill/>
            <a:prstDash val="sysDot"/>
            <a:round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>
                <a:solidFill>
                  <a:srgbClr val="3131FF"/>
                </a:solidFill>
                <a:latin typeface="+mn-ea"/>
                <a:ea typeface="+mn-ea"/>
              </a:rPr>
              <a:t>求 和</a:t>
            </a:r>
          </a:p>
        </p:txBody>
      </p:sp>
      <p:grpSp>
        <p:nvGrpSpPr>
          <p:cNvPr id="27" name="Group 6">
            <a:extLst>
              <a:ext uri="{FF2B5EF4-FFF2-40B4-BE49-F238E27FC236}">
                <a16:creationId xmlns:a16="http://schemas.microsoft.com/office/drawing/2014/main" id="{55D4A3D2-FB2E-4AEF-BAB5-76B01BF04F60}"/>
              </a:ext>
            </a:extLst>
          </p:cNvPr>
          <p:cNvGrpSpPr>
            <a:grpSpLocks/>
          </p:cNvGrpSpPr>
          <p:nvPr/>
        </p:nvGrpSpPr>
        <p:grpSpPr bwMode="auto">
          <a:xfrm>
            <a:off x="923045" y="2585861"/>
            <a:ext cx="898314" cy="954916"/>
            <a:chOff x="474" y="1024"/>
            <a:chExt cx="503" cy="686"/>
          </a:xfrm>
        </p:grpSpPr>
        <p:sp>
          <p:nvSpPr>
            <p:cNvPr id="28" name="AutoShape 7">
              <a:extLst>
                <a:ext uri="{FF2B5EF4-FFF2-40B4-BE49-F238E27FC236}">
                  <a16:creationId xmlns:a16="http://schemas.microsoft.com/office/drawing/2014/main" id="{6F4F50B7-5D6C-4D33-9D11-7AE823D9F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" y="1431"/>
              <a:ext cx="503" cy="27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EFD1">
                    <a:alpha val="60001"/>
                  </a:srgbClr>
                </a:gs>
                <a:gs pos="64999">
                  <a:srgbClr val="F0EBD5">
                    <a:alpha val="86000"/>
                  </a:srgbClr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28575" algn="ctr">
              <a:noFill/>
              <a:prstDash val="sysDot"/>
              <a:round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rgbClr val="3131FF"/>
                  </a:solidFill>
                  <a:latin typeface="+mn-ea"/>
                  <a:ea typeface="+mn-ea"/>
                </a:rPr>
                <a:t>近 似</a:t>
              </a:r>
            </a:p>
          </p:txBody>
        </p:sp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A4FD5C78-DA93-4187-9DC1-25D4F034C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" y="1024"/>
              <a:ext cx="4" cy="407"/>
            </a:xfrm>
            <a:prstGeom prst="line">
              <a:avLst/>
            </a:prstGeom>
            <a:noFill/>
            <a:ln w="76200">
              <a:solidFill>
                <a:srgbClr val="00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</p:grpSp>
      <p:grpSp>
        <p:nvGrpSpPr>
          <p:cNvPr id="30" name="Group 9">
            <a:extLst>
              <a:ext uri="{FF2B5EF4-FFF2-40B4-BE49-F238E27FC236}">
                <a16:creationId xmlns:a16="http://schemas.microsoft.com/office/drawing/2014/main" id="{9B194639-B4D2-49AD-B026-B47405D262BD}"/>
              </a:ext>
            </a:extLst>
          </p:cNvPr>
          <p:cNvGrpSpPr>
            <a:grpSpLocks/>
          </p:cNvGrpSpPr>
          <p:nvPr/>
        </p:nvGrpSpPr>
        <p:grpSpPr bwMode="auto">
          <a:xfrm>
            <a:off x="846149" y="4629118"/>
            <a:ext cx="1114409" cy="927076"/>
            <a:chOff x="809" y="2664"/>
            <a:chExt cx="624" cy="666"/>
          </a:xfrm>
        </p:grpSpPr>
        <p:sp>
          <p:nvSpPr>
            <p:cNvPr id="31" name="AutoShape 10">
              <a:extLst>
                <a:ext uri="{FF2B5EF4-FFF2-40B4-BE49-F238E27FC236}">
                  <a16:creationId xmlns:a16="http://schemas.microsoft.com/office/drawing/2014/main" id="{ABF53A01-1A74-4817-810B-901FD9EA4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3051"/>
              <a:ext cx="624" cy="27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EFD1">
                    <a:alpha val="60001"/>
                  </a:srgbClr>
                </a:gs>
                <a:gs pos="64999">
                  <a:srgbClr val="F0EBD5">
                    <a:alpha val="86000"/>
                  </a:srgbClr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28575" algn="ctr">
              <a:noFill/>
              <a:prstDash val="sysDot"/>
              <a:round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rgbClr val="3131FF"/>
                  </a:solidFill>
                  <a:latin typeface="+mn-ea"/>
                  <a:ea typeface="+mn-ea"/>
                </a:rPr>
                <a:t>取极限</a:t>
              </a:r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68F170B3-E1E4-4C18-A362-AF3CC4A12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664"/>
              <a:ext cx="2" cy="387"/>
            </a:xfrm>
            <a:prstGeom prst="line">
              <a:avLst/>
            </a:prstGeom>
            <a:noFill/>
            <a:ln w="76200">
              <a:solidFill>
                <a:srgbClr val="00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</p:grpSp>
      <p:sp>
        <p:nvSpPr>
          <p:cNvPr id="34" name="Text Box 13">
            <a:extLst>
              <a:ext uri="{FF2B5EF4-FFF2-40B4-BE49-F238E27FC236}">
                <a16:creationId xmlns:a16="http://schemas.microsoft.com/office/drawing/2014/main" id="{5B7C299B-F6ED-49E6-B5B6-71D4A5A8E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9954" y="2147016"/>
            <a:ext cx="37745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把整体的问题分成局部的问题</a:t>
            </a: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DD70D2A5-74F0-48E2-94C8-F4904D563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293" y="3073224"/>
            <a:ext cx="320946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在局部上“以直代曲”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求出局部的近似值；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F3A8FBA4-D8F3-4A52-92A6-C447FD3C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5214" y="4229008"/>
            <a:ext cx="31396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得到整体的一个近似值；</a:t>
            </a:r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1396EABB-6D9C-47BF-BF78-0E55CCFD5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558" y="5167823"/>
            <a:ext cx="3889274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800" b="1" dirty="0">
                <a:latin typeface="+mn-ea"/>
                <a:ea typeface="+mn-ea"/>
              </a:rPr>
              <a:t>得到整体量的精确值；</a:t>
            </a:r>
          </a:p>
        </p:txBody>
      </p:sp>
      <p:grpSp>
        <p:nvGrpSpPr>
          <p:cNvPr id="45" name="Group 24">
            <a:extLst>
              <a:ext uri="{FF2B5EF4-FFF2-40B4-BE49-F238E27FC236}">
                <a16:creationId xmlns:a16="http://schemas.microsoft.com/office/drawing/2014/main" id="{401EBF74-6311-4B60-BB2A-C9A782A87097}"/>
              </a:ext>
            </a:extLst>
          </p:cNvPr>
          <p:cNvGrpSpPr>
            <a:grpSpLocks/>
          </p:cNvGrpSpPr>
          <p:nvPr/>
        </p:nvGrpSpPr>
        <p:grpSpPr bwMode="auto">
          <a:xfrm>
            <a:off x="245396" y="2114795"/>
            <a:ext cx="648286" cy="3441040"/>
            <a:chOff x="168" y="864"/>
            <a:chExt cx="363" cy="2472"/>
          </a:xfrm>
        </p:grpSpPr>
        <p:pic>
          <p:nvPicPr>
            <p:cNvPr id="46" name="Picture 25" descr="001">
              <a:extLst>
                <a:ext uri="{FF2B5EF4-FFF2-40B4-BE49-F238E27FC236}">
                  <a16:creationId xmlns:a16="http://schemas.microsoft.com/office/drawing/2014/main" id="{795F17B8-7AD4-4954-AD54-34689D3048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2" t="6882" r="7941" b="7941"/>
            <a:stretch>
              <a:fillRect/>
            </a:stretch>
          </p:blipFill>
          <p:spPr bwMode="auto">
            <a:xfrm>
              <a:off x="204" y="864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26" descr="003">
              <a:extLst>
                <a:ext uri="{FF2B5EF4-FFF2-40B4-BE49-F238E27FC236}">
                  <a16:creationId xmlns:a16="http://schemas.microsoft.com/office/drawing/2014/main" id="{027405B4-D063-489C-BE2D-89A7B3F8B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1" t="7941" r="8469" b="9528"/>
            <a:stretch>
              <a:fillRect/>
            </a:stretch>
          </p:blipFill>
          <p:spPr bwMode="auto">
            <a:xfrm>
              <a:off x="192" y="2292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27" descr="004">
              <a:extLst>
                <a:ext uri="{FF2B5EF4-FFF2-40B4-BE49-F238E27FC236}">
                  <a16:creationId xmlns:a16="http://schemas.microsoft.com/office/drawing/2014/main" id="{4C16BF80-E5CC-42FA-A69B-CCAB6DF022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11" t="8469" r="8998" b="10057"/>
            <a:stretch>
              <a:fillRect/>
            </a:stretch>
          </p:blipFill>
          <p:spPr bwMode="auto">
            <a:xfrm>
              <a:off x="192" y="3024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28" descr="002">
              <a:extLst>
                <a:ext uri="{FF2B5EF4-FFF2-40B4-BE49-F238E27FC236}">
                  <a16:creationId xmlns:a16="http://schemas.microsoft.com/office/drawing/2014/main" id="{96864379-2602-41F4-9447-DA1FAE80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" y="1569"/>
              <a:ext cx="363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Line 8">
            <a:extLst>
              <a:ext uri="{FF2B5EF4-FFF2-40B4-BE49-F238E27FC236}">
                <a16:creationId xmlns:a16="http://schemas.microsoft.com/office/drawing/2014/main" id="{8ED9E5F1-EEF4-43E6-ABB3-E7FDD23B2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8347" y="3540777"/>
            <a:ext cx="0" cy="68020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34" grpId="0"/>
      <p:bldP spid="37" grpId="0"/>
      <p:bldP spid="40" grpId="0"/>
      <p:bldP spid="43" grpId="0"/>
      <p:bldP spid="5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F6691F-231A-4592-8B2F-E8A6444F870E}"/>
              </a:ext>
            </a:extLst>
          </p:cNvPr>
          <p:cNvSpPr txBox="1"/>
          <p:nvPr/>
        </p:nvSpPr>
        <p:spPr>
          <a:xfrm>
            <a:off x="2123728" y="980728"/>
            <a:ext cx="61206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s=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FuheSimpson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f,a,b,M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%Input     - f is the integrand 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- a and b are upper and lower limits of integration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- M is the number of subintervals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%Output  - s is the 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simpson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 sum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f=@(x) 20.*x.^3+sin(x)-6.*x-3;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a=1; b=3; M=10;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s=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FuheSimpson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f,a,b,M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CN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h=(b-a)/(2*M);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s1=0;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s2=0;</a:t>
            </a:r>
          </a:p>
          <a:p>
            <a:pPr algn="l"/>
            <a:r>
              <a:rPr lang="zh-CN" altLang="en-US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k=1:M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x=a+h*(2*k-1);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s1=s1+f(x);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k=1:(M-1)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x=a+h*2*k;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s2=s2+f(x);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s=h*(f(a)+f(b)+4*s1+2*s2)/3;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6646F1A-C5E0-46D6-8C1B-C18553F3A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45252"/>
            <a:ext cx="859609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685800" eaLnBrk="1" hangingPunct="1">
              <a:lnSpc>
                <a:spcPct val="90000"/>
              </a:lnSpc>
              <a:spcBef>
                <a:spcPts val="750"/>
              </a:spcBef>
            </a:pP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(3)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复化辛普森公式算法的程序实现   </a:t>
            </a:r>
            <a:r>
              <a:rPr lang="en-US" altLang="zh-CN" sz="2400" b="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FuheSimpson.m</a:t>
            </a:r>
            <a:endParaRPr lang="en-US" altLang="zh-CN" sz="24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3585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9" name="Rectangle 3">
            <a:extLst>
              <a:ext uri="{FF2B5EF4-FFF2-40B4-BE49-F238E27FC236}">
                <a16:creationId xmlns:a16="http://schemas.microsoft.com/office/drawing/2014/main" id="{D156A187-2E00-4653-B06D-738534A8E32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75736"/>
            <a:ext cx="9144000" cy="10810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+mn-ea"/>
              </a:rPr>
              <a:t>例</a:t>
            </a:r>
            <a:r>
              <a:rPr lang="en-US" altLang="zh-CN" sz="2800" b="1" dirty="0">
                <a:solidFill>
                  <a:srgbClr val="FF0066"/>
                </a:solidFill>
                <a:latin typeface="+mn-ea"/>
              </a:rPr>
              <a:t>7.5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依次用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n=8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的复化梯形公式、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n=4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的复化辛普森公式计算定积分</a:t>
            </a:r>
          </a:p>
        </p:txBody>
      </p:sp>
      <p:graphicFrame>
        <p:nvGraphicFramePr>
          <p:cNvPr id="338948" name="Object 9">
            <a:extLst>
              <a:ext uri="{FF2B5EF4-FFF2-40B4-BE49-F238E27FC236}">
                <a16:creationId xmlns:a16="http://schemas.microsoft.com/office/drawing/2014/main" id="{FEA512EB-9066-4F62-8345-948A190958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520026"/>
              </p:ext>
            </p:extLst>
          </p:nvPr>
        </p:nvGraphicFramePr>
        <p:xfrm>
          <a:off x="3343127" y="682894"/>
          <a:ext cx="190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743" name="Equation" r:id="rId3" imgW="876240" imgH="393480" progId="Equation.DSMT4">
                  <p:embed/>
                </p:oleObj>
              </mc:Choice>
              <mc:Fallback>
                <p:oleObj name="Equation" r:id="rId3" imgW="876240" imgH="393480" progId="Equation.DSMT4">
                  <p:embed/>
                  <p:pic>
                    <p:nvPicPr>
                      <p:cNvPr id="338948" name="Object 9">
                        <a:extLst>
                          <a:ext uri="{FF2B5EF4-FFF2-40B4-BE49-F238E27FC236}">
                            <a16:creationId xmlns:a16="http://schemas.microsoft.com/office/drawing/2014/main" id="{FEA512EB-9066-4F62-8345-948A1909583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127" y="682894"/>
                        <a:ext cx="1905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46" name="Rectangle 10">
            <a:extLst>
              <a:ext uri="{FF2B5EF4-FFF2-40B4-BE49-F238E27FC236}">
                <a16:creationId xmlns:a16="http://schemas.microsoft.com/office/drawing/2014/main" id="{18E7B2B5-0FC3-4A02-8D2B-9163A6668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412789"/>
            <a:ext cx="9144000" cy="54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66"/>
                </a:solidFill>
                <a:latin typeface="+mn-ea"/>
                <a:ea typeface="+mn-ea"/>
              </a:rPr>
              <a:t>解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 首先计算出所需各节点的函数值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, n=8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时，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h=0.125</a:t>
            </a:r>
          </a:p>
        </p:txBody>
      </p:sp>
      <p:graphicFrame>
        <p:nvGraphicFramePr>
          <p:cNvPr id="338950" name="表格 338949">
            <a:extLst>
              <a:ext uri="{FF2B5EF4-FFF2-40B4-BE49-F238E27FC236}">
                <a16:creationId xmlns:a16="http://schemas.microsoft.com/office/drawing/2014/main" id="{CCCA4D58-F928-45F6-BEBB-74219C6AE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9173148"/>
              </p:ext>
            </p:extLst>
          </p:nvPr>
        </p:nvGraphicFramePr>
        <p:xfrm>
          <a:off x="846137" y="2055965"/>
          <a:ext cx="7451725" cy="2839504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7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1" i="1" dirty="0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2400" b="1" i="1" dirty="0"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1" i="1" dirty="0" err="1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="1" i="1" baseline="-25000" dirty="0" err="1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2400" b="1" i="1" baseline="-25000" dirty="0"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1" i="1" dirty="0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b="1" i="0" dirty="0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b="1" i="0" dirty="0" err="1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="1" i="0" baseline="-25000" dirty="0" err="1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400" b="1" i="0" dirty="0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b="1" i="0" dirty="0"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1" i="1" dirty="0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2400" b="1" i="1" dirty="0"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1" i="1" dirty="0" err="1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="1" i="1" baseline="-25000" dirty="0" err="1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2400" b="1" i="1" baseline="-25000" dirty="0"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1" i="1" dirty="0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b="1" i="0" dirty="0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b="1" i="0" dirty="0" err="1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="1" i="0" baseline="-25000" dirty="0" err="1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400" b="1" i="0" dirty="0"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b="1" i="0" dirty="0"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endParaRPr lang="zh-CN" altLang="en-US" sz="25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1.000 000 0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endParaRPr lang="zh-CN" altLang="en-US" sz="25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0.625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0.946 155 6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altLang="en-US" sz="25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0.125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0.997 397 8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  <a:endParaRPr lang="zh-CN" altLang="en-US" sz="25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0.75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0.908 851 5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altLang="en-US" sz="25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0.25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0.989 615 8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latin typeface="黑体" pitchFamily="2" charset="-122"/>
                          <a:ea typeface="黑体" pitchFamily="2" charset="-122"/>
                        </a:rPr>
                        <a:t>7</a:t>
                      </a:r>
                      <a:endParaRPr lang="zh-CN" altLang="en-US" sz="25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0.875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0.877 192 5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altLang="en-US" sz="25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0.375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0.976 726 7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latin typeface="黑体" pitchFamily="2" charset="-122"/>
                          <a:ea typeface="黑体" pitchFamily="2" charset="-122"/>
                        </a:rPr>
                        <a:t>8</a:t>
                      </a:r>
                      <a:endParaRPr lang="zh-CN" altLang="en-US" sz="25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0.841 470 9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altLang="en-US" sz="25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0.5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 sz="25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0.958 851 0</a:t>
                      </a:r>
                      <a:endParaRPr lang="zh-CN" altLang="en-US" sz="25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5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5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zh-CN" sz="25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44136A3-7A98-4CBA-A06F-B4D1A761C762}"/>
              </a:ext>
            </a:extLst>
          </p:cNvPr>
          <p:cNvSpPr txBox="1"/>
          <p:nvPr/>
        </p:nvSpPr>
        <p:spPr>
          <a:xfrm>
            <a:off x="755576" y="553204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这里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7BA16321-4A8A-4B6C-BA8C-2756E5075B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352277"/>
              </p:ext>
            </p:extLst>
          </p:nvPr>
        </p:nvGraphicFramePr>
        <p:xfrm>
          <a:off x="1547664" y="5381872"/>
          <a:ext cx="17954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744" name="Equation" r:id="rId5" imgW="825480" imgH="393480" progId="Equation.DSMT4">
                  <p:embed/>
                </p:oleObj>
              </mc:Choice>
              <mc:Fallback>
                <p:oleObj name="Equation" r:id="rId5" imgW="825480" imgH="393480" progId="Equation.DSMT4">
                  <p:embed/>
                  <p:pic>
                    <p:nvPicPr>
                      <p:cNvPr id="338948" name="Object 9">
                        <a:extLst>
                          <a:ext uri="{FF2B5EF4-FFF2-40B4-BE49-F238E27FC236}">
                            <a16:creationId xmlns:a16="http://schemas.microsoft.com/office/drawing/2014/main" id="{FEA512EB-9066-4F62-8345-948A1909583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381872"/>
                        <a:ext cx="17954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61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46" grpId="0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5" name="Rectangle 5">
            <a:extLst>
              <a:ext uri="{FF2B5EF4-FFF2-40B4-BE49-F238E27FC236}">
                <a16:creationId xmlns:a16="http://schemas.microsoft.com/office/drawing/2014/main" id="{6D7A579C-CCF2-43D8-9A2F-431FF31AD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645"/>
            <a:ext cx="9036496" cy="1024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由复化梯形公式</a:t>
            </a:r>
            <a:r>
              <a:rPr lang="en-US" altLang="zh-CN" sz="2800" b="1" dirty="0">
                <a:latin typeface="+mn-ea"/>
                <a:ea typeface="+mn-ea"/>
              </a:rPr>
              <a:t>(7.2)</a:t>
            </a:r>
            <a:r>
              <a:rPr lang="zh-CN" altLang="en-US" sz="2800" b="1" dirty="0">
                <a:latin typeface="+mn-ea"/>
                <a:ea typeface="+mn-ea"/>
              </a:rPr>
              <a:t>和复合辛普森公式（</a:t>
            </a:r>
            <a:r>
              <a:rPr lang="en-US" altLang="zh-CN" sz="2800" b="1" dirty="0">
                <a:latin typeface="+mn-ea"/>
                <a:ea typeface="+mn-ea"/>
              </a:rPr>
              <a:t>7.3</a:t>
            </a:r>
            <a:r>
              <a:rPr lang="zh-CN" altLang="en-US" sz="2800" b="1" dirty="0">
                <a:latin typeface="+mn-ea"/>
                <a:ea typeface="+mn-ea"/>
              </a:rPr>
              <a:t>）可得如下计算公式：</a:t>
            </a:r>
          </a:p>
        </p:txBody>
      </p:sp>
      <p:graphicFrame>
        <p:nvGraphicFramePr>
          <p:cNvPr id="339973" name="Object 57">
            <a:extLst>
              <a:ext uri="{FF2B5EF4-FFF2-40B4-BE49-F238E27FC236}">
                <a16:creationId xmlns:a16="http://schemas.microsoft.com/office/drawing/2014/main" id="{DE38A4E3-B540-4BC7-919F-0EEDD6F166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277191"/>
              </p:ext>
            </p:extLst>
          </p:nvPr>
        </p:nvGraphicFramePr>
        <p:xfrm>
          <a:off x="213565" y="1089708"/>
          <a:ext cx="8424936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48" r:id="rId3" imgW="3670300" imgH="558800" progId="Equation.3">
                  <p:embed/>
                </p:oleObj>
              </mc:Choice>
              <mc:Fallback>
                <p:oleObj r:id="rId3" imgW="3670300" imgH="558800" progId="Equation.3">
                  <p:embed/>
                  <p:pic>
                    <p:nvPicPr>
                      <p:cNvPr id="339973" name="Object 57">
                        <a:extLst>
                          <a:ext uri="{FF2B5EF4-FFF2-40B4-BE49-F238E27FC236}">
                            <a16:creationId xmlns:a16="http://schemas.microsoft.com/office/drawing/2014/main" id="{DE38A4E3-B540-4BC7-919F-0EEDD6F166F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65" y="1089708"/>
                        <a:ext cx="8424936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4" name="Object 58">
            <a:extLst>
              <a:ext uri="{FF2B5EF4-FFF2-40B4-BE49-F238E27FC236}">
                <a16:creationId xmlns:a16="http://schemas.microsoft.com/office/drawing/2014/main" id="{939AD423-9C46-4EFF-8714-AB1E1C2695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395652"/>
              </p:ext>
            </p:extLst>
          </p:nvPr>
        </p:nvGraphicFramePr>
        <p:xfrm>
          <a:off x="154024" y="2304563"/>
          <a:ext cx="8424936" cy="115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49" r:id="rId5" imgW="3694097" imgH="533169" progId="Equation.3">
                  <p:embed/>
                </p:oleObj>
              </mc:Choice>
              <mc:Fallback>
                <p:oleObj r:id="rId5" imgW="3694097" imgH="533169" progId="Equation.3">
                  <p:embed/>
                  <p:pic>
                    <p:nvPicPr>
                      <p:cNvPr id="339974" name="Object 58">
                        <a:extLst>
                          <a:ext uri="{FF2B5EF4-FFF2-40B4-BE49-F238E27FC236}">
                            <a16:creationId xmlns:a16="http://schemas.microsoft.com/office/drawing/2014/main" id="{939AD423-9C46-4EFF-8714-AB1E1C26957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24" y="2304563"/>
                        <a:ext cx="8424936" cy="1153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419" name="Rectangle 59">
            <a:extLst>
              <a:ext uri="{FF2B5EF4-FFF2-40B4-BE49-F238E27FC236}">
                <a16:creationId xmlns:a16="http://schemas.microsoft.com/office/drawing/2014/main" id="{74D5B9E6-CE32-4FCF-8646-2FC9A3499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66" y="3645024"/>
            <a:ext cx="4572001" cy="51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该积分准确值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I=0.9460831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1039420" name="Rectangle 60">
            <a:extLst>
              <a:ext uri="{FF2B5EF4-FFF2-40B4-BE49-F238E27FC236}">
                <a16:creationId xmlns:a16="http://schemas.microsoft.com/office/drawing/2014/main" id="{3FAE83B7-0AEE-4610-9645-9FF54E65F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24" y="4349824"/>
            <a:ext cx="8766393" cy="187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  <a:ea typeface="+mn-ea"/>
              </a:rPr>
              <a:t>    </a:t>
            </a:r>
            <a:r>
              <a:rPr lang="zh-CN" altLang="en-US" sz="2800" b="1" dirty="0">
                <a:latin typeface="+mn-ea"/>
                <a:ea typeface="+mn-ea"/>
              </a:rPr>
              <a:t>这两种方法都需要提供</a:t>
            </a:r>
            <a:r>
              <a:rPr lang="en-US" altLang="zh-CN" sz="2800" b="1" dirty="0">
                <a:latin typeface="+mn-ea"/>
                <a:ea typeface="+mn-ea"/>
              </a:rPr>
              <a:t>9</a:t>
            </a:r>
            <a:r>
              <a:rPr lang="zh-CN" altLang="en-US" sz="2800" b="1" dirty="0">
                <a:latin typeface="+mn-ea"/>
                <a:ea typeface="+mn-ea"/>
              </a:rPr>
              <a:t>个点上的函数值，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计算量基本相同，然而精度却差别较大，</a:t>
            </a:r>
            <a:r>
              <a:rPr lang="zh-CN" altLang="en-US" sz="2800" b="1" dirty="0">
                <a:latin typeface="+mn-ea"/>
                <a:ea typeface="+mn-ea"/>
              </a:rPr>
              <a:t>同积分的准确值</a:t>
            </a:r>
            <a:r>
              <a:rPr lang="en-US" altLang="zh-CN" sz="2800" b="1" dirty="0">
                <a:latin typeface="+mn-ea"/>
                <a:ea typeface="+mn-ea"/>
              </a:rPr>
              <a:t>(</a:t>
            </a:r>
            <a:r>
              <a:rPr lang="zh-CN" altLang="en-US" sz="2800" b="1" dirty="0">
                <a:latin typeface="+mn-ea"/>
                <a:ea typeface="+mn-ea"/>
              </a:rPr>
              <a:t>是指每一位数字都是有效数字的积分值</a:t>
            </a:r>
            <a:r>
              <a:rPr lang="en-US" altLang="zh-CN" sz="2800" b="1" dirty="0">
                <a:latin typeface="+mn-ea"/>
                <a:ea typeface="+mn-ea"/>
              </a:rPr>
              <a:t>)</a:t>
            </a:r>
            <a:r>
              <a:rPr lang="zh-CN" altLang="en-US" sz="2800" b="1" dirty="0">
                <a:latin typeface="+mn-ea"/>
                <a:ea typeface="+mn-ea"/>
              </a:rPr>
              <a:t>比较，复化梯形法只有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位有效数字</a:t>
            </a:r>
            <a:r>
              <a:rPr lang="zh-CN" altLang="en-US" sz="2800" b="1" dirty="0">
                <a:latin typeface="+mn-ea"/>
                <a:ea typeface="+mn-ea"/>
              </a:rPr>
              <a:t>，而复化辛普森生却有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6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位有效数字</a:t>
            </a:r>
            <a:r>
              <a:rPr lang="zh-CN" altLang="en-US" sz="2800" b="1" dirty="0"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3360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9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9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9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9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419" grpId="0" build="p"/>
      <p:bldP spid="1039420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>
            <a:extLst>
              <a:ext uri="{FF2B5EF4-FFF2-40B4-BE49-F238E27FC236}">
                <a16:creationId xmlns:a16="http://schemas.microsoft.com/office/drawing/2014/main" id="{C8EEA65C-25DA-48CD-BCF9-32918AB41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5410200" cy="762000"/>
          </a:xfrm>
          <a:noFill/>
          <a:ln/>
        </p:spPr>
        <p:txBody>
          <a:bodyPr/>
          <a:lstStyle/>
          <a:p>
            <a:r>
              <a:rPr lang="zh-CN" altLang="en-US" sz="3600"/>
              <a:t>复化科特斯</a:t>
            </a:r>
            <a:r>
              <a:rPr lang="en-US" altLang="zh-CN" sz="3600"/>
              <a:t>(Cotes)</a:t>
            </a:r>
            <a:r>
              <a:rPr lang="zh-CN" altLang="en-US" sz="3600"/>
              <a:t>公式</a:t>
            </a:r>
          </a:p>
        </p:txBody>
      </p:sp>
      <p:sp>
        <p:nvSpPr>
          <p:cNvPr id="871427" name="Text Box 3">
            <a:extLst>
              <a:ext uri="{FF2B5EF4-FFF2-40B4-BE49-F238E27FC236}">
                <a16:creationId xmlns:a16="http://schemas.microsoft.com/office/drawing/2014/main" id="{70F06E47-DCB6-4E60-9BB1-8B0811AB8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534400" cy="51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46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366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7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5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复化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Cotes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公式:</a:t>
            </a:r>
            <a:endParaRPr lang="zh-CN" altLang="en-US" sz="2800" b="1" dirty="0">
              <a:solidFill>
                <a:srgbClr val="99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71431" name="Group 7">
            <a:extLst>
              <a:ext uri="{FF2B5EF4-FFF2-40B4-BE49-F238E27FC236}">
                <a16:creationId xmlns:a16="http://schemas.microsoft.com/office/drawing/2014/main" id="{6DC5783E-E509-4B55-964F-22C9A5127920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971801"/>
            <a:ext cx="895350" cy="523876"/>
            <a:chOff x="4800" y="872"/>
            <a:chExt cx="564" cy="330"/>
          </a:xfrm>
        </p:grpSpPr>
        <p:sp>
          <p:nvSpPr>
            <p:cNvPr id="871432" name="Rectangle 8">
              <a:extLst>
                <a:ext uri="{FF2B5EF4-FFF2-40B4-BE49-F238E27FC236}">
                  <a16:creationId xmlns:a16="http://schemas.microsoft.com/office/drawing/2014/main" id="{98832F46-0010-4015-B9EA-F7BFF49B0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872"/>
              <a:ext cx="3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 i="1">
                  <a:solidFill>
                    <a:srgbClr val="0000CC"/>
                  </a:solidFill>
                  <a:ea typeface="楷体_GB2312" pitchFamily="49" charset="-122"/>
                </a:rPr>
                <a:t>C</a:t>
              </a:r>
              <a:r>
                <a:rPr lang="en-US" altLang="zh-CN" sz="2800" b="1" i="1" baseline="-25000">
                  <a:solidFill>
                    <a:srgbClr val="0000CC"/>
                  </a:solidFill>
                  <a:ea typeface="楷体_GB2312" pitchFamily="49" charset="-122"/>
                </a:rPr>
                <a:t>n</a:t>
              </a:r>
            </a:p>
          </p:txBody>
        </p:sp>
        <p:sp>
          <p:nvSpPr>
            <p:cNvPr id="871433" name="Line 9">
              <a:extLst>
                <a:ext uri="{FF2B5EF4-FFF2-40B4-BE49-F238E27FC236}">
                  <a16:creationId xmlns:a16="http://schemas.microsoft.com/office/drawing/2014/main" id="{262EC6CD-3E08-4B2F-94BA-9CC1DFFCF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008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/>
              <a:endParaRPr lang="zh-CN" altLang="en-US"/>
            </a:p>
          </p:txBody>
        </p:sp>
        <p:sp>
          <p:nvSpPr>
            <p:cNvPr id="871434" name="Line 10">
              <a:extLst>
                <a:ext uri="{FF2B5EF4-FFF2-40B4-BE49-F238E27FC236}">
                  <a16:creationId xmlns:a16="http://schemas.microsoft.com/office/drawing/2014/main" id="{B73D4787-06BB-4BCB-9FEF-C4EEE9DB3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056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/>
              <a:endParaRPr lang="zh-CN" altLang="en-US"/>
            </a:p>
          </p:txBody>
        </p:sp>
      </p:grpSp>
      <p:sp>
        <p:nvSpPr>
          <p:cNvPr id="871436" name="Text Box 12">
            <a:extLst>
              <a:ext uri="{FF2B5EF4-FFF2-40B4-BE49-F238E27FC236}">
                <a16:creationId xmlns:a16="http://schemas.microsoft.com/office/drawing/2014/main" id="{9CACDF1F-8D90-4D3A-A983-3BB21DB60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0"/>
            <a:ext cx="2514600" cy="51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46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366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7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5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 余项：</a:t>
            </a:r>
            <a:endParaRPr lang="zh-CN" altLang="en-US" sz="2800" b="1">
              <a:solidFill>
                <a:srgbClr val="99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71444" name="Group 20">
            <a:extLst>
              <a:ext uri="{FF2B5EF4-FFF2-40B4-BE49-F238E27FC236}">
                <a16:creationId xmlns:a16="http://schemas.microsoft.com/office/drawing/2014/main" id="{492225A5-D82C-4925-BD64-E04CB4A554E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905000"/>
            <a:ext cx="6473825" cy="1752600"/>
            <a:chOff x="672" y="1200"/>
            <a:chExt cx="4078" cy="1104"/>
          </a:xfrm>
        </p:grpSpPr>
        <p:graphicFrame>
          <p:nvGraphicFramePr>
            <p:cNvPr id="871430" name="Object 6">
              <a:extLst>
                <a:ext uri="{FF2B5EF4-FFF2-40B4-BE49-F238E27FC236}">
                  <a16:creationId xmlns:a16="http://schemas.microsoft.com/office/drawing/2014/main" id="{7B2EA0F3-1BE5-46DA-8BB1-B012286CC6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200"/>
            <a:ext cx="3883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72" name="Equation" r:id="rId3" imgW="3263760" imgH="457200" progId="Equation.3">
                    <p:embed/>
                  </p:oleObj>
                </mc:Choice>
                <mc:Fallback>
                  <p:oleObj name="Equation" r:id="rId3" imgW="3263760" imgH="457200" progId="Equation.3">
                    <p:embed/>
                    <p:pic>
                      <p:nvPicPr>
                        <p:cNvPr id="871430" name="Object 6">
                          <a:extLst>
                            <a:ext uri="{FF2B5EF4-FFF2-40B4-BE49-F238E27FC236}">
                              <a16:creationId xmlns:a16="http://schemas.microsoft.com/office/drawing/2014/main" id="{7B2EA0F3-1BE5-46DA-8BB1-B012286CC6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200"/>
                          <a:ext cx="3883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1443" name="Object 19">
              <a:extLst>
                <a:ext uri="{FF2B5EF4-FFF2-40B4-BE49-F238E27FC236}">
                  <a16:creationId xmlns:a16="http://schemas.microsoft.com/office/drawing/2014/main" id="{45CAAF80-F61C-4276-80CB-437A77C352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728"/>
            <a:ext cx="273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73" name="Equation" r:id="rId5" imgW="2298600" imgH="457200" progId="Equation.3">
                    <p:embed/>
                  </p:oleObj>
                </mc:Choice>
                <mc:Fallback>
                  <p:oleObj name="Equation" r:id="rId5" imgW="2298600" imgH="457200" progId="Equation.3">
                    <p:embed/>
                    <p:pic>
                      <p:nvPicPr>
                        <p:cNvPr id="871443" name="Object 19">
                          <a:extLst>
                            <a:ext uri="{FF2B5EF4-FFF2-40B4-BE49-F238E27FC236}">
                              <a16:creationId xmlns:a16="http://schemas.microsoft.com/office/drawing/2014/main" id="{45CAAF80-F61C-4276-80CB-437A77C352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728"/>
                          <a:ext cx="273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1447" name="Group 23">
            <a:extLst>
              <a:ext uri="{FF2B5EF4-FFF2-40B4-BE49-F238E27FC236}">
                <a16:creationId xmlns:a16="http://schemas.microsoft.com/office/drawing/2014/main" id="{8A3BEF22-A8A1-4FDD-8817-500E2230C559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343400"/>
            <a:ext cx="5810251" cy="838200"/>
            <a:chOff x="816" y="2736"/>
            <a:chExt cx="3660" cy="528"/>
          </a:xfrm>
        </p:grpSpPr>
        <p:graphicFrame>
          <p:nvGraphicFramePr>
            <p:cNvPr id="871448" name="Object 24">
              <a:extLst>
                <a:ext uri="{FF2B5EF4-FFF2-40B4-BE49-F238E27FC236}">
                  <a16:creationId xmlns:a16="http://schemas.microsoft.com/office/drawing/2014/main" id="{F67D32AE-042A-4C56-9D96-CF19C31CE6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736"/>
            <a:ext cx="252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74" name="Equation" r:id="rId7" imgW="2120760" imgH="419040" progId="Equation.3">
                    <p:embed/>
                  </p:oleObj>
                </mc:Choice>
                <mc:Fallback>
                  <p:oleObj name="Equation" r:id="rId7" imgW="2120760" imgH="419040" progId="Equation.3">
                    <p:embed/>
                    <p:pic>
                      <p:nvPicPr>
                        <p:cNvPr id="871448" name="Object 24">
                          <a:extLst>
                            <a:ext uri="{FF2B5EF4-FFF2-40B4-BE49-F238E27FC236}">
                              <a16:creationId xmlns:a16="http://schemas.microsoft.com/office/drawing/2014/main" id="{F67D32AE-042A-4C56-9D96-CF19C31CE6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736"/>
                          <a:ext cx="2526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449" name="Rectangle 25">
              <a:extLst>
                <a:ext uri="{FF2B5EF4-FFF2-40B4-BE49-F238E27FC236}">
                  <a16:creationId xmlns:a16="http://schemas.microsoft.com/office/drawing/2014/main" id="{A1DAC3EE-3DF3-4AC3-8879-1058E3F32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880"/>
              <a:ext cx="116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600" b="1">
                  <a:sym typeface="Symbol" panose="05050102010706020507" pitchFamily="18" charset="2"/>
                </a:rPr>
                <a:t>，</a:t>
              </a:r>
              <a:r>
                <a:rPr lang="zh-CN" altLang="en-US" sz="2600" b="1" i="1">
                  <a:sym typeface="Symbol" panose="05050102010706020507" pitchFamily="18" charset="2"/>
                </a:rPr>
                <a:t> </a:t>
              </a:r>
              <a:r>
                <a:rPr lang="en-US" altLang="zh-CN" sz="2600" b="1">
                  <a:sym typeface="Symbol" panose="05050102010706020507" pitchFamily="18" charset="2"/>
                </a:rPr>
                <a:t>(</a:t>
              </a:r>
              <a:r>
                <a:rPr lang="en-US" altLang="zh-CN" sz="2600" b="1" i="1">
                  <a:ea typeface="楷体_GB2312" pitchFamily="49" charset="-122"/>
                </a:rPr>
                <a:t>a</a:t>
              </a:r>
              <a:r>
                <a:rPr lang="en-US" altLang="zh-CN" sz="2600" b="1">
                  <a:ea typeface="楷体_GB2312" pitchFamily="49" charset="-122"/>
                </a:rPr>
                <a:t>, </a:t>
              </a:r>
              <a:r>
                <a:rPr lang="en-US" altLang="zh-CN" sz="2600" b="1" i="1">
                  <a:ea typeface="楷体_GB2312" pitchFamily="49" charset="-122"/>
                </a:rPr>
                <a:t>b</a:t>
              </a:r>
              <a:r>
                <a:rPr lang="en-US" altLang="zh-CN" sz="2600" b="1">
                  <a:ea typeface="楷体_GB2312" pitchFamily="49" charset="-122"/>
                </a:rPr>
                <a:t>)</a:t>
              </a:r>
              <a:endParaRPr lang="zh-CN" altLang="en-US" sz="2600" b="1"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00342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4">
            <a:extLst>
              <a:ext uri="{FF2B5EF4-FFF2-40B4-BE49-F238E27FC236}">
                <a16:creationId xmlns:a16="http://schemas.microsoft.com/office/drawing/2014/main" id="{7794159C-5077-46C1-B313-3A2FD8D28E17}"/>
              </a:ext>
            </a:extLst>
          </p:cNvPr>
          <p:cNvGrpSpPr>
            <a:grpSpLocks/>
          </p:cNvGrpSpPr>
          <p:nvPr/>
        </p:nvGrpSpPr>
        <p:grpSpPr bwMode="auto">
          <a:xfrm>
            <a:off x="47823" y="1153605"/>
            <a:ext cx="8777344" cy="474078"/>
            <a:chOff x="114" y="497"/>
            <a:chExt cx="5602" cy="328"/>
          </a:xfrm>
        </p:grpSpPr>
        <p:sp>
          <p:nvSpPr>
            <p:cNvPr id="4" name="Rectangle 57">
              <a:extLst>
                <a:ext uri="{FF2B5EF4-FFF2-40B4-BE49-F238E27FC236}">
                  <a16:creationId xmlns:a16="http://schemas.microsoft.com/office/drawing/2014/main" id="{1D0E4563-D030-40E5-A860-2D00661B7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" y="506"/>
              <a:ext cx="560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（</a:t>
              </a:r>
              <a:r>
                <a:rPr lang="en-US" altLang="zh-CN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1</a:t>
              </a:r>
              <a:r>
                <a:rPr lang="zh-CN" altLang="en-US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）使用复化梯形公式、</a:t>
              </a:r>
              <a:r>
                <a:rPr lang="en-US" altLang="zh-CN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Simpson</a:t>
              </a:r>
              <a:r>
                <a:rPr lang="zh-CN" altLang="en-US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公式，首先要确定步长     ；</a:t>
              </a:r>
            </a:p>
          </p:txBody>
        </p:sp>
        <p:graphicFrame>
          <p:nvGraphicFramePr>
            <p:cNvPr id="5" name="Object 58">
              <a:extLst>
                <a:ext uri="{FF2B5EF4-FFF2-40B4-BE49-F238E27FC236}">
                  <a16:creationId xmlns:a16="http://schemas.microsoft.com/office/drawing/2014/main" id="{5F0E6A8A-39E6-4D8B-B58B-E3664B0AFB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8" y="497"/>
            <a:ext cx="227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928" name="Equation" r:id="rId3" imgW="126720" imgH="177480" progId="Equation.DSMT4">
                    <p:embed/>
                  </p:oleObj>
                </mc:Choice>
                <mc:Fallback>
                  <p:oleObj name="Equation" r:id="rId3" imgW="126720" imgH="177480" progId="Equation.DSMT4">
                    <p:embed/>
                    <p:pic>
                      <p:nvPicPr>
                        <p:cNvPr id="5" name="Object 58">
                          <a:extLst>
                            <a:ext uri="{FF2B5EF4-FFF2-40B4-BE49-F238E27FC236}">
                              <a16:creationId xmlns:a16="http://schemas.microsoft.com/office/drawing/2014/main" id="{5F0E6A8A-39E6-4D8B-B58B-E3664B0AFB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8" y="497"/>
                          <a:ext cx="227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60">
            <a:extLst>
              <a:ext uri="{FF2B5EF4-FFF2-40B4-BE49-F238E27FC236}">
                <a16:creationId xmlns:a16="http://schemas.microsoft.com/office/drawing/2014/main" id="{DB191324-399B-4CD7-9B17-6D3DB3A0C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7" y="1660710"/>
            <a:ext cx="84185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）而步长要根据余项确定，这就涉及到高阶导数的估计；</a:t>
            </a:r>
          </a:p>
        </p:txBody>
      </p:sp>
      <p:sp>
        <p:nvSpPr>
          <p:cNvPr id="7" name="Rectangle 61">
            <a:extLst>
              <a:ext uri="{FF2B5EF4-FFF2-40B4-BE49-F238E27FC236}">
                <a16:creationId xmlns:a16="http://schemas.microsoft.com/office/drawing/2014/main" id="{380000A9-80DC-44A0-AC89-958CABD2D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5" y="2181206"/>
            <a:ext cx="8031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）高阶导数的估计一般比较困难，且估计值往往偏大；</a:t>
            </a:r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C2131516-D8E1-46C3-90F6-2F22E0B5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7" y="2666038"/>
            <a:ext cx="88826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）计算机上实现起来不方便，通常采用“事后估计法”。</a:t>
            </a:r>
          </a:p>
        </p:txBody>
      </p:sp>
      <p:sp>
        <p:nvSpPr>
          <p:cNvPr id="10" name="Rectangle 67">
            <a:extLst>
              <a:ext uri="{FF2B5EF4-FFF2-40B4-BE49-F238E27FC236}">
                <a16:creationId xmlns:a16="http://schemas.microsoft.com/office/drawing/2014/main" id="{B2DFC94E-F304-457B-9AD3-FB58AFF9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520" y="553300"/>
            <a:ext cx="2403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注意事项：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CA54F1-0FD7-4524-A1A7-2113D940E28F}"/>
              </a:ext>
            </a:extLst>
          </p:cNvPr>
          <p:cNvSpPr txBox="1"/>
          <p:nvPr/>
        </p:nvSpPr>
        <p:spPr>
          <a:xfrm>
            <a:off x="2915816" y="234379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fontAlgn="auto"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7.3.3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步长的选取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313A5174-6601-427B-BE08-9C0E5A0E5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4967326"/>
            <a:ext cx="116205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ea typeface="楷体_GB2312" pitchFamily="49" charset="-122"/>
              </a:rPr>
              <a:t>太</a:t>
            </a:r>
            <a:r>
              <a:rPr lang="zh-CN" altLang="en-US" sz="3600" b="0" dirty="0">
                <a:solidFill>
                  <a:schemeClr val="tx1"/>
                </a:solidFill>
                <a:ea typeface="黑体" panose="02010609060101010101" pitchFamily="49" charset="-122"/>
              </a:rPr>
              <a:t>大</a:t>
            </a:r>
            <a:endParaRPr lang="en-US" altLang="zh-CN" sz="3600" b="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1CCF71E-1372-465E-A2BE-B03E3101A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355017"/>
            <a:ext cx="838526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利用复化梯形公式、复化</a:t>
            </a:r>
            <a:r>
              <a:rPr lang="en-US" altLang="zh-CN" sz="2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Simpson</a:t>
            </a:r>
            <a:r>
              <a:rPr lang="zh-CN" altLang="en-US" sz="2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公式等计算定积分时</a:t>
            </a:r>
            <a:r>
              <a:rPr lang="zh-CN" altLang="en-US" sz="2800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，对指定的误差界，</a:t>
            </a:r>
            <a:r>
              <a:rPr lang="zh-CN" altLang="en-US" sz="2800" b="1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如何选取步长 </a:t>
            </a:r>
            <a:r>
              <a:rPr lang="en-US" altLang="zh-CN" sz="2800" b="1" i="1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h</a:t>
            </a:r>
            <a:r>
              <a:rPr lang="en-US" altLang="zh-CN" sz="2800" i="1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2800" b="1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使之能够达到计算精度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?</a:t>
            </a:r>
          </a:p>
        </p:txBody>
      </p:sp>
      <p:grpSp>
        <p:nvGrpSpPr>
          <p:cNvPr id="20" name="Group 5">
            <a:extLst>
              <a:ext uri="{FF2B5EF4-FFF2-40B4-BE49-F238E27FC236}">
                <a16:creationId xmlns:a16="http://schemas.microsoft.com/office/drawing/2014/main" id="{3B16FD7E-028C-4794-9856-AA087D9DFB34}"/>
              </a:ext>
            </a:extLst>
          </p:cNvPr>
          <p:cNvGrpSpPr>
            <a:grpSpLocks/>
          </p:cNvGrpSpPr>
          <p:nvPr/>
        </p:nvGrpSpPr>
        <p:grpSpPr bwMode="auto">
          <a:xfrm>
            <a:off x="3218225" y="4932971"/>
            <a:ext cx="3889375" cy="528638"/>
            <a:chOff x="1344" y="1728"/>
            <a:chExt cx="2450" cy="333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63582B67-1B8F-4DCC-BD76-C94B52162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28"/>
              <a:ext cx="1922" cy="333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0" dirty="0">
                  <a:solidFill>
                    <a:schemeClr val="tx1"/>
                  </a:solidFill>
                  <a:ea typeface="楷体_GB2312" pitchFamily="49" charset="-122"/>
                </a:rPr>
                <a:t>计算精度难以保证</a:t>
              </a:r>
              <a:endParaRPr lang="en-US" altLang="zh-CN" sz="2800" b="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2" name="AutoShape 7">
              <a:extLst>
                <a:ext uri="{FF2B5EF4-FFF2-40B4-BE49-F238E27FC236}">
                  <a16:creationId xmlns:a16="http://schemas.microsoft.com/office/drawing/2014/main" id="{12F1FF9D-F433-47C3-8AE5-D9276F497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840"/>
              <a:ext cx="528" cy="192"/>
            </a:xfrm>
            <a:prstGeom prst="rightArrow">
              <a:avLst>
                <a:gd name="adj1" fmla="val 38889"/>
                <a:gd name="adj2" fmla="val 6875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7D739B79-3B3E-4318-B90A-F95229B241B9}"/>
              </a:ext>
            </a:extLst>
          </p:cNvPr>
          <p:cNvGrpSpPr>
            <a:grpSpLocks/>
          </p:cNvGrpSpPr>
          <p:nvPr/>
        </p:nvGrpSpPr>
        <p:grpSpPr bwMode="auto">
          <a:xfrm>
            <a:off x="2146970" y="5653126"/>
            <a:ext cx="4956175" cy="579438"/>
            <a:chOff x="672" y="2176"/>
            <a:chExt cx="3122" cy="365"/>
          </a:xfrm>
        </p:grpSpPr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2E639526-3263-447F-8B12-10FAAA580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176"/>
              <a:ext cx="672" cy="333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0">
                  <a:solidFill>
                    <a:schemeClr val="tx1"/>
                  </a:solidFill>
                  <a:ea typeface="楷体_GB2312" pitchFamily="49" charset="-122"/>
                </a:rPr>
                <a:t>太</a:t>
              </a:r>
              <a:r>
                <a:rPr lang="zh-CN" altLang="en-US" b="0">
                  <a:solidFill>
                    <a:schemeClr val="tx1"/>
                  </a:solidFill>
                  <a:ea typeface="黑体" panose="02010609060101010101" pitchFamily="49" charset="-122"/>
                </a:rPr>
                <a:t>小</a:t>
              </a:r>
              <a:endParaRPr lang="en-US" altLang="zh-CN" b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F5A71C9F-0C4C-4675-A987-3AAAB9E59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208"/>
              <a:ext cx="1922" cy="333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0">
                  <a:solidFill>
                    <a:schemeClr val="tx1"/>
                  </a:solidFill>
                  <a:ea typeface="楷体_GB2312" pitchFamily="49" charset="-122"/>
                </a:rPr>
                <a:t>增加额外的计算量</a:t>
              </a:r>
              <a:endParaRPr lang="en-US" altLang="zh-CN" sz="28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6" name="AutoShape 11">
              <a:extLst>
                <a:ext uri="{FF2B5EF4-FFF2-40B4-BE49-F238E27FC236}">
                  <a16:creationId xmlns:a16="http://schemas.microsoft.com/office/drawing/2014/main" id="{894A2AAA-F46E-433C-B0D8-5010D46D5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72"/>
              <a:ext cx="528" cy="192"/>
            </a:xfrm>
            <a:prstGeom prst="rightArrow">
              <a:avLst>
                <a:gd name="adj1" fmla="val 38889"/>
                <a:gd name="adj2" fmla="val 6875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0639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8">
            <a:extLst>
              <a:ext uri="{FF2B5EF4-FFF2-40B4-BE49-F238E27FC236}">
                <a16:creationId xmlns:a16="http://schemas.microsoft.com/office/drawing/2014/main" id="{95954737-DC7D-4EFB-9586-60AAB19A8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19" y="2488033"/>
            <a:ext cx="23721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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基本思想：</a:t>
            </a:r>
          </a:p>
        </p:txBody>
      </p:sp>
      <p:sp>
        <p:nvSpPr>
          <p:cNvPr id="4" name="Rectangle 70">
            <a:extLst>
              <a:ext uri="{FF2B5EF4-FFF2-40B4-BE49-F238E27FC236}">
                <a16:creationId xmlns:a16="http://schemas.microsoft.com/office/drawing/2014/main" id="{15144CD1-A3A7-4DA4-8791-EC782CF20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038" y="2427019"/>
            <a:ext cx="3534753" cy="555017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将积分区间</a:t>
            </a:r>
            <a:r>
              <a:rPr lang="zh-CN" altLang="en-US" sz="24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逐次分半</a:t>
            </a:r>
          </a:p>
        </p:txBody>
      </p:sp>
      <p:sp>
        <p:nvSpPr>
          <p:cNvPr id="5" name="Rectangle 71">
            <a:extLst>
              <a:ext uri="{FF2B5EF4-FFF2-40B4-BE49-F238E27FC236}">
                <a16:creationId xmlns:a16="http://schemas.microsoft.com/office/drawing/2014/main" id="{20B1F2BE-0321-429E-A684-2BD30077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11" y="3251528"/>
            <a:ext cx="23721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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终止法则：</a:t>
            </a:r>
          </a:p>
        </p:txBody>
      </p:sp>
      <p:sp>
        <p:nvSpPr>
          <p:cNvPr id="6" name="Rectangle 72">
            <a:extLst>
              <a:ext uri="{FF2B5EF4-FFF2-40B4-BE49-F238E27FC236}">
                <a16:creationId xmlns:a16="http://schemas.microsoft.com/office/drawing/2014/main" id="{60F6C3B3-DC99-4989-A8B8-884D0C3F0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038" y="3188485"/>
            <a:ext cx="6068307" cy="555017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zh-CN" altLang="en-US" sz="24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前后两次</a:t>
            </a:r>
            <a:r>
              <a:rPr lang="zh-CN" altLang="en-US" sz="24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近似值的误差小于</a:t>
            </a:r>
            <a:r>
              <a:rPr lang="zh-CN" altLang="en-US" sz="24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已知精度</a:t>
            </a:r>
          </a:p>
        </p:txBody>
      </p:sp>
      <p:graphicFrame>
        <p:nvGraphicFramePr>
          <p:cNvPr id="7" name="Object 73">
            <a:extLst>
              <a:ext uri="{FF2B5EF4-FFF2-40B4-BE49-F238E27FC236}">
                <a16:creationId xmlns:a16="http://schemas.microsoft.com/office/drawing/2014/main" id="{6D6A2C08-58E0-49C1-9455-64B3432967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761492"/>
              </p:ext>
            </p:extLst>
          </p:nvPr>
        </p:nvGraphicFramePr>
        <p:xfrm>
          <a:off x="3512388" y="3921682"/>
          <a:ext cx="2119224" cy="662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10" name="Equation" r:id="rId3" imgW="812520" imgH="253800" progId="Equation.DSMT4">
                  <p:embed/>
                </p:oleObj>
              </mc:Choice>
              <mc:Fallback>
                <p:oleObj name="Equation" r:id="rId3" imgW="812520" imgH="253800" progId="Equation.DSMT4">
                  <p:embed/>
                  <p:pic>
                    <p:nvPicPr>
                      <p:cNvPr id="15" name="Object 73">
                        <a:extLst>
                          <a:ext uri="{FF2B5EF4-FFF2-40B4-BE49-F238E27FC236}">
                            <a16:creationId xmlns:a16="http://schemas.microsoft.com/office/drawing/2014/main" id="{D5A50E40-7FDF-4500-A069-319B9149DD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388" y="3921682"/>
                        <a:ext cx="2119224" cy="662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>
            <a:extLst>
              <a:ext uri="{FF2B5EF4-FFF2-40B4-BE49-F238E27FC236}">
                <a16:creationId xmlns:a16="http://schemas.microsoft.com/office/drawing/2014/main" id="{9FE93FCB-EDF7-4CF4-92A9-BE720A1682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667904"/>
              </p:ext>
            </p:extLst>
          </p:nvPr>
        </p:nvGraphicFramePr>
        <p:xfrm>
          <a:off x="177651" y="4365104"/>
          <a:ext cx="4892675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11" name="Equation" r:id="rId5" imgW="2679480" imgH="1155600" progId="Equation.DSMT4">
                  <p:embed/>
                </p:oleObj>
              </mc:Choice>
              <mc:Fallback>
                <p:oleObj name="Equation" r:id="rId5" imgW="2679480" imgH="1155600" progId="Equation.DSMT4">
                  <p:embed/>
                  <p:pic>
                    <p:nvPicPr>
                      <p:cNvPr id="102418" name="Object 18">
                        <a:extLst>
                          <a:ext uri="{FF2B5EF4-FFF2-40B4-BE49-F238E27FC236}">
                            <a16:creationId xmlns:a16="http://schemas.microsoft.com/office/drawing/2014/main" id="{D49A4F53-B7F6-40FE-9711-753C0B5DD5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51" y="4365104"/>
                        <a:ext cx="4892675" cy="211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>
            <a:extLst>
              <a:ext uri="{FF2B5EF4-FFF2-40B4-BE49-F238E27FC236}">
                <a16:creationId xmlns:a16="http://schemas.microsoft.com/office/drawing/2014/main" id="{1703D9D7-6F25-41AB-A140-C2FB32F1F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92" y="134169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CC"/>
                </a:solidFill>
              </a:rPr>
              <a:t>解决办法：采用 </a:t>
            </a:r>
            <a:r>
              <a:rPr lang="zh-CN" altLang="en-US" sz="2800" b="1" dirty="0">
                <a:solidFill>
                  <a:srgbClr val="990000"/>
                </a:solidFill>
                <a:ea typeface="黑体" panose="02010609060101010101" pitchFamily="49" charset="-122"/>
              </a:rPr>
              <a:t>变步长算法</a:t>
            </a:r>
          </a:p>
        </p:txBody>
      </p:sp>
      <p:sp>
        <p:nvSpPr>
          <p:cNvPr id="11" name="Rectangle 14" descr="再生纸">
            <a:extLst>
              <a:ext uri="{FF2B5EF4-FFF2-40B4-BE49-F238E27FC236}">
                <a16:creationId xmlns:a16="http://schemas.microsoft.com/office/drawing/2014/main" id="{B228475D-9FB5-4488-A48E-A7790F513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867822"/>
            <a:ext cx="8568952" cy="1346074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通常采取将区间</a:t>
            </a:r>
            <a:r>
              <a:rPr lang="zh-CN" altLang="en-US" sz="2400" b="1" dirty="0">
                <a:solidFill>
                  <a:srgbClr val="990000"/>
                </a:solidFill>
                <a:latin typeface="+mn-ea"/>
                <a:ea typeface="+mn-ea"/>
              </a:rPr>
              <a:t>不断对分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的方法，即取 </a:t>
            </a:r>
            <a:r>
              <a:rPr lang="en-US" altLang="zh-CN" sz="2400" b="1" i="1" dirty="0">
                <a:solidFill>
                  <a:schemeClr val="hlink"/>
                </a:solidFill>
                <a:latin typeface="+mn-ea"/>
                <a:ea typeface="+mn-ea"/>
              </a:rPr>
              <a:t>n</a:t>
            </a:r>
            <a:r>
              <a:rPr lang="en-US" altLang="zh-CN" sz="2400" b="1" dirty="0">
                <a:solidFill>
                  <a:schemeClr val="hlink"/>
                </a:solidFill>
                <a:latin typeface="+mn-ea"/>
                <a:ea typeface="+mn-ea"/>
              </a:rPr>
              <a:t> = 2</a:t>
            </a:r>
            <a:r>
              <a:rPr lang="en-US" altLang="zh-CN" sz="2400" b="1" i="1" baseline="30000" dirty="0">
                <a:solidFill>
                  <a:schemeClr val="hlink"/>
                </a:solidFill>
                <a:latin typeface="+mn-ea"/>
                <a:ea typeface="+mn-ea"/>
              </a:rPr>
              <a:t>k</a:t>
            </a:r>
            <a:r>
              <a:rPr lang="en-US" altLang="zh-CN" sz="2400" b="1" i="1" baseline="30000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反复使用复化求积公式，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直到相邻两次计算结果之差的绝对值小于指定的精度为止。</a:t>
            </a:r>
            <a:endParaRPr lang="en-US" altLang="zh-CN" sz="24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853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>
            <a:extLst>
              <a:ext uri="{FF2B5EF4-FFF2-40B4-BE49-F238E27FC236}">
                <a16:creationId xmlns:a16="http://schemas.microsoft.com/office/drawing/2014/main" id="{BAABC0DB-D8B7-46A5-8A98-7FF9C4799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3989" y="150813"/>
            <a:ext cx="5410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</a:rPr>
              <a:t>变步长梯形法</a:t>
            </a:r>
          </a:p>
        </p:txBody>
      </p:sp>
      <p:graphicFrame>
        <p:nvGraphicFramePr>
          <p:cNvPr id="878595" name="Object 3">
            <a:extLst>
              <a:ext uri="{FF2B5EF4-FFF2-40B4-BE49-F238E27FC236}">
                <a16:creationId xmlns:a16="http://schemas.microsoft.com/office/drawing/2014/main" id="{26C9EED7-9610-447E-B906-57867B8BC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69015"/>
              </p:ext>
            </p:extLst>
          </p:nvPr>
        </p:nvGraphicFramePr>
        <p:xfrm>
          <a:off x="937320" y="1600200"/>
          <a:ext cx="65659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10" name="Equation" r:id="rId3" imgW="3479760" imgH="457200" progId="Equation.3">
                  <p:embed/>
                </p:oleObj>
              </mc:Choice>
              <mc:Fallback>
                <p:oleObj name="Equation" r:id="rId3" imgW="3479760" imgH="457200" progId="Equation.3">
                  <p:embed/>
                  <p:pic>
                    <p:nvPicPr>
                      <p:cNvPr id="878595" name="Object 3">
                        <a:extLst>
                          <a:ext uri="{FF2B5EF4-FFF2-40B4-BE49-F238E27FC236}">
                            <a16:creationId xmlns:a16="http://schemas.microsoft.com/office/drawing/2014/main" id="{26C9EED7-9610-447E-B906-57867B8BC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320" y="1600200"/>
                        <a:ext cx="65659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8596" name="Text Box 4">
            <a:extLst>
              <a:ext uri="{FF2B5EF4-FFF2-40B4-BE49-F238E27FC236}">
                <a16:creationId xmlns:a16="http://schemas.microsoft.com/office/drawing/2014/main" id="{431F3660-FD3F-4104-9D99-C5BFAB2D6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590800"/>
            <a:ext cx="655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46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366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7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步长折半：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b="1" i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b="1" i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i 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b="1" i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b="1" i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+1/2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，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b="1" i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b="1" i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i </a:t>
            </a:r>
            <a:r>
              <a:rPr lang="en-US" altLang="zh-CN" b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+1/2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b="1" i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b="1" i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endParaRPr lang="en-US" altLang="zh-CN" b="1">
              <a:solidFill>
                <a:srgbClr val="0000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878597" name="Object 5">
            <a:extLst>
              <a:ext uri="{FF2B5EF4-FFF2-40B4-BE49-F238E27FC236}">
                <a16:creationId xmlns:a16="http://schemas.microsoft.com/office/drawing/2014/main" id="{E02215B1-A0CC-49E5-B10C-113ED3097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734078"/>
              </p:ext>
            </p:extLst>
          </p:nvPr>
        </p:nvGraphicFramePr>
        <p:xfrm>
          <a:off x="656333" y="3048000"/>
          <a:ext cx="58293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11" name="Equation" r:id="rId5" imgW="3429000" imgH="431640" progId="Equation.DSMT4">
                  <p:embed/>
                </p:oleObj>
              </mc:Choice>
              <mc:Fallback>
                <p:oleObj name="Equation" r:id="rId5" imgW="3429000" imgH="431640" progId="Equation.DSMT4">
                  <p:embed/>
                  <p:pic>
                    <p:nvPicPr>
                      <p:cNvPr id="878597" name="Object 5">
                        <a:extLst>
                          <a:ext uri="{FF2B5EF4-FFF2-40B4-BE49-F238E27FC236}">
                            <a16:creationId xmlns:a16="http://schemas.microsoft.com/office/drawing/2014/main" id="{E02215B1-A0CC-49E5-B10C-113ED3097F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333" y="3048000"/>
                        <a:ext cx="58293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598" name="Object 6">
            <a:extLst>
              <a:ext uri="{FF2B5EF4-FFF2-40B4-BE49-F238E27FC236}">
                <a16:creationId xmlns:a16="http://schemas.microsoft.com/office/drawing/2014/main" id="{006500B2-3918-48B4-8B37-691DA2791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069713"/>
              </p:ext>
            </p:extLst>
          </p:nvPr>
        </p:nvGraphicFramePr>
        <p:xfrm>
          <a:off x="1169095" y="3785889"/>
          <a:ext cx="39687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12" name="Equation" r:id="rId7" imgW="2336760" imgH="431640" progId="Equation.DSMT4">
                  <p:embed/>
                </p:oleObj>
              </mc:Choice>
              <mc:Fallback>
                <p:oleObj name="Equation" r:id="rId7" imgW="2336760" imgH="431640" progId="Equation.DSMT4">
                  <p:embed/>
                  <p:pic>
                    <p:nvPicPr>
                      <p:cNvPr id="878598" name="Object 6">
                        <a:extLst>
                          <a:ext uri="{FF2B5EF4-FFF2-40B4-BE49-F238E27FC236}">
                            <a16:creationId xmlns:a16="http://schemas.microsoft.com/office/drawing/2014/main" id="{006500B2-3918-48B4-8B37-691DA27912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095" y="3785889"/>
                        <a:ext cx="396875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599" name="Object 7">
            <a:extLst>
              <a:ext uri="{FF2B5EF4-FFF2-40B4-BE49-F238E27FC236}">
                <a16:creationId xmlns:a16="http://schemas.microsoft.com/office/drawing/2014/main" id="{C29F18B2-535C-42D4-8F6C-C38DB9E24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760053"/>
              </p:ext>
            </p:extLst>
          </p:nvPr>
        </p:nvGraphicFramePr>
        <p:xfrm>
          <a:off x="1169095" y="4505623"/>
          <a:ext cx="43100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13" name="Equation" r:id="rId9" imgW="2539800" imgH="431640" progId="Equation.DSMT4">
                  <p:embed/>
                </p:oleObj>
              </mc:Choice>
              <mc:Fallback>
                <p:oleObj name="Equation" r:id="rId9" imgW="2539800" imgH="431640" progId="Equation.DSMT4">
                  <p:embed/>
                  <p:pic>
                    <p:nvPicPr>
                      <p:cNvPr id="878599" name="Object 7">
                        <a:extLst>
                          <a:ext uri="{FF2B5EF4-FFF2-40B4-BE49-F238E27FC236}">
                            <a16:creationId xmlns:a16="http://schemas.microsoft.com/office/drawing/2014/main" id="{C29F18B2-535C-42D4-8F6C-C38DB9E240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095" y="4505623"/>
                        <a:ext cx="431006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8600" name="Group 8">
            <a:extLst>
              <a:ext uri="{FF2B5EF4-FFF2-40B4-BE49-F238E27FC236}">
                <a16:creationId xmlns:a16="http://schemas.microsoft.com/office/drawing/2014/main" id="{7C0F25A3-C489-4FDB-8C71-EC6456FE328C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990600"/>
            <a:ext cx="7864475" cy="684213"/>
            <a:chOff x="240" y="912"/>
            <a:chExt cx="4954" cy="431"/>
          </a:xfrm>
        </p:grpSpPr>
        <p:sp>
          <p:nvSpPr>
            <p:cNvPr id="878601" name="Text Box 9">
              <a:extLst>
                <a:ext uri="{FF2B5EF4-FFF2-40B4-BE49-F238E27FC236}">
                  <a16:creationId xmlns:a16="http://schemas.microsoft.com/office/drawing/2014/main" id="{79B2B0F8-C3AC-4B69-9E4D-AD56212FB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912"/>
              <a:ext cx="41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246188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436688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27188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buClr>
                  <a:schemeClr val="hlink"/>
                </a:buClr>
                <a:buFont typeface="Wingdings" panose="05000000000000000000" pitchFamily="2" charset="2"/>
                <a:buChar char="q"/>
              </a:pPr>
              <a:r>
                <a:rPr lang="zh-CN" altLang="en-US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 将</a:t>
              </a:r>
              <a:r>
                <a: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[</a:t>
              </a:r>
              <a:r>
                <a:rPr lang="en-US" altLang="zh-CN" b="1" i="1">
                  <a:latin typeface="华文仿宋" panose="02010600040101010101" pitchFamily="2" charset="-122"/>
                  <a:ea typeface="华文仿宋" panose="02010600040101010101" pitchFamily="2" charset="-122"/>
                </a:rPr>
                <a:t>a</a:t>
              </a:r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, </a:t>
              </a:r>
              <a:r>
                <a:rPr lang="en-US" altLang="zh-CN" b="1" i="1">
                  <a:latin typeface="华文仿宋" panose="02010600040101010101" pitchFamily="2" charset="-122"/>
                  <a:ea typeface="华文仿宋" panose="02010600040101010101" pitchFamily="2" charset="-122"/>
                </a:rPr>
                <a:t>b</a:t>
              </a:r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]</a:t>
              </a:r>
              <a:r>
                <a:rPr lang="zh-CN" altLang="en-US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 分成 </a:t>
              </a:r>
              <a:r>
                <a:rPr lang="en-US" altLang="zh-CN" b="1" i="1">
                  <a:latin typeface="华文仿宋" panose="02010600040101010101" pitchFamily="2" charset="-122"/>
                  <a:ea typeface="华文仿宋" panose="02010600040101010101" pitchFamily="2" charset="-122"/>
                </a:rPr>
                <a:t>n </a:t>
              </a:r>
              <a:r>
                <a:rPr lang="zh-CN" altLang="en-US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等分 </a:t>
              </a:r>
              <a:r>
                <a: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[</a:t>
              </a:r>
              <a:r>
                <a:rPr lang="en-US" altLang="zh-CN" b="1" i="1">
                  <a:latin typeface="华文仿宋" panose="02010600040101010101" pitchFamily="2" charset="-122"/>
                  <a:ea typeface="华文仿宋" panose="02010600040101010101" pitchFamily="2" charset="-122"/>
                </a:rPr>
                <a:t>x</a:t>
              </a:r>
              <a:r>
                <a:rPr lang="en-US" altLang="zh-CN" b="1" i="1" baseline="-25000">
                  <a:latin typeface="华文仿宋" panose="02010600040101010101" pitchFamily="2" charset="-122"/>
                  <a:ea typeface="华文仿宋" panose="02010600040101010101" pitchFamily="2" charset="-122"/>
                </a:rPr>
                <a:t>i </a:t>
              </a:r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, </a:t>
              </a:r>
              <a:r>
                <a:rPr lang="en-US" altLang="zh-CN" b="1" i="1">
                  <a:latin typeface="华文仿宋" panose="02010600040101010101" pitchFamily="2" charset="-122"/>
                  <a:ea typeface="华文仿宋" panose="02010600040101010101" pitchFamily="2" charset="-122"/>
                </a:rPr>
                <a:t>x</a:t>
              </a:r>
              <a:r>
                <a:rPr lang="en-US" altLang="zh-CN" b="1" i="1" baseline="-25000">
                  <a:latin typeface="华文仿宋" panose="02010600040101010101" pitchFamily="2" charset="-122"/>
                  <a:ea typeface="华文仿宋" panose="02010600040101010101" pitchFamily="2" charset="-122"/>
                </a:rPr>
                <a:t>i</a:t>
              </a:r>
              <a:r>
                <a:rPr lang="en-US" altLang="zh-CN" b="1" baseline="-25000">
                  <a:latin typeface="华文仿宋" panose="02010600040101010101" pitchFamily="2" charset="-122"/>
                  <a:ea typeface="华文仿宋" panose="02010600040101010101" pitchFamily="2" charset="-122"/>
                </a:rPr>
                <a:t>+1</a:t>
              </a:r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]</a:t>
              </a:r>
              <a:r>
                <a:rPr lang="zh-CN" altLang="en-US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 ，</a:t>
              </a:r>
              <a:endParaRPr lang="en-US" altLang="zh-CN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aphicFrame>
          <p:nvGraphicFramePr>
            <p:cNvPr id="878602" name="Object 10">
              <a:extLst>
                <a:ext uri="{FF2B5EF4-FFF2-40B4-BE49-F238E27FC236}">
                  <a16:creationId xmlns:a16="http://schemas.microsoft.com/office/drawing/2014/main" id="{9665E317-9A58-45B1-8996-B977835345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912"/>
            <a:ext cx="1930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14" name="Equation" r:id="rId11" imgW="1536480" imgH="342720" progId="Equation.3">
                    <p:embed/>
                  </p:oleObj>
                </mc:Choice>
                <mc:Fallback>
                  <p:oleObj name="Equation" r:id="rId11" imgW="1536480" imgH="342720" progId="Equation.3">
                    <p:embed/>
                    <p:pic>
                      <p:nvPicPr>
                        <p:cNvPr id="878602" name="Object 10">
                          <a:extLst>
                            <a:ext uri="{FF2B5EF4-FFF2-40B4-BE49-F238E27FC236}">
                              <a16:creationId xmlns:a16="http://schemas.microsoft.com/office/drawing/2014/main" id="{9665E317-9A58-45B1-8996-B977835345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12"/>
                          <a:ext cx="1930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8603" name="Object 11">
            <a:extLst>
              <a:ext uri="{FF2B5EF4-FFF2-40B4-BE49-F238E27FC236}">
                <a16:creationId xmlns:a16="http://schemas.microsoft.com/office/drawing/2014/main" id="{C07D2F2B-C325-43B6-B46F-23952B719A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405143"/>
              </p:ext>
            </p:extLst>
          </p:nvPr>
        </p:nvGraphicFramePr>
        <p:xfrm>
          <a:off x="1331640" y="5436393"/>
          <a:ext cx="31115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15" name="Equation" r:id="rId13" imgW="1650960" imgH="431640" progId="Equation.DSMT4">
                  <p:embed/>
                </p:oleObj>
              </mc:Choice>
              <mc:Fallback>
                <p:oleObj name="Equation" r:id="rId13" imgW="1650960" imgH="431640" progId="Equation.DSMT4">
                  <p:embed/>
                  <p:pic>
                    <p:nvPicPr>
                      <p:cNvPr id="878603" name="Object 11">
                        <a:extLst>
                          <a:ext uri="{FF2B5EF4-FFF2-40B4-BE49-F238E27FC236}">
                            <a16:creationId xmlns:a16="http://schemas.microsoft.com/office/drawing/2014/main" id="{C07D2F2B-C325-43B6-B46F-23952B719A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436393"/>
                        <a:ext cx="3111500" cy="862013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8604" name="Rectangle 12">
            <a:extLst>
              <a:ext uri="{FF2B5EF4-FFF2-40B4-BE49-F238E27FC236}">
                <a16:creationId xmlns:a16="http://schemas.microsoft.com/office/drawing/2014/main" id="{A292F800-5541-4AFA-A64D-BAFCCA6C3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724" y="5636566"/>
            <a:ext cx="2162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400" b="1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= 2</a:t>
            </a:r>
            <a:r>
              <a:rPr lang="en-US" altLang="zh-CN" sz="2400" b="1" baseline="30000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2400" b="1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400" b="1" baseline="30000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2400" b="1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400" b="1" baseline="30000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…</a:t>
            </a:r>
          </a:p>
        </p:txBody>
      </p:sp>
      <p:sp>
        <p:nvSpPr>
          <p:cNvPr id="878605" name="Line 13">
            <a:extLst>
              <a:ext uri="{FF2B5EF4-FFF2-40B4-BE49-F238E27FC236}">
                <a16:creationId xmlns:a16="http://schemas.microsoft.com/office/drawing/2014/main" id="{51AFAE7A-8D36-48BF-895F-7A2F115D3E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2320" y="3048000"/>
            <a:ext cx="1447800" cy="0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78606" name="Line 14">
            <a:extLst>
              <a:ext uri="{FF2B5EF4-FFF2-40B4-BE49-F238E27FC236}">
                <a16:creationId xmlns:a16="http://schemas.microsoft.com/office/drawing/2014/main" id="{D9398550-C0C7-43BB-99CA-C9184EF9D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8120" y="3048000"/>
            <a:ext cx="0" cy="0"/>
          </a:xfrm>
          <a:prstGeom prst="line">
            <a:avLst/>
          </a:prstGeom>
          <a:noFill/>
          <a:ln w="22225">
            <a:solidFill>
              <a:schemeClr val="hlink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78607" name="Rectangle 15">
            <a:extLst>
              <a:ext uri="{FF2B5EF4-FFF2-40B4-BE49-F238E27FC236}">
                <a16:creationId xmlns:a16="http://schemas.microsoft.com/office/drawing/2014/main" id="{6450A9DC-2B5B-405A-B1BF-BF0CF690B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920" y="304800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i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endParaRPr lang="zh-CN" altLang="en-US" sz="2400" b="1" i="1" baseline="-250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78608" name="Rectangle 16">
            <a:extLst>
              <a:ext uri="{FF2B5EF4-FFF2-40B4-BE49-F238E27FC236}">
                <a16:creationId xmlns:a16="http://schemas.microsoft.com/office/drawing/2014/main" id="{64EF3B65-A1E3-4DCF-9C87-E8451182C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720" y="3048000"/>
            <a:ext cx="6575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i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i </a:t>
            </a:r>
            <a:r>
              <a:rPr lang="en-US" altLang="zh-CN" sz="2400" b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endParaRPr lang="zh-CN" altLang="en-US" sz="2400" b="1" baseline="-250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78609" name="Rectangle 17">
            <a:extLst>
              <a:ext uri="{FF2B5EF4-FFF2-40B4-BE49-F238E27FC236}">
                <a16:creationId xmlns:a16="http://schemas.microsoft.com/office/drawing/2014/main" id="{A823EB8B-1C4E-441D-8F9B-4E50BAAEE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3320" y="2514600"/>
            <a:ext cx="856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i="1" baseline="-2500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 </a:t>
            </a:r>
            <a:r>
              <a:rPr lang="en-US" altLang="zh-CN" sz="2400" b="1" baseline="-2500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+1/2</a:t>
            </a:r>
            <a:endParaRPr lang="zh-CN" altLang="en-US" sz="2400" b="1" baseline="-25000">
              <a:solidFill>
                <a:schemeClr val="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462882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55" name="Rectangle 1095">
            <a:extLst>
              <a:ext uri="{FF2B5EF4-FFF2-40B4-BE49-F238E27FC236}">
                <a16:creationId xmlns:a16="http://schemas.microsoft.com/office/drawing/2014/main" id="{A64195AC-4DB0-45C9-A597-9D597D78D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5731010"/>
            <a:ext cx="8261350" cy="762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zh-CN" altLang="en-US" sz="28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上述条件</a:t>
            </a:r>
            <a:r>
              <a:rPr lang="zh-CN" altLang="en-US" sz="28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满足</a:t>
            </a:r>
            <a:r>
              <a:rPr lang="zh-CN" altLang="en-US" sz="28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，程序终止；否则，继续</a:t>
            </a:r>
            <a:r>
              <a:rPr lang="zh-CN" altLang="en-US" sz="28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分半</a:t>
            </a:r>
            <a:r>
              <a:rPr lang="zh-CN" altLang="en-US" sz="28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计算。</a:t>
            </a:r>
          </a:p>
        </p:txBody>
      </p:sp>
      <p:sp>
        <p:nvSpPr>
          <p:cNvPr id="67636" name="Rectangle 1076">
            <a:extLst>
              <a:ext uri="{FF2B5EF4-FFF2-40B4-BE49-F238E27FC236}">
                <a16:creationId xmlns:a16="http://schemas.microsoft.com/office/drawing/2014/main" id="{8DC3BD6C-2AEA-4902-99E0-05DF135B8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3210"/>
            <a:ext cx="26050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终止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条件：</a:t>
            </a:r>
          </a:p>
        </p:txBody>
      </p:sp>
      <p:sp>
        <p:nvSpPr>
          <p:cNvPr id="67638" name="Rectangle 1078">
            <a:extLst>
              <a:ext uri="{FF2B5EF4-FFF2-40B4-BE49-F238E27FC236}">
                <a16:creationId xmlns:a16="http://schemas.microsoft.com/office/drawing/2014/main" id="{82F3E8B3-C27A-4C1C-9275-0A7D702C3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88042"/>
            <a:ext cx="4275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由复化梯形公式的余项知</a:t>
            </a:r>
          </a:p>
        </p:txBody>
      </p:sp>
      <p:graphicFrame>
        <p:nvGraphicFramePr>
          <p:cNvPr id="67639" name="Object 1079">
            <a:extLst>
              <a:ext uri="{FF2B5EF4-FFF2-40B4-BE49-F238E27FC236}">
                <a16:creationId xmlns:a16="http://schemas.microsoft.com/office/drawing/2014/main" id="{D89D5969-0FF9-49BD-9B4B-C63E608F2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7584"/>
              </p:ext>
            </p:extLst>
          </p:nvPr>
        </p:nvGraphicFramePr>
        <p:xfrm>
          <a:off x="261727" y="1144859"/>
          <a:ext cx="4882218" cy="103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67" name="Equation" r:id="rId3" imgW="1917360" imgH="406080" progId="Equation.DSMT4">
                  <p:embed/>
                </p:oleObj>
              </mc:Choice>
              <mc:Fallback>
                <p:oleObj name="Equation" r:id="rId3" imgW="1917360" imgH="406080" progId="Equation.DSMT4">
                  <p:embed/>
                  <p:pic>
                    <p:nvPicPr>
                      <p:cNvPr id="67639" name="Object 1079">
                        <a:extLst>
                          <a:ext uri="{FF2B5EF4-FFF2-40B4-BE49-F238E27FC236}">
                            <a16:creationId xmlns:a16="http://schemas.microsoft.com/office/drawing/2014/main" id="{D89D5969-0FF9-49BD-9B4B-C63E608F29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27" y="1144859"/>
                        <a:ext cx="4882218" cy="1036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40" name="Object 1080">
            <a:extLst>
              <a:ext uri="{FF2B5EF4-FFF2-40B4-BE49-F238E27FC236}">
                <a16:creationId xmlns:a16="http://schemas.microsoft.com/office/drawing/2014/main" id="{7BC32DB2-CD40-44C4-B2B6-BCA4244054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39052"/>
              </p:ext>
            </p:extLst>
          </p:nvPr>
        </p:nvGraphicFramePr>
        <p:xfrm>
          <a:off x="409339" y="2152753"/>
          <a:ext cx="4586993" cy="94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68" name="Equation" r:id="rId5" imgW="1981080" imgH="406080" progId="Equation.DSMT4">
                  <p:embed/>
                </p:oleObj>
              </mc:Choice>
              <mc:Fallback>
                <p:oleObj name="Equation" r:id="rId5" imgW="1981080" imgH="406080" progId="Equation.DSMT4">
                  <p:embed/>
                  <p:pic>
                    <p:nvPicPr>
                      <p:cNvPr id="67640" name="Object 1080">
                        <a:extLst>
                          <a:ext uri="{FF2B5EF4-FFF2-40B4-BE49-F238E27FC236}">
                            <a16:creationId xmlns:a16="http://schemas.microsoft.com/office/drawing/2014/main" id="{7BC32DB2-CD40-44C4-B2B6-BCA4244054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39" y="2152753"/>
                        <a:ext cx="4586993" cy="94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44" name="Group 1084">
            <a:extLst>
              <a:ext uri="{FF2B5EF4-FFF2-40B4-BE49-F238E27FC236}">
                <a16:creationId xmlns:a16="http://schemas.microsoft.com/office/drawing/2014/main" id="{D0F37DA3-96D7-40AB-98A5-0B354278551D}"/>
              </a:ext>
            </a:extLst>
          </p:cNvPr>
          <p:cNvGrpSpPr>
            <a:grpSpLocks/>
          </p:cNvGrpSpPr>
          <p:nvPr/>
        </p:nvGrpSpPr>
        <p:grpSpPr bwMode="auto">
          <a:xfrm>
            <a:off x="6156176" y="1738313"/>
            <a:ext cx="2402037" cy="1370128"/>
            <a:chOff x="3984" y="1056"/>
            <a:chExt cx="1584" cy="960"/>
          </a:xfrm>
        </p:grpSpPr>
        <p:sp>
          <p:nvSpPr>
            <p:cNvPr id="67643" name="Rectangle 1083">
              <a:extLst>
                <a:ext uri="{FF2B5EF4-FFF2-40B4-BE49-F238E27FC236}">
                  <a16:creationId xmlns:a16="http://schemas.microsoft.com/office/drawing/2014/main" id="{CFB77EEB-9DD4-4BB7-AF3C-E7A0251C3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56"/>
              <a:ext cx="1584" cy="96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aphicFrame>
          <p:nvGraphicFramePr>
            <p:cNvPr id="67642" name="Object 1082">
              <a:extLst>
                <a:ext uri="{FF2B5EF4-FFF2-40B4-BE49-F238E27FC236}">
                  <a16:creationId xmlns:a16="http://schemas.microsoft.com/office/drawing/2014/main" id="{B9DDCD76-6B45-4571-B605-C0ACE5EA99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1104"/>
            <a:ext cx="1392" cy="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169" name="Equation" r:id="rId7" imgW="711000" imgH="444240" progId="Equation.DSMT4">
                    <p:embed/>
                  </p:oleObj>
                </mc:Choice>
                <mc:Fallback>
                  <p:oleObj name="Equation" r:id="rId7" imgW="711000" imgH="444240" progId="Equation.DSMT4">
                    <p:embed/>
                    <p:pic>
                      <p:nvPicPr>
                        <p:cNvPr id="67642" name="Object 1082">
                          <a:extLst>
                            <a:ext uri="{FF2B5EF4-FFF2-40B4-BE49-F238E27FC236}">
                              <a16:creationId xmlns:a16="http://schemas.microsoft.com/office/drawing/2014/main" id="{B9DDCD76-6B45-4571-B605-C0ACE5EA99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104"/>
                          <a:ext cx="1392" cy="8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49" name="Group 1089">
            <a:extLst>
              <a:ext uri="{FF2B5EF4-FFF2-40B4-BE49-F238E27FC236}">
                <a16:creationId xmlns:a16="http://schemas.microsoft.com/office/drawing/2014/main" id="{BD45B99A-8263-474F-9FE1-B2BE2BF3A791}"/>
              </a:ext>
            </a:extLst>
          </p:cNvPr>
          <p:cNvGrpSpPr>
            <a:grpSpLocks/>
          </p:cNvGrpSpPr>
          <p:nvPr/>
        </p:nvGrpSpPr>
        <p:grpSpPr bwMode="auto">
          <a:xfrm>
            <a:off x="4852839" y="73210"/>
            <a:ext cx="3910161" cy="1370128"/>
            <a:chOff x="2880" y="96"/>
            <a:chExt cx="2640" cy="816"/>
          </a:xfrm>
        </p:grpSpPr>
        <p:sp>
          <p:nvSpPr>
            <p:cNvPr id="67648" name="AutoShape 1088">
              <a:extLst>
                <a:ext uri="{FF2B5EF4-FFF2-40B4-BE49-F238E27FC236}">
                  <a16:creationId xmlns:a16="http://schemas.microsoft.com/office/drawing/2014/main" id="{309B8398-F98D-4635-8550-287982ADE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6"/>
              <a:ext cx="2640" cy="816"/>
            </a:xfrm>
            <a:prstGeom prst="cloudCallout">
              <a:avLst>
                <a:gd name="adj1" fmla="val 30833"/>
                <a:gd name="adj2" fmla="val 106741"/>
              </a:avLst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endParaRPr lang="zh-CN" altLang="zh-CN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pSp>
          <p:nvGrpSpPr>
            <p:cNvPr id="67647" name="Group 1087">
              <a:extLst>
                <a:ext uri="{FF2B5EF4-FFF2-40B4-BE49-F238E27FC236}">
                  <a16:creationId xmlns:a16="http://schemas.microsoft.com/office/drawing/2014/main" id="{FCFA40EB-8855-421F-9B16-420161966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9" y="289"/>
              <a:ext cx="1954" cy="358"/>
              <a:chOff x="2744" y="2512"/>
              <a:chExt cx="1954" cy="358"/>
            </a:xfrm>
          </p:grpSpPr>
          <p:graphicFrame>
            <p:nvGraphicFramePr>
              <p:cNvPr id="67645" name="Object 1085">
                <a:extLst>
                  <a:ext uri="{FF2B5EF4-FFF2-40B4-BE49-F238E27FC236}">
                    <a16:creationId xmlns:a16="http://schemas.microsoft.com/office/drawing/2014/main" id="{96D0C409-328A-4C81-AB89-F1357D4B6E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44" y="2512"/>
              <a:ext cx="760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170" name="Equation" r:id="rId9" imgW="431640" imgH="203040" progId="Equation.DSMT4">
                      <p:embed/>
                    </p:oleObj>
                  </mc:Choice>
                  <mc:Fallback>
                    <p:oleObj name="Equation" r:id="rId9" imgW="431640" imgH="203040" progId="Equation.DSMT4">
                      <p:embed/>
                      <p:pic>
                        <p:nvPicPr>
                          <p:cNvPr id="67645" name="Object 1085">
                            <a:extLst>
                              <a:ext uri="{FF2B5EF4-FFF2-40B4-BE49-F238E27FC236}">
                                <a16:creationId xmlns:a16="http://schemas.microsoft.com/office/drawing/2014/main" id="{96D0C409-328A-4C81-AB89-F1357D4B6EF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4" y="2512"/>
                            <a:ext cx="760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46" name="Rectangle 1086">
                <a:extLst>
                  <a:ext uri="{FF2B5EF4-FFF2-40B4-BE49-F238E27FC236}">
                    <a16:creationId xmlns:a16="http://schemas.microsoft.com/office/drawing/2014/main" id="{134A3DC5-EA58-4897-BCEC-555D89DFE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" y="2523"/>
                <a:ext cx="124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800" dirty="0">
                    <a:solidFill>
                      <a:srgbClr val="FF000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变化不大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时</a:t>
                </a:r>
              </a:p>
            </p:txBody>
          </p:sp>
        </p:grpSp>
      </p:grpSp>
      <p:sp>
        <p:nvSpPr>
          <p:cNvPr id="67650" name="Rectangle 1090">
            <a:extLst>
              <a:ext uri="{FF2B5EF4-FFF2-40B4-BE49-F238E27FC236}">
                <a16:creationId xmlns:a16="http://schemas.microsoft.com/office/drawing/2014/main" id="{B984DA00-3C22-4357-955B-A91D13757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231838"/>
            <a:ext cx="3487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由此得到近似关系式</a:t>
            </a:r>
          </a:p>
        </p:txBody>
      </p:sp>
      <p:graphicFrame>
        <p:nvGraphicFramePr>
          <p:cNvPr id="67651" name="Object 1091">
            <a:extLst>
              <a:ext uri="{FF2B5EF4-FFF2-40B4-BE49-F238E27FC236}">
                <a16:creationId xmlns:a16="http://schemas.microsoft.com/office/drawing/2014/main" id="{42BB94C0-F788-4874-8161-D770C1EBB8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811848"/>
              </p:ext>
            </p:extLst>
          </p:nvPr>
        </p:nvGraphicFramePr>
        <p:xfrm>
          <a:off x="3563888" y="3095066"/>
          <a:ext cx="3327473" cy="90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71" name="Equation" r:id="rId11" imgW="1498320" imgH="406080" progId="Equation.DSMT4">
                  <p:embed/>
                </p:oleObj>
              </mc:Choice>
              <mc:Fallback>
                <p:oleObj name="Equation" r:id="rId11" imgW="1498320" imgH="406080" progId="Equation.DSMT4">
                  <p:embed/>
                  <p:pic>
                    <p:nvPicPr>
                      <p:cNvPr id="67651" name="Object 1091">
                        <a:extLst>
                          <a:ext uri="{FF2B5EF4-FFF2-40B4-BE49-F238E27FC236}">
                            <a16:creationId xmlns:a16="http://schemas.microsoft.com/office/drawing/2014/main" id="{42BB94C0-F788-4874-8161-D770C1EBB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095066"/>
                        <a:ext cx="3327473" cy="903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52" name="Rectangle 1092">
            <a:extLst>
              <a:ext uri="{FF2B5EF4-FFF2-40B4-BE49-F238E27FC236}">
                <a16:creationId xmlns:a16="http://schemas.microsoft.com/office/drawing/2014/main" id="{6E98EAFF-4C4B-4A17-B7FB-7A91EF248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951017"/>
            <a:ext cx="2474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误差控制条件</a:t>
            </a:r>
          </a:p>
        </p:txBody>
      </p:sp>
      <p:graphicFrame>
        <p:nvGraphicFramePr>
          <p:cNvPr id="67653" name="Object 1093">
            <a:extLst>
              <a:ext uri="{FF2B5EF4-FFF2-40B4-BE49-F238E27FC236}">
                <a16:creationId xmlns:a16="http://schemas.microsoft.com/office/drawing/2014/main" id="{8AADF0CB-DEA4-4726-8916-2DA5CFBB9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517300"/>
              </p:ext>
            </p:extLst>
          </p:nvPr>
        </p:nvGraphicFramePr>
        <p:xfrm>
          <a:off x="2545174" y="3929777"/>
          <a:ext cx="2503912" cy="914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72" name="Equation" r:id="rId13" imgW="1218960" imgH="444240" progId="Equation.DSMT4">
                  <p:embed/>
                </p:oleObj>
              </mc:Choice>
              <mc:Fallback>
                <p:oleObj name="Equation" r:id="rId13" imgW="1218960" imgH="444240" progId="Equation.DSMT4">
                  <p:embed/>
                  <p:pic>
                    <p:nvPicPr>
                      <p:cNvPr id="67653" name="Object 1093">
                        <a:extLst>
                          <a:ext uri="{FF2B5EF4-FFF2-40B4-BE49-F238E27FC236}">
                            <a16:creationId xmlns:a16="http://schemas.microsoft.com/office/drawing/2014/main" id="{8AADF0CB-DEA4-4726-8916-2DA5CFBB92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174" y="3929777"/>
                        <a:ext cx="2503912" cy="914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C737B772-CA53-4900-AF98-73F88FFEC6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601206"/>
              </p:ext>
            </p:extLst>
          </p:nvPr>
        </p:nvGraphicFramePr>
        <p:xfrm>
          <a:off x="296863" y="5056749"/>
          <a:ext cx="5248356" cy="558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73" name="Equation" r:id="rId15" imgW="2158920" imgH="228600" progId="Equation.DSMT4">
                  <p:embed/>
                </p:oleObj>
              </mc:Choice>
              <mc:Fallback>
                <p:oleObj name="Equation" r:id="rId15" imgW="2158920" imgH="2286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E286ABEE-227D-4479-8DC4-2ECE32EBA3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5056749"/>
                        <a:ext cx="5248356" cy="5580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A345A13-B72F-4725-BF00-03B3254630A0}"/>
              </a:ext>
            </a:extLst>
          </p:cNvPr>
          <p:cNvSpPr txBox="1"/>
          <p:nvPr/>
        </p:nvSpPr>
        <p:spPr>
          <a:xfrm>
            <a:off x="6277343" y="4197828"/>
            <a:ext cx="2714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这里构成了一个自动选步长的梯形积分公式</a:t>
            </a:r>
          </a:p>
        </p:txBody>
      </p:sp>
    </p:spTree>
    <p:extLst>
      <p:ext uri="{BB962C8B-B14F-4D97-AF65-F5344CB8AC3E}">
        <p14:creationId xmlns:p14="http://schemas.microsoft.com/office/powerpoint/2010/main" val="9378207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3" name="Rectangle 3">
            <a:extLst>
              <a:ext uri="{FF2B5EF4-FFF2-40B4-BE49-F238E27FC236}">
                <a16:creationId xmlns:a16="http://schemas.microsoft.com/office/drawing/2014/main" id="{437E768D-A01F-4730-B659-D5C2AD6011B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5387" y="188640"/>
            <a:ext cx="3168461" cy="136815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自动选步长梯形求积法的算法流程</a:t>
            </a:r>
          </a:p>
        </p:txBody>
      </p:sp>
      <p:graphicFrame>
        <p:nvGraphicFramePr>
          <p:cNvPr id="356356" name="Object 6">
            <a:extLst>
              <a:ext uri="{FF2B5EF4-FFF2-40B4-BE49-F238E27FC236}">
                <a16:creationId xmlns:a16="http://schemas.microsoft.com/office/drawing/2014/main" id="{F384B1A1-92EB-4A25-B1BA-185487D903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875340"/>
              </p:ext>
            </p:extLst>
          </p:nvPr>
        </p:nvGraphicFramePr>
        <p:xfrm>
          <a:off x="3347864" y="224644"/>
          <a:ext cx="4968552" cy="640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319" r:id="rId3" imgW="2968752" imgH="4395216" progId="Word.Picture.8">
                  <p:embed/>
                </p:oleObj>
              </mc:Choice>
              <mc:Fallback>
                <p:oleObj r:id="rId3" imgW="2968752" imgH="4395216" progId="Word.Picture.8">
                  <p:embed/>
                  <p:pic>
                    <p:nvPicPr>
                      <p:cNvPr id="356356" name="Object 6">
                        <a:extLst>
                          <a:ext uri="{FF2B5EF4-FFF2-40B4-BE49-F238E27FC236}">
                            <a16:creationId xmlns:a16="http://schemas.microsoft.com/office/drawing/2014/main" id="{F384B1A1-92EB-4A25-B1BA-185487D9036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256" r="10204"/>
                      <a:stretch>
                        <a:fillRect/>
                      </a:stretch>
                    </p:blipFill>
                    <p:spPr bwMode="auto">
                      <a:xfrm>
                        <a:off x="3347864" y="224644"/>
                        <a:ext cx="4968552" cy="640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75239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>
            <a:extLst>
              <a:ext uri="{FF2B5EF4-FFF2-40B4-BE49-F238E27FC236}">
                <a16:creationId xmlns:a16="http://schemas.microsoft.com/office/drawing/2014/main" id="{6705CCF5-8E8A-4308-9B82-929BCA0C8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4455" name="Object 7">
            <a:extLst>
              <a:ext uri="{FF2B5EF4-FFF2-40B4-BE49-F238E27FC236}">
                <a16:creationId xmlns:a16="http://schemas.microsoft.com/office/drawing/2014/main" id="{2C732D4F-C393-4B15-BB63-22B4696B2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043595"/>
              </p:ext>
            </p:extLst>
          </p:nvPr>
        </p:nvGraphicFramePr>
        <p:xfrm>
          <a:off x="323528" y="834231"/>
          <a:ext cx="64674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26" name="Equation" r:id="rId3" imgW="3543120" imgH="203040" progId="Equation.DSMT4">
                  <p:embed/>
                </p:oleObj>
              </mc:Choice>
              <mc:Fallback>
                <p:oleObj name="Equation" r:id="rId3" imgW="3543120" imgH="203040" progId="Equation.DSMT4">
                  <p:embed/>
                  <p:pic>
                    <p:nvPicPr>
                      <p:cNvPr id="104455" name="Object 7">
                        <a:extLst>
                          <a:ext uri="{FF2B5EF4-FFF2-40B4-BE49-F238E27FC236}">
                            <a16:creationId xmlns:a16="http://schemas.microsoft.com/office/drawing/2014/main" id="{2C732D4F-C393-4B15-BB63-22B4696B23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834231"/>
                        <a:ext cx="6467475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>
            <a:extLst>
              <a:ext uri="{FF2B5EF4-FFF2-40B4-BE49-F238E27FC236}">
                <a16:creationId xmlns:a16="http://schemas.microsoft.com/office/drawing/2014/main" id="{942B0B9E-06A1-492B-BF00-81883D964E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05985"/>
              </p:ext>
            </p:extLst>
          </p:nvPr>
        </p:nvGraphicFramePr>
        <p:xfrm>
          <a:off x="2102470" y="1293748"/>
          <a:ext cx="27114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27" name="Equation" r:id="rId5" imgW="1485720" imgH="393480" progId="Equation.DSMT4">
                  <p:embed/>
                </p:oleObj>
              </mc:Choice>
              <mc:Fallback>
                <p:oleObj name="Equation" r:id="rId5" imgW="1485720" imgH="393480" progId="Equation.DSMT4">
                  <p:embed/>
                  <p:pic>
                    <p:nvPicPr>
                      <p:cNvPr id="104456" name="Object 8">
                        <a:extLst>
                          <a:ext uri="{FF2B5EF4-FFF2-40B4-BE49-F238E27FC236}">
                            <a16:creationId xmlns:a16="http://schemas.microsoft.com/office/drawing/2014/main" id="{942B0B9E-06A1-492B-BF00-81883D964E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470" y="1293748"/>
                        <a:ext cx="27114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2" name="Object 14">
            <a:extLst>
              <a:ext uri="{FF2B5EF4-FFF2-40B4-BE49-F238E27FC236}">
                <a16:creationId xmlns:a16="http://schemas.microsoft.com/office/drawing/2014/main" id="{FAE29C69-1F4C-4397-B7B5-A69D160539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393424"/>
              </p:ext>
            </p:extLst>
          </p:nvPr>
        </p:nvGraphicFramePr>
        <p:xfrm>
          <a:off x="1835770" y="2029619"/>
          <a:ext cx="32448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88" name="Equation" r:id="rId7" imgW="1777680" imgH="469800" progId="Equation.DSMT4">
                  <p:embed/>
                </p:oleObj>
              </mc:Choice>
              <mc:Fallback>
                <p:oleObj name="Equation" r:id="rId7" imgW="1777680" imgH="469800" progId="Equation.DSMT4">
                  <p:embed/>
                  <p:pic>
                    <p:nvPicPr>
                      <p:cNvPr id="104462" name="Object 14">
                        <a:extLst>
                          <a:ext uri="{FF2B5EF4-FFF2-40B4-BE49-F238E27FC236}">
                            <a16:creationId xmlns:a16="http://schemas.microsoft.com/office/drawing/2014/main" id="{FAE29C69-1F4C-4397-B7B5-A69D160539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770" y="2029619"/>
                        <a:ext cx="32448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3" name="Object 15">
            <a:extLst>
              <a:ext uri="{FF2B5EF4-FFF2-40B4-BE49-F238E27FC236}">
                <a16:creationId xmlns:a16="http://schemas.microsoft.com/office/drawing/2014/main" id="{F694D67B-7432-404B-9AA2-9B84B5DC9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818999"/>
              </p:ext>
            </p:extLst>
          </p:nvPr>
        </p:nvGraphicFramePr>
        <p:xfrm>
          <a:off x="680007" y="2903725"/>
          <a:ext cx="4471988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89" name="Equation" r:id="rId9" imgW="2450880" imgH="685800" progId="Equation.DSMT4">
                  <p:embed/>
                </p:oleObj>
              </mc:Choice>
              <mc:Fallback>
                <p:oleObj name="Equation" r:id="rId9" imgW="2450880" imgH="685800" progId="Equation.DSMT4">
                  <p:embed/>
                  <p:pic>
                    <p:nvPicPr>
                      <p:cNvPr id="104463" name="Object 15">
                        <a:extLst>
                          <a:ext uri="{FF2B5EF4-FFF2-40B4-BE49-F238E27FC236}">
                            <a16:creationId xmlns:a16="http://schemas.microsoft.com/office/drawing/2014/main" id="{F694D67B-7432-404B-9AA2-9B84B5DC9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07" y="2903725"/>
                        <a:ext cx="4471988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4" name="Object 16">
            <a:extLst>
              <a:ext uri="{FF2B5EF4-FFF2-40B4-BE49-F238E27FC236}">
                <a16:creationId xmlns:a16="http://schemas.microsoft.com/office/drawing/2014/main" id="{F84CF9BF-BE56-4EAF-8210-061C07102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063540"/>
              </p:ext>
            </p:extLst>
          </p:nvPr>
        </p:nvGraphicFramePr>
        <p:xfrm>
          <a:off x="539552" y="4306456"/>
          <a:ext cx="68357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90" name="Equation" r:id="rId11" imgW="3746160" imgH="393480" progId="Equation.DSMT4">
                  <p:embed/>
                </p:oleObj>
              </mc:Choice>
              <mc:Fallback>
                <p:oleObj name="Equation" r:id="rId11" imgW="3746160" imgH="393480" progId="Equation.DSMT4">
                  <p:embed/>
                  <p:pic>
                    <p:nvPicPr>
                      <p:cNvPr id="104464" name="Object 16">
                        <a:extLst>
                          <a:ext uri="{FF2B5EF4-FFF2-40B4-BE49-F238E27FC236}">
                            <a16:creationId xmlns:a16="http://schemas.microsoft.com/office/drawing/2014/main" id="{F84CF9BF-BE56-4EAF-8210-061C07102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306456"/>
                        <a:ext cx="68357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5" name="Object 17">
            <a:extLst>
              <a:ext uri="{FF2B5EF4-FFF2-40B4-BE49-F238E27FC236}">
                <a16:creationId xmlns:a16="http://schemas.microsoft.com/office/drawing/2014/main" id="{7A35B105-7AEB-470F-9396-5DB933D70E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289117"/>
              </p:ext>
            </p:extLst>
          </p:nvPr>
        </p:nvGraphicFramePr>
        <p:xfrm>
          <a:off x="539552" y="5116574"/>
          <a:ext cx="66500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91" name="Equation" r:id="rId13" imgW="3644640" imgH="393480" progId="Equation.DSMT4">
                  <p:embed/>
                </p:oleObj>
              </mc:Choice>
              <mc:Fallback>
                <p:oleObj name="Equation" r:id="rId13" imgW="3644640" imgH="393480" progId="Equation.DSMT4">
                  <p:embed/>
                  <p:pic>
                    <p:nvPicPr>
                      <p:cNvPr id="104465" name="Object 17">
                        <a:extLst>
                          <a:ext uri="{FF2B5EF4-FFF2-40B4-BE49-F238E27FC236}">
                            <a16:creationId xmlns:a16="http://schemas.microsoft.com/office/drawing/2014/main" id="{7A35B105-7AEB-470F-9396-5DB933D70E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116574"/>
                        <a:ext cx="6650037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78A6813D-D435-41F5-A704-03D9D4947722}"/>
              </a:ext>
            </a:extLst>
          </p:cNvPr>
          <p:cNvSpPr txBox="1"/>
          <p:nvPr/>
        </p:nvSpPr>
        <p:spPr>
          <a:xfrm>
            <a:off x="2916001" y="22798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fontAlgn="auto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7.3.3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步长的选取</a:t>
            </a:r>
          </a:p>
        </p:txBody>
      </p:sp>
    </p:spTree>
    <p:extLst>
      <p:ext uri="{BB962C8B-B14F-4D97-AF65-F5344CB8AC3E}">
        <p14:creationId xmlns:p14="http://schemas.microsoft.com/office/powerpoint/2010/main" val="233452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5" name="Group 2">
            <a:extLst>
              <a:ext uri="{FF2B5EF4-FFF2-40B4-BE49-F238E27FC236}">
                <a16:creationId xmlns:a16="http://schemas.microsoft.com/office/drawing/2014/main" id="{765ABF2D-EAC5-45E5-A4F7-7E33F5CE2AF7}"/>
              </a:ext>
            </a:extLst>
          </p:cNvPr>
          <p:cNvGrpSpPr>
            <a:grpSpLocks/>
          </p:cNvGrpSpPr>
          <p:nvPr/>
        </p:nvGrpSpPr>
        <p:grpSpPr bwMode="auto">
          <a:xfrm>
            <a:off x="5932488" y="1971675"/>
            <a:ext cx="2695575" cy="2962275"/>
            <a:chOff x="930" y="935"/>
            <a:chExt cx="1698" cy="1866"/>
          </a:xfrm>
        </p:grpSpPr>
        <p:sp>
          <p:nvSpPr>
            <p:cNvPr id="4189" name="Freeform 3">
              <a:extLst>
                <a:ext uri="{FF2B5EF4-FFF2-40B4-BE49-F238E27FC236}">
                  <a16:creationId xmlns:a16="http://schemas.microsoft.com/office/drawing/2014/main" id="{B2592B97-6137-4355-BBEC-E2DC6F292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" y="935"/>
              <a:ext cx="1698" cy="1866"/>
            </a:xfrm>
            <a:custGeom>
              <a:avLst/>
              <a:gdLst>
                <a:gd name="T0" fmla="*/ 0 w 1440"/>
                <a:gd name="T1" fmla="*/ 2340 h 1488"/>
                <a:gd name="T2" fmla="*/ 166 w 1440"/>
                <a:gd name="T3" fmla="*/ 2309 h 1488"/>
                <a:gd name="T4" fmla="*/ 406 w 1440"/>
                <a:gd name="T5" fmla="*/ 2202 h 1488"/>
                <a:gd name="T6" fmla="*/ 639 w 1440"/>
                <a:gd name="T7" fmla="*/ 2044 h 1488"/>
                <a:gd name="T8" fmla="*/ 874 w 1440"/>
                <a:gd name="T9" fmla="*/ 1843 h 1488"/>
                <a:gd name="T10" fmla="*/ 1107 w 1440"/>
                <a:gd name="T11" fmla="*/ 1573 h 1488"/>
                <a:gd name="T12" fmla="*/ 1318 w 1440"/>
                <a:gd name="T13" fmla="*/ 1277 h 1488"/>
                <a:gd name="T14" fmla="*/ 1507 w 1440"/>
                <a:gd name="T15" fmla="*/ 988 h 1488"/>
                <a:gd name="T16" fmla="*/ 1679 w 1440"/>
                <a:gd name="T17" fmla="*/ 680 h 1488"/>
                <a:gd name="T18" fmla="*/ 1836 w 1440"/>
                <a:gd name="T19" fmla="*/ 359 h 1488"/>
                <a:gd name="T20" fmla="*/ 1953 w 1440"/>
                <a:gd name="T21" fmla="*/ 113 h 1488"/>
                <a:gd name="T22" fmla="*/ 2002 w 1440"/>
                <a:gd name="T23" fmla="*/ 0 h 1488"/>
                <a:gd name="T24" fmla="*/ 1992 w 1440"/>
                <a:gd name="T25" fmla="*/ 2340 h 1488"/>
                <a:gd name="T26" fmla="*/ 0 w 1440"/>
                <a:gd name="T27" fmla="*/ 2340 h 14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40"/>
                <a:gd name="T43" fmla="*/ 0 h 1488"/>
                <a:gd name="T44" fmla="*/ 1440 w 1440"/>
                <a:gd name="T45" fmla="*/ 1488 h 148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40" h="1488">
                  <a:moveTo>
                    <a:pt x="0" y="1488"/>
                  </a:moveTo>
                  <a:lnTo>
                    <a:pt x="120" y="1468"/>
                  </a:lnTo>
                  <a:lnTo>
                    <a:pt x="292" y="1400"/>
                  </a:lnTo>
                  <a:lnTo>
                    <a:pt x="460" y="1300"/>
                  </a:lnTo>
                  <a:lnTo>
                    <a:pt x="628" y="1172"/>
                  </a:lnTo>
                  <a:lnTo>
                    <a:pt x="796" y="1000"/>
                  </a:lnTo>
                  <a:lnTo>
                    <a:pt x="948" y="812"/>
                  </a:lnTo>
                  <a:lnTo>
                    <a:pt x="1084" y="628"/>
                  </a:lnTo>
                  <a:lnTo>
                    <a:pt x="1208" y="432"/>
                  </a:lnTo>
                  <a:lnTo>
                    <a:pt x="1320" y="228"/>
                  </a:lnTo>
                  <a:lnTo>
                    <a:pt x="1404" y="72"/>
                  </a:lnTo>
                  <a:lnTo>
                    <a:pt x="1440" y="0"/>
                  </a:lnTo>
                  <a:lnTo>
                    <a:pt x="1432" y="1488"/>
                  </a:lnTo>
                  <a:lnTo>
                    <a:pt x="0" y="1488"/>
                  </a:lnTo>
                  <a:close/>
                </a:path>
              </a:pathLst>
            </a:custGeom>
            <a:solidFill>
              <a:srgbClr val="FFCC00">
                <a:alpha val="1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graphicFrame>
          <p:nvGraphicFramePr>
            <p:cNvPr id="4113" name="Object 4">
              <a:extLst>
                <a:ext uri="{FF2B5EF4-FFF2-40B4-BE49-F238E27FC236}">
                  <a16:creationId xmlns:a16="http://schemas.microsoft.com/office/drawing/2014/main" id="{661262BB-D78E-40C1-819D-C26CFF19BD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160"/>
            <a:ext cx="303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22" name="Equation" r:id="rId5" imgW="139680" imgH="177480" progId="Equation.DSMT4">
                    <p:embed/>
                  </p:oleObj>
                </mc:Choice>
                <mc:Fallback>
                  <p:oleObj name="Equation" r:id="rId5" imgW="139680" imgH="177480" progId="Equation.DSMT4">
                    <p:embed/>
                    <p:pic>
                      <p:nvPicPr>
                        <p:cNvPr id="4113" name="Object 4">
                          <a:extLst>
                            <a:ext uri="{FF2B5EF4-FFF2-40B4-BE49-F238E27FC236}">
                              <a16:creationId xmlns:a16="http://schemas.microsoft.com/office/drawing/2014/main" id="{661262BB-D78E-40C1-819D-C26CFF19BD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160"/>
                          <a:ext cx="303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6" name="Group 5">
            <a:extLst>
              <a:ext uri="{FF2B5EF4-FFF2-40B4-BE49-F238E27FC236}">
                <a16:creationId xmlns:a16="http://schemas.microsoft.com/office/drawing/2014/main" id="{62486FF7-4A15-48D6-951F-CC80132A55EC}"/>
              </a:ext>
            </a:extLst>
          </p:cNvPr>
          <p:cNvGrpSpPr>
            <a:grpSpLocks/>
          </p:cNvGrpSpPr>
          <p:nvPr/>
        </p:nvGrpSpPr>
        <p:grpSpPr bwMode="auto">
          <a:xfrm>
            <a:off x="5497513" y="2038350"/>
            <a:ext cx="3568700" cy="3216275"/>
            <a:chOff x="3511" y="1356"/>
            <a:chExt cx="2248" cy="2026"/>
          </a:xfrm>
        </p:grpSpPr>
        <p:sp>
          <p:nvSpPr>
            <p:cNvPr id="4184" name="Line 6">
              <a:extLst>
                <a:ext uri="{FF2B5EF4-FFF2-40B4-BE49-F238E27FC236}">
                  <a16:creationId xmlns:a16="http://schemas.microsoft.com/office/drawing/2014/main" id="{D42F2FC3-3D48-401F-87FC-6B89CB32F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1" y="3168"/>
              <a:ext cx="224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85" name="Line 7">
              <a:extLst>
                <a:ext uri="{FF2B5EF4-FFF2-40B4-BE49-F238E27FC236}">
                  <a16:creationId xmlns:a16="http://schemas.microsoft.com/office/drawing/2014/main" id="{2A8A9AF7-EB9D-4852-93DD-6E932BEBBE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0" y="1356"/>
              <a:ext cx="0" cy="20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86" name="Rectangle 8">
              <a:extLst>
                <a:ext uri="{FF2B5EF4-FFF2-40B4-BE49-F238E27FC236}">
                  <a16:creationId xmlns:a16="http://schemas.microsoft.com/office/drawing/2014/main" id="{C673793E-54D5-41EC-98D2-5AC184AF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" y="2917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187" name="Rectangle 9">
              <a:extLst>
                <a:ext uri="{FF2B5EF4-FFF2-40B4-BE49-F238E27FC236}">
                  <a16:creationId xmlns:a16="http://schemas.microsoft.com/office/drawing/2014/main" id="{139A15DF-19CF-4904-A4DD-26EEEAFFE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1359"/>
              <a:ext cx="1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b="1" i="1">
                  <a:solidFill>
                    <a:srgbClr val="0000FF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4188" name="Rectangle 10">
              <a:extLst>
                <a:ext uri="{FF2B5EF4-FFF2-40B4-BE49-F238E27FC236}">
                  <a16:creationId xmlns:a16="http://schemas.microsoft.com/office/drawing/2014/main" id="{D96455D6-E584-418F-8AD0-59CDEA45F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168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i="1">
                  <a:solidFill>
                    <a:srgbClr val="0000FF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4117" name="Group 11">
            <a:extLst>
              <a:ext uri="{FF2B5EF4-FFF2-40B4-BE49-F238E27FC236}">
                <a16:creationId xmlns:a16="http://schemas.microsoft.com/office/drawing/2014/main" id="{29FE39E7-FDE4-4A1B-B8C4-C1FC674F6EB0}"/>
              </a:ext>
            </a:extLst>
          </p:cNvPr>
          <p:cNvGrpSpPr>
            <a:grpSpLocks/>
          </p:cNvGrpSpPr>
          <p:nvPr/>
        </p:nvGrpSpPr>
        <p:grpSpPr bwMode="auto">
          <a:xfrm>
            <a:off x="5832475" y="1984375"/>
            <a:ext cx="2789238" cy="2911475"/>
            <a:chOff x="3722" y="1322"/>
            <a:chExt cx="1757" cy="1834"/>
          </a:xfrm>
        </p:grpSpPr>
        <p:sp>
          <p:nvSpPr>
            <p:cNvPr id="4182" name="Freeform 12">
              <a:extLst>
                <a:ext uri="{FF2B5EF4-FFF2-40B4-BE49-F238E27FC236}">
                  <a16:creationId xmlns:a16="http://schemas.microsoft.com/office/drawing/2014/main" id="{E1E78C83-2352-433B-ADD6-1C50A03D7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1322"/>
              <a:ext cx="1757" cy="1834"/>
            </a:xfrm>
            <a:custGeom>
              <a:avLst/>
              <a:gdLst>
                <a:gd name="T0" fmla="*/ 0 w 1547"/>
                <a:gd name="T1" fmla="*/ 2174 h 1547"/>
                <a:gd name="T2" fmla="*/ 1996 w 1547"/>
                <a:gd name="T3" fmla="*/ 0 h 1547"/>
                <a:gd name="T4" fmla="*/ 0 60000 65536"/>
                <a:gd name="T5" fmla="*/ 0 60000 65536"/>
                <a:gd name="T6" fmla="*/ 0 w 1547"/>
                <a:gd name="T7" fmla="*/ 0 h 1547"/>
                <a:gd name="T8" fmla="*/ 1547 w 1547"/>
                <a:gd name="T9" fmla="*/ 1547 h 15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7" h="1547">
                  <a:moveTo>
                    <a:pt x="0" y="1547"/>
                  </a:moveTo>
                  <a:cubicBezTo>
                    <a:pt x="689" y="1547"/>
                    <a:pt x="1321" y="519"/>
                    <a:pt x="1547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83" name="Rectangle 13">
              <a:extLst>
                <a:ext uri="{FF2B5EF4-FFF2-40B4-BE49-F238E27FC236}">
                  <a16:creationId xmlns:a16="http://schemas.microsoft.com/office/drawing/2014/main" id="{495D9A99-0FA2-49B2-B641-1642671C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1348"/>
              <a:ext cx="37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solidFill>
                    <a:srgbClr val="FF3300"/>
                  </a:solidFill>
                  <a:ea typeface="宋体" panose="02010600030101010101" pitchFamily="2" charset="-122"/>
                </a:rPr>
                <a:t>y</a:t>
              </a:r>
              <a:r>
                <a:rPr lang="en-US" altLang="zh-CN" b="1" dirty="0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r>
                <a:rPr lang="en-US" altLang="zh-CN" b="1" i="1" dirty="0">
                  <a:solidFill>
                    <a:srgbClr val="FF3300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b="1" baseline="30000" dirty="0">
                  <a:solidFill>
                    <a:srgbClr val="FF33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4118" name="Group 14">
            <a:extLst>
              <a:ext uri="{FF2B5EF4-FFF2-40B4-BE49-F238E27FC236}">
                <a16:creationId xmlns:a16="http://schemas.microsoft.com/office/drawing/2014/main" id="{67D51EFD-19BA-4F76-9778-624A3CD617DF}"/>
              </a:ext>
            </a:extLst>
          </p:cNvPr>
          <p:cNvGrpSpPr>
            <a:grpSpLocks/>
          </p:cNvGrpSpPr>
          <p:nvPr/>
        </p:nvGrpSpPr>
        <p:grpSpPr bwMode="auto">
          <a:xfrm>
            <a:off x="8618538" y="2003425"/>
            <a:ext cx="171450" cy="3251200"/>
            <a:chOff x="5477" y="1310"/>
            <a:chExt cx="108" cy="2072"/>
          </a:xfrm>
        </p:grpSpPr>
        <p:sp>
          <p:nvSpPr>
            <p:cNvPr id="4180" name="Line 15">
              <a:extLst>
                <a:ext uri="{FF2B5EF4-FFF2-40B4-BE49-F238E27FC236}">
                  <a16:creationId xmlns:a16="http://schemas.microsoft.com/office/drawing/2014/main" id="{4D72EC89-3AB9-470C-8713-CE9F773B0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7" y="1310"/>
              <a:ext cx="0" cy="18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81" name="Text Box 16">
              <a:extLst>
                <a:ext uri="{FF2B5EF4-FFF2-40B4-BE49-F238E27FC236}">
                  <a16:creationId xmlns:a16="http://schemas.microsoft.com/office/drawing/2014/main" id="{7ADD5A88-89FF-4D7E-84D7-2AEC14211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481" y="3164"/>
              <a:ext cx="10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131FF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19825" name="Rectangle 17">
            <a:extLst>
              <a:ext uri="{FF2B5EF4-FFF2-40B4-BE49-F238E27FC236}">
                <a16:creationId xmlns:a16="http://schemas.microsoft.com/office/drawing/2014/main" id="{97FA9CA7-BD83-4748-B812-DD595D10E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3983038"/>
            <a:ext cx="271463" cy="919162"/>
          </a:xfrm>
          <a:prstGeom prst="rect">
            <a:avLst/>
          </a:prstGeom>
          <a:solidFill>
            <a:schemeClr val="accent1">
              <a:alpha val="79999"/>
            </a:schemeClr>
          </a:solidFill>
          <a:ln w="3175">
            <a:solidFill>
              <a:schemeClr val="hlink"/>
            </a:solidFill>
            <a:miter lim="800000"/>
            <a:headEnd/>
            <a:tailEnd/>
          </a:ln>
        </p:spPr>
        <p:txBody>
          <a:bodyPr lIns="0" tIns="18000" rIns="36000" bIns="180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en-US" altLang="zh-CN"/>
          </a:p>
        </p:txBody>
      </p:sp>
      <p:grpSp>
        <p:nvGrpSpPr>
          <p:cNvPr id="4120" name="Group 18">
            <a:extLst>
              <a:ext uri="{FF2B5EF4-FFF2-40B4-BE49-F238E27FC236}">
                <a16:creationId xmlns:a16="http://schemas.microsoft.com/office/drawing/2014/main" id="{ACF9EE0C-468B-4EF1-BFEB-14D62B5DC5A3}"/>
              </a:ext>
            </a:extLst>
          </p:cNvPr>
          <p:cNvGrpSpPr>
            <a:grpSpLocks/>
          </p:cNvGrpSpPr>
          <p:nvPr/>
        </p:nvGrpSpPr>
        <p:grpSpPr bwMode="auto">
          <a:xfrm>
            <a:off x="6108700" y="2546350"/>
            <a:ext cx="2251075" cy="2368550"/>
            <a:chOff x="3896" y="1676"/>
            <a:chExt cx="1418" cy="1492"/>
          </a:xfrm>
        </p:grpSpPr>
        <p:sp>
          <p:nvSpPr>
            <p:cNvPr id="4171" name="Line 19">
              <a:extLst>
                <a:ext uri="{FF2B5EF4-FFF2-40B4-BE49-F238E27FC236}">
                  <a16:creationId xmlns:a16="http://schemas.microsoft.com/office/drawing/2014/main" id="{2F76C124-8CA3-4189-837C-E66F3D9B2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2" name="Line 20">
              <a:extLst>
                <a:ext uri="{FF2B5EF4-FFF2-40B4-BE49-F238E27FC236}">
                  <a16:creationId xmlns:a16="http://schemas.microsoft.com/office/drawing/2014/main" id="{4EBBD32B-B8E6-4964-AC90-D063493C4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2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3" name="Line 21">
              <a:extLst>
                <a:ext uri="{FF2B5EF4-FFF2-40B4-BE49-F238E27FC236}">
                  <a16:creationId xmlns:a16="http://schemas.microsoft.com/office/drawing/2014/main" id="{DD43397A-549B-4231-89D3-0ECD5BF7C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9" y="2856"/>
              <a:ext cx="4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4" name="Line 22">
              <a:extLst>
                <a:ext uri="{FF2B5EF4-FFF2-40B4-BE49-F238E27FC236}">
                  <a16:creationId xmlns:a16="http://schemas.microsoft.com/office/drawing/2014/main" id="{C41E1EB4-6597-43F7-B91C-D6FB39F2E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6" y="2692"/>
              <a:ext cx="0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5" name="Line 23">
              <a:extLst>
                <a:ext uri="{FF2B5EF4-FFF2-40B4-BE49-F238E27FC236}">
                  <a16:creationId xmlns:a16="http://schemas.microsoft.com/office/drawing/2014/main" id="{7E04D2FD-C742-493C-9B06-96242A281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3" y="2494"/>
              <a:ext cx="0" cy="6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6" name="Line 24">
              <a:extLst>
                <a:ext uri="{FF2B5EF4-FFF2-40B4-BE49-F238E27FC236}">
                  <a16:creationId xmlns:a16="http://schemas.microsoft.com/office/drawing/2014/main" id="{961087EB-322E-426F-8DF3-DF79DB4CF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0" y="2272"/>
              <a:ext cx="0" cy="8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7" name="Line 25">
              <a:extLst>
                <a:ext uri="{FF2B5EF4-FFF2-40B4-BE49-F238E27FC236}">
                  <a16:creationId xmlns:a16="http://schemas.microsoft.com/office/drawing/2014/main" id="{FCDD572A-1025-4120-9118-8B5E306AC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7" y="1988"/>
              <a:ext cx="0" cy="1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8" name="Line 26">
              <a:extLst>
                <a:ext uri="{FF2B5EF4-FFF2-40B4-BE49-F238E27FC236}">
                  <a16:creationId xmlns:a16="http://schemas.microsoft.com/office/drawing/2014/main" id="{8FA657CD-5CA2-4CFC-9A61-5A2C12E36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" y="167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9" name="Line 27">
              <a:extLst>
                <a:ext uri="{FF2B5EF4-FFF2-40B4-BE49-F238E27FC236}">
                  <a16:creationId xmlns:a16="http://schemas.microsoft.com/office/drawing/2014/main" id="{516229C7-DBEC-4A85-A0D9-281E7B5AE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127"/>
              <a:ext cx="2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21" name="Group 28">
            <a:extLst>
              <a:ext uri="{FF2B5EF4-FFF2-40B4-BE49-F238E27FC236}">
                <a16:creationId xmlns:a16="http://schemas.microsoft.com/office/drawing/2014/main" id="{D8A3D6A5-CCD4-43BD-9DB9-650340FE1F94}"/>
              </a:ext>
            </a:extLst>
          </p:cNvPr>
          <p:cNvGrpSpPr>
            <a:grpSpLocks/>
          </p:cNvGrpSpPr>
          <p:nvPr/>
        </p:nvGrpSpPr>
        <p:grpSpPr bwMode="auto">
          <a:xfrm>
            <a:off x="5815013" y="4881563"/>
            <a:ext cx="2833687" cy="579437"/>
            <a:chOff x="3711" y="3147"/>
            <a:chExt cx="1785" cy="365"/>
          </a:xfrm>
        </p:grpSpPr>
        <p:graphicFrame>
          <p:nvGraphicFramePr>
            <p:cNvPr id="4106" name="Object 29">
              <a:extLst>
                <a:ext uri="{FF2B5EF4-FFF2-40B4-BE49-F238E27FC236}">
                  <a16:creationId xmlns:a16="http://schemas.microsoft.com/office/drawing/2014/main" id="{A0A79B01-E818-4561-BEE7-C600A6BF6A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6" y="3200"/>
            <a:ext cx="12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23" name="Equation" r:id="rId7" imgW="152280" imgH="393480" progId="Equation.DSMT4">
                    <p:embed/>
                  </p:oleObj>
                </mc:Choice>
                <mc:Fallback>
                  <p:oleObj name="Equation" r:id="rId7" imgW="152280" imgH="393480" progId="Equation.DSMT4">
                    <p:embed/>
                    <p:pic>
                      <p:nvPicPr>
                        <p:cNvPr id="4106" name="Object 29">
                          <a:extLst>
                            <a:ext uri="{FF2B5EF4-FFF2-40B4-BE49-F238E27FC236}">
                              <a16:creationId xmlns:a16="http://schemas.microsoft.com/office/drawing/2014/main" id="{A0A79B01-E818-4561-BEE7-C600A6BF6A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" y="3200"/>
                          <a:ext cx="121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30">
              <a:extLst>
                <a:ext uri="{FF2B5EF4-FFF2-40B4-BE49-F238E27FC236}">
                  <a16:creationId xmlns:a16="http://schemas.microsoft.com/office/drawing/2014/main" id="{B26E9925-A8BA-4762-9BC2-878B858F37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8" y="3201"/>
            <a:ext cx="12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24" name="Equation" r:id="rId9" imgW="152280" imgH="393480" progId="Equation.DSMT4">
                    <p:embed/>
                  </p:oleObj>
                </mc:Choice>
                <mc:Fallback>
                  <p:oleObj name="Equation" r:id="rId9" imgW="152280" imgH="393480" progId="Equation.DSMT4">
                    <p:embed/>
                    <p:pic>
                      <p:nvPicPr>
                        <p:cNvPr id="4107" name="Object 30">
                          <a:extLst>
                            <a:ext uri="{FF2B5EF4-FFF2-40B4-BE49-F238E27FC236}">
                              <a16:creationId xmlns:a16="http://schemas.microsoft.com/office/drawing/2014/main" id="{B26E9925-A8BA-4762-9BC2-878B858F37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" y="3201"/>
                          <a:ext cx="12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31">
              <a:extLst>
                <a:ext uri="{FF2B5EF4-FFF2-40B4-BE49-F238E27FC236}">
                  <a16:creationId xmlns:a16="http://schemas.microsoft.com/office/drawing/2014/main" id="{B847E373-FF5E-48F1-9C02-4D31428D29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7" y="3189"/>
            <a:ext cx="26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25" name="Equation" r:id="rId11" imgW="330120" imgH="393480" progId="Equation.DSMT4">
                    <p:embed/>
                  </p:oleObj>
                </mc:Choice>
                <mc:Fallback>
                  <p:oleObj name="Equation" r:id="rId11" imgW="330120" imgH="393480" progId="Equation.DSMT4">
                    <p:embed/>
                    <p:pic>
                      <p:nvPicPr>
                        <p:cNvPr id="4108" name="Object 31">
                          <a:extLst>
                            <a:ext uri="{FF2B5EF4-FFF2-40B4-BE49-F238E27FC236}">
                              <a16:creationId xmlns:a16="http://schemas.microsoft.com/office/drawing/2014/main" id="{B847E373-FF5E-48F1-9C02-4D31428D29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7" y="3189"/>
                          <a:ext cx="268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32">
              <a:extLst>
                <a:ext uri="{FF2B5EF4-FFF2-40B4-BE49-F238E27FC236}">
                  <a16:creationId xmlns:a16="http://schemas.microsoft.com/office/drawing/2014/main" id="{908FD633-E03C-40C1-942B-788AF16121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6" y="3299"/>
            <a:ext cx="24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26" name="Equation" r:id="rId13" imgW="139680" imgH="75960" progId="Equation.DSMT4">
                    <p:embed/>
                  </p:oleObj>
                </mc:Choice>
                <mc:Fallback>
                  <p:oleObj name="Equation" r:id="rId13" imgW="139680" imgH="75960" progId="Equation.DSMT4">
                    <p:embed/>
                    <p:pic>
                      <p:nvPicPr>
                        <p:cNvPr id="4109" name="Object 32">
                          <a:extLst>
                            <a:ext uri="{FF2B5EF4-FFF2-40B4-BE49-F238E27FC236}">
                              <a16:creationId xmlns:a16="http://schemas.microsoft.com/office/drawing/2014/main" id="{908FD633-E03C-40C1-942B-788AF16121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6" y="3299"/>
                          <a:ext cx="24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33">
              <a:extLst>
                <a:ext uri="{FF2B5EF4-FFF2-40B4-BE49-F238E27FC236}">
                  <a16:creationId xmlns:a16="http://schemas.microsoft.com/office/drawing/2014/main" id="{9F77481B-B94F-49D7-893E-1320B22CB5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15" y="3302"/>
            <a:ext cx="24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27" name="Equation" r:id="rId15" imgW="139680" imgH="75960" progId="Equation.DSMT4">
                    <p:embed/>
                  </p:oleObj>
                </mc:Choice>
                <mc:Fallback>
                  <p:oleObj name="Equation" r:id="rId15" imgW="139680" imgH="75960" progId="Equation.DSMT4">
                    <p:embed/>
                    <p:pic>
                      <p:nvPicPr>
                        <p:cNvPr id="4110" name="Object 33">
                          <a:extLst>
                            <a:ext uri="{FF2B5EF4-FFF2-40B4-BE49-F238E27FC236}">
                              <a16:creationId xmlns:a16="http://schemas.microsoft.com/office/drawing/2014/main" id="{9F77481B-B94F-49D7-893E-1320B22CB5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5" y="3302"/>
                          <a:ext cx="24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34">
              <a:extLst>
                <a:ext uri="{FF2B5EF4-FFF2-40B4-BE49-F238E27FC236}">
                  <a16:creationId xmlns:a16="http://schemas.microsoft.com/office/drawing/2014/main" id="{82C5CA8E-4AEC-442B-BEDE-7E02840D16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6" y="3193"/>
            <a:ext cx="22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28" name="Equation" r:id="rId16" imgW="291960" imgH="393480" progId="Equation.DSMT4">
                    <p:embed/>
                  </p:oleObj>
                </mc:Choice>
                <mc:Fallback>
                  <p:oleObj name="Equation" r:id="rId16" imgW="291960" imgH="393480" progId="Equation.DSMT4">
                    <p:embed/>
                    <p:pic>
                      <p:nvPicPr>
                        <p:cNvPr id="4111" name="Object 34">
                          <a:extLst>
                            <a:ext uri="{FF2B5EF4-FFF2-40B4-BE49-F238E27FC236}">
                              <a16:creationId xmlns:a16="http://schemas.microsoft.com/office/drawing/2014/main" id="{82C5CA8E-4AEC-442B-BEDE-7E02840D16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6" y="3193"/>
                          <a:ext cx="228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35">
              <a:extLst>
                <a:ext uri="{FF2B5EF4-FFF2-40B4-BE49-F238E27FC236}">
                  <a16:creationId xmlns:a16="http://schemas.microsoft.com/office/drawing/2014/main" id="{8268AC3A-D504-475B-8F8F-32F48CF382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1" y="3174"/>
            <a:ext cx="12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29" name="Equation" r:id="rId18" imgW="152280" imgH="393480" progId="Equation.DSMT4">
                    <p:embed/>
                  </p:oleObj>
                </mc:Choice>
                <mc:Fallback>
                  <p:oleObj name="Equation" r:id="rId18" imgW="152280" imgH="393480" progId="Equation.DSMT4">
                    <p:embed/>
                    <p:pic>
                      <p:nvPicPr>
                        <p:cNvPr id="4112" name="Object 35">
                          <a:extLst>
                            <a:ext uri="{FF2B5EF4-FFF2-40B4-BE49-F238E27FC236}">
                              <a16:creationId xmlns:a16="http://schemas.microsoft.com/office/drawing/2014/main" id="{8268AC3A-D504-475B-8F8F-32F48CF382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1" y="3174"/>
                          <a:ext cx="12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0" name="Oval 36">
              <a:extLst>
                <a:ext uri="{FF2B5EF4-FFF2-40B4-BE49-F238E27FC236}">
                  <a16:creationId xmlns:a16="http://schemas.microsoft.com/office/drawing/2014/main" id="{7490A89D-B30C-4B2D-B974-FE806E811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3149"/>
              <a:ext cx="28" cy="30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61" name="Oval 37">
              <a:extLst>
                <a:ext uri="{FF2B5EF4-FFF2-40B4-BE49-F238E27FC236}">
                  <a16:creationId xmlns:a16="http://schemas.microsoft.com/office/drawing/2014/main" id="{E994B03C-4F71-47F5-A143-97EC3BAF0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" y="3150"/>
              <a:ext cx="28" cy="28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62" name="Oval 38">
              <a:extLst>
                <a:ext uri="{FF2B5EF4-FFF2-40B4-BE49-F238E27FC236}">
                  <a16:creationId xmlns:a16="http://schemas.microsoft.com/office/drawing/2014/main" id="{33A658EE-BB0A-4843-965B-F331E019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3153"/>
              <a:ext cx="28" cy="30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63" name="Oval 39">
              <a:extLst>
                <a:ext uri="{FF2B5EF4-FFF2-40B4-BE49-F238E27FC236}">
                  <a16:creationId xmlns:a16="http://schemas.microsoft.com/office/drawing/2014/main" id="{53440DAA-5012-46DA-8499-28980C934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3151"/>
              <a:ext cx="28" cy="30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64" name="Oval 40">
              <a:extLst>
                <a:ext uri="{FF2B5EF4-FFF2-40B4-BE49-F238E27FC236}">
                  <a16:creationId xmlns:a16="http://schemas.microsoft.com/office/drawing/2014/main" id="{8A49F047-CBE4-491A-B88C-BC64922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3149"/>
              <a:ext cx="28" cy="30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65" name="Oval 41">
              <a:extLst>
                <a:ext uri="{FF2B5EF4-FFF2-40B4-BE49-F238E27FC236}">
                  <a16:creationId xmlns:a16="http://schemas.microsoft.com/office/drawing/2014/main" id="{E6B1DF79-8BE7-4790-9027-974F21119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" y="3153"/>
              <a:ext cx="28" cy="30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66" name="Oval 42">
              <a:extLst>
                <a:ext uri="{FF2B5EF4-FFF2-40B4-BE49-F238E27FC236}">
                  <a16:creationId xmlns:a16="http://schemas.microsoft.com/office/drawing/2014/main" id="{4DE64972-5AAB-432F-9AC5-0337325D6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151"/>
              <a:ext cx="28" cy="30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67" name="Oval 43">
              <a:extLst>
                <a:ext uri="{FF2B5EF4-FFF2-40B4-BE49-F238E27FC236}">
                  <a16:creationId xmlns:a16="http://schemas.microsoft.com/office/drawing/2014/main" id="{AA492914-3FA9-42F5-9B11-3D6491D4D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149"/>
              <a:ext cx="28" cy="30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68" name="Oval 44">
              <a:extLst>
                <a:ext uri="{FF2B5EF4-FFF2-40B4-BE49-F238E27FC236}">
                  <a16:creationId xmlns:a16="http://schemas.microsoft.com/office/drawing/2014/main" id="{EEEA7DB5-311B-4044-B481-D2C77E336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3150"/>
              <a:ext cx="28" cy="30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69" name="Oval 45">
              <a:extLst>
                <a:ext uri="{FF2B5EF4-FFF2-40B4-BE49-F238E27FC236}">
                  <a16:creationId xmlns:a16="http://schemas.microsoft.com/office/drawing/2014/main" id="{87E7F044-C268-4222-9E7D-0A25F418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" y="3147"/>
              <a:ext cx="28" cy="30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70" name="Oval 46">
              <a:extLst>
                <a:ext uri="{FF2B5EF4-FFF2-40B4-BE49-F238E27FC236}">
                  <a16:creationId xmlns:a16="http://schemas.microsoft.com/office/drawing/2014/main" id="{0452FF95-1673-4790-9617-F1125D4E9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3148"/>
              <a:ext cx="28" cy="30"/>
            </a:xfrm>
            <a:prstGeom prst="ellipse">
              <a:avLst/>
            </a:prstGeom>
            <a:solidFill>
              <a:schemeClr val="accent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</p:grpSp>
      <p:grpSp>
        <p:nvGrpSpPr>
          <p:cNvPr id="4129" name="Group 52">
            <a:extLst>
              <a:ext uri="{FF2B5EF4-FFF2-40B4-BE49-F238E27FC236}">
                <a16:creationId xmlns:a16="http://schemas.microsoft.com/office/drawing/2014/main" id="{4BD8C4A9-CF2B-40EB-8319-5A631C1DF138}"/>
              </a:ext>
            </a:extLst>
          </p:cNvPr>
          <p:cNvGrpSpPr>
            <a:grpSpLocks/>
          </p:cNvGrpSpPr>
          <p:nvPr/>
        </p:nvGrpSpPr>
        <p:grpSpPr bwMode="auto">
          <a:xfrm>
            <a:off x="62078" y="5372224"/>
            <a:ext cx="6214887" cy="1341437"/>
            <a:chOff x="0" y="3475"/>
            <a:chExt cx="3810" cy="845"/>
          </a:xfrm>
        </p:grpSpPr>
        <p:sp>
          <p:nvSpPr>
            <p:cNvPr id="119861" name="AutoShape 53">
              <a:extLst>
                <a:ext uri="{FF2B5EF4-FFF2-40B4-BE49-F238E27FC236}">
                  <a16:creationId xmlns:a16="http://schemas.microsoft.com/office/drawing/2014/main" id="{FEB59066-CC3D-4F53-BB11-97D8C3562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75"/>
              <a:ext cx="975" cy="27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FBFFF"/>
                </a:gs>
                <a:gs pos="50000">
                  <a:srgbClr val="DFBFFF">
                    <a:gamma/>
                    <a:tint val="0"/>
                    <a:invGamma/>
                  </a:srgbClr>
                </a:gs>
                <a:gs pos="100000">
                  <a:srgbClr val="DFBFFF"/>
                </a:gs>
              </a:gsLst>
              <a:lin ang="5400000" scaled="1"/>
            </a:gradFill>
            <a:ln w="28575" algn="ctr">
              <a:noFill/>
              <a:prstDash val="sysDot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0" lang="en-US" altLang="zh-CN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4)</a:t>
              </a:r>
              <a:r>
                <a:rPr kumimoji="0" lang="zh-CN" altLang="en-US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取极限</a:t>
              </a:r>
            </a:p>
          </p:txBody>
        </p:sp>
        <p:sp>
          <p:nvSpPr>
            <p:cNvPr id="4156" name="Text Box 54">
              <a:extLst>
                <a:ext uri="{FF2B5EF4-FFF2-40B4-BE49-F238E27FC236}">
                  <a16:creationId xmlns:a16="http://schemas.microsoft.com/office/drawing/2014/main" id="{AF995289-7C72-42A7-A1FD-DED901A06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3485"/>
              <a:ext cx="29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ea typeface="宋体" panose="02010600030101010101" pitchFamily="2" charset="-122"/>
                </a:rPr>
                <a:t> </a:t>
              </a:r>
              <a:r>
                <a:rPr lang="zh-CN" altLang="en-US" sz="2200" b="1" dirty="0">
                  <a:ea typeface="宋体" panose="02010600030101010101" pitchFamily="2" charset="-122"/>
                </a:rPr>
                <a:t>取</a:t>
              </a:r>
              <a:r>
                <a:rPr lang="en-US" altLang="zh-CN" sz="2200" b="1" i="1" dirty="0">
                  <a:ea typeface="宋体" panose="02010600030101010101" pitchFamily="2" charset="-122"/>
                </a:rPr>
                <a:t>S</a:t>
              </a:r>
              <a:r>
                <a:rPr lang="en-US" altLang="zh-CN" sz="2200" b="1" i="1" baseline="-30000" dirty="0">
                  <a:ea typeface="宋体" panose="02010600030101010101" pitchFamily="2" charset="-122"/>
                </a:rPr>
                <a:t>n</a:t>
              </a:r>
              <a:r>
                <a:rPr lang="zh-CN" altLang="en-US" sz="2200" b="1" dirty="0">
                  <a:ea typeface="宋体" panose="02010600030101010101" pitchFamily="2" charset="-122"/>
                </a:rPr>
                <a:t>的极限，得曲边三角形面积：</a:t>
              </a:r>
            </a:p>
          </p:txBody>
        </p:sp>
        <p:grpSp>
          <p:nvGrpSpPr>
            <p:cNvPr id="4157" name="Group 55">
              <a:extLst>
                <a:ext uri="{FF2B5EF4-FFF2-40B4-BE49-F238E27FC236}">
                  <a16:creationId xmlns:a16="http://schemas.microsoft.com/office/drawing/2014/main" id="{93AE4058-A0C2-4A2F-900F-F41975A4AA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" y="3762"/>
              <a:ext cx="3376" cy="558"/>
              <a:chOff x="476" y="3748"/>
              <a:chExt cx="3376" cy="558"/>
            </a:xfrm>
          </p:grpSpPr>
          <p:pic>
            <p:nvPicPr>
              <p:cNvPr id="4158" name="Picture 56">
                <a:extLst>
                  <a:ext uri="{FF2B5EF4-FFF2-40B4-BE49-F238E27FC236}">
                    <a16:creationId xmlns:a16="http://schemas.microsoft.com/office/drawing/2014/main" id="{19405B5B-B645-43A2-B7C1-3ED54AEA40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7" r="85583" b="10878"/>
              <a:stretch>
                <a:fillRect/>
              </a:stretch>
            </p:blipFill>
            <p:spPr bwMode="auto">
              <a:xfrm>
                <a:off x="476" y="3748"/>
                <a:ext cx="970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59" name="Picture 57">
                <a:extLst>
                  <a:ext uri="{FF2B5EF4-FFF2-40B4-BE49-F238E27FC236}">
                    <a16:creationId xmlns:a16="http://schemas.microsoft.com/office/drawing/2014/main" id="{F4AC95ED-3120-4475-B5F0-D233C91EA4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13" t="2106" r="63402"/>
              <a:stretch>
                <a:fillRect/>
              </a:stretch>
            </p:blipFill>
            <p:spPr bwMode="auto">
              <a:xfrm>
                <a:off x="1429" y="3748"/>
                <a:ext cx="2074" cy="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4105" name="Object 58">
                <a:extLst>
                  <a:ext uri="{FF2B5EF4-FFF2-40B4-BE49-F238E27FC236}">
                    <a16:creationId xmlns:a16="http://schemas.microsoft.com/office/drawing/2014/main" id="{2E2987ED-F96E-4FA8-A1A4-9139088C1B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15" y="3769"/>
              <a:ext cx="337" cy="5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4730" name="Equation" r:id="rId21" imgW="253800" imgH="393480" progId="Equation.DSMT4">
                      <p:embed/>
                    </p:oleObj>
                  </mc:Choice>
                  <mc:Fallback>
                    <p:oleObj name="Equation" r:id="rId21" imgW="253800" imgH="393480" progId="Equation.DSMT4">
                      <p:embed/>
                      <p:pic>
                        <p:nvPicPr>
                          <p:cNvPr id="4105" name="Object 58">
                            <a:extLst>
                              <a:ext uri="{FF2B5EF4-FFF2-40B4-BE49-F238E27FC236}">
                                <a16:creationId xmlns:a16="http://schemas.microsoft.com/office/drawing/2014/main" id="{2E2987ED-F96E-4FA8-A1A4-9139088C1B1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5" y="3769"/>
                            <a:ext cx="337" cy="5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130" name="Group 59">
            <a:extLst>
              <a:ext uri="{FF2B5EF4-FFF2-40B4-BE49-F238E27FC236}">
                <a16:creationId xmlns:a16="http://schemas.microsoft.com/office/drawing/2014/main" id="{52043260-994A-4862-81BB-EA0B0C698C4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88913"/>
            <a:ext cx="9036050" cy="1500187"/>
            <a:chOff x="23" y="119"/>
            <a:chExt cx="5624" cy="945"/>
          </a:xfrm>
        </p:grpSpPr>
        <p:graphicFrame>
          <p:nvGraphicFramePr>
            <p:cNvPr id="4102" name="Object 60">
              <a:extLst>
                <a:ext uri="{FF2B5EF4-FFF2-40B4-BE49-F238E27FC236}">
                  <a16:creationId xmlns:a16="http://schemas.microsoft.com/office/drawing/2014/main" id="{040D654E-7043-4CA2-A391-B5B4980EBD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7" y="346"/>
            <a:ext cx="4710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31" name="Equation" r:id="rId23" imgW="3974760" imgH="393480" progId="Equation.DSMT4">
                    <p:embed/>
                  </p:oleObj>
                </mc:Choice>
                <mc:Fallback>
                  <p:oleObj name="Equation" r:id="rId23" imgW="3974760" imgH="393480" progId="Equation.DSMT4">
                    <p:embed/>
                    <p:pic>
                      <p:nvPicPr>
                        <p:cNvPr id="4102" name="Object 60">
                          <a:extLst>
                            <a:ext uri="{FF2B5EF4-FFF2-40B4-BE49-F238E27FC236}">
                              <a16:creationId xmlns:a16="http://schemas.microsoft.com/office/drawing/2014/main" id="{040D654E-7043-4CA2-A391-B5B4980EBD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346"/>
                          <a:ext cx="4710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69" name="AutoShape 61">
              <a:extLst>
                <a:ext uri="{FF2B5EF4-FFF2-40B4-BE49-F238E27FC236}">
                  <a16:creationId xmlns:a16="http://schemas.microsoft.com/office/drawing/2014/main" id="{19BEF961-8227-444A-B0F7-7B9F14E23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" y="119"/>
              <a:ext cx="770" cy="27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FBFFF"/>
                </a:gs>
                <a:gs pos="50000">
                  <a:srgbClr val="DFBFFF">
                    <a:gamma/>
                    <a:tint val="0"/>
                    <a:invGamma/>
                  </a:srgbClr>
                </a:gs>
                <a:gs pos="100000">
                  <a:srgbClr val="DFBFFF"/>
                </a:gs>
              </a:gsLst>
              <a:lin ang="5400000" scaled="1"/>
            </a:gradFill>
            <a:ln w="28575" algn="ctr">
              <a:noFill/>
              <a:prstDash val="sysDot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(1)</a:t>
              </a:r>
              <a:r>
                <a:rPr kumimoji="0" lang="zh-CN" altLang="en-US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分割</a:t>
              </a:r>
            </a:p>
          </p:txBody>
        </p:sp>
        <p:graphicFrame>
          <p:nvGraphicFramePr>
            <p:cNvPr id="4103" name="Object 62">
              <a:extLst>
                <a:ext uri="{FF2B5EF4-FFF2-40B4-BE49-F238E27FC236}">
                  <a16:creationId xmlns:a16="http://schemas.microsoft.com/office/drawing/2014/main" id="{0DE4A707-BD1A-4C4F-8489-AFD281767B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2" y="119"/>
            <a:ext cx="267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32" name="Equation" r:id="rId25" imgW="2260440" imgH="215640" progId="Equation.DSMT4">
                    <p:embed/>
                  </p:oleObj>
                </mc:Choice>
                <mc:Fallback>
                  <p:oleObj name="Equation" r:id="rId25" imgW="2260440" imgH="215640" progId="Equation.DSMT4">
                    <p:embed/>
                    <p:pic>
                      <p:nvPicPr>
                        <p:cNvPr id="4103" name="Object 62">
                          <a:extLst>
                            <a:ext uri="{FF2B5EF4-FFF2-40B4-BE49-F238E27FC236}">
                              <a16:creationId xmlns:a16="http://schemas.microsoft.com/office/drawing/2014/main" id="{0DE4A707-BD1A-4C4F-8489-AFD281767B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119"/>
                          <a:ext cx="267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63">
              <a:extLst>
                <a:ext uri="{FF2B5EF4-FFF2-40B4-BE49-F238E27FC236}">
                  <a16:creationId xmlns:a16="http://schemas.microsoft.com/office/drawing/2014/main" id="{6080953C-2A36-45C3-9E39-E305719B40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6" y="800"/>
            <a:ext cx="313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33" name="Equation" r:id="rId27" imgW="2450880" imgH="241200" progId="Equation.DSMT4">
                    <p:embed/>
                  </p:oleObj>
                </mc:Choice>
                <mc:Fallback>
                  <p:oleObj name="Equation" r:id="rId27" imgW="2450880" imgH="241200" progId="Equation.DSMT4">
                    <p:embed/>
                    <p:pic>
                      <p:nvPicPr>
                        <p:cNvPr id="4104" name="Object 63">
                          <a:extLst>
                            <a:ext uri="{FF2B5EF4-FFF2-40B4-BE49-F238E27FC236}">
                              <a16:creationId xmlns:a16="http://schemas.microsoft.com/office/drawing/2014/main" id="{6080953C-2A36-45C3-9E39-E305719B40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800"/>
                          <a:ext cx="313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31" name="Group 64">
            <a:extLst>
              <a:ext uri="{FF2B5EF4-FFF2-40B4-BE49-F238E27FC236}">
                <a16:creationId xmlns:a16="http://schemas.microsoft.com/office/drawing/2014/main" id="{87BE3B35-A941-4537-8345-18BDF2119B59}"/>
              </a:ext>
            </a:extLst>
          </p:cNvPr>
          <p:cNvGrpSpPr>
            <a:grpSpLocks/>
          </p:cNvGrpSpPr>
          <p:nvPr/>
        </p:nvGrpSpPr>
        <p:grpSpPr bwMode="auto">
          <a:xfrm>
            <a:off x="69850" y="1873250"/>
            <a:ext cx="4972050" cy="1123950"/>
            <a:chOff x="23" y="1116"/>
            <a:chExt cx="3084" cy="708"/>
          </a:xfrm>
        </p:grpSpPr>
        <p:graphicFrame>
          <p:nvGraphicFramePr>
            <p:cNvPr id="4100" name="Object 65">
              <a:extLst>
                <a:ext uri="{FF2B5EF4-FFF2-40B4-BE49-F238E27FC236}">
                  <a16:creationId xmlns:a16="http://schemas.microsoft.com/office/drawing/2014/main" id="{36CD3021-D3A8-45E1-8D93-4ACEE81A44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7" y="1117"/>
            <a:ext cx="186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34" name="Equation" r:id="rId29" imgW="1574640" imgH="215640" progId="Equation.DSMT4">
                    <p:embed/>
                  </p:oleObj>
                </mc:Choice>
                <mc:Fallback>
                  <p:oleObj name="Equation" r:id="rId29" imgW="1574640" imgH="215640" progId="Equation.DSMT4">
                    <p:embed/>
                    <p:pic>
                      <p:nvPicPr>
                        <p:cNvPr id="4100" name="Object 65">
                          <a:extLst>
                            <a:ext uri="{FF2B5EF4-FFF2-40B4-BE49-F238E27FC236}">
                              <a16:creationId xmlns:a16="http://schemas.microsoft.com/office/drawing/2014/main" id="{36CD3021-D3A8-45E1-8D93-4ACEE81A44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1117"/>
                          <a:ext cx="186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74" name="AutoShape 66">
              <a:extLst>
                <a:ext uri="{FF2B5EF4-FFF2-40B4-BE49-F238E27FC236}">
                  <a16:creationId xmlns:a16="http://schemas.microsoft.com/office/drawing/2014/main" id="{58B649DD-0AC1-4CDC-8F53-C3E0F365A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" y="1116"/>
              <a:ext cx="770" cy="27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FBFFF"/>
                </a:gs>
                <a:gs pos="50000">
                  <a:srgbClr val="DFBFFF">
                    <a:gamma/>
                    <a:tint val="0"/>
                    <a:invGamma/>
                  </a:srgbClr>
                </a:gs>
                <a:gs pos="100000">
                  <a:srgbClr val="DFBFFF"/>
                </a:gs>
              </a:gsLst>
              <a:lin ang="5400000" scaled="1"/>
            </a:gradFill>
            <a:ln w="28575" algn="ctr">
              <a:noFill/>
              <a:prstDash val="sysDot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en-US" altLang="zh-CN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(2)</a:t>
              </a:r>
              <a:r>
                <a:rPr kumimoji="0" lang="zh-CN" altLang="en-US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近似</a:t>
              </a:r>
            </a:p>
          </p:txBody>
        </p:sp>
        <p:graphicFrame>
          <p:nvGraphicFramePr>
            <p:cNvPr id="4101" name="Object 67">
              <a:extLst>
                <a:ext uri="{FF2B5EF4-FFF2-40B4-BE49-F238E27FC236}">
                  <a16:creationId xmlns:a16="http://schemas.microsoft.com/office/drawing/2014/main" id="{9E786331-92C6-47BE-9587-87130EA845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1389"/>
            <a:ext cx="2268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35" name="Equation" r:id="rId31" imgW="1993680" imgH="393480" progId="Equation.DSMT4">
                    <p:embed/>
                  </p:oleObj>
                </mc:Choice>
                <mc:Fallback>
                  <p:oleObj name="Equation" r:id="rId31" imgW="1993680" imgH="393480" progId="Equation.DSMT4">
                    <p:embed/>
                    <p:pic>
                      <p:nvPicPr>
                        <p:cNvPr id="4101" name="Object 67">
                          <a:extLst>
                            <a:ext uri="{FF2B5EF4-FFF2-40B4-BE49-F238E27FC236}">
                              <a16:creationId xmlns:a16="http://schemas.microsoft.com/office/drawing/2014/main" id="{9E786331-92C6-47BE-9587-87130EA845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389"/>
                          <a:ext cx="2268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32" name="Group 68">
            <a:extLst>
              <a:ext uri="{FF2B5EF4-FFF2-40B4-BE49-F238E27FC236}">
                <a16:creationId xmlns:a16="http://schemas.microsoft.com/office/drawing/2014/main" id="{42A96A1A-DF17-42EA-8D7A-9720F6DD7900}"/>
              </a:ext>
            </a:extLst>
          </p:cNvPr>
          <p:cNvGrpSpPr>
            <a:grpSpLocks/>
          </p:cNvGrpSpPr>
          <p:nvPr/>
        </p:nvGrpSpPr>
        <p:grpSpPr bwMode="auto">
          <a:xfrm>
            <a:off x="90488" y="3032125"/>
            <a:ext cx="5499100" cy="2106613"/>
            <a:chOff x="23" y="1842"/>
            <a:chExt cx="3393" cy="1327"/>
          </a:xfrm>
        </p:grpSpPr>
        <p:pic>
          <p:nvPicPr>
            <p:cNvPr id="4151" name="Picture 69">
              <a:extLst>
                <a:ext uri="{FF2B5EF4-FFF2-40B4-BE49-F238E27FC236}">
                  <a16:creationId xmlns:a16="http://schemas.microsoft.com/office/drawing/2014/main" id="{ABB8F541-DEC1-4E8B-B6A7-9C68F93BC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44" t="1816" r="48048" b="-4541"/>
            <a:stretch>
              <a:fillRect/>
            </a:stretch>
          </p:blipFill>
          <p:spPr bwMode="auto">
            <a:xfrm>
              <a:off x="329" y="2614"/>
              <a:ext cx="1689" cy="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098" name="Object 70">
              <a:extLst>
                <a:ext uri="{FF2B5EF4-FFF2-40B4-BE49-F238E27FC236}">
                  <a16:creationId xmlns:a16="http://schemas.microsoft.com/office/drawing/2014/main" id="{AC57D4BC-E0E6-46BC-9755-017B6A58D0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7" y="1888"/>
            <a:ext cx="155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36" name="Equation" r:id="rId34" imgW="1307880" imgH="203040" progId="Equation.DSMT4">
                    <p:embed/>
                  </p:oleObj>
                </mc:Choice>
                <mc:Fallback>
                  <p:oleObj name="Equation" r:id="rId34" imgW="1307880" imgH="203040" progId="Equation.DSMT4">
                    <p:embed/>
                    <p:pic>
                      <p:nvPicPr>
                        <p:cNvPr id="4098" name="Object 70">
                          <a:extLst>
                            <a:ext uri="{FF2B5EF4-FFF2-40B4-BE49-F238E27FC236}">
                              <a16:creationId xmlns:a16="http://schemas.microsoft.com/office/drawing/2014/main" id="{AC57D4BC-E0E6-46BC-9755-017B6A58D0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1888"/>
                          <a:ext cx="1550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71">
              <a:extLst>
                <a:ext uri="{FF2B5EF4-FFF2-40B4-BE49-F238E27FC236}">
                  <a16:creationId xmlns:a16="http://schemas.microsoft.com/office/drawing/2014/main" id="{A70E2803-67C2-47BB-A266-F8FEB3E903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" y="2147"/>
            <a:ext cx="3251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37" name="Equation" r:id="rId36" imgW="2743200" imgH="393480" progId="Equation.DSMT4">
                    <p:embed/>
                  </p:oleObj>
                </mc:Choice>
                <mc:Fallback>
                  <p:oleObj name="Equation" r:id="rId36" imgW="2743200" imgH="393480" progId="Equation.DSMT4">
                    <p:embed/>
                    <p:pic>
                      <p:nvPicPr>
                        <p:cNvPr id="4099" name="Object 71">
                          <a:extLst>
                            <a:ext uri="{FF2B5EF4-FFF2-40B4-BE49-F238E27FC236}">
                              <a16:creationId xmlns:a16="http://schemas.microsoft.com/office/drawing/2014/main" id="{A70E2803-67C2-47BB-A266-F8FEB3E903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" y="2147"/>
                          <a:ext cx="3251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80" name="AutoShape 72">
              <a:extLst>
                <a:ext uri="{FF2B5EF4-FFF2-40B4-BE49-F238E27FC236}">
                  <a16:creationId xmlns:a16="http://schemas.microsoft.com/office/drawing/2014/main" id="{4AF47C15-DD41-403F-9899-677C59AE7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" y="1842"/>
              <a:ext cx="770" cy="27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FBFFF"/>
                </a:gs>
                <a:gs pos="50000">
                  <a:srgbClr val="DFBFFF">
                    <a:gamma/>
                    <a:tint val="0"/>
                    <a:invGamma/>
                  </a:srgbClr>
                </a:gs>
                <a:gs pos="100000">
                  <a:srgbClr val="DFBFFF"/>
                </a:gs>
              </a:gsLst>
              <a:lin ang="5400000" scaled="1"/>
            </a:gradFill>
            <a:ln w="28575" algn="ctr">
              <a:noFill/>
              <a:prstDash val="sysDot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en-US" altLang="zh-CN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(3)</a:t>
              </a:r>
              <a:r>
                <a:rPr kumimoji="0" lang="zh-CN" altLang="en-US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求和</a:t>
              </a:r>
            </a:p>
          </p:txBody>
        </p:sp>
      </p:grpSp>
      <p:sp>
        <p:nvSpPr>
          <p:cNvPr id="119881" name="Line 73">
            <a:extLst>
              <a:ext uri="{FF2B5EF4-FFF2-40B4-BE49-F238E27FC236}">
                <a16:creationId xmlns:a16="http://schemas.microsoft.com/office/drawing/2014/main" id="{66C7190F-A305-4BE0-A805-F96413E77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81875" y="3981450"/>
            <a:ext cx="0" cy="942975"/>
          </a:xfrm>
          <a:prstGeom prst="line">
            <a:avLst/>
          </a:prstGeom>
          <a:noFill/>
          <a:ln w="28575" cap="rnd">
            <a:solidFill>
              <a:srgbClr val="0000A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74">
            <a:extLst>
              <a:ext uri="{FF2B5EF4-FFF2-40B4-BE49-F238E27FC236}">
                <a16:creationId xmlns:a16="http://schemas.microsoft.com/office/drawing/2014/main" id="{EACA5FC9-C867-4562-B8D8-571126248ABC}"/>
              </a:ext>
            </a:extLst>
          </p:cNvPr>
          <p:cNvGrpSpPr>
            <a:grpSpLocks/>
          </p:cNvGrpSpPr>
          <p:nvPr/>
        </p:nvGrpSpPr>
        <p:grpSpPr bwMode="auto">
          <a:xfrm>
            <a:off x="6121400" y="2276475"/>
            <a:ext cx="2490788" cy="2644775"/>
            <a:chOff x="3856" y="1434"/>
            <a:chExt cx="1569" cy="1666"/>
          </a:xfrm>
        </p:grpSpPr>
        <p:grpSp>
          <p:nvGrpSpPr>
            <p:cNvPr id="4135" name="Group 75">
              <a:extLst>
                <a:ext uri="{FF2B5EF4-FFF2-40B4-BE49-F238E27FC236}">
                  <a16:creationId xmlns:a16="http://schemas.microsoft.com/office/drawing/2014/main" id="{64BD6929-7B09-48C0-983E-2123C1457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6" y="1434"/>
              <a:ext cx="1569" cy="1666"/>
              <a:chOff x="3856" y="1434"/>
              <a:chExt cx="1569" cy="1666"/>
            </a:xfrm>
          </p:grpSpPr>
          <p:sp>
            <p:nvSpPr>
              <p:cNvPr id="4138" name="Rectangle 76">
                <a:extLst>
                  <a:ext uri="{FF2B5EF4-FFF2-40B4-BE49-F238E27FC236}">
                    <a16:creationId xmlns:a16="http://schemas.microsoft.com/office/drawing/2014/main" id="{97DB2651-4658-4034-B414-D951C5F57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0" y="1441"/>
                <a:ext cx="165" cy="1647"/>
              </a:xfrm>
              <a:prstGeom prst="rect">
                <a:avLst/>
              </a:prstGeom>
              <a:solidFill>
                <a:schemeClr val="accent1">
                  <a:alpha val="79999"/>
                </a:schemeClr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lIns="0" tIns="18000" rIns="36000" bIns="180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39" name="Line 77">
                <a:extLst>
                  <a:ext uri="{FF2B5EF4-FFF2-40B4-BE49-F238E27FC236}">
                    <a16:creationId xmlns:a16="http://schemas.microsoft.com/office/drawing/2014/main" id="{7A00CD87-9641-44FA-9E2A-9FF997BAB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6" y="1434"/>
                <a:ext cx="0" cy="165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0" name="Rectangle 78">
                <a:extLst>
                  <a:ext uri="{FF2B5EF4-FFF2-40B4-BE49-F238E27FC236}">
                    <a16:creationId xmlns:a16="http://schemas.microsoft.com/office/drawing/2014/main" id="{563BC7F3-0114-4CB0-A259-E4206F71C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" y="1777"/>
                <a:ext cx="165" cy="1323"/>
              </a:xfrm>
              <a:prstGeom prst="rect">
                <a:avLst/>
              </a:prstGeom>
              <a:solidFill>
                <a:schemeClr val="accent1">
                  <a:alpha val="79999"/>
                </a:schemeClr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lIns="0" tIns="18000" rIns="36000" bIns="180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41" name="Rectangle 79">
                <a:extLst>
                  <a:ext uri="{FF2B5EF4-FFF2-40B4-BE49-F238E27FC236}">
                    <a16:creationId xmlns:a16="http://schemas.microsoft.com/office/drawing/2014/main" id="{D0772290-E4B2-4D90-827F-400527FC0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8" y="2071"/>
                <a:ext cx="165" cy="1017"/>
              </a:xfrm>
              <a:prstGeom prst="rect">
                <a:avLst/>
              </a:prstGeom>
              <a:solidFill>
                <a:schemeClr val="accent1">
                  <a:alpha val="79999"/>
                </a:schemeClr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lIns="0" tIns="18000" rIns="36000" bIns="180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42" name="Line 80">
                <a:extLst>
                  <a:ext uri="{FF2B5EF4-FFF2-40B4-BE49-F238E27FC236}">
                    <a16:creationId xmlns:a16="http://schemas.microsoft.com/office/drawing/2014/main" id="{EB94D72F-4B91-4CB8-80C4-90A8EBDA6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92" y="2058"/>
                <a:ext cx="6" cy="103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3" name="Rectangle 81">
                <a:extLst>
                  <a:ext uri="{FF2B5EF4-FFF2-40B4-BE49-F238E27FC236}">
                    <a16:creationId xmlns:a16="http://schemas.microsoft.com/office/drawing/2014/main" id="{AE673BDD-37A5-4A3F-9026-6CC67F66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8" y="2299"/>
                <a:ext cx="177" cy="789"/>
              </a:xfrm>
              <a:prstGeom prst="rect">
                <a:avLst/>
              </a:prstGeom>
              <a:solidFill>
                <a:schemeClr val="accent1">
                  <a:alpha val="79999"/>
                </a:schemeClr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lIns="0" tIns="18000" rIns="36000" bIns="180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44" name="Line 82">
                <a:extLst>
                  <a:ext uri="{FF2B5EF4-FFF2-40B4-BE49-F238E27FC236}">
                    <a16:creationId xmlns:a16="http://schemas.microsoft.com/office/drawing/2014/main" id="{64B33F99-10AF-42CC-BFB0-7529B0011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4" y="2298"/>
                <a:ext cx="0" cy="7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5" name="Rectangle 83">
                <a:extLst>
                  <a:ext uri="{FF2B5EF4-FFF2-40B4-BE49-F238E27FC236}">
                    <a16:creationId xmlns:a16="http://schemas.microsoft.com/office/drawing/2014/main" id="{A11D69D6-4E08-4A0B-AD9D-27E93075A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8" y="2701"/>
                <a:ext cx="177" cy="393"/>
              </a:xfrm>
              <a:prstGeom prst="rect">
                <a:avLst/>
              </a:prstGeom>
              <a:solidFill>
                <a:schemeClr val="accent1">
                  <a:alpha val="79999"/>
                </a:schemeClr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lIns="0" tIns="18000" rIns="36000" bIns="180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46" name="Line 84">
                <a:extLst>
                  <a:ext uri="{FF2B5EF4-FFF2-40B4-BE49-F238E27FC236}">
                    <a16:creationId xmlns:a16="http://schemas.microsoft.com/office/drawing/2014/main" id="{6ADC1548-17A8-4895-BBEA-7969CA46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70" y="2706"/>
                <a:ext cx="0" cy="378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7" name="Rectangle 85">
                <a:extLst>
                  <a:ext uri="{FF2B5EF4-FFF2-40B4-BE49-F238E27FC236}">
                    <a16:creationId xmlns:a16="http://schemas.microsoft.com/office/drawing/2014/main" id="{FF2A08F1-A741-4D57-9F71-CB83C901A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851"/>
                <a:ext cx="165" cy="243"/>
              </a:xfrm>
              <a:prstGeom prst="rect">
                <a:avLst/>
              </a:prstGeom>
              <a:solidFill>
                <a:schemeClr val="accent1">
                  <a:alpha val="79999"/>
                </a:schemeClr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lIns="0" tIns="18000" rIns="36000" bIns="180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48" name="Line 86">
                <a:extLst>
                  <a:ext uri="{FF2B5EF4-FFF2-40B4-BE49-F238E27FC236}">
                    <a16:creationId xmlns:a16="http://schemas.microsoft.com/office/drawing/2014/main" id="{DD7E1468-BF1F-4200-83A4-2CE1F8FEF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0" y="2862"/>
                <a:ext cx="0" cy="234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9" name="Rectangle 87">
                <a:extLst>
                  <a:ext uri="{FF2B5EF4-FFF2-40B4-BE49-F238E27FC236}">
                    <a16:creationId xmlns:a16="http://schemas.microsoft.com/office/drawing/2014/main" id="{4ABE8EB0-92B4-45AD-BAF2-25EE51F55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3055"/>
                <a:ext cx="165" cy="33"/>
              </a:xfrm>
              <a:prstGeom prst="rect">
                <a:avLst/>
              </a:prstGeom>
              <a:solidFill>
                <a:schemeClr val="accent1">
                  <a:alpha val="79999"/>
                </a:schemeClr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lIns="0" tIns="18000" rIns="36000" bIns="180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4150" name="Rectangle 88">
                <a:extLst>
                  <a:ext uri="{FF2B5EF4-FFF2-40B4-BE49-F238E27FC236}">
                    <a16:creationId xmlns:a16="http://schemas.microsoft.com/office/drawing/2014/main" id="{0E8807AA-9B30-4C50-9485-0CEF1205B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2959"/>
                <a:ext cx="171" cy="141"/>
              </a:xfrm>
              <a:prstGeom prst="rect">
                <a:avLst/>
              </a:prstGeom>
              <a:solidFill>
                <a:schemeClr val="accent1">
                  <a:alpha val="79999"/>
                </a:schemeClr>
              </a:solidFill>
              <a:ln w="31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lIns="0" tIns="18000" rIns="36000" bIns="180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</p:grpSp>
        <p:sp>
          <p:nvSpPr>
            <p:cNvPr id="4136" name="Line 89">
              <a:extLst>
                <a:ext uri="{FF2B5EF4-FFF2-40B4-BE49-F238E27FC236}">
                  <a16:creationId xmlns:a16="http://schemas.microsoft.com/office/drawing/2014/main" id="{5BDAF430-66C6-4969-9A32-D9055DFCF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8" y="1776"/>
              <a:ext cx="0" cy="1314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Line 90">
              <a:extLst>
                <a:ext uri="{FF2B5EF4-FFF2-40B4-BE49-F238E27FC236}">
                  <a16:creationId xmlns:a16="http://schemas.microsoft.com/office/drawing/2014/main" id="{0463A659-364A-4D59-8CE8-BC3877BE19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2" y="2952"/>
              <a:ext cx="6" cy="126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0315982"/>
      </p:ext>
    </p:extLst>
  </p:cSld>
  <p:clrMapOvr>
    <a:masterClrMapping/>
  </p:clrMapOvr>
  <p:transition advClick="0">
    <p:wipe dir="r"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11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198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5" grpId="0" animBg="1"/>
      <p:bldP spid="119825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25B86BD4-13B3-40DF-AACA-1EB599738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7" y="26757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34" name="Text Box 6">
            <a:extLst>
              <a:ext uri="{FF2B5EF4-FFF2-40B4-BE49-F238E27FC236}">
                <a16:creationId xmlns:a16="http://schemas.microsoft.com/office/drawing/2014/main" id="{12A02B54-FCDE-434F-9C54-A56632208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60" y="180313"/>
            <a:ext cx="69845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7.3.3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步长的选取</a:t>
            </a:r>
          </a:p>
        </p:txBody>
      </p:sp>
      <p:graphicFrame>
        <p:nvGraphicFramePr>
          <p:cNvPr id="99465" name="Group 137">
            <a:extLst>
              <a:ext uri="{FF2B5EF4-FFF2-40B4-BE49-F238E27FC236}">
                <a16:creationId xmlns:a16="http://schemas.microsoft.com/office/drawing/2014/main" id="{A86F2D84-9392-434E-A609-AF5AFBB31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817383"/>
              </p:ext>
            </p:extLst>
          </p:nvPr>
        </p:nvGraphicFramePr>
        <p:xfrm>
          <a:off x="815459" y="1425054"/>
          <a:ext cx="6911975" cy="2479678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163303439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135981786"/>
                    </a:ext>
                  </a:extLst>
                </a:gridCol>
                <a:gridCol w="1881188">
                  <a:extLst>
                    <a:ext uri="{9D8B030D-6E8A-4147-A177-3AD203B41FA5}">
                      <a16:colId xmlns:a16="http://schemas.microsoft.com/office/drawing/2014/main" val="407939447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75497917"/>
                    </a:ext>
                  </a:extLst>
                </a:gridCol>
              </a:tblGrid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梯形公式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Simpson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公式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Cotes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公式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829467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1.753925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1.71885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756046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1.7272219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1.7183188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1.7408548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615401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0.125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1.7205186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1.7182841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1.7182818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470189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0.0625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1.7188411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1.7182820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1.7182818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602337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0.03125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1.7184216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1.7182818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1.7182818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00038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0FD343D-EFF9-42E6-A259-6238F023D5F1}"/>
              </a:ext>
            </a:extLst>
          </p:cNvPr>
          <p:cNvSpPr txBox="1"/>
          <p:nvPr/>
        </p:nvSpPr>
        <p:spPr>
          <a:xfrm>
            <a:off x="244016" y="7425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7.6 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336017-B8F9-48A8-B6D4-3914B2254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55" y="677130"/>
            <a:ext cx="2160240" cy="671886"/>
          </a:xfrm>
          <a:prstGeom prst="rect">
            <a:avLst/>
          </a:prstGeom>
        </p:spPr>
      </p:pic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CE8C2466-7101-4D22-A155-DBDB7483A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12289"/>
              </p:ext>
            </p:extLst>
          </p:nvPr>
        </p:nvGraphicFramePr>
        <p:xfrm>
          <a:off x="201890" y="4105938"/>
          <a:ext cx="12271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69" name="Equation" r:id="rId4" imgW="672840" imgH="215640" progId="Equation.DSMT4">
                  <p:embed/>
                </p:oleObj>
              </mc:Choice>
              <mc:Fallback>
                <p:oleObj name="Equation" r:id="rId4" imgW="672840" imgH="215640" progId="Equation.DSMT4">
                  <p:embed/>
                  <p:pic>
                    <p:nvPicPr>
                      <p:cNvPr id="100359" name="Object 7">
                        <a:extLst>
                          <a:ext uri="{FF2B5EF4-FFF2-40B4-BE49-F238E27FC236}">
                            <a16:creationId xmlns:a16="http://schemas.microsoft.com/office/drawing/2014/main" id="{2486989A-7E1D-45BE-B746-203C7E311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90" y="4105938"/>
                        <a:ext cx="122713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5325104A-0222-4462-A987-6D6BE411E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432070"/>
              </p:ext>
            </p:extLst>
          </p:nvPr>
        </p:nvGraphicFramePr>
        <p:xfrm>
          <a:off x="1403648" y="4125522"/>
          <a:ext cx="50482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70" name="Equation" r:id="rId6" imgW="2768400" imgH="304560" progId="Equation.DSMT4">
                  <p:embed/>
                </p:oleObj>
              </mc:Choice>
              <mc:Fallback>
                <p:oleObj name="Equation" r:id="rId6" imgW="2768400" imgH="304560" progId="Equation.DSMT4">
                  <p:embed/>
                  <p:pic>
                    <p:nvPicPr>
                      <p:cNvPr id="100360" name="Object 8">
                        <a:extLst>
                          <a:ext uri="{FF2B5EF4-FFF2-40B4-BE49-F238E27FC236}">
                            <a16:creationId xmlns:a16="http://schemas.microsoft.com/office/drawing/2014/main" id="{3806148E-921C-432A-A8BF-C6FC761B07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125522"/>
                        <a:ext cx="504825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6">
            <a:extLst>
              <a:ext uri="{FF2B5EF4-FFF2-40B4-BE49-F238E27FC236}">
                <a16:creationId xmlns:a16="http://schemas.microsoft.com/office/drawing/2014/main" id="{31B93B5D-38E7-4439-B3E6-2E696A339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5095"/>
              </p:ext>
            </p:extLst>
          </p:nvPr>
        </p:nvGraphicFramePr>
        <p:xfrm>
          <a:off x="232447" y="4651714"/>
          <a:ext cx="31019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71" name="Equation" r:id="rId8" imgW="1701720" imgH="203040" progId="Equation.DSMT4">
                  <p:embed/>
                </p:oleObj>
              </mc:Choice>
              <mc:Fallback>
                <p:oleObj name="Equation" r:id="rId8" imgW="1701720" imgH="203040" progId="Equation.DSMT4">
                  <p:embed/>
                  <p:pic>
                    <p:nvPicPr>
                      <p:cNvPr id="100408" name="Object 56">
                        <a:extLst>
                          <a:ext uri="{FF2B5EF4-FFF2-40B4-BE49-F238E27FC236}">
                            <a16:creationId xmlns:a16="http://schemas.microsoft.com/office/drawing/2014/main" id="{A8C17B13-0E07-4D60-91E1-60D7EF45E5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47" y="4651714"/>
                        <a:ext cx="310197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7">
            <a:extLst>
              <a:ext uri="{FF2B5EF4-FFF2-40B4-BE49-F238E27FC236}">
                <a16:creationId xmlns:a16="http://schemas.microsoft.com/office/drawing/2014/main" id="{B287C35A-8038-4435-8794-0EDBD634C9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736675"/>
              </p:ext>
            </p:extLst>
          </p:nvPr>
        </p:nvGraphicFramePr>
        <p:xfrm>
          <a:off x="1980112" y="4990953"/>
          <a:ext cx="21780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72" name="Equation" r:id="rId10" imgW="1193760" imgH="393480" progId="Equation.DSMT4">
                  <p:embed/>
                </p:oleObj>
              </mc:Choice>
              <mc:Fallback>
                <p:oleObj name="Equation" r:id="rId10" imgW="1193760" imgH="393480" progId="Equation.DSMT4">
                  <p:embed/>
                  <p:pic>
                    <p:nvPicPr>
                      <p:cNvPr id="100409" name="Object 57">
                        <a:extLst>
                          <a:ext uri="{FF2B5EF4-FFF2-40B4-BE49-F238E27FC236}">
                            <a16:creationId xmlns:a16="http://schemas.microsoft.com/office/drawing/2014/main" id="{C35618DE-CA55-4106-87CF-4D5338FFBA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112" y="4990953"/>
                        <a:ext cx="217805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8">
            <a:extLst>
              <a:ext uri="{FF2B5EF4-FFF2-40B4-BE49-F238E27FC236}">
                <a16:creationId xmlns:a16="http://schemas.microsoft.com/office/drawing/2014/main" id="{FBFC11FC-692A-47A6-BBFD-A61DE2D0EC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347279"/>
              </p:ext>
            </p:extLst>
          </p:nvPr>
        </p:nvGraphicFramePr>
        <p:xfrm>
          <a:off x="4194245" y="4990953"/>
          <a:ext cx="12287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73" name="Equation" r:id="rId12" imgW="672840" imgH="393480" progId="Equation.DSMT4">
                  <p:embed/>
                </p:oleObj>
              </mc:Choice>
              <mc:Fallback>
                <p:oleObj name="Equation" r:id="rId12" imgW="672840" imgH="393480" progId="Equation.DSMT4">
                  <p:embed/>
                  <p:pic>
                    <p:nvPicPr>
                      <p:cNvPr id="100410" name="Object 58">
                        <a:extLst>
                          <a:ext uri="{FF2B5EF4-FFF2-40B4-BE49-F238E27FC236}">
                            <a16:creationId xmlns:a16="http://schemas.microsoft.com/office/drawing/2014/main" id="{DB19F3F4-AE79-4A06-80AE-6FC829E3B5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245" y="4990953"/>
                        <a:ext cx="1228725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9">
            <a:extLst>
              <a:ext uri="{FF2B5EF4-FFF2-40B4-BE49-F238E27FC236}">
                <a16:creationId xmlns:a16="http://schemas.microsoft.com/office/drawing/2014/main" id="{1039E7AA-62BF-4841-AB02-B12EA9F86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664523"/>
              </p:ext>
            </p:extLst>
          </p:nvPr>
        </p:nvGraphicFramePr>
        <p:xfrm>
          <a:off x="5422970" y="5163990"/>
          <a:ext cx="7191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74" name="Equation" r:id="rId14" imgW="393480" imgH="203040" progId="Equation.DSMT4">
                  <p:embed/>
                </p:oleObj>
              </mc:Choice>
              <mc:Fallback>
                <p:oleObj name="Equation" r:id="rId14" imgW="393480" imgH="203040" progId="Equation.DSMT4">
                  <p:embed/>
                  <p:pic>
                    <p:nvPicPr>
                      <p:cNvPr id="100411" name="Object 59">
                        <a:extLst>
                          <a:ext uri="{FF2B5EF4-FFF2-40B4-BE49-F238E27FC236}">
                            <a16:creationId xmlns:a16="http://schemas.microsoft.com/office/drawing/2014/main" id="{4E644E15-8751-408F-A971-FE2619AFF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70" y="5163990"/>
                        <a:ext cx="71913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0">
            <a:extLst>
              <a:ext uri="{FF2B5EF4-FFF2-40B4-BE49-F238E27FC236}">
                <a16:creationId xmlns:a16="http://schemas.microsoft.com/office/drawing/2014/main" id="{2564C1B6-2E3A-401C-A871-9775DE0977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886228"/>
              </p:ext>
            </p:extLst>
          </p:nvPr>
        </p:nvGraphicFramePr>
        <p:xfrm>
          <a:off x="378325" y="5798017"/>
          <a:ext cx="2690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75" name="Equation" r:id="rId16" imgW="1473120" imgH="228600" progId="Equation.DSMT4">
                  <p:embed/>
                </p:oleObj>
              </mc:Choice>
              <mc:Fallback>
                <p:oleObj name="Equation" r:id="rId16" imgW="1473120" imgH="228600" progId="Equation.DSMT4">
                  <p:embed/>
                  <p:pic>
                    <p:nvPicPr>
                      <p:cNvPr id="100412" name="Object 60">
                        <a:extLst>
                          <a:ext uri="{FF2B5EF4-FFF2-40B4-BE49-F238E27FC236}">
                            <a16:creationId xmlns:a16="http://schemas.microsoft.com/office/drawing/2014/main" id="{C2FD0E63-9398-449B-828D-D1B5282F09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25" y="5798017"/>
                        <a:ext cx="26908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1">
            <a:extLst>
              <a:ext uri="{FF2B5EF4-FFF2-40B4-BE49-F238E27FC236}">
                <a16:creationId xmlns:a16="http://schemas.microsoft.com/office/drawing/2014/main" id="{A0296B6E-FBE3-498F-B86B-B0B2CF2628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245793"/>
              </p:ext>
            </p:extLst>
          </p:nvPr>
        </p:nvGraphicFramePr>
        <p:xfrm>
          <a:off x="3334422" y="5844055"/>
          <a:ext cx="44307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76" name="Equation" r:id="rId18" imgW="2425680" imgH="203040" progId="Equation.DSMT4">
                  <p:embed/>
                </p:oleObj>
              </mc:Choice>
              <mc:Fallback>
                <p:oleObj name="Equation" r:id="rId18" imgW="2425680" imgH="203040" progId="Equation.DSMT4">
                  <p:embed/>
                  <p:pic>
                    <p:nvPicPr>
                      <p:cNvPr id="100413" name="Object 61">
                        <a:extLst>
                          <a:ext uri="{FF2B5EF4-FFF2-40B4-BE49-F238E27FC236}">
                            <a16:creationId xmlns:a16="http://schemas.microsoft.com/office/drawing/2014/main" id="{C2812D0F-D052-4370-8039-9FF20F86D5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4422" y="5844055"/>
                        <a:ext cx="4430713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0205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671" name="Group 55">
            <a:extLst>
              <a:ext uri="{FF2B5EF4-FFF2-40B4-BE49-F238E27FC236}">
                <a16:creationId xmlns:a16="http://schemas.microsoft.com/office/drawing/2014/main" id="{C1D20790-570B-4F0A-A386-E5096E7311B5}"/>
              </a:ext>
            </a:extLst>
          </p:cNvPr>
          <p:cNvGrpSpPr>
            <a:grpSpLocks/>
          </p:cNvGrpSpPr>
          <p:nvPr/>
        </p:nvGrpSpPr>
        <p:grpSpPr bwMode="auto">
          <a:xfrm>
            <a:off x="775" y="109988"/>
            <a:ext cx="8638394" cy="1060162"/>
            <a:chOff x="204" y="794"/>
            <a:chExt cx="5136" cy="680"/>
          </a:xfrm>
        </p:grpSpPr>
        <p:sp>
          <p:nvSpPr>
            <p:cNvPr id="879621" name="Text Box 5">
              <a:extLst>
                <a:ext uri="{FF2B5EF4-FFF2-40B4-BE49-F238E27FC236}">
                  <a16:creationId xmlns:a16="http://schemas.microsoft.com/office/drawing/2014/main" id="{485729D1-ECA1-4F60-9012-1CE4CE0B8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819"/>
              <a:ext cx="5136" cy="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246188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436688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27188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15000"/>
                </a:lnSpc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 例</a:t>
              </a:r>
              <a:r>
                <a:rPr lang="en-US" altLang="zh-CN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7.7</a:t>
              </a:r>
              <a:r>
                <a:rPr lang="zh-CN" altLang="en-US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：</a:t>
              </a:r>
              <a:r>
                <a:rPr lang="zh-CN" altLang="en-US" sz="26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用自动选步长梯形公式计算积分                    ，要求计算精度满足 </a:t>
              </a:r>
            </a:p>
          </p:txBody>
        </p:sp>
        <p:graphicFrame>
          <p:nvGraphicFramePr>
            <p:cNvPr id="879622" name="Object 6">
              <a:extLst>
                <a:ext uri="{FF2B5EF4-FFF2-40B4-BE49-F238E27FC236}">
                  <a16:creationId xmlns:a16="http://schemas.microsoft.com/office/drawing/2014/main" id="{4854D91D-CE89-4A46-862B-F52FA52F23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6540011"/>
                </p:ext>
              </p:extLst>
            </p:nvPr>
          </p:nvGraphicFramePr>
          <p:xfrm>
            <a:off x="4013" y="794"/>
            <a:ext cx="948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158" name="Equation" r:id="rId3" imgW="774360" imgH="393480" progId="Equation.DSMT4">
                    <p:embed/>
                  </p:oleObj>
                </mc:Choice>
                <mc:Fallback>
                  <p:oleObj name="Equation" r:id="rId3" imgW="774360" imgH="393480" progId="Equation.DSMT4">
                    <p:embed/>
                    <p:pic>
                      <p:nvPicPr>
                        <p:cNvPr id="879622" name="Object 6">
                          <a:extLst>
                            <a:ext uri="{FF2B5EF4-FFF2-40B4-BE49-F238E27FC236}">
                              <a16:creationId xmlns:a16="http://schemas.microsoft.com/office/drawing/2014/main" id="{4854D91D-CE89-4A46-862B-F52FA52F23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794"/>
                          <a:ext cx="948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9623" name="Object 7">
              <a:extLst>
                <a:ext uri="{FF2B5EF4-FFF2-40B4-BE49-F238E27FC236}">
                  <a16:creationId xmlns:a16="http://schemas.microsoft.com/office/drawing/2014/main" id="{137318C4-6800-47CF-B1FA-ED067FDB23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8628964"/>
                </p:ext>
              </p:extLst>
            </p:nvPr>
          </p:nvGraphicFramePr>
          <p:xfrm>
            <a:off x="2177" y="1150"/>
            <a:ext cx="1587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159" name="Equation" r:id="rId5" imgW="1206360" imgH="241200" progId="Equation.DSMT4">
                    <p:embed/>
                  </p:oleObj>
                </mc:Choice>
                <mc:Fallback>
                  <p:oleObj name="Equation" r:id="rId5" imgW="1206360" imgH="241200" progId="Equation.DSMT4">
                    <p:embed/>
                    <p:pic>
                      <p:nvPicPr>
                        <p:cNvPr id="879623" name="Object 7">
                          <a:extLst>
                            <a:ext uri="{FF2B5EF4-FFF2-40B4-BE49-F238E27FC236}">
                              <a16:creationId xmlns:a16="http://schemas.microsoft.com/office/drawing/2014/main" id="{137318C4-6800-47CF-B1FA-ED067FDB23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7" y="1150"/>
                          <a:ext cx="1587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1D533D7-D831-446A-BBBB-1D4597802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" y="1255743"/>
            <a:ext cx="5508104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0" dirty="0">
                <a:solidFill>
                  <a:srgbClr val="FF0066"/>
                </a:solidFill>
                <a:latin typeface="+mn-ea"/>
                <a:ea typeface="+mn-ea"/>
              </a:rPr>
              <a:t>解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 先对整个区间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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0,1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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用梯形公式，对于</a:t>
            </a:r>
          </a:p>
        </p:txBody>
      </p:sp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21F97CF7-DA59-4B26-BD31-EC50E76568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841263"/>
              </p:ext>
            </p:extLst>
          </p:nvPr>
        </p:nvGraphicFramePr>
        <p:xfrm>
          <a:off x="1914867" y="1702632"/>
          <a:ext cx="5018742" cy="77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60" r:id="rId7" imgW="2501900" imgH="393700" progId="Equation.3">
                  <p:embed/>
                </p:oleObj>
              </mc:Choice>
              <mc:Fallback>
                <p:oleObj r:id="rId7" imgW="2501900" imgH="393700" progId="Equation.3">
                  <p:embed/>
                  <p:pic>
                    <p:nvPicPr>
                      <p:cNvPr id="357382" name="Object 8">
                        <a:extLst>
                          <a:ext uri="{FF2B5EF4-FFF2-40B4-BE49-F238E27FC236}">
                            <a16:creationId xmlns:a16="http://schemas.microsoft.com/office/drawing/2014/main" id="{0EB4350B-9D6C-4F08-AC9B-8A3BC01D47B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867" y="1702632"/>
                        <a:ext cx="5018742" cy="773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>
            <a:extLst>
              <a:ext uri="{FF2B5EF4-FFF2-40B4-BE49-F238E27FC236}">
                <a16:creationId xmlns:a16="http://schemas.microsoft.com/office/drawing/2014/main" id="{A45A47C1-66DC-4115-AC9B-835F698A1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20" y="2187663"/>
            <a:ext cx="14763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2400" b="0" dirty="0">
                <a:latin typeface="+mj-ea"/>
                <a:ea typeface="+mj-ea"/>
              </a:rPr>
              <a:t>所以有</a:t>
            </a:r>
          </a:p>
        </p:txBody>
      </p:sp>
      <p:graphicFrame>
        <p:nvGraphicFramePr>
          <p:cNvPr id="19" name="Object 10">
            <a:extLst>
              <a:ext uri="{FF2B5EF4-FFF2-40B4-BE49-F238E27FC236}">
                <a16:creationId xmlns:a16="http://schemas.microsoft.com/office/drawing/2014/main" id="{6158D2CA-E04A-41C9-9B57-99673A3F7D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619748"/>
              </p:ext>
            </p:extLst>
          </p:nvPr>
        </p:nvGraphicFramePr>
        <p:xfrm>
          <a:off x="1606311" y="2375200"/>
          <a:ext cx="4079115" cy="718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61" r:id="rId9" imgW="2032000" imgH="393700" progId="Equation.3">
                  <p:embed/>
                </p:oleObj>
              </mc:Choice>
              <mc:Fallback>
                <p:oleObj r:id="rId9" imgW="2032000" imgH="393700" progId="Equation.3">
                  <p:embed/>
                  <p:pic>
                    <p:nvPicPr>
                      <p:cNvPr id="357384" name="Object 10">
                        <a:extLst>
                          <a:ext uri="{FF2B5EF4-FFF2-40B4-BE49-F238E27FC236}">
                            <a16:creationId xmlns:a16="http://schemas.microsoft.com/office/drawing/2014/main" id="{1BBE4AE8-C6AB-4B34-A871-E28B4E05A31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311" y="2375200"/>
                        <a:ext cx="4079115" cy="718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1">
            <a:extLst>
              <a:ext uri="{FF2B5EF4-FFF2-40B4-BE49-F238E27FC236}">
                <a16:creationId xmlns:a16="http://schemas.microsoft.com/office/drawing/2014/main" id="{8CB4C429-38D7-41E1-9C6A-739824BD2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91" y="3161631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2400" b="0" dirty="0">
                <a:latin typeface="+mj-ea"/>
                <a:ea typeface="+mj-ea"/>
              </a:rPr>
              <a:t>然后将区间二等份，由于</a:t>
            </a:r>
            <a:r>
              <a:rPr lang="en-US" altLang="zh-CN" sz="2400" b="0" dirty="0">
                <a:latin typeface="+mj-ea"/>
                <a:ea typeface="+mj-ea"/>
              </a:rPr>
              <a:t>f(1/2)=0.8410709</a:t>
            </a:r>
            <a:r>
              <a:rPr lang="zh-CN" altLang="en-US" sz="2400" b="0" dirty="0">
                <a:latin typeface="+mj-ea"/>
                <a:ea typeface="+mj-ea"/>
              </a:rPr>
              <a:t>，故</a:t>
            </a:r>
          </a:p>
        </p:txBody>
      </p:sp>
      <p:graphicFrame>
        <p:nvGraphicFramePr>
          <p:cNvPr id="21" name="Object 12">
            <a:extLst>
              <a:ext uri="{FF2B5EF4-FFF2-40B4-BE49-F238E27FC236}">
                <a16:creationId xmlns:a16="http://schemas.microsoft.com/office/drawing/2014/main" id="{5C666F58-649B-4A34-8F6B-6675C31905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79358"/>
              </p:ext>
            </p:extLst>
          </p:nvPr>
        </p:nvGraphicFramePr>
        <p:xfrm>
          <a:off x="1874299" y="3598770"/>
          <a:ext cx="4643982" cy="904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62" r:id="rId11" imgW="1955800" imgH="393700" progId="Equation.3">
                  <p:embed/>
                </p:oleObj>
              </mc:Choice>
              <mc:Fallback>
                <p:oleObj r:id="rId11" imgW="1955800" imgH="393700" progId="Equation.3">
                  <p:embed/>
                  <p:pic>
                    <p:nvPicPr>
                      <p:cNvPr id="357386" name="Object 12">
                        <a:extLst>
                          <a:ext uri="{FF2B5EF4-FFF2-40B4-BE49-F238E27FC236}">
                            <a16:creationId xmlns:a16="http://schemas.microsoft.com/office/drawing/2014/main" id="{222CAAC6-B207-4C4F-B72F-146ACBE56B5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299" y="3598770"/>
                        <a:ext cx="4643982" cy="904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3">
            <a:extLst>
              <a:ext uri="{FF2B5EF4-FFF2-40B4-BE49-F238E27FC236}">
                <a16:creationId xmlns:a16="http://schemas.microsoft.com/office/drawing/2014/main" id="{937EF8EE-1E81-4231-8280-C2C3DEB5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91" y="4481288"/>
            <a:ext cx="9144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0" dirty="0">
                <a:latin typeface="+mj-ea"/>
                <a:ea typeface="+mj-ea"/>
              </a:rPr>
              <a:t>进一步二分求积区间，并计算新分点上的函数值</a:t>
            </a:r>
          </a:p>
        </p:txBody>
      </p:sp>
      <p:graphicFrame>
        <p:nvGraphicFramePr>
          <p:cNvPr id="23" name="Object 14">
            <a:extLst>
              <a:ext uri="{FF2B5EF4-FFF2-40B4-BE49-F238E27FC236}">
                <a16:creationId xmlns:a16="http://schemas.microsoft.com/office/drawing/2014/main" id="{4F067400-8A76-4909-ADB3-072E396B3D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725576"/>
              </p:ext>
            </p:extLst>
          </p:nvPr>
        </p:nvGraphicFramePr>
        <p:xfrm>
          <a:off x="899592" y="5027271"/>
          <a:ext cx="6163162" cy="577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63" r:id="rId13" imgW="2273300" imgH="228600" progId="Equation.3">
                  <p:embed/>
                </p:oleObj>
              </mc:Choice>
              <mc:Fallback>
                <p:oleObj r:id="rId13" imgW="2273300" imgH="228600" progId="Equation.3">
                  <p:embed/>
                  <p:pic>
                    <p:nvPicPr>
                      <p:cNvPr id="357388" name="Object 14">
                        <a:extLst>
                          <a:ext uri="{FF2B5EF4-FFF2-40B4-BE49-F238E27FC236}">
                            <a16:creationId xmlns:a16="http://schemas.microsoft.com/office/drawing/2014/main" id="{8313EF33-8AA8-4435-B15D-0C878D8612E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027271"/>
                        <a:ext cx="6163162" cy="577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5">
            <a:extLst>
              <a:ext uri="{FF2B5EF4-FFF2-40B4-BE49-F238E27FC236}">
                <a16:creationId xmlns:a16="http://schemas.microsoft.com/office/drawing/2014/main" id="{45CECF23-1FE9-4C5E-B5AD-B2E4F9034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20" y="5700314"/>
            <a:ext cx="68421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0" dirty="0">
                <a:latin typeface="+mj-ea"/>
                <a:ea typeface="+mj-ea"/>
              </a:rPr>
              <a:t>有</a:t>
            </a:r>
          </a:p>
        </p:txBody>
      </p:sp>
      <p:graphicFrame>
        <p:nvGraphicFramePr>
          <p:cNvPr id="25" name="Object 16">
            <a:extLst>
              <a:ext uri="{FF2B5EF4-FFF2-40B4-BE49-F238E27FC236}">
                <a16:creationId xmlns:a16="http://schemas.microsoft.com/office/drawing/2014/main" id="{253D9A0C-2AD8-4296-BEEC-E7A9F65631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119046"/>
              </p:ext>
            </p:extLst>
          </p:nvPr>
        </p:nvGraphicFramePr>
        <p:xfrm>
          <a:off x="1104944" y="5726918"/>
          <a:ext cx="6182692" cy="81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64" r:id="rId15" imgW="2476500" imgH="393700" progId="Equation.3">
                  <p:embed/>
                </p:oleObj>
              </mc:Choice>
              <mc:Fallback>
                <p:oleObj r:id="rId15" imgW="2476500" imgH="393700" progId="Equation.3">
                  <p:embed/>
                  <p:pic>
                    <p:nvPicPr>
                      <p:cNvPr id="357390" name="Object 16">
                        <a:extLst>
                          <a:ext uri="{FF2B5EF4-FFF2-40B4-BE49-F238E27FC236}">
                            <a16:creationId xmlns:a16="http://schemas.microsoft.com/office/drawing/2014/main" id="{AD02DD15-87BA-497E-916A-81C991FACA9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44" y="5726918"/>
                        <a:ext cx="6182692" cy="815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>
            <a:extLst>
              <a:ext uri="{FF2B5EF4-FFF2-40B4-BE49-F238E27FC236}">
                <a16:creationId xmlns:a16="http://schemas.microsoft.com/office/drawing/2014/main" id="{312CB8D1-D49F-4562-98B5-A61CA4014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625045"/>
              </p:ext>
            </p:extLst>
          </p:nvPr>
        </p:nvGraphicFramePr>
        <p:xfrm>
          <a:off x="6249333" y="985420"/>
          <a:ext cx="2792222" cy="77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65" name="Equation" r:id="rId17" imgW="1650960" imgH="431640" progId="Equation.DSMT4">
                  <p:embed/>
                </p:oleObj>
              </mc:Choice>
              <mc:Fallback>
                <p:oleObj name="Equation" r:id="rId17" imgW="1650960" imgH="431640" progId="Equation.DSMT4">
                  <p:embed/>
                  <p:pic>
                    <p:nvPicPr>
                      <p:cNvPr id="878603" name="Object 11">
                        <a:extLst>
                          <a:ext uri="{FF2B5EF4-FFF2-40B4-BE49-F238E27FC236}">
                            <a16:creationId xmlns:a16="http://schemas.microsoft.com/office/drawing/2014/main" id="{C07D2F2B-C325-43B6-B46F-23952B719A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333" y="985420"/>
                        <a:ext cx="2792222" cy="773560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931100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>
            <a:extLst>
              <a:ext uri="{FF2B5EF4-FFF2-40B4-BE49-F238E27FC236}">
                <a16:creationId xmlns:a16="http://schemas.microsoft.com/office/drawing/2014/main" id="{12AB5CDE-CD4D-4308-A655-8E2BF824F50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79512" y="276168"/>
            <a:ext cx="6768752" cy="577379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这样不断二分下去，计算结果如下表所示。</a:t>
            </a:r>
          </a:p>
        </p:txBody>
      </p:sp>
      <p:sp>
        <p:nvSpPr>
          <p:cNvPr id="1010703" name="Rectangle 15">
            <a:extLst>
              <a:ext uri="{FF2B5EF4-FFF2-40B4-BE49-F238E27FC236}">
                <a16:creationId xmlns:a16="http://schemas.microsoft.com/office/drawing/2014/main" id="{8F2179A1-D817-4E89-BB66-290E8A45C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085184"/>
            <a:ext cx="7380312" cy="84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积分的准确值为</a:t>
            </a:r>
            <a:r>
              <a:rPr lang="en-US" altLang="zh-CN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0.9460831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，从表中可看出用变步长二分</a:t>
            </a:r>
            <a:r>
              <a:rPr lang="en-US" altLang="zh-CN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10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次可得此结果。</a:t>
            </a:r>
          </a:p>
        </p:txBody>
      </p:sp>
      <p:graphicFrame>
        <p:nvGraphicFramePr>
          <p:cNvPr id="358405" name="表格 358404">
            <a:extLst>
              <a:ext uri="{FF2B5EF4-FFF2-40B4-BE49-F238E27FC236}">
                <a16:creationId xmlns:a16="http://schemas.microsoft.com/office/drawing/2014/main" id="{B291AD04-4AA1-4EDB-AE13-EC33F8FE0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999066"/>
              </p:ext>
            </p:extLst>
          </p:nvPr>
        </p:nvGraphicFramePr>
        <p:xfrm>
          <a:off x="1187624" y="951765"/>
          <a:ext cx="5976938" cy="3746512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3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21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/>
                        <a:t>k</a:t>
                      </a:r>
                      <a:endParaRPr lang="zh-CN" altLang="en-US" sz="2900"/>
                    </a:p>
                  </a:txBody>
                  <a:tcPr marT="46628" marB="4662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 dirty="0" err="1"/>
                        <a:t>T</a:t>
                      </a:r>
                      <a:r>
                        <a:rPr lang="en-US" altLang="zh-CN" sz="2900" baseline="-25000" dirty="0" err="1"/>
                        <a:t>n</a:t>
                      </a:r>
                      <a:endParaRPr lang="zh-CN" altLang="en-US" sz="2900" baseline="-25000"/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/>
                        <a:t>k</a:t>
                      </a:r>
                      <a:endParaRPr lang="zh-CN" altLang="en-US" sz="2900"/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 dirty="0" err="1"/>
                        <a:t>T</a:t>
                      </a:r>
                      <a:r>
                        <a:rPr lang="en-US" altLang="zh-CN" sz="2900" baseline="-25000" dirty="0" err="1"/>
                        <a:t>n</a:t>
                      </a:r>
                      <a:endParaRPr lang="zh-CN" altLang="en-US" sz="2900" baseline="-25000"/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1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/>
                        <a:t>0</a:t>
                      </a:r>
                      <a:endParaRPr lang="zh-CN" altLang="en-US" sz="2900"/>
                    </a:p>
                  </a:txBody>
                  <a:tcPr marT="46628" marB="4662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>
                          <a:solidFill>
                            <a:srgbClr val="0000FF"/>
                          </a:solidFill>
                        </a:rPr>
                        <a:t>0.920 735 5</a:t>
                      </a:r>
                      <a:endParaRPr lang="zh-CN" altLang="en-US" sz="2900">
                        <a:solidFill>
                          <a:srgbClr val="0000FF"/>
                        </a:solidFill>
                      </a:endParaRPr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/>
                        <a:t>6</a:t>
                      </a:r>
                      <a:endParaRPr lang="zh-CN" altLang="en-US" sz="2900"/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>
                          <a:solidFill>
                            <a:srgbClr val="0000FF"/>
                          </a:solidFill>
                        </a:rPr>
                        <a:t>0.946 076 9</a:t>
                      </a:r>
                      <a:endParaRPr lang="zh-CN" altLang="en-US" sz="2900">
                        <a:solidFill>
                          <a:srgbClr val="0000FF"/>
                        </a:solidFill>
                      </a:endParaRPr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1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/>
                        <a:t>1</a:t>
                      </a:r>
                      <a:endParaRPr lang="zh-CN" altLang="en-US" sz="2900"/>
                    </a:p>
                  </a:txBody>
                  <a:tcPr marT="46628" marB="4662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>
                          <a:solidFill>
                            <a:srgbClr val="0000FF"/>
                          </a:solidFill>
                        </a:rPr>
                        <a:t>0.939 793 3</a:t>
                      </a:r>
                      <a:endParaRPr lang="zh-CN" altLang="en-US" sz="2900">
                        <a:solidFill>
                          <a:srgbClr val="0000FF"/>
                        </a:solidFill>
                      </a:endParaRPr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/>
                        <a:t>7</a:t>
                      </a:r>
                      <a:endParaRPr lang="zh-CN" altLang="en-US" sz="2900"/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>
                          <a:solidFill>
                            <a:srgbClr val="0000FF"/>
                          </a:solidFill>
                        </a:rPr>
                        <a:t>0.946 081 5</a:t>
                      </a:r>
                      <a:endParaRPr lang="zh-CN" altLang="en-US" sz="2900">
                        <a:solidFill>
                          <a:srgbClr val="0000FF"/>
                        </a:solidFill>
                      </a:endParaRPr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1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/>
                        <a:t>2</a:t>
                      </a:r>
                      <a:endParaRPr lang="zh-CN" altLang="en-US" sz="2900"/>
                    </a:p>
                  </a:txBody>
                  <a:tcPr marT="46628" marB="4662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>
                          <a:solidFill>
                            <a:srgbClr val="0000FF"/>
                          </a:solidFill>
                        </a:rPr>
                        <a:t>0.944 513 5</a:t>
                      </a:r>
                      <a:endParaRPr lang="zh-CN" altLang="en-US" sz="2900">
                        <a:solidFill>
                          <a:srgbClr val="0000FF"/>
                        </a:solidFill>
                      </a:endParaRPr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/>
                        <a:t>8</a:t>
                      </a:r>
                      <a:endParaRPr lang="zh-CN" altLang="en-US" sz="2900"/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>
                          <a:solidFill>
                            <a:srgbClr val="0000FF"/>
                          </a:solidFill>
                        </a:rPr>
                        <a:t>0.946 082 7</a:t>
                      </a:r>
                      <a:endParaRPr lang="zh-CN" altLang="en-US" sz="2900">
                        <a:solidFill>
                          <a:srgbClr val="0000FF"/>
                        </a:solidFill>
                      </a:endParaRPr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1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/>
                        <a:t>3</a:t>
                      </a:r>
                      <a:endParaRPr lang="zh-CN" altLang="en-US" sz="2900"/>
                    </a:p>
                  </a:txBody>
                  <a:tcPr marT="46628" marB="4662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>
                          <a:solidFill>
                            <a:srgbClr val="0000FF"/>
                          </a:solidFill>
                        </a:rPr>
                        <a:t>0.945 690 9</a:t>
                      </a:r>
                      <a:endParaRPr lang="zh-CN" altLang="en-US" sz="2900">
                        <a:solidFill>
                          <a:srgbClr val="0000FF"/>
                        </a:solidFill>
                      </a:endParaRPr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/>
                        <a:t>9</a:t>
                      </a:r>
                      <a:endParaRPr lang="zh-CN" altLang="en-US" sz="2900"/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>
                          <a:solidFill>
                            <a:srgbClr val="0000FF"/>
                          </a:solidFill>
                        </a:rPr>
                        <a:t>0.946 083 0</a:t>
                      </a:r>
                      <a:endParaRPr lang="zh-CN" altLang="en-US" sz="2900">
                        <a:solidFill>
                          <a:srgbClr val="0000FF"/>
                        </a:solidFill>
                      </a:endParaRPr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1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/>
                        <a:t>4</a:t>
                      </a:r>
                      <a:endParaRPr lang="zh-CN" altLang="en-US" sz="2900"/>
                    </a:p>
                  </a:txBody>
                  <a:tcPr marT="46628" marB="4662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>
                          <a:solidFill>
                            <a:srgbClr val="0000FF"/>
                          </a:solidFill>
                        </a:rPr>
                        <a:t>0.945 985 0</a:t>
                      </a:r>
                      <a:endParaRPr lang="zh-CN" altLang="en-US" sz="2900">
                        <a:solidFill>
                          <a:srgbClr val="0000FF"/>
                        </a:solidFill>
                      </a:endParaRPr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/>
                        <a:t>10</a:t>
                      </a:r>
                      <a:endParaRPr lang="zh-CN" altLang="en-US" sz="2900"/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>
                          <a:solidFill>
                            <a:srgbClr val="0000FF"/>
                          </a:solidFill>
                        </a:rPr>
                        <a:t>0.946 083 1</a:t>
                      </a:r>
                      <a:endParaRPr lang="zh-CN" altLang="en-US" sz="2900">
                        <a:solidFill>
                          <a:srgbClr val="0000FF"/>
                        </a:solidFill>
                      </a:endParaRPr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21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/>
                        <a:t>5</a:t>
                      </a:r>
                      <a:endParaRPr lang="zh-CN" altLang="en-US" sz="2900"/>
                    </a:p>
                  </a:txBody>
                  <a:tcPr marT="46628" marB="4662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900">
                          <a:solidFill>
                            <a:srgbClr val="0000FF"/>
                          </a:solidFill>
                        </a:rPr>
                        <a:t>0.946 059 6</a:t>
                      </a:r>
                      <a:endParaRPr lang="zh-CN" altLang="en-US" sz="2900">
                        <a:solidFill>
                          <a:srgbClr val="0000FF"/>
                        </a:solidFill>
                      </a:endParaRPr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zh-CN" sz="2900" dirty="0"/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zh-CN" sz="2900" dirty="0"/>
                    </a:p>
                  </a:txBody>
                  <a:tcPr marT="46628" marB="4662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1488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5393F5-630B-4720-BACB-66215D02316E}"/>
              </a:ext>
            </a:extLst>
          </p:cNvPr>
          <p:cNvSpPr txBox="1"/>
          <p:nvPr/>
        </p:nvSpPr>
        <p:spPr>
          <a:xfrm>
            <a:off x="3707904" y="11663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作业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7.2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1D71E5-110A-4504-AA2B-DCE92F7CB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8297"/>
            <a:ext cx="7319664" cy="33162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DF183B-E3DF-410A-B160-6371F0DE7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2" y="4005064"/>
            <a:ext cx="72485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80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F93C3D-2A97-485A-88EC-D9BC07EBDD16}"/>
              </a:ext>
            </a:extLst>
          </p:cNvPr>
          <p:cNvSpPr txBox="1"/>
          <p:nvPr/>
        </p:nvSpPr>
        <p:spPr>
          <a:xfrm>
            <a:off x="3419872" y="49130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算法与程序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08A283-15CC-4BB6-AA80-A2CFA130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77533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140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3" name="Rectangle 3">
            <a:extLst>
              <a:ext uri="{FF2B5EF4-FFF2-40B4-BE49-F238E27FC236}">
                <a16:creationId xmlns:a16="http://schemas.microsoft.com/office/drawing/2014/main" id="{98551068-A37E-4A5A-9D69-498768D336D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43100" y="3291204"/>
            <a:ext cx="8517706" cy="149835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自动选步长梯形求积法算法简单，但精度较差，收敛速度较慢，但可以利用梯形法算法简单的优点，形成一个新算法，这就是龙贝格求积公式，即考虑使用低精度公式，计算高精度积分的方法。 </a:t>
            </a:r>
            <a:endParaRPr lang="zh-CN" altLang="en-US" sz="24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EE9109-24E4-428D-8BE8-C1A7A48D9463}"/>
              </a:ext>
            </a:extLst>
          </p:cNvPr>
          <p:cNvSpPr txBox="1"/>
          <p:nvPr/>
        </p:nvSpPr>
        <p:spPr>
          <a:xfrm>
            <a:off x="2627784" y="49554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7.4 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龙贝格法求积公式</a:t>
            </a:r>
            <a:endParaRPr lang="en-US" altLang="zh-CN" sz="24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B9AD2CB0-5510-4358-A780-ADD99D0090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683123"/>
              </p:ext>
            </p:extLst>
          </p:nvPr>
        </p:nvGraphicFramePr>
        <p:xfrm>
          <a:off x="243100" y="1124202"/>
          <a:ext cx="343058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48" name="Equation" r:id="rId3" imgW="1879560" imgH="203040" progId="Equation.DSMT4">
                  <p:embed/>
                </p:oleObj>
              </mc:Choice>
              <mc:Fallback>
                <p:oleObj name="Equation" r:id="rId3" imgW="1879560" imgH="203040" progId="Equation.DSMT4">
                  <p:embed/>
                  <p:pic>
                    <p:nvPicPr>
                      <p:cNvPr id="114695" name="Object 7">
                        <a:extLst>
                          <a:ext uri="{FF2B5EF4-FFF2-40B4-BE49-F238E27FC236}">
                            <a16:creationId xmlns:a16="http://schemas.microsoft.com/office/drawing/2014/main" id="{3C177A9A-EC7E-4B50-9AA4-B9CB232FB2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00" y="1124202"/>
                        <a:ext cx="3430588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64BFDD49-01E8-48FF-8939-3DEBC548E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575316"/>
              </p:ext>
            </p:extLst>
          </p:nvPr>
        </p:nvGraphicFramePr>
        <p:xfrm>
          <a:off x="1252853" y="1664253"/>
          <a:ext cx="14843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49" name="Equation" r:id="rId5" imgW="812520" imgH="215640" progId="Equation.DSMT4">
                  <p:embed/>
                </p:oleObj>
              </mc:Choice>
              <mc:Fallback>
                <p:oleObj name="Equation" r:id="rId5" imgW="812520" imgH="215640" progId="Equation.DSMT4">
                  <p:embed/>
                  <p:pic>
                    <p:nvPicPr>
                      <p:cNvPr id="114696" name="Object 8">
                        <a:extLst>
                          <a:ext uri="{FF2B5EF4-FFF2-40B4-BE49-F238E27FC236}">
                            <a16:creationId xmlns:a16="http://schemas.microsoft.com/office/drawing/2014/main" id="{7602A0AD-B8BC-46B8-BF7F-B6399F3E16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853" y="1664253"/>
                        <a:ext cx="148431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C14612CD-D580-465C-A14C-E8D04BB025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309395"/>
              </p:ext>
            </p:extLst>
          </p:nvPr>
        </p:nvGraphicFramePr>
        <p:xfrm>
          <a:off x="827320" y="2676002"/>
          <a:ext cx="28511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50" name="Equation" r:id="rId7" imgW="1562040" imgH="203040" progId="Equation.DSMT4">
                  <p:embed/>
                </p:oleObj>
              </mc:Choice>
              <mc:Fallback>
                <p:oleObj name="Equation" r:id="rId7" imgW="1562040" imgH="203040" progId="Equation.DSMT4">
                  <p:embed/>
                  <p:pic>
                    <p:nvPicPr>
                      <p:cNvPr id="114697" name="Object 9">
                        <a:extLst>
                          <a:ext uri="{FF2B5EF4-FFF2-40B4-BE49-F238E27FC236}">
                            <a16:creationId xmlns:a16="http://schemas.microsoft.com/office/drawing/2014/main" id="{BB0618ED-FEDF-4DE1-BACB-CAC2138EBF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320" y="2676002"/>
                        <a:ext cx="285115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>
            <a:extLst>
              <a:ext uri="{FF2B5EF4-FFF2-40B4-BE49-F238E27FC236}">
                <a16:creationId xmlns:a16="http://schemas.microsoft.com/office/drawing/2014/main" id="{E97B0E0E-0842-4C24-964E-A5BA4C3F02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531087"/>
              </p:ext>
            </p:extLst>
          </p:nvPr>
        </p:nvGraphicFramePr>
        <p:xfrm>
          <a:off x="1219421" y="2184639"/>
          <a:ext cx="23653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51" name="Equation" r:id="rId9" imgW="1295280" imgH="215640" progId="Equation.DSMT4">
                  <p:embed/>
                </p:oleObj>
              </mc:Choice>
              <mc:Fallback>
                <p:oleObj name="Equation" r:id="rId9" imgW="1295280" imgH="215640" progId="Equation.DSMT4">
                  <p:embed/>
                  <p:pic>
                    <p:nvPicPr>
                      <p:cNvPr id="114702" name="Object 14">
                        <a:extLst>
                          <a:ext uri="{FF2B5EF4-FFF2-40B4-BE49-F238E27FC236}">
                            <a16:creationId xmlns:a16="http://schemas.microsoft.com/office/drawing/2014/main" id="{9DBD8FB7-DB29-4873-96DC-6BB3552700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421" y="2184639"/>
                        <a:ext cx="23653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067694D-2ED8-444F-AE2B-1D27D008DC27}"/>
              </a:ext>
            </a:extLst>
          </p:cNvPr>
          <p:cNvSpPr txBox="1"/>
          <p:nvPr/>
        </p:nvSpPr>
        <p:spPr>
          <a:xfrm>
            <a:off x="267916" y="4801943"/>
            <a:ext cx="551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龙贝格公式又称逐次分半加速法。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56716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1740F3-8BC6-4734-A2EC-8733F8C16ED9}"/>
              </a:ext>
            </a:extLst>
          </p:cNvPr>
          <p:cNvSpPr txBox="1"/>
          <p:nvPr/>
        </p:nvSpPr>
        <p:spPr>
          <a:xfrm>
            <a:off x="2627784" y="26064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7.4 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龙贝格法求积公式</a:t>
            </a:r>
            <a:endParaRPr lang="en-US" altLang="zh-CN" sz="24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8AEFB6-A020-4C82-B6A5-7E522EF5804A}"/>
              </a:ext>
            </a:extLst>
          </p:cNvPr>
          <p:cNvSpPr txBox="1"/>
          <p:nvPr/>
        </p:nvSpPr>
        <p:spPr>
          <a:xfrm>
            <a:off x="315344" y="802994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根据自动选步长的梯形积分公式，积分区间分成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等份和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2n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等份时的误差估计式</a:t>
            </a:r>
            <a:endParaRPr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944F4A-CDF0-4D91-B58C-21770FDC4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45" y="5550681"/>
            <a:ext cx="4985862" cy="112939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5186B66-7D13-49FA-AD12-130FEA0AE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331370"/>
              </p:ext>
            </p:extLst>
          </p:nvPr>
        </p:nvGraphicFramePr>
        <p:xfrm>
          <a:off x="4604068" y="3256751"/>
          <a:ext cx="28194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118" r:id="rId4" imgW="1307532" imgH="393529" progId="Equation.3">
                  <p:embed/>
                </p:oleObj>
              </mc:Choice>
              <mc:Fallback>
                <p:oleObj r:id="rId4" imgW="1307532" imgH="393529" progId="Equation.3">
                  <p:embed/>
                  <p:pic>
                    <p:nvPicPr>
                      <p:cNvPr id="359428" name="Object 4">
                        <a:extLst>
                          <a:ext uri="{FF2B5EF4-FFF2-40B4-BE49-F238E27FC236}">
                            <a16:creationId xmlns:a16="http://schemas.microsoft.com/office/drawing/2014/main" id="{DA922B93-E2B0-4006-888C-BCA681CCF45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4068" y="3256751"/>
                        <a:ext cx="28194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C4F6226-2257-438E-8C39-FB98D3B1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5" y="4167538"/>
            <a:ext cx="8582943" cy="155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所以积分值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的误差大致等于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2n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)/3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，如果用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2n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)/3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对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2n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进行修正时，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2n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)/3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2n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之和比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2n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更接近积分真值，所以可以将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2n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)/3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看成是对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2n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误差的一种补偿，因此，可得到具有更好效果的式子：</a:t>
            </a:r>
            <a:endParaRPr lang="zh-CN" altLang="en-US" sz="2400" dirty="0"/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endParaRPr lang="zh-CN" altLang="en-US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7" name="Object 1091">
            <a:extLst>
              <a:ext uri="{FF2B5EF4-FFF2-40B4-BE49-F238E27FC236}">
                <a16:creationId xmlns:a16="http://schemas.microsoft.com/office/drawing/2014/main" id="{4815CAAA-5BEA-4ED0-B888-C5C6175A4F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911826"/>
              </p:ext>
            </p:extLst>
          </p:nvPr>
        </p:nvGraphicFramePr>
        <p:xfrm>
          <a:off x="1030986" y="3170862"/>
          <a:ext cx="3007246" cy="816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119" name="Equation" r:id="rId6" imgW="1498320" imgH="406080" progId="Equation.DSMT4">
                  <p:embed/>
                </p:oleObj>
              </mc:Choice>
              <mc:Fallback>
                <p:oleObj name="Equation" r:id="rId6" imgW="1498320" imgH="406080" progId="Equation.DSMT4">
                  <p:embed/>
                  <p:pic>
                    <p:nvPicPr>
                      <p:cNvPr id="9" name="Object 1091">
                        <a:extLst>
                          <a:ext uri="{FF2B5EF4-FFF2-40B4-BE49-F238E27FC236}">
                            <a16:creationId xmlns:a16="http://schemas.microsoft.com/office/drawing/2014/main" id="{2AA43083-17E8-4BAE-9B54-36F6BD03E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986" y="3170862"/>
                        <a:ext cx="3007246" cy="816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DD34D04-0C70-431C-92EE-9297B97396BB}"/>
              </a:ext>
            </a:extLst>
          </p:cNvPr>
          <p:cNvSpPr txBox="1"/>
          <p:nvPr/>
        </p:nvSpPr>
        <p:spPr>
          <a:xfrm>
            <a:off x="4131768" y="33909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4DE968-36B8-4287-A918-02A0E6302814}"/>
              </a:ext>
            </a:extLst>
          </p:cNvPr>
          <p:cNvSpPr txBox="1"/>
          <p:nvPr/>
        </p:nvSpPr>
        <p:spPr>
          <a:xfrm>
            <a:off x="7005201" y="6025072"/>
            <a:ext cx="145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7.4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</a:t>
            </a:r>
          </a:p>
        </p:txBody>
      </p:sp>
      <p:graphicFrame>
        <p:nvGraphicFramePr>
          <p:cNvPr id="10" name="Object 1079">
            <a:extLst>
              <a:ext uri="{FF2B5EF4-FFF2-40B4-BE49-F238E27FC236}">
                <a16:creationId xmlns:a16="http://schemas.microsoft.com/office/drawing/2014/main" id="{BA998A3F-58FC-4161-99A5-BE80BE39FE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074621"/>
              </p:ext>
            </p:extLst>
          </p:nvPr>
        </p:nvGraphicFramePr>
        <p:xfrm>
          <a:off x="586265" y="1655961"/>
          <a:ext cx="3688485" cy="69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120" name="Equation" r:id="rId8" imgW="1917360" imgH="406080" progId="Equation.DSMT4">
                  <p:embed/>
                </p:oleObj>
              </mc:Choice>
              <mc:Fallback>
                <p:oleObj name="Equation" r:id="rId8" imgW="1917360" imgH="406080" progId="Equation.DSMT4">
                  <p:embed/>
                  <p:pic>
                    <p:nvPicPr>
                      <p:cNvPr id="67639" name="Object 1079">
                        <a:extLst>
                          <a:ext uri="{FF2B5EF4-FFF2-40B4-BE49-F238E27FC236}">
                            <a16:creationId xmlns:a16="http://schemas.microsoft.com/office/drawing/2014/main" id="{D89D5969-0FF9-49BD-9B4B-C63E608F29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65" y="1655961"/>
                        <a:ext cx="3688485" cy="692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80">
            <a:extLst>
              <a:ext uri="{FF2B5EF4-FFF2-40B4-BE49-F238E27FC236}">
                <a16:creationId xmlns:a16="http://schemas.microsoft.com/office/drawing/2014/main" id="{66574B45-D674-48B6-B4DF-0D52B30CA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895776"/>
              </p:ext>
            </p:extLst>
          </p:nvPr>
        </p:nvGraphicFramePr>
        <p:xfrm>
          <a:off x="755575" y="2430812"/>
          <a:ext cx="3376939" cy="69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121" name="Equation" r:id="rId10" imgW="1981080" imgH="406080" progId="Equation.DSMT4">
                  <p:embed/>
                </p:oleObj>
              </mc:Choice>
              <mc:Fallback>
                <p:oleObj name="Equation" r:id="rId10" imgW="1981080" imgH="406080" progId="Equation.DSMT4">
                  <p:embed/>
                  <p:pic>
                    <p:nvPicPr>
                      <p:cNvPr id="67640" name="Object 1080">
                        <a:extLst>
                          <a:ext uri="{FF2B5EF4-FFF2-40B4-BE49-F238E27FC236}">
                            <a16:creationId xmlns:a16="http://schemas.microsoft.com/office/drawing/2014/main" id="{7BC32DB2-CD40-44C4-B2B6-BCA4244054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5" y="2430812"/>
                        <a:ext cx="3376939" cy="693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82">
            <a:extLst>
              <a:ext uri="{FF2B5EF4-FFF2-40B4-BE49-F238E27FC236}">
                <a16:creationId xmlns:a16="http://schemas.microsoft.com/office/drawing/2014/main" id="{D4854F7A-9DCC-4F5B-93EE-02F86C98E4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840226"/>
              </p:ext>
            </p:extLst>
          </p:nvPr>
        </p:nvGraphicFramePr>
        <p:xfrm>
          <a:off x="4869251" y="1925839"/>
          <a:ext cx="1712382" cy="1008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122" name="Equation" r:id="rId12" imgW="711000" imgH="444240" progId="Equation.DSMT4">
                  <p:embed/>
                </p:oleObj>
              </mc:Choice>
              <mc:Fallback>
                <p:oleObj name="Equation" r:id="rId12" imgW="711000" imgH="444240" progId="Equation.DSMT4">
                  <p:embed/>
                  <p:pic>
                    <p:nvPicPr>
                      <p:cNvPr id="67642" name="Object 1082">
                        <a:extLst>
                          <a:ext uri="{FF2B5EF4-FFF2-40B4-BE49-F238E27FC236}">
                            <a16:creationId xmlns:a16="http://schemas.microsoft.com/office/drawing/2014/main" id="{B9DDCD76-6B45-4571-B605-C0ACE5EA9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9251" y="1925839"/>
                        <a:ext cx="1712382" cy="1008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089">
            <a:extLst>
              <a:ext uri="{FF2B5EF4-FFF2-40B4-BE49-F238E27FC236}">
                <a16:creationId xmlns:a16="http://schemas.microsoft.com/office/drawing/2014/main" id="{227A6B5A-7F9D-44BB-ADC6-CA4FCFBC380E}"/>
              </a:ext>
            </a:extLst>
          </p:cNvPr>
          <p:cNvGrpSpPr>
            <a:grpSpLocks/>
          </p:cNvGrpSpPr>
          <p:nvPr/>
        </p:nvGrpSpPr>
        <p:grpSpPr bwMode="auto">
          <a:xfrm>
            <a:off x="6206267" y="1426265"/>
            <a:ext cx="2628563" cy="692025"/>
            <a:chOff x="4527" y="210"/>
            <a:chExt cx="2640" cy="816"/>
          </a:xfrm>
        </p:grpSpPr>
        <p:sp>
          <p:nvSpPr>
            <p:cNvPr id="14" name="AutoShape 1088">
              <a:extLst>
                <a:ext uri="{FF2B5EF4-FFF2-40B4-BE49-F238E27FC236}">
                  <a16:creationId xmlns:a16="http://schemas.microsoft.com/office/drawing/2014/main" id="{1B2F93D4-602B-4F19-8F8D-6E44B892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" y="210"/>
              <a:ext cx="2640" cy="816"/>
            </a:xfrm>
            <a:prstGeom prst="cloudCallout">
              <a:avLst>
                <a:gd name="adj1" fmla="val -34727"/>
                <a:gd name="adj2" fmla="val 73708"/>
              </a:avLst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endParaRPr lang="zh-CN" altLang="zh-CN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pSp>
          <p:nvGrpSpPr>
            <p:cNvPr id="15" name="Group 1087">
              <a:extLst>
                <a:ext uri="{FF2B5EF4-FFF2-40B4-BE49-F238E27FC236}">
                  <a16:creationId xmlns:a16="http://schemas.microsoft.com/office/drawing/2014/main" id="{9A99FB32-E470-4A9B-A8D9-65E2A72015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" y="351"/>
              <a:ext cx="2049" cy="461"/>
              <a:chOff x="4448" y="2574"/>
              <a:chExt cx="2049" cy="461"/>
            </a:xfrm>
          </p:grpSpPr>
          <p:graphicFrame>
            <p:nvGraphicFramePr>
              <p:cNvPr id="16" name="Object 1085">
                <a:extLst>
                  <a:ext uri="{FF2B5EF4-FFF2-40B4-BE49-F238E27FC236}">
                    <a16:creationId xmlns:a16="http://schemas.microsoft.com/office/drawing/2014/main" id="{D939369C-E34A-4A29-AC3E-8784DB3090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2963873"/>
                  </p:ext>
                </p:extLst>
              </p:nvPr>
            </p:nvGraphicFramePr>
            <p:xfrm>
              <a:off x="4448" y="2677"/>
              <a:ext cx="760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123" name="Equation" r:id="rId14" imgW="431640" imgH="203040" progId="Equation.DSMT4">
                      <p:embed/>
                    </p:oleObj>
                  </mc:Choice>
                  <mc:Fallback>
                    <p:oleObj name="Equation" r:id="rId14" imgW="431640" imgH="203040" progId="Equation.DSMT4">
                      <p:embed/>
                      <p:pic>
                        <p:nvPicPr>
                          <p:cNvPr id="67645" name="Object 1085">
                            <a:extLst>
                              <a:ext uri="{FF2B5EF4-FFF2-40B4-BE49-F238E27FC236}">
                                <a16:creationId xmlns:a16="http://schemas.microsoft.com/office/drawing/2014/main" id="{96D0C409-328A-4C81-AB89-F1357D4B6EF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8" y="2677"/>
                            <a:ext cx="760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Rectangle 1086">
                <a:extLst>
                  <a:ext uri="{FF2B5EF4-FFF2-40B4-BE49-F238E27FC236}">
                    <a16:creationId xmlns:a16="http://schemas.microsoft.com/office/drawing/2014/main" id="{0FAF6E61-18E2-40BB-B76C-4E1BAE322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1" y="2574"/>
                <a:ext cx="1356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FF000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变化不大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时</a:t>
                </a:r>
              </a:p>
            </p:txBody>
          </p:sp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06B0D930-DCF9-4896-8D83-58B7B146FE48}"/>
              </a:ext>
            </a:extLst>
          </p:cNvPr>
          <p:cNvSpPr txBox="1"/>
          <p:nvPr/>
        </p:nvSpPr>
        <p:spPr>
          <a:xfrm>
            <a:off x="225181" y="3308368"/>
            <a:ext cx="9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可得</a:t>
            </a:r>
            <a:endParaRPr lang="zh-CN" altLang="en-US" sz="2400" b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68908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5" name="Rectangle 3">
            <a:extLst>
              <a:ext uri="{FF2B5EF4-FFF2-40B4-BE49-F238E27FC236}">
                <a16:creationId xmlns:a16="http://schemas.microsoft.com/office/drawing/2014/main" id="{9B86C77B-3613-433A-8A42-6B436A163C5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10464"/>
            <a:ext cx="1547813" cy="5762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考查</a:t>
            </a:r>
          </a:p>
        </p:txBody>
      </p:sp>
      <p:graphicFrame>
        <p:nvGraphicFramePr>
          <p:cNvPr id="360452" name="Object 7">
            <a:extLst>
              <a:ext uri="{FF2B5EF4-FFF2-40B4-BE49-F238E27FC236}">
                <a16:creationId xmlns:a16="http://schemas.microsoft.com/office/drawing/2014/main" id="{5FF56069-F0B6-44C9-99E9-5698A22CC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761910"/>
              </p:ext>
            </p:extLst>
          </p:nvPr>
        </p:nvGraphicFramePr>
        <p:xfrm>
          <a:off x="858366" y="84831"/>
          <a:ext cx="3016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15" r:id="rId4" imgW="139579" imgH="203024" progId="Equation.3">
                  <p:embed/>
                </p:oleObj>
              </mc:Choice>
              <mc:Fallback>
                <p:oleObj r:id="rId4" imgW="139579" imgH="203024" progId="Equation.3">
                  <p:embed/>
                  <p:pic>
                    <p:nvPicPr>
                      <p:cNvPr id="360452" name="Object 7">
                        <a:extLst>
                          <a:ext uri="{FF2B5EF4-FFF2-40B4-BE49-F238E27FC236}">
                            <a16:creationId xmlns:a16="http://schemas.microsoft.com/office/drawing/2014/main" id="{5FF56069-F0B6-44C9-99E9-5698A22CCAA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366" y="84831"/>
                        <a:ext cx="3016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1720" name="Rectangle 8">
            <a:extLst>
              <a:ext uri="{FF2B5EF4-FFF2-40B4-BE49-F238E27FC236}">
                <a16:creationId xmlns:a16="http://schemas.microsoft.com/office/drawing/2014/main" id="{47191AE7-230A-45A7-8704-63EF8B10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745" y="163640"/>
            <a:ext cx="66960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等分辛普森公式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之间的关系，</a:t>
            </a:r>
          </a:p>
        </p:txBody>
      </p:sp>
      <p:sp>
        <p:nvSpPr>
          <p:cNvPr id="1011721" name="Rectangle 9">
            <a:extLst>
              <a:ext uri="{FF2B5EF4-FFF2-40B4-BE49-F238E27FC236}">
                <a16:creationId xmlns:a16="http://schemas.microsoft.com/office/drawing/2014/main" id="{55465B09-78C9-404E-AA26-7AAAA3D2D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04" y="677778"/>
            <a:ext cx="3203575" cy="59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将复化梯形公式  </a:t>
            </a:r>
          </a:p>
        </p:txBody>
      </p:sp>
      <p:graphicFrame>
        <p:nvGraphicFramePr>
          <p:cNvPr id="360455" name="Object 10">
            <a:extLst>
              <a:ext uri="{FF2B5EF4-FFF2-40B4-BE49-F238E27FC236}">
                <a16:creationId xmlns:a16="http://schemas.microsoft.com/office/drawing/2014/main" id="{6CAEED65-298C-49C5-97C5-E466B03F7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99726"/>
              </p:ext>
            </p:extLst>
          </p:nvPr>
        </p:nvGraphicFramePr>
        <p:xfrm>
          <a:off x="2460155" y="633198"/>
          <a:ext cx="3203574" cy="620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16" r:id="rId6" imgW="2005729" imgH="431613" progId="Equation.3">
                  <p:embed/>
                </p:oleObj>
              </mc:Choice>
              <mc:Fallback>
                <p:oleObj r:id="rId6" imgW="2005729" imgH="431613" progId="Equation.3">
                  <p:embed/>
                  <p:pic>
                    <p:nvPicPr>
                      <p:cNvPr id="360455" name="Object 10">
                        <a:extLst>
                          <a:ext uri="{FF2B5EF4-FFF2-40B4-BE49-F238E27FC236}">
                            <a16:creationId xmlns:a16="http://schemas.microsoft.com/office/drawing/2014/main" id="{6CAEED65-298C-49C5-97C5-E466B03F7D6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155" y="633198"/>
                        <a:ext cx="3203574" cy="620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1725" name="Rectangle 13">
            <a:extLst>
              <a:ext uri="{FF2B5EF4-FFF2-40B4-BE49-F238E27FC236}">
                <a16:creationId xmlns:a16="http://schemas.microsoft.com/office/drawing/2014/main" id="{7D927FC6-6A79-4AE8-8826-5FB554596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853" y="746298"/>
            <a:ext cx="5943821" cy="40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代入式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(7.4)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得</a:t>
            </a:r>
            <a:endParaRPr lang="zh-CN" altLang="en-US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11728" name="Rectangle 16">
            <a:extLst>
              <a:ext uri="{FF2B5EF4-FFF2-40B4-BE49-F238E27FC236}">
                <a16:creationId xmlns:a16="http://schemas.microsoft.com/office/drawing/2014/main" id="{690375EE-133E-4064-923D-2602ECBCA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72" y="4662981"/>
            <a:ext cx="1042988" cy="58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所以  </a:t>
            </a:r>
          </a:p>
        </p:txBody>
      </p:sp>
      <p:sp>
        <p:nvSpPr>
          <p:cNvPr id="1011730" name="Rectangle 18">
            <a:extLst>
              <a:ext uri="{FF2B5EF4-FFF2-40B4-BE49-F238E27FC236}">
                <a16:creationId xmlns:a16="http://schemas.microsoft.com/office/drawing/2014/main" id="{5BEA8F21-1396-425D-95F8-54CD8125D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39" y="5816433"/>
            <a:ext cx="899003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用梯形法二分前后两个积分值</a:t>
            </a:r>
            <a:r>
              <a:rPr lang="en-US" altLang="zh-CN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en-US" altLang="zh-CN" sz="2400" b="0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en-US" altLang="zh-CN" sz="2400" b="0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2n</a:t>
            </a:r>
            <a:r>
              <a:rPr lang="zh-CN" altLang="en-US" sz="2400" b="0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按照上式所做的线性组合，可得到具有更高精度的由复化辛普森公式计算的积分值</a:t>
            </a:r>
            <a:r>
              <a:rPr lang="en-US" altLang="zh-CN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en-US" altLang="zh-CN" sz="2400" b="0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E2617EE-46E9-45F8-B813-CBEEB28CD7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92" y="-43903"/>
            <a:ext cx="3063889" cy="6940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7A3CCEB-E6CF-483D-B499-00C9E6B3C1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60" y="4582191"/>
            <a:ext cx="2293605" cy="742769"/>
          </a:xfrm>
          <a:prstGeom prst="rect">
            <a:avLst/>
          </a:prstGeom>
        </p:spPr>
      </p:pic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6E66E4D5-0ED5-4D40-9C52-B0C530229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12864"/>
              </p:ext>
            </p:extLst>
          </p:nvPr>
        </p:nvGraphicFramePr>
        <p:xfrm>
          <a:off x="950805" y="1334170"/>
          <a:ext cx="1735798" cy="67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17" name="Equation" r:id="rId10" imgW="1028520" imgH="393480" progId="Equation.DSMT4">
                  <p:embed/>
                </p:oleObj>
              </mc:Choice>
              <mc:Fallback>
                <p:oleObj name="Equation" r:id="rId10" imgW="1028520" imgH="393480" progId="Equation.DSMT4">
                  <p:embed/>
                  <p:pic>
                    <p:nvPicPr>
                      <p:cNvPr id="115727" name="Object 15">
                        <a:extLst>
                          <a:ext uri="{FF2B5EF4-FFF2-40B4-BE49-F238E27FC236}">
                            <a16:creationId xmlns:a16="http://schemas.microsoft.com/office/drawing/2014/main" id="{F0B1ACB9-5498-42F9-B613-3886295B0E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805" y="1334170"/>
                        <a:ext cx="1735798" cy="672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>
            <a:extLst>
              <a:ext uri="{FF2B5EF4-FFF2-40B4-BE49-F238E27FC236}">
                <a16:creationId xmlns:a16="http://schemas.microsoft.com/office/drawing/2014/main" id="{6FA95B45-A75D-4039-A88C-E730EC7C9C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339718"/>
              </p:ext>
            </p:extLst>
          </p:nvPr>
        </p:nvGraphicFramePr>
        <p:xfrm>
          <a:off x="2652713" y="1260475"/>
          <a:ext cx="407193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18" name="Equation" r:id="rId12" imgW="2400120" imgH="482400" progId="Equation.DSMT4">
                  <p:embed/>
                </p:oleObj>
              </mc:Choice>
              <mc:Fallback>
                <p:oleObj name="Equation" r:id="rId12" imgW="2400120" imgH="482400" progId="Equation.DSMT4">
                  <p:embed/>
                  <p:pic>
                    <p:nvPicPr>
                      <p:cNvPr id="115728" name="Object 16">
                        <a:extLst>
                          <a:ext uri="{FF2B5EF4-FFF2-40B4-BE49-F238E27FC236}">
                            <a16:creationId xmlns:a16="http://schemas.microsoft.com/office/drawing/2014/main" id="{9792F752-D84A-4480-9FDC-229F2F9449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260475"/>
                        <a:ext cx="4071937" cy="827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CA9E2D53-BE78-4D49-A674-F8FA5FF9BE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727191"/>
              </p:ext>
            </p:extLst>
          </p:nvPr>
        </p:nvGraphicFramePr>
        <p:xfrm>
          <a:off x="1475992" y="2027548"/>
          <a:ext cx="2969343" cy="78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19" name="Equation" r:id="rId14" imgW="1752480" imgH="457200" progId="Equation.DSMT4">
                  <p:embed/>
                </p:oleObj>
              </mc:Choice>
              <mc:Fallback>
                <p:oleObj name="Equation" r:id="rId14" imgW="1752480" imgH="457200" progId="Equation.DSMT4">
                  <p:embed/>
                  <p:pic>
                    <p:nvPicPr>
                      <p:cNvPr id="115729" name="Object 17">
                        <a:extLst>
                          <a:ext uri="{FF2B5EF4-FFF2-40B4-BE49-F238E27FC236}">
                            <a16:creationId xmlns:a16="http://schemas.microsoft.com/office/drawing/2014/main" id="{8A669CD2-A748-427E-B36D-6325D14160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992" y="2027548"/>
                        <a:ext cx="2969343" cy="7821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8">
            <a:extLst>
              <a:ext uri="{FF2B5EF4-FFF2-40B4-BE49-F238E27FC236}">
                <a16:creationId xmlns:a16="http://schemas.microsoft.com/office/drawing/2014/main" id="{4F99D640-B7E8-4F6E-999C-597E93DEB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857873"/>
              </p:ext>
            </p:extLst>
          </p:nvPr>
        </p:nvGraphicFramePr>
        <p:xfrm>
          <a:off x="1475992" y="2816529"/>
          <a:ext cx="6043148" cy="874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20" name="Equation" r:id="rId16" imgW="3365280" imgH="482400" progId="Equation.DSMT4">
                  <p:embed/>
                </p:oleObj>
              </mc:Choice>
              <mc:Fallback>
                <p:oleObj name="Equation" r:id="rId16" imgW="3365280" imgH="482400" progId="Equation.DSMT4">
                  <p:embed/>
                  <p:pic>
                    <p:nvPicPr>
                      <p:cNvPr id="115730" name="Object 18">
                        <a:extLst>
                          <a:ext uri="{FF2B5EF4-FFF2-40B4-BE49-F238E27FC236}">
                            <a16:creationId xmlns:a16="http://schemas.microsoft.com/office/drawing/2014/main" id="{B8A063ED-A61C-484D-90CB-F263CFDC12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992" y="2816529"/>
                        <a:ext cx="6043148" cy="8740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>
            <a:extLst>
              <a:ext uri="{FF2B5EF4-FFF2-40B4-BE49-F238E27FC236}">
                <a16:creationId xmlns:a16="http://schemas.microsoft.com/office/drawing/2014/main" id="{4304D3BE-24DF-4166-A842-E95F4691C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632733"/>
              </p:ext>
            </p:extLst>
          </p:nvPr>
        </p:nvGraphicFramePr>
        <p:xfrm>
          <a:off x="1475992" y="3726764"/>
          <a:ext cx="55197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21" name="Equation" r:id="rId18" imgW="3022560" imgH="457200" progId="Equation.DSMT4">
                  <p:embed/>
                </p:oleObj>
              </mc:Choice>
              <mc:Fallback>
                <p:oleObj name="Equation" r:id="rId18" imgW="3022560" imgH="457200" progId="Equation.DSMT4">
                  <p:embed/>
                  <p:pic>
                    <p:nvPicPr>
                      <p:cNvPr id="115731" name="Object 19">
                        <a:extLst>
                          <a:ext uri="{FF2B5EF4-FFF2-40B4-BE49-F238E27FC236}">
                            <a16:creationId xmlns:a16="http://schemas.microsoft.com/office/drawing/2014/main" id="{54515659-7332-45F5-95BE-60A35B0436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992" y="3726764"/>
                        <a:ext cx="55197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5646C88-3E68-4CA8-AFCB-440C69ABE3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135" y="3979794"/>
            <a:ext cx="736092" cy="302971"/>
          </a:xfrm>
          <a:prstGeom prst="rect">
            <a:avLst/>
          </a:prstGeom>
        </p:spPr>
      </p:pic>
      <p:sp>
        <p:nvSpPr>
          <p:cNvPr id="20" name="AutoShape 88" descr="再生纸">
            <a:extLst>
              <a:ext uri="{FF2B5EF4-FFF2-40B4-BE49-F238E27FC236}">
                <a16:creationId xmlns:a16="http://schemas.microsoft.com/office/drawing/2014/main" id="{73D64129-3A00-40EA-AB6B-E9AF1E944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4" y="5304279"/>
            <a:ext cx="2556831" cy="439101"/>
          </a:xfrm>
          <a:prstGeom prst="bevel">
            <a:avLst>
              <a:gd name="adj" fmla="val 4917"/>
            </a:avLst>
          </a:prstGeom>
          <a:blipFill dpi="0" rotWithShape="0">
            <a:blip r:embed="rId2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上述公式说明：</a:t>
            </a:r>
          </a:p>
        </p:txBody>
      </p:sp>
    </p:spTree>
    <p:extLst>
      <p:ext uri="{BB962C8B-B14F-4D97-AF65-F5344CB8AC3E}">
        <p14:creationId xmlns:p14="http://schemas.microsoft.com/office/powerpoint/2010/main" val="1274147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Rectangle 5">
            <a:extLst>
              <a:ext uri="{FF2B5EF4-FFF2-40B4-BE49-F238E27FC236}">
                <a16:creationId xmlns:a16="http://schemas.microsoft.com/office/drawing/2014/main" id="{F7F63C1B-77EA-4035-BA92-3069B64F5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6743" name="Object 7">
            <a:extLst>
              <a:ext uri="{FF2B5EF4-FFF2-40B4-BE49-F238E27FC236}">
                <a16:creationId xmlns:a16="http://schemas.microsoft.com/office/drawing/2014/main" id="{148F9311-530C-4377-B247-0FBC154EBE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780605"/>
              </p:ext>
            </p:extLst>
          </p:nvPr>
        </p:nvGraphicFramePr>
        <p:xfrm>
          <a:off x="251520" y="980728"/>
          <a:ext cx="79454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37" name="Equation" r:id="rId3" imgW="4356000" imgH="457200" progId="Equation.DSMT4">
                  <p:embed/>
                </p:oleObj>
              </mc:Choice>
              <mc:Fallback>
                <p:oleObj name="Equation" r:id="rId3" imgW="4356000" imgH="457200" progId="Equation.DSMT4">
                  <p:embed/>
                  <p:pic>
                    <p:nvPicPr>
                      <p:cNvPr id="116743" name="Object 7">
                        <a:extLst>
                          <a:ext uri="{FF2B5EF4-FFF2-40B4-BE49-F238E27FC236}">
                            <a16:creationId xmlns:a16="http://schemas.microsoft.com/office/drawing/2014/main" id="{148F9311-530C-4377-B247-0FBC154EB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80728"/>
                        <a:ext cx="7945438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9" name="Object 13">
            <a:extLst>
              <a:ext uri="{FF2B5EF4-FFF2-40B4-BE49-F238E27FC236}">
                <a16:creationId xmlns:a16="http://schemas.microsoft.com/office/drawing/2014/main" id="{09507405-5050-4180-BE74-8EB7D49A16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317933"/>
              </p:ext>
            </p:extLst>
          </p:nvPr>
        </p:nvGraphicFramePr>
        <p:xfrm>
          <a:off x="256990" y="1924748"/>
          <a:ext cx="46799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38" name="Equation" r:id="rId5" imgW="2565360" imgH="203040" progId="Equation.DSMT4">
                  <p:embed/>
                </p:oleObj>
              </mc:Choice>
              <mc:Fallback>
                <p:oleObj name="Equation" r:id="rId5" imgW="2565360" imgH="203040" progId="Equation.DSMT4">
                  <p:embed/>
                  <p:pic>
                    <p:nvPicPr>
                      <p:cNvPr id="116749" name="Object 13">
                        <a:extLst>
                          <a:ext uri="{FF2B5EF4-FFF2-40B4-BE49-F238E27FC236}">
                            <a16:creationId xmlns:a16="http://schemas.microsoft.com/office/drawing/2014/main" id="{09507405-5050-4180-BE74-8EB7D49A16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90" y="1924748"/>
                        <a:ext cx="467995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0" name="Object 14">
            <a:extLst>
              <a:ext uri="{FF2B5EF4-FFF2-40B4-BE49-F238E27FC236}">
                <a16:creationId xmlns:a16="http://schemas.microsoft.com/office/drawing/2014/main" id="{04E2E58D-D527-4D00-BCBD-3466A054E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59175"/>
              </p:ext>
            </p:extLst>
          </p:nvPr>
        </p:nvGraphicFramePr>
        <p:xfrm>
          <a:off x="1331640" y="2376800"/>
          <a:ext cx="31734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39" name="Equation" r:id="rId7" imgW="1739880" imgH="393480" progId="Equation.DSMT4">
                  <p:embed/>
                </p:oleObj>
              </mc:Choice>
              <mc:Fallback>
                <p:oleObj name="Equation" r:id="rId7" imgW="1739880" imgH="393480" progId="Equation.DSMT4">
                  <p:embed/>
                  <p:pic>
                    <p:nvPicPr>
                      <p:cNvPr id="116750" name="Object 14">
                        <a:extLst>
                          <a:ext uri="{FF2B5EF4-FFF2-40B4-BE49-F238E27FC236}">
                            <a16:creationId xmlns:a16="http://schemas.microsoft.com/office/drawing/2014/main" id="{04E2E58D-D527-4D00-BCBD-3466A054E6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376800"/>
                        <a:ext cx="3173412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2" name="Object 16">
            <a:extLst>
              <a:ext uri="{FF2B5EF4-FFF2-40B4-BE49-F238E27FC236}">
                <a16:creationId xmlns:a16="http://schemas.microsoft.com/office/drawing/2014/main" id="{9A9CD29D-B81E-4DB2-908E-D502DDEE5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768699"/>
              </p:ext>
            </p:extLst>
          </p:nvPr>
        </p:nvGraphicFramePr>
        <p:xfrm>
          <a:off x="4646853" y="2364530"/>
          <a:ext cx="2108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40" name="Equation" r:id="rId9" imgW="1155600" imgH="419040" progId="Equation.DSMT4">
                  <p:embed/>
                </p:oleObj>
              </mc:Choice>
              <mc:Fallback>
                <p:oleObj name="Equation" r:id="rId9" imgW="1155600" imgH="419040" progId="Equation.DSMT4">
                  <p:embed/>
                  <p:pic>
                    <p:nvPicPr>
                      <p:cNvPr id="116752" name="Object 16">
                        <a:extLst>
                          <a:ext uri="{FF2B5EF4-FFF2-40B4-BE49-F238E27FC236}">
                            <a16:creationId xmlns:a16="http://schemas.microsoft.com/office/drawing/2014/main" id="{9A9CD29D-B81E-4DB2-908E-D502DDEE54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853" y="2364530"/>
                        <a:ext cx="21082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3" name="Object 17">
            <a:extLst>
              <a:ext uri="{FF2B5EF4-FFF2-40B4-BE49-F238E27FC236}">
                <a16:creationId xmlns:a16="http://schemas.microsoft.com/office/drawing/2014/main" id="{E886DB9A-C6A3-4217-BD46-E6FE7E85E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74662"/>
              </p:ext>
            </p:extLst>
          </p:nvPr>
        </p:nvGraphicFramePr>
        <p:xfrm>
          <a:off x="446088" y="3150570"/>
          <a:ext cx="6832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41" name="Equation" r:id="rId11" imgW="3746160" imgH="228600" progId="Equation.DSMT4">
                  <p:embed/>
                </p:oleObj>
              </mc:Choice>
              <mc:Fallback>
                <p:oleObj name="Equation" r:id="rId11" imgW="3746160" imgH="228600" progId="Equation.DSMT4">
                  <p:embed/>
                  <p:pic>
                    <p:nvPicPr>
                      <p:cNvPr id="116753" name="Object 17">
                        <a:extLst>
                          <a:ext uri="{FF2B5EF4-FFF2-40B4-BE49-F238E27FC236}">
                            <a16:creationId xmlns:a16="http://schemas.microsoft.com/office/drawing/2014/main" id="{E886DB9A-C6A3-4217-BD46-E6FE7E85ED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3150570"/>
                        <a:ext cx="68326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4" name="Object 18">
            <a:extLst>
              <a:ext uri="{FF2B5EF4-FFF2-40B4-BE49-F238E27FC236}">
                <a16:creationId xmlns:a16="http://schemas.microsoft.com/office/drawing/2014/main" id="{364B336D-0C73-4974-8077-1D13D4767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200589"/>
              </p:ext>
            </p:extLst>
          </p:nvPr>
        </p:nvGraphicFramePr>
        <p:xfrm>
          <a:off x="244716" y="3812169"/>
          <a:ext cx="440213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42" name="Equation" r:id="rId13" imgW="2412720" imgH="203040" progId="Equation.DSMT4">
                  <p:embed/>
                </p:oleObj>
              </mc:Choice>
              <mc:Fallback>
                <p:oleObj name="Equation" r:id="rId13" imgW="2412720" imgH="203040" progId="Equation.DSMT4">
                  <p:embed/>
                  <p:pic>
                    <p:nvPicPr>
                      <p:cNvPr id="116754" name="Object 18">
                        <a:extLst>
                          <a:ext uri="{FF2B5EF4-FFF2-40B4-BE49-F238E27FC236}">
                            <a16:creationId xmlns:a16="http://schemas.microsoft.com/office/drawing/2014/main" id="{364B336D-0C73-4974-8077-1D13D4767F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16" y="3812169"/>
                        <a:ext cx="4402137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5" name="Object 19">
            <a:extLst>
              <a:ext uri="{FF2B5EF4-FFF2-40B4-BE49-F238E27FC236}">
                <a16:creationId xmlns:a16="http://schemas.microsoft.com/office/drawing/2014/main" id="{A7BE6308-E074-4F33-8DC6-9E3FD18939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028369"/>
              </p:ext>
            </p:extLst>
          </p:nvPr>
        </p:nvGraphicFramePr>
        <p:xfrm>
          <a:off x="1331640" y="4347158"/>
          <a:ext cx="32432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43" name="Equation" r:id="rId15" imgW="1777680" imgH="393480" progId="Equation.DSMT4">
                  <p:embed/>
                </p:oleObj>
              </mc:Choice>
              <mc:Fallback>
                <p:oleObj name="Equation" r:id="rId15" imgW="1777680" imgH="393480" progId="Equation.DSMT4">
                  <p:embed/>
                  <p:pic>
                    <p:nvPicPr>
                      <p:cNvPr id="116755" name="Object 19">
                        <a:extLst>
                          <a:ext uri="{FF2B5EF4-FFF2-40B4-BE49-F238E27FC236}">
                            <a16:creationId xmlns:a16="http://schemas.microsoft.com/office/drawing/2014/main" id="{A7BE6308-E074-4F33-8DC6-9E3FD18939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347158"/>
                        <a:ext cx="3243262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6" name="Object 20">
            <a:extLst>
              <a:ext uri="{FF2B5EF4-FFF2-40B4-BE49-F238E27FC236}">
                <a16:creationId xmlns:a16="http://schemas.microsoft.com/office/drawing/2014/main" id="{EFED7A8B-04DA-4328-8DC4-215F15E31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321770"/>
              </p:ext>
            </p:extLst>
          </p:nvPr>
        </p:nvGraphicFramePr>
        <p:xfrm>
          <a:off x="4646853" y="4323345"/>
          <a:ext cx="21320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44" name="Equation" r:id="rId17" imgW="1168200" imgH="419040" progId="Equation.DSMT4">
                  <p:embed/>
                </p:oleObj>
              </mc:Choice>
              <mc:Fallback>
                <p:oleObj name="Equation" r:id="rId17" imgW="1168200" imgH="419040" progId="Equation.DSMT4">
                  <p:embed/>
                  <p:pic>
                    <p:nvPicPr>
                      <p:cNvPr id="116756" name="Object 20">
                        <a:extLst>
                          <a:ext uri="{FF2B5EF4-FFF2-40B4-BE49-F238E27FC236}">
                            <a16:creationId xmlns:a16="http://schemas.microsoft.com/office/drawing/2014/main" id="{EFED7A8B-04DA-4328-8DC4-215F15E315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853" y="4323345"/>
                        <a:ext cx="2132013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7" name="Object 21">
            <a:extLst>
              <a:ext uri="{FF2B5EF4-FFF2-40B4-BE49-F238E27FC236}">
                <a16:creationId xmlns:a16="http://schemas.microsoft.com/office/drawing/2014/main" id="{842A4941-EECC-43A6-868A-29553BC64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612705"/>
              </p:ext>
            </p:extLst>
          </p:nvPr>
        </p:nvGraphicFramePr>
        <p:xfrm>
          <a:off x="646113" y="5257182"/>
          <a:ext cx="71580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45" name="Equation" r:id="rId19" imgW="3924000" imgH="228600" progId="Equation.DSMT4">
                  <p:embed/>
                </p:oleObj>
              </mc:Choice>
              <mc:Fallback>
                <p:oleObj name="Equation" r:id="rId19" imgW="3924000" imgH="228600" progId="Equation.DSMT4">
                  <p:embed/>
                  <p:pic>
                    <p:nvPicPr>
                      <p:cNvPr id="116757" name="Object 21">
                        <a:extLst>
                          <a:ext uri="{FF2B5EF4-FFF2-40B4-BE49-F238E27FC236}">
                            <a16:creationId xmlns:a16="http://schemas.microsoft.com/office/drawing/2014/main" id="{842A4941-EECC-43A6-868A-29553BC64F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5257182"/>
                        <a:ext cx="71580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56AB9B29-2C92-40B1-84E1-CF72CEC2A9B6}"/>
              </a:ext>
            </a:extLst>
          </p:cNvPr>
          <p:cNvSpPr txBox="1"/>
          <p:nvPr/>
        </p:nvSpPr>
        <p:spPr>
          <a:xfrm>
            <a:off x="2740696" y="380702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7.4 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龙贝格法求积公式</a:t>
            </a:r>
            <a:endParaRPr lang="en-US" altLang="zh-CN" sz="24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3338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1" name="Rectangle 3">
            <a:extLst>
              <a:ext uri="{FF2B5EF4-FFF2-40B4-BE49-F238E27FC236}">
                <a16:creationId xmlns:a16="http://schemas.microsoft.com/office/drawing/2014/main" id="{8AB2C791-8424-4DC8-9A7F-9EF301427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99" y="2276252"/>
            <a:ext cx="1751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CC"/>
                </a:solidFill>
                <a:latin typeface="+mn-ea"/>
                <a:ea typeface="+mn-ea"/>
              </a:rPr>
              <a:t>同理可得</a:t>
            </a:r>
          </a:p>
        </p:txBody>
      </p:sp>
      <p:graphicFrame>
        <p:nvGraphicFramePr>
          <p:cNvPr id="882692" name="Object 4">
            <a:extLst>
              <a:ext uri="{FF2B5EF4-FFF2-40B4-BE49-F238E27FC236}">
                <a16:creationId xmlns:a16="http://schemas.microsoft.com/office/drawing/2014/main" id="{55D9CA87-D9E3-4626-99B2-244419D31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824050"/>
              </p:ext>
            </p:extLst>
          </p:nvPr>
        </p:nvGraphicFramePr>
        <p:xfrm>
          <a:off x="3154363" y="2263775"/>
          <a:ext cx="22256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320" name="Equation" r:id="rId4" imgW="1104840" imgH="419040" progId="Equation.DSMT4">
                  <p:embed/>
                </p:oleObj>
              </mc:Choice>
              <mc:Fallback>
                <p:oleObj name="Equation" r:id="rId4" imgW="1104840" imgH="419040" progId="Equation.DSMT4">
                  <p:embed/>
                  <p:pic>
                    <p:nvPicPr>
                      <p:cNvPr id="882692" name="Object 4">
                        <a:extLst>
                          <a:ext uri="{FF2B5EF4-FFF2-40B4-BE49-F238E27FC236}">
                            <a16:creationId xmlns:a16="http://schemas.microsoft.com/office/drawing/2014/main" id="{55D9CA87-D9E3-4626-99B2-244419D31B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2263775"/>
                        <a:ext cx="2225675" cy="836613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CC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2693" name="Rectangle 5">
            <a:extLst>
              <a:ext uri="{FF2B5EF4-FFF2-40B4-BE49-F238E27FC236}">
                <a16:creationId xmlns:a16="http://schemas.microsoft.com/office/drawing/2014/main" id="{316F903A-5482-4858-8AF4-461EBA4EA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30" y="1279803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一般地，有</a:t>
            </a:r>
          </a:p>
        </p:txBody>
      </p:sp>
      <p:graphicFrame>
        <p:nvGraphicFramePr>
          <p:cNvPr id="882694" name="Object 6">
            <a:extLst>
              <a:ext uri="{FF2B5EF4-FFF2-40B4-BE49-F238E27FC236}">
                <a16:creationId xmlns:a16="http://schemas.microsoft.com/office/drawing/2014/main" id="{1DB09285-CDCE-4FA5-9C03-CCC02A5060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545861"/>
              </p:ext>
            </p:extLst>
          </p:nvPr>
        </p:nvGraphicFramePr>
        <p:xfrm>
          <a:off x="3200868" y="1206276"/>
          <a:ext cx="19986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321" name="Equation" r:id="rId6" imgW="990360" imgH="406080" progId="Equation.DSMT4">
                  <p:embed/>
                </p:oleObj>
              </mc:Choice>
              <mc:Fallback>
                <p:oleObj name="Equation" r:id="rId6" imgW="990360" imgH="406080" progId="Equation.DSMT4">
                  <p:embed/>
                  <p:pic>
                    <p:nvPicPr>
                      <p:cNvPr id="882694" name="Object 6">
                        <a:extLst>
                          <a:ext uri="{FF2B5EF4-FFF2-40B4-BE49-F238E27FC236}">
                            <a16:creationId xmlns:a16="http://schemas.microsoft.com/office/drawing/2014/main" id="{1DB09285-CDCE-4FA5-9C03-CCC02A5060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868" y="1206276"/>
                        <a:ext cx="1998662" cy="811213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CC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695" name="Object 7">
            <a:extLst>
              <a:ext uri="{FF2B5EF4-FFF2-40B4-BE49-F238E27FC236}">
                <a16:creationId xmlns:a16="http://schemas.microsoft.com/office/drawing/2014/main" id="{B9CB436F-6346-4B7D-AF5F-69E9F2782A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01611"/>
              </p:ext>
            </p:extLst>
          </p:nvPr>
        </p:nvGraphicFramePr>
        <p:xfrm>
          <a:off x="3167063" y="3330575"/>
          <a:ext cx="22510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322" name="Equation" r:id="rId8" imgW="1117440" imgH="419040" progId="Equation.DSMT4">
                  <p:embed/>
                </p:oleObj>
              </mc:Choice>
              <mc:Fallback>
                <p:oleObj name="Equation" r:id="rId8" imgW="1117440" imgH="419040" progId="Equation.DSMT4">
                  <p:embed/>
                  <p:pic>
                    <p:nvPicPr>
                      <p:cNvPr id="882695" name="Object 7">
                        <a:extLst>
                          <a:ext uri="{FF2B5EF4-FFF2-40B4-BE49-F238E27FC236}">
                            <a16:creationId xmlns:a16="http://schemas.microsoft.com/office/drawing/2014/main" id="{B9CB436F-6346-4B7D-AF5F-69E9F2782A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3330575"/>
                        <a:ext cx="2251075" cy="836613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CC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2696" name="Rectangle 8">
            <a:extLst>
              <a:ext uri="{FF2B5EF4-FFF2-40B4-BE49-F238E27FC236}">
                <a16:creationId xmlns:a16="http://schemas.microsoft.com/office/drawing/2014/main" id="{001A2504-F86C-4557-8F8F-61C71251A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24" y="3495452"/>
            <a:ext cx="2087562" cy="46166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990000"/>
                </a:solidFill>
                <a:latin typeface="+mn-ea"/>
                <a:ea typeface="+mn-ea"/>
              </a:rPr>
              <a:t>龙贝格公式</a:t>
            </a:r>
          </a:p>
        </p:txBody>
      </p:sp>
      <p:sp>
        <p:nvSpPr>
          <p:cNvPr id="882701" name="AutoShape 13" descr="再生纸">
            <a:extLst>
              <a:ext uri="{FF2B5EF4-FFF2-40B4-BE49-F238E27FC236}">
                <a16:creationId xmlns:a16="http://schemas.microsoft.com/office/drawing/2014/main" id="{B1FC2BA6-7704-465B-83C9-DC3EED71B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631398"/>
            <a:ext cx="8099425" cy="1433088"/>
          </a:xfrm>
          <a:prstGeom prst="roundRect">
            <a:avLst>
              <a:gd name="adj" fmla="val 16667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83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588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注：</a:t>
            </a:r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(1)上述加速技巧称为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龙贝格求积算法</a:t>
            </a:r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；</a:t>
            </a:r>
          </a:p>
          <a:p>
            <a:pPr algn="l">
              <a:lnSpc>
                <a:spcPct val="110000"/>
              </a:lnSpc>
            </a:pPr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        (2)每加速一次，计算精度提高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二阶</a:t>
            </a:r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；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990000"/>
                </a:solidFill>
                <a:latin typeface="+mn-ea"/>
                <a:ea typeface="+mn-ea"/>
              </a:rPr>
              <a:t>        (3)</a:t>
            </a:r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该技巧可以不断继续下去，但通常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最多用到 </a:t>
            </a:r>
            <a:r>
              <a:rPr lang="en-US" altLang="zh-CN" b="1" i="1" dirty="0">
                <a:solidFill>
                  <a:srgbClr val="0000CC"/>
                </a:solidFill>
                <a:latin typeface="+mn-ea"/>
                <a:ea typeface="+mn-ea"/>
              </a:rPr>
              <a:t>   </a:t>
            </a:r>
            <a:r>
              <a:rPr lang="en-US" altLang="zh-CN" b="1" dirty="0">
                <a:solidFill>
                  <a:srgbClr val="990000"/>
                </a:solidFill>
                <a:latin typeface="+mn-ea"/>
                <a:ea typeface="+mn-ea"/>
              </a:rPr>
              <a:t>.</a:t>
            </a:r>
            <a:endParaRPr lang="zh-CN" altLang="en-US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aphicFrame>
        <p:nvGraphicFramePr>
          <p:cNvPr id="882702" name="Object 14">
            <a:extLst>
              <a:ext uri="{FF2B5EF4-FFF2-40B4-BE49-F238E27FC236}">
                <a16:creationId xmlns:a16="http://schemas.microsoft.com/office/drawing/2014/main" id="{636AC137-3784-4DF7-BC5C-C9CCDF49DE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183929"/>
              </p:ext>
            </p:extLst>
          </p:nvPr>
        </p:nvGraphicFramePr>
        <p:xfrm>
          <a:off x="5940574" y="1314227"/>
          <a:ext cx="23812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323" name="Equation" r:id="rId11" imgW="914400" imgH="228600" progId="Equation.DSMT4">
                  <p:embed/>
                </p:oleObj>
              </mc:Choice>
              <mc:Fallback>
                <p:oleObj name="Equation" r:id="rId11" imgW="914400" imgH="228600" progId="Equation.DSMT4">
                  <p:embed/>
                  <p:pic>
                    <p:nvPicPr>
                      <p:cNvPr id="882702" name="Object 14">
                        <a:extLst>
                          <a:ext uri="{FF2B5EF4-FFF2-40B4-BE49-F238E27FC236}">
                            <a16:creationId xmlns:a16="http://schemas.microsoft.com/office/drawing/2014/main" id="{636AC137-3784-4DF7-BC5C-C9CCDF49DE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574" y="1314227"/>
                        <a:ext cx="23812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704" name="Object 16">
            <a:extLst>
              <a:ext uri="{FF2B5EF4-FFF2-40B4-BE49-F238E27FC236}">
                <a16:creationId xmlns:a16="http://schemas.microsoft.com/office/drawing/2014/main" id="{A4B01FE4-65C5-497D-B382-1296DA3F89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041351"/>
              </p:ext>
            </p:extLst>
          </p:nvPr>
        </p:nvGraphicFramePr>
        <p:xfrm>
          <a:off x="5940574" y="2322290"/>
          <a:ext cx="23812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324" name="Equation" r:id="rId13" imgW="914400" imgH="228600" progId="Equation.DSMT4">
                  <p:embed/>
                </p:oleObj>
              </mc:Choice>
              <mc:Fallback>
                <p:oleObj name="Equation" r:id="rId13" imgW="914400" imgH="228600" progId="Equation.DSMT4">
                  <p:embed/>
                  <p:pic>
                    <p:nvPicPr>
                      <p:cNvPr id="882704" name="Object 16">
                        <a:extLst>
                          <a:ext uri="{FF2B5EF4-FFF2-40B4-BE49-F238E27FC236}">
                            <a16:creationId xmlns:a16="http://schemas.microsoft.com/office/drawing/2014/main" id="{A4B01FE4-65C5-497D-B382-1296DA3F89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574" y="2322290"/>
                        <a:ext cx="23812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705" name="Object 17">
            <a:extLst>
              <a:ext uri="{FF2B5EF4-FFF2-40B4-BE49-F238E27FC236}">
                <a16:creationId xmlns:a16="http://schemas.microsoft.com/office/drawing/2014/main" id="{5E07E91B-F68B-4E70-9D50-077693D16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548426"/>
              </p:ext>
            </p:extLst>
          </p:nvPr>
        </p:nvGraphicFramePr>
        <p:xfrm>
          <a:off x="5940574" y="3401790"/>
          <a:ext cx="23812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325" name="Equation" r:id="rId15" imgW="914400" imgH="228600" progId="Equation.DSMT4">
                  <p:embed/>
                </p:oleObj>
              </mc:Choice>
              <mc:Fallback>
                <p:oleObj name="Equation" r:id="rId15" imgW="914400" imgH="228600" progId="Equation.DSMT4">
                  <p:embed/>
                  <p:pic>
                    <p:nvPicPr>
                      <p:cNvPr id="882705" name="Object 17">
                        <a:extLst>
                          <a:ext uri="{FF2B5EF4-FFF2-40B4-BE49-F238E27FC236}">
                            <a16:creationId xmlns:a16="http://schemas.microsoft.com/office/drawing/2014/main" id="{5E07E91B-F68B-4E70-9D50-077693D16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574" y="3401790"/>
                        <a:ext cx="23812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5F0B093-9A9E-4A08-8D13-B65F5EDCDDCE}"/>
              </a:ext>
            </a:extLst>
          </p:cNvPr>
          <p:cNvSpPr txBox="1"/>
          <p:nvPr/>
        </p:nvSpPr>
        <p:spPr>
          <a:xfrm>
            <a:off x="2813161" y="286987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7.4 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龙贝格法求积公式</a:t>
            </a:r>
            <a:endParaRPr lang="en-US" altLang="zh-CN" sz="24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897257-D601-483B-A1CB-C3FCDC095A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13" y="5663302"/>
            <a:ext cx="363931" cy="2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79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Rectangle 2">
            <a:extLst>
              <a:ext uri="{FF2B5EF4-FFF2-40B4-BE49-F238E27FC236}">
                <a16:creationId xmlns:a16="http://schemas.microsoft.com/office/drawing/2014/main" id="{0F82EBEA-D688-4E60-9154-522C71C63FF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059832" y="280539"/>
            <a:ext cx="3276364" cy="508914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</a:p>
        </p:txBody>
      </p:sp>
      <p:sp>
        <p:nvSpPr>
          <p:cNvPr id="948227" name="Rectangle 3">
            <a:extLst>
              <a:ext uri="{FF2B5EF4-FFF2-40B4-BE49-F238E27FC236}">
                <a16:creationId xmlns:a16="http://schemas.microsoft.com/office/drawing/2014/main" id="{50228BA0-D238-402B-B59D-15DA628C1C1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8151" y="1180584"/>
            <a:ext cx="8975353" cy="12312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由高等数学的微积分学可知，若函数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在区间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[a, b]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上连续，且其原函数为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，则可用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Newton-Leibniz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公式</a:t>
            </a:r>
          </a:p>
        </p:txBody>
      </p:sp>
      <p:graphicFrame>
        <p:nvGraphicFramePr>
          <p:cNvPr id="291844" name="Object 4">
            <a:extLst>
              <a:ext uri="{FF2B5EF4-FFF2-40B4-BE49-F238E27FC236}">
                <a16:creationId xmlns:a16="http://schemas.microsoft.com/office/drawing/2014/main" id="{4C18EB8F-A165-4E37-A13C-EB37189E0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404637"/>
              </p:ext>
            </p:extLst>
          </p:nvPr>
        </p:nvGraphicFramePr>
        <p:xfrm>
          <a:off x="2771800" y="2487744"/>
          <a:ext cx="3384376" cy="69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05" r:id="rId3" imgW="1524000" imgH="330200" progId="Equation.3">
                  <p:embed/>
                </p:oleObj>
              </mc:Choice>
              <mc:Fallback>
                <p:oleObj r:id="rId3" imgW="1524000" imgH="330200" progId="Equation.3">
                  <p:embed/>
                  <p:pic>
                    <p:nvPicPr>
                      <p:cNvPr id="291844" name="Object 4">
                        <a:extLst>
                          <a:ext uri="{FF2B5EF4-FFF2-40B4-BE49-F238E27FC236}">
                            <a16:creationId xmlns:a16="http://schemas.microsoft.com/office/drawing/2014/main" id="{4C18EB8F-A165-4E37-A13C-EB37189E0B3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487744"/>
                        <a:ext cx="3384376" cy="69364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8229" name="Rectangle 5">
            <a:extLst>
              <a:ext uri="{FF2B5EF4-FFF2-40B4-BE49-F238E27FC236}">
                <a16:creationId xmlns:a16="http://schemas.microsoft.com/office/drawing/2014/main" id="{C7588FEC-1F46-4FED-87C7-156BEE05F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37112"/>
            <a:ext cx="871296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但它并不能完全解决定积分的计算问题，因为积分学涉及的实际问题极为广泛，而且极其复杂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，在实际计算问题中经常遇到以下三种情况：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14964C-F106-4822-B9FD-A0C1A9013B1A}"/>
              </a:ext>
            </a:extLst>
          </p:cNvPr>
          <p:cNvSpPr txBox="1"/>
          <p:nvPr/>
        </p:nvSpPr>
        <p:spPr>
          <a:xfrm>
            <a:off x="248938" y="613002"/>
            <a:ext cx="2429020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7.1.2 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引言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CC7D2E-C53F-439B-BBDF-A4061F4959E8}"/>
              </a:ext>
            </a:extLst>
          </p:cNvPr>
          <p:cNvSpPr txBox="1"/>
          <p:nvPr/>
        </p:nvSpPr>
        <p:spPr>
          <a:xfrm>
            <a:off x="251520" y="3140968"/>
            <a:ext cx="8280920" cy="11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求定积分的值。牛顿</a:t>
            </a:r>
            <a:r>
              <a:rPr lang="en-US" altLang="zh-CN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莱布尼兹公式无论在理论上还是在解决实际问题上，都起了很大作用。</a:t>
            </a:r>
          </a:p>
        </p:txBody>
      </p:sp>
    </p:spTree>
    <p:extLst>
      <p:ext uri="{BB962C8B-B14F-4D97-AF65-F5344CB8AC3E}">
        <p14:creationId xmlns:p14="http://schemas.microsoft.com/office/powerpoint/2010/main" val="23307226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5">
            <a:extLst>
              <a:ext uri="{FF2B5EF4-FFF2-40B4-BE49-F238E27FC236}">
                <a16:creationId xmlns:a16="http://schemas.microsoft.com/office/drawing/2014/main" id="{2D97876B-B8DB-42DB-A4A6-BE3F496A0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247849-F1E6-4655-94B1-DB16ED03EAD9}"/>
              </a:ext>
            </a:extLst>
          </p:cNvPr>
          <p:cNvSpPr txBox="1"/>
          <p:nvPr/>
        </p:nvSpPr>
        <p:spPr>
          <a:xfrm>
            <a:off x="2494281" y="-13767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7.4 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龙贝格法求积公式</a:t>
            </a:r>
            <a:endParaRPr lang="en-US" altLang="zh-CN" sz="24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4A316C6-B0C6-45D1-A3E2-FD4C4A0F9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609474"/>
              </p:ext>
            </p:extLst>
          </p:nvPr>
        </p:nvGraphicFramePr>
        <p:xfrm>
          <a:off x="251520" y="109274"/>
          <a:ext cx="1946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16" name="Equation" r:id="rId6" imgW="1066680" imgH="215640" progId="Equation.DSMT4">
                  <p:embed/>
                </p:oleObj>
              </mc:Choice>
              <mc:Fallback>
                <p:oleObj name="Equation" r:id="rId6" imgW="1066680" imgH="215640" progId="Equation.DSMT4">
                  <p:embed/>
                  <p:pic>
                    <p:nvPicPr>
                      <p:cNvPr id="118791" name="Object 7">
                        <a:extLst>
                          <a:ext uri="{FF2B5EF4-FFF2-40B4-BE49-F238E27FC236}">
                            <a16:creationId xmlns:a16="http://schemas.microsoft.com/office/drawing/2014/main" id="{1DAE4F7F-8F93-4D38-803A-84F8F469E6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09274"/>
                        <a:ext cx="19462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1797662-0692-42B7-BF13-DD3DFFF8E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969644"/>
              </p:ext>
            </p:extLst>
          </p:nvPr>
        </p:nvGraphicFramePr>
        <p:xfrm>
          <a:off x="730615" y="487276"/>
          <a:ext cx="325438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17" name="Equation" r:id="rId8" imgW="177480" imgH="914400" progId="Equation.DSMT4">
                  <p:embed/>
                </p:oleObj>
              </mc:Choice>
              <mc:Fallback>
                <p:oleObj name="Equation" r:id="rId8" imgW="177480" imgH="914400" progId="Equation.DSMT4">
                  <p:embed/>
                  <p:pic>
                    <p:nvPicPr>
                      <p:cNvPr id="118792" name="Object 8">
                        <a:extLst>
                          <a:ext uri="{FF2B5EF4-FFF2-40B4-BE49-F238E27FC236}">
                            <a16:creationId xmlns:a16="http://schemas.microsoft.com/office/drawing/2014/main" id="{E91CB517-FF3E-4E3D-B1F9-45BA45D166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615" y="487276"/>
                        <a:ext cx="325438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9C2F4E5A-9E93-4405-ADC4-A1C0E1A8E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749945"/>
              </p:ext>
            </p:extLst>
          </p:nvPr>
        </p:nvGraphicFramePr>
        <p:xfrm>
          <a:off x="1641840" y="501564"/>
          <a:ext cx="34766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18" name="Equation" r:id="rId10" imgW="190440" imgH="914400" progId="Equation.DSMT4">
                  <p:embed/>
                </p:oleObj>
              </mc:Choice>
              <mc:Fallback>
                <p:oleObj name="Equation" r:id="rId10" imgW="190440" imgH="914400" progId="Equation.DSMT4">
                  <p:embed/>
                  <p:pic>
                    <p:nvPicPr>
                      <p:cNvPr id="118797" name="Object 13">
                        <a:extLst>
                          <a:ext uri="{FF2B5EF4-FFF2-40B4-BE49-F238E27FC236}">
                            <a16:creationId xmlns:a16="http://schemas.microsoft.com/office/drawing/2014/main" id="{67838FBE-A780-4EA9-BF46-A35295B948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840" y="501564"/>
                        <a:ext cx="347663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20">
            <a:extLst>
              <a:ext uri="{FF2B5EF4-FFF2-40B4-BE49-F238E27FC236}">
                <a16:creationId xmlns:a16="http://schemas.microsoft.com/office/drawing/2014/main" id="{5CE5DC08-49AA-4877-8A8E-F877EB820102}"/>
              </a:ext>
            </a:extLst>
          </p:cNvPr>
          <p:cNvGrpSpPr>
            <a:grpSpLocks/>
          </p:cNvGrpSpPr>
          <p:nvPr/>
        </p:nvGrpSpPr>
        <p:grpSpPr bwMode="auto">
          <a:xfrm>
            <a:off x="1029065" y="703176"/>
            <a:ext cx="679450" cy="1277938"/>
            <a:chOff x="884" y="1797"/>
            <a:chExt cx="428" cy="805"/>
          </a:xfrm>
        </p:grpSpPr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271306C4-CB53-47EA-B32C-1C5007C56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79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6690BF5D-B633-4D38-A596-9119DDFBA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0" y="206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143B0AC-3737-462A-A850-18BA568B6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068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A3D6F91E-BA80-455F-99A2-5B146BC55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2340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8C7C4E79-2324-41A6-A28D-A781EBBEA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" y="2330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C2A13C21-D13C-4DB1-85AB-E412E7ACD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0" y="2602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32">
            <a:extLst>
              <a:ext uri="{FF2B5EF4-FFF2-40B4-BE49-F238E27FC236}">
                <a16:creationId xmlns:a16="http://schemas.microsoft.com/office/drawing/2014/main" id="{291CE95E-9B81-41AE-AE2D-07EC73B07BC6}"/>
              </a:ext>
            </a:extLst>
          </p:cNvPr>
          <p:cNvGrpSpPr>
            <a:grpSpLocks/>
          </p:cNvGrpSpPr>
          <p:nvPr/>
        </p:nvGrpSpPr>
        <p:grpSpPr bwMode="auto">
          <a:xfrm>
            <a:off x="2026015" y="1192126"/>
            <a:ext cx="663575" cy="847725"/>
            <a:chOff x="1512" y="2105"/>
            <a:chExt cx="418" cy="534"/>
          </a:xfrm>
        </p:grpSpPr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E4AE5506-3900-4DE9-946E-3EBD7E322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2105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4C695A0B-BF33-479D-AD57-D0052FE6C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8" y="2377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603F7A95-6137-4EF0-9428-96E305904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2" y="236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584C4235-DA63-4132-A154-F72190659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" y="263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" name="Object 28">
            <a:extLst>
              <a:ext uri="{FF2B5EF4-FFF2-40B4-BE49-F238E27FC236}">
                <a16:creationId xmlns:a16="http://schemas.microsoft.com/office/drawing/2014/main" id="{8B321026-EC11-4345-9BD8-25C11A407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984987"/>
              </p:ext>
            </p:extLst>
          </p:nvPr>
        </p:nvGraphicFramePr>
        <p:xfrm>
          <a:off x="2818178" y="558714"/>
          <a:ext cx="369887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19" name="Equation" r:id="rId12" imgW="203040" imgH="914400" progId="Equation.DSMT4">
                  <p:embed/>
                </p:oleObj>
              </mc:Choice>
              <mc:Fallback>
                <p:oleObj name="Equation" r:id="rId12" imgW="203040" imgH="914400" progId="Equation.DSMT4">
                  <p:embed/>
                  <p:pic>
                    <p:nvPicPr>
                      <p:cNvPr id="118812" name="Object 28">
                        <a:extLst>
                          <a:ext uri="{FF2B5EF4-FFF2-40B4-BE49-F238E27FC236}">
                            <a16:creationId xmlns:a16="http://schemas.microsoft.com/office/drawing/2014/main" id="{65A84D39-A4BC-4C5D-9916-12E969153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178" y="558714"/>
                        <a:ext cx="369887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33">
            <a:extLst>
              <a:ext uri="{FF2B5EF4-FFF2-40B4-BE49-F238E27FC236}">
                <a16:creationId xmlns:a16="http://schemas.microsoft.com/office/drawing/2014/main" id="{2000D52D-4BE2-4FBA-9E34-9299A5940D08}"/>
              </a:ext>
            </a:extLst>
          </p:cNvPr>
          <p:cNvGrpSpPr>
            <a:grpSpLocks/>
          </p:cNvGrpSpPr>
          <p:nvPr/>
        </p:nvGrpSpPr>
        <p:grpSpPr bwMode="auto">
          <a:xfrm>
            <a:off x="3261090" y="1639801"/>
            <a:ext cx="647700" cy="431800"/>
            <a:chOff x="2290" y="2387"/>
            <a:chExt cx="408" cy="272"/>
          </a:xfrm>
        </p:grpSpPr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0213AFB7-D4EA-4A51-8580-6457028E9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28D46D7F-D08D-47E5-9861-F2BC33765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8" name="Object 31">
            <a:extLst>
              <a:ext uri="{FF2B5EF4-FFF2-40B4-BE49-F238E27FC236}">
                <a16:creationId xmlns:a16="http://schemas.microsoft.com/office/drawing/2014/main" id="{8F253B8F-0E28-4B05-A9DB-E7C8B556B3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188027"/>
              </p:ext>
            </p:extLst>
          </p:nvPr>
        </p:nvGraphicFramePr>
        <p:xfrm>
          <a:off x="3935778" y="515851"/>
          <a:ext cx="346075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20" name="Equation" r:id="rId14" imgW="190440" imgH="914400" progId="Equation.DSMT4">
                  <p:embed/>
                </p:oleObj>
              </mc:Choice>
              <mc:Fallback>
                <p:oleObj name="Equation" r:id="rId14" imgW="190440" imgH="914400" progId="Equation.DSMT4">
                  <p:embed/>
                  <p:pic>
                    <p:nvPicPr>
                      <p:cNvPr id="118815" name="Object 31">
                        <a:extLst>
                          <a:ext uri="{FF2B5EF4-FFF2-40B4-BE49-F238E27FC236}">
                            <a16:creationId xmlns:a16="http://schemas.microsoft.com/office/drawing/2014/main" id="{40A8105B-142F-4C84-92EF-A3289119DD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78" y="515851"/>
                        <a:ext cx="346075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4">
            <a:extLst>
              <a:ext uri="{FF2B5EF4-FFF2-40B4-BE49-F238E27FC236}">
                <a16:creationId xmlns:a16="http://schemas.microsoft.com/office/drawing/2014/main" id="{CBAA955E-9389-44D5-9A54-D76A8981A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445754"/>
              </p:ext>
            </p:extLst>
          </p:nvPr>
        </p:nvGraphicFramePr>
        <p:xfrm>
          <a:off x="741728" y="2216064"/>
          <a:ext cx="349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21" name="Equation" r:id="rId16" imgW="190440" imgH="228600" progId="Equation.DSMT4">
                  <p:embed/>
                </p:oleObj>
              </mc:Choice>
              <mc:Fallback>
                <p:oleObj name="Equation" r:id="rId16" imgW="190440" imgH="228600" progId="Equation.DSMT4">
                  <p:embed/>
                  <p:pic>
                    <p:nvPicPr>
                      <p:cNvPr id="118818" name="Object 34">
                        <a:extLst>
                          <a:ext uri="{FF2B5EF4-FFF2-40B4-BE49-F238E27FC236}">
                            <a16:creationId xmlns:a16="http://schemas.microsoft.com/office/drawing/2014/main" id="{D0E94643-56AC-4B14-8B1B-DBA1D3297D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728" y="2216064"/>
                        <a:ext cx="3492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35">
            <a:extLst>
              <a:ext uri="{FF2B5EF4-FFF2-40B4-BE49-F238E27FC236}">
                <a16:creationId xmlns:a16="http://schemas.microsoft.com/office/drawing/2014/main" id="{AF4AD24A-22F8-4F90-89DA-DEBC2F5674C2}"/>
              </a:ext>
            </a:extLst>
          </p:cNvPr>
          <p:cNvGrpSpPr>
            <a:grpSpLocks/>
          </p:cNvGrpSpPr>
          <p:nvPr/>
        </p:nvGrpSpPr>
        <p:grpSpPr bwMode="auto">
          <a:xfrm>
            <a:off x="1102090" y="2071601"/>
            <a:ext cx="647700" cy="431800"/>
            <a:chOff x="2290" y="2387"/>
            <a:chExt cx="408" cy="272"/>
          </a:xfrm>
        </p:grpSpPr>
        <p:sp>
          <p:nvSpPr>
            <p:cNvPr id="31" name="Line 36">
              <a:extLst>
                <a:ext uri="{FF2B5EF4-FFF2-40B4-BE49-F238E27FC236}">
                  <a16:creationId xmlns:a16="http://schemas.microsoft.com/office/drawing/2014/main" id="{2B33C234-5404-4DCE-B26D-DBE3D1FE5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7">
              <a:extLst>
                <a:ext uri="{FF2B5EF4-FFF2-40B4-BE49-F238E27FC236}">
                  <a16:creationId xmlns:a16="http://schemas.microsoft.com/office/drawing/2014/main" id="{D692392D-A06D-424F-BE43-908AD0A79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3" name="Object 38">
            <a:extLst>
              <a:ext uri="{FF2B5EF4-FFF2-40B4-BE49-F238E27FC236}">
                <a16:creationId xmlns:a16="http://schemas.microsoft.com/office/drawing/2014/main" id="{90F00FFE-EAF2-44DC-9E30-A436823F13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287391"/>
              </p:ext>
            </p:extLst>
          </p:nvPr>
        </p:nvGraphicFramePr>
        <p:xfrm>
          <a:off x="1703753" y="2200189"/>
          <a:ext cx="3254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22"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118822" name="Object 38">
                        <a:extLst>
                          <a:ext uri="{FF2B5EF4-FFF2-40B4-BE49-F238E27FC236}">
                            <a16:creationId xmlns:a16="http://schemas.microsoft.com/office/drawing/2014/main" id="{3A8A3FF9-9A41-4885-9388-2576C49E80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753" y="2200189"/>
                        <a:ext cx="3254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9">
            <a:extLst>
              <a:ext uri="{FF2B5EF4-FFF2-40B4-BE49-F238E27FC236}">
                <a16:creationId xmlns:a16="http://schemas.microsoft.com/office/drawing/2014/main" id="{C93C542C-143A-4378-8C77-AE1C11B6175A}"/>
              </a:ext>
            </a:extLst>
          </p:cNvPr>
          <p:cNvGrpSpPr>
            <a:grpSpLocks/>
          </p:cNvGrpSpPr>
          <p:nvPr/>
        </p:nvGrpSpPr>
        <p:grpSpPr bwMode="auto">
          <a:xfrm>
            <a:off x="2110153" y="2071601"/>
            <a:ext cx="647700" cy="431800"/>
            <a:chOff x="2290" y="2387"/>
            <a:chExt cx="408" cy="272"/>
          </a:xfrm>
        </p:grpSpPr>
        <p:sp>
          <p:nvSpPr>
            <p:cNvPr id="35" name="Line 40">
              <a:extLst>
                <a:ext uri="{FF2B5EF4-FFF2-40B4-BE49-F238E27FC236}">
                  <a16:creationId xmlns:a16="http://schemas.microsoft.com/office/drawing/2014/main" id="{FB6A5A03-802B-46B4-AEB8-9EC5CE550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1">
              <a:extLst>
                <a:ext uri="{FF2B5EF4-FFF2-40B4-BE49-F238E27FC236}">
                  <a16:creationId xmlns:a16="http://schemas.microsoft.com/office/drawing/2014/main" id="{AC9E7447-09E0-4233-B330-3720BD5CC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7" name="Object 42">
            <a:extLst>
              <a:ext uri="{FF2B5EF4-FFF2-40B4-BE49-F238E27FC236}">
                <a16:creationId xmlns:a16="http://schemas.microsoft.com/office/drawing/2014/main" id="{7EDFCD33-9C52-44E9-B06A-A4DF85CC5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742566"/>
              </p:ext>
            </p:extLst>
          </p:nvPr>
        </p:nvGraphicFramePr>
        <p:xfrm>
          <a:off x="2818178" y="2216064"/>
          <a:ext cx="349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23" name="Equation" r:id="rId20" imgW="190440" imgH="228600" progId="Equation.DSMT4">
                  <p:embed/>
                </p:oleObj>
              </mc:Choice>
              <mc:Fallback>
                <p:oleObj name="Equation" r:id="rId20" imgW="190440" imgH="228600" progId="Equation.DSMT4">
                  <p:embed/>
                  <p:pic>
                    <p:nvPicPr>
                      <p:cNvPr id="118826" name="Object 42">
                        <a:extLst>
                          <a:ext uri="{FF2B5EF4-FFF2-40B4-BE49-F238E27FC236}">
                            <a16:creationId xmlns:a16="http://schemas.microsoft.com/office/drawing/2014/main" id="{AF60EB10-2D53-486B-8A9A-3ADCD1091C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178" y="2216064"/>
                        <a:ext cx="3492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43">
            <a:extLst>
              <a:ext uri="{FF2B5EF4-FFF2-40B4-BE49-F238E27FC236}">
                <a16:creationId xmlns:a16="http://schemas.microsoft.com/office/drawing/2014/main" id="{A6DA75A4-D88B-4064-ACA6-D8BB3740D9F3}"/>
              </a:ext>
            </a:extLst>
          </p:cNvPr>
          <p:cNvGrpSpPr>
            <a:grpSpLocks/>
          </p:cNvGrpSpPr>
          <p:nvPr/>
        </p:nvGrpSpPr>
        <p:grpSpPr bwMode="auto">
          <a:xfrm>
            <a:off x="3291253" y="2143039"/>
            <a:ext cx="647700" cy="431800"/>
            <a:chOff x="2290" y="2387"/>
            <a:chExt cx="408" cy="272"/>
          </a:xfrm>
        </p:grpSpPr>
        <p:sp>
          <p:nvSpPr>
            <p:cNvPr id="39" name="Line 44">
              <a:extLst>
                <a:ext uri="{FF2B5EF4-FFF2-40B4-BE49-F238E27FC236}">
                  <a16:creationId xmlns:a16="http://schemas.microsoft.com/office/drawing/2014/main" id="{3460124A-94D6-4637-B7C0-322665290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72757FA3-82A2-4FD5-8B20-6E9B32A53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1" name="Object 46">
            <a:extLst>
              <a:ext uri="{FF2B5EF4-FFF2-40B4-BE49-F238E27FC236}">
                <a16:creationId xmlns:a16="http://schemas.microsoft.com/office/drawing/2014/main" id="{803E96F6-EF58-4FD3-911A-AB62EE38F9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545243"/>
              </p:ext>
            </p:extLst>
          </p:nvPr>
        </p:nvGraphicFramePr>
        <p:xfrm>
          <a:off x="3981815" y="2216064"/>
          <a:ext cx="349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24" name="Equation" r:id="rId22" imgW="190440" imgH="228600" progId="Equation.DSMT4">
                  <p:embed/>
                </p:oleObj>
              </mc:Choice>
              <mc:Fallback>
                <p:oleObj name="Equation" r:id="rId22" imgW="190440" imgH="228600" progId="Equation.DSMT4">
                  <p:embed/>
                  <p:pic>
                    <p:nvPicPr>
                      <p:cNvPr id="118830" name="Object 46">
                        <a:extLst>
                          <a:ext uri="{FF2B5EF4-FFF2-40B4-BE49-F238E27FC236}">
                            <a16:creationId xmlns:a16="http://schemas.microsoft.com/office/drawing/2014/main" id="{AE4DFA55-4DC2-42B1-B355-B2F7324662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815" y="2216064"/>
                        <a:ext cx="3492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7">
            <a:extLst>
              <a:ext uri="{FF2B5EF4-FFF2-40B4-BE49-F238E27FC236}">
                <a16:creationId xmlns:a16="http://schemas.microsoft.com/office/drawing/2014/main" id="{2B3D89B4-89BB-44CF-BED1-683F25F2F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833950"/>
              </p:ext>
            </p:extLst>
          </p:nvPr>
        </p:nvGraphicFramePr>
        <p:xfrm>
          <a:off x="789353" y="2660564"/>
          <a:ext cx="3730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25" name="Equation" r:id="rId24" imgW="203040" imgH="228600" progId="Equation.DSMT4">
                  <p:embed/>
                </p:oleObj>
              </mc:Choice>
              <mc:Fallback>
                <p:oleObj name="Equation" r:id="rId24" imgW="203040" imgH="228600" progId="Equation.DSMT4">
                  <p:embed/>
                  <p:pic>
                    <p:nvPicPr>
                      <p:cNvPr id="118831" name="Object 47">
                        <a:extLst>
                          <a:ext uri="{FF2B5EF4-FFF2-40B4-BE49-F238E27FC236}">
                            <a16:creationId xmlns:a16="http://schemas.microsoft.com/office/drawing/2014/main" id="{A9A81FA4-F36E-41FA-831E-3C4978C5B0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353" y="2660564"/>
                        <a:ext cx="37306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48">
            <a:extLst>
              <a:ext uri="{FF2B5EF4-FFF2-40B4-BE49-F238E27FC236}">
                <a16:creationId xmlns:a16="http://schemas.microsoft.com/office/drawing/2014/main" id="{0280737E-CB69-442F-BA17-18B9E3667A52}"/>
              </a:ext>
            </a:extLst>
          </p:cNvPr>
          <p:cNvGrpSpPr>
            <a:grpSpLocks/>
          </p:cNvGrpSpPr>
          <p:nvPr/>
        </p:nvGrpSpPr>
        <p:grpSpPr bwMode="auto">
          <a:xfrm>
            <a:off x="1160828" y="2516101"/>
            <a:ext cx="647700" cy="431800"/>
            <a:chOff x="2290" y="2387"/>
            <a:chExt cx="408" cy="272"/>
          </a:xfrm>
        </p:grpSpPr>
        <p:sp>
          <p:nvSpPr>
            <p:cNvPr id="44" name="Line 49">
              <a:extLst>
                <a:ext uri="{FF2B5EF4-FFF2-40B4-BE49-F238E27FC236}">
                  <a16:creationId xmlns:a16="http://schemas.microsoft.com/office/drawing/2014/main" id="{5E7F584F-C966-41AF-98DA-EFFBD518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50">
              <a:extLst>
                <a:ext uri="{FF2B5EF4-FFF2-40B4-BE49-F238E27FC236}">
                  <a16:creationId xmlns:a16="http://schemas.microsoft.com/office/drawing/2014/main" id="{6899BEBC-7A5A-4329-815D-7C74D034F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6" name="Object 51">
            <a:extLst>
              <a:ext uri="{FF2B5EF4-FFF2-40B4-BE49-F238E27FC236}">
                <a16:creationId xmlns:a16="http://schemas.microsoft.com/office/drawing/2014/main" id="{6104A642-AB46-492E-9787-EB4820E977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211759"/>
              </p:ext>
            </p:extLst>
          </p:nvPr>
        </p:nvGraphicFramePr>
        <p:xfrm>
          <a:off x="1727565" y="2644689"/>
          <a:ext cx="3952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26" name="Equation" r:id="rId26" imgW="215640" imgH="228600" progId="Equation.DSMT4">
                  <p:embed/>
                </p:oleObj>
              </mc:Choice>
              <mc:Fallback>
                <p:oleObj name="Equation" r:id="rId26" imgW="215640" imgH="228600" progId="Equation.DSMT4">
                  <p:embed/>
                  <p:pic>
                    <p:nvPicPr>
                      <p:cNvPr id="118835" name="Object 51">
                        <a:extLst>
                          <a:ext uri="{FF2B5EF4-FFF2-40B4-BE49-F238E27FC236}">
                            <a16:creationId xmlns:a16="http://schemas.microsoft.com/office/drawing/2014/main" id="{F0AF6996-272A-432F-9EA2-994E7FC909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565" y="2644689"/>
                        <a:ext cx="39528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52">
            <a:extLst>
              <a:ext uri="{FF2B5EF4-FFF2-40B4-BE49-F238E27FC236}">
                <a16:creationId xmlns:a16="http://schemas.microsoft.com/office/drawing/2014/main" id="{AE230718-9C08-4EB7-923D-713A2F040FF9}"/>
              </a:ext>
            </a:extLst>
          </p:cNvPr>
          <p:cNvGrpSpPr>
            <a:grpSpLocks/>
          </p:cNvGrpSpPr>
          <p:nvPr/>
        </p:nvGrpSpPr>
        <p:grpSpPr bwMode="auto">
          <a:xfrm>
            <a:off x="2168890" y="2516101"/>
            <a:ext cx="647700" cy="431800"/>
            <a:chOff x="2290" y="2387"/>
            <a:chExt cx="408" cy="272"/>
          </a:xfrm>
        </p:grpSpPr>
        <p:sp>
          <p:nvSpPr>
            <p:cNvPr id="48" name="Line 53">
              <a:extLst>
                <a:ext uri="{FF2B5EF4-FFF2-40B4-BE49-F238E27FC236}">
                  <a16:creationId xmlns:a16="http://schemas.microsoft.com/office/drawing/2014/main" id="{6B3072D6-84F6-4711-9F97-B0E004C9A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22329E62-0077-402C-995F-B64B2C533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0" name="Object 55">
            <a:extLst>
              <a:ext uri="{FF2B5EF4-FFF2-40B4-BE49-F238E27FC236}">
                <a16:creationId xmlns:a16="http://schemas.microsoft.com/office/drawing/2014/main" id="{96DB606B-3D00-4E26-BBDC-53A9A411D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682743"/>
              </p:ext>
            </p:extLst>
          </p:nvPr>
        </p:nvGraphicFramePr>
        <p:xfrm>
          <a:off x="2876915" y="2660564"/>
          <a:ext cx="349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27" name="Equation" r:id="rId28" imgW="190440" imgH="228600" progId="Equation.DSMT4">
                  <p:embed/>
                </p:oleObj>
              </mc:Choice>
              <mc:Fallback>
                <p:oleObj name="Equation" r:id="rId28" imgW="190440" imgH="228600" progId="Equation.DSMT4">
                  <p:embed/>
                  <p:pic>
                    <p:nvPicPr>
                      <p:cNvPr id="118839" name="Object 55">
                        <a:extLst>
                          <a:ext uri="{FF2B5EF4-FFF2-40B4-BE49-F238E27FC236}">
                            <a16:creationId xmlns:a16="http://schemas.microsoft.com/office/drawing/2014/main" id="{EA3973D0-1410-4FAF-9B1D-B45F84B996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915" y="2660564"/>
                        <a:ext cx="3492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56">
            <a:extLst>
              <a:ext uri="{FF2B5EF4-FFF2-40B4-BE49-F238E27FC236}">
                <a16:creationId xmlns:a16="http://schemas.microsoft.com/office/drawing/2014/main" id="{DA13B343-4323-40F7-ABC0-AA7DF9A347ED}"/>
              </a:ext>
            </a:extLst>
          </p:cNvPr>
          <p:cNvGrpSpPr>
            <a:grpSpLocks/>
          </p:cNvGrpSpPr>
          <p:nvPr/>
        </p:nvGrpSpPr>
        <p:grpSpPr bwMode="auto">
          <a:xfrm>
            <a:off x="3349990" y="2587539"/>
            <a:ext cx="647700" cy="431800"/>
            <a:chOff x="2290" y="2387"/>
            <a:chExt cx="408" cy="272"/>
          </a:xfrm>
        </p:grpSpPr>
        <p:sp>
          <p:nvSpPr>
            <p:cNvPr id="52" name="Line 57">
              <a:extLst>
                <a:ext uri="{FF2B5EF4-FFF2-40B4-BE49-F238E27FC236}">
                  <a16:creationId xmlns:a16="http://schemas.microsoft.com/office/drawing/2014/main" id="{F04357CB-BB57-4130-B654-BD26CFEAB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8">
              <a:extLst>
                <a:ext uri="{FF2B5EF4-FFF2-40B4-BE49-F238E27FC236}">
                  <a16:creationId xmlns:a16="http://schemas.microsoft.com/office/drawing/2014/main" id="{0708675E-2BEA-430E-8011-E67F99CEF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4" name="Object 59">
            <a:extLst>
              <a:ext uri="{FF2B5EF4-FFF2-40B4-BE49-F238E27FC236}">
                <a16:creationId xmlns:a16="http://schemas.microsoft.com/office/drawing/2014/main" id="{C0A974C3-117C-4E2A-9C4E-1BED0B73FB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20407"/>
              </p:ext>
            </p:extLst>
          </p:nvPr>
        </p:nvGraphicFramePr>
        <p:xfrm>
          <a:off x="4051665" y="2660564"/>
          <a:ext cx="3254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28" name="Equation" r:id="rId30" imgW="177480" imgH="228600" progId="Equation.DSMT4">
                  <p:embed/>
                </p:oleObj>
              </mc:Choice>
              <mc:Fallback>
                <p:oleObj name="Equation" r:id="rId30" imgW="177480" imgH="228600" progId="Equation.DSMT4">
                  <p:embed/>
                  <p:pic>
                    <p:nvPicPr>
                      <p:cNvPr id="118843" name="Object 59">
                        <a:extLst>
                          <a:ext uri="{FF2B5EF4-FFF2-40B4-BE49-F238E27FC236}">
                            <a16:creationId xmlns:a16="http://schemas.microsoft.com/office/drawing/2014/main" id="{343AFFC0-102E-46E1-9A8A-439C534A3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665" y="2660564"/>
                        <a:ext cx="32543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0">
            <a:extLst>
              <a:ext uri="{FF2B5EF4-FFF2-40B4-BE49-F238E27FC236}">
                <a16:creationId xmlns:a16="http://schemas.microsoft.com/office/drawing/2014/main" id="{03C6B276-A161-48D5-B2EB-62F899EED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655038"/>
              </p:ext>
            </p:extLst>
          </p:nvPr>
        </p:nvGraphicFramePr>
        <p:xfrm>
          <a:off x="882221" y="3273338"/>
          <a:ext cx="428477" cy="246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29" name="Equation" r:id="rId32" imgW="177480" imgH="101520" progId="Equation.DSMT4">
                  <p:embed/>
                </p:oleObj>
              </mc:Choice>
              <mc:Fallback>
                <p:oleObj name="Equation" r:id="rId32" imgW="177480" imgH="101520" progId="Equation.DSMT4">
                  <p:embed/>
                  <p:pic>
                    <p:nvPicPr>
                      <p:cNvPr id="118844" name="Object 60">
                        <a:extLst>
                          <a:ext uri="{FF2B5EF4-FFF2-40B4-BE49-F238E27FC236}">
                            <a16:creationId xmlns:a16="http://schemas.microsoft.com/office/drawing/2014/main" id="{02A6083C-5A79-443D-9FD3-7D5864936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221" y="3273338"/>
                        <a:ext cx="428477" cy="2466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58DDE32-E4FB-4C86-AFB8-8983DA03D014}"/>
              </a:ext>
            </a:extLst>
          </p:cNvPr>
          <p:cNvSpPr txBox="1"/>
          <p:nvPr/>
        </p:nvSpPr>
        <p:spPr>
          <a:xfrm>
            <a:off x="4672249" y="985666"/>
            <a:ext cx="4129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设   为给定的误差限，当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939110-19AC-4C1E-8ECD-F8213783B1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16" y="1168083"/>
            <a:ext cx="124358" cy="144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ADCB9F-4E46-4001-9325-54310C7F60F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42" y="1512870"/>
            <a:ext cx="2300630" cy="303581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1628A952-73FC-4345-9541-9E2446A76033}"/>
              </a:ext>
            </a:extLst>
          </p:cNvPr>
          <p:cNvSpPr txBox="1"/>
          <p:nvPr/>
        </p:nvSpPr>
        <p:spPr>
          <a:xfrm>
            <a:off x="4622407" y="1443252"/>
            <a:ext cx="4603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                            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时，取</a:t>
            </a:r>
            <a:endParaRPr lang="en-US" altLang="zh-CN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为积分的近似值。这样的一个计算过程称为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Romberg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积分方法。 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783FB2BB-B6F5-4F8C-9498-C557DBA11A9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34" y="1548534"/>
            <a:ext cx="759472" cy="290270"/>
          </a:xfrm>
          <a:prstGeom prst="rect">
            <a:avLst/>
          </a:prstGeom>
        </p:spPr>
      </p:pic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039D4886-1EF1-4027-B5F0-40F94D090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35296"/>
              </p:ext>
            </p:extLst>
          </p:nvPr>
        </p:nvGraphicFramePr>
        <p:xfrm>
          <a:off x="2529252" y="3760788"/>
          <a:ext cx="6146063" cy="2789741"/>
        </p:xfrm>
        <a:graphic>
          <a:graphicData uri="http://schemas.openxmlformats.org/drawingml/2006/table">
            <a:tbl>
              <a:tblPr/>
              <a:tblGrid>
                <a:gridCol w="31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847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k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区间等分数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n=2</a:t>
                      </a:r>
                      <a:r>
                        <a:rPr lang="en-US" altLang="zh-CN" sz="2000" baseline="30000" dirty="0">
                          <a:latin typeface="+mn-ea"/>
                          <a:ea typeface="+mn-ea"/>
                        </a:rPr>
                        <a:t>k</a:t>
                      </a:r>
                      <a:endParaRPr lang="zh-CN" altLang="en-US" sz="2000" baseline="30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梯形序列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altLang="zh-CN" sz="2000" baseline="30000" dirty="0"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2000" baseline="-250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 baseline="-25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+mn-ea"/>
                          <a:ea typeface="+mn-ea"/>
                        </a:rPr>
                        <a:t>辛普森</a:t>
                      </a:r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序列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000" baseline="30000" dirty="0">
                          <a:latin typeface="+mn-ea"/>
                          <a:ea typeface="+mn-ea"/>
                        </a:rPr>
                        <a:t>k-1</a:t>
                      </a:r>
                      <a:r>
                        <a:rPr lang="en-US" altLang="zh-CN" sz="2000" baseline="-250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+mn-ea"/>
                          <a:ea typeface="+mn-ea"/>
                        </a:rPr>
                        <a:t>柯特斯</a:t>
                      </a:r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序列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zh-CN" sz="2000" baseline="30000" dirty="0">
                          <a:latin typeface="+mn-ea"/>
                          <a:ea typeface="+mn-ea"/>
                        </a:rPr>
                        <a:t>k-2</a:t>
                      </a:r>
                      <a:r>
                        <a:rPr lang="en-US" altLang="zh-CN" sz="2000" baseline="-250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 baseline="-25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+mn-ea"/>
                          <a:ea typeface="+mn-ea"/>
                        </a:rPr>
                        <a:t>龙贝格</a:t>
                      </a:r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序列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altLang="zh-CN" sz="2000" baseline="30000" dirty="0">
                          <a:latin typeface="+mn-ea"/>
                          <a:ea typeface="+mn-ea"/>
                        </a:rPr>
                        <a:t>k-3</a:t>
                      </a:r>
                      <a:r>
                        <a:rPr lang="en-US" altLang="zh-CN" sz="2000" baseline="-250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 baseline="-25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0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T1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zh-CN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zh-CN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zh-CN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2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T2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zh-CN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zh-CN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4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T4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S2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C1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zh-CN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8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T8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S4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C2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R1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T16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S8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C4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R2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24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32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T32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S16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C8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R4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" name="Rectangle 3">
            <a:extLst>
              <a:ext uri="{FF2B5EF4-FFF2-40B4-BE49-F238E27FC236}">
                <a16:creationId xmlns:a16="http://schemas.microsoft.com/office/drawing/2014/main" id="{51043984-0090-4191-BFBC-8FA9DF6474A3}"/>
              </a:ext>
            </a:extLst>
          </p:cNvPr>
          <p:cNvSpPr txBox="1">
            <a:spLocks noChangeArrowheads="1"/>
          </p:cNvSpPr>
          <p:nvPr/>
        </p:nvSpPr>
        <p:spPr>
          <a:xfrm>
            <a:off x="298596" y="4679554"/>
            <a:ext cx="2024203" cy="82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+mn-ea"/>
              </a:rPr>
              <a:t>Romberg </a:t>
            </a:r>
            <a:r>
              <a:rPr lang="zh-CN" altLang="en-US" sz="2400" b="0" dirty="0">
                <a:solidFill>
                  <a:srgbClr val="FF0000"/>
                </a:solidFill>
                <a:latin typeface="+mn-ea"/>
              </a:rPr>
              <a:t>积分方法表格形式</a:t>
            </a:r>
          </a:p>
        </p:txBody>
      </p:sp>
    </p:spTree>
    <p:extLst>
      <p:ext uri="{BB962C8B-B14F-4D97-AF65-F5344CB8AC3E}">
        <p14:creationId xmlns:p14="http://schemas.microsoft.com/office/powerpoint/2010/main" val="224196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9" grpId="0"/>
      <p:bldP spid="6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24" name="Rectangle 16">
            <a:extLst>
              <a:ext uri="{FF2B5EF4-FFF2-40B4-BE49-F238E27FC236}">
                <a16:creationId xmlns:a16="http://schemas.microsoft.com/office/drawing/2014/main" id="{63443DCD-96EB-454A-BCA8-D2242747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7841" y="29900"/>
            <a:ext cx="43924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龙贝格法求积公式的程序实现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00939F-810D-4BB1-A379-957C451D3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0" y="2967743"/>
            <a:ext cx="8532440" cy="14005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D89257-DA8C-4087-9325-BA36DF51C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1" y="881022"/>
            <a:ext cx="7992888" cy="20867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9CDE8B7-8792-4CEF-8DEF-68EFA3EB4416}"/>
              </a:ext>
            </a:extLst>
          </p:cNvPr>
          <p:cNvSpPr txBox="1"/>
          <p:nvPr/>
        </p:nvSpPr>
        <p:spPr>
          <a:xfrm>
            <a:off x="3240737" y="625505"/>
            <a:ext cx="318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表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7.1 Romberg</a:t>
            </a:r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积分表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83992F3-BCF9-43F4-9E2E-23379D70D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8" y="4368335"/>
            <a:ext cx="7866638" cy="18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937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A7E3C-11F2-44D9-AC8A-A29ED5F9A8E2}"/>
              </a:ext>
            </a:extLst>
          </p:cNvPr>
          <p:cNvSpPr txBox="1"/>
          <p:nvPr/>
        </p:nvSpPr>
        <p:spPr>
          <a:xfrm>
            <a:off x="158697" y="10680"/>
            <a:ext cx="459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>
                <a:solidFill>
                  <a:srgbClr val="FF0000"/>
                </a:solidFill>
                <a:latin typeface="+mn-ea"/>
                <a:ea typeface="+mn-ea"/>
              </a:rPr>
              <a:t>Matlab</a:t>
            </a:r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程序：</a:t>
            </a:r>
            <a:r>
              <a:rPr lang="en-US" altLang="zh-CN" sz="2400" b="0" dirty="0" err="1">
                <a:solidFill>
                  <a:srgbClr val="FF0000"/>
                </a:solidFill>
                <a:latin typeface="+mn-ea"/>
                <a:ea typeface="+mn-ea"/>
              </a:rPr>
              <a:t>Romberg.m</a:t>
            </a:r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965159-B309-495A-B2D0-57C4D026CE19}"/>
              </a:ext>
            </a:extLst>
          </p:cNvPr>
          <p:cNvSpPr txBox="1"/>
          <p:nvPr/>
        </p:nvSpPr>
        <p:spPr>
          <a:xfrm>
            <a:off x="107503" y="472346"/>
            <a:ext cx="5115127" cy="475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[R,quad,err,h]=Romberg(f,a,b,n,tol)</a:t>
            </a:r>
            <a:endParaRPr lang="zh-CN" altLang="en-US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%Input    - f is the integrand 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a and b are upper and lower limits of integration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n is the maximum number of rows in the table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tolerance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%Output - R is the Romberg table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- quad is the quadrature value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- err is the error estimate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- h is the smallest step size used</a:t>
            </a:r>
            <a:endParaRPr lang="zh-CN" altLang="en-US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f=@(x) 20.*x.^3+sin(x)-6.*x-3;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a=1; b=3; n=5; tol=1e-6;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[R,quad,err,h]=Romberg(f,a,b,n,tol)</a:t>
            </a:r>
          </a:p>
          <a:p>
            <a:pPr algn="l"/>
            <a:endParaRPr lang="en-US" altLang="zh-CN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M=1;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h=b-a;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err=1;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R=zeros(4,4);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R(1,1)=h*(f(a)+f(b))/2;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85BD0A-6E3B-47BD-86CF-1B5BD9479673}"/>
              </a:ext>
            </a:extLst>
          </p:cNvPr>
          <p:cNvSpPr txBox="1"/>
          <p:nvPr/>
        </p:nvSpPr>
        <p:spPr>
          <a:xfrm>
            <a:off x="4283968" y="2132856"/>
            <a:ext cx="49685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while((err&gt;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)&amp;(J&lt;n))|(J&lt;4)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J=J+1;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h=h/2;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s=0;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p=1:M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x=a+h*(2*p-1);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s=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s+f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end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R(J+1,1)=R(J,1)/2+h*s;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M=2*M;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K=1:J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R(J+1,K+1)=R(J+1,K)+(R(J+1,K)-R(J,K))/(4^K-1);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end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err=abs(R(J,J)-R(J+1,K+1));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algn="l"/>
            <a:r>
              <a:rPr lang="zh-CN" altLang="en-US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quad=R(J+1,J+1);</a:t>
            </a:r>
          </a:p>
          <a:p>
            <a:pPr algn="l"/>
            <a:r>
              <a:rPr lang="zh-CN" altLang="en-US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07946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1F57F20-1EBD-4EB9-A088-4897AE35D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26" y="462273"/>
            <a:ext cx="4848225" cy="1447800"/>
          </a:xfrm>
          <a:prstGeom prst="rect">
            <a:avLst/>
          </a:prstGeom>
        </p:spPr>
      </p:pic>
      <p:sp>
        <p:nvSpPr>
          <p:cNvPr id="119813" name="Rectangle 5">
            <a:extLst>
              <a:ext uri="{FF2B5EF4-FFF2-40B4-BE49-F238E27FC236}">
                <a16:creationId xmlns:a16="http://schemas.microsoft.com/office/drawing/2014/main" id="{FC902801-4ABA-42CE-A438-2DF457636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849562-D547-4BE8-B3DB-418F51EC914E}"/>
              </a:ext>
            </a:extLst>
          </p:cNvPr>
          <p:cNvSpPr txBox="1"/>
          <p:nvPr/>
        </p:nvSpPr>
        <p:spPr>
          <a:xfrm>
            <a:off x="2627784" y="133286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7.4 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龙贝格法求积公式</a:t>
            </a:r>
            <a:endParaRPr lang="en-US" altLang="zh-CN" sz="24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6B3D22-9FF9-44F1-9209-CA8BA88DAE69}"/>
              </a:ext>
            </a:extLst>
          </p:cNvPr>
          <p:cNvSpPr txBox="1"/>
          <p:nvPr/>
        </p:nvSpPr>
        <p:spPr>
          <a:xfrm>
            <a:off x="251520" y="578429"/>
            <a:ext cx="1872208" cy="46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7.8 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3F604E-1710-4F06-B4CE-58FF33625B5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75758"/>
            <a:ext cx="1146654" cy="2670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10C652-E97E-439B-A3F3-CEA0A5F531EB}"/>
              </a:ext>
            </a:extLst>
          </p:cNvPr>
          <p:cNvSpPr txBox="1"/>
          <p:nvPr/>
        </p:nvSpPr>
        <p:spPr>
          <a:xfrm>
            <a:off x="222784" y="1968901"/>
            <a:ext cx="4968552" cy="392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FF0066"/>
                </a:solidFill>
                <a:latin typeface="+mn-ea"/>
              </a:rPr>
              <a:t>解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</a:rPr>
              <a:t> 由题意知 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</a:rPr>
              <a:t>a=0,b=1,f(x)=4/(1+x</a:t>
            </a:r>
            <a:r>
              <a:rPr lang="en-US" altLang="zh-CN" sz="2400" b="0" baseline="30000" dirty="0">
                <a:solidFill>
                  <a:srgbClr val="0000FF"/>
                </a:solidFill>
                <a:latin typeface="+mn-ea"/>
              </a:rPr>
              <a:t>2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</a:rPr>
              <a:t>)</a:t>
            </a:r>
          </a:p>
        </p:txBody>
      </p:sp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61436721-6C13-49B0-9073-51C6C2B964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510275"/>
              </p:ext>
            </p:extLst>
          </p:nvPr>
        </p:nvGraphicFramePr>
        <p:xfrm>
          <a:off x="107504" y="2408763"/>
          <a:ext cx="3498205" cy="686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82" r:id="rId6" imgW="2133600" imgH="393700" progId="Equation.3">
                  <p:embed/>
                </p:oleObj>
              </mc:Choice>
              <mc:Fallback>
                <p:oleObj r:id="rId6" imgW="2133600" imgH="393700" progId="Equation.3">
                  <p:embed/>
                  <p:pic>
                    <p:nvPicPr>
                      <p:cNvPr id="366598" name="Object 7">
                        <a:extLst>
                          <a:ext uri="{FF2B5EF4-FFF2-40B4-BE49-F238E27FC236}">
                            <a16:creationId xmlns:a16="http://schemas.microsoft.com/office/drawing/2014/main" id="{93E725A9-5D23-4B4F-9C70-4BCD5DA572D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408763"/>
                        <a:ext cx="3498205" cy="686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A2B1061D-083B-4CEE-9597-4A0798A9A3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668580"/>
              </p:ext>
            </p:extLst>
          </p:nvPr>
        </p:nvGraphicFramePr>
        <p:xfrm>
          <a:off x="3995937" y="2468974"/>
          <a:ext cx="4464496" cy="62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83" r:id="rId8" imgW="2476500" imgH="393700" progId="Equation.3">
                  <p:embed/>
                </p:oleObj>
              </mc:Choice>
              <mc:Fallback>
                <p:oleObj r:id="rId8" imgW="2476500" imgH="393700" progId="Equation.3">
                  <p:embed/>
                  <p:pic>
                    <p:nvPicPr>
                      <p:cNvPr id="366599" name="Object 8">
                        <a:extLst>
                          <a:ext uri="{FF2B5EF4-FFF2-40B4-BE49-F238E27FC236}">
                            <a16:creationId xmlns:a16="http://schemas.microsoft.com/office/drawing/2014/main" id="{87D4ADEB-4EF2-40F4-8302-D41CB6A71A5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7" y="2468974"/>
                        <a:ext cx="4464496" cy="62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>
            <a:extLst>
              <a:ext uri="{FF2B5EF4-FFF2-40B4-BE49-F238E27FC236}">
                <a16:creationId xmlns:a16="http://schemas.microsoft.com/office/drawing/2014/main" id="{0AA3449C-69CD-4E0A-BE7C-5568A274BF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527716"/>
              </p:ext>
            </p:extLst>
          </p:nvPr>
        </p:nvGraphicFramePr>
        <p:xfrm>
          <a:off x="251520" y="3181350"/>
          <a:ext cx="738028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84" r:id="rId10" imgW="3935292" imgH="393529" progId="Equation.3">
                  <p:embed/>
                </p:oleObj>
              </mc:Choice>
              <mc:Fallback>
                <p:oleObj r:id="rId10" imgW="3935292" imgH="393529" progId="Equation.3">
                  <p:embed/>
                  <p:pic>
                    <p:nvPicPr>
                      <p:cNvPr id="366600" name="Object 9">
                        <a:extLst>
                          <a:ext uri="{FF2B5EF4-FFF2-40B4-BE49-F238E27FC236}">
                            <a16:creationId xmlns:a16="http://schemas.microsoft.com/office/drawing/2014/main" id="{7B2C1EE5-C721-49F6-B5F0-988AE992913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181350"/>
                        <a:ext cx="7380288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>
            <a:extLst>
              <a:ext uri="{FF2B5EF4-FFF2-40B4-BE49-F238E27FC236}">
                <a16:creationId xmlns:a16="http://schemas.microsoft.com/office/drawing/2014/main" id="{DCDB198E-9CCA-441D-93BF-DEE94046A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064854"/>
              </p:ext>
            </p:extLst>
          </p:nvPr>
        </p:nvGraphicFramePr>
        <p:xfrm>
          <a:off x="251520" y="4001320"/>
          <a:ext cx="743426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85" r:id="rId12" imgW="3122845" imgH="393529" progId="Equation.3">
                  <p:embed/>
                </p:oleObj>
              </mc:Choice>
              <mc:Fallback>
                <p:oleObj r:id="rId12" imgW="3122845" imgH="393529" progId="Equation.3">
                  <p:embed/>
                  <p:pic>
                    <p:nvPicPr>
                      <p:cNvPr id="366601" name="Object 10">
                        <a:extLst>
                          <a:ext uri="{FF2B5EF4-FFF2-40B4-BE49-F238E27FC236}">
                            <a16:creationId xmlns:a16="http://schemas.microsoft.com/office/drawing/2014/main" id="{8B4B878B-E3E2-4006-B193-B5EB8A897A1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001320"/>
                        <a:ext cx="743426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>
            <a:extLst>
              <a:ext uri="{FF2B5EF4-FFF2-40B4-BE49-F238E27FC236}">
                <a16:creationId xmlns:a16="http://schemas.microsoft.com/office/drawing/2014/main" id="{80A465A0-B34F-4247-8465-35581765D4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245736"/>
              </p:ext>
            </p:extLst>
          </p:nvPr>
        </p:nvGraphicFramePr>
        <p:xfrm>
          <a:off x="222784" y="4952591"/>
          <a:ext cx="8030307" cy="93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86" r:id="rId14" imgW="4531933" imgH="533169" progId="Equation.3">
                  <p:embed/>
                </p:oleObj>
              </mc:Choice>
              <mc:Fallback>
                <p:oleObj r:id="rId14" imgW="4531933" imgH="533169" progId="Equation.3">
                  <p:embed/>
                  <p:pic>
                    <p:nvPicPr>
                      <p:cNvPr id="366602" name="Object 11">
                        <a:extLst>
                          <a:ext uri="{FF2B5EF4-FFF2-40B4-BE49-F238E27FC236}">
                            <a16:creationId xmlns:a16="http://schemas.microsoft.com/office/drawing/2014/main" id="{C62111EA-E943-4626-8C9F-39683139F27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84" y="4952591"/>
                        <a:ext cx="8030307" cy="932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63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59">
            <a:extLst>
              <a:ext uri="{FF2B5EF4-FFF2-40B4-BE49-F238E27FC236}">
                <a16:creationId xmlns:a16="http://schemas.microsoft.com/office/drawing/2014/main" id="{3BC80660-8B2C-4451-B614-C5A30BBCB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39478"/>
              </p:ext>
            </p:extLst>
          </p:nvPr>
        </p:nvGraphicFramePr>
        <p:xfrm>
          <a:off x="539552" y="836712"/>
          <a:ext cx="7200900" cy="2450467"/>
        </p:xfrm>
        <a:graphic>
          <a:graphicData uri="http://schemas.openxmlformats.org/drawingml/2006/table">
            <a:tbl>
              <a:tblPr/>
              <a:tblGrid>
                <a:gridCol w="414338">
                  <a:extLst>
                    <a:ext uri="{9D8B030D-6E8A-4147-A177-3AD203B41FA5}">
                      <a16:colId xmlns:a16="http://schemas.microsoft.com/office/drawing/2014/main" val="1921397136"/>
                    </a:ext>
                  </a:extLst>
                </a:gridCol>
                <a:gridCol w="1731962">
                  <a:extLst>
                    <a:ext uri="{9D8B030D-6E8A-4147-A177-3AD203B41FA5}">
                      <a16:colId xmlns:a16="http://schemas.microsoft.com/office/drawing/2014/main" val="3601968451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val="310196207"/>
                    </a:ext>
                  </a:extLst>
                </a:gridCol>
                <a:gridCol w="1662113">
                  <a:extLst>
                    <a:ext uri="{9D8B030D-6E8A-4147-A177-3AD203B41FA5}">
                      <a16:colId xmlns:a16="http://schemas.microsoft.com/office/drawing/2014/main" val="874526416"/>
                    </a:ext>
                  </a:extLst>
                </a:gridCol>
                <a:gridCol w="1731962">
                  <a:extLst>
                    <a:ext uri="{9D8B030D-6E8A-4147-A177-3AD203B41FA5}">
                      <a16:colId xmlns:a16="http://schemas.microsoft.com/office/drawing/2014/main" val="174052420"/>
                    </a:ext>
                  </a:extLst>
                </a:gridCol>
              </a:tblGrid>
              <a:tr h="3457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012389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446718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184498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3.13118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3.14157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3.14212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031758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3.13899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3.14159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3.14159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3.14158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740280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3.14094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3.14159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3.14159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3.14159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902148"/>
                  </a:ext>
                </a:extLst>
              </a:tr>
            </a:tbl>
          </a:graphicData>
        </a:graphic>
      </p:graphicFrame>
      <p:graphicFrame>
        <p:nvGraphicFramePr>
          <p:cNvPr id="3" name="Object 160">
            <a:extLst>
              <a:ext uri="{FF2B5EF4-FFF2-40B4-BE49-F238E27FC236}">
                <a16:creationId xmlns:a16="http://schemas.microsoft.com/office/drawing/2014/main" id="{22449BBE-8724-4DDE-BFAA-AE2C322FE6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081869"/>
              </p:ext>
            </p:extLst>
          </p:nvPr>
        </p:nvGraphicFramePr>
        <p:xfrm>
          <a:off x="505826" y="3661554"/>
          <a:ext cx="51450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99" name="Equation" r:id="rId3" imgW="2819160" imgH="253800" progId="Equation.DSMT4">
                  <p:embed/>
                </p:oleObj>
              </mc:Choice>
              <mc:Fallback>
                <p:oleObj name="Equation" r:id="rId3" imgW="2819160" imgH="253800" progId="Equation.DSMT4">
                  <p:embed/>
                  <p:pic>
                    <p:nvPicPr>
                      <p:cNvPr id="119968" name="Object 160">
                        <a:extLst>
                          <a:ext uri="{FF2B5EF4-FFF2-40B4-BE49-F238E27FC236}">
                            <a16:creationId xmlns:a16="http://schemas.microsoft.com/office/drawing/2014/main" id="{976075DE-6F6B-465D-A334-22D12A099F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826" y="3661554"/>
                        <a:ext cx="5145087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>
            <a:extLst>
              <a:ext uri="{FF2B5EF4-FFF2-40B4-BE49-F238E27FC236}">
                <a16:creationId xmlns:a16="http://schemas.microsoft.com/office/drawing/2014/main" id="{46E7EE58-438A-48F5-9683-B21740063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429200"/>
              </p:ext>
            </p:extLst>
          </p:nvPr>
        </p:nvGraphicFramePr>
        <p:xfrm>
          <a:off x="1475656" y="4131455"/>
          <a:ext cx="3456384" cy="737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00" r:id="rId5" imgW="1586811" imgH="393529" progId="Equation.3">
                  <p:embed/>
                </p:oleObj>
              </mc:Choice>
              <mc:Fallback>
                <p:oleObj r:id="rId5" imgW="1586811" imgH="393529" progId="Equation.3">
                  <p:embed/>
                  <p:pic>
                    <p:nvPicPr>
                      <p:cNvPr id="367631" name="Object 22">
                        <a:extLst>
                          <a:ext uri="{FF2B5EF4-FFF2-40B4-BE49-F238E27FC236}">
                            <a16:creationId xmlns:a16="http://schemas.microsoft.com/office/drawing/2014/main" id="{55283633-FAB7-44C8-B386-6BCD7E4E399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131455"/>
                        <a:ext cx="3456384" cy="737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A649934-A7BA-4E0E-A6DD-F749364CA168}"/>
              </a:ext>
            </a:extLst>
          </p:cNvPr>
          <p:cNvSpPr txBox="1"/>
          <p:nvPr/>
        </p:nvSpPr>
        <p:spPr>
          <a:xfrm>
            <a:off x="395536" y="427499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于是有</a:t>
            </a:r>
          </a:p>
        </p:txBody>
      </p:sp>
    </p:spTree>
    <p:extLst>
      <p:ext uri="{BB962C8B-B14F-4D97-AF65-F5344CB8AC3E}">
        <p14:creationId xmlns:p14="http://schemas.microsoft.com/office/powerpoint/2010/main" val="6930321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811" name="Group 75">
            <a:extLst>
              <a:ext uri="{FF2B5EF4-FFF2-40B4-BE49-F238E27FC236}">
                <a16:creationId xmlns:a16="http://schemas.microsoft.com/office/drawing/2014/main" id="{8CAEEE78-DA07-4F3B-8269-6D58A05974D5}"/>
              </a:ext>
            </a:extLst>
          </p:cNvPr>
          <p:cNvGrpSpPr>
            <a:grpSpLocks/>
          </p:cNvGrpSpPr>
          <p:nvPr/>
        </p:nvGrpSpPr>
        <p:grpSpPr bwMode="auto">
          <a:xfrm>
            <a:off x="178944" y="415331"/>
            <a:ext cx="8153400" cy="736600"/>
            <a:chOff x="192" y="791"/>
            <a:chExt cx="5136" cy="464"/>
          </a:xfrm>
        </p:grpSpPr>
        <p:sp>
          <p:nvSpPr>
            <p:cNvPr id="884740" name="Text Box 4">
              <a:extLst>
                <a:ext uri="{FF2B5EF4-FFF2-40B4-BE49-F238E27FC236}">
                  <a16:creationId xmlns:a16="http://schemas.microsoft.com/office/drawing/2014/main" id="{0F98E7D8-4A29-4790-B861-E00721B3E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864"/>
              <a:ext cx="5136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246188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436688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27188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15000"/>
                </a:lnSpc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b="0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 例</a:t>
              </a:r>
              <a:r>
                <a:rPr lang="en-US" altLang="zh-CN" b="0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7.9</a:t>
              </a:r>
              <a:r>
                <a:rPr lang="zh-CN" altLang="en-US" b="0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：用龙贝格算法计算                  ，要求精度</a:t>
              </a:r>
            </a:p>
          </p:txBody>
        </p:sp>
        <p:graphicFrame>
          <p:nvGraphicFramePr>
            <p:cNvPr id="884741" name="Object 5">
              <a:extLst>
                <a:ext uri="{FF2B5EF4-FFF2-40B4-BE49-F238E27FC236}">
                  <a16:creationId xmlns:a16="http://schemas.microsoft.com/office/drawing/2014/main" id="{8D24BC5A-8D55-4773-92DC-2A579BF688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0072607"/>
                </p:ext>
              </p:extLst>
            </p:nvPr>
          </p:nvGraphicFramePr>
          <p:xfrm>
            <a:off x="2592" y="791"/>
            <a:ext cx="911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852" name="Equation" r:id="rId3" imgW="799920" imgH="406080" progId="Equation.DSMT4">
                    <p:embed/>
                  </p:oleObj>
                </mc:Choice>
                <mc:Fallback>
                  <p:oleObj name="Equation" r:id="rId3" imgW="799920" imgH="406080" progId="Equation.DSMT4">
                    <p:embed/>
                    <p:pic>
                      <p:nvPicPr>
                        <p:cNvPr id="884741" name="Object 5">
                          <a:extLst>
                            <a:ext uri="{FF2B5EF4-FFF2-40B4-BE49-F238E27FC236}">
                              <a16:creationId xmlns:a16="http://schemas.microsoft.com/office/drawing/2014/main" id="{8D24BC5A-8D55-4773-92DC-2A579BF688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791"/>
                          <a:ext cx="911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4742" name="Object 6">
              <a:extLst>
                <a:ext uri="{FF2B5EF4-FFF2-40B4-BE49-F238E27FC236}">
                  <a16:creationId xmlns:a16="http://schemas.microsoft.com/office/drawing/2014/main" id="{9227809C-47BB-42B2-9158-514B1A38B2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0234046"/>
                </p:ext>
              </p:extLst>
            </p:nvPr>
          </p:nvGraphicFramePr>
          <p:xfrm>
            <a:off x="4463" y="892"/>
            <a:ext cx="70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853" name="Equation" r:id="rId5" imgW="533160" imgH="203040" progId="Equation.3">
                    <p:embed/>
                  </p:oleObj>
                </mc:Choice>
                <mc:Fallback>
                  <p:oleObj name="Equation" r:id="rId5" imgW="533160" imgH="203040" progId="Equation.3">
                    <p:embed/>
                    <p:pic>
                      <p:nvPicPr>
                        <p:cNvPr id="884742" name="Object 6">
                          <a:extLst>
                            <a:ext uri="{FF2B5EF4-FFF2-40B4-BE49-F238E27FC236}">
                              <a16:creationId xmlns:a16="http://schemas.microsoft.com/office/drawing/2014/main" id="{9227809C-47BB-42B2-9158-514B1A38B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3" y="892"/>
                          <a:ext cx="70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4743" name="Group 7">
            <a:extLst>
              <a:ext uri="{FF2B5EF4-FFF2-40B4-BE49-F238E27FC236}">
                <a16:creationId xmlns:a16="http://schemas.microsoft.com/office/drawing/2014/main" id="{6DD068C9-44C0-42E8-96B3-A4DF61504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82433"/>
              </p:ext>
            </p:extLst>
          </p:nvPr>
        </p:nvGraphicFramePr>
        <p:xfrm>
          <a:off x="564256" y="2097215"/>
          <a:ext cx="7581900" cy="2232026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4252486384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347962277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608275408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703440506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184092863"/>
                    </a:ext>
                  </a:extLst>
                </a:gridCol>
              </a:tblGrid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24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287354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0.92073549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743763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0.93979328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0.94614588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891957"/>
                  </a:ext>
                </a:extLst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0.94451352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0.94608693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0.94608300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860692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0.94569086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0.94608331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0.94608307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0.94608307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167362"/>
                  </a:ext>
                </a:extLst>
              </a:tr>
            </a:tbl>
          </a:graphicData>
        </a:graphic>
      </p:graphicFrame>
      <p:grpSp>
        <p:nvGrpSpPr>
          <p:cNvPr id="884782" name="Group 46">
            <a:extLst>
              <a:ext uri="{FF2B5EF4-FFF2-40B4-BE49-F238E27FC236}">
                <a16:creationId xmlns:a16="http://schemas.microsoft.com/office/drawing/2014/main" id="{B1E66972-C991-4B03-A967-F82E345C7843}"/>
              </a:ext>
            </a:extLst>
          </p:cNvPr>
          <p:cNvGrpSpPr>
            <a:grpSpLocks/>
          </p:cNvGrpSpPr>
          <p:nvPr/>
        </p:nvGrpSpPr>
        <p:grpSpPr bwMode="auto">
          <a:xfrm>
            <a:off x="564256" y="1350250"/>
            <a:ext cx="2178050" cy="484188"/>
            <a:chOff x="288" y="1296"/>
            <a:chExt cx="1372" cy="305"/>
          </a:xfrm>
        </p:grpSpPr>
        <p:sp>
          <p:nvSpPr>
            <p:cNvPr id="884783" name="Rectangle 47">
              <a:extLst>
                <a:ext uri="{FF2B5EF4-FFF2-40B4-BE49-F238E27FC236}">
                  <a16:creationId xmlns:a16="http://schemas.microsoft.com/office/drawing/2014/main" id="{30DAF7CE-52CF-4B49-913A-13C567072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96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解：</a:t>
              </a:r>
            </a:p>
          </p:txBody>
        </p:sp>
        <p:sp>
          <p:nvSpPr>
            <p:cNvPr id="884784" name="Rectangle 48">
              <a:extLst>
                <a:ext uri="{FF2B5EF4-FFF2-40B4-BE49-F238E27FC236}">
                  <a16:creationId xmlns:a16="http://schemas.microsoft.com/office/drawing/2014/main" id="{C9DF4345-2D5E-4694-84C5-129DA63D0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310"/>
              <a:ext cx="9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逐步计算 </a:t>
              </a:r>
            </a:p>
          </p:txBody>
        </p:sp>
      </p:grpSp>
      <p:grpSp>
        <p:nvGrpSpPr>
          <p:cNvPr id="884785" name="Group 49">
            <a:extLst>
              <a:ext uri="{FF2B5EF4-FFF2-40B4-BE49-F238E27FC236}">
                <a16:creationId xmlns:a16="http://schemas.microsoft.com/office/drawing/2014/main" id="{19B9E4B4-59ED-4AF3-A65E-511B1EC7935F}"/>
              </a:ext>
            </a:extLst>
          </p:cNvPr>
          <p:cNvGrpSpPr>
            <a:grpSpLocks/>
          </p:cNvGrpSpPr>
          <p:nvPr/>
        </p:nvGrpSpPr>
        <p:grpSpPr bwMode="auto">
          <a:xfrm>
            <a:off x="1065905" y="2009588"/>
            <a:ext cx="6654801" cy="690563"/>
            <a:chOff x="1008" y="1632"/>
            <a:chExt cx="4192" cy="435"/>
          </a:xfrm>
        </p:grpSpPr>
        <p:grpSp>
          <p:nvGrpSpPr>
            <p:cNvPr id="884786" name="Group 50">
              <a:extLst>
                <a:ext uri="{FF2B5EF4-FFF2-40B4-BE49-F238E27FC236}">
                  <a16:creationId xmlns:a16="http://schemas.microsoft.com/office/drawing/2014/main" id="{E964897A-87DE-4E50-ABC0-E347A05F3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632"/>
              <a:ext cx="480" cy="339"/>
              <a:chOff x="1296" y="3696"/>
              <a:chExt cx="480" cy="339"/>
            </a:xfrm>
          </p:grpSpPr>
          <p:sp>
            <p:nvSpPr>
              <p:cNvPr id="884787" name="Rectangle 51">
                <a:extLst>
                  <a:ext uri="{FF2B5EF4-FFF2-40B4-BE49-F238E27FC236}">
                    <a16:creationId xmlns:a16="http://schemas.microsoft.com/office/drawing/2014/main" id="{B6B7C1EE-3979-4687-8907-368FCFE91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696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400" b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(</a:t>
                </a:r>
                <a:r>
                  <a:rPr lang="en-US" altLang="zh-CN" sz="2400" b="0" i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</a:t>
                </a:r>
                <a:r>
                  <a:rPr lang="en-US" altLang="zh-CN" sz="2400" b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)</a:t>
                </a:r>
                <a:endParaRPr lang="zh-CN" altLang="en-US" sz="2400" b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884788" name="Rectangle 52">
                <a:extLst>
                  <a:ext uri="{FF2B5EF4-FFF2-40B4-BE49-F238E27FC236}">
                    <a16:creationId xmlns:a16="http://schemas.microsoft.com/office/drawing/2014/main" id="{54C5EA09-2E28-46FC-A5A2-D57CF1AD4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9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i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</a:t>
                </a:r>
                <a:r>
                  <a:rPr lang="en-US" altLang="zh-CN" sz="2400" b="0" baseline="-250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0</a:t>
                </a:r>
                <a:endParaRPr lang="zh-CN" altLang="en-US" sz="2400" b="0" baseline="-2500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p:grpSp>
        <p:grpSp>
          <p:nvGrpSpPr>
            <p:cNvPr id="884789" name="Group 53">
              <a:extLst>
                <a:ext uri="{FF2B5EF4-FFF2-40B4-BE49-F238E27FC236}">
                  <a16:creationId xmlns:a16="http://schemas.microsoft.com/office/drawing/2014/main" id="{17EFA81E-CCD2-407F-ADF4-F5921DC255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680"/>
              <a:ext cx="565" cy="387"/>
              <a:chOff x="3552" y="1248"/>
              <a:chExt cx="565" cy="387"/>
            </a:xfrm>
          </p:grpSpPr>
          <p:sp>
            <p:nvSpPr>
              <p:cNvPr id="884790" name="Rectangle 54">
                <a:extLst>
                  <a:ext uri="{FF2B5EF4-FFF2-40B4-BE49-F238E27FC236}">
                    <a16:creationId xmlns:a16="http://schemas.microsoft.com/office/drawing/2014/main" id="{7012E3E5-90C9-429A-8AD6-CB9B68596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1344"/>
                <a:ext cx="26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2</a:t>
                </a:r>
                <a:r>
                  <a:rPr lang="en-US" altLang="zh-CN" sz="2400" b="0" i="1" baseline="3000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</a:t>
                </a:r>
                <a:endParaRPr lang="zh-CN" altLang="en-US" sz="2400" b="0" i="1" baseline="3000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884791" name="Rectangle 55">
                <a:extLst>
                  <a:ext uri="{FF2B5EF4-FFF2-40B4-BE49-F238E27FC236}">
                    <a16:creationId xmlns:a16="http://schemas.microsoft.com/office/drawing/2014/main" id="{5A51F1A2-5038-4298-97DD-B6604955B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48"/>
                <a:ext cx="5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(</a:t>
                </a:r>
                <a:r>
                  <a:rPr lang="en-US" altLang="zh-CN" sz="2400" b="0" i="1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S     </a:t>
                </a:r>
                <a:r>
                  <a:rPr lang="en-US" altLang="zh-CN" sz="2400" b="0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)</a:t>
                </a:r>
                <a:endParaRPr lang="zh-CN" altLang="en-US" sz="2400" b="0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p:grpSp>
        <p:grpSp>
          <p:nvGrpSpPr>
            <p:cNvPr id="884792" name="Group 56">
              <a:extLst>
                <a:ext uri="{FF2B5EF4-FFF2-40B4-BE49-F238E27FC236}">
                  <a16:creationId xmlns:a16="http://schemas.microsoft.com/office/drawing/2014/main" id="{E84AEED0-4495-4D15-A0DB-4D79EA9BD5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632"/>
              <a:ext cx="480" cy="339"/>
              <a:chOff x="1296" y="3696"/>
              <a:chExt cx="480" cy="339"/>
            </a:xfrm>
          </p:grpSpPr>
          <p:sp>
            <p:nvSpPr>
              <p:cNvPr id="884793" name="Rectangle 57">
                <a:extLst>
                  <a:ext uri="{FF2B5EF4-FFF2-40B4-BE49-F238E27FC236}">
                    <a16:creationId xmlns:a16="http://schemas.microsoft.com/office/drawing/2014/main" id="{C619B6F6-6F9E-49E7-BBF2-630CAA585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696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400" b="0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(</a:t>
                </a:r>
                <a:r>
                  <a:rPr lang="en-US" altLang="zh-CN" sz="2400" b="0" i="1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</a:t>
                </a:r>
                <a:r>
                  <a:rPr lang="en-US" altLang="zh-CN" sz="2400" b="0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)</a:t>
                </a:r>
                <a:endParaRPr lang="zh-CN" altLang="en-US" sz="2400" b="0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884794" name="Rectangle 58">
                <a:extLst>
                  <a:ext uri="{FF2B5EF4-FFF2-40B4-BE49-F238E27FC236}">
                    <a16:creationId xmlns:a16="http://schemas.microsoft.com/office/drawing/2014/main" id="{711948F5-8E0B-4853-9D08-3164EAAC1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9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i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</a:t>
                </a:r>
                <a:r>
                  <a:rPr lang="en-US" altLang="zh-CN" sz="2400" b="0" baseline="-250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1</a:t>
                </a:r>
                <a:endParaRPr lang="zh-CN" altLang="en-US" sz="2400" b="0" baseline="-2500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p:grpSp>
        <p:grpSp>
          <p:nvGrpSpPr>
            <p:cNvPr id="884795" name="Group 59">
              <a:extLst>
                <a:ext uri="{FF2B5EF4-FFF2-40B4-BE49-F238E27FC236}">
                  <a16:creationId xmlns:a16="http://schemas.microsoft.com/office/drawing/2014/main" id="{AF71B4C9-2ABC-455B-8CED-8D94CFD2F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632"/>
              <a:ext cx="480" cy="339"/>
              <a:chOff x="1296" y="3696"/>
              <a:chExt cx="480" cy="339"/>
            </a:xfrm>
          </p:grpSpPr>
          <p:sp>
            <p:nvSpPr>
              <p:cNvPr id="884796" name="Rectangle 60">
                <a:extLst>
                  <a:ext uri="{FF2B5EF4-FFF2-40B4-BE49-F238E27FC236}">
                    <a16:creationId xmlns:a16="http://schemas.microsoft.com/office/drawing/2014/main" id="{CBFD1189-1628-46AB-8A1A-419A4E1EE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696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400" b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(</a:t>
                </a:r>
                <a:r>
                  <a:rPr lang="en-US" altLang="zh-CN" sz="2400" b="0" i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</a:t>
                </a:r>
                <a:r>
                  <a:rPr lang="en-US" altLang="zh-CN" sz="2400" b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)</a:t>
                </a:r>
                <a:endParaRPr lang="zh-CN" altLang="en-US" sz="2400" b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884797" name="Rectangle 61">
                <a:extLst>
                  <a:ext uri="{FF2B5EF4-FFF2-40B4-BE49-F238E27FC236}">
                    <a16:creationId xmlns:a16="http://schemas.microsoft.com/office/drawing/2014/main" id="{98E788B4-A597-4E6A-A028-8A7A904D9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9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i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</a:t>
                </a:r>
                <a:r>
                  <a:rPr lang="en-US" altLang="zh-CN" sz="2400" b="0" baseline="-250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2</a:t>
                </a:r>
                <a:endParaRPr lang="zh-CN" altLang="en-US" sz="2400" b="0" baseline="-2500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p:grpSp>
        <p:grpSp>
          <p:nvGrpSpPr>
            <p:cNvPr id="884798" name="Group 62">
              <a:extLst>
                <a:ext uri="{FF2B5EF4-FFF2-40B4-BE49-F238E27FC236}">
                  <a16:creationId xmlns:a16="http://schemas.microsoft.com/office/drawing/2014/main" id="{F2A2C0AE-7033-4EB0-9DA7-D5980795C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632"/>
              <a:ext cx="480" cy="339"/>
              <a:chOff x="1296" y="3696"/>
              <a:chExt cx="480" cy="339"/>
            </a:xfrm>
          </p:grpSpPr>
          <p:sp>
            <p:nvSpPr>
              <p:cNvPr id="884799" name="Rectangle 63">
                <a:extLst>
                  <a:ext uri="{FF2B5EF4-FFF2-40B4-BE49-F238E27FC236}">
                    <a16:creationId xmlns:a16="http://schemas.microsoft.com/office/drawing/2014/main" id="{5C303F50-6FB2-4396-A470-D5B240DFB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696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400" b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(</a:t>
                </a:r>
                <a:r>
                  <a:rPr lang="en-US" altLang="zh-CN" sz="2400" b="0" i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</a:t>
                </a:r>
                <a:r>
                  <a:rPr lang="en-US" altLang="zh-CN" sz="2400" b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)</a:t>
                </a:r>
                <a:endParaRPr lang="zh-CN" altLang="en-US" sz="2400" b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884800" name="Rectangle 64">
                <a:extLst>
                  <a:ext uri="{FF2B5EF4-FFF2-40B4-BE49-F238E27FC236}">
                    <a16:creationId xmlns:a16="http://schemas.microsoft.com/office/drawing/2014/main" id="{AC22A0F0-C538-4E3F-A0FB-2968C3A9F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9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i="1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</a:t>
                </a:r>
                <a:r>
                  <a:rPr lang="en-US" altLang="zh-CN" sz="2400" b="0" baseline="-2500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3</a:t>
                </a:r>
                <a:endParaRPr lang="zh-CN" altLang="en-US" sz="2400" b="0" baseline="-2500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p:grpSp>
        <p:grpSp>
          <p:nvGrpSpPr>
            <p:cNvPr id="884801" name="Group 65">
              <a:extLst>
                <a:ext uri="{FF2B5EF4-FFF2-40B4-BE49-F238E27FC236}">
                  <a16:creationId xmlns:a16="http://schemas.microsoft.com/office/drawing/2014/main" id="{3D51B070-2533-4A5A-A8BB-3DA8F8084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1680"/>
              <a:ext cx="544" cy="387"/>
              <a:chOff x="3552" y="1248"/>
              <a:chExt cx="544" cy="387"/>
            </a:xfrm>
          </p:grpSpPr>
          <p:sp>
            <p:nvSpPr>
              <p:cNvPr id="884802" name="Rectangle 66">
                <a:extLst>
                  <a:ext uri="{FF2B5EF4-FFF2-40B4-BE49-F238E27FC236}">
                    <a16:creationId xmlns:a16="http://schemas.microsoft.com/office/drawing/2014/main" id="{5942762E-96C8-4665-A982-1906DDE70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1344"/>
                <a:ext cx="26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2</a:t>
                </a:r>
                <a:r>
                  <a:rPr lang="en-US" altLang="zh-CN" sz="2400" b="0" i="1" baseline="3000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</a:t>
                </a:r>
                <a:endParaRPr lang="zh-CN" altLang="en-US" sz="2400" b="0" i="1" baseline="3000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884803" name="Rectangle 67">
                <a:extLst>
                  <a:ext uri="{FF2B5EF4-FFF2-40B4-BE49-F238E27FC236}">
                    <a16:creationId xmlns:a16="http://schemas.microsoft.com/office/drawing/2014/main" id="{3B832B08-851F-4C2E-BB13-33A6078BC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48"/>
                <a:ext cx="5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(</a:t>
                </a:r>
                <a:r>
                  <a:rPr lang="en-US" altLang="zh-CN" sz="2400" b="0" i="1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R    </a:t>
                </a:r>
                <a:r>
                  <a:rPr lang="en-US" altLang="zh-CN" sz="2400" b="0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)</a:t>
                </a:r>
                <a:endParaRPr lang="zh-CN" altLang="en-US" sz="2400" b="0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p:grpSp>
        <p:grpSp>
          <p:nvGrpSpPr>
            <p:cNvPr id="884804" name="Group 68">
              <a:extLst>
                <a:ext uri="{FF2B5EF4-FFF2-40B4-BE49-F238E27FC236}">
                  <a16:creationId xmlns:a16="http://schemas.microsoft.com/office/drawing/2014/main" id="{FB1CFCB6-A476-4516-A6AD-6FCFAB8CD6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680"/>
              <a:ext cx="542" cy="387"/>
              <a:chOff x="3552" y="1248"/>
              <a:chExt cx="542" cy="387"/>
            </a:xfrm>
          </p:grpSpPr>
          <p:sp>
            <p:nvSpPr>
              <p:cNvPr id="884805" name="Rectangle 69">
                <a:extLst>
                  <a:ext uri="{FF2B5EF4-FFF2-40B4-BE49-F238E27FC236}">
                    <a16:creationId xmlns:a16="http://schemas.microsoft.com/office/drawing/2014/main" id="{56B7A5A4-E50D-4D58-9C67-E003D20AF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1344"/>
                <a:ext cx="26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2</a:t>
                </a:r>
                <a:r>
                  <a:rPr lang="en-US" altLang="zh-CN" sz="2400" b="0" i="1" baseline="3000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</a:t>
                </a:r>
                <a:endParaRPr lang="zh-CN" altLang="en-US" sz="2400" b="0" i="1" baseline="3000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884806" name="Rectangle 70">
                <a:extLst>
                  <a:ext uri="{FF2B5EF4-FFF2-40B4-BE49-F238E27FC236}">
                    <a16:creationId xmlns:a16="http://schemas.microsoft.com/office/drawing/2014/main" id="{68928570-9580-42CA-9C09-D0ECC4688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48"/>
                <a:ext cx="54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(</a:t>
                </a:r>
                <a:r>
                  <a:rPr lang="en-US" altLang="zh-CN" sz="2400" b="0" i="1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T    </a:t>
                </a:r>
                <a:r>
                  <a:rPr lang="en-US" altLang="zh-CN" sz="2400" b="0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)</a:t>
                </a:r>
                <a:endParaRPr lang="zh-CN" altLang="en-US" sz="2400" b="0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p:grpSp>
        <p:grpSp>
          <p:nvGrpSpPr>
            <p:cNvPr id="884807" name="Group 71">
              <a:extLst>
                <a:ext uri="{FF2B5EF4-FFF2-40B4-BE49-F238E27FC236}">
                  <a16:creationId xmlns:a16="http://schemas.microsoft.com/office/drawing/2014/main" id="{7F1AC5DB-448E-40BF-9C80-DDCDC0772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680"/>
              <a:ext cx="595" cy="387"/>
              <a:chOff x="3552" y="1248"/>
              <a:chExt cx="595" cy="387"/>
            </a:xfrm>
          </p:grpSpPr>
          <p:sp>
            <p:nvSpPr>
              <p:cNvPr id="884808" name="Rectangle 72">
                <a:extLst>
                  <a:ext uri="{FF2B5EF4-FFF2-40B4-BE49-F238E27FC236}">
                    <a16:creationId xmlns:a16="http://schemas.microsoft.com/office/drawing/2014/main" id="{2E226A06-9FFC-4372-BEA4-45046EB73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1344"/>
                <a:ext cx="26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2</a:t>
                </a:r>
                <a:r>
                  <a:rPr lang="en-US" altLang="zh-CN" sz="2400" b="0" i="1" baseline="3000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k</a:t>
                </a:r>
                <a:endParaRPr lang="zh-CN" altLang="en-US" sz="2400" b="0" i="1" baseline="3000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884809" name="Rectangle 73">
                <a:extLst>
                  <a:ext uri="{FF2B5EF4-FFF2-40B4-BE49-F238E27FC236}">
                    <a16:creationId xmlns:a16="http://schemas.microsoft.com/office/drawing/2014/main" id="{0CDF7313-F437-409A-A2B6-481DE4AA4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48"/>
                <a:ext cx="59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(</a:t>
                </a:r>
                <a:r>
                  <a:rPr lang="en-US" altLang="zh-CN" sz="2400" b="0" i="1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C     </a:t>
                </a:r>
                <a:r>
                  <a:rPr lang="en-US" altLang="zh-CN" sz="2400" b="0" dirty="0">
                    <a:solidFill>
                      <a:srgbClr val="0000CC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)</a:t>
                </a:r>
                <a:endParaRPr lang="zh-CN" altLang="en-US" sz="2400" b="0" dirty="0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p:grpSp>
      </p:grpSp>
      <p:sp>
        <p:nvSpPr>
          <p:cNvPr id="884810" name="Rectangle 74">
            <a:extLst>
              <a:ext uri="{FF2B5EF4-FFF2-40B4-BE49-F238E27FC236}">
                <a16:creationId xmlns:a16="http://schemas.microsoft.com/office/drawing/2014/main" id="{61DA2526-6AB1-4A32-BD64-212056C80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906" y="4799730"/>
            <a:ext cx="3666388" cy="46166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精确值：</a:t>
            </a:r>
            <a:r>
              <a:rPr lang="zh-CN" altLang="en-US" sz="2400" b="0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0.94608307</a:t>
            </a:r>
            <a:r>
              <a:rPr lang="zh-CN" altLang="en-US" sz="2400" b="0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0367…</a:t>
            </a:r>
          </a:p>
        </p:txBody>
      </p:sp>
    </p:spTree>
    <p:extLst>
      <p:ext uri="{BB962C8B-B14F-4D97-AF65-F5344CB8AC3E}">
        <p14:creationId xmlns:p14="http://schemas.microsoft.com/office/powerpoint/2010/main" val="2577786704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54B840-BE58-49CF-B0E3-AEE18D3C4F9A}"/>
              </a:ext>
            </a:extLst>
          </p:cNvPr>
          <p:cNvSpPr txBox="1"/>
          <p:nvPr/>
        </p:nvSpPr>
        <p:spPr>
          <a:xfrm>
            <a:off x="3779912" y="4766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作业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7.3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1A41E6-1E94-438E-8DA3-E0DD606C6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9" y="980728"/>
            <a:ext cx="7953375" cy="20478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63E384D-6D3F-4230-B9B9-531BF6176D9E}"/>
              </a:ext>
            </a:extLst>
          </p:cNvPr>
          <p:cNvSpPr txBox="1"/>
          <p:nvPr/>
        </p:nvSpPr>
        <p:spPr>
          <a:xfrm>
            <a:off x="147010" y="368538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算法与程序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C58834-7E1F-4E34-927B-9FD7F8485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" y="4365104"/>
            <a:ext cx="8622704" cy="104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923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F2F9B62-98F6-4940-94ED-EC6109158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6899" y="492024"/>
            <a:ext cx="5410200" cy="6413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高斯（</a:t>
            </a:r>
            <a:r>
              <a:rPr lang="en-US" altLang="zh-CN" sz="3600">
                <a:latin typeface="Times New Roman" panose="02020603050405020304" pitchFamily="18" charset="0"/>
              </a:rPr>
              <a:t>Gauss</a:t>
            </a:r>
            <a:r>
              <a:rPr lang="zh-CN" altLang="en-US" sz="3600">
                <a:latin typeface="Times New Roman" panose="02020603050405020304" pitchFamily="18" charset="0"/>
              </a:rPr>
              <a:t>）求积公式</a:t>
            </a:r>
          </a:p>
        </p:txBody>
      </p:sp>
      <p:sp>
        <p:nvSpPr>
          <p:cNvPr id="875523" name="AutoShape 3" descr="白色大理石">
            <a:extLst>
              <a:ext uri="{FF2B5EF4-FFF2-40B4-BE49-F238E27FC236}">
                <a16:creationId xmlns:a16="http://schemas.microsoft.com/office/drawing/2014/main" id="{1915EB5D-7F0E-44FC-9961-28EF7DFF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" y="1366700"/>
            <a:ext cx="1440160" cy="524199"/>
          </a:xfrm>
          <a:prstGeom prst="bevel">
            <a:avLst>
              <a:gd name="adj" fmla="val 125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2800" b="1" dirty="0">
                <a:ea typeface="楷体_GB2312" pitchFamily="49" charset="-122"/>
              </a:rPr>
              <a:t>定义</a:t>
            </a:r>
            <a:r>
              <a:rPr kumimoji="0" lang="en-US" altLang="zh-CN" sz="2800" b="1" dirty="0">
                <a:ea typeface="楷体_GB2312" pitchFamily="49" charset="-122"/>
              </a:rPr>
              <a:t>7.3</a:t>
            </a:r>
            <a:endParaRPr kumimoji="0" lang="zh-CN" altLang="en-US" sz="2800" b="1" dirty="0">
              <a:ea typeface="楷体_GB2312" pitchFamily="49" charset="-122"/>
            </a:endParaRPr>
          </a:p>
        </p:txBody>
      </p:sp>
      <p:grpSp>
        <p:nvGrpSpPr>
          <p:cNvPr id="875524" name="Group 4">
            <a:extLst>
              <a:ext uri="{FF2B5EF4-FFF2-40B4-BE49-F238E27FC236}">
                <a16:creationId xmlns:a16="http://schemas.microsoft.com/office/drawing/2014/main" id="{6D27B4FB-CB9C-44AF-B4B1-AA8269E5DE74}"/>
              </a:ext>
            </a:extLst>
          </p:cNvPr>
          <p:cNvGrpSpPr>
            <a:grpSpLocks/>
          </p:cNvGrpSpPr>
          <p:nvPr/>
        </p:nvGrpSpPr>
        <p:grpSpPr bwMode="auto">
          <a:xfrm>
            <a:off x="419099" y="1366700"/>
            <a:ext cx="8305800" cy="2538413"/>
            <a:chOff x="192" y="864"/>
            <a:chExt cx="5232" cy="1599"/>
          </a:xfrm>
        </p:grpSpPr>
        <p:sp>
          <p:nvSpPr>
            <p:cNvPr id="23559" name="Rectangle 5">
              <a:extLst>
                <a:ext uri="{FF2B5EF4-FFF2-40B4-BE49-F238E27FC236}">
                  <a16:creationId xmlns:a16="http://schemas.microsoft.com/office/drawing/2014/main" id="{C28E3700-D8BB-4402-B1FE-6F801C0D9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864"/>
              <a:ext cx="5232" cy="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en-US" sz="2600" b="1" dirty="0">
                  <a:solidFill>
                    <a:srgbClr val="0000CC"/>
                  </a:solidFill>
                </a:rPr>
                <a:t>               若存在 </a:t>
              </a:r>
              <a:r>
                <a:rPr lang="en-US" altLang="zh-CN" b="1" i="1" dirty="0"/>
                <a:t>n</a:t>
              </a:r>
              <a:r>
                <a:rPr lang="en-US" altLang="zh-CN" b="1" dirty="0"/>
                <a:t>+1</a:t>
              </a:r>
              <a:r>
                <a:rPr lang="en-US" altLang="zh-CN" b="1" dirty="0">
                  <a:solidFill>
                    <a:srgbClr val="0000CC"/>
                  </a:solidFill>
                </a:rPr>
                <a:t> </a:t>
              </a:r>
              <a:r>
                <a:rPr lang="zh-CN" altLang="en-US" b="1" dirty="0">
                  <a:solidFill>
                    <a:srgbClr val="0000CC"/>
                  </a:solidFill>
                </a:rPr>
                <a:t>个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节点 </a:t>
              </a:r>
              <a:r>
                <a:rPr lang="en-US" altLang="zh-CN" sz="2600" b="1" i="1" dirty="0"/>
                <a:t>x</a:t>
              </a:r>
              <a:r>
                <a:rPr lang="en-US" altLang="zh-CN" sz="2600" b="1" i="1" baseline="-25000" dirty="0"/>
                <a:t>i </a:t>
              </a:r>
              <a:r>
                <a:rPr lang="zh-CN" altLang="en-US" sz="2600" b="1" dirty="0">
                  <a:sym typeface="Symbol" panose="05050102010706020507" pitchFamily="18" charset="2"/>
                </a:rPr>
                <a:t>[</a:t>
              </a:r>
              <a:r>
                <a:rPr lang="en-US" altLang="zh-CN" sz="2600" b="1" i="1" dirty="0">
                  <a:sym typeface="Symbol" panose="05050102010706020507" pitchFamily="18" charset="2"/>
                </a:rPr>
                <a:t>a</a:t>
              </a:r>
              <a:r>
                <a:rPr lang="en-US" altLang="zh-CN" sz="2600" b="1" dirty="0">
                  <a:sym typeface="Symbol" panose="05050102010706020507" pitchFamily="18" charset="2"/>
                </a:rPr>
                <a:t>, </a:t>
              </a:r>
              <a:r>
                <a:rPr lang="en-US" altLang="zh-CN" sz="2600" b="1" i="1" dirty="0">
                  <a:sym typeface="Symbol" panose="05050102010706020507" pitchFamily="18" charset="2"/>
                </a:rPr>
                <a:t>b</a:t>
              </a:r>
              <a:r>
                <a:rPr lang="en-US" altLang="zh-CN" sz="2600" b="1" dirty="0">
                  <a:sym typeface="Symbol" panose="05050102010706020507" pitchFamily="18" charset="2"/>
                </a:rPr>
                <a:t>]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及求积系数</a:t>
              </a:r>
              <a:r>
                <a:rPr lang="en-US" altLang="zh-CN" sz="2600" b="1" i="1" dirty="0">
                  <a:ea typeface="楷体_GB2312" pitchFamily="49" charset="-122"/>
                  <a:sym typeface="Symbol" panose="05050102010706020507" pitchFamily="18" charset="2"/>
                </a:rPr>
                <a:t></a:t>
              </a:r>
              <a:r>
                <a:rPr lang="en-US" altLang="zh-CN" sz="2600" b="1" i="1" baseline="-25000" dirty="0" err="1"/>
                <a:t>i</a:t>
              </a:r>
              <a:r>
                <a:rPr lang="en-US" altLang="zh-CN" sz="2600" b="1" i="1" baseline="-25000" dirty="0">
                  <a:solidFill>
                    <a:srgbClr val="990000"/>
                  </a:solidFill>
                </a:rPr>
                <a:t>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，使得下面的求积公式具有 </a:t>
              </a:r>
              <a:r>
                <a:rPr lang="zh-CN" altLang="en-US" sz="2600" b="1" dirty="0"/>
                <a:t>2</a:t>
              </a:r>
              <a:r>
                <a:rPr lang="en-US" altLang="zh-CN" sz="2600" b="1" i="1" dirty="0"/>
                <a:t>n</a:t>
              </a:r>
              <a:r>
                <a:rPr lang="zh-CN" altLang="en-US" sz="2600" b="1" dirty="0"/>
                <a:t>+1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次代数精度，则称节点 </a:t>
              </a:r>
              <a:r>
                <a:rPr lang="en-US" altLang="zh-CN" sz="2600" b="1" i="1" dirty="0"/>
                <a:t>x</a:t>
              </a:r>
              <a:r>
                <a:rPr lang="en-US" altLang="zh-CN" sz="2600" b="1" i="1" baseline="-25000" dirty="0"/>
                <a:t>i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为</a:t>
              </a:r>
              <a:r>
                <a:rPr lang="zh-CN" altLang="en-US" sz="2600" b="1" dirty="0">
                  <a:solidFill>
                    <a:srgbClr val="990000"/>
                  </a:solidFill>
                </a:rPr>
                <a:t>高斯点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，</a:t>
              </a:r>
              <a:r>
                <a:rPr lang="en-US" altLang="zh-CN" sz="2600" b="1" i="1" dirty="0">
                  <a:ea typeface="楷体_GB2312" pitchFamily="49" charset="-122"/>
                  <a:sym typeface="Symbol" panose="05050102010706020507" pitchFamily="18" charset="2"/>
                </a:rPr>
                <a:t></a:t>
              </a:r>
              <a:r>
                <a:rPr lang="en-US" altLang="zh-CN" sz="2600" b="1" i="1" baseline="-25000" dirty="0" err="1"/>
                <a:t>i</a:t>
              </a:r>
              <a:r>
                <a:rPr lang="en-US" altLang="zh-CN" sz="2600" b="1" i="1" baseline="-25000" dirty="0"/>
                <a:t>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为</a:t>
              </a:r>
              <a:r>
                <a:rPr lang="zh-CN" altLang="en-US" sz="2600" b="1" dirty="0">
                  <a:solidFill>
                    <a:srgbClr val="990000"/>
                  </a:solidFill>
                </a:rPr>
                <a:t>高斯系数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，求积公式为</a:t>
              </a:r>
              <a:r>
                <a:rPr lang="zh-CN" altLang="en-US" sz="2600" b="1" dirty="0">
                  <a:solidFill>
                    <a:srgbClr val="990000"/>
                  </a:solidFill>
                </a:rPr>
                <a:t>高斯(</a:t>
              </a:r>
              <a:r>
                <a:rPr lang="en-US" altLang="zh-CN" sz="2600" b="1" dirty="0">
                  <a:solidFill>
                    <a:srgbClr val="990000"/>
                  </a:solidFill>
                </a:rPr>
                <a:t>Gauss)</a:t>
              </a:r>
              <a:r>
                <a:rPr lang="zh-CN" altLang="en-US" sz="2600" b="1" dirty="0">
                  <a:solidFill>
                    <a:srgbClr val="990000"/>
                  </a:solidFill>
                </a:rPr>
                <a:t>求积公式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。</a:t>
              </a:r>
            </a:p>
          </p:txBody>
        </p:sp>
        <p:graphicFrame>
          <p:nvGraphicFramePr>
            <p:cNvPr id="23560" name="Object 6">
              <a:extLst>
                <a:ext uri="{FF2B5EF4-FFF2-40B4-BE49-F238E27FC236}">
                  <a16:creationId xmlns:a16="http://schemas.microsoft.com/office/drawing/2014/main" id="{83947261-2321-41F7-9304-013F9430BF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4033063"/>
                </p:ext>
              </p:extLst>
            </p:nvPr>
          </p:nvGraphicFramePr>
          <p:xfrm>
            <a:off x="1763" y="1922"/>
            <a:ext cx="1938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62" name="Equation" r:id="rId5" imgW="1548728" imgH="431613" progId="Equation.DSMT4">
                    <p:embed/>
                  </p:oleObj>
                </mc:Choice>
                <mc:Fallback>
                  <p:oleObj name="Equation" r:id="rId5" imgW="1548728" imgH="431613" progId="Equation.DSMT4">
                    <p:embed/>
                    <p:pic>
                      <p:nvPicPr>
                        <p:cNvPr id="23560" name="Object 6">
                          <a:extLst>
                            <a:ext uri="{FF2B5EF4-FFF2-40B4-BE49-F238E27FC236}">
                              <a16:creationId xmlns:a16="http://schemas.microsoft.com/office/drawing/2014/main" id="{83947261-2321-41F7-9304-013F9430BF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" y="1922"/>
                          <a:ext cx="1938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5527" name="AutoShape 7" descr="再生纸">
            <a:extLst>
              <a:ext uri="{FF2B5EF4-FFF2-40B4-BE49-F238E27FC236}">
                <a16:creationId xmlns:a16="http://schemas.microsoft.com/office/drawing/2014/main" id="{3AA94894-806B-4C91-A12E-D34F93B6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79" y="4367526"/>
            <a:ext cx="8639175" cy="1351647"/>
          </a:xfrm>
          <a:prstGeom prst="roundRect">
            <a:avLst>
              <a:gd name="adj" fmla="val 16667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</a:t>
            </a:r>
            <a:r>
              <a:rPr lang="zh-CN" altLang="en-US" sz="26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en-US" altLang="zh-CN" sz="2600" b="1" dirty="0">
                <a:solidFill>
                  <a:srgbClr val="0000CC"/>
                </a:solidFill>
                <a:ea typeface="楷体_GB2312" pitchFamily="49" charset="-122"/>
              </a:rPr>
              <a:t>Gauss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求积公式仍然是</a:t>
            </a:r>
            <a:r>
              <a:rPr lang="zh-CN" altLang="en-US" sz="2600" b="1" dirty="0">
                <a:solidFill>
                  <a:srgbClr val="990000"/>
                </a:solidFill>
                <a:ea typeface="楷体_GB2312" pitchFamily="49" charset="-122"/>
              </a:rPr>
              <a:t>插值型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求积公式；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6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     (2)</a:t>
            </a:r>
            <a:r>
              <a:rPr lang="en-US" altLang="zh-CN" sz="2600" b="1" dirty="0">
                <a:solidFill>
                  <a:srgbClr val="0000CC"/>
                </a:solidFill>
                <a:ea typeface="楷体_GB2312" pitchFamily="49" charset="-122"/>
              </a:rPr>
              <a:t>Gauss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系数可通过</a:t>
            </a:r>
            <a:r>
              <a:rPr lang="en-US" altLang="zh-CN" sz="2600" b="1" dirty="0">
                <a:solidFill>
                  <a:srgbClr val="0000CC"/>
                </a:solidFill>
                <a:ea typeface="楷体_GB2312" pitchFamily="49" charset="-122"/>
              </a:rPr>
              <a:t>Gauss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点和</a:t>
            </a:r>
            <a:r>
              <a:rPr lang="en-US" altLang="zh-CN" sz="2600" b="1" dirty="0">
                <a:solidFill>
                  <a:srgbClr val="0000CC"/>
                </a:solidFill>
                <a:ea typeface="楷体_GB2312" pitchFamily="49" charset="-122"/>
              </a:rPr>
              <a:t>Lagrange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基函数得到</a:t>
            </a:r>
            <a:r>
              <a:rPr lang="en-US" altLang="zh-CN" sz="2600" b="1" dirty="0">
                <a:solidFill>
                  <a:srgbClr val="0000CC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875528" name="Text Box 8">
            <a:extLst>
              <a:ext uri="{FF2B5EF4-FFF2-40B4-BE49-F238E27FC236}">
                <a16:creationId xmlns:a16="http://schemas.microsoft.com/office/drawing/2014/main" id="{2916E448-B56F-455F-B40C-9F769D562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026" y="3177244"/>
            <a:ext cx="194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(*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4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75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75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87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7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5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5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23" grpId="0" animBg="1" autoUpdateAnimBg="0"/>
      <p:bldP spid="875527" grpId="0" animBg="1" autoUpdateAnimBg="0"/>
      <p:bldP spid="87552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596" name="Group 4">
            <a:extLst>
              <a:ext uri="{FF2B5EF4-FFF2-40B4-BE49-F238E27FC236}">
                <a16:creationId xmlns:a16="http://schemas.microsoft.com/office/drawing/2014/main" id="{1580E808-FFB3-4D3E-9930-C53727D97C5F}"/>
              </a:ext>
            </a:extLst>
          </p:cNvPr>
          <p:cNvGrpSpPr>
            <a:grpSpLocks/>
          </p:cNvGrpSpPr>
          <p:nvPr/>
        </p:nvGrpSpPr>
        <p:grpSpPr bwMode="auto">
          <a:xfrm>
            <a:off x="347664" y="304800"/>
            <a:ext cx="7680820" cy="1346968"/>
            <a:chOff x="219" y="192"/>
            <a:chExt cx="5729" cy="902"/>
          </a:xfrm>
        </p:grpSpPr>
        <p:sp>
          <p:nvSpPr>
            <p:cNvPr id="24594" name="Rectangle 5">
              <a:extLst>
                <a:ext uri="{FF2B5EF4-FFF2-40B4-BE49-F238E27FC236}">
                  <a16:creationId xmlns:a16="http://schemas.microsoft.com/office/drawing/2014/main" id="{743F9E4A-44F5-4A6A-B54B-1BFFBD5B4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92"/>
              <a:ext cx="5156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00CC"/>
                  </a:solidFill>
                  <a:latin typeface="+mn-ea"/>
                  <a:ea typeface="+mn-ea"/>
                </a:rPr>
                <a:t>用 </a:t>
              </a:r>
              <a:r>
                <a:rPr lang="en-US" altLang="zh-CN" b="1" i="1" dirty="0">
                  <a:latin typeface="+mn-ea"/>
                  <a:ea typeface="+mn-ea"/>
                </a:rPr>
                <a:t>n</a:t>
              </a:r>
              <a:r>
                <a:rPr lang="en-US" altLang="zh-CN" b="1" dirty="0">
                  <a:latin typeface="+mn-ea"/>
                  <a:ea typeface="+mn-ea"/>
                </a:rPr>
                <a:t>+1</a:t>
              </a:r>
              <a:r>
                <a:rPr lang="en-US" altLang="zh-CN" b="1" dirty="0">
                  <a:solidFill>
                    <a:srgbClr val="0000CC"/>
                  </a:solidFill>
                  <a:latin typeface="+mn-ea"/>
                  <a:ea typeface="+mn-ea"/>
                </a:rPr>
                <a:t> </a:t>
              </a:r>
              <a:r>
                <a:rPr lang="zh-CN" altLang="en-US" b="1" dirty="0">
                  <a:solidFill>
                    <a:srgbClr val="0000CC"/>
                  </a:solidFill>
                  <a:latin typeface="+mn-ea"/>
                  <a:ea typeface="+mn-ea"/>
                </a:rPr>
                <a:t>个点 </a:t>
              </a:r>
              <a:r>
                <a:rPr lang="en-US" altLang="zh-CN" b="1" i="1" dirty="0">
                  <a:latin typeface="+mn-ea"/>
                  <a:ea typeface="+mn-ea"/>
                </a:rPr>
                <a:t>x</a:t>
              </a:r>
              <a:r>
                <a:rPr lang="en-US" altLang="zh-CN" b="1" baseline="-25000" dirty="0">
                  <a:latin typeface="+mn-ea"/>
                  <a:ea typeface="+mn-ea"/>
                </a:rPr>
                <a:t>0 </a:t>
              </a:r>
              <a:r>
                <a:rPr lang="en-US" altLang="zh-CN" b="1" dirty="0">
                  <a:latin typeface="+mn-ea"/>
                  <a:ea typeface="+mn-ea"/>
                </a:rPr>
                <a:t>,</a:t>
              </a:r>
              <a:r>
                <a:rPr lang="en-US" altLang="zh-CN" i="1" dirty="0">
                  <a:latin typeface="+mn-ea"/>
                </a:rPr>
                <a:t> x</a:t>
              </a:r>
              <a:r>
                <a:rPr lang="en-US" altLang="zh-CN" baseline="-25000" dirty="0">
                  <a:latin typeface="+mn-ea"/>
                </a:rPr>
                <a:t>1 </a:t>
              </a:r>
              <a:r>
                <a:rPr lang="en-US" altLang="zh-CN" dirty="0">
                  <a:latin typeface="+mn-ea"/>
                </a:rPr>
                <a:t>,</a:t>
              </a:r>
              <a:r>
                <a:rPr lang="en-US" altLang="zh-CN" b="1" dirty="0">
                  <a:latin typeface="+mn-ea"/>
                  <a:ea typeface="+mn-ea"/>
                </a:rPr>
                <a:t> … , </a:t>
              </a:r>
              <a:r>
                <a:rPr lang="en-US" altLang="zh-CN" b="1" i="1" dirty="0" err="1">
                  <a:latin typeface="+mn-ea"/>
                  <a:ea typeface="+mn-ea"/>
                </a:rPr>
                <a:t>x</a:t>
              </a:r>
              <a:r>
                <a:rPr lang="en-US" altLang="zh-CN" b="1" i="1" baseline="-25000" dirty="0" err="1">
                  <a:latin typeface="+mn-ea"/>
                  <a:ea typeface="+mn-ea"/>
                </a:rPr>
                <a:t>n</a:t>
              </a:r>
              <a:r>
                <a:rPr lang="en-US" altLang="zh-CN" b="1" i="1" baseline="-25000" dirty="0">
                  <a:solidFill>
                    <a:srgbClr val="990000"/>
                  </a:solidFill>
                  <a:latin typeface="+mn-ea"/>
                  <a:ea typeface="+mn-ea"/>
                </a:rPr>
                <a:t> </a:t>
              </a:r>
              <a:r>
                <a:rPr lang="zh-CN" altLang="en-US" b="1" dirty="0">
                  <a:solidFill>
                    <a:srgbClr val="0000CC"/>
                  </a:solidFill>
                  <a:latin typeface="+mn-ea"/>
                  <a:ea typeface="+mn-ea"/>
                </a:rPr>
                <a:t>构造的插值型求积公式</a:t>
              </a:r>
            </a:p>
          </p:txBody>
        </p:sp>
        <p:sp>
          <p:nvSpPr>
            <p:cNvPr id="24595" name="Rectangle 6">
              <a:extLst>
                <a:ext uri="{FF2B5EF4-FFF2-40B4-BE49-F238E27FC236}">
                  <a16:creationId xmlns:a16="http://schemas.microsoft.com/office/drawing/2014/main" id="{F0E67ACF-719A-4D0E-9923-8C7A5F96E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613"/>
              <a:ext cx="2711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rgbClr val="0000CC"/>
                  </a:solidFill>
                  <a:latin typeface="+mn-ea"/>
                  <a:ea typeface="+mn-ea"/>
                </a:rPr>
                <a:t>的代数精度不超过 </a:t>
              </a:r>
              <a:r>
                <a:rPr lang="zh-CN" altLang="en-US" b="1" dirty="0">
                  <a:latin typeface="+mn-ea"/>
                  <a:ea typeface="+mn-ea"/>
                </a:rPr>
                <a:t>2</a:t>
              </a:r>
              <a:r>
                <a:rPr lang="en-US" altLang="zh-CN" b="1" i="1" dirty="0">
                  <a:latin typeface="+mn-ea"/>
                  <a:ea typeface="+mn-ea"/>
                </a:rPr>
                <a:t>n</a:t>
              </a:r>
              <a:r>
                <a:rPr lang="en-US" altLang="zh-CN" b="1" dirty="0">
                  <a:latin typeface="+mn-ea"/>
                  <a:ea typeface="+mn-ea"/>
                </a:rPr>
                <a:t>+1</a:t>
              </a:r>
              <a:r>
                <a:rPr lang="zh-CN" altLang="en-US" b="1" dirty="0">
                  <a:solidFill>
                    <a:srgbClr val="0000CC"/>
                  </a:solidFill>
                  <a:latin typeface="+mn-ea"/>
                  <a:ea typeface="+mn-ea"/>
                </a:rPr>
                <a:t>。</a:t>
              </a:r>
            </a:p>
          </p:txBody>
        </p:sp>
        <p:graphicFrame>
          <p:nvGraphicFramePr>
            <p:cNvPr id="24596" name="Object 7">
              <a:extLst>
                <a:ext uri="{FF2B5EF4-FFF2-40B4-BE49-F238E27FC236}">
                  <a16:creationId xmlns:a16="http://schemas.microsoft.com/office/drawing/2014/main" id="{9D5048E5-FCA2-46A1-B9A2-FEA7409484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9706622"/>
                </p:ext>
              </p:extLst>
            </p:nvPr>
          </p:nvGraphicFramePr>
          <p:xfrm>
            <a:off x="219" y="553"/>
            <a:ext cx="1938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60" name="Equation" r:id="rId4" imgW="1548728" imgH="431613" progId="Equation.DSMT4">
                    <p:embed/>
                  </p:oleObj>
                </mc:Choice>
                <mc:Fallback>
                  <p:oleObj name="Equation" r:id="rId4" imgW="1548728" imgH="431613" progId="Equation.DSMT4">
                    <p:embed/>
                    <p:pic>
                      <p:nvPicPr>
                        <p:cNvPr id="24596" name="Object 7">
                          <a:extLst>
                            <a:ext uri="{FF2B5EF4-FFF2-40B4-BE49-F238E27FC236}">
                              <a16:creationId xmlns:a16="http://schemas.microsoft.com/office/drawing/2014/main" id="{9D5048E5-FCA2-46A1-B9A2-FEA7409484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" y="553"/>
                          <a:ext cx="1938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8600" name="Rectangle 8">
            <a:extLst>
              <a:ext uri="{FF2B5EF4-FFF2-40B4-BE49-F238E27FC236}">
                <a16:creationId xmlns:a16="http://schemas.microsoft.com/office/drawing/2014/main" id="{69A4E7FF-5613-40FE-BFD2-D67D9D4D4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0" y="1545636"/>
            <a:ext cx="7265988" cy="51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即</a:t>
            </a:r>
            <a:r>
              <a:rPr lang="en-US" altLang="zh-CN" b="1" dirty="0">
                <a:solidFill>
                  <a:srgbClr val="990000"/>
                </a:solidFill>
                <a:latin typeface="+mn-ea"/>
                <a:ea typeface="+mn-ea"/>
              </a:rPr>
              <a:t>Gauss</a:t>
            </a:r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公式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是</a:t>
            </a:r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插值型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求积公式中</a:t>
            </a:r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代数精度最高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的。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CE394A3-8763-428E-A914-B4797D3C6034}"/>
              </a:ext>
            </a:extLst>
          </p:cNvPr>
          <p:cNvSpPr txBox="1"/>
          <p:nvPr/>
        </p:nvSpPr>
        <p:spPr>
          <a:xfrm>
            <a:off x="178892" y="309197"/>
            <a:ext cx="145464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定理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7.7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Rectangle 99">
            <a:extLst>
              <a:ext uri="{FF2B5EF4-FFF2-40B4-BE49-F238E27FC236}">
                <a16:creationId xmlns:a16="http://schemas.microsoft.com/office/drawing/2014/main" id="{F5EEC0F1-B7A1-47A6-A447-1AB91204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84" y="5422198"/>
            <a:ext cx="2923182" cy="840457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4" name="Rectangle 83">
            <a:extLst>
              <a:ext uri="{FF2B5EF4-FFF2-40B4-BE49-F238E27FC236}">
                <a16:creationId xmlns:a16="http://schemas.microsoft.com/office/drawing/2014/main" id="{FD38FEC9-C33B-4A04-B409-85CCBC728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928" y="2601344"/>
            <a:ext cx="6976310" cy="10048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只需证明：对于上述</a:t>
            </a:r>
            <a:r>
              <a:rPr lang="zh-CN" altLang="en-US" sz="24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插值型</a:t>
            </a:r>
            <a:r>
              <a:rPr lang="zh-CN" altLang="en-US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求积公式，存在一个</a:t>
            </a:r>
          </a:p>
          <a:p>
            <a:pPr algn="l"/>
            <a:r>
              <a:rPr lang="en-US" altLang="zh-CN" sz="24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2n+2</a:t>
            </a:r>
            <a:r>
              <a:rPr lang="zh-CN" altLang="en-US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次多项式，使得求积公式</a:t>
            </a:r>
            <a:r>
              <a:rPr lang="zh-CN" altLang="en-US" sz="24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不能精确成立</a:t>
            </a:r>
            <a:r>
              <a:rPr lang="zh-CN" altLang="en-US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sp>
        <p:nvSpPr>
          <p:cNvPr id="25" name="Rectangle 75">
            <a:extLst>
              <a:ext uri="{FF2B5EF4-FFF2-40B4-BE49-F238E27FC236}">
                <a16:creationId xmlns:a16="http://schemas.microsoft.com/office/drawing/2014/main" id="{6D347526-41B1-47FA-A4E2-F0A694C24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4" y="2210081"/>
            <a:ext cx="1360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证明：</a:t>
            </a:r>
          </a:p>
        </p:txBody>
      </p:sp>
      <p:grpSp>
        <p:nvGrpSpPr>
          <p:cNvPr id="26" name="Group 95">
            <a:extLst>
              <a:ext uri="{FF2B5EF4-FFF2-40B4-BE49-F238E27FC236}">
                <a16:creationId xmlns:a16="http://schemas.microsoft.com/office/drawing/2014/main" id="{2CEDF8A6-6D6E-4DC7-BCB9-A90BF3084C9A}"/>
              </a:ext>
            </a:extLst>
          </p:cNvPr>
          <p:cNvGrpSpPr>
            <a:grpSpLocks/>
          </p:cNvGrpSpPr>
          <p:nvPr/>
        </p:nvGrpSpPr>
        <p:grpSpPr bwMode="auto">
          <a:xfrm>
            <a:off x="2945923" y="3638795"/>
            <a:ext cx="3214688" cy="857250"/>
            <a:chOff x="3045" y="2139"/>
            <a:chExt cx="2025" cy="540"/>
          </a:xfrm>
        </p:grpSpPr>
        <p:sp>
          <p:nvSpPr>
            <p:cNvPr id="27" name="Rectangle 84">
              <a:extLst>
                <a:ext uri="{FF2B5EF4-FFF2-40B4-BE49-F238E27FC236}">
                  <a16:creationId xmlns:a16="http://schemas.microsoft.com/office/drawing/2014/main" id="{AB24A2EE-8052-40DA-B445-1BD5CCA26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2295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其中</a:t>
              </a:r>
            </a:p>
          </p:txBody>
        </p:sp>
        <p:graphicFrame>
          <p:nvGraphicFramePr>
            <p:cNvPr id="28" name="Object 85">
              <a:extLst>
                <a:ext uri="{FF2B5EF4-FFF2-40B4-BE49-F238E27FC236}">
                  <a16:creationId xmlns:a16="http://schemas.microsoft.com/office/drawing/2014/main" id="{63738EF0-8EAF-47F5-844C-CCA60A878B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4842300"/>
                </p:ext>
              </p:extLst>
            </p:nvPr>
          </p:nvGraphicFramePr>
          <p:xfrm>
            <a:off x="3567" y="2139"/>
            <a:ext cx="1503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61" name="Equation" r:id="rId6" imgW="1168200" imgH="380880" progId="Equation.DSMT4">
                    <p:embed/>
                  </p:oleObj>
                </mc:Choice>
                <mc:Fallback>
                  <p:oleObj name="Equation" r:id="rId6" imgW="1168200" imgH="380880" progId="Equation.DSMT4">
                    <p:embed/>
                    <p:pic>
                      <p:nvPicPr>
                        <p:cNvPr id="55381" name="Object 85">
                          <a:extLst>
                            <a:ext uri="{FF2B5EF4-FFF2-40B4-BE49-F238E27FC236}">
                              <a16:creationId xmlns:a16="http://schemas.microsoft.com/office/drawing/2014/main" id="{75A52575-14FB-4C80-B3AF-2F90E6D072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7" y="2139"/>
                          <a:ext cx="1503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94">
            <a:extLst>
              <a:ext uri="{FF2B5EF4-FFF2-40B4-BE49-F238E27FC236}">
                <a16:creationId xmlns:a16="http://schemas.microsoft.com/office/drawing/2014/main" id="{4F2DC0E7-D8EA-4B2F-82DE-09DD05D765BE}"/>
              </a:ext>
            </a:extLst>
          </p:cNvPr>
          <p:cNvGrpSpPr>
            <a:grpSpLocks/>
          </p:cNvGrpSpPr>
          <p:nvPr/>
        </p:nvGrpSpPr>
        <p:grpSpPr bwMode="auto">
          <a:xfrm>
            <a:off x="347664" y="3862717"/>
            <a:ext cx="2672212" cy="499756"/>
            <a:chOff x="113" y="2745"/>
            <a:chExt cx="2373" cy="511"/>
          </a:xfrm>
        </p:grpSpPr>
        <p:sp>
          <p:nvSpPr>
            <p:cNvPr id="30" name="Rectangle 87">
              <a:extLst>
                <a:ext uri="{FF2B5EF4-FFF2-40B4-BE49-F238E27FC236}">
                  <a16:creationId xmlns:a16="http://schemas.microsoft.com/office/drawing/2014/main" id="{D193A4A0-9928-412C-A08A-823FC1ABE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781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令</a:t>
              </a:r>
            </a:p>
          </p:txBody>
        </p:sp>
        <p:graphicFrame>
          <p:nvGraphicFramePr>
            <p:cNvPr id="31" name="Object 88">
              <a:extLst>
                <a:ext uri="{FF2B5EF4-FFF2-40B4-BE49-F238E27FC236}">
                  <a16:creationId xmlns:a16="http://schemas.microsoft.com/office/drawing/2014/main" id="{A41B6514-2B88-400B-B719-0D4745F662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5108455"/>
                </p:ext>
              </p:extLst>
            </p:nvPr>
          </p:nvGraphicFramePr>
          <p:xfrm>
            <a:off x="474" y="2745"/>
            <a:ext cx="2012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62" name="Equation" r:id="rId8" imgW="901440" imgH="228600" progId="Equation.DSMT4">
                    <p:embed/>
                  </p:oleObj>
                </mc:Choice>
                <mc:Fallback>
                  <p:oleObj name="Equation" r:id="rId8" imgW="901440" imgH="228600" progId="Equation.DSMT4">
                    <p:embed/>
                    <p:pic>
                      <p:nvPicPr>
                        <p:cNvPr id="55384" name="Object 88">
                          <a:extLst>
                            <a:ext uri="{FF2B5EF4-FFF2-40B4-BE49-F238E27FC236}">
                              <a16:creationId xmlns:a16="http://schemas.microsoft.com/office/drawing/2014/main" id="{F5EFEC61-BD58-4B57-8D8F-9CDD6AF283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" y="2745"/>
                          <a:ext cx="2012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96">
            <a:extLst>
              <a:ext uri="{FF2B5EF4-FFF2-40B4-BE49-F238E27FC236}">
                <a16:creationId xmlns:a16="http://schemas.microsoft.com/office/drawing/2014/main" id="{BDBD8439-4C3E-4BA2-8870-DFC62E19E90E}"/>
              </a:ext>
            </a:extLst>
          </p:cNvPr>
          <p:cNvGrpSpPr>
            <a:grpSpLocks/>
          </p:cNvGrpSpPr>
          <p:nvPr/>
        </p:nvGrpSpPr>
        <p:grpSpPr bwMode="auto">
          <a:xfrm>
            <a:off x="303920" y="4481565"/>
            <a:ext cx="4094163" cy="623888"/>
            <a:chOff x="79" y="2644"/>
            <a:chExt cx="2579" cy="393"/>
          </a:xfrm>
        </p:grpSpPr>
        <p:sp>
          <p:nvSpPr>
            <p:cNvPr id="33" name="Rectangle 90">
              <a:extLst>
                <a:ext uri="{FF2B5EF4-FFF2-40B4-BE49-F238E27FC236}">
                  <a16:creationId xmlns:a16="http://schemas.microsoft.com/office/drawing/2014/main" id="{71897322-14FC-4B56-B8DE-C538463E8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" y="2721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因为</a:t>
              </a:r>
            </a:p>
          </p:txBody>
        </p:sp>
        <p:graphicFrame>
          <p:nvGraphicFramePr>
            <p:cNvPr id="34" name="Object 91">
              <a:extLst>
                <a:ext uri="{FF2B5EF4-FFF2-40B4-BE49-F238E27FC236}">
                  <a16:creationId xmlns:a16="http://schemas.microsoft.com/office/drawing/2014/main" id="{BCC7A474-AAD5-4B36-A368-FDEE142BFD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3531618"/>
                </p:ext>
              </p:extLst>
            </p:nvPr>
          </p:nvGraphicFramePr>
          <p:xfrm>
            <a:off x="572" y="2644"/>
            <a:ext cx="2086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63" name="Equation" r:id="rId10" imgW="1752480" imgH="330120" progId="Equation.DSMT4">
                    <p:embed/>
                  </p:oleObj>
                </mc:Choice>
                <mc:Fallback>
                  <p:oleObj name="Equation" r:id="rId10" imgW="1752480" imgH="330120" progId="Equation.DSMT4">
                    <p:embed/>
                    <p:pic>
                      <p:nvPicPr>
                        <p:cNvPr id="55387" name="Object 91">
                          <a:extLst>
                            <a:ext uri="{FF2B5EF4-FFF2-40B4-BE49-F238E27FC236}">
                              <a16:creationId xmlns:a16="http://schemas.microsoft.com/office/drawing/2014/main" id="{5A2C62B3-704C-469A-9056-9375F9D73C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" y="2644"/>
                          <a:ext cx="2086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97">
            <a:extLst>
              <a:ext uri="{FF2B5EF4-FFF2-40B4-BE49-F238E27FC236}">
                <a16:creationId xmlns:a16="http://schemas.microsoft.com/office/drawing/2014/main" id="{05783E53-F20C-4D3D-B7E0-975E50EB27E6}"/>
              </a:ext>
            </a:extLst>
          </p:cNvPr>
          <p:cNvGrpSpPr>
            <a:grpSpLocks/>
          </p:cNvGrpSpPr>
          <p:nvPr/>
        </p:nvGrpSpPr>
        <p:grpSpPr bwMode="auto">
          <a:xfrm>
            <a:off x="297103" y="5366373"/>
            <a:ext cx="3349964" cy="943354"/>
            <a:chOff x="-10" y="3207"/>
            <a:chExt cx="2299" cy="797"/>
          </a:xfrm>
        </p:grpSpPr>
        <p:sp>
          <p:nvSpPr>
            <p:cNvPr id="36" name="Rectangle 92">
              <a:extLst>
                <a:ext uri="{FF2B5EF4-FFF2-40B4-BE49-F238E27FC236}">
                  <a16:creationId xmlns:a16="http://schemas.microsoft.com/office/drawing/2014/main" id="{9E00C724-EEF4-4BD7-ABCB-568964B25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342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而</a:t>
              </a:r>
            </a:p>
          </p:txBody>
        </p:sp>
        <p:graphicFrame>
          <p:nvGraphicFramePr>
            <p:cNvPr id="37" name="Object 93">
              <a:extLst>
                <a:ext uri="{FF2B5EF4-FFF2-40B4-BE49-F238E27FC236}">
                  <a16:creationId xmlns:a16="http://schemas.microsoft.com/office/drawing/2014/main" id="{DCAB4AA3-4CC4-4D2C-BC2F-00B3377094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2384444"/>
                </p:ext>
              </p:extLst>
            </p:nvPr>
          </p:nvGraphicFramePr>
          <p:xfrm>
            <a:off x="435" y="3207"/>
            <a:ext cx="1854" cy="7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64" name="Equation" r:id="rId12" imgW="1002960" imgH="431640" progId="Equation.DSMT4">
                    <p:embed/>
                  </p:oleObj>
                </mc:Choice>
                <mc:Fallback>
                  <p:oleObj name="Equation" r:id="rId12" imgW="1002960" imgH="431640" progId="Equation.DSMT4">
                    <p:embed/>
                    <p:pic>
                      <p:nvPicPr>
                        <p:cNvPr id="55389" name="Object 93">
                          <a:extLst>
                            <a:ext uri="{FF2B5EF4-FFF2-40B4-BE49-F238E27FC236}">
                              <a16:creationId xmlns:a16="http://schemas.microsoft.com/office/drawing/2014/main" id="{32AD9F14-63D3-448A-A391-E4291848D2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" y="3207"/>
                          <a:ext cx="1854" cy="7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Rectangle 98">
            <a:extLst>
              <a:ext uri="{FF2B5EF4-FFF2-40B4-BE49-F238E27FC236}">
                <a16:creationId xmlns:a16="http://schemas.microsoft.com/office/drawing/2014/main" id="{C39C55AA-65DA-496A-8C71-23FC0CBB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869" y="5623221"/>
            <a:ext cx="4381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故求积公式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不能精确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成立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5D35B48-99B8-4B31-BD56-4175CB0A6D1C}"/>
              </a:ext>
            </a:extLst>
          </p:cNvPr>
          <p:cNvSpPr txBox="1"/>
          <p:nvPr/>
        </p:nvSpPr>
        <p:spPr>
          <a:xfrm>
            <a:off x="6983760" y="413307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2n+2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次多项式</a:t>
            </a:r>
          </a:p>
        </p:txBody>
      </p:sp>
    </p:spTree>
    <p:extLst>
      <p:ext uri="{BB962C8B-B14F-4D97-AF65-F5344CB8AC3E}">
        <p14:creationId xmlns:p14="http://schemas.microsoft.com/office/powerpoint/2010/main" val="1711182014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81" name="Rectangle 61">
            <a:extLst>
              <a:ext uri="{FF2B5EF4-FFF2-40B4-BE49-F238E27FC236}">
                <a16:creationId xmlns:a16="http://schemas.microsoft.com/office/drawing/2014/main" id="{CC0E7C1E-449F-45CB-A92E-D3655CB26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7157" y="122787"/>
            <a:ext cx="4448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下面讨论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一般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积分形式：</a:t>
            </a:r>
          </a:p>
        </p:txBody>
      </p:sp>
      <p:graphicFrame>
        <p:nvGraphicFramePr>
          <p:cNvPr id="56382" name="Object 62">
            <a:extLst>
              <a:ext uri="{FF2B5EF4-FFF2-40B4-BE49-F238E27FC236}">
                <a16:creationId xmlns:a16="http://schemas.microsoft.com/office/drawing/2014/main" id="{E24E8B3F-1B13-4991-87DD-67580DF1D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222125"/>
              </p:ext>
            </p:extLst>
          </p:nvPr>
        </p:nvGraphicFramePr>
        <p:xfrm>
          <a:off x="1916499" y="590465"/>
          <a:ext cx="2132825" cy="74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198" name="Equation" r:id="rId3" imgW="1002960" imgH="342720" progId="Equation.DSMT4">
                  <p:embed/>
                </p:oleObj>
              </mc:Choice>
              <mc:Fallback>
                <p:oleObj name="Equation" r:id="rId3" imgW="1002960" imgH="342720" progId="Equation.DSMT4">
                  <p:embed/>
                  <p:pic>
                    <p:nvPicPr>
                      <p:cNvPr id="56382" name="Object 62">
                        <a:extLst>
                          <a:ext uri="{FF2B5EF4-FFF2-40B4-BE49-F238E27FC236}">
                            <a16:creationId xmlns:a16="http://schemas.microsoft.com/office/drawing/2014/main" id="{E24E8B3F-1B13-4991-87DD-67580DF1DC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499" y="590465"/>
                        <a:ext cx="2132825" cy="744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85" name="Group 65">
            <a:extLst>
              <a:ext uri="{FF2B5EF4-FFF2-40B4-BE49-F238E27FC236}">
                <a16:creationId xmlns:a16="http://schemas.microsoft.com/office/drawing/2014/main" id="{9254623E-3B90-441F-B395-70E69B8D5B2B}"/>
              </a:ext>
            </a:extLst>
          </p:cNvPr>
          <p:cNvGrpSpPr>
            <a:grpSpLocks/>
          </p:cNvGrpSpPr>
          <p:nvPr/>
        </p:nvGrpSpPr>
        <p:grpSpPr bwMode="auto">
          <a:xfrm>
            <a:off x="4241083" y="786440"/>
            <a:ext cx="4186237" cy="461963"/>
            <a:chOff x="2354" y="1843"/>
            <a:chExt cx="2483" cy="291"/>
          </a:xfrm>
        </p:grpSpPr>
        <p:sp>
          <p:nvSpPr>
            <p:cNvPr id="56383" name="Rectangle 63">
              <a:extLst>
                <a:ext uri="{FF2B5EF4-FFF2-40B4-BE49-F238E27FC236}">
                  <a16:creationId xmlns:a16="http://schemas.microsoft.com/office/drawing/2014/main" id="{29A7872D-0F11-4CE6-8B47-BAB4C6994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1843"/>
              <a:ext cx="2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其中             为</a:t>
              </a:r>
              <a:r>
                <a:rPr lang="zh-CN" altLang="en-US" sz="2400" b="1" dirty="0">
                  <a:solidFill>
                    <a:srgbClr val="FF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权函数</a:t>
              </a:r>
            </a:p>
          </p:txBody>
        </p:sp>
        <p:graphicFrame>
          <p:nvGraphicFramePr>
            <p:cNvPr id="56384" name="Object 64">
              <a:extLst>
                <a:ext uri="{FF2B5EF4-FFF2-40B4-BE49-F238E27FC236}">
                  <a16:creationId xmlns:a16="http://schemas.microsoft.com/office/drawing/2014/main" id="{7E9F3CB5-B472-41BA-B747-859DD36350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2670876"/>
                </p:ext>
              </p:extLst>
            </p:nvPr>
          </p:nvGraphicFramePr>
          <p:xfrm>
            <a:off x="2766" y="1889"/>
            <a:ext cx="57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199" name="Equation" r:id="rId5" imgW="583920" imgH="203040" progId="Equation.DSMT4">
                    <p:embed/>
                  </p:oleObj>
                </mc:Choice>
                <mc:Fallback>
                  <p:oleObj name="Equation" r:id="rId5" imgW="583920" imgH="203040" progId="Equation.DSMT4">
                    <p:embed/>
                    <p:pic>
                      <p:nvPicPr>
                        <p:cNvPr id="56384" name="Object 64">
                          <a:extLst>
                            <a:ext uri="{FF2B5EF4-FFF2-40B4-BE49-F238E27FC236}">
                              <a16:creationId xmlns:a16="http://schemas.microsoft.com/office/drawing/2014/main" id="{7E9F3CB5-B472-41BA-B747-859DD36350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6" y="1889"/>
                          <a:ext cx="57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86" name="Rectangle 66">
            <a:extLst>
              <a:ext uri="{FF2B5EF4-FFF2-40B4-BE49-F238E27FC236}">
                <a16:creationId xmlns:a16="http://schemas.microsoft.com/office/drawing/2014/main" id="{C6948FAD-D867-426D-8DA8-DCE020475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042" y="1661765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构造积分公式</a:t>
            </a:r>
            <a:endParaRPr lang="zh-CN" altLang="en-US" sz="2400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56389" name="Group 69">
            <a:extLst>
              <a:ext uri="{FF2B5EF4-FFF2-40B4-BE49-F238E27FC236}">
                <a16:creationId xmlns:a16="http://schemas.microsoft.com/office/drawing/2014/main" id="{E9ED73A4-4874-4581-8E8D-06F91B994530}"/>
              </a:ext>
            </a:extLst>
          </p:cNvPr>
          <p:cNvGrpSpPr>
            <a:grpSpLocks/>
          </p:cNvGrpSpPr>
          <p:nvPr/>
        </p:nvGrpSpPr>
        <p:grpSpPr bwMode="auto">
          <a:xfrm>
            <a:off x="2030678" y="1521159"/>
            <a:ext cx="3445261" cy="825416"/>
            <a:chOff x="1967" y="2152"/>
            <a:chExt cx="3628" cy="856"/>
          </a:xfrm>
        </p:grpSpPr>
        <p:sp>
          <p:nvSpPr>
            <p:cNvPr id="56388" name="Rectangle 68">
              <a:extLst>
                <a:ext uri="{FF2B5EF4-FFF2-40B4-BE49-F238E27FC236}">
                  <a16:creationId xmlns:a16="http://schemas.microsoft.com/office/drawing/2014/main" id="{2C58B69A-4252-48EA-AA82-81C6F598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2217"/>
              <a:ext cx="3618" cy="7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aphicFrame>
          <p:nvGraphicFramePr>
            <p:cNvPr id="56387" name="Object 67">
              <a:extLst>
                <a:ext uri="{FF2B5EF4-FFF2-40B4-BE49-F238E27FC236}">
                  <a16:creationId xmlns:a16="http://schemas.microsoft.com/office/drawing/2014/main" id="{286859AA-AFF1-4869-8F5A-CDF54C4C78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872849"/>
                </p:ext>
              </p:extLst>
            </p:nvPr>
          </p:nvGraphicFramePr>
          <p:xfrm>
            <a:off x="1967" y="2152"/>
            <a:ext cx="3616" cy="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200" name="Equation" r:id="rId7" imgW="1866600" imgH="431640" progId="Equation.DSMT4">
                    <p:embed/>
                  </p:oleObj>
                </mc:Choice>
                <mc:Fallback>
                  <p:oleObj name="Equation" r:id="rId7" imgW="1866600" imgH="431640" progId="Equation.DSMT4">
                    <p:embed/>
                    <p:pic>
                      <p:nvPicPr>
                        <p:cNvPr id="56387" name="Object 67">
                          <a:extLst>
                            <a:ext uri="{FF2B5EF4-FFF2-40B4-BE49-F238E27FC236}">
                              <a16:creationId xmlns:a16="http://schemas.microsoft.com/office/drawing/2014/main" id="{286859AA-AFF1-4869-8F5A-CDF54C4C78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7" y="2152"/>
                          <a:ext cx="3616" cy="8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90" name="Rectangle 70">
            <a:extLst>
              <a:ext uri="{FF2B5EF4-FFF2-40B4-BE49-F238E27FC236}">
                <a16:creationId xmlns:a16="http://schemas.microsoft.com/office/drawing/2014/main" id="{BE85D2ED-D04F-405F-82DE-B79833717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1702553"/>
            <a:ext cx="3384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具有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2n+1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次代数精度。</a:t>
            </a:r>
          </a:p>
        </p:txBody>
      </p:sp>
      <p:sp>
        <p:nvSpPr>
          <p:cNvPr id="56391" name="Rectangle 71">
            <a:extLst>
              <a:ext uri="{FF2B5EF4-FFF2-40B4-BE49-F238E27FC236}">
                <a16:creationId xmlns:a16="http://schemas.microsoft.com/office/drawing/2014/main" id="{9D4F4DE3-FAB0-4335-8ABE-1F39F20B4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880" y="2420888"/>
            <a:ext cx="1397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其中</a:t>
            </a:r>
          </a:p>
        </p:txBody>
      </p:sp>
      <p:graphicFrame>
        <p:nvGraphicFramePr>
          <p:cNvPr id="56392" name="Object 72">
            <a:extLst>
              <a:ext uri="{FF2B5EF4-FFF2-40B4-BE49-F238E27FC236}">
                <a16:creationId xmlns:a16="http://schemas.microsoft.com/office/drawing/2014/main" id="{39A04BAB-E66A-4517-846E-2758521B7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749619"/>
              </p:ext>
            </p:extLst>
          </p:nvPr>
        </p:nvGraphicFramePr>
        <p:xfrm>
          <a:off x="2166931" y="2663105"/>
          <a:ext cx="4465687" cy="52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201" name="Equation" r:id="rId9" imgW="1955520" imgH="228600" progId="Equation.DSMT4">
                  <p:embed/>
                </p:oleObj>
              </mc:Choice>
              <mc:Fallback>
                <p:oleObj name="Equation" r:id="rId9" imgW="1955520" imgH="228600" progId="Equation.DSMT4">
                  <p:embed/>
                  <p:pic>
                    <p:nvPicPr>
                      <p:cNvPr id="56392" name="Object 72">
                        <a:extLst>
                          <a:ext uri="{FF2B5EF4-FFF2-40B4-BE49-F238E27FC236}">
                            <a16:creationId xmlns:a16="http://schemas.microsoft.com/office/drawing/2014/main" id="{39A04BAB-E66A-4517-846E-2758521B73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1" y="2663105"/>
                        <a:ext cx="4465687" cy="522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93" name="Rectangle 73">
            <a:extLst>
              <a:ext uri="{FF2B5EF4-FFF2-40B4-BE49-F238E27FC236}">
                <a16:creationId xmlns:a16="http://schemas.microsoft.com/office/drawing/2014/main" id="{C9435462-FB36-43C7-9D94-7128E8B9B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34" y="2693289"/>
            <a:ext cx="1822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求积</a:t>
            </a:r>
            <a:r>
              <a:rPr lang="zh-CN" altLang="en-US" sz="24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节点</a:t>
            </a:r>
          </a:p>
        </p:txBody>
      </p:sp>
      <p:sp>
        <p:nvSpPr>
          <p:cNvPr id="56394" name="Rectangle 74">
            <a:extLst>
              <a:ext uri="{FF2B5EF4-FFF2-40B4-BE49-F238E27FC236}">
                <a16:creationId xmlns:a16="http://schemas.microsoft.com/office/drawing/2014/main" id="{EC81DF6B-2E89-481A-9D9C-8DFC67ED6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54" y="3304830"/>
            <a:ext cx="15959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求积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系数</a:t>
            </a:r>
          </a:p>
        </p:txBody>
      </p:sp>
      <p:graphicFrame>
        <p:nvGraphicFramePr>
          <p:cNvPr id="56395" name="Object 75">
            <a:extLst>
              <a:ext uri="{FF2B5EF4-FFF2-40B4-BE49-F238E27FC236}">
                <a16:creationId xmlns:a16="http://schemas.microsoft.com/office/drawing/2014/main" id="{FC1324FC-A827-4C25-B55E-0A71AE3322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165620"/>
              </p:ext>
            </p:extLst>
          </p:nvPr>
        </p:nvGraphicFramePr>
        <p:xfrm>
          <a:off x="2227487" y="3304447"/>
          <a:ext cx="2472307" cy="499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202" name="Equation" r:id="rId11" imgW="1130040" imgH="228600" progId="Equation.DSMT4">
                  <p:embed/>
                </p:oleObj>
              </mc:Choice>
              <mc:Fallback>
                <p:oleObj name="Equation" r:id="rId11" imgW="1130040" imgH="228600" progId="Equation.DSMT4">
                  <p:embed/>
                  <p:pic>
                    <p:nvPicPr>
                      <p:cNvPr id="56395" name="Object 75">
                        <a:extLst>
                          <a:ext uri="{FF2B5EF4-FFF2-40B4-BE49-F238E27FC236}">
                            <a16:creationId xmlns:a16="http://schemas.microsoft.com/office/drawing/2014/main" id="{FC1324FC-A827-4C25-B55E-0A71AE3322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487" y="3304447"/>
                        <a:ext cx="2472307" cy="499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96" name="Rectangle 76">
            <a:extLst>
              <a:ext uri="{FF2B5EF4-FFF2-40B4-BE49-F238E27FC236}">
                <a16:creationId xmlns:a16="http://schemas.microsoft.com/office/drawing/2014/main" id="{8E154A32-8E8A-492D-90F9-437FEB50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967" y="3282755"/>
            <a:ext cx="2685858" cy="522031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zh-CN" altLang="en-US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仅与</a:t>
            </a:r>
            <a:r>
              <a:rPr lang="zh-CN" altLang="en-US" sz="24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求积节点</a:t>
            </a:r>
            <a:r>
              <a:rPr lang="zh-CN" altLang="en-US" sz="24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有关</a:t>
            </a:r>
          </a:p>
        </p:txBody>
      </p:sp>
      <p:graphicFrame>
        <p:nvGraphicFramePr>
          <p:cNvPr id="56397" name="Object 77">
            <a:extLst>
              <a:ext uri="{FF2B5EF4-FFF2-40B4-BE49-F238E27FC236}">
                <a16:creationId xmlns:a16="http://schemas.microsoft.com/office/drawing/2014/main" id="{ED18DE69-0CF1-42AA-A388-90A39487B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54232"/>
              </p:ext>
            </p:extLst>
          </p:nvPr>
        </p:nvGraphicFramePr>
        <p:xfrm>
          <a:off x="1619672" y="3964080"/>
          <a:ext cx="5537291" cy="113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203" name="Equation" r:id="rId13" imgW="2781000" imgH="558720" progId="Equation.DSMT4">
                  <p:embed/>
                </p:oleObj>
              </mc:Choice>
              <mc:Fallback>
                <p:oleObj name="Equation" r:id="rId13" imgW="2781000" imgH="558720" progId="Equation.DSMT4">
                  <p:embed/>
                  <p:pic>
                    <p:nvPicPr>
                      <p:cNvPr id="56397" name="Object 77">
                        <a:extLst>
                          <a:ext uri="{FF2B5EF4-FFF2-40B4-BE49-F238E27FC236}">
                            <a16:creationId xmlns:a16="http://schemas.microsoft.com/office/drawing/2014/main" id="{ED18DE69-0CF1-42AA-A388-90A39487B3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964080"/>
                        <a:ext cx="5537291" cy="113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68">
            <a:extLst>
              <a:ext uri="{FF2B5EF4-FFF2-40B4-BE49-F238E27FC236}">
                <a16:creationId xmlns:a16="http://schemas.microsoft.com/office/drawing/2014/main" id="{F1E0424F-DF4B-401E-8807-A01EA79153E7}"/>
              </a:ext>
            </a:extLst>
          </p:cNvPr>
          <p:cNvGrpSpPr>
            <a:grpSpLocks/>
          </p:cNvGrpSpPr>
          <p:nvPr/>
        </p:nvGrpSpPr>
        <p:grpSpPr bwMode="auto">
          <a:xfrm>
            <a:off x="179387" y="5240877"/>
            <a:ext cx="8964613" cy="473075"/>
            <a:chOff x="0" y="214"/>
            <a:chExt cx="5647" cy="298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E698AAB4-72E4-4106-A3E9-1D0047990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4"/>
              <a:ext cx="56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由</a:t>
              </a:r>
              <a:r>
                <a:rPr lang="zh-CN" altLang="en-US" sz="2400" b="1" dirty="0">
                  <a:solidFill>
                    <a:srgbClr val="FF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代数精度</a:t>
              </a:r>
              <a:r>
                <a:rPr lang="zh-CN" altLang="en-US" sz="2400" b="1" dirty="0">
                  <a:solidFill>
                    <a:srgbClr val="0000FF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定义，当                                          时</a:t>
              </a:r>
              <a:r>
                <a:rPr lang="zh-CN" altLang="en-US" sz="2400" dirty="0">
                  <a:solidFill>
                    <a:srgbClr val="0000FF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，求积公式</a:t>
              </a:r>
              <a:endPara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aphicFrame>
          <p:nvGraphicFramePr>
            <p:cNvPr id="21" name="Object 65">
              <a:extLst>
                <a:ext uri="{FF2B5EF4-FFF2-40B4-BE49-F238E27FC236}">
                  <a16:creationId xmlns:a16="http://schemas.microsoft.com/office/drawing/2014/main" id="{BBCA9F30-BBDA-4F03-8D14-7F4EB344F4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7532417"/>
                </p:ext>
              </p:extLst>
            </p:nvPr>
          </p:nvGraphicFramePr>
          <p:xfrm>
            <a:off x="1766" y="214"/>
            <a:ext cx="200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204" name="Equation" r:id="rId15" imgW="1549080" imgH="228600" progId="Equation.DSMT4">
                    <p:embed/>
                  </p:oleObj>
                </mc:Choice>
                <mc:Fallback>
                  <p:oleObj name="Equation" r:id="rId15" imgW="1549080" imgH="228600" progId="Equation.DSMT4">
                    <p:embed/>
                    <p:pic>
                      <p:nvPicPr>
                        <p:cNvPr id="57409" name="Object 65">
                          <a:extLst>
                            <a:ext uri="{FF2B5EF4-FFF2-40B4-BE49-F238E27FC236}">
                              <a16:creationId xmlns:a16="http://schemas.microsoft.com/office/drawing/2014/main" id="{B0356236-429B-4F24-9A97-AFF08954B9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214"/>
                          <a:ext cx="2003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60">
            <a:extLst>
              <a:ext uri="{FF2B5EF4-FFF2-40B4-BE49-F238E27FC236}">
                <a16:creationId xmlns:a16="http://schemas.microsoft.com/office/drawing/2014/main" id="{BB170A9C-D8A1-4D70-B00F-08069F421142}"/>
              </a:ext>
            </a:extLst>
          </p:cNvPr>
          <p:cNvGrpSpPr>
            <a:grpSpLocks/>
          </p:cNvGrpSpPr>
          <p:nvPr/>
        </p:nvGrpSpPr>
        <p:grpSpPr bwMode="auto">
          <a:xfrm>
            <a:off x="296202" y="5801563"/>
            <a:ext cx="3741458" cy="721126"/>
            <a:chOff x="159" y="1242"/>
            <a:chExt cx="2122" cy="369"/>
          </a:xfrm>
        </p:grpSpPr>
        <p:graphicFrame>
          <p:nvGraphicFramePr>
            <p:cNvPr id="23" name="Object 61">
              <a:extLst>
                <a:ext uri="{FF2B5EF4-FFF2-40B4-BE49-F238E27FC236}">
                  <a16:creationId xmlns:a16="http://schemas.microsoft.com/office/drawing/2014/main" id="{B61FABBA-DC8A-4B4E-8A05-5D789DDA94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497506"/>
                </p:ext>
              </p:extLst>
            </p:nvPr>
          </p:nvGraphicFramePr>
          <p:xfrm>
            <a:off x="159" y="1242"/>
            <a:ext cx="1081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205" name="Equation" r:id="rId17" imgW="1295280" imgH="431640" progId="Equation.DSMT4">
                    <p:embed/>
                  </p:oleObj>
                </mc:Choice>
                <mc:Fallback>
                  <p:oleObj name="Equation" r:id="rId17" imgW="1295280" imgH="431640" progId="Equation.DSMT4">
                    <p:embed/>
                    <p:pic>
                      <p:nvPicPr>
                        <p:cNvPr id="57405" name="Object 61">
                          <a:extLst>
                            <a:ext uri="{FF2B5EF4-FFF2-40B4-BE49-F238E27FC236}">
                              <a16:creationId xmlns:a16="http://schemas.microsoft.com/office/drawing/2014/main" id="{5B8F5B4B-A48B-46CB-B297-6A9D2B476F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" y="1242"/>
                          <a:ext cx="1081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62">
              <a:extLst>
                <a:ext uri="{FF2B5EF4-FFF2-40B4-BE49-F238E27FC236}">
                  <a16:creationId xmlns:a16="http://schemas.microsoft.com/office/drawing/2014/main" id="{4D186B00-125B-4614-AEE2-1F350814D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281"/>
              <a:ext cx="10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精确成立：</a:t>
              </a:r>
            </a:p>
          </p:txBody>
        </p:sp>
      </p:grpSp>
      <p:graphicFrame>
        <p:nvGraphicFramePr>
          <p:cNvPr id="25" name="Object 66">
            <a:extLst>
              <a:ext uri="{FF2B5EF4-FFF2-40B4-BE49-F238E27FC236}">
                <a16:creationId xmlns:a16="http://schemas.microsoft.com/office/drawing/2014/main" id="{5FF9B886-7B05-48B6-B42E-CC037CEC61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99834"/>
              </p:ext>
            </p:extLst>
          </p:nvPr>
        </p:nvGraphicFramePr>
        <p:xfrm>
          <a:off x="3851920" y="5816670"/>
          <a:ext cx="4313563" cy="721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206" name="Equation" r:id="rId19" imgW="2641320" imgH="431640" progId="Equation.DSMT4">
                  <p:embed/>
                </p:oleObj>
              </mc:Choice>
              <mc:Fallback>
                <p:oleObj name="Equation" r:id="rId19" imgW="2641320" imgH="431640" progId="Equation.DSMT4">
                  <p:embed/>
                  <p:pic>
                    <p:nvPicPr>
                      <p:cNvPr id="57410" name="Object 66">
                        <a:extLst>
                          <a:ext uri="{FF2B5EF4-FFF2-40B4-BE49-F238E27FC236}">
                            <a16:creationId xmlns:a16="http://schemas.microsoft.com/office/drawing/2014/main" id="{11F79353-0759-4477-82A2-9321C5DDB9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816670"/>
                        <a:ext cx="4313563" cy="721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18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F96345F-8A7C-46E3-BC9A-F5ABC4557AE6}"/>
              </a:ext>
            </a:extLst>
          </p:cNvPr>
          <p:cNvSpPr txBox="1">
            <a:spLocks noChangeArrowheads="1"/>
          </p:cNvSpPr>
          <p:nvPr/>
        </p:nvSpPr>
        <p:spPr>
          <a:xfrm>
            <a:off x="121843" y="144505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Tx/>
              <a:buNone/>
            </a:pPr>
            <a:r>
              <a:rPr lang="en-US" altLang="zh-CN" sz="28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(1) </a:t>
            </a:r>
            <a:r>
              <a:rPr lang="zh-CN" altLang="en-US" sz="28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被积函数</a:t>
            </a:r>
            <a:r>
              <a:rPr lang="en-US" altLang="zh-CN" sz="28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8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并不一定能够找到用初等函数的有限形式表示的原函数</a:t>
            </a:r>
            <a:r>
              <a:rPr lang="en-US" altLang="zh-CN" sz="28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8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，例如：</a:t>
            </a: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E9E1CBCE-3E4E-4464-9B3A-CBBAB6E71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461463"/>
              </p:ext>
            </p:extLst>
          </p:nvPr>
        </p:nvGraphicFramePr>
        <p:xfrm>
          <a:off x="2195736" y="1296464"/>
          <a:ext cx="3917110" cy="802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59" r:id="rId3" imgW="1256755" imgH="393529" progId="Equation.3">
                  <p:embed/>
                </p:oleObj>
              </mc:Choice>
              <mc:Fallback>
                <p:oleObj r:id="rId3" imgW="1256755" imgH="393529" progId="Equation.3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04E9FF8F-A4FA-4DCE-B98A-20C03E9DE5F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296464"/>
                        <a:ext cx="3917110" cy="802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1DDC682-4278-4E30-B14F-57BA0142F9B7}"/>
              </a:ext>
            </a:extLst>
          </p:cNvPr>
          <p:cNvSpPr txBox="1"/>
          <p:nvPr/>
        </p:nvSpPr>
        <p:spPr>
          <a:xfrm>
            <a:off x="4292415" y="2203611"/>
            <a:ext cx="4171821" cy="5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牛顿</a:t>
            </a:r>
            <a:r>
              <a:rPr lang="en-US" altLang="zh-CN" sz="20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莱布尼兹公式就无能为力了。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0AD2F7-3CB2-4337-B700-A7016567B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64" y="2948936"/>
            <a:ext cx="8399825" cy="80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(2) 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如果被积函数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的原函数能用初等函数表示，但表达式太复杂，例如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E30A78FB-2344-4E8D-A88A-0CE46BAD6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707488"/>
              </p:ext>
            </p:extLst>
          </p:nvPr>
        </p:nvGraphicFramePr>
        <p:xfrm>
          <a:off x="2693022" y="3806221"/>
          <a:ext cx="3198786" cy="57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60" r:id="rId5" imgW="1218671" imgH="266584" progId="Equation.3">
                  <p:embed/>
                </p:oleObj>
              </mc:Choice>
              <mc:Fallback>
                <p:oleObj r:id="rId5" imgW="1218671" imgH="266584" progId="Equation.3">
                  <p:embed/>
                  <p:pic>
                    <p:nvPicPr>
                      <p:cNvPr id="292870" name="Object 7">
                        <a:extLst>
                          <a:ext uri="{FF2B5EF4-FFF2-40B4-BE49-F238E27FC236}">
                            <a16:creationId xmlns:a16="http://schemas.microsoft.com/office/drawing/2014/main" id="{5AC9EED2-0D4E-4D37-8B72-F904D44F278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022" y="3806221"/>
                        <a:ext cx="3198786" cy="57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>
            <a:extLst>
              <a:ext uri="{FF2B5EF4-FFF2-40B4-BE49-F238E27FC236}">
                <a16:creationId xmlns:a16="http://schemas.microsoft.com/office/drawing/2014/main" id="{E8612EE5-BE6F-44F8-A995-B6E6D0EE0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293096"/>
            <a:ext cx="8257455" cy="6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本身并不复杂，但积分后其表达式却很复杂，积分后其原函数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为：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7EAC796C-0565-4F66-82D6-786D2982C6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308466"/>
              </p:ext>
            </p:extLst>
          </p:nvPr>
        </p:nvGraphicFramePr>
        <p:xfrm>
          <a:off x="539552" y="5445224"/>
          <a:ext cx="7955751" cy="66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61" r:id="rId7" imgW="4178300" imgH="419100" progId="Equation.3">
                  <p:embed/>
                </p:oleObj>
              </mc:Choice>
              <mc:Fallback>
                <p:oleObj r:id="rId7" imgW="4178300" imgH="419100" progId="Equation.3">
                  <p:embed/>
                  <p:pic>
                    <p:nvPicPr>
                      <p:cNvPr id="292872" name="Object 9">
                        <a:extLst>
                          <a:ext uri="{FF2B5EF4-FFF2-40B4-BE49-F238E27FC236}">
                            <a16:creationId xmlns:a16="http://schemas.microsoft.com/office/drawing/2014/main" id="{DF5C12B2-6B1E-4CD6-A68D-C74E3578D6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445224"/>
                        <a:ext cx="7955751" cy="666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2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99" name="Rectangle 55">
            <a:extLst>
              <a:ext uri="{FF2B5EF4-FFF2-40B4-BE49-F238E27FC236}">
                <a16:creationId xmlns:a16="http://schemas.microsoft.com/office/drawing/2014/main" id="{5281EFDC-DDA2-4DF2-8D2F-2BB1DA54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032970"/>
            <a:ext cx="7735782" cy="170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如果一组节点                                               ，使得上述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插值型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求积公式具有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2n+1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次代数精度，则称该组节点为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Gauss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点，相应的公式为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Gauss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型求积公式。</a:t>
            </a:r>
          </a:p>
        </p:txBody>
      </p:sp>
      <p:sp>
        <p:nvSpPr>
          <p:cNvPr id="57411" name="Rectangle 67">
            <a:extLst>
              <a:ext uri="{FF2B5EF4-FFF2-40B4-BE49-F238E27FC236}">
                <a16:creationId xmlns:a16="http://schemas.microsoft.com/office/drawing/2014/main" id="{913B3278-14BE-458D-B0EB-B462DFCAF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58" y="1082514"/>
            <a:ext cx="6543326" cy="890587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2n+2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个未知数， 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2n+2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个方程的非线性方程组</a:t>
            </a:r>
          </a:p>
        </p:txBody>
      </p:sp>
      <p:graphicFrame>
        <p:nvGraphicFramePr>
          <p:cNvPr id="15" name="Object 66">
            <a:extLst>
              <a:ext uri="{FF2B5EF4-FFF2-40B4-BE49-F238E27FC236}">
                <a16:creationId xmlns:a16="http://schemas.microsoft.com/office/drawing/2014/main" id="{8406FA88-6A1B-4938-A88B-921BF9A093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275539"/>
              </p:ext>
            </p:extLst>
          </p:nvPr>
        </p:nvGraphicFramePr>
        <p:xfrm>
          <a:off x="3705225" y="49213"/>
          <a:ext cx="53276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3" name="Equation" r:id="rId4" imgW="2641320" imgH="431640" progId="Equation.DSMT4">
                  <p:embed/>
                </p:oleObj>
              </mc:Choice>
              <mc:Fallback>
                <p:oleObj name="Equation" r:id="rId4" imgW="2641320" imgH="431640" progId="Equation.DSMT4">
                  <p:embed/>
                  <p:pic>
                    <p:nvPicPr>
                      <p:cNvPr id="25" name="Object 66">
                        <a:extLst>
                          <a:ext uri="{FF2B5EF4-FFF2-40B4-BE49-F238E27FC236}">
                            <a16:creationId xmlns:a16="http://schemas.microsoft.com/office/drawing/2014/main" id="{5FF9B886-7B05-48B6-B42E-CC037CEC61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49213"/>
                        <a:ext cx="532765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C077C6B-C3B6-430B-8B40-DD59D46C5538}"/>
              </a:ext>
            </a:extLst>
          </p:cNvPr>
          <p:cNvSpPr txBox="1"/>
          <p:nvPr/>
        </p:nvSpPr>
        <p:spPr>
          <a:xfrm>
            <a:off x="148209" y="2197808"/>
            <a:ext cx="150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定义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7.4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87EE03-631F-41B6-8E64-650FD6B522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190770"/>
            <a:ext cx="3575914" cy="354178"/>
          </a:xfrm>
          <a:prstGeom prst="rect">
            <a:avLst/>
          </a:prstGeom>
        </p:spPr>
      </p:pic>
      <p:sp>
        <p:nvSpPr>
          <p:cNvPr id="22" name="Rectangle 51">
            <a:extLst>
              <a:ext uri="{FF2B5EF4-FFF2-40B4-BE49-F238E27FC236}">
                <a16:creationId xmlns:a16="http://schemas.microsoft.com/office/drawing/2014/main" id="{210899D6-3CBB-4DBA-B94F-45F061C41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61" y="4091378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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 Gauss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求积公式的余项</a:t>
            </a:r>
          </a:p>
        </p:txBody>
      </p:sp>
      <p:graphicFrame>
        <p:nvGraphicFramePr>
          <p:cNvPr id="23" name="Object 59">
            <a:extLst>
              <a:ext uri="{FF2B5EF4-FFF2-40B4-BE49-F238E27FC236}">
                <a16:creationId xmlns:a16="http://schemas.microsoft.com/office/drawing/2014/main" id="{5AFD3E6D-13C9-4425-A5ED-C5982653C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556691"/>
              </p:ext>
            </p:extLst>
          </p:nvPr>
        </p:nvGraphicFramePr>
        <p:xfrm>
          <a:off x="623730" y="4690241"/>
          <a:ext cx="30607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4" name="Equation" r:id="rId7" imgW="1523880" imgH="431640" progId="Equation.DSMT4">
                  <p:embed/>
                </p:oleObj>
              </mc:Choice>
              <mc:Fallback>
                <p:oleObj name="Equation" r:id="rId7" imgW="1523880" imgH="431640" progId="Equation.DSMT4">
                  <p:embed/>
                  <p:pic>
                    <p:nvPicPr>
                      <p:cNvPr id="61499" name="Object 59">
                        <a:extLst>
                          <a:ext uri="{FF2B5EF4-FFF2-40B4-BE49-F238E27FC236}">
                            <a16:creationId xmlns:a16="http://schemas.microsoft.com/office/drawing/2014/main" id="{596DD32A-F978-4682-B6C5-6C011002AC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30" y="4690241"/>
                        <a:ext cx="30607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2">
            <a:extLst>
              <a:ext uri="{FF2B5EF4-FFF2-40B4-BE49-F238E27FC236}">
                <a16:creationId xmlns:a16="http://schemas.microsoft.com/office/drawing/2014/main" id="{99FE960B-319A-45EB-9AB7-3723F007B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155572"/>
              </p:ext>
            </p:extLst>
          </p:nvPr>
        </p:nvGraphicFramePr>
        <p:xfrm>
          <a:off x="3705225" y="4650045"/>
          <a:ext cx="3825704" cy="934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5" name="Equation" r:id="rId9" imgW="1904760" imgH="444240" progId="Equation.DSMT4">
                  <p:embed/>
                </p:oleObj>
              </mc:Choice>
              <mc:Fallback>
                <p:oleObj name="Equation" r:id="rId9" imgW="1904760" imgH="444240" progId="Equation.DSMT4">
                  <p:embed/>
                  <p:pic>
                    <p:nvPicPr>
                      <p:cNvPr id="61502" name="Object 62">
                        <a:extLst>
                          <a:ext uri="{FF2B5EF4-FFF2-40B4-BE49-F238E27FC236}">
                            <a16:creationId xmlns:a16="http://schemas.microsoft.com/office/drawing/2014/main" id="{50967091-B403-4A8D-BED7-666B6ED86A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4650045"/>
                        <a:ext cx="3825704" cy="934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6EF7981-DDCD-4C3D-838F-29536C29D72D}"/>
              </a:ext>
            </a:extLst>
          </p:cNvPr>
          <p:cNvSpPr txBox="1"/>
          <p:nvPr/>
        </p:nvSpPr>
        <p:spPr>
          <a:xfrm>
            <a:off x="603872" y="5775486"/>
            <a:ext cx="144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证明略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65562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5" name="Rectangle 87">
            <a:extLst>
              <a:ext uri="{FF2B5EF4-FFF2-40B4-BE49-F238E27FC236}">
                <a16:creationId xmlns:a16="http://schemas.microsoft.com/office/drawing/2014/main" id="{6B23DF60-3FED-47AC-8BDA-74EBFEC10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1" y="182508"/>
            <a:ext cx="4722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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 Gauss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求积公式的稳定性</a:t>
            </a:r>
          </a:p>
        </p:txBody>
      </p:sp>
      <p:sp>
        <p:nvSpPr>
          <p:cNvPr id="63585" name="Rectangle 97">
            <a:extLst>
              <a:ext uri="{FF2B5EF4-FFF2-40B4-BE49-F238E27FC236}">
                <a16:creationId xmlns:a16="http://schemas.microsoft.com/office/drawing/2014/main" id="{16EAC068-CBC6-4D3A-B3E8-F62844AB4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017" y="830729"/>
            <a:ext cx="616284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Gauss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型求积公式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（*）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总是稳定的。</a:t>
            </a:r>
          </a:p>
        </p:txBody>
      </p:sp>
      <p:sp>
        <p:nvSpPr>
          <p:cNvPr id="63587" name="Rectangle 99">
            <a:extLst>
              <a:ext uri="{FF2B5EF4-FFF2-40B4-BE49-F238E27FC236}">
                <a16:creationId xmlns:a16="http://schemas.microsoft.com/office/drawing/2014/main" id="{33CEA691-2755-4655-89FE-D83193669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71" y="1308973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证明：</a:t>
            </a:r>
          </a:p>
        </p:txBody>
      </p:sp>
      <p:grpSp>
        <p:nvGrpSpPr>
          <p:cNvPr id="63592" name="Group 104">
            <a:extLst>
              <a:ext uri="{FF2B5EF4-FFF2-40B4-BE49-F238E27FC236}">
                <a16:creationId xmlns:a16="http://schemas.microsoft.com/office/drawing/2014/main" id="{D5D8BBE8-4928-4119-91E0-E7D7064D3EB1}"/>
              </a:ext>
            </a:extLst>
          </p:cNvPr>
          <p:cNvGrpSpPr>
            <a:grpSpLocks/>
          </p:cNvGrpSpPr>
          <p:nvPr/>
        </p:nvGrpSpPr>
        <p:grpSpPr bwMode="auto">
          <a:xfrm>
            <a:off x="2717599" y="1316970"/>
            <a:ext cx="2825477" cy="572892"/>
            <a:chOff x="1962" y="1017"/>
            <a:chExt cx="3120" cy="528"/>
          </a:xfrm>
        </p:grpSpPr>
        <p:sp>
          <p:nvSpPr>
            <p:cNvPr id="63591" name="Rectangle 103">
              <a:extLst>
                <a:ext uri="{FF2B5EF4-FFF2-40B4-BE49-F238E27FC236}">
                  <a16:creationId xmlns:a16="http://schemas.microsoft.com/office/drawing/2014/main" id="{3C86E887-89F1-4541-8872-56B7C2A19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017"/>
              <a:ext cx="3120" cy="5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400">
                <a:latin typeface="+mn-ea"/>
                <a:ea typeface="+mn-ea"/>
              </a:endParaRPr>
            </a:p>
          </p:txBody>
        </p:sp>
        <p:graphicFrame>
          <p:nvGraphicFramePr>
            <p:cNvPr id="63589" name="Object 101">
              <a:extLst>
                <a:ext uri="{FF2B5EF4-FFF2-40B4-BE49-F238E27FC236}">
                  <a16:creationId xmlns:a16="http://schemas.microsoft.com/office/drawing/2014/main" id="{5E6DCA71-49F6-4700-B53E-B0FE3A538F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8427892"/>
                </p:ext>
              </p:extLst>
            </p:nvPr>
          </p:nvGraphicFramePr>
          <p:xfrm>
            <a:off x="1986" y="1020"/>
            <a:ext cx="3072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182" name="Equation" r:id="rId3" imgW="1358640" imgH="228600" progId="Equation.DSMT4">
                    <p:embed/>
                  </p:oleObj>
                </mc:Choice>
                <mc:Fallback>
                  <p:oleObj name="Equation" r:id="rId3" imgW="1358640" imgH="228600" progId="Equation.DSMT4">
                    <p:embed/>
                    <p:pic>
                      <p:nvPicPr>
                        <p:cNvPr id="63589" name="Object 101">
                          <a:extLst>
                            <a:ext uri="{FF2B5EF4-FFF2-40B4-BE49-F238E27FC236}">
                              <a16:creationId xmlns:a16="http://schemas.microsoft.com/office/drawing/2014/main" id="{5E6DCA71-49F6-4700-B53E-B0FE3A538F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6" y="1020"/>
                          <a:ext cx="3072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90" name="Rectangle 102">
            <a:extLst>
              <a:ext uri="{FF2B5EF4-FFF2-40B4-BE49-F238E27FC236}">
                <a16:creationId xmlns:a16="http://schemas.microsoft.com/office/drawing/2014/main" id="{C487CFB7-B3E6-4ACE-A20F-75F4FD45A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270" y="1365126"/>
            <a:ext cx="2138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只需证明：</a:t>
            </a:r>
          </a:p>
        </p:txBody>
      </p:sp>
      <p:sp>
        <p:nvSpPr>
          <p:cNvPr id="63595" name="Rectangle 107">
            <a:extLst>
              <a:ext uri="{FF2B5EF4-FFF2-40B4-BE49-F238E27FC236}">
                <a16:creationId xmlns:a16="http://schemas.microsoft.com/office/drawing/2014/main" id="{9032EFC3-6063-486C-9E65-6D9EDDE6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69" y="1946015"/>
            <a:ext cx="85378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因为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Gauss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型求积公式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（*）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对所有不超过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2n+1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次的多项式都精确成立：</a:t>
            </a:r>
          </a:p>
        </p:txBody>
      </p:sp>
      <p:grpSp>
        <p:nvGrpSpPr>
          <p:cNvPr id="63601" name="Group 113">
            <a:extLst>
              <a:ext uri="{FF2B5EF4-FFF2-40B4-BE49-F238E27FC236}">
                <a16:creationId xmlns:a16="http://schemas.microsoft.com/office/drawing/2014/main" id="{1E59C9F7-B274-4A39-A54C-7D8210270640}"/>
              </a:ext>
            </a:extLst>
          </p:cNvPr>
          <p:cNvGrpSpPr>
            <a:grpSpLocks/>
          </p:cNvGrpSpPr>
          <p:nvPr/>
        </p:nvGrpSpPr>
        <p:grpSpPr bwMode="auto">
          <a:xfrm>
            <a:off x="218164" y="2735244"/>
            <a:ext cx="2535238" cy="611188"/>
            <a:chOff x="144" y="2298"/>
            <a:chExt cx="1597" cy="385"/>
          </a:xfrm>
        </p:grpSpPr>
        <p:sp>
          <p:nvSpPr>
            <p:cNvPr id="63596" name="Rectangle 108">
              <a:extLst>
                <a:ext uri="{FF2B5EF4-FFF2-40B4-BE49-F238E27FC236}">
                  <a16:creationId xmlns:a16="http://schemas.microsoft.com/office/drawing/2014/main" id="{F9381142-87C7-4847-A8B0-5EF230E5E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361"/>
              <a:ext cx="3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+mn-ea"/>
                  <a:ea typeface="+mn-ea"/>
                </a:rPr>
                <a:t>取</a:t>
              </a:r>
            </a:p>
          </p:txBody>
        </p:sp>
        <p:graphicFrame>
          <p:nvGraphicFramePr>
            <p:cNvPr id="63598" name="Object 110">
              <a:extLst>
                <a:ext uri="{FF2B5EF4-FFF2-40B4-BE49-F238E27FC236}">
                  <a16:creationId xmlns:a16="http://schemas.microsoft.com/office/drawing/2014/main" id="{AE5FD361-43A4-4F4F-9BC0-2F4F0D4F4A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2514244"/>
                </p:ext>
              </p:extLst>
            </p:nvPr>
          </p:nvGraphicFramePr>
          <p:xfrm>
            <a:off x="384" y="2298"/>
            <a:ext cx="1357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183" name="Equation" r:id="rId5" imgW="850680" imgH="241200" progId="Equation.DSMT4">
                    <p:embed/>
                  </p:oleObj>
                </mc:Choice>
                <mc:Fallback>
                  <p:oleObj name="Equation" r:id="rId5" imgW="850680" imgH="241200" progId="Equation.DSMT4">
                    <p:embed/>
                    <p:pic>
                      <p:nvPicPr>
                        <p:cNvPr id="63598" name="Object 110">
                          <a:extLst>
                            <a:ext uri="{FF2B5EF4-FFF2-40B4-BE49-F238E27FC236}">
                              <a16:creationId xmlns:a16="http://schemas.microsoft.com/office/drawing/2014/main" id="{AE5FD361-43A4-4F4F-9BC0-2F4F0D4F4A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298"/>
                          <a:ext cx="1357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605" name="Group 117">
            <a:extLst>
              <a:ext uri="{FF2B5EF4-FFF2-40B4-BE49-F238E27FC236}">
                <a16:creationId xmlns:a16="http://schemas.microsoft.com/office/drawing/2014/main" id="{6DDAB927-4CB8-4FC8-B00A-8FA4CEFD9164}"/>
              </a:ext>
            </a:extLst>
          </p:cNvPr>
          <p:cNvGrpSpPr>
            <a:grpSpLocks/>
          </p:cNvGrpSpPr>
          <p:nvPr/>
        </p:nvGrpSpPr>
        <p:grpSpPr bwMode="auto">
          <a:xfrm>
            <a:off x="2844075" y="2667865"/>
            <a:ext cx="4960881" cy="695958"/>
            <a:chOff x="2043" y="2295"/>
            <a:chExt cx="3669" cy="528"/>
          </a:xfrm>
        </p:grpSpPr>
        <p:sp>
          <p:nvSpPr>
            <p:cNvPr id="63604" name="Rectangle 116">
              <a:extLst>
                <a:ext uri="{FF2B5EF4-FFF2-40B4-BE49-F238E27FC236}">
                  <a16:creationId xmlns:a16="http://schemas.microsoft.com/office/drawing/2014/main" id="{47F187F6-F133-47CD-B7BB-0690F2FEA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2295"/>
              <a:ext cx="3648" cy="5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400">
                <a:latin typeface="+mn-ea"/>
                <a:ea typeface="+mn-ea"/>
              </a:endParaRPr>
            </a:p>
          </p:txBody>
        </p:sp>
        <p:grpSp>
          <p:nvGrpSpPr>
            <p:cNvPr id="63603" name="Group 115">
              <a:extLst>
                <a:ext uri="{FF2B5EF4-FFF2-40B4-BE49-F238E27FC236}">
                  <a16:creationId xmlns:a16="http://schemas.microsoft.com/office/drawing/2014/main" id="{A75D00F2-FAD0-4AC0-BEBA-D03CF2B2F7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2" y="2352"/>
              <a:ext cx="3660" cy="432"/>
              <a:chOff x="1707" y="2979"/>
              <a:chExt cx="3660" cy="432"/>
            </a:xfrm>
          </p:grpSpPr>
          <p:graphicFrame>
            <p:nvGraphicFramePr>
              <p:cNvPr id="63600" name="Object 112">
                <a:extLst>
                  <a:ext uri="{FF2B5EF4-FFF2-40B4-BE49-F238E27FC236}">
                    <a16:creationId xmlns:a16="http://schemas.microsoft.com/office/drawing/2014/main" id="{41CB144C-FA4F-4AEB-A8DA-876E5DC1239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07" y="2979"/>
              <a:ext cx="696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0184" name="Equation" r:id="rId7" imgW="368280" imgH="228600" progId="Equation.DSMT4">
                      <p:embed/>
                    </p:oleObj>
                  </mc:Choice>
                  <mc:Fallback>
                    <p:oleObj name="Equation" r:id="rId7" imgW="368280" imgH="228600" progId="Equation.DSMT4">
                      <p:embed/>
                      <p:pic>
                        <p:nvPicPr>
                          <p:cNvPr id="63600" name="Object 112">
                            <a:extLst>
                              <a:ext uri="{FF2B5EF4-FFF2-40B4-BE49-F238E27FC236}">
                                <a16:creationId xmlns:a16="http://schemas.microsoft.com/office/drawing/2014/main" id="{41CB144C-FA4F-4AEB-A8DA-876E5DC1239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7" y="2979"/>
                            <a:ext cx="696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602" name="Rectangle 114">
                <a:extLst>
                  <a:ext uri="{FF2B5EF4-FFF2-40B4-BE49-F238E27FC236}">
                    <a16:creationId xmlns:a16="http://schemas.microsoft.com/office/drawing/2014/main" id="{36B987DD-F12F-4A26-9BF7-5A2C0812D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24"/>
                <a:ext cx="306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0000FF"/>
                    </a:solidFill>
                    <a:latin typeface="+mn-ea"/>
                    <a:ea typeface="+mn-ea"/>
                  </a:rPr>
                  <a:t>是</a:t>
                </a:r>
                <a:r>
                  <a:rPr lang="en-US" altLang="zh-CN" sz="2400" b="1">
                    <a:solidFill>
                      <a:srgbClr val="FF0000"/>
                    </a:solidFill>
                    <a:latin typeface="+mn-ea"/>
                    <a:ea typeface="+mn-ea"/>
                  </a:rPr>
                  <a:t>n</a:t>
                </a:r>
                <a:r>
                  <a:rPr lang="zh-CN" altLang="en-US" sz="2400" b="1">
                    <a:solidFill>
                      <a:srgbClr val="0000FF"/>
                    </a:solidFill>
                    <a:latin typeface="+mn-ea"/>
                    <a:ea typeface="+mn-ea"/>
                  </a:rPr>
                  <a:t>次的</a:t>
                </a:r>
                <a:r>
                  <a:rPr lang="en-US" altLang="zh-CN" sz="2400" b="1">
                    <a:solidFill>
                      <a:srgbClr val="FF0000"/>
                    </a:solidFill>
                    <a:latin typeface="+mn-ea"/>
                    <a:ea typeface="+mn-ea"/>
                  </a:rPr>
                  <a:t>Lagrange</a:t>
                </a:r>
                <a:r>
                  <a:rPr lang="zh-CN" altLang="en-US" sz="2400" b="1">
                    <a:solidFill>
                      <a:srgbClr val="0000FF"/>
                    </a:solidFill>
                    <a:latin typeface="+mn-ea"/>
                    <a:ea typeface="+mn-ea"/>
                  </a:rPr>
                  <a:t>插值基函数</a:t>
                </a:r>
              </a:p>
            </p:txBody>
          </p:sp>
        </p:grpSp>
      </p:grpSp>
      <p:graphicFrame>
        <p:nvGraphicFramePr>
          <p:cNvPr id="63606" name="Object 118">
            <a:extLst>
              <a:ext uri="{FF2B5EF4-FFF2-40B4-BE49-F238E27FC236}">
                <a16:creationId xmlns:a16="http://schemas.microsoft.com/office/drawing/2014/main" id="{E93665C9-D099-43BE-A629-8FDFFFECB6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878716"/>
              </p:ext>
            </p:extLst>
          </p:nvPr>
        </p:nvGraphicFramePr>
        <p:xfrm>
          <a:off x="409447" y="3543849"/>
          <a:ext cx="3520008" cy="892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185" name="Equation" r:id="rId9" imgW="1879560" imgH="444240" progId="Equation.DSMT4">
                  <p:embed/>
                </p:oleObj>
              </mc:Choice>
              <mc:Fallback>
                <p:oleObj name="Equation" r:id="rId9" imgW="1879560" imgH="444240" progId="Equation.DSMT4">
                  <p:embed/>
                  <p:pic>
                    <p:nvPicPr>
                      <p:cNvPr id="63606" name="Object 118">
                        <a:extLst>
                          <a:ext uri="{FF2B5EF4-FFF2-40B4-BE49-F238E27FC236}">
                            <a16:creationId xmlns:a16="http://schemas.microsoft.com/office/drawing/2014/main" id="{E93665C9-D099-43BE-A629-8FDFFFECB6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47" y="3543849"/>
                        <a:ext cx="3520008" cy="892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07" name="Object 119">
            <a:extLst>
              <a:ext uri="{FF2B5EF4-FFF2-40B4-BE49-F238E27FC236}">
                <a16:creationId xmlns:a16="http://schemas.microsoft.com/office/drawing/2014/main" id="{1037A71C-168C-4DF7-80C0-6E97613D0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787956"/>
              </p:ext>
            </p:extLst>
          </p:nvPr>
        </p:nvGraphicFramePr>
        <p:xfrm>
          <a:off x="3908486" y="3706569"/>
          <a:ext cx="1228760" cy="527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186" name="Equation" r:id="rId11" imgW="571320" imgH="228600" progId="Equation.DSMT4">
                  <p:embed/>
                </p:oleObj>
              </mc:Choice>
              <mc:Fallback>
                <p:oleObj name="Equation" r:id="rId11" imgW="571320" imgH="228600" progId="Equation.DSMT4">
                  <p:embed/>
                  <p:pic>
                    <p:nvPicPr>
                      <p:cNvPr id="63607" name="Object 119">
                        <a:extLst>
                          <a:ext uri="{FF2B5EF4-FFF2-40B4-BE49-F238E27FC236}">
                            <a16:creationId xmlns:a16="http://schemas.microsoft.com/office/drawing/2014/main" id="{1037A71C-168C-4DF7-80C0-6E97613D0F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86" y="3706569"/>
                        <a:ext cx="1228760" cy="527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08" name="Object 120">
            <a:extLst>
              <a:ext uri="{FF2B5EF4-FFF2-40B4-BE49-F238E27FC236}">
                <a16:creationId xmlns:a16="http://schemas.microsoft.com/office/drawing/2014/main" id="{4405B4EF-E154-44E2-8274-C753EA75E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583371"/>
              </p:ext>
            </p:extLst>
          </p:nvPr>
        </p:nvGraphicFramePr>
        <p:xfrm>
          <a:off x="5306902" y="3661102"/>
          <a:ext cx="2476204" cy="527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187" name="Equation" r:id="rId13" imgW="952200" imgH="203040" progId="Equation.DSMT4">
                  <p:embed/>
                </p:oleObj>
              </mc:Choice>
              <mc:Fallback>
                <p:oleObj name="Equation" r:id="rId13" imgW="952200" imgH="203040" progId="Equation.DSMT4">
                  <p:embed/>
                  <p:pic>
                    <p:nvPicPr>
                      <p:cNvPr id="63608" name="Object 120">
                        <a:extLst>
                          <a:ext uri="{FF2B5EF4-FFF2-40B4-BE49-F238E27FC236}">
                            <a16:creationId xmlns:a16="http://schemas.microsoft.com/office/drawing/2014/main" id="{4405B4EF-E154-44E2-8274-C753EA75E3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6902" y="3661102"/>
                        <a:ext cx="2476204" cy="527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611" name="Group 123">
            <a:extLst>
              <a:ext uri="{FF2B5EF4-FFF2-40B4-BE49-F238E27FC236}">
                <a16:creationId xmlns:a16="http://schemas.microsoft.com/office/drawing/2014/main" id="{263A87A8-81D2-4555-BD3B-1EC5844DED03}"/>
              </a:ext>
            </a:extLst>
          </p:cNvPr>
          <p:cNvGrpSpPr>
            <a:grpSpLocks/>
          </p:cNvGrpSpPr>
          <p:nvPr/>
        </p:nvGrpSpPr>
        <p:grpSpPr bwMode="auto">
          <a:xfrm>
            <a:off x="7024883" y="117409"/>
            <a:ext cx="1800200" cy="807667"/>
            <a:chOff x="72" y="3408"/>
            <a:chExt cx="2208" cy="840"/>
          </a:xfrm>
        </p:grpSpPr>
        <p:sp>
          <p:nvSpPr>
            <p:cNvPr id="63610" name="Rectangle 122">
              <a:extLst>
                <a:ext uri="{FF2B5EF4-FFF2-40B4-BE49-F238E27FC236}">
                  <a16:creationId xmlns:a16="http://schemas.microsoft.com/office/drawing/2014/main" id="{8922164D-7294-46F3-B6D8-53E1015C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" y="3465"/>
              <a:ext cx="2208" cy="7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400">
                <a:latin typeface="+mn-ea"/>
                <a:ea typeface="+mn-ea"/>
              </a:endParaRPr>
            </a:p>
          </p:txBody>
        </p:sp>
        <p:graphicFrame>
          <p:nvGraphicFramePr>
            <p:cNvPr id="63609" name="Object 121">
              <a:extLst>
                <a:ext uri="{FF2B5EF4-FFF2-40B4-BE49-F238E27FC236}">
                  <a16:creationId xmlns:a16="http://schemas.microsoft.com/office/drawing/2014/main" id="{AB32AC34-E577-4180-BC4D-093A5EEBB8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4291079"/>
                </p:ext>
              </p:extLst>
            </p:nvPr>
          </p:nvGraphicFramePr>
          <p:xfrm>
            <a:off x="96" y="3408"/>
            <a:ext cx="2164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188" name="Equation" r:id="rId15" imgW="1193760" imgH="431640" progId="Equation.DSMT4">
                    <p:embed/>
                  </p:oleObj>
                </mc:Choice>
                <mc:Fallback>
                  <p:oleObj name="Equation" r:id="rId15" imgW="1193760" imgH="431640" progId="Equation.DSMT4">
                    <p:embed/>
                    <p:pic>
                      <p:nvPicPr>
                        <p:cNvPr id="63609" name="Object 121">
                          <a:extLst>
                            <a:ext uri="{FF2B5EF4-FFF2-40B4-BE49-F238E27FC236}">
                              <a16:creationId xmlns:a16="http://schemas.microsoft.com/office/drawing/2014/main" id="{AB32AC34-E577-4180-BC4D-093A5EEBB8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408"/>
                          <a:ext cx="2164" cy="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D89EC0-B8FA-43F3-9C6E-E2B2D1D917AD}"/>
              </a:ext>
            </a:extLst>
          </p:cNvPr>
          <p:cNvSpPr txBox="1"/>
          <p:nvPr/>
        </p:nvSpPr>
        <p:spPr>
          <a:xfrm>
            <a:off x="130071" y="836712"/>
            <a:ext cx="134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定理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7.8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52E76BA5-102A-4ABD-9154-62A9E406C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2" y="4716943"/>
            <a:ext cx="37064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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 Gauss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求积公式的收敛性</a:t>
            </a:r>
          </a:p>
        </p:txBody>
      </p:sp>
      <p:grpSp>
        <p:nvGrpSpPr>
          <p:cNvPr id="28" name="Group 69">
            <a:extLst>
              <a:ext uri="{FF2B5EF4-FFF2-40B4-BE49-F238E27FC236}">
                <a16:creationId xmlns:a16="http://schemas.microsoft.com/office/drawing/2014/main" id="{C39B4849-EA94-40CB-9CFC-4849EAFD0825}"/>
              </a:ext>
            </a:extLst>
          </p:cNvPr>
          <p:cNvGrpSpPr>
            <a:grpSpLocks/>
          </p:cNvGrpSpPr>
          <p:nvPr/>
        </p:nvGrpSpPr>
        <p:grpSpPr bwMode="auto">
          <a:xfrm>
            <a:off x="640172" y="5367595"/>
            <a:ext cx="5054600" cy="1039813"/>
            <a:chOff x="796" y="631"/>
            <a:chExt cx="3184" cy="655"/>
          </a:xfrm>
        </p:grpSpPr>
        <p:sp>
          <p:nvSpPr>
            <p:cNvPr id="29" name="Rectangle 65">
              <a:extLst>
                <a:ext uri="{FF2B5EF4-FFF2-40B4-BE49-F238E27FC236}">
                  <a16:creationId xmlns:a16="http://schemas.microsoft.com/office/drawing/2014/main" id="{DF315937-D48B-4273-8606-B878EDBE5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995"/>
              <a:ext cx="31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则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Gauss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型求积公式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（*）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是收敛的。</a:t>
              </a:r>
            </a:p>
          </p:txBody>
        </p:sp>
        <p:graphicFrame>
          <p:nvGraphicFramePr>
            <p:cNvPr id="30" name="Object 66">
              <a:extLst>
                <a:ext uri="{FF2B5EF4-FFF2-40B4-BE49-F238E27FC236}">
                  <a16:creationId xmlns:a16="http://schemas.microsoft.com/office/drawing/2014/main" id="{3343FFBD-7CF5-419B-9E07-2E9D347526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2837012"/>
                </p:ext>
              </p:extLst>
            </p:nvPr>
          </p:nvGraphicFramePr>
          <p:xfrm>
            <a:off x="1501" y="632"/>
            <a:ext cx="100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189" name="Equation" r:id="rId17" imgW="723600" imgH="203040" progId="Equation.DSMT4">
                    <p:embed/>
                  </p:oleObj>
                </mc:Choice>
                <mc:Fallback>
                  <p:oleObj name="Equation" r:id="rId17" imgW="723600" imgH="203040" progId="Equation.DSMT4">
                    <p:embed/>
                    <p:pic>
                      <p:nvPicPr>
                        <p:cNvPr id="64578" name="Object 66">
                          <a:extLst>
                            <a:ext uri="{FF2B5EF4-FFF2-40B4-BE49-F238E27FC236}">
                              <a16:creationId xmlns:a16="http://schemas.microsoft.com/office/drawing/2014/main" id="{EF963517-AA0F-4381-8275-F2230ED22E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632"/>
                          <a:ext cx="1009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68">
              <a:extLst>
                <a:ext uri="{FF2B5EF4-FFF2-40B4-BE49-F238E27FC236}">
                  <a16:creationId xmlns:a16="http://schemas.microsoft.com/office/drawing/2014/main" id="{CAC63A18-92B2-4A8A-AC8A-25B78A60A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31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设</a:t>
              </a:r>
            </a:p>
          </p:txBody>
        </p:sp>
      </p:grpSp>
      <p:graphicFrame>
        <p:nvGraphicFramePr>
          <p:cNvPr id="32" name="Object 71">
            <a:extLst>
              <a:ext uri="{FF2B5EF4-FFF2-40B4-BE49-F238E27FC236}">
                <a16:creationId xmlns:a16="http://schemas.microsoft.com/office/drawing/2014/main" id="{18EC149F-7D7B-45BF-8DEA-EAA62259D0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375492"/>
              </p:ext>
            </p:extLst>
          </p:nvPr>
        </p:nvGraphicFramePr>
        <p:xfrm>
          <a:off x="3679004" y="5283802"/>
          <a:ext cx="2726649" cy="65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190" name="Equation" r:id="rId19" imgW="1434960" imgH="291960" progId="Equation.DSMT4">
                  <p:embed/>
                </p:oleObj>
              </mc:Choice>
              <mc:Fallback>
                <p:oleObj name="Equation" r:id="rId19" imgW="1434960" imgH="291960" progId="Equation.DSMT4">
                  <p:embed/>
                  <p:pic>
                    <p:nvPicPr>
                      <p:cNvPr id="64583" name="Object 71">
                        <a:extLst>
                          <a:ext uri="{FF2B5EF4-FFF2-40B4-BE49-F238E27FC236}">
                            <a16:creationId xmlns:a16="http://schemas.microsoft.com/office/drawing/2014/main" id="{51027D48-6DC9-4C25-960D-4E7FC12671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04" y="5283802"/>
                        <a:ext cx="2726649" cy="651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1D49CC83-7389-49B9-AACF-6216DCBB9C73}"/>
              </a:ext>
            </a:extLst>
          </p:cNvPr>
          <p:cNvSpPr txBox="1"/>
          <p:nvPr/>
        </p:nvSpPr>
        <p:spPr>
          <a:xfrm>
            <a:off x="214185" y="5397533"/>
            <a:ext cx="125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定理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7.9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17862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883" name="Group 3">
            <a:extLst>
              <a:ext uri="{FF2B5EF4-FFF2-40B4-BE49-F238E27FC236}">
                <a16:creationId xmlns:a16="http://schemas.microsoft.com/office/drawing/2014/main" id="{21D3CA50-30AE-4932-80E4-B299A271C826}"/>
              </a:ext>
            </a:extLst>
          </p:cNvPr>
          <p:cNvGrpSpPr>
            <a:grpSpLocks/>
          </p:cNvGrpSpPr>
          <p:nvPr/>
        </p:nvGrpSpPr>
        <p:grpSpPr bwMode="auto">
          <a:xfrm>
            <a:off x="191642" y="79391"/>
            <a:ext cx="8845550" cy="1270000"/>
            <a:chOff x="245" y="934"/>
            <a:chExt cx="5572" cy="800"/>
          </a:xfrm>
        </p:grpSpPr>
        <p:sp>
          <p:nvSpPr>
            <p:cNvPr id="26637" name="Text Box 4">
              <a:extLst>
                <a:ext uri="{FF2B5EF4-FFF2-40B4-BE49-F238E27FC236}">
                  <a16:creationId xmlns:a16="http://schemas.microsoft.com/office/drawing/2014/main" id="{990644DA-A8FA-494C-A177-C51F683F7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" y="934"/>
              <a:ext cx="5572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buClr>
                  <a:srgbClr val="FF3300"/>
                </a:buClr>
              </a:pPr>
              <a:r>
                <a:rPr lang="zh-CN" altLang="en-US" sz="2600" b="0" dirty="0">
                  <a:latin typeface="+mn-ea"/>
                  <a:ea typeface="+mn-ea"/>
                </a:rPr>
                <a:t>例</a:t>
              </a:r>
              <a:r>
                <a:rPr lang="en-US" altLang="zh-CN" sz="2600" b="0" dirty="0">
                  <a:latin typeface="+mn-ea"/>
                  <a:ea typeface="+mn-ea"/>
                </a:rPr>
                <a:t>7.10</a:t>
              </a:r>
              <a:r>
                <a:rPr lang="zh-CN" altLang="en-US" sz="2600" b="0" dirty="0">
                  <a:latin typeface="+mn-ea"/>
                  <a:ea typeface="+mn-ea"/>
                </a:rPr>
                <a:t>：试确定 </a:t>
              </a:r>
              <a:r>
                <a:rPr lang="en-US" altLang="zh-CN" sz="2600" b="0" i="1" dirty="0">
                  <a:latin typeface="+mn-ea"/>
                  <a:ea typeface="+mn-ea"/>
                </a:rPr>
                <a:t>x</a:t>
              </a:r>
              <a:r>
                <a:rPr lang="en-US" altLang="zh-CN" sz="2600" b="0" baseline="-25000" dirty="0">
                  <a:latin typeface="+mn-ea"/>
                  <a:ea typeface="+mn-ea"/>
                </a:rPr>
                <a:t>0 </a:t>
              </a:r>
              <a:r>
                <a:rPr lang="en-US" altLang="zh-CN" sz="2600" b="0" dirty="0">
                  <a:latin typeface="+mn-ea"/>
                  <a:ea typeface="+mn-ea"/>
                </a:rPr>
                <a:t>, </a:t>
              </a:r>
              <a:r>
                <a:rPr lang="en-US" altLang="zh-CN" sz="2600" b="0" i="1" dirty="0">
                  <a:latin typeface="+mn-ea"/>
                  <a:ea typeface="+mn-ea"/>
                </a:rPr>
                <a:t>x</a:t>
              </a:r>
              <a:r>
                <a:rPr lang="en-US" altLang="zh-CN" sz="2600" b="0" baseline="-25000" dirty="0">
                  <a:latin typeface="+mn-ea"/>
                  <a:ea typeface="+mn-ea"/>
                </a:rPr>
                <a:t>1</a:t>
              </a:r>
              <a:r>
                <a:rPr lang="en-US" altLang="zh-CN" sz="2600" b="0" i="1" baseline="-25000" dirty="0">
                  <a:latin typeface="+mn-ea"/>
                  <a:ea typeface="+mn-ea"/>
                </a:rPr>
                <a:t> </a:t>
              </a:r>
              <a:r>
                <a:rPr lang="zh-CN" altLang="en-US" sz="2600" b="0" dirty="0">
                  <a:latin typeface="+mn-ea"/>
                  <a:ea typeface="+mn-ea"/>
                </a:rPr>
                <a:t>以及系数 </a:t>
              </a:r>
              <a:r>
                <a:rPr lang="en-US" altLang="zh-CN" sz="2600" b="0" i="1" dirty="0">
                  <a:latin typeface="+mn-ea"/>
                  <a:ea typeface="+mn-ea"/>
                  <a:sym typeface="Symbol" panose="05050102010706020507" pitchFamily="18" charset="2"/>
                </a:rPr>
                <a:t></a:t>
              </a:r>
              <a:r>
                <a:rPr lang="en-US" altLang="zh-CN" sz="2600" b="0" baseline="-25000" dirty="0">
                  <a:latin typeface="+mn-ea"/>
                  <a:ea typeface="+mn-ea"/>
                </a:rPr>
                <a:t>0</a:t>
              </a:r>
              <a:r>
                <a:rPr lang="en-US" altLang="zh-CN" sz="2600" b="0" dirty="0">
                  <a:latin typeface="+mn-ea"/>
                  <a:ea typeface="+mn-ea"/>
                </a:rPr>
                <a:t>, </a:t>
              </a:r>
              <a:r>
                <a:rPr lang="en-US" altLang="zh-CN" sz="2600" b="0" i="1" dirty="0">
                  <a:latin typeface="+mn-ea"/>
                  <a:ea typeface="+mn-ea"/>
                  <a:sym typeface="Symbol" panose="05050102010706020507" pitchFamily="18" charset="2"/>
                </a:rPr>
                <a:t></a:t>
              </a:r>
              <a:r>
                <a:rPr lang="en-US" altLang="zh-CN" sz="2600" b="0" baseline="-25000" dirty="0">
                  <a:latin typeface="+mn-ea"/>
                  <a:ea typeface="+mn-ea"/>
                </a:rPr>
                <a:t>1</a:t>
              </a:r>
              <a:r>
                <a:rPr lang="zh-CN" altLang="en-US" sz="2600" b="0" dirty="0">
                  <a:latin typeface="+mn-ea"/>
                  <a:ea typeface="+mn-ea"/>
                </a:rPr>
                <a:t>，导出两点</a:t>
              </a:r>
              <a:r>
                <a:rPr lang="en-US" altLang="zh-CN" sz="2600" b="0" dirty="0">
                  <a:latin typeface="+mn-ea"/>
                  <a:ea typeface="+mn-ea"/>
                </a:rPr>
                <a:t>Gauss</a:t>
              </a:r>
              <a:r>
                <a:rPr lang="zh-CN" altLang="en-US" sz="2600" b="0" dirty="0">
                  <a:latin typeface="+mn-ea"/>
                  <a:ea typeface="+mn-ea"/>
                </a:rPr>
                <a:t>求积公式</a:t>
              </a:r>
              <a:r>
                <a:rPr lang="en-US" altLang="zh-CN" sz="2600" b="0" dirty="0">
                  <a:latin typeface="+mn-ea"/>
                  <a:ea typeface="+mn-ea"/>
                </a:rPr>
                <a:t>:</a:t>
              </a:r>
            </a:p>
          </p:txBody>
        </p:sp>
        <p:graphicFrame>
          <p:nvGraphicFramePr>
            <p:cNvPr id="26638" name="Object 5">
              <a:extLst>
                <a:ext uri="{FF2B5EF4-FFF2-40B4-BE49-F238E27FC236}">
                  <a16:creationId xmlns:a16="http://schemas.microsoft.com/office/drawing/2014/main" id="{A4066382-969B-4959-8B9B-DE428D2969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3238931"/>
                </p:ext>
              </p:extLst>
            </p:nvPr>
          </p:nvGraphicFramePr>
          <p:xfrm>
            <a:off x="1710" y="1317"/>
            <a:ext cx="2589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73" name="Equation" r:id="rId4" imgW="1968500" imgH="330200" progId="Equation.3">
                    <p:embed/>
                  </p:oleObj>
                </mc:Choice>
                <mc:Fallback>
                  <p:oleObj name="Equation" r:id="rId4" imgW="1968500" imgH="330200" progId="Equation.3">
                    <p:embed/>
                    <p:pic>
                      <p:nvPicPr>
                        <p:cNvPr id="26638" name="Object 5">
                          <a:extLst>
                            <a:ext uri="{FF2B5EF4-FFF2-40B4-BE49-F238E27FC236}">
                              <a16:creationId xmlns:a16="http://schemas.microsoft.com/office/drawing/2014/main" id="{A4066382-969B-4959-8B9B-DE428D2969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" y="1317"/>
                          <a:ext cx="2589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0886" name="Object 6">
            <a:extLst>
              <a:ext uri="{FF2B5EF4-FFF2-40B4-BE49-F238E27FC236}">
                <a16:creationId xmlns:a16="http://schemas.microsoft.com/office/drawing/2014/main" id="{B141E4F3-2C2F-495A-B01F-00C1766493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85838"/>
              </p:ext>
            </p:extLst>
          </p:nvPr>
        </p:nvGraphicFramePr>
        <p:xfrm>
          <a:off x="527977" y="2724313"/>
          <a:ext cx="3548466" cy="232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74" name="Equation" r:id="rId6" imgW="3962400" imgH="2705100" progId="Equation.DSMT4">
                  <p:embed/>
                </p:oleObj>
              </mc:Choice>
              <mc:Fallback>
                <p:oleObj name="Equation" r:id="rId6" imgW="3962400" imgH="2705100" progId="Equation.DSMT4">
                  <p:embed/>
                  <p:pic>
                    <p:nvPicPr>
                      <p:cNvPr id="890886" name="Object 6">
                        <a:extLst>
                          <a:ext uri="{FF2B5EF4-FFF2-40B4-BE49-F238E27FC236}">
                            <a16:creationId xmlns:a16="http://schemas.microsoft.com/office/drawing/2014/main" id="{B141E4F3-2C2F-495A-B01F-00C1766493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977" y="2724313"/>
                        <a:ext cx="3548466" cy="2324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887" name="Group 7">
            <a:extLst>
              <a:ext uri="{FF2B5EF4-FFF2-40B4-BE49-F238E27FC236}">
                <a16:creationId xmlns:a16="http://schemas.microsoft.com/office/drawing/2014/main" id="{82FD11EE-E4C0-48F3-9006-B69E5BC8B281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1905330"/>
            <a:ext cx="6519790" cy="513632"/>
            <a:chOff x="288" y="1968"/>
            <a:chExt cx="4417" cy="356"/>
          </a:xfrm>
        </p:grpSpPr>
        <p:sp>
          <p:nvSpPr>
            <p:cNvPr id="26635" name="Rectangle 8">
              <a:extLst>
                <a:ext uri="{FF2B5EF4-FFF2-40B4-BE49-F238E27FC236}">
                  <a16:creationId xmlns:a16="http://schemas.microsoft.com/office/drawing/2014/main" id="{FC9346C2-2E5F-4F10-9B26-CBB6A9C1D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6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 b="1">
                  <a:solidFill>
                    <a:srgbClr val="0000CC"/>
                  </a:solidFill>
                  <a:ea typeface="黑体" panose="02010609060101010101" pitchFamily="49" charset="-122"/>
                </a:rPr>
                <a:t>解：</a:t>
              </a:r>
            </a:p>
          </p:txBody>
        </p:sp>
        <p:sp>
          <p:nvSpPr>
            <p:cNvPr id="26636" name="Rectangle 9">
              <a:extLst>
                <a:ext uri="{FF2B5EF4-FFF2-40B4-BE49-F238E27FC236}">
                  <a16:creationId xmlns:a16="http://schemas.microsoft.com/office/drawing/2014/main" id="{FD7CDC43-9477-4CAC-819C-77C8FC8B0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016"/>
              <a:ext cx="398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将 </a:t>
              </a:r>
              <a:r>
                <a:rPr lang="en-US" altLang="zh-CN" sz="2600" b="1" i="1" dirty="0">
                  <a:ea typeface="楷体_GB2312" pitchFamily="49" charset="-122"/>
                </a:rPr>
                <a:t>f </a:t>
              </a:r>
              <a:r>
                <a:rPr lang="en-US" altLang="zh-CN" sz="2600" b="1" dirty="0">
                  <a:ea typeface="楷体_GB2312" pitchFamily="49" charset="-122"/>
                </a:rPr>
                <a:t>(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) = 1, 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, 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baseline="30000" dirty="0">
                  <a:ea typeface="楷体_GB2312" pitchFamily="49" charset="-122"/>
                </a:rPr>
                <a:t>2</a:t>
              </a:r>
              <a:r>
                <a:rPr lang="en-US" altLang="zh-CN" sz="2600" b="1" dirty="0">
                  <a:ea typeface="楷体_GB2312" pitchFamily="49" charset="-122"/>
                </a:rPr>
                <a:t>, 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baseline="30000" dirty="0">
                  <a:ea typeface="楷体_GB2312" pitchFamily="49" charset="-122"/>
                </a:rPr>
                <a:t>3</a:t>
              </a:r>
              <a:r>
                <a:rPr lang="en-US" altLang="zh-CN" sz="2600" b="1" baseline="30000" dirty="0">
                  <a:solidFill>
                    <a:srgbClr val="0000CC"/>
                  </a:solidFill>
                  <a:ea typeface="楷体_GB2312" pitchFamily="49" charset="-122"/>
                </a:rPr>
                <a:t>  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代入，使其精确成立得</a:t>
              </a:r>
            </a:p>
          </p:txBody>
        </p:sp>
      </p:grpSp>
      <p:grpSp>
        <p:nvGrpSpPr>
          <p:cNvPr id="890890" name="Group 10">
            <a:extLst>
              <a:ext uri="{FF2B5EF4-FFF2-40B4-BE49-F238E27FC236}">
                <a16:creationId xmlns:a16="http://schemas.microsoft.com/office/drawing/2014/main" id="{651A2ADD-C512-4E9A-8D56-6438172962D2}"/>
              </a:ext>
            </a:extLst>
          </p:cNvPr>
          <p:cNvGrpSpPr>
            <a:grpSpLocks/>
          </p:cNvGrpSpPr>
          <p:nvPr/>
        </p:nvGrpSpPr>
        <p:grpSpPr bwMode="auto">
          <a:xfrm>
            <a:off x="4076442" y="3059490"/>
            <a:ext cx="3331484" cy="1110945"/>
            <a:chOff x="2625" y="2653"/>
            <a:chExt cx="2257" cy="770"/>
          </a:xfrm>
        </p:grpSpPr>
        <p:sp>
          <p:nvSpPr>
            <p:cNvPr id="26632" name="AutoShape 11">
              <a:extLst>
                <a:ext uri="{FF2B5EF4-FFF2-40B4-BE49-F238E27FC236}">
                  <a16:creationId xmlns:a16="http://schemas.microsoft.com/office/drawing/2014/main" id="{9CC77900-EFCF-4DC1-8B15-EC3277043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975"/>
              <a:ext cx="960" cy="240"/>
            </a:xfrm>
            <a:prstGeom prst="rightArrow">
              <a:avLst>
                <a:gd name="adj1" fmla="val 49167"/>
                <a:gd name="adj2" fmla="val 136667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/>
            </a:p>
          </p:txBody>
        </p:sp>
        <p:sp>
          <p:nvSpPr>
            <p:cNvPr id="26633" name="Rectangle 12">
              <a:extLst>
                <a:ext uri="{FF2B5EF4-FFF2-40B4-BE49-F238E27FC236}">
                  <a16:creationId xmlns:a16="http://schemas.microsoft.com/office/drawing/2014/main" id="{BF224BFA-16A6-4BB6-A7D9-48549BD9E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2701"/>
              <a:ext cx="53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解得</a:t>
              </a:r>
            </a:p>
          </p:txBody>
        </p:sp>
        <p:graphicFrame>
          <p:nvGraphicFramePr>
            <p:cNvPr id="26634" name="Object 13">
              <a:extLst>
                <a:ext uri="{FF2B5EF4-FFF2-40B4-BE49-F238E27FC236}">
                  <a16:creationId xmlns:a16="http://schemas.microsoft.com/office/drawing/2014/main" id="{70410A79-AB98-4EEE-83F4-B589187151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9566339"/>
                </p:ext>
              </p:extLst>
            </p:nvPr>
          </p:nvGraphicFramePr>
          <p:xfrm>
            <a:off x="3562" y="2653"/>
            <a:ext cx="1320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75" name="Equation" r:id="rId8" imgW="1002865" imgH="609336" progId="Equation.3">
                    <p:embed/>
                  </p:oleObj>
                </mc:Choice>
                <mc:Fallback>
                  <p:oleObj name="Equation" r:id="rId8" imgW="1002865" imgH="609336" progId="Equation.3">
                    <p:embed/>
                    <p:pic>
                      <p:nvPicPr>
                        <p:cNvPr id="26634" name="Object 13">
                          <a:extLst>
                            <a:ext uri="{FF2B5EF4-FFF2-40B4-BE49-F238E27FC236}">
                              <a16:creationId xmlns:a16="http://schemas.microsoft.com/office/drawing/2014/main" id="{70410A79-AB98-4EEE-83F4-B589187151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2" y="2653"/>
                          <a:ext cx="1320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0894" name="AutoShape 14">
            <a:extLst>
              <a:ext uri="{FF2B5EF4-FFF2-40B4-BE49-F238E27FC236}">
                <a16:creationId xmlns:a16="http://schemas.microsoft.com/office/drawing/2014/main" id="{9A11C302-8D37-44C5-8400-A565272D3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92" y="4421264"/>
            <a:ext cx="4312754" cy="513926"/>
          </a:xfrm>
          <a:prstGeom prst="wedgeEllipseCallout">
            <a:avLst>
              <a:gd name="adj1" fmla="val -44850"/>
              <a:gd name="adj2" fmla="val -77100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0" dirty="0">
                <a:solidFill>
                  <a:srgbClr val="990000"/>
                </a:solidFill>
                <a:latin typeface="+mn-ea"/>
                <a:ea typeface="+mn-ea"/>
              </a:rPr>
              <a:t>是非线性方程组</a:t>
            </a:r>
            <a:r>
              <a:rPr lang="en-US" altLang="zh-CN" sz="2000" b="0" dirty="0">
                <a:solidFill>
                  <a:srgbClr val="990000"/>
                </a:solidFill>
                <a:latin typeface="+mn-ea"/>
                <a:ea typeface="+mn-ea"/>
              </a:rPr>
              <a:t>,</a:t>
            </a:r>
            <a:r>
              <a:rPr lang="zh-CN" altLang="en-US" sz="2000" b="0" dirty="0">
                <a:solidFill>
                  <a:srgbClr val="990000"/>
                </a:solidFill>
                <a:latin typeface="+mn-ea"/>
                <a:ea typeface="+mn-ea"/>
              </a:rPr>
              <a:t>不易求解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DA7903-000E-4E65-AA0C-0CE380CA7627}"/>
              </a:ext>
            </a:extLst>
          </p:cNvPr>
          <p:cNvSpPr txBox="1"/>
          <p:nvPr/>
        </p:nvSpPr>
        <p:spPr>
          <a:xfrm>
            <a:off x="113851" y="1392416"/>
            <a:ext cx="632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注： 两个节点（</a:t>
            </a:r>
            <a:r>
              <a:rPr lang="en-US" altLang="zh-CN" sz="2400" b="0" dirty="0">
                <a:solidFill>
                  <a:srgbClr val="FF0000"/>
                </a:solidFill>
                <a:latin typeface="+mn-ea"/>
                <a:ea typeface="+mn-ea"/>
              </a:rPr>
              <a:t>n=1</a:t>
            </a:r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），代数精度为</a:t>
            </a:r>
            <a:r>
              <a:rPr lang="en-US" altLang="zh-CN" sz="2400" b="0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endParaRPr lang="zh-CN" altLang="en-US" sz="24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D9CD7FB3-A51B-48E0-8AB0-2E1C25307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492203"/>
              </p:ext>
            </p:extLst>
          </p:nvPr>
        </p:nvGraphicFramePr>
        <p:xfrm>
          <a:off x="1158982" y="5547178"/>
          <a:ext cx="61023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76" name="Equation" r:id="rId10" imgW="3073400" imgH="431800" progId="Equation.DSMT4">
                  <p:embed/>
                </p:oleObj>
              </mc:Choice>
              <mc:Fallback>
                <p:oleObj name="Equation" r:id="rId10" imgW="3073400" imgH="431800" progId="Equation.DSMT4">
                  <p:embed/>
                  <p:pic>
                    <p:nvPicPr>
                      <p:cNvPr id="883720" name="Object 8">
                        <a:extLst>
                          <a:ext uri="{FF2B5EF4-FFF2-40B4-BE49-F238E27FC236}">
                            <a16:creationId xmlns:a16="http://schemas.microsoft.com/office/drawing/2014/main" id="{7D42967D-291F-4AB9-8F79-AD70FAA87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982" y="5547178"/>
                        <a:ext cx="61023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604A0DA-803E-4338-8113-AF06A7C21A96}"/>
              </a:ext>
            </a:extLst>
          </p:cNvPr>
          <p:cNvSpPr txBox="1"/>
          <p:nvPr/>
        </p:nvSpPr>
        <p:spPr>
          <a:xfrm>
            <a:off x="336860" y="5165478"/>
            <a:ext cx="164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因此，</a:t>
            </a:r>
          </a:p>
        </p:txBody>
      </p:sp>
    </p:spTree>
    <p:extLst>
      <p:ext uri="{BB962C8B-B14F-4D97-AF65-F5344CB8AC3E}">
        <p14:creationId xmlns:p14="http://schemas.microsoft.com/office/powerpoint/2010/main" val="40911897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9BA6E45-FFB9-4ECE-9252-D6694F80B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88640"/>
            <a:ext cx="7632700" cy="427361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+mn-ea"/>
                <a:ea typeface="+mn-ea"/>
              </a:rPr>
              <a:t>同理： 区间</a:t>
            </a:r>
            <a:r>
              <a:rPr lang="en-US" altLang="zh-CN" sz="2400" dirty="0">
                <a:latin typeface="+mn-ea"/>
                <a:ea typeface="+mn-ea"/>
              </a:rPr>
              <a:t>[-1,1]</a:t>
            </a:r>
            <a:r>
              <a:rPr lang="zh-CN" altLang="en-US" sz="2400" dirty="0">
                <a:latin typeface="+mn-ea"/>
                <a:ea typeface="+mn-ea"/>
              </a:rPr>
              <a:t>上几个简单的</a:t>
            </a:r>
            <a:r>
              <a:rPr lang="en-US" altLang="zh-CN" sz="2400" dirty="0">
                <a:latin typeface="+mn-ea"/>
                <a:ea typeface="+mn-ea"/>
              </a:rPr>
              <a:t>Gauss </a:t>
            </a:r>
            <a:r>
              <a:rPr lang="zh-CN" altLang="en-US" sz="2400" dirty="0">
                <a:latin typeface="+mn-ea"/>
                <a:ea typeface="+mn-ea"/>
              </a:rPr>
              <a:t>公式</a:t>
            </a:r>
          </a:p>
        </p:txBody>
      </p:sp>
      <p:sp>
        <p:nvSpPr>
          <p:cNvPr id="883715" name="Rectangle 3">
            <a:extLst>
              <a:ext uri="{FF2B5EF4-FFF2-40B4-BE49-F238E27FC236}">
                <a16:creationId xmlns:a16="http://schemas.microsoft.com/office/drawing/2014/main" id="{4E9B6574-6C33-4000-B9BB-33CA5B47C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90" y="838275"/>
            <a:ext cx="9124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latin typeface="+mn-ea"/>
                <a:ea typeface="+mn-ea"/>
              </a:rPr>
              <a:t>n</a:t>
            </a:r>
            <a:r>
              <a:rPr lang="en-US" altLang="zh-CN" b="1">
                <a:latin typeface="+mn-ea"/>
                <a:ea typeface="+mn-ea"/>
              </a:rPr>
              <a:t> = 1:</a:t>
            </a:r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883716" name="Rectangle 4">
            <a:extLst>
              <a:ext uri="{FF2B5EF4-FFF2-40B4-BE49-F238E27FC236}">
                <a16:creationId xmlns:a16="http://schemas.microsoft.com/office/drawing/2014/main" id="{3F06F2B5-FFF9-48AC-9C1F-EAA827FD1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980" y="838275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00CC"/>
                </a:solidFill>
                <a:latin typeface="+mn-ea"/>
                <a:ea typeface="+mn-ea"/>
              </a:rPr>
              <a:t>P</a:t>
            </a:r>
            <a:r>
              <a:rPr lang="en-US" altLang="zh-CN" b="1" i="1" baseline="-25000">
                <a:solidFill>
                  <a:srgbClr val="0000CC"/>
                </a:solidFill>
                <a:latin typeface="+mn-ea"/>
                <a:ea typeface="+mn-ea"/>
              </a:rPr>
              <a:t>n</a:t>
            </a:r>
            <a:r>
              <a:rPr lang="en-US" altLang="zh-CN" b="1">
                <a:solidFill>
                  <a:srgbClr val="0000CC"/>
                </a:solidFill>
                <a:latin typeface="+mn-ea"/>
                <a:ea typeface="+mn-ea"/>
              </a:rPr>
              <a:t>(</a:t>
            </a:r>
            <a:r>
              <a:rPr lang="en-US" altLang="zh-CN" b="1" i="1">
                <a:solidFill>
                  <a:srgbClr val="0000CC"/>
                </a:solidFill>
                <a:latin typeface="+mn-ea"/>
                <a:ea typeface="+mn-ea"/>
              </a:rPr>
              <a:t>x</a:t>
            </a:r>
            <a:r>
              <a:rPr lang="en-US" altLang="zh-CN" b="1">
                <a:solidFill>
                  <a:srgbClr val="0000CC"/>
                </a:solidFill>
                <a:latin typeface="+mn-ea"/>
                <a:ea typeface="+mn-ea"/>
              </a:rPr>
              <a:t>) = 2</a:t>
            </a:r>
            <a:r>
              <a:rPr lang="en-US" altLang="zh-CN" b="1" i="1">
                <a:solidFill>
                  <a:srgbClr val="0000CC"/>
                </a:solidFill>
                <a:latin typeface="+mn-ea"/>
                <a:ea typeface="+mn-ea"/>
              </a:rPr>
              <a:t>x</a:t>
            </a:r>
            <a:r>
              <a:rPr lang="en-US" altLang="zh-CN" b="1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endParaRPr lang="zh-CN" altLang="en-US" b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883717" name="Rectangle 5">
            <a:extLst>
              <a:ext uri="{FF2B5EF4-FFF2-40B4-BE49-F238E27FC236}">
                <a16:creationId xmlns:a16="http://schemas.microsoft.com/office/drawing/2014/main" id="{3B8DA65E-FF26-4FEE-BF47-D66955C1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046" y="824437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0000CC"/>
                </a:solidFill>
                <a:latin typeface="+mn-ea"/>
                <a:ea typeface="+mn-ea"/>
              </a:rPr>
              <a:t>x</a:t>
            </a:r>
            <a:r>
              <a:rPr lang="en-US" altLang="zh-CN" b="1" baseline="-25000" dirty="0">
                <a:solidFill>
                  <a:srgbClr val="0000CC"/>
                </a:solidFill>
                <a:latin typeface="+mn-ea"/>
                <a:ea typeface="+mn-ea"/>
              </a:rPr>
              <a:t>0</a:t>
            </a:r>
            <a:r>
              <a:rPr lang="en-US" altLang="zh-CN" b="1" dirty="0">
                <a:solidFill>
                  <a:srgbClr val="0000CC"/>
                </a:solidFill>
                <a:latin typeface="+mn-ea"/>
                <a:ea typeface="+mn-ea"/>
              </a:rPr>
              <a:t> = 0, </a:t>
            </a:r>
            <a:endParaRPr lang="zh-CN" altLang="en-US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883718" name="Rectangle 6">
            <a:extLst>
              <a:ext uri="{FF2B5EF4-FFF2-40B4-BE49-F238E27FC236}">
                <a16:creationId xmlns:a16="http://schemas.microsoft.com/office/drawing/2014/main" id="{8015152A-2B7C-46B1-AF29-30175A1D2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908" y="787760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0000CC"/>
                </a:solidFill>
                <a:latin typeface="+mn-ea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b="1" baseline="-25000" dirty="0">
                <a:solidFill>
                  <a:srgbClr val="0000CC"/>
                </a:solidFill>
                <a:latin typeface="+mn-ea"/>
                <a:ea typeface="+mn-ea"/>
              </a:rPr>
              <a:t>0</a:t>
            </a:r>
            <a:r>
              <a:rPr lang="en-US" altLang="zh-CN" b="1" dirty="0">
                <a:solidFill>
                  <a:srgbClr val="0000CC"/>
                </a:solidFill>
                <a:latin typeface="+mn-ea"/>
                <a:ea typeface="+mn-ea"/>
              </a:rPr>
              <a:t> = 2 </a:t>
            </a:r>
            <a:endParaRPr lang="zh-CN" altLang="en-US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aphicFrame>
        <p:nvGraphicFramePr>
          <p:cNvPr id="883719" name="Object 7">
            <a:extLst>
              <a:ext uri="{FF2B5EF4-FFF2-40B4-BE49-F238E27FC236}">
                <a16:creationId xmlns:a16="http://schemas.microsoft.com/office/drawing/2014/main" id="{95CA1850-2FA4-4DA8-B743-C444872A01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567348"/>
              </p:ext>
            </p:extLst>
          </p:nvPr>
        </p:nvGraphicFramePr>
        <p:xfrm>
          <a:off x="1589648" y="1290470"/>
          <a:ext cx="3671461" cy="767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983" name="Equation" r:id="rId4" imgW="2070100" imgH="431800" progId="Equation.DSMT4">
                  <p:embed/>
                </p:oleObj>
              </mc:Choice>
              <mc:Fallback>
                <p:oleObj name="Equation" r:id="rId4" imgW="2070100" imgH="431800" progId="Equation.DSMT4">
                  <p:embed/>
                  <p:pic>
                    <p:nvPicPr>
                      <p:cNvPr id="883719" name="Object 7">
                        <a:extLst>
                          <a:ext uri="{FF2B5EF4-FFF2-40B4-BE49-F238E27FC236}">
                            <a16:creationId xmlns:a16="http://schemas.microsoft.com/office/drawing/2014/main" id="{95CA1850-2FA4-4DA8-B743-C444872A01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648" y="1290470"/>
                        <a:ext cx="3671461" cy="767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3720" name="Object 8">
            <a:extLst>
              <a:ext uri="{FF2B5EF4-FFF2-40B4-BE49-F238E27FC236}">
                <a16:creationId xmlns:a16="http://schemas.microsoft.com/office/drawing/2014/main" id="{7D42967D-291F-4AB9-8F79-AD70FAA87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511492"/>
              </p:ext>
            </p:extLst>
          </p:nvPr>
        </p:nvGraphicFramePr>
        <p:xfrm>
          <a:off x="768155" y="2894479"/>
          <a:ext cx="5594351" cy="787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984" name="Equation" r:id="rId6" imgW="3073400" imgH="431800" progId="Equation.DSMT4">
                  <p:embed/>
                </p:oleObj>
              </mc:Choice>
              <mc:Fallback>
                <p:oleObj name="Equation" r:id="rId6" imgW="3073400" imgH="431800" progId="Equation.DSMT4">
                  <p:embed/>
                  <p:pic>
                    <p:nvPicPr>
                      <p:cNvPr id="883720" name="Object 8">
                        <a:extLst>
                          <a:ext uri="{FF2B5EF4-FFF2-40B4-BE49-F238E27FC236}">
                            <a16:creationId xmlns:a16="http://schemas.microsoft.com/office/drawing/2014/main" id="{7D42967D-291F-4AB9-8F79-AD70FAA87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55" y="2894479"/>
                        <a:ext cx="5594351" cy="787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3721" name="Group 9">
            <a:extLst>
              <a:ext uri="{FF2B5EF4-FFF2-40B4-BE49-F238E27FC236}">
                <a16:creationId xmlns:a16="http://schemas.microsoft.com/office/drawing/2014/main" id="{9E5137CD-1429-4D41-9CEB-1557CD7A499D}"/>
              </a:ext>
            </a:extLst>
          </p:cNvPr>
          <p:cNvGrpSpPr>
            <a:grpSpLocks/>
          </p:cNvGrpSpPr>
          <p:nvPr/>
        </p:nvGrpSpPr>
        <p:grpSpPr bwMode="auto">
          <a:xfrm>
            <a:off x="60130" y="2253437"/>
            <a:ext cx="8262938" cy="571501"/>
            <a:chOff x="239" y="1853"/>
            <a:chExt cx="5205" cy="360"/>
          </a:xfrm>
        </p:grpSpPr>
        <p:sp>
          <p:nvSpPr>
            <p:cNvPr id="28693" name="Rectangle 10">
              <a:extLst>
                <a:ext uri="{FF2B5EF4-FFF2-40B4-BE49-F238E27FC236}">
                  <a16:creationId xmlns:a16="http://schemas.microsoft.com/office/drawing/2014/main" id="{9E7632B9-487F-4C7B-8ABC-4699E101E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" y="1856"/>
              <a:ext cx="5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>
                  <a:latin typeface="+mn-ea"/>
                  <a:ea typeface="+mn-ea"/>
                </a:rPr>
                <a:t>n</a:t>
              </a:r>
              <a:r>
                <a:rPr lang="en-US" altLang="zh-CN" b="1">
                  <a:latin typeface="+mn-ea"/>
                  <a:ea typeface="+mn-ea"/>
                </a:rPr>
                <a:t> = 2:</a:t>
              </a: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8694" name="Rectangle 11">
              <a:extLst>
                <a:ext uri="{FF2B5EF4-FFF2-40B4-BE49-F238E27FC236}">
                  <a16:creationId xmlns:a16="http://schemas.microsoft.com/office/drawing/2014/main" id="{707D1511-8826-4DE8-BCBA-22E58C021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1904"/>
              <a:ext cx="20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 dirty="0" err="1">
                  <a:solidFill>
                    <a:srgbClr val="0000CC"/>
                  </a:solidFill>
                  <a:latin typeface="+mn-ea"/>
                  <a:ea typeface="+mn-ea"/>
                </a:rPr>
                <a:t>P</a:t>
              </a:r>
              <a:r>
                <a:rPr lang="en-US" altLang="zh-CN" b="1" i="1" baseline="-25000" dirty="0" err="1">
                  <a:solidFill>
                    <a:srgbClr val="0000CC"/>
                  </a:solidFill>
                  <a:latin typeface="+mn-ea"/>
                  <a:ea typeface="+mn-ea"/>
                </a:rPr>
                <a:t>n</a:t>
              </a:r>
              <a:r>
                <a:rPr lang="en-US" altLang="zh-CN" b="1" dirty="0">
                  <a:solidFill>
                    <a:srgbClr val="0000CC"/>
                  </a:solidFill>
                  <a:latin typeface="+mn-ea"/>
                  <a:ea typeface="+mn-ea"/>
                </a:rPr>
                <a:t>(</a:t>
              </a:r>
              <a:r>
                <a:rPr lang="en-US" altLang="zh-CN" b="1" i="1" dirty="0">
                  <a:solidFill>
                    <a:srgbClr val="0000CC"/>
                  </a:solidFill>
                  <a:latin typeface="+mn-ea"/>
                  <a:ea typeface="+mn-ea"/>
                </a:rPr>
                <a:t>x</a:t>
              </a:r>
              <a:r>
                <a:rPr lang="en-US" altLang="zh-CN" b="1" dirty="0">
                  <a:solidFill>
                    <a:srgbClr val="0000CC"/>
                  </a:solidFill>
                  <a:latin typeface="+mn-ea"/>
                  <a:ea typeface="+mn-ea"/>
                </a:rPr>
                <a:t>) = 12</a:t>
              </a:r>
              <a:r>
                <a:rPr lang="en-US" altLang="zh-CN" b="1" i="1" dirty="0">
                  <a:solidFill>
                    <a:srgbClr val="0000CC"/>
                  </a:solidFill>
                  <a:latin typeface="+mn-ea"/>
                  <a:ea typeface="+mn-ea"/>
                </a:rPr>
                <a:t>x</a:t>
              </a:r>
              <a:r>
                <a:rPr lang="en-US" altLang="zh-CN" b="1" baseline="30000" dirty="0">
                  <a:solidFill>
                    <a:srgbClr val="0000CC"/>
                  </a:solidFill>
                  <a:latin typeface="+mn-ea"/>
                  <a:ea typeface="+mn-ea"/>
                </a:rPr>
                <a:t>2 </a:t>
              </a:r>
              <a:r>
                <a:rPr lang="en-US" altLang="zh-CN" b="1" dirty="0">
                  <a:solidFill>
                    <a:srgbClr val="0000CC"/>
                  </a:solidFill>
                  <a:latin typeface="+mn-ea"/>
                  <a:ea typeface="+mn-ea"/>
                </a:rPr>
                <a:t>-4, </a:t>
              </a:r>
              <a:endParaRPr lang="zh-CN" altLang="en-US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28695" name="Rectangle 12">
              <a:extLst>
                <a:ext uri="{FF2B5EF4-FFF2-40B4-BE49-F238E27FC236}">
                  <a16:creationId xmlns:a16="http://schemas.microsoft.com/office/drawing/2014/main" id="{97CAD7C6-18C5-4FF9-BA0A-9C23686F3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6" y="1853"/>
              <a:ext cx="10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>
                  <a:solidFill>
                    <a:srgbClr val="0000CC"/>
                  </a:solidFill>
                  <a:latin typeface="+mn-ea"/>
                  <a:ea typeface="+mn-ea"/>
                  <a:sym typeface="Symbol" panose="05050102010706020507" pitchFamily="18" charset="2"/>
                </a:rPr>
                <a:t></a:t>
              </a:r>
              <a:r>
                <a:rPr lang="en-US" altLang="zh-CN" b="1" baseline="-25000">
                  <a:solidFill>
                    <a:srgbClr val="0000CC"/>
                  </a:solidFill>
                  <a:latin typeface="+mn-ea"/>
                  <a:ea typeface="+mn-ea"/>
                </a:rPr>
                <a:t>0</a:t>
              </a:r>
              <a:r>
                <a:rPr lang="en-US" altLang="zh-CN" b="1">
                  <a:solidFill>
                    <a:srgbClr val="0000CC"/>
                  </a:solidFill>
                  <a:latin typeface="+mn-ea"/>
                  <a:ea typeface="+mn-ea"/>
                </a:rPr>
                <a:t>=</a:t>
              </a:r>
              <a:r>
                <a:rPr lang="en-US" altLang="zh-CN" b="1" i="1">
                  <a:solidFill>
                    <a:srgbClr val="0000CC"/>
                  </a:solidFill>
                  <a:latin typeface="+mn-ea"/>
                  <a:ea typeface="+mn-ea"/>
                  <a:sym typeface="Symbol" panose="05050102010706020507" pitchFamily="18" charset="2"/>
                </a:rPr>
                <a:t></a:t>
              </a:r>
              <a:r>
                <a:rPr lang="en-US" altLang="zh-CN" b="1" baseline="-25000">
                  <a:solidFill>
                    <a:srgbClr val="0000CC"/>
                  </a:solidFill>
                  <a:latin typeface="+mn-ea"/>
                  <a:ea typeface="+mn-ea"/>
                </a:rPr>
                <a:t>1</a:t>
              </a:r>
              <a:r>
                <a:rPr lang="en-US" altLang="zh-CN" b="1">
                  <a:solidFill>
                    <a:srgbClr val="0000CC"/>
                  </a:solidFill>
                  <a:latin typeface="+mn-ea"/>
                  <a:ea typeface="+mn-ea"/>
                </a:rPr>
                <a:t>=1 </a:t>
              </a:r>
              <a:endParaRPr lang="zh-CN" altLang="en-US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8696" name="Object 13">
              <a:extLst>
                <a:ext uri="{FF2B5EF4-FFF2-40B4-BE49-F238E27FC236}">
                  <a16:creationId xmlns:a16="http://schemas.microsoft.com/office/drawing/2014/main" id="{DF974FF8-4A15-496A-8CC5-B63A9BF983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8100905"/>
                </p:ext>
              </p:extLst>
            </p:nvPr>
          </p:nvGraphicFramePr>
          <p:xfrm>
            <a:off x="2286" y="1877"/>
            <a:ext cx="192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985" name="Equation" r:id="rId8" imgW="1523339" imgH="266584" progId="Equation.DSMT4">
                    <p:embed/>
                  </p:oleObj>
                </mc:Choice>
                <mc:Fallback>
                  <p:oleObj name="Equation" r:id="rId8" imgW="1523339" imgH="266584" progId="Equation.DSMT4">
                    <p:embed/>
                    <p:pic>
                      <p:nvPicPr>
                        <p:cNvPr id="28696" name="Object 13">
                          <a:extLst>
                            <a:ext uri="{FF2B5EF4-FFF2-40B4-BE49-F238E27FC236}">
                              <a16:creationId xmlns:a16="http://schemas.microsoft.com/office/drawing/2014/main" id="{DF974FF8-4A15-496A-8CC5-B63A9BF983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" y="1877"/>
                          <a:ext cx="192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3729" name="Object 17">
            <a:extLst>
              <a:ext uri="{FF2B5EF4-FFF2-40B4-BE49-F238E27FC236}">
                <a16:creationId xmlns:a16="http://schemas.microsoft.com/office/drawing/2014/main" id="{974619B3-36D3-4A08-A0C4-FEEBE9C81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809094"/>
              </p:ext>
            </p:extLst>
          </p:nvPr>
        </p:nvGraphicFramePr>
        <p:xfrm>
          <a:off x="516537" y="4659527"/>
          <a:ext cx="6071688" cy="64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986" name="Equation" r:id="rId10" imgW="3225800" imgH="342900" progId="Equation.DSMT4">
                  <p:embed/>
                </p:oleObj>
              </mc:Choice>
              <mc:Fallback>
                <p:oleObj name="Equation" r:id="rId10" imgW="3225800" imgH="342900" progId="Equation.DSMT4">
                  <p:embed/>
                  <p:pic>
                    <p:nvPicPr>
                      <p:cNvPr id="883729" name="Object 17">
                        <a:extLst>
                          <a:ext uri="{FF2B5EF4-FFF2-40B4-BE49-F238E27FC236}">
                            <a16:creationId xmlns:a16="http://schemas.microsoft.com/office/drawing/2014/main" id="{974619B3-36D3-4A08-A0C4-FEEBE9C81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37" y="4659527"/>
                        <a:ext cx="6071688" cy="647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3730" name="Rectangle 18">
            <a:extLst>
              <a:ext uri="{FF2B5EF4-FFF2-40B4-BE49-F238E27FC236}">
                <a16:creationId xmlns:a16="http://schemas.microsoft.com/office/drawing/2014/main" id="{864F864A-25CB-4B23-8705-3199532FC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224" y="3015293"/>
            <a:ext cx="2153154" cy="46166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两点</a:t>
            </a:r>
            <a:r>
              <a:rPr lang="en-US" altLang="zh-CN" b="1" dirty="0">
                <a:solidFill>
                  <a:srgbClr val="990000"/>
                </a:solidFill>
                <a:latin typeface="+mn-ea"/>
                <a:ea typeface="+mn-ea"/>
              </a:rPr>
              <a:t>Gauss</a:t>
            </a:r>
            <a:r>
              <a:rPr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公式</a:t>
            </a:r>
          </a:p>
        </p:txBody>
      </p:sp>
      <p:sp>
        <p:nvSpPr>
          <p:cNvPr id="883731" name="Rectangle 19">
            <a:extLst>
              <a:ext uri="{FF2B5EF4-FFF2-40B4-BE49-F238E27FC236}">
                <a16:creationId xmlns:a16="http://schemas.microsoft.com/office/drawing/2014/main" id="{1F3C9813-4B5C-4BEE-8FF3-766DFCA1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868" y="4727118"/>
            <a:ext cx="2153154" cy="46166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990000"/>
                </a:solidFill>
                <a:latin typeface="+mn-ea"/>
                <a:ea typeface="+mn-ea"/>
              </a:rPr>
              <a:t>三点</a:t>
            </a:r>
            <a:r>
              <a:rPr lang="en-US" altLang="zh-CN" b="1">
                <a:solidFill>
                  <a:srgbClr val="990000"/>
                </a:solidFill>
                <a:latin typeface="+mn-ea"/>
                <a:ea typeface="+mn-ea"/>
              </a:rPr>
              <a:t>Gauss</a:t>
            </a:r>
            <a:r>
              <a:rPr lang="zh-CN" altLang="en-US" b="1">
                <a:solidFill>
                  <a:srgbClr val="990000"/>
                </a:solidFill>
                <a:latin typeface="+mn-ea"/>
                <a:ea typeface="+mn-ea"/>
              </a:rPr>
              <a:t>公式</a:t>
            </a:r>
          </a:p>
        </p:txBody>
      </p:sp>
      <p:sp>
        <p:nvSpPr>
          <p:cNvPr id="28685" name="Rectangle 26">
            <a:extLst>
              <a:ext uri="{FF2B5EF4-FFF2-40B4-BE49-F238E27FC236}">
                <a16:creationId xmlns:a16="http://schemas.microsoft.com/office/drawing/2014/main" id="{B225DAB8-521C-490F-B701-D51A3E920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15" y="379495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28686" name="Rectangle 27">
            <a:extLst>
              <a:ext uri="{FF2B5EF4-FFF2-40B4-BE49-F238E27FC236}">
                <a16:creationId xmlns:a16="http://schemas.microsoft.com/office/drawing/2014/main" id="{A728E57D-BA07-47B3-A2E9-83BF59386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116" y="4174220"/>
            <a:ext cx="3276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rgbClr val="0000CC"/>
              </a:solidFill>
              <a:latin typeface="+mn-ea"/>
              <a:ea typeface="+mn-ea"/>
            </a:endParaRPr>
          </a:p>
        </p:txBody>
      </p:sp>
      <p:grpSp>
        <p:nvGrpSpPr>
          <p:cNvPr id="883742" name="Group 30">
            <a:extLst>
              <a:ext uri="{FF2B5EF4-FFF2-40B4-BE49-F238E27FC236}">
                <a16:creationId xmlns:a16="http://schemas.microsoft.com/office/drawing/2014/main" id="{5344C377-E94C-41F0-A491-3C5F89110E57}"/>
              </a:ext>
            </a:extLst>
          </p:cNvPr>
          <p:cNvGrpSpPr>
            <a:grpSpLocks/>
          </p:cNvGrpSpPr>
          <p:nvPr/>
        </p:nvGrpSpPr>
        <p:grpSpPr bwMode="auto">
          <a:xfrm>
            <a:off x="126515" y="3916330"/>
            <a:ext cx="7613650" cy="512763"/>
            <a:chOff x="239" y="3034"/>
            <a:chExt cx="4796" cy="323"/>
          </a:xfrm>
        </p:grpSpPr>
        <p:grpSp>
          <p:nvGrpSpPr>
            <p:cNvPr id="28689" name="Group 14">
              <a:extLst>
                <a:ext uri="{FF2B5EF4-FFF2-40B4-BE49-F238E27FC236}">
                  <a16:creationId xmlns:a16="http://schemas.microsoft.com/office/drawing/2014/main" id="{018AA549-F4CF-4429-91AC-47044E8FF7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" y="3056"/>
              <a:ext cx="3073" cy="301"/>
              <a:chOff x="239" y="3056"/>
              <a:chExt cx="3073" cy="301"/>
            </a:xfrm>
          </p:grpSpPr>
          <p:sp>
            <p:nvSpPr>
              <p:cNvPr id="28691" name="Rectangle 15">
                <a:extLst>
                  <a:ext uri="{FF2B5EF4-FFF2-40B4-BE49-F238E27FC236}">
                    <a16:creationId xmlns:a16="http://schemas.microsoft.com/office/drawing/2014/main" id="{48FDB8FC-007B-4A4B-A8B6-5CCB7DB02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" y="3056"/>
                <a:ext cx="57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b="1" i="1">
                    <a:latin typeface="+mn-ea"/>
                    <a:ea typeface="+mn-ea"/>
                  </a:rPr>
                  <a:t>n</a:t>
                </a:r>
                <a:r>
                  <a:rPr lang="en-US" altLang="zh-CN" b="1">
                    <a:latin typeface="+mn-ea"/>
                    <a:ea typeface="+mn-ea"/>
                  </a:rPr>
                  <a:t> = 3:</a:t>
                </a:r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28692" name="Rectangle 16">
                <a:extLst>
                  <a:ext uri="{FF2B5EF4-FFF2-40B4-BE49-F238E27FC236}">
                    <a16:creationId xmlns:a16="http://schemas.microsoft.com/office/drawing/2014/main" id="{26C7F796-7B98-4D5B-8F44-630D7B8CD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066"/>
                <a:ext cx="24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b="1" i="1" dirty="0" err="1">
                    <a:solidFill>
                      <a:srgbClr val="0000CC"/>
                    </a:solidFill>
                    <a:latin typeface="+mn-ea"/>
                    <a:ea typeface="+mn-ea"/>
                  </a:rPr>
                  <a:t>P</a:t>
                </a:r>
                <a:r>
                  <a:rPr lang="en-US" altLang="zh-CN" b="1" i="1" baseline="-25000" dirty="0" err="1">
                    <a:solidFill>
                      <a:srgbClr val="0000CC"/>
                    </a:solidFill>
                    <a:latin typeface="+mn-ea"/>
                    <a:ea typeface="+mn-ea"/>
                  </a:rPr>
                  <a:t>n</a:t>
                </a:r>
                <a:r>
                  <a:rPr lang="en-US" altLang="zh-CN" b="1" dirty="0">
                    <a:solidFill>
                      <a:srgbClr val="0000CC"/>
                    </a:solidFill>
                    <a:latin typeface="+mn-ea"/>
                    <a:ea typeface="+mn-ea"/>
                  </a:rPr>
                  <a:t>(</a:t>
                </a:r>
                <a:r>
                  <a:rPr lang="en-US" altLang="zh-CN" b="1" i="1" dirty="0">
                    <a:solidFill>
                      <a:srgbClr val="0000CC"/>
                    </a:solidFill>
                    <a:latin typeface="+mn-ea"/>
                    <a:ea typeface="+mn-ea"/>
                  </a:rPr>
                  <a:t>x</a:t>
                </a:r>
                <a:r>
                  <a:rPr lang="en-US" altLang="zh-CN" b="1" dirty="0">
                    <a:solidFill>
                      <a:srgbClr val="0000CC"/>
                    </a:solidFill>
                    <a:latin typeface="+mn-ea"/>
                    <a:ea typeface="+mn-ea"/>
                  </a:rPr>
                  <a:t>) = 120</a:t>
                </a:r>
                <a:r>
                  <a:rPr lang="en-US" altLang="zh-CN" b="1" i="1" dirty="0">
                    <a:solidFill>
                      <a:srgbClr val="0000CC"/>
                    </a:solidFill>
                    <a:latin typeface="+mn-ea"/>
                    <a:ea typeface="+mn-ea"/>
                  </a:rPr>
                  <a:t>x</a:t>
                </a:r>
                <a:r>
                  <a:rPr lang="en-US" altLang="zh-CN" b="1" baseline="30000" dirty="0">
                    <a:solidFill>
                      <a:srgbClr val="0000CC"/>
                    </a:solidFill>
                    <a:latin typeface="+mn-ea"/>
                    <a:ea typeface="+mn-ea"/>
                  </a:rPr>
                  <a:t>3 </a:t>
                </a:r>
                <a:r>
                  <a:rPr lang="en-US" altLang="zh-CN" b="1" dirty="0">
                    <a:solidFill>
                      <a:srgbClr val="0000CC"/>
                    </a:solidFill>
                    <a:latin typeface="+mn-ea"/>
                    <a:ea typeface="+mn-ea"/>
                  </a:rPr>
                  <a:t>- 72</a:t>
                </a:r>
                <a:r>
                  <a:rPr lang="en-US" altLang="zh-CN" b="1" i="1" dirty="0">
                    <a:solidFill>
                      <a:srgbClr val="0000CC"/>
                    </a:solidFill>
                    <a:latin typeface="+mn-ea"/>
                    <a:ea typeface="+mn-ea"/>
                  </a:rPr>
                  <a:t>x</a:t>
                </a:r>
                <a:r>
                  <a:rPr lang="en-US" altLang="zh-CN" b="1" dirty="0">
                    <a:solidFill>
                      <a:srgbClr val="0000CC"/>
                    </a:solidFill>
                    <a:latin typeface="+mn-ea"/>
                    <a:ea typeface="+mn-ea"/>
                  </a:rPr>
                  <a:t>, </a:t>
                </a:r>
                <a:endParaRPr lang="zh-CN" altLang="en-US" b="1" dirty="0">
                  <a:solidFill>
                    <a:srgbClr val="0000CC"/>
                  </a:solidFill>
                  <a:latin typeface="+mn-ea"/>
                  <a:ea typeface="+mn-ea"/>
                </a:endParaRPr>
              </a:p>
            </p:txBody>
          </p:sp>
        </p:grpSp>
        <p:graphicFrame>
          <p:nvGraphicFramePr>
            <p:cNvPr id="28690" name="Object 29">
              <a:extLst>
                <a:ext uri="{FF2B5EF4-FFF2-40B4-BE49-F238E27FC236}">
                  <a16:creationId xmlns:a16="http://schemas.microsoft.com/office/drawing/2014/main" id="{3C610937-6953-4680-A67C-F086CB1296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2009997"/>
                </p:ext>
              </p:extLst>
            </p:nvPr>
          </p:nvGraphicFramePr>
          <p:xfrm>
            <a:off x="2551" y="3034"/>
            <a:ext cx="248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987" name="Equation" r:id="rId12" imgW="1968500" imgH="254000" progId="Equation.DSMT4">
                    <p:embed/>
                  </p:oleObj>
                </mc:Choice>
                <mc:Fallback>
                  <p:oleObj name="Equation" r:id="rId12" imgW="1968500" imgH="254000" progId="Equation.DSMT4">
                    <p:embed/>
                    <p:pic>
                      <p:nvPicPr>
                        <p:cNvPr id="28690" name="Object 29">
                          <a:extLst>
                            <a:ext uri="{FF2B5EF4-FFF2-40B4-BE49-F238E27FC236}">
                              <a16:creationId xmlns:a16="http://schemas.microsoft.com/office/drawing/2014/main" id="{3C610937-6953-4680-A67C-F086CB1296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1" y="3034"/>
                          <a:ext cx="248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3743" name="Rectangle 31">
            <a:extLst>
              <a:ext uri="{FF2B5EF4-FFF2-40B4-BE49-F238E27FC236}">
                <a16:creationId xmlns:a16="http://schemas.microsoft.com/office/drawing/2014/main" id="{BBFAADDA-9989-4645-BDD5-FAC4AF847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12" y="1072635"/>
            <a:ext cx="2153154" cy="46166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990000"/>
                </a:solidFill>
                <a:latin typeface="+mn-ea"/>
                <a:ea typeface="+mn-ea"/>
              </a:rPr>
              <a:t>一点</a:t>
            </a:r>
            <a:r>
              <a:rPr lang="en-US" altLang="zh-CN" b="1">
                <a:solidFill>
                  <a:srgbClr val="990000"/>
                </a:solidFill>
                <a:latin typeface="+mn-ea"/>
                <a:ea typeface="+mn-ea"/>
              </a:rPr>
              <a:t>Gauss</a:t>
            </a:r>
            <a:r>
              <a:rPr lang="zh-CN" altLang="en-US" b="1">
                <a:solidFill>
                  <a:srgbClr val="990000"/>
                </a:solidFill>
                <a:latin typeface="+mn-ea"/>
                <a:ea typeface="+mn-ea"/>
              </a:rPr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36428632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4EAFDDF-16C8-44F5-BF2F-CCEAF30E4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3" y="192304"/>
            <a:ext cx="6985000" cy="490006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latin typeface="+mn-ea"/>
                <a:ea typeface="+mn-ea"/>
              </a:rPr>
              <a:t>更多的区间</a:t>
            </a:r>
            <a:r>
              <a:rPr lang="en-US" altLang="zh-CN" sz="2800" dirty="0">
                <a:latin typeface="+mn-ea"/>
                <a:ea typeface="+mn-ea"/>
              </a:rPr>
              <a:t>[-1,1]</a:t>
            </a:r>
            <a:r>
              <a:rPr lang="zh-CN" altLang="en-US" sz="2800" dirty="0">
                <a:latin typeface="+mn-ea"/>
                <a:ea typeface="+mn-ea"/>
              </a:rPr>
              <a:t>上</a:t>
            </a:r>
            <a:r>
              <a:rPr lang="en-US" altLang="zh-CN" sz="2800" dirty="0">
                <a:latin typeface="+mn-ea"/>
                <a:ea typeface="+mn-ea"/>
              </a:rPr>
              <a:t>Gauss </a:t>
            </a:r>
            <a:r>
              <a:rPr lang="zh-CN" altLang="en-US" sz="2800" dirty="0">
                <a:latin typeface="+mn-ea"/>
                <a:ea typeface="+mn-ea"/>
              </a:rPr>
              <a:t>公式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64578B8-E5F9-4964-B7DA-8D65750BF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520" y="801687"/>
            <a:ext cx="8588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CC"/>
                </a:solidFill>
              </a:rPr>
              <a:t>当 </a:t>
            </a:r>
            <a:r>
              <a:rPr lang="en-US" altLang="zh-CN" sz="2600" b="1" i="1"/>
              <a:t>n</a:t>
            </a:r>
            <a:r>
              <a:rPr lang="en-US" altLang="zh-CN" sz="2600" b="1"/>
              <a:t> &gt; 3 </a:t>
            </a:r>
            <a:r>
              <a:rPr lang="zh-CN" altLang="en-US" sz="2600" b="1">
                <a:solidFill>
                  <a:srgbClr val="0000CC"/>
                </a:solidFill>
              </a:rPr>
              <a:t>时，可用数值方法计算 </a:t>
            </a:r>
            <a:r>
              <a:rPr lang="en-US" altLang="zh-CN" sz="2600" b="1" i="1"/>
              <a:t>P</a:t>
            </a:r>
            <a:r>
              <a:rPr lang="en-US" altLang="zh-CN" sz="2600" b="1" i="1" baseline="-25000"/>
              <a:t>n</a:t>
            </a:r>
            <a:r>
              <a:rPr lang="en-US" altLang="zh-CN" sz="2600" b="1" baseline="-25000"/>
              <a:t>+1</a:t>
            </a:r>
            <a:r>
              <a:rPr lang="en-US" altLang="zh-CN" sz="2600" b="1"/>
              <a:t>(</a:t>
            </a:r>
            <a:r>
              <a:rPr lang="en-US" altLang="zh-CN" sz="2600" b="1" i="1"/>
              <a:t>x</a:t>
            </a:r>
            <a:r>
              <a:rPr lang="en-US" altLang="zh-CN" sz="2600" b="1"/>
              <a:t>) </a:t>
            </a:r>
            <a:r>
              <a:rPr lang="zh-CN" altLang="en-US" sz="2600" b="1">
                <a:solidFill>
                  <a:srgbClr val="0000CC"/>
                </a:solidFill>
              </a:rPr>
              <a:t>的零点</a:t>
            </a:r>
            <a:r>
              <a:rPr lang="en-US" altLang="zh-CN" sz="2600" b="1">
                <a:solidFill>
                  <a:srgbClr val="0000CC"/>
                </a:solidFill>
              </a:rPr>
              <a:t>(</a:t>
            </a:r>
            <a:r>
              <a:rPr lang="zh-CN" altLang="en-US" sz="2600" b="1">
                <a:solidFill>
                  <a:srgbClr val="0000CC"/>
                </a:solidFill>
              </a:rPr>
              <a:t>三项递推</a:t>
            </a:r>
            <a:r>
              <a:rPr lang="en-US" altLang="zh-CN" sz="2600" b="1">
                <a:solidFill>
                  <a:srgbClr val="0000CC"/>
                </a:solidFill>
              </a:rPr>
              <a:t>)</a:t>
            </a:r>
          </a:p>
        </p:txBody>
      </p:sp>
      <p:graphicFrame>
        <p:nvGraphicFramePr>
          <p:cNvPr id="885764" name="Group 4">
            <a:extLst>
              <a:ext uri="{FF2B5EF4-FFF2-40B4-BE49-F238E27FC236}">
                <a16:creationId xmlns:a16="http://schemas.microsoft.com/office/drawing/2014/main" id="{E2B032C5-6321-4E64-8779-38E0A4B21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235581"/>
              </p:ext>
            </p:extLst>
          </p:nvPr>
        </p:nvGraphicFramePr>
        <p:xfrm>
          <a:off x="251520" y="1484784"/>
          <a:ext cx="8424863" cy="4726848"/>
        </p:xfrm>
        <a:graphic>
          <a:graphicData uri="http://schemas.openxmlformats.org/drawingml/2006/table">
            <a:tbl>
              <a:tblPr/>
              <a:tblGrid>
                <a:gridCol w="50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024" marB="4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节点个数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Gauss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点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Gauss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系数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代数精度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024" marB="4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024" marB="4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024" marB="4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Symbol" pitchFamily="18" charset="2"/>
                        </a:rPr>
                        <a:t>  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8/9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5/9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024" marB="4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Symbol" pitchFamily="18" charset="2"/>
                        </a:rPr>
                        <a:t>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0.8611363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Symbol" pitchFamily="18" charset="2"/>
                        </a:rPr>
                        <a:t>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0.3399810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0.3478548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0.6521452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23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024" marB="4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Symbol" pitchFamily="18" charset="2"/>
                        </a:rPr>
                        <a:t>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0.9061798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Symbol" pitchFamily="18" charset="2"/>
                        </a:rPr>
                        <a:t>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0.5384693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0.0000000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0.2369269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0.4786287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0.5688889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23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024" marB="4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Symbol" pitchFamily="18" charset="2"/>
                        </a:rPr>
                        <a:t> 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0.93246951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Symbol" pitchFamily="18" charset="2"/>
                        </a:rPr>
                        <a:t> 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0.66120939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Symbol" pitchFamily="18" charset="2"/>
                        </a:rPr>
                        <a:t> 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0.23861919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0.17132449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0.36076157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  0.46791393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024" marB="4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750" name="Object 56">
            <a:extLst>
              <a:ext uri="{FF2B5EF4-FFF2-40B4-BE49-F238E27FC236}">
                <a16:creationId xmlns:a16="http://schemas.microsoft.com/office/drawing/2014/main" id="{D735778D-ACCC-4DC3-BCCE-203CEFB614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114611"/>
              </p:ext>
            </p:extLst>
          </p:nvPr>
        </p:nvGraphicFramePr>
        <p:xfrm>
          <a:off x="2607723" y="2382866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02" name="Equation" r:id="rId4" imgW="939392" imgH="393529" progId="Equation.DSMT4">
                  <p:embed/>
                </p:oleObj>
              </mc:Choice>
              <mc:Fallback>
                <p:oleObj name="Equation" r:id="rId4" imgW="939392" imgH="393529" progId="Equation.DSMT4">
                  <p:embed/>
                  <p:pic>
                    <p:nvPicPr>
                      <p:cNvPr id="29750" name="Object 56">
                        <a:extLst>
                          <a:ext uri="{FF2B5EF4-FFF2-40B4-BE49-F238E27FC236}">
                            <a16:creationId xmlns:a16="http://schemas.microsoft.com/office/drawing/2014/main" id="{D735778D-ACCC-4DC3-BCCE-203CEFB614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723" y="2382866"/>
                        <a:ext cx="939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1" name="Object 57">
            <a:extLst>
              <a:ext uri="{FF2B5EF4-FFF2-40B4-BE49-F238E27FC236}">
                <a16:creationId xmlns:a16="http://schemas.microsoft.com/office/drawing/2014/main" id="{265AB989-BC33-4795-924C-13480EEB26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570568"/>
              </p:ext>
            </p:extLst>
          </p:nvPr>
        </p:nvGraphicFramePr>
        <p:xfrm>
          <a:off x="2658523" y="3140968"/>
          <a:ext cx="88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03" name="Equation" r:id="rId6" imgW="889000" imgH="368300" progId="Equation.DSMT4">
                  <p:embed/>
                </p:oleObj>
              </mc:Choice>
              <mc:Fallback>
                <p:oleObj name="Equation" r:id="rId6" imgW="889000" imgH="368300" progId="Equation.DSMT4">
                  <p:embed/>
                  <p:pic>
                    <p:nvPicPr>
                      <p:cNvPr id="29751" name="Object 57">
                        <a:extLst>
                          <a:ext uri="{FF2B5EF4-FFF2-40B4-BE49-F238E27FC236}">
                            <a16:creationId xmlns:a16="http://schemas.microsoft.com/office/drawing/2014/main" id="{265AB989-BC33-4795-924C-13480EEB26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523" y="3140968"/>
                        <a:ext cx="889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18325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811" name="Group 3">
            <a:extLst>
              <a:ext uri="{FF2B5EF4-FFF2-40B4-BE49-F238E27FC236}">
                <a16:creationId xmlns:a16="http://schemas.microsoft.com/office/drawing/2014/main" id="{2723D8B2-1F68-42FB-A5B7-69FB8F9634FF}"/>
              </a:ext>
            </a:extLst>
          </p:cNvPr>
          <p:cNvGrpSpPr>
            <a:grpSpLocks/>
          </p:cNvGrpSpPr>
          <p:nvPr/>
        </p:nvGrpSpPr>
        <p:grpSpPr bwMode="auto">
          <a:xfrm>
            <a:off x="48494" y="72312"/>
            <a:ext cx="7621846" cy="1320740"/>
            <a:chOff x="192" y="912"/>
            <a:chExt cx="4512" cy="916"/>
          </a:xfrm>
        </p:grpSpPr>
        <p:sp>
          <p:nvSpPr>
            <p:cNvPr id="31759" name="Text Box 4">
              <a:extLst>
                <a:ext uri="{FF2B5EF4-FFF2-40B4-BE49-F238E27FC236}">
                  <a16:creationId xmlns:a16="http://schemas.microsoft.com/office/drawing/2014/main" id="{834CA0EC-5290-4688-96E1-353667D66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912"/>
              <a:ext cx="4512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sz="2800" b="1" dirty="0">
                  <a:solidFill>
                    <a:srgbClr val="0000CC"/>
                  </a:solidFill>
                  <a:latin typeface="+mn-ea"/>
                  <a:ea typeface="+mn-ea"/>
                </a:rPr>
                <a:t> </a:t>
              </a:r>
              <a:r>
                <a:rPr lang="zh-CN" altLang="en-US" sz="2800" b="0" dirty="0">
                  <a:latin typeface="+mn-ea"/>
                  <a:ea typeface="+mn-ea"/>
                </a:rPr>
                <a:t>例</a:t>
              </a:r>
              <a:r>
                <a:rPr lang="en-US" altLang="zh-CN" sz="2800" b="0" dirty="0">
                  <a:latin typeface="+mn-ea"/>
                  <a:ea typeface="+mn-ea"/>
                </a:rPr>
                <a:t>7.11</a:t>
              </a:r>
              <a:r>
                <a:rPr lang="zh-CN" altLang="en-US" sz="2800" b="0" dirty="0">
                  <a:latin typeface="+mn-ea"/>
                  <a:ea typeface="+mn-ea"/>
                </a:rPr>
                <a:t>：</a:t>
              </a:r>
              <a:r>
                <a:rPr lang="zh-CN" altLang="en-US" sz="2600" b="1" dirty="0">
                  <a:solidFill>
                    <a:srgbClr val="0000CC"/>
                  </a:solidFill>
                  <a:latin typeface="+mn-ea"/>
                  <a:ea typeface="+mn-ea"/>
                </a:rPr>
                <a:t>用</a:t>
              </a:r>
              <a:r>
                <a:rPr lang="en-US" altLang="zh-CN" sz="2600" b="1" dirty="0">
                  <a:solidFill>
                    <a:srgbClr val="0000CC"/>
                  </a:solidFill>
                  <a:latin typeface="+mn-ea"/>
                  <a:ea typeface="+mn-ea"/>
                </a:rPr>
                <a:t>Gauss</a:t>
              </a:r>
              <a:r>
                <a:rPr lang="zh-CN" altLang="en-US" sz="2600" b="1" dirty="0">
                  <a:solidFill>
                    <a:srgbClr val="0000CC"/>
                  </a:solidFill>
                  <a:latin typeface="+mn-ea"/>
                  <a:ea typeface="+mn-ea"/>
                </a:rPr>
                <a:t>求积公式计算</a:t>
              </a:r>
              <a:r>
                <a:rPr lang="en-US" altLang="zh-CN" sz="2600" b="1" dirty="0">
                  <a:solidFill>
                    <a:srgbClr val="0000CC"/>
                  </a:solidFill>
                  <a:latin typeface="+mn-ea"/>
                  <a:ea typeface="+mn-ea"/>
                </a:rPr>
                <a:t> </a:t>
              </a:r>
            </a:p>
          </p:txBody>
        </p:sp>
        <p:graphicFrame>
          <p:nvGraphicFramePr>
            <p:cNvPr id="31760" name="Object 5">
              <a:extLst>
                <a:ext uri="{FF2B5EF4-FFF2-40B4-BE49-F238E27FC236}">
                  <a16:creationId xmlns:a16="http://schemas.microsoft.com/office/drawing/2014/main" id="{D09B1BED-6D7E-4F35-B19C-4BD41C75CC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7843133"/>
                </p:ext>
              </p:extLst>
            </p:nvPr>
          </p:nvGraphicFramePr>
          <p:xfrm>
            <a:off x="2017" y="1363"/>
            <a:ext cx="1386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050" name="Equation" r:id="rId4" imgW="1054100" imgH="368300" progId="Equation.DSMT4">
                    <p:embed/>
                  </p:oleObj>
                </mc:Choice>
                <mc:Fallback>
                  <p:oleObj name="Equation" r:id="rId4" imgW="1054100" imgH="368300" progId="Equation.DSMT4">
                    <p:embed/>
                    <p:pic>
                      <p:nvPicPr>
                        <p:cNvPr id="31760" name="Object 5">
                          <a:extLst>
                            <a:ext uri="{FF2B5EF4-FFF2-40B4-BE49-F238E27FC236}">
                              <a16:creationId xmlns:a16="http://schemas.microsoft.com/office/drawing/2014/main" id="{D09B1BED-6D7E-4F35-B19C-4BD41C75CC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7" y="1363"/>
                          <a:ext cx="1386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7814" name="Rectangle 6">
            <a:extLst>
              <a:ext uri="{FF2B5EF4-FFF2-40B4-BE49-F238E27FC236}">
                <a16:creationId xmlns:a16="http://schemas.microsoft.com/office/drawing/2014/main" id="{36B7903E-0A35-48AF-8D84-C034FE2D0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49869"/>
            <a:ext cx="9640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887815" name="Rectangle 7">
            <a:extLst>
              <a:ext uri="{FF2B5EF4-FFF2-40B4-BE49-F238E27FC236}">
                <a16:creationId xmlns:a16="http://schemas.microsoft.com/office/drawing/2014/main" id="{70EDBB18-9CFF-4C29-AF55-AF267EE07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429696"/>
            <a:ext cx="52839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令  </a:t>
            </a:r>
            <a:r>
              <a:rPr lang="en-US" altLang="zh-CN" sz="2800" b="1" i="1" dirty="0">
                <a:solidFill>
                  <a:srgbClr val="990000"/>
                </a:solidFill>
                <a:latin typeface="+mn-ea"/>
                <a:ea typeface="+mn-ea"/>
              </a:rPr>
              <a:t>x </a:t>
            </a:r>
            <a:r>
              <a:rPr lang="en-US" altLang="zh-CN" sz="2800" b="1" dirty="0">
                <a:solidFill>
                  <a:srgbClr val="990000"/>
                </a:solidFill>
                <a:latin typeface="+mn-ea"/>
                <a:ea typeface="+mn-ea"/>
              </a:rPr>
              <a:t>= (</a:t>
            </a:r>
            <a:r>
              <a:rPr lang="en-US" altLang="zh-CN" sz="2800" b="1" i="1" dirty="0">
                <a:solidFill>
                  <a:srgbClr val="990000"/>
                </a:solidFill>
                <a:latin typeface="+mn-ea"/>
                <a:ea typeface="+mn-ea"/>
              </a:rPr>
              <a:t>t + </a:t>
            </a:r>
            <a:r>
              <a:rPr lang="en-US" altLang="zh-CN" sz="2800" b="1" dirty="0">
                <a:solidFill>
                  <a:srgbClr val="990000"/>
                </a:solidFill>
                <a:latin typeface="+mn-ea"/>
                <a:ea typeface="+mn-ea"/>
              </a:rPr>
              <a:t>1)/2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，则 </a:t>
            </a:r>
            <a:r>
              <a:rPr lang="en-US" altLang="zh-CN" sz="2800" b="1" i="1" dirty="0">
                <a:latin typeface="+mn-ea"/>
                <a:ea typeface="+mn-ea"/>
              </a:rPr>
              <a:t>t 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 </a:t>
            </a:r>
            <a:r>
              <a:rPr lang="en-US" altLang="zh-CN" sz="2800" b="1" dirty="0">
                <a:latin typeface="+mn-ea"/>
                <a:ea typeface="+mn-ea"/>
              </a:rPr>
              <a:t>[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-</a:t>
            </a:r>
            <a:r>
              <a:rPr lang="en-US" altLang="zh-CN" sz="2800" b="1" dirty="0">
                <a:latin typeface="+mn-ea"/>
                <a:ea typeface="+mn-ea"/>
              </a:rPr>
              <a:t>1, 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+mn-ea"/>
                <a:ea typeface="+mn-ea"/>
              </a:rPr>
              <a:t>] 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887816" name="Object 8">
            <a:extLst>
              <a:ext uri="{FF2B5EF4-FFF2-40B4-BE49-F238E27FC236}">
                <a16:creationId xmlns:a16="http://schemas.microsoft.com/office/drawing/2014/main" id="{7B758EB3-4B25-474D-974D-5B28C8622C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463822"/>
              </p:ext>
            </p:extLst>
          </p:nvPr>
        </p:nvGraphicFramePr>
        <p:xfrm>
          <a:off x="1092157" y="2026985"/>
          <a:ext cx="7615089" cy="893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51" name="Equation" r:id="rId6" imgW="3429000" imgH="419040" progId="Equation.DSMT4">
                  <p:embed/>
                </p:oleObj>
              </mc:Choice>
              <mc:Fallback>
                <p:oleObj name="Equation" r:id="rId6" imgW="3429000" imgH="419040" progId="Equation.DSMT4">
                  <p:embed/>
                  <p:pic>
                    <p:nvPicPr>
                      <p:cNvPr id="887816" name="Object 8">
                        <a:extLst>
                          <a:ext uri="{FF2B5EF4-FFF2-40B4-BE49-F238E27FC236}">
                            <a16:creationId xmlns:a16="http://schemas.microsoft.com/office/drawing/2014/main" id="{7B758EB3-4B25-474D-974D-5B28C8622C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157" y="2026985"/>
                        <a:ext cx="7615089" cy="893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819" name="Rectangle 11">
            <a:extLst>
              <a:ext uri="{FF2B5EF4-FFF2-40B4-BE49-F238E27FC236}">
                <a16:creationId xmlns:a16="http://schemas.microsoft.com/office/drawing/2014/main" id="{9A49C9DB-DD37-4693-9A46-027D75A52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9" y="4319767"/>
            <a:ext cx="29781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三点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  <a:ea typeface="+mn-ea"/>
              </a:rPr>
              <a:t>G</a:t>
            </a:r>
            <a:r>
              <a:rPr lang="en-US" altLang="zh-CN" b="1" dirty="0">
                <a:solidFill>
                  <a:srgbClr val="0000CC"/>
                </a:solidFill>
                <a:latin typeface="+mn-ea"/>
                <a:ea typeface="+mn-ea"/>
              </a:rPr>
              <a:t>auss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公式：</a:t>
            </a:r>
          </a:p>
        </p:txBody>
      </p:sp>
      <p:grpSp>
        <p:nvGrpSpPr>
          <p:cNvPr id="887820" name="Group 12">
            <a:extLst>
              <a:ext uri="{FF2B5EF4-FFF2-40B4-BE49-F238E27FC236}">
                <a16:creationId xmlns:a16="http://schemas.microsoft.com/office/drawing/2014/main" id="{8A3DB269-F50F-4B26-80E8-8FF80380F521}"/>
              </a:ext>
            </a:extLst>
          </p:cNvPr>
          <p:cNvGrpSpPr>
            <a:grpSpLocks/>
          </p:cNvGrpSpPr>
          <p:nvPr/>
        </p:nvGrpSpPr>
        <p:grpSpPr bwMode="auto">
          <a:xfrm>
            <a:off x="1643007" y="4813869"/>
            <a:ext cx="6529393" cy="1090568"/>
            <a:chOff x="1680" y="3360"/>
            <a:chExt cx="3744" cy="753"/>
          </a:xfrm>
        </p:grpSpPr>
        <p:graphicFrame>
          <p:nvGraphicFramePr>
            <p:cNvPr id="31757" name="Object 13">
              <a:extLst>
                <a:ext uri="{FF2B5EF4-FFF2-40B4-BE49-F238E27FC236}">
                  <a16:creationId xmlns:a16="http://schemas.microsoft.com/office/drawing/2014/main" id="{2255378E-B3A9-4265-BD50-531A5277EB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360"/>
            <a:ext cx="3744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052" name="Equation" r:id="rId8" imgW="3467100" imgH="482600" progId="Equation.DSMT4">
                    <p:embed/>
                  </p:oleObj>
                </mc:Choice>
                <mc:Fallback>
                  <p:oleObj name="Equation" r:id="rId8" imgW="3467100" imgH="482600" progId="Equation.DSMT4">
                    <p:embed/>
                    <p:pic>
                      <p:nvPicPr>
                        <p:cNvPr id="31757" name="Object 13">
                          <a:extLst>
                            <a:ext uri="{FF2B5EF4-FFF2-40B4-BE49-F238E27FC236}">
                              <a16:creationId xmlns:a16="http://schemas.microsoft.com/office/drawing/2014/main" id="{2255378E-B3A9-4265-BD50-531A5277EB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360"/>
                          <a:ext cx="3744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8" name="Object 14">
              <a:extLst>
                <a:ext uri="{FF2B5EF4-FFF2-40B4-BE49-F238E27FC236}">
                  <a16:creationId xmlns:a16="http://schemas.microsoft.com/office/drawing/2014/main" id="{A87EA0BA-966D-483D-867A-F13211D2A3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3888"/>
            <a:ext cx="106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053" name="Equation" r:id="rId10" imgW="812447" imgH="177723" progId="Equation.DSMT4">
                    <p:embed/>
                  </p:oleObj>
                </mc:Choice>
                <mc:Fallback>
                  <p:oleObj name="Equation" r:id="rId10" imgW="812447" imgH="177723" progId="Equation.DSMT4">
                    <p:embed/>
                    <p:pic>
                      <p:nvPicPr>
                        <p:cNvPr id="31758" name="Object 14">
                          <a:extLst>
                            <a:ext uri="{FF2B5EF4-FFF2-40B4-BE49-F238E27FC236}">
                              <a16:creationId xmlns:a16="http://schemas.microsoft.com/office/drawing/2014/main" id="{A87EA0BA-966D-483D-867A-F13211D2A3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888"/>
                          <a:ext cx="106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7823" name="Rectangle 15">
            <a:extLst>
              <a:ext uri="{FF2B5EF4-FFF2-40B4-BE49-F238E27FC236}">
                <a16:creationId xmlns:a16="http://schemas.microsoft.com/office/drawing/2014/main" id="{65C814A1-D004-4E39-BFA6-3E9DD0E9A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993" y="6063982"/>
            <a:ext cx="3408094" cy="52322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hlink"/>
                </a:solidFill>
                <a:latin typeface="+mn-ea"/>
                <a:ea typeface="+mn-ea"/>
              </a:rPr>
              <a:t>精确值</a:t>
            </a:r>
            <a:r>
              <a:rPr lang="en-US" altLang="zh-CN" sz="2800" b="1" dirty="0">
                <a:solidFill>
                  <a:schemeClr val="hlink"/>
                </a:solidFill>
                <a:latin typeface="+mn-ea"/>
                <a:ea typeface="+mn-ea"/>
              </a:rPr>
              <a:t>0.946083070...</a:t>
            </a:r>
            <a:endParaRPr lang="zh-CN" altLang="en-US" sz="2800" b="1" dirty="0">
              <a:solidFill>
                <a:schemeClr val="hlink"/>
              </a:solidFill>
              <a:latin typeface="+mn-ea"/>
              <a:ea typeface="+mn-ea"/>
            </a:endParaRPr>
          </a:p>
        </p:txBody>
      </p:sp>
      <p:grpSp>
        <p:nvGrpSpPr>
          <p:cNvPr id="887825" name="Group 17">
            <a:extLst>
              <a:ext uri="{FF2B5EF4-FFF2-40B4-BE49-F238E27FC236}">
                <a16:creationId xmlns:a16="http://schemas.microsoft.com/office/drawing/2014/main" id="{F3F6E7B9-A367-4A5B-A148-E373CCD6607F}"/>
              </a:ext>
            </a:extLst>
          </p:cNvPr>
          <p:cNvGrpSpPr>
            <a:grpSpLocks/>
          </p:cNvGrpSpPr>
          <p:nvPr/>
        </p:nvGrpSpPr>
        <p:grpSpPr bwMode="auto">
          <a:xfrm>
            <a:off x="19978" y="3066677"/>
            <a:ext cx="8687268" cy="1432917"/>
            <a:chOff x="6" y="2221"/>
            <a:chExt cx="5359" cy="1037"/>
          </a:xfrm>
        </p:grpSpPr>
        <p:sp>
          <p:nvSpPr>
            <p:cNvPr id="31755" name="Rectangle 9">
              <a:extLst>
                <a:ext uri="{FF2B5EF4-FFF2-40B4-BE49-F238E27FC236}">
                  <a16:creationId xmlns:a16="http://schemas.microsoft.com/office/drawing/2014/main" id="{0AC53A20-D8CC-4387-AE6F-20659913F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2491"/>
              <a:ext cx="142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300" b="1" dirty="0">
                  <a:solidFill>
                    <a:srgbClr val="0000CC"/>
                  </a:solidFill>
                  <a:latin typeface="+mn-ea"/>
                  <a:ea typeface="+mn-ea"/>
                </a:rPr>
                <a:t>两点</a:t>
              </a:r>
              <a:r>
                <a:rPr lang="en-US" altLang="zh-CN" sz="2300" b="1" dirty="0">
                  <a:solidFill>
                    <a:srgbClr val="0000CC"/>
                  </a:solidFill>
                  <a:latin typeface="+mn-ea"/>
                  <a:ea typeface="+mn-ea"/>
                </a:rPr>
                <a:t>Gauss</a:t>
              </a:r>
              <a:r>
                <a:rPr lang="zh-CN" altLang="en-US" sz="2300" b="1" dirty="0">
                  <a:solidFill>
                    <a:srgbClr val="0000CC"/>
                  </a:solidFill>
                  <a:latin typeface="+mn-ea"/>
                  <a:ea typeface="+mn-ea"/>
                </a:rPr>
                <a:t>公式</a:t>
              </a:r>
              <a:r>
                <a:rPr lang="en-US" altLang="zh-CN" sz="2300" b="1" dirty="0">
                  <a:solidFill>
                    <a:srgbClr val="0000CC"/>
                  </a:solidFill>
                  <a:latin typeface="+mn-ea"/>
                  <a:ea typeface="+mn-ea"/>
                </a:rPr>
                <a:t>:</a:t>
              </a:r>
            </a:p>
          </p:txBody>
        </p:sp>
        <p:graphicFrame>
          <p:nvGraphicFramePr>
            <p:cNvPr id="31756" name="Object 16">
              <a:extLst>
                <a:ext uri="{FF2B5EF4-FFF2-40B4-BE49-F238E27FC236}">
                  <a16:creationId xmlns:a16="http://schemas.microsoft.com/office/drawing/2014/main" id="{8FE60136-B21E-433E-9D68-0F4B77BACB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7623393"/>
                </p:ext>
              </p:extLst>
            </p:nvPr>
          </p:nvGraphicFramePr>
          <p:xfrm>
            <a:off x="1441" y="2221"/>
            <a:ext cx="3924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054" name="Equation" r:id="rId12" imgW="3340100" imgH="825500" progId="Equation.DSMT4">
                    <p:embed/>
                  </p:oleObj>
                </mc:Choice>
                <mc:Fallback>
                  <p:oleObj name="Equation" r:id="rId12" imgW="3340100" imgH="825500" progId="Equation.DSMT4">
                    <p:embed/>
                    <p:pic>
                      <p:nvPicPr>
                        <p:cNvPr id="31756" name="Object 16">
                          <a:extLst>
                            <a:ext uri="{FF2B5EF4-FFF2-40B4-BE49-F238E27FC236}">
                              <a16:creationId xmlns:a16="http://schemas.microsoft.com/office/drawing/2014/main" id="{8FE60136-B21E-433E-9D68-0F4B77BACB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1" y="2221"/>
                          <a:ext cx="3924" cy="1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427067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5506814-B376-4D91-8E7F-1961EC0F7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49250"/>
            <a:ext cx="5410200" cy="6413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</a:rPr>
              <a:t>Gauss </a:t>
            </a:r>
            <a:r>
              <a:rPr lang="zh-CN" altLang="en-US" sz="3600">
                <a:latin typeface="Times New Roman" panose="02020603050405020304" pitchFamily="18" charset="0"/>
              </a:rPr>
              <a:t>公式的优缺点</a:t>
            </a:r>
          </a:p>
        </p:txBody>
      </p:sp>
      <p:sp>
        <p:nvSpPr>
          <p:cNvPr id="888839" name="Text Box 7">
            <a:extLst>
              <a:ext uri="{FF2B5EF4-FFF2-40B4-BE49-F238E27FC236}">
                <a16:creationId xmlns:a16="http://schemas.microsoft.com/office/drawing/2014/main" id="{06858424-E938-423F-BA47-5798D1B33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340768"/>
            <a:ext cx="4800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rgbClr val="0000CC"/>
                </a:solidFill>
              </a:rPr>
              <a:t> </a:t>
            </a:r>
            <a:r>
              <a:rPr lang="en-US" altLang="zh-CN" sz="2800" b="1">
                <a:solidFill>
                  <a:srgbClr val="0000CC"/>
                </a:solidFill>
              </a:rPr>
              <a:t>Gauss</a:t>
            </a:r>
            <a:r>
              <a:rPr lang="zh-CN" altLang="en-US" sz="2800" b="1">
                <a:solidFill>
                  <a:srgbClr val="0000CC"/>
                </a:solidFill>
              </a:rPr>
              <a:t>求积公式的优点：</a:t>
            </a:r>
            <a:endParaRPr lang="zh-CN" altLang="en-US" sz="2600" b="1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888840" name="Rectangle 8">
            <a:extLst>
              <a:ext uri="{FF2B5EF4-FFF2-40B4-BE49-F238E27FC236}">
                <a16:creationId xmlns:a16="http://schemas.microsoft.com/office/drawing/2014/main" id="{C72A500F-6CD6-4984-BD25-520B8037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1950368"/>
            <a:ext cx="78152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rgbClr val="990000"/>
                </a:solidFill>
                <a:ea typeface="楷体_GB2312" pitchFamily="49" charset="-122"/>
              </a:rPr>
              <a:t>计算精度高；可计算无穷区间上的积分和奇异积分。</a:t>
            </a:r>
          </a:p>
        </p:txBody>
      </p:sp>
      <p:sp>
        <p:nvSpPr>
          <p:cNvPr id="888841" name="Text Box 9">
            <a:extLst>
              <a:ext uri="{FF2B5EF4-FFF2-40B4-BE49-F238E27FC236}">
                <a16:creationId xmlns:a16="http://schemas.microsoft.com/office/drawing/2014/main" id="{9A27128B-7E58-471E-99C5-99F9386B4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60" y="2751584"/>
            <a:ext cx="48006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rgbClr val="0000CC"/>
                </a:solidFill>
              </a:rPr>
              <a:t> </a:t>
            </a:r>
            <a:r>
              <a:rPr lang="en-US" altLang="zh-CN" sz="2800" b="1">
                <a:solidFill>
                  <a:srgbClr val="0000CC"/>
                </a:solidFill>
              </a:rPr>
              <a:t>Gauss</a:t>
            </a:r>
            <a:r>
              <a:rPr lang="zh-CN" altLang="en-US" sz="2800" b="1">
                <a:solidFill>
                  <a:srgbClr val="0000CC"/>
                </a:solidFill>
              </a:rPr>
              <a:t>求积公式的缺点：</a:t>
            </a:r>
            <a:endParaRPr lang="zh-CN" altLang="en-US" sz="2600" b="1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888842" name="Rectangle 10">
            <a:extLst>
              <a:ext uri="{FF2B5EF4-FFF2-40B4-BE49-F238E27FC236}">
                <a16:creationId xmlns:a16="http://schemas.microsoft.com/office/drawing/2014/main" id="{CAE13FAE-3231-48C1-9CD0-92A030C5E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3284984"/>
            <a:ext cx="82153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rgbClr val="990000"/>
                </a:solidFill>
                <a:ea typeface="楷体_GB2312" pitchFamily="49" charset="-122"/>
              </a:rPr>
              <a:t>需计算</a:t>
            </a:r>
            <a:r>
              <a:rPr lang="en-US" altLang="zh-CN" sz="2600" b="1">
                <a:solidFill>
                  <a:srgbClr val="990000"/>
                </a:solidFill>
                <a:ea typeface="楷体_GB2312" pitchFamily="49" charset="-122"/>
              </a:rPr>
              <a:t>Gauss</a:t>
            </a:r>
            <a:r>
              <a:rPr lang="zh-CN" altLang="en-US" sz="2600" b="1">
                <a:solidFill>
                  <a:srgbClr val="990000"/>
                </a:solidFill>
                <a:ea typeface="楷体_GB2312" pitchFamily="49" charset="-122"/>
              </a:rPr>
              <a:t>点和</a:t>
            </a:r>
            <a:r>
              <a:rPr lang="en-US" altLang="zh-CN" sz="2600" b="1">
                <a:solidFill>
                  <a:srgbClr val="990000"/>
                </a:solidFill>
                <a:ea typeface="楷体_GB2312" pitchFamily="49" charset="-122"/>
              </a:rPr>
              <a:t>Gauss</a:t>
            </a:r>
            <a:r>
              <a:rPr lang="zh-CN" altLang="en-US" sz="2600" b="1">
                <a:solidFill>
                  <a:srgbClr val="990000"/>
                </a:solidFill>
                <a:ea typeface="楷体_GB2312" pitchFamily="49" charset="-122"/>
              </a:rPr>
              <a:t>系数；增加节点时需重新计算。</a:t>
            </a:r>
          </a:p>
        </p:txBody>
      </p:sp>
    </p:spTree>
    <p:extLst>
      <p:ext uri="{BB962C8B-B14F-4D97-AF65-F5344CB8AC3E}">
        <p14:creationId xmlns:p14="http://schemas.microsoft.com/office/powerpoint/2010/main" val="20560698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标题 290817">
            <a:extLst>
              <a:ext uri="{FF2B5EF4-FFF2-40B4-BE49-F238E27FC236}">
                <a16:creationId xmlns:a16="http://schemas.microsoft.com/office/drawing/2014/main" id="{3F53BD30-1B5C-4D3D-B2BB-2063D8F8E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6844"/>
            <a:ext cx="8229600" cy="1143000"/>
          </a:xfrm>
        </p:spPr>
        <p:txBody>
          <a:bodyPr/>
          <a:lstStyle/>
          <a:p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本章教学要求及重点难点</a:t>
            </a:r>
          </a:p>
        </p:txBody>
      </p:sp>
      <p:sp>
        <p:nvSpPr>
          <p:cNvPr id="291842" name="文本占位符 290818">
            <a:extLst>
              <a:ext uri="{FF2B5EF4-FFF2-40B4-BE49-F238E27FC236}">
                <a16:creationId xmlns:a16="http://schemas.microsoft.com/office/drawing/2014/main" id="{1899E7B6-0112-4B35-A7AB-CA08AC305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1324919"/>
            <a:ext cx="8064896" cy="4768377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600" b="1" dirty="0">
                <a:latin typeface="宋体" panose="02010600030101010101" pitchFamily="2" charset="-122"/>
              </a:rPr>
              <a:t>理解数值积分的基本思想、方法和理论</a:t>
            </a:r>
          </a:p>
          <a:p>
            <a:pPr>
              <a:lnSpc>
                <a:spcPts val="3100"/>
              </a:lnSpc>
            </a:pP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重点： 代数精度的概念</a:t>
            </a:r>
          </a:p>
          <a:p>
            <a:pPr>
              <a:lnSpc>
                <a:spcPts val="3100"/>
              </a:lnSpc>
            </a:pPr>
            <a:r>
              <a:rPr lang="zh-CN" altLang="en-US" sz="2600" b="1" dirty="0">
                <a:latin typeface="宋体" panose="02010600030101010101" pitchFamily="2" charset="-122"/>
              </a:rPr>
              <a:t>熟练掌握数值求积公式的代数精度的计算方法</a:t>
            </a:r>
          </a:p>
          <a:p>
            <a:pPr>
              <a:lnSpc>
                <a:spcPts val="3100"/>
              </a:lnSpc>
            </a:pPr>
            <a:r>
              <a:rPr lang="zh-CN" altLang="en-US" sz="2600" b="1" dirty="0">
                <a:latin typeface="宋体" panose="02010600030101010101" pitchFamily="2" charset="-122"/>
              </a:rPr>
              <a:t>掌握各类牛顿</a:t>
            </a:r>
            <a:r>
              <a:rPr lang="en-US" altLang="zh-CN" sz="2600" b="1" dirty="0">
                <a:latin typeface="宋体" panose="02010600030101010101" pitchFamily="2" charset="-122"/>
              </a:rPr>
              <a:t>-</a:t>
            </a:r>
            <a:r>
              <a:rPr lang="zh-CN" altLang="en-US" sz="2600" b="1" dirty="0">
                <a:latin typeface="宋体" panose="02010600030101010101" pitchFamily="2" charset="-122"/>
              </a:rPr>
              <a:t>柯特斯求积公式构造方法及误差分析</a:t>
            </a:r>
          </a:p>
          <a:p>
            <a:pPr>
              <a:lnSpc>
                <a:spcPts val="3100"/>
              </a:lnSpc>
            </a:pP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重点：复化梯形求积法和复化</a:t>
            </a:r>
            <a:r>
              <a:rPr lang="en-US" altLang="zh-CN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Simpson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求积法的算法</a:t>
            </a:r>
            <a:endParaRPr lang="en-US" altLang="zh-CN" sz="2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ts val="3100"/>
              </a:lnSpc>
              <a:buNone/>
            </a:pPr>
            <a:r>
              <a:rPr lang="en-US" altLang="zh-CN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设计思想</a:t>
            </a:r>
          </a:p>
          <a:p>
            <a:pPr>
              <a:lnSpc>
                <a:spcPts val="3100"/>
              </a:lnSpc>
            </a:pP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重点：龙贝格法求积公式的构造与误差分析</a:t>
            </a:r>
            <a:endParaRPr lang="en-US" altLang="zh-CN" sz="2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zh-CN" altLang="en-US" sz="2600" b="1" dirty="0">
                <a:latin typeface="宋体" panose="02010600030101010101" pitchFamily="2" charset="-122"/>
              </a:rPr>
              <a:t>难点：高斯型求积公式的构造与误差分析</a:t>
            </a:r>
          </a:p>
          <a:p>
            <a:pPr marL="0" indent="0">
              <a:lnSpc>
                <a:spcPts val="3100"/>
              </a:lnSpc>
              <a:buNone/>
            </a:pP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4969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90F491-50CE-49D1-81F6-788A2AC18115}"/>
              </a:ext>
            </a:extLst>
          </p:cNvPr>
          <p:cNvSpPr txBox="1"/>
          <p:nvPr/>
        </p:nvSpPr>
        <p:spPr>
          <a:xfrm>
            <a:off x="3635896" y="47667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365A1A91-126D-4D83-B4C1-391584510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6" y="1241854"/>
            <a:ext cx="822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46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366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7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600" b="1" dirty="0">
                <a:latin typeface="Times New Roman" panose="02020603050405020304" pitchFamily="18" charset="0"/>
              </a:rPr>
              <a:t> 定步长：将</a:t>
            </a:r>
            <a:r>
              <a:rPr lang="zh-CN" altLang="en-US" sz="26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600" b="1" dirty="0">
                <a:latin typeface="Times New Roman" panose="02020603050405020304" pitchFamily="18" charset="0"/>
              </a:rPr>
              <a:t> 分成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600" b="1" dirty="0">
                <a:latin typeface="Times New Roman" panose="02020603050405020304" pitchFamily="18" charset="0"/>
              </a:rPr>
              <a:t>等分 </a:t>
            </a:r>
            <a:r>
              <a:rPr lang="zh-CN" altLang="en-US" sz="26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，其中节点：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5248466E-A3D1-401F-824F-C87F3D092715}"/>
              </a:ext>
            </a:extLst>
          </p:cNvPr>
          <p:cNvGrpSpPr>
            <a:grpSpLocks/>
          </p:cNvGrpSpPr>
          <p:nvPr/>
        </p:nvGrpSpPr>
        <p:grpSpPr bwMode="auto">
          <a:xfrm>
            <a:off x="1944222" y="1851387"/>
            <a:ext cx="5375276" cy="684213"/>
            <a:chOff x="741" y="3037"/>
            <a:chExt cx="3386" cy="431"/>
          </a:xfrm>
        </p:grpSpPr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75BBB5D5-533F-4DB2-B980-43C076A8F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3103"/>
              <a:ext cx="134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2600" b="1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zh-CN" sz="2600" b="1" i="1" dirty="0" err="1">
                  <a:solidFill>
                    <a:schemeClr val="tx1"/>
                  </a:solidFill>
                  <a:latin typeface="+mn-ea"/>
                  <a:ea typeface="+mn-ea"/>
                </a:rPr>
                <a:t>i</a:t>
              </a:r>
              <a:r>
                <a:rPr lang="en-US" altLang="zh-CN" sz="2600" b="1" i="1" dirty="0">
                  <a:solidFill>
                    <a:schemeClr val="tx1"/>
                  </a:solidFill>
                  <a:latin typeface="+mn-ea"/>
                  <a:ea typeface="+mn-ea"/>
                </a:rPr>
                <a:t> = </a:t>
              </a:r>
              <a:r>
                <a:rPr lang="en-US" altLang="zh-CN" sz="2600" b="1" dirty="0">
                  <a:solidFill>
                    <a:schemeClr val="tx1"/>
                  </a:solidFill>
                  <a:latin typeface="+mn-ea"/>
                  <a:ea typeface="+mn-ea"/>
                </a:rPr>
                <a:t>0, 1, …, </a:t>
              </a:r>
              <a:r>
                <a:rPr lang="en-US" altLang="zh-CN" sz="2600" b="1" i="1" dirty="0">
                  <a:solidFill>
                    <a:schemeClr val="tx1"/>
                  </a:solidFill>
                  <a:latin typeface="+mn-ea"/>
                  <a:ea typeface="+mn-ea"/>
                </a:rPr>
                <a:t>n</a:t>
              </a:r>
              <a:r>
                <a:rPr lang="en-US" altLang="zh-CN" sz="26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graphicFrame>
          <p:nvGraphicFramePr>
            <p:cNvPr id="7" name="Object 16">
              <a:extLst>
                <a:ext uri="{FF2B5EF4-FFF2-40B4-BE49-F238E27FC236}">
                  <a16:creationId xmlns:a16="http://schemas.microsoft.com/office/drawing/2014/main" id="{CE8107E4-1DA0-49D2-A2A7-F390E123A8C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41" y="3037"/>
            <a:ext cx="1930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304" name="Equation" r:id="rId3" imgW="1536480" imgH="342720" progId="Equation.3">
                    <p:embed/>
                  </p:oleObj>
                </mc:Choice>
                <mc:Fallback>
                  <p:oleObj name="Equation" r:id="rId3" imgW="1536480" imgH="342720" progId="Equation.3">
                    <p:embed/>
                    <p:pic>
                      <p:nvPicPr>
                        <p:cNvPr id="7" name="Object 16">
                          <a:extLst>
                            <a:ext uri="{FF2B5EF4-FFF2-40B4-BE49-F238E27FC236}">
                              <a16:creationId xmlns:a16="http://schemas.microsoft.com/office/drawing/2014/main" id="{CE8107E4-1DA0-49D2-A2A7-F390E123A8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" y="3037"/>
                          <a:ext cx="1930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09214C1B-B8D6-4200-B0BD-7B19562D9A8B}"/>
              </a:ext>
            </a:extLst>
          </p:cNvPr>
          <p:cNvSpPr txBox="1">
            <a:spLocks noChangeArrowheads="1"/>
          </p:cNvSpPr>
          <p:nvPr/>
        </p:nvSpPr>
        <p:spPr>
          <a:xfrm>
            <a:off x="269776" y="2654988"/>
            <a:ext cx="8604448" cy="421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在每个小区间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[x</a:t>
            </a:r>
            <a:r>
              <a:rPr lang="en-US" altLang="zh-CN" sz="24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,x</a:t>
            </a:r>
            <a:r>
              <a:rPr lang="en-US" altLang="zh-CN" sz="24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k+1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](k=0,1,</a:t>
            </a:r>
            <a:r>
              <a:rPr lang="en-US" altLang="zh-CN" sz="2400" b="0" dirty="0">
                <a:ea typeface="黑体" panose="02010609060101010101" pitchFamily="49" charset="-122"/>
              </a:rPr>
              <a:t>…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,n-1)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上应用梯形或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Simpson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38275275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E3F1787F-B997-4618-B3DA-9CA5E426A7E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26695" y="3078930"/>
          <a:ext cx="7467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52" r:id="rId3" imgW="3378200" imgH="431800" progId="Equation.3">
                  <p:embed/>
                </p:oleObj>
              </mc:Choice>
              <mc:Fallback>
                <p:oleObj r:id="rId3" imgW="3378200" imgH="431800" progId="Equation.3">
                  <p:embed/>
                  <p:pic>
                    <p:nvPicPr>
                      <p:cNvPr id="20" name="Object 8">
                        <a:extLst>
                          <a:ext uri="{FF2B5EF4-FFF2-40B4-BE49-F238E27FC236}">
                            <a16:creationId xmlns:a16="http://schemas.microsoft.com/office/drawing/2014/main" id="{E3F1787F-B997-4618-B3DA-9CA5E426A7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695" y="3078930"/>
                        <a:ext cx="74676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>
            <a:extLst>
              <a:ext uri="{FF2B5EF4-FFF2-40B4-BE49-F238E27FC236}">
                <a16:creationId xmlns:a16="http://schemas.microsoft.com/office/drawing/2014/main" id="{6A8AE225-6689-4585-AD76-36D5653BF40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3187" y="3977455"/>
          <a:ext cx="6858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53" r:id="rId5" imgW="3314700" imgH="393700" progId="Equation.3">
                  <p:embed/>
                </p:oleObj>
              </mc:Choice>
              <mc:Fallback>
                <p:oleObj r:id="rId5" imgW="3314700" imgH="393700" progId="Equation.3">
                  <p:embed/>
                  <p:pic>
                    <p:nvPicPr>
                      <p:cNvPr id="21" name="Object 9">
                        <a:extLst>
                          <a:ext uri="{FF2B5EF4-FFF2-40B4-BE49-F238E27FC236}">
                            <a16:creationId xmlns:a16="http://schemas.microsoft.com/office/drawing/2014/main" id="{6A8AE225-6689-4585-AD76-36D5653BF40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87" y="3977455"/>
                        <a:ext cx="68580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>
            <a:extLst>
              <a:ext uri="{FF2B5EF4-FFF2-40B4-BE49-F238E27FC236}">
                <a16:creationId xmlns:a16="http://schemas.microsoft.com/office/drawing/2014/main" id="{F86F6731-2578-4E2B-9F4B-47451218798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9961" y="4875980"/>
          <a:ext cx="35052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54" r:id="rId7" imgW="1879600" imgH="457200" progId="Equation.3">
                  <p:embed/>
                </p:oleObj>
              </mc:Choice>
              <mc:Fallback>
                <p:oleObj r:id="rId7" imgW="1879600" imgH="457200" progId="Equation.3">
                  <p:embed/>
                  <p:pic>
                    <p:nvPicPr>
                      <p:cNvPr id="22" name="Object 10">
                        <a:extLst>
                          <a:ext uri="{FF2B5EF4-FFF2-40B4-BE49-F238E27FC236}">
                            <a16:creationId xmlns:a16="http://schemas.microsoft.com/office/drawing/2014/main" id="{F86F6731-2578-4E2B-9F4B-4745121879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61" y="4875980"/>
                        <a:ext cx="35052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3FEB9E9C-FC1A-44AA-BF25-7840A607FD7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99124" y="5877272"/>
          <a:ext cx="56753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55" name="Equation" r:id="rId9" imgW="2895480" imgH="457200" progId="Equation.DSMT4">
                  <p:embed/>
                </p:oleObj>
              </mc:Choice>
              <mc:Fallback>
                <p:oleObj name="Equation" r:id="rId9" imgW="2895480" imgH="45720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3FEB9E9C-FC1A-44AA-BF25-7840A607FD7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24" y="5877272"/>
                        <a:ext cx="567531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>
            <a:extLst>
              <a:ext uri="{FF2B5EF4-FFF2-40B4-BE49-F238E27FC236}">
                <a16:creationId xmlns:a16="http://schemas.microsoft.com/office/drawing/2014/main" id="{99965A96-12BC-4D3B-9E6E-718BA0EEE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" y="1147504"/>
            <a:ext cx="822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46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366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7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600" b="1" dirty="0">
                <a:latin typeface="Times New Roman" panose="02020603050405020304" pitchFamily="18" charset="0"/>
              </a:rPr>
              <a:t> 定步长：将</a:t>
            </a:r>
            <a:r>
              <a:rPr lang="zh-CN" altLang="en-US" sz="26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600" b="1" dirty="0">
                <a:latin typeface="Times New Roman" panose="02020603050405020304" pitchFamily="18" charset="0"/>
              </a:rPr>
              <a:t> 分成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600" b="1" dirty="0">
                <a:latin typeface="Times New Roman" panose="02020603050405020304" pitchFamily="18" charset="0"/>
              </a:rPr>
              <a:t>等分 </a:t>
            </a:r>
            <a:r>
              <a:rPr lang="zh-CN" altLang="en-US" sz="26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，其中节点：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BF36F9D-D76B-4E77-B36D-08D11E81F4A2}"/>
              </a:ext>
            </a:extLst>
          </p:cNvPr>
          <p:cNvGrpSpPr>
            <a:grpSpLocks/>
          </p:cNvGrpSpPr>
          <p:nvPr/>
        </p:nvGrpSpPr>
        <p:grpSpPr bwMode="auto">
          <a:xfrm>
            <a:off x="1970363" y="1747512"/>
            <a:ext cx="5340351" cy="684213"/>
            <a:chOff x="763" y="3031"/>
            <a:chExt cx="3364" cy="431"/>
          </a:xfrm>
        </p:grpSpPr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9F7ECC0C-02E6-4416-9995-BEFBA6839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3103"/>
              <a:ext cx="134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2600" b="1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zh-CN" sz="2600" b="1" i="1" dirty="0" err="1">
                  <a:solidFill>
                    <a:schemeClr val="tx1"/>
                  </a:solidFill>
                  <a:latin typeface="+mn-ea"/>
                  <a:ea typeface="+mn-ea"/>
                </a:rPr>
                <a:t>i</a:t>
              </a:r>
              <a:r>
                <a:rPr lang="en-US" altLang="zh-CN" sz="2600" b="1" i="1" dirty="0">
                  <a:solidFill>
                    <a:schemeClr val="tx1"/>
                  </a:solidFill>
                  <a:latin typeface="+mn-ea"/>
                  <a:ea typeface="+mn-ea"/>
                </a:rPr>
                <a:t> = </a:t>
              </a:r>
              <a:r>
                <a:rPr lang="en-US" altLang="zh-CN" sz="2600" b="1" dirty="0">
                  <a:solidFill>
                    <a:schemeClr val="tx1"/>
                  </a:solidFill>
                  <a:latin typeface="+mn-ea"/>
                  <a:ea typeface="+mn-ea"/>
                </a:rPr>
                <a:t>0, 1, …, </a:t>
              </a:r>
              <a:r>
                <a:rPr lang="en-US" altLang="zh-CN" sz="2600" b="1" i="1" dirty="0">
                  <a:solidFill>
                    <a:schemeClr val="tx1"/>
                  </a:solidFill>
                  <a:latin typeface="+mn-ea"/>
                  <a:ea typeface="+mn-ea"/>
                </a:rPr>
                <a:t>n</a:t>
              </a:r>
              <a:r>
                <a:rPr lang="en-US" altLang="zh-CN" sz="26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graphicFrame>
          <p:nvGraphicFramePr>
            <p:cNvPr id="23" name="Object 16">
              <a:extLst>
                <a:ext uri="{FF2B5EF4-FFF2-40B4-BE49-F238E27FC236}">
                  <a16:creationId xmlns:a16="http://schemas.microsoft.com/office/drawing/2014/main" id="{F07C2EEC-DB20-49C1-8E03-CE9DAA717CC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63" y="3031"/>
            <a:ext cx="1930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356" name="Equation" r:id="rId11" imgW="1536480" imgH="342720" progId="Equation.3">
                    <p:embed/>
                  </p:oleObj>
                </mc:Choice>
                <mc:Fallback>
                  <p:oleObj name="Equation" r:id="rId11" imgW="1536480" imgH="342720" progId="Equation.3">
                    <p:embed/>
                    <p:pic>
                      <p:nvPicPr>
                        <p:cNvPr id="23" name="Object 16">
                          <a:extLst>
                            <a:ext uri="{FF2B5EF4-FFF2-40B4-BE49-F238E27FC236}">
                              <a16:creationId xmlns:a16="http://schemas.microsoft.com/office/drawing/2014/main" id="{F07C2EEC-DB20-49C1-8E03-CE9DAA717C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" y="3031"/>
                          <a:ext cx="1930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Rectangle 3">
            <a:extLst>
              <a:ext uri="{FF2B5EF4-FFF2-40B4-BE49-F238E27FC236}">
                <a16:creationId xmlns:a16="http://schemas.microsoft.com/office/drawing/2014/main" id="{7BC903D4-CC17-464C-A6A7-6C5C2C32282A}"/>
              </a:ext>
            </a:extLst>
          </p:cNvPr>
          <p:cNvSpPr txBox="1">
            <a:spLocks noChangeArrowheads="1"/>
          </p:cNvSpPr>
          <p:nvPr/>
        </p:nvSpPr>
        <p:spPr>
          <a:xfrm>
            <a:off x="260992" y="2560638"/>
            <a:ext cx="8604448" cy="421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在每个小区间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[x</a:t>
            </a:r>
            <a:r>
              <a:rPr lang="en-US" altLang="zh-CN" sz="24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,x</a:t>
            </a:r>
            <a:r>
              <a:rPr lang="en-US" altLang="zh-CN" sz="24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k+1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](k=0,1,</a:t>
            </a:r>
            <a:r>
              <a:rPr lang="en-US" altLang="zh-CN" sz="2400" b="0" dirty="0">
                <a:ea typeface="黑体" panose="02010609060101010101" pitchFamily="49" charset="-122"/>
              </a:rPr>
              <a:t>…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,n-1)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上应用梯形或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Simpson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公式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7FA043-FD0B-4A67-8330-1A25E79BAE02}"/>
              </a:ext>
            </a:extLst>
          </p:cNvPr>
          <p:cNvSpPr txBox="1"/>
          <p:nvPr/>
        </p:nvSpPr>
        <p:spPr>
          <a:xfrm>
            <a:off x="3511085" y="32836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299133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0C5B2AFB-8E79-48CE-BEB6-3EAA4272CDA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088740"/>
            <a:ext cx="8784976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FontTx/>
              <a:buNone/>
            </a:pP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(3</a:t>
            </a:r>
            <a:r>
              <a:rPr lang="en-US" altLang="zh-CN" sz="24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ea typeface="楷体_GB2312" pitchFamily="49" charset="-122"/>
              </a:rPr>
              <a:t>表达式未知，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只有通过测量或实验得来的数据表示，其函数关系由表格或图形表示。对于这些情况，要计算积分的准确值都是十分困难的。</a:t>
            </a: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由此可见，通过原函数来计算积分有它的局限性，因而研究一种新的积分方法来解决牛顿</a:t>
            </a:r>
            <a:r>
              <a:rPr lang="en-US" altLang="zh-CN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莱布尼兹公式所不能或很难解决的积分问题。</a:t>
            </a:r>
            <a:endParaRPr lang="en-US" altLang="zh-CN" sz="2400" b="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0" hangingPunc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800" b="0" dirty="0">
                <a:solidFill>
                  <a:srgbClr val="990000"/>
                </a:solidFill>
              </a:rPr>
              <a:t>                 </a:t>
            </a:r>
            <a:r>
              <a:rPr lang="zh-CN" altLang="en-US" sz="2800" b="0" dirty="0"/>
              <a:t>此时需要利用</a:t>
            </a:r>
            <a:r>
              <a:rPr lang="zh-CN" altLang="en-US" sz="2800" b="0" dirty="0">
                <a:solidFill>
                  <a:srgbClr val="FF0000"/>
                </a:solidFill>
              </a:rPr>
              <a:t>数值方法</a:t>
            </a:r>
            <a:r>
              <a:rPr lang="zh-CN" altLang="en-US" sz="2800" b="0" dirty="0"/>
              <a:t>来近似计算定积分</a:t>
            </a: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endParaRPr lang="zh-CN" altLang="en-US" sz="24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4B65BD7-4D7A-49DD-99B2-CC0375D763C6}"/>
              </a:ext>
            </a:extLst>
          </p:cNvPr>
          <p:cNvSpPr txBox="1">
            <a:spLocks noChangeArrowheads="1"/>
          </p:cNvSpPr>
          <p:nvPr/>
        </p:nvSpPr>
        <p:spPr>
          <a:xfrm>
            <a:off x="3491880" y="404664"/>
            <a:ext cx="1872208" cy="61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7.1.2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引言</a:t>
            </a:r>
          </a:p>
        </p:txBody>
      </p:sp>
    </p:spTree>
    <p:extLst>
      <p:ext uri="{BB962C8B-B14F-4D97-AF65-F5344CB8AC3E}">
        <p14:creationId xmlns:p14="http://schemas.microsoft.com/office/powerpoint/2010/main" val="35045010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1703D9D7-6F25-41AB-A140-C2FB32F1F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706551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990000"/>
                </a:solidFill>
                <a:ea typeface="黑体" panose="02010609060101010101" pitchFamily="49" charset="-122"/>
              </a:rPr>
              <a:t>变步长算法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917A9E-351D-4151-965A-47CCE0972FFA}"/>
              </a:ext>
            </a:extLst>
          </p:cNvPr>
          <p:cNvSpPr txBox="1"/>
          <p:nvPr/>
        </p:nvSpPr>
        <p:spPr>
          <a:xfrm>
            <a:off x="3563888" y="188640"/>
            <a:ext cx="164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zh-CN" altLang="en-US" sz="36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回 顾</a:t>
            </a:r>
            <a:endParaRPr lang="en-US" altLang="zh-CN" sz="36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23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8">
            <a:extLst>
              <a:ext uri="{FF2B5EF4-FFF2-40B4-BE49-F238E27FC236}">
                <a16:creationId xmlns:a16="http://schemas.microsoft.com/office/drawing/2014/main" id="{95954737-DC7D-4EFB-9586-60AAB19A8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02" y="2672440"/>
            <a:ext cx="23721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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基本思想：</a:t>
            </a:r>
          </a:p>
        </p:txBody>
      </p:sp>
      <p:sp>
        <p:nvSpPr>
          <p:cNvPr id="4" name="Rectangle 70">
            <a:extLst>
              <a:ext uri="{FF2B5EF4-FFF2-40B4-BE49-F238E27FC236}">
                <a16:creationId xmlns:a16="http://schemas.microsoft.com/office/drawing/2014/main" id="{15144CD1-A3A7-4DA4-8791-EC782CF20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21" y="2611426"/>
            <a:ext cx="3534753" cy="555017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将积分区间</a:t>
            </a:r>
            <a:r>
              <a:rPr lang="zh-CN" altLang="en-US" sz="24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逐次分半</a:t>
            </a:r>
          </a:p>
        </p:txBody>
      </p:sp>
      <p:sp>
        <p:nvSpPr>
          <p:cNvPr id="5" name="Rectangle 71">
            <a:extLst>
              <a:ext uri="{FF2B5EF4-FFF2-40B4-BE49-F238E27FC236}">
                <a16:creationId xmlns:a16="http://schemas.microsoft.com/office/drawing/2014/main" id="{20B1F2BE-0321-429E-A684-2BD30077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94" y="3435935"/>
            <a:ext cx="23721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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终止法则：</a:t>
            </a:r>
          </a:p>
        </p:txBody>
      </p:sp>
      <p:sp>
        <p:nvSpPr>
          <p:cNvPr id="6" name="Rectangle 72">
            <a:extLst>
              <a:ext uri="{FF2B5EF4-FFF2-40B4-BE49-F238E27FC236}">
                <a16:creationId xmlns:a16="http://schemas.microsoft.com/office/drawing/2014/main" id="{60F6C3B3-DC99-4989-A8B8-884D0C3F0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21" y="3372892"/>
            <a:ext cx="6068307" cy="555017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zh-CN" altLang="en-US" sz="24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前后两次</a:t>
            </a:r>
            <a:r>
              <a:rPr lang="zh-CN" altLang="en-US" sz="24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近似值的误差小于</a:t>
            </a:r>
            <a:r>
              <a:rPr lang="zh-CN" altLang="en-US" sz="24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已知精度</a:t>
            </a:r>
          </a:p>
        </p:txBody>
      </p:sp>
      <p:graphicFrame>
        <p:nvGraphicFramePr>
          <p:cNvPr id="7" name="Object 73">
            <a:extLst>
              <a:ext uri="{FF2B5EF4-FFF2-40B4-BE49-F238E27FC236}">
                <a16:creationId xmlns:a16="http://schemas.microsoft.com/office/drawing/2014/main" id="{6D6A2C08-58E0-49C1-9455-64B34329677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567371" y="4054356"/>
          <a:ext cx="2119224" cy="662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58" name="Equation" r:id="rId7" imgW="812520" imgH="253800" progId="Equation.DSMT4">
                  <p:embed/>
                </p:oleObj>
              </mc:Choice>
              <mc:Fallback>
                <p:oleObj name="Equation" r:id="rId7" imgW="812520" imgH="253800" progId="Equation.DSMT4">
                  <p:embed/>
                  <p:pic>
                    <p:nvPicPr>
                      <p:cNvPr id="7" name="Object 73">
                        <a:extLst>
                          <a:ext uri="{FF2B5EF4-FFF2-40B4-BE49-F238E27FC236}">
                            <a16:creationId xmlns:a16="http://schemas.microsoft.com/office/drawing/2014/main" id="{6D6A2C08-58E0-49C1-9455-64B3432967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371" y="4054356"/>
                        <a:ext cx="2119224" cy="662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>
            <a:extLst>
              <a:ext uri="{FF2B5EF4-FFF2-40B4-BE49-F238E27FC236}">
                <a16:creationId xmlns:a16="http://schemas.microsoft.com/office/drawing/2014/main" id="{9FE93FCB-EDF7-4CF4-92A9-BE720A16829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7504" y="4437112"/>
          <a:ext cx="4892675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59" name="Equation" r:id="rId9" imgW="2679480" imgH="1155600" progId="Equation.DSMT4">
                  <p:embed/>
                </p:oleObj>
              </mc:Choice>
              <mc:Fallback>
                <p:oleObj name="Equation" r:id="rId9" imgW="2679480" imgH="1155600" progId="Equation.DSMT4">
                  <p:embed/>
                  <p:pic>
                    <p:nvPicPr>
                      <p:cNvPr id="9" name="Object 18">
                        <a:extLst>
                          <a:ext uri="{FF2B5EF4-FFF2-40B4-BE49-F238E27FC236}">
                            <a16:creationId xmlns:a16="http://schemas.microsoft.com/office/drawing/2014/main" id="{9FE93FCB-EDF7-4CF4-92A9-BE720A168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437112"/>
                        <a:ext cx="4892675" cy="211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>
            <a:extLst>
              <a:ext uri="{FF2B5EF4-FFF2-40B4-BE49-F238E27FC236}">
                <a16:creationId xmlns:a16="http://schemas.microsoft.com/office/drawing/2014/main" id="{1703D9D7-6F25-41AB-A140-C2FB32F1F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5" y="461683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990000"/>
                </a:solidFill>
                <a:ea typeface="黑体" panose="02010609060101010101" pitchFamily="49" charset="-122"/>
              </a:rPr>
              <a:t>变步长算法</a:t>
            </a:r>
          </a:p>
        </p:txBody>
      </p:sp>
      <p:sp>
        <p:nvSpPr>
          <p:cNvPr id="11" name="Rectangle 14" descr="再生纸">
            <a:extLst>
              <a:ext uri="{FF2B5EF4-FFF2-40B4-BE49-F238E27FC236}">
                <a16:creationId xmlns:a16="http://schemas.microsoft.com/office/drawing/2014/main" id="{B228475D-9FB5-4488-A48E-A7790F513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50" y="1083263"/>
            <a:ext cx="8568952" cy="1346074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通常采取将区间</a:t>
            </a:r>
            <a:r>
              <a:rPr lang="zh-CN" altLang="en-US" sz="2400" b="1" dirty="0">
                <a:solidFill>
                  <a:srgbClr val="990000"/>
                </a:solidFill>
                <a:latin typeface="+mn-ea"/>
                <a:ea typeface="+mn-ea"/>
              </a:rPr>
              <a:t>不断对分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的方法，即取 </a:t>
            </a:r>
            <a:r>
              <a:rPr lang="en-US" altLang="zh-CN" sz="2400" b="1" i="1" dirty="0">
                <a:solidFill>
                  <a:schemeClr val="hlink"/>
                </a:solidFill>
                <a:latin typeface="+mn-ea"/>
                <a:ea typeface="+mn-ea"/>
              </a:rPr>
              <a:t>n</a:t>
            </a:r>
            <a:r>
              <a:rPr lang="en-US" altLang="zh-CN" sz="2400" b="1" dirty="0">
                <a:solidFill>
                  <a:schemeClr val="hlink"/>
                </a:solidFill>
                <a:latin typeface="+mn-ea"/>
                <a:ea typeface="+mn-ea"/>
              </a:rPr>
              <a:t> = 2</a:t>
            </a:r>
            <a:r>
              <a:rPr lang="en-US" altLang="zh-CN" sz="2400" b="1" i="1" baseline="30000" dirty="0">
                <a:solidFill>
                  <a:schemeClr val="hlink"/>
                </a:solidFill>
                <a:latin typeface="+mn-ea"/>
                <a:ea typeface="+mn-ea"/>
              </a:rPr>
              <a:t>k</a:t>
            </a:r>
            <a:r>
              <a:rPr lang="en-US" altLang="zh-CN" sz="2400" b="1" i="1" baseline="30000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反复使用复化求积公式，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直到相邻两次计算结果之差的绝对值小于指定的精度为止。</a:t>
            </a:r>
            <a:endParaRPr lang="en-US" altLang="zh-CN" sz="24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917A9E-351D-4151-965A-47CCE0972FFA}"/>
              </a:ext>
            </a:extLst>
          </p:cNvPr>
          <p:cNvSpPr txBox="1"/>
          <p:nvPr/>
        </p:nvSpPr>
        <p:spPr>
          <a:xfrm>
            <a:off x="3488725" y="60220"/>
            <a:ext cx="164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zh-CN" altLang="en-US" sz="36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回 顾</a:t>
            </a:r>
            <a:endParaRPr lang="en-US" altLang="zh-CN" sz="36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28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 autoUpdateAnimBg="0"/>
      <p:bldP spid="5" grpId="0" autoUpdateAnimBg="0"/>
      <p:bldP spid="6" grpId="0" animBg="1" autoUpdateAnimBg="0"/>
      <p:bldP spid="10" grpId="0" autoUpdateAnimBg="0"/>
      <p:bldP spid="11" grpId="0" animBg="1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5">
            <a:extLst>
              <a:ext uri="{FF2B5EF4-FFF2-40B4-BE49-F238E27FC236}">
                <a16:creationId xmlns:a16="http://schemas.microsoft.com/office/drawing/2014/main" id="{2D97876B-B8DB-42DB-A4A6-BE3F496A0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8743" y="34810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247849-F1E6-4655-94B1-DB16ED03EAD9}"/>
              </a:ext>
            </a:extLst>
          </p:cNvPr>
          <p:cNvSpPr txBox="1"/>
          <p:nvPr/>
        </p:nvSpPr>
        <p:spPr>
          <a:xfrm>
            <a:off x="3530971" y="101946"/>
            <a:ext cx="164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zh-CN" altLang="en-US" sz="36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回 顾</a:t>
            </a:r>
            <a:endParaRPr lang="en-US" altLang="zh-CN" sz="36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4A316C6-B0C6-45D1-A3E2-FD4C4A0F961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77" y="408952"/>
          <a:ext cx="1946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54" name="Equation" r:id="rId6" imgW="1066680" imgH="215640" progId="Equation.DSMT4">
                  <p:embed/>
                </p:oleObj>
              </mc:Choice>
              <mc:Fallback>
                <p:oleObj name="Equation" r:id="rId6" imgW="1066680" imgH="2156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4A316C6-B0C6-45D1-A3E2-FD4C4A0F96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" y="408952"/>
                        <a:ext cx="19462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1797662-0692-42B7-BF13-DD3DFFF8EE2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81872" y="786954"/>
          <a:ext cx="325438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55" name="Equation" r:id="rId8" imgW="177480" imgH="914400" progId="Equation.DSMT4">
                  <p:embed/>
                </p:oleObj>
              </mc:Choice>
              <mc:Fallback>
                <p:oleObj name="Equation" r:id="rId8" imgW="177480" imgH="9144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1797662-0692-42B7-BF13-DD3DFFF8E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72" y="786954"/>
                        <a:ext cx="325438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9C2F4E5A-9E93-4405-ADC4-A1C0E1A8E86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393097" y="801242"/>
          <a:ext cx="34766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56" name="Equation" r:id="rId10" imgW="190440" imgH="914400" progId="Equation.DSMT4">
                  <p:embed/>
                </p:oleObj>
              </mc:Choice>
              <mc:Fallback>
                <p:oleObj name="Equation" r:id="rId10" imgW="190440" imgH="914400" progId="Equation.DSMT4">
                  <p:embed/>
                  <p:pic>
                    <p:nvPicPr>
                      <p:cNvPr id="10" name="Object 13">
                        <a:extLst>
                          <a:ext uri="{FF2B5EF4-FFF2-40B4-BE49-F238E27FC236}">
                            <a16:creationId xmlns:a16="http://schemas.microsoft.com/office/drawing/2014/main" id="{9C2F4E5A-9E93-4405-ADC4-A1C0E1A8E8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097" y="801242"/>
                        <a:ext cx="347663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20">
            <a:extLst>
              <a:ext uri="{FF2B5EF4-FFF2-40B4-BE49-F238E27FC236}">
                <a16:creationId xmlns:a16="http://schemas.microsoft.com/office/drawing/2014/main" id="{5CE5DC08-49AA-4877-8A8E-F877EB820102}"/>
              </a:ext>
            </a:extLst>
          </p:cNvPr>
          <p:cNvGrpSpPr>
            <a:grpSpLocks/>
          </p:cNvGrpSpPr>
          <p:nvPr/>
        </p:nvGrpSpPr>
        <p:grpSpPr bwMode="auto">
          <a:xfrm>
            <a:off x="780322" y="1002854"/>
            <a:ext cx="679450" cy="1277938"/>
            <a:chOff x="884" y="1797"/>
            <a:chExt cx="428" cy="805"/>
          </a:xfrm>
        </p:grpSpPr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271306C4-CB53-47EA-B32C-1C5007C56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79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6690BF5D-B633-4D38-A596-9119DDFBA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0" y="206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143B0AC-3737-462A-A850-18BA568B6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068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A3D6F91E-BA80-455F-99A2-5B146BC55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" y="2340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8C7C4E79-2324-41A6-A28D-A781EBBEA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" y="2330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C2A13C21-D13C-4DB1-85AB-E412E7ACD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0" y="2602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32">
            <a:extLst>
              <a:ext uri="{FF2B5EF4-FFF2-40B4-BE49-F238E27FC236}">
                <a16:creationId xmlns:a16="http://schemas.microsoft.com/office/drawing/2014/main" id="{291CE95E-9B81-41AE-AE2D-07EC73B07BC6}"/>
              </a:ext>
            </a:extLst>
          </p:cNvPr>
          <p:cNvGrpSpPr>
            <a:grpSpLocks/>
          </p:cNvGrpSpPr>
          <p:nvPr/>
        </p:nvGrpSpPr>
        <p:grpSpPr bwMode="auto">
          <a:xfrm>
            <a:off x="1777272" y="1491804"/>
            <a:ext cx="663575" cy="847725"/>
            <a:chOff x="1512" y="2105"/>
            <a:chExt cx="418" cy="534"/>
          </a:xfrm>
        </p:grpSpPr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E4AE5506-3900-4DE9-946E-3EBD7E322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2105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4C695A0B-BF33-479D-AD57-D0052FE6C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8" y="2377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603F7A95-6137-4EF0-9428-96E305904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2" y="236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584C4235-DA63-4132-A154-F72190659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" y="263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" name="Object 28">
            <a:extLst>
              <a:ext uri="{FF2B5EF4-FFF2-40B4-BE49-F238E27FC236}">
                <a16:creationId xmlns:a16="http://schemas.microsoft.com/office/drawing/2014/main" id="{8B321026-EC11-4345-9BD8-25C11A40778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569435" y="858392"/>
          <a:ext cx="369887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57" name="Equation" r:id="rId12" imgW="203040" imgH="914400" progId="Equation.DSMT4">
                  <p:embed/>
                </p:oleObj>
              </mc:Choice>
              <mc:Fallback>
                <p:oleObj name="Equation" r:id="rId12" imgW="203040" imgH="914400" progId="Equation.DSMT4">
                  <p:embed/>
                  <p:pic>
                    <p:nvPicPr>
                      <p:cNvPr id="24" name="Object 28">
                        <a:extLst>
                          <a:ext uri="{FF2B5EF4-FFF2-40B4-BE49-F238E27FC236}">
                            <a16:creationId xmlns:a16="http://schemas.microsoft.com/office/drawing/2014/main" id="{8B321026-EC11-4345-9BD8-25C11A4077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435" y="858392"/>
                        <a:ext cx="369887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33">
            <a:extLst>
              <a:ext uri="{FF2B5EF4-FFF2-40B4-BE49-F238E27FC236}">
                <a16:creationId xmlns:a16="http://schemas.microsoft.com/office/drawing/2014/main" id="{2000D52D-4BE2-4FBA-9E34-9299A5940D08}"/>
              </a:ext>
            </a:extLst>
          </p:cNvPr>
          <p:cNvGrpSpPr>
            <a:grpSpLocks/>
          </p:cNvGrpSpPr>
          <p:nvPr/>
        </p:nvGrpSpPr>
        <p:grpSpPr bwMode="auto">
          <a:xfrm>
            <a:off x="3012347" y="1939479"/>
            <a:ext cx="647700" cy="431800"/>
            <a:chOff x="2290" y="2387"/>
            <a:chExt cx="408" cy="272"/>
          </a:xfrm>
        </p:grpSpPr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0213AFB7-D4EA-4A51-8580-6457028E9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28D46D7F-D08D-47E5-9861-F2BC33765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8" name="Object 31">
            <a:extLst>
              <a:ext uri="{FF2B5EF4-FFF2-40B4-BE49-F238E27FC236}">
                <a16:creationId xmlns:a16="http://schemas.microsoft.com/office/drawing/2014/main" id="{8F253B8F-0E28-4B05-A9DB-E7C8B556B39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87035" y="815529"/>
          <a:ext cx="346075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58" name="Equation" r:id="rId14" imgW="190440" imgH="914400" progId="Equation.DSMT4">
                  <p:embed/>
                </p:oleObj>
              </mc:Choice>
              <mc:Fallback>
                <p:oleObj name="Equation" r:id="rId14" imgW="190440" imgH="914400" progId="Equation.DSMT4">
                  <p:embed/>
                  <p:pic>
                    <p:nvPicPr>
                      <p:cNvPr id="28" name="Object 31">
                        <a:extLst>
                          <a:ext uri="{FF2B5EF4-FFF2-40B4-BE49-F238E27FC236}">
                            <a16:creationId xmlns:a16="http://schemas.microsoft.com/office/drawing/2014/main" id="{8F253B8F-0E28-4B05-A9DB-E7C8B556B3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035" y="815529"/>
                        <a:ext cx="346075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4">
            <a:extLst>
              <a:ext uri="{FF2B5EF4-FFF2-40B4-BE49-F238E27FC236}">
                <a16:creationId xmlns:a16="http://schemas.microsoft.com/office/drawing/2014/main" id="{CBAA955E-9389-44D5-9A54-D76A8981A53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2985" y="2515742"/>
          <a:ext cx="349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59" name="Equation" r:id="rId16" imgW="190440" imgH="228600" progId="Equation.DSMT4">
                  <p:embed/>
                </p:oleObj>
              </mc:Choice>
              <mc:Fallback>
                <p:oleObj name="Equation" r:id="rId16" imgW="190440" imgH="228600" progId="Equation.DSMT4">
                  <p:embed/>
                  <p:pic>
                    <p:nvPicPr>
                      <p:cNvPr id="29" name="Object 34">
                        <a:extLst>
                          <a:ext uri="{FF2B5EF4-FFF2-40B4-BE49-F238E27FC236}">
                            <a16:creationId xmlns:a16="http://schemas.microsoft.com/office/drawing/2014/main" id="{CBAA955E-9389-44D5-9A54-D76A8981A5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85" y="2515742"/>
                        <a:ext cx="3492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35">
            <a:extLst>
              <a:ext uri="{FF2B5EF4-FFF2-40B4-BE49-F238E27FC236}">
                <a16:creationId xmlns:a16="http://schemas.microsoft.com/office/drawing/2014/main" id="{AF4AD24A-22F8-4F90-89DA-DEBC2F5674C2}"/>
              </a:ext>
            </a:extLst>
          </p:cNvPr>
          <p:cNvGrpSpPr>
            <a:grpSpLocks/>
          </p:cNvGrpSpPr>
          <p:nvPr/>
        </p:nvGrpSpPr>
        <p:grpSpPr bwMode="auto">
          <a:xfrm>
            <a:off x="853347" y="2371279"/>
            <a:ext cx="647700" cy="431800"/>
            <a:chOff x="2290" y="2387"/>
            <a:chExt cx="408" cy="272"/>
          </a:xfrm>
        </p:grpSpPr>
        <p:sp>
          <p:nvSpPr>
            <p:cNvPr id="31" name="Line 36">
              <a:extLst>
                <a:ext uri="{FF2B5EF4-FFF2-40B4-BE49-F238E27FC236}">
                  <a16:creationId xmlns:a16="http://schemas.microsoft.com/office/drawing/2014/main" id="{2B33C234-5404-4DCE-B26D-DBE3D1FE5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7">
              <a:extLst>
                <a:ext uri="{FF2B5EF4-FFF2-40B4-BE49-F238E27FC236}">
                  <a16:creationId xmlns:a16="http://schemas.microsoft.com/office/drawing/2014/main" id="{D692392D-A06D-424F-BE43-908AD0A79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3" name="Object 38">
            <a:extLst>
              <a:ext uri="{FF2B5EF4-FFF2-40B4-BE49-F238E27FC236}">
                <a16:creationId xmlns:a16="http://schemas.microsoft.com/office/drawing/2014/main" id="{90F00FFE-EAF2-44DC-9E30-A436823F13A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55010" y="2499867"/>
          <a:ext cx="3254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60"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33" name="Object 38">
                        <a:extLst>
                          <a:ext uri="{FF2B5EF4-FFF2-40B4-BE49-F238E27FC236}">
                            <a16:creationId xmlns:a16="http://schemas.microsoft.com/office/drawing/2014/main" id="{90F00FFE-EAF2-44DC-9E30-A436823F1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010" y="2499867"/>
                        <a:ext cx="3254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9">
            <a:extLst>
              <a:ext uri="{FF2B5EF4-FFF2-40B4-BE49-F238E27FC236}">
                <a16:creationId xmlns:a16="http://schemas.microsoft.com/office/drawing/2014/main" id="{C93C542C-143A-4378-8C77-AE1C11B6175A}"/>
              </a:ext>
            </a:extLst>
          </p:cNvPr>
          <p:cNvGrpSpPr>
            <a:grpSpLocks/>
          </p:cNvGrpSpPr>
          <p:nvPr/>
        </p:nvGrpSpPr>
        <p:grpSpPr bwMode="auto">
          <a:xfrm>
            <a:off x="1861410" y="2371279"/>
            <a:ext cx="647700" cy="431800"/>
            <a:chOff x="2290" y="2387"/>
            <a:chExt cx="408" cy="272"/>
          </a:xfrm>
        </p:grpSpPr>
        <p:sp>
          <p:nvSpPr>
            <p:cNvPr id="35" name="Line 40">
              <a:extLst>
                <a:ext uri="{FF2B5EF4-FFF2-40B4-BE49-F238E27FC236}">
                  <a16:creationId xmlns:a16="http://schemas.microsoft.com/office/drawing/2014/main" id="{FB6A5A03-802B-46B4-AEB8-9EC5CE550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1">
              <a:extLst>
                <a:ext uri="{FF2B5EF4-FFF2-40B4-BE49-F238E27FC236}">
                  <a16:creationId xmlns:a16="http://schemas.microsoft.com/office/drawing/2014/main" id="{AC9E7447-09E0-4233-B330-3720BD5CC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7" name="Object 42">
            <a:extLst>
              <a:ext uri="{FF2B5EF4-FFF2-40B4-BE49-F238E27FC236}">
                <a16:creationId xmlns:a16="http://schemas.microsoft.com/office/drawing/2014/main" id="{7EDFCD33-9C52-44E9-B06A-A4DF85CC5CD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569435" y="2515742"/>
          <a:ext cx="349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61" name="Equation" r:id="rId20" imgW="190440" imgH="228600" progId="Equation.DSMT4">
                  <p:embed/>
                </p:oleObj>
              </mc:Choice>
              <mc:Fallback>
                <p:oleObj name="Equation" r:id="rId20" imgW="190440" imgH="228600" progId="Equation.DSMT4">
                  <p:embed/>
                  <p:pic>
                    <p:nvPicPr>
                      <p:cNvPr id="37" name="Object 42">
                        <a:extLst>
                          <a:ext uri="{FF2B5EF4-FFF2-40B4-BE49-F238E27FC236}">
                            <a16:creationId xmlns:a16="http://schemas.microsoft.com/office/drawing/2014/main" id="{7EDFCD33-9C52-44E9-B06A-A4DF85CC5C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435" y="2515742"/>
                        <a:ext cx="3492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43">
            <a:extLst>
              <a:ext uri="{FF2B5EF4-FFF2-40B4-BE49-F238E27FC236}">
                <a16:creationId xmlns:a16="http://schemas.microsoft.com/office/drawing/2014/main" id="{A6DA75A4-D88B-4064-ACA6-D8BB3740D9F3}"/>
              </a:ext>
            </a:extLst>
          </p:cNvPr>
          <p:cNvGrpSpPr>
            <a:grpSpLocks/>
          </p:cNvGrpSpPr>
          <p:nvPr/>
        </p:nvGrpSpPr>
        <p:grpSpPr bwMode="auto">
          <a:xfrm>
            <a:off x="3042510" y="2442717"/>
            <a:ext cx="647700" cy="431800"/>
            <a:chOff x="2290" y="2387"/>
            <a:chExt cx="408" cy="272"/>
          </a:xfrm>
        </p:grpSpPr>
        <p:sp>
          <p:nvSpPr>
            <p:cNvPr id="39" name="Line 44">
              <a:extLst>
                <a:ext uri="{FF2B5EF4-FFF2-40B4-BE49-F238E27FC236}">
                  <a16:creationId xmlns:a16="http://schemas.microsoft.com/office/drawing/2014/main" id="{3460124A-94D6-4637-B7C0-322665290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72757FA3-82A2-4FD5-8B20-6E9B32A53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1" name="Object 46">
            <a:extLst>
              <a:ext uri="{FF2B5EF4-FFF2-40B4-BE49-F238E27FC236}">
                <a16:creationId xmlns:a16="http://schemas.microsoft.com/office/drawing/2014/main" id="{803E96F6-EF58-4FD3-911A-AB62EE38F9B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733072" y="2515742"/>
          <a:ext cx="349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62" name="Equation" r:id="rId22" imgW="190440" imgH="228600" progId="Equation.DSMT4">
                  <p:embed/>
                </p:oleObj>
              </mc:Choice>
              <mc:Fallback>
                <p:oleObj name="Equation" r:id="rId22" imgW="190440" imgH="228600" progId="Equation.DSMT4">
                  <p:embed/>
                  <p:pic>
                    <p:nvPicPr>
                      <p:cNvPr id="41" name="Object 46">
                        <a:extLst>
                          <a:ext uri="{FF2B5EF4-FFF2-40B4-BE49-F238E27FC236}">
                            <a16:creationId xmlns:a16="http://schemas.microsoft.com/office/drawing/2014/main" id="{803E96F6-EF58-4FD3-911A-AB62EE38F9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072" y="2515742"/>
                        <a:ext cx="3492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7">
            <a:extLst>
              <a:ext uri="{FF2B5EF4-FFF2-40B4-BE49-F238E27FC236}">
                <a16:creationId xmlns:a16="http://schemas.microsoft.com/office/drawing/2014/main" id="{2B3D89B4-89BB-44CF-BED1-683F25F2F69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40610" y="2960242"/>
          <a:ext cx="3730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63" name="Equation" r:id="rId24" imgW="203040" imgH="228600" progId="Equation.DSMT4">
                  <p:embed/>
                </p:oleObj>
              </mc:Choice>
              <mc:Fallback>
                <p:oleObj name="Equation" r:id="rId24" imgW="203040" imgH="228600" progId="Equation.DSMT4">
                  <p:embed/>
                  <p:pic>
                    <p:nvPicPr>
                      <p:cNvPr id="42" name="Object 47">
                        <a:extLst>
                          <a:ext uri="{FF2B5EF4-FFF2-40B4-BE49-F238E27FC236}">
                            <a16:creationId xmlns:a16="http://schemas.microsoft.com/office/drawing/2014/main" id="{2B3D89B4-89BB-44CF-BED1-683F25F2F6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610" y="2960242"/>
                        <a:ext cx="37306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48">
            <a:extLst>
              <a:ext uri="{FF2B5EF4-FFF2-40B4-BE49-F238E27FC236}">
                <a16:creationId xmlns:a16="http://schemas.microsoft.com/office/drawing/2014/main" id="{0280737E-CB69-442F-BA17-18B9E3667A52}"/>
              </a:ext>
            </a:extLst>
          </p:cNvPr>
          <p:cNvGrpSpPr>
            <a:grpSpLocks/>
          </p:cNvGrpSpPr>
          <p:nvPr/>
        </p:nvGrpSpPr>
        <p:grpSpPr bwMode="auto">
          <a:xfrm>
            <a:off x="912085" y="2815779"/>
            <a:ext cx="647700" cy="431800"/>
            <a:chOff x="2290" y="2387"/>
            <a:chExt cx="408" cy="272"/>
          </a:xfrm>
        </p:grpSpPr>
        <p:sp>
          <p:nvSpPr>
            <p:cNvPr id="44" name="Line 49">
              <a:extLst>
                <a:ext uri="{FF2B5EF4-FFF2-40B4-BE49-F238E27FC236}">
                  <a16:creationId xmlns:a16="http://schemas.microsoft.com/office/drawing/2014/main" id="{5E7F584F-C966-41AF-98DA-EFFBD518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50">
              <a:extLst>
                <a:ext uri="{FF2B5EF4-FFF2-40B4-BE49-F238E27FC236}">
                  <a16:creationId xmlns:a16="http://schemas.microsoft.com/office/drawing/2014/main" id="{6899BEBC-7A5A-4329-815D-7C74D034F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6" name="Object 51">
            <a:extLst>
              <a:ext uri="{FF2B5EF4-FFF2-40B4-BE49-F238E27FC236}">
                <a16:creationId xmlns:a16="http://schemas.microsoft.com/office/drawing/2014/main" id="{6104A642-AB46-492E-9787-EB4820E9776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78822" y="2944367"/>
          <a:ext cx="3952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64" name="Equation" r:id="rId26" imgW="215640" imgH="228600" progId="Equation.DSMT4">
                  <p:embed/>
                </p:oleObj>
              </mc:Choice>
              <mc:Fallback>
                <p:oleObj name="Equation" r:id="rId26" imgW="215640" imgH="228600" progId="Equation.DSMT4">
                  <p:embed/>
                  <p:pic>
                    <p:nvPicPr>
                      <p:cNvPr id="46" name="Object 51">
                        <a:extLst>
                          <a:ext uri="{FF2B5EF4-FFF2-40B4-BE49-F238E27FC236}">
                            <a16:creationId xmlns:a16="http://schemas.microsoft.com/office/drawing/2014/main" id="{6104A642-AB46-492E-9787-EB4820E977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822" y="2944367"/>
                        <a:ext cx="39528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52">
            <a:extLst>
              <a:ext uri="{FF2B5EF4-FFF2-40B4-BE49-F238E27FC236}">
                <a16:creationId xmlns:a16="http://schemas.microsoft.com/office/drawing/2014/main" id="{AE230718-9C08-4EB7-923D-713A2F040FF9}"/>
              </a:ext>
            </a:extLst>
          </p:cNvPr>
          <p:cNvGrpSpPr>
            <a:grpSpLocks/>
          </p:cNvGrpSpPr>
          <p:nvPr/>
        </p:nvGrpSpPr>
        <p:grpSpPr bwMode="auto">
          <a:xfrm>
            <a:off x="1920147" y="2815779"/>
            <a:ext cx="647700" cy="431800"/>
            <a:chOff x="2290" y="2387"/>
            <a:chExt cx="408" cy="272"/>
          </a:xfrm>
        </p:grpSpPr>
        <p:sp>
          <p:nvSpPr>
            <p:cNvPr id="48" name="Line 53">
              <a:extLst>
                <a:ext uri="{FF2B5EF4-FFF2-40B4-BE49-F238E27FC236}">
                  <a16:creationId xmlns:a16="http://schemas.microsoft.com/office/drawing/2014/main" id="{6B3072D6-84F6-4711-9F97-B0E004C9A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22329E62-0077-402C-995F-B64B2C533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0" name="Object 55">
            <a:extLst>
              <a:ext uri="{FF2B5EF4-FFF2-40B4-BE49-F238E27FC236}">
                <a16:creationId xmlns:a16="http://schemas.microsoft.com/office/drawing/2014/main" id="{96DB606B-3D00-4E26-BBDC-53A9A411D54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28172" y="2960242"/>
          <a:ext cx="349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65" name="Equation" r:id="rId28" imgW="190440" imgH="228600" progId="Equation.DSMT4">
                  <p:embed/>
                </p:oleObj>
              </mc:Choice>
              <mc:Fallback>
                <p:oleObj name="Equation" r:id="rId28" imgW="190440" imgH="228600" progId="Equation.DSMT4">
                  <p:embed/>
                  <p:pic>
                    <p:nvPicPr>
                      <p:cNvPr id="50" name="Object 55">
                        <a:extLst>
                          <a:ext uri="{FF2B5EF4-FFF2-40B4-BE49-F238E27FC236}">
                            <a16:creationId xmlns:a16="http://schemas.microsoft.com/office/drawing/2014/main" id="{96DB606B-3D00-4E26-BBDC-53A9A411D5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172" y="2960242"/>
                        <a:ext cx="3492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56">
            <a:extLst>
              <a:ext uri="{FF2B5EF4-FFF2-40B4-BE49-F238E27FC236}">
                <a16:creationId xmlns:a16="http://schemas.microsoft.com/office/drawing/2014/main" id="{DA13B343-4323-40F7-ABC0-AA7DF9A347ED}"/>
              </a:ext>
            </a:extLst>
          </p:cNvPr>
          <p:cNvGrpSpPr>
            <a:grpSpLocks/>
          </p:cNvGrpSpPr>
          <p:nvPr/>
        </p:nvGrpSpPr>
        <p:grpSpPr bwMode="auto">
          <a:xfrm>
            <a:off x="3101247" y="2887217"/>
            <a:ext cx="647700" cy="431800"/>
            <a:chOff x="2290" y="2387"/>
            <a:chExt cx="408" cy="272"/>
          </a:xfrm>
        </p:grpSpPr>
        <p:sp>
          <p:nvSpPr>
            <p:cNvPr id="52" name="Line 57">
              <a:extLst>
                <a:ext uri="{FF2B5EF4-FFF2-40B4-BE49-F238E27FC236}">
                  <a16:creationId xmlns:a16="http://schemas.microsoft.com/office/drawing/2014/main" id="{F04357CB-BB57-4130-B654-BD26CFEAB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8">
              <a:extLst>
                <a:ext uri="{FF2B5EF4-FFF2-40B4-BE49-F238E27FC236}">
                  <a16:creationId xmlns:a16="http://schemas.microsoft.com/office/drawing/2014/main" id="{0708675E-2BEA-430E-8011-E67F99CEF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65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4" name="Object 59">
            <a:extLst>
              <a:ext uri="{FF2B5EF4-FFF2-40B4-BE49-F238E27FC236}">
                <a16:creationId xmlns:a16="http://schemas.microsoft.com/office/drawing/2014/main" id="{C0A974C3-117C-4E2A-9C4E-1BED0B73FB6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802922" y="2960242"/>
          <a:ext cx="3254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66" name="Equation" r:id="rId30" imgW="177480" imgH="228600" progId="Equation.DSMT4">
                  <p:embed/>
                </p:oleObj>
              </mc:Choice>
              <mc:Fallback>
                <p:oleObj name="Equation" r:id="rId30" imgW="177480" imgH="228600" progId="Equation.DSMT4">
                  <p:embed/>
                  <p:pic>
                    <p:nvPicPr>
                      <p:cNvPr id="54" name="Object 59">
                        <a:extLst>
                          <a:ext uri="{FF2B5EF4-FFF2-40B4-BE49-F238E27FC236}">
                            <a16:creationId xmlns:a16="http://schemas.microsoft.com/office/drawing/2014/main" id="{C0A974C3-117C-4E2A-9C4E-1BED0B73F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922" y="2960242"/>
                        <a:ext cx="32543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0">
            <a:extLst>
              <a:ext uri="{FF2B5EF4-FFF2-40B4-BE49-F238E27FC236}">
                <a16:creationId xmlns:a16="http://schemas.microsoft.com/office/drawing/2014/main" id="{03C6B276-A161-48D5-B2EB-62F899EEDA6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71191" y="3442352"/>
          <a:ext cx="428477" cy="246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67" name="Equation" r:id="rId32" imgW="177480" imgH="101520" progId="Equation.DSMT4">
                  <p:embed/>
                </p:oleObj>
              </mc:Choice>
              <mc:Fallback>
                <p:oleObj name="Equation" r:id="rId32" imgW="177480" imgH="101520" progId="Equation.DSMT4">
                  <p:embed/>
                  <p:pic>
                    <p:nvPicPr>
                      <p:cNvPr id="55" name="Object 60">
                        <a:extLst>
                          <a:ext uri="{FF2B5EF4-FFF2-40B4-BE49-F238E27FC236}">
                            <a16:creationId xmlns:a16="http://schemas.microsoft.com/office/drawing/2014/main" id="{03C6B276-A161-48D5-B2EB-62F899EED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91" y="3442352"/>
                        <a:ext cx="428477" cy="2466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58DDE32-E4FB-4C86-AFB8-8983DA03D014}"/>
              </a:ext>
            </a:extLst>
          </p:cNvPr>
          <p:cNvSpPr txBox="1"/>
          <p:nvPr/>
        </p:nvSpPr>
        <p:spPr>
          <a:xfrm>
            <a:off x="4423506" y="1285344"/>
            <a:ext cx="4129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设   为给定的误差限，当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939110-19AC-4C1E-8ECD-F8213783B1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73" y="1467761"/>
            <a:ext cx="124358" cy="144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ADCB9F-4E46-4001-9325-54310C7F60F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499" y="1812548"/>
            <a:ext cx="2300630" cy="303581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1628A952-73FC-4345-9541-9E2446A76033}"/>
              </a:ext>
            </a:extLst>
          </p:cNvPr>
          <p:cNvSpPr txBox="1"/>
          <p:nvPr/>
        </p:nvSpPr>
        <p:spPr>
          <a:xfrm>
            <a:off x="4373664" y="1742930"/>
            <a:ext cx="4603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                            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时，取</a:t>
            </a:r>
            <a:endParaRPr lang="en-US" altLang="zh-CN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为积分的近似值。这样的一个计算过程称为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Romberg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积分方法。 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783FB2BB-B6F5-4F8C-9498-C557DBA11A9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91" y="1848212"/>
            <a:ext cx="759472" cy="290270"/>
          </a:xfrm>
          <a:prstGeom prst="rect">
            <a:avLst/>
          </a:prstGeom>
        </p:spPr>
      </p:pic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039D4886-1EF1-4027-B5F0-40F94D090238}"/>
              </a:ext>
            </a:extLst>
          </p:cNvPr>
          <p:cNvGraphicFramePr/>
          <p:nvPr>
            <p:extLst/>
          </p:nvPr>
        </p:nvGraphicFramePr>
        <p:xfrm>
          <a:off x="2395279" y="3688988"/>
          <a:ext cx="6146063" cy="2789741"/>
        </p:xfrm>
        <a:graphic>
          <a:graphicData uri="http://schemas.openxmlformats.org/drawingml/2006/table">
            <a:tbl>
              <a:tblPr/>
              <a:tblGrid>
                <a:gridCol w="31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847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k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区间等分数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n=2</a:t>
                      </a:r>
                      <a:r>
                        <a:rPr lang="en-US" altLang="zh-CN" sz="2000" baseline="30000" dirty="0">
                          <a:latin typeface="+mn-ea"/>
                          <a:ea typeface="+mn-ea"/>
                        </a:rPr>
                        <a:t>k</a:t>
                      </a:r>
                      <a:endParaRPr lang="zh-CN" altLang="en-US" sz="2000" baseline="30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梯形序列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altLang="zh-CN" sz="2000" baseline="30000" dirty="0"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2000" baseline="-250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 baseline="-25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+mn-ea"/>
                          <a:ea typeface="+mn-ea"/>
                        </a:rPr>
                        <a:t>辛普森</a:t>
                      </a:r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序列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000" baseline="30000" dirty="0">
                          <a:latin typeface="+mn-ea"/>
                          <a:ea typeface="+mn-ea"/>
                        </a:rPr>
                        <a:t>k-1</a:t>
                      </a:r>
                      <a:r>
                        <a:rPr lang="en-US" altLang="zh-CN" sz="2000" baseline="-250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+mn-ea"/>
                          <a:ea typeface="+mn-ea"/>
                        </a:rPr>
                        <a:t>柯特斯</a:t>
                      </a:r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序列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zh-CN" sz="2000" baseline="30000" dirty="0">
                          <a:latin typeface="+mn-ea"/>
                          <a:ea typeface="+mn-ea"/>
                        </a:rPr>
                        <a:t>k-2</a:t>
                      </a:r>
                      <a:r>
                        <a:rPr lang="en-US" altLang="zh-CN" sz="2000" baseline="-250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 baseline="-25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+mn-ea"/>
                          <a:ea typeface="+mn-ea"/>
                        </a:rPr>
                        <a:t>龙贝格</a:t>
                      </a:r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序列</a:t>
                      </a: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altLang="zh-CN" sz="2000" baseline="30000" dirty="0">
                          <a:latin typeface="+mn-ea"/>
                          <a:ea typeface="+mn-ea"/>
                        </a:rPr>
                        <a:t>k-3</a:t>
                      </a:r>
                      <a:r>
                        <a:rPr lang="en-US" altLang="zh-CN" sz="2000" baseline="-250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 baseline="-25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0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T1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zh-CN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zh-CN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zh-CN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2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T2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zh-CN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zh-CN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4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T4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S2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C1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zh-CN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8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8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T8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S4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C2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R1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+mn-ea"/>
                          <a:ea typeface="+mn-ea"/>
                        </a:rPr>
                        <a:t>16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T16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S8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C4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R2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24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latin typeface="+mn-ea"/>
                          <a:ea typeface="+mn-ea"/>
                        </a:rPr>
                        <a:t>32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T32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S16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C8</a:t>
                      </a:r>
                      <a:endParaRPr lang="zh-CN" altLang="en-US" sz="200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R4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T="48237" marB="482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" name="Rectangle 3">
            <a:extLst>
              <a:ext uri="{FF2B5EF4-FFF2-40B4-BE49-F238E27FC236}">
                <a16:creationId xmlns:a16="http://schemas.microsoft.com/office/drawing/2014/main" id="{51043984-0090-4191-BFBC-8FA9DF6474A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544758"/>
            <a:ext cx="2024203" cy="82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+mn-ea"/>
              </a:rPr>
              <a:t>Romberg </a:t>
            </a:r>
            <a:r>
              <a:rPr lang="zh-CN" altLang="en-US" sz="2400" b="0" dirty="0">
                <a:solidFill>
                  <a:srgbClr val="FF0000"/>
                </a:solidFill>
                <a:latin typeface="+mn-ea"/>
              </a:rPr>
              <a:t>积分方法表格形式</a:t>
            </a:r>
          </a:p>
        </p:txBody>
      </p:sp>
    </p:spTree>
    <p:extLst>
      <p:ext uri="{BB962C8B-B14F-4D97-AF65-F5344CB8AC3E}">
        <p14:creationId xmlns:p14="http://schemas.microsoft.com/office/powerpoint/2010/main" val="151580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CF11D1-74B7-4CDF-A059-B81ED9AFC3B2}"/>
              </a:ext>
            </a:extLst>
          </p:cNvPr>
          <p:cNvSpPr txBox="1"/>
          <p:nvPr/>
        </p:nvSpPr>
        <p:spPr>
          <a:xfrm>
            <a:off x="2875411" y="200740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7.5 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高斯型求积公式</a:t>
            </a:r>
            <a:endParaRPr lang="en-US" altLang="zh-CN" sz="28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1F516FFB-53C9-4B1E-BA31-F8E6306C3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7" y="781943"/>
            <a:ext cx="464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7.5.1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、 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Gauss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积分问题的提法</a:t>
            </a:r>
          </a:p>
        </p:txBody>
      </p:sp>
      <p:sp>
        <p:nvSpPr>
          <p:cNvPr id="4" name="Rectangle 101">
            <a:extLst>
              <a:ext uri="{FF2B5EF4-FFF2-40B4-BE49-F238E27FC236}">
                <a16:creationId xmlns:a16="http://schemas.microsoft.com/office/drawing/2014/main" id="{13463585-B24E-44BE-9B40-F003B54B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7" y="2660068"/>
            <a:ext cx="876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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前述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Newton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—Cotes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求积公式中求积节点是取等距节点，求积系数计算方便，但</a:t>
            </a:r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代数精度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要受到限制；</a:t>
            </a:r>
          </a:p>
        </p:txBody>
      </p:sp>
      <p:sp>
        <p:nvSpPr>
          <p:cNvPr id="5" name="Rectangle 102">
            <a:extLst>
              <a:ext uri="{FF2B5EF4-FFF2-40B4-BE49-F238E27FC236}">
                <a16:creationId xmlns:a16="http://schemas.microsoft.com/office/drawing/2014/main" id="{69B3160B-23B3-4C8D-AFF4-AAC4B3284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7" y="3712629"/>
            <a:ext cx="7667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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而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</a:rPr>
              <a:t>Gauss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</a:rPr>
              <a:t>积分问题是指：</a:t>
            </a:r>
            <a:endParaRPr lang="en-US" altLang="zh-CN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Rectangle 103">
            <a:extLst>
              <a:ext uri="{FF2B5EF4-FFF2-40B4-BE49-F238E27FC236}">
                <a16:creationId xmlns:a16="http://schemas.microsoft.com/office/drawing/2014/main" id="{19B65BC2-D4CE-4B9A-AB35-469EF48C3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27" y="4431915"/>
            <a:ext cx="861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①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当求积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节点个数确定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后，上述一般形式的积分公式所具有的最高代数精度是多少？</a:t>
            </a:r>
          </a:p>
        </p:txBody>
      </p:sp>
      <p:sp>
        <p:nvSpPr>
          <p:cNvPr id="7" name="Rectangle 104">
            <a:extLst>
              <a:ext uri="{FF2B5EF4-FFF2-40B4-BE49-F238E27FC236}">
                <a16:creationId xmlns:a16="http://schemas.microsoft.com/office/drawing/2014/main" id="{B7DC8941-04D0-4D32-81CD-83BD73F0F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47" y="5378878"/>
            <a:ext cx="891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②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具有最高代数精度的求积公式中求积节点如何选取？</a:t>
            </a:r>
          </a:p>
        </p:txBody>
      </p:sp>
      <p:grpSp>
        <p:nvGrpSpPr>
          <p:cNvPr id="8" name="Group 108">
            <a:extLst>
              <a:ext uri="{FF2B5EF4-FFF2-40B4-BE49-F238E27FC236}">
                <a16:creationId xmlns:a16="http://schemas.microsoft.com/office/drawing/2014/main" id="{093CA094-3B5C-4D34-A884-8ECE9AC67118}"/>
              </a:ext>
            </a:extLst>
          </p:cNvPr>
          <p:cNvGrpSpPr>
            <a:grpSpLocks/>
          </p:cNvGrpSpPr>
          <p:nvPr/>
        </p:nvGrpSpPr>
        <p:grpSpPr bwMode="auto">
          <a:xfrm>
            <a:off x="3635896" y="1406671"/>
            <a:ext cx="3460526" cy="970765"/>
            <a:chOff x="2412" y="909"/>
            <a:chExt cx="2553" cy="848"/>
          </a:xfrm>
        </p:grpSpPr>
        <p:sp>
          <p:nvSpPr>
            <p:cNvPr id="9" name="Rectangle 107">
              <a:extLst>
                <a:ext uri="{FF2B5EF4-FFF2-40B4-BE49-F238E27FC236}">
                  <a16:creationId xmlns:a16="http://schemas.microsoft.com/office/drawing/2014/main" id="{F0139DCD-3BD4-4906-92BD-E986CF20B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960"/>
              <a:ext cx="2544" cy="7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400" b="0">
                <a:latin typeface="+mn-ea"/>
                <a:ea typeface="+mn-ea"/>
              </a:endParaRPr>
            </a:p>
          </p:txBody>
        </p:sp>
        <p:graphicFrame>
          <p:nvGraphicFramePr>
            <p:cNvPr id="10" name="Object 105">
              <a:extLst>
                <a:ext uri="{FF2B5EF4-FFF2-40B4-BE49-F238E27FC236}">
                  <a16:creationId xmlns:a16="http://schemas.microsoft.com/office/drawing/2014/main" id="{354F5865-EBC4-442A-A4BF-67EC5E6CF2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2" y="909"/>
            <a:ext cx="2547" cy="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400" name="Equation" r:id="rId8" imgW="1295280" imgH="431640" progId="Equation.DSMT4">
                    <p:embed/>
                  </p:oleObj>
                </mc:Choice>
                <mc:Fallback>
                  <p:oleObj name="Equation" r:id="rId8" imgW="1295280" imgH="431640" progId="Equation.DSMT4">
                    <p:embed/>
                    <p:pic>
                      <p:nvPicPr>
                        <p:cNvPr id="10" name="Object 105">
                          <a:extLst>
                            <a:ext uri="{FF2B5EF4-FFF2-40B4-BE49-F238E27FC236}">
                              <a16:creationId xmlns:a16="http://schemas.microsoft.com/office/drawing/2014/main" id="{354F5865-EBC4-442A-A4BF-67EC5E6CF2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909"/>
                          <a:ext cx="2547" cy="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06">
            <a:extLst>
              <a:ext uri="{FF2B5EF4-FFF2-40B4-BE49-F238E27FC236}">
                <a16:creationId xmlns:a16="http://schemas.microsoft.com/office/drawing/2014/main" id="{A327BF1B-0A23-4400-8B13-62E14C4F8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58" y="1481908"/>
            <a:ext cx="38814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积分公式的一般形式：</a:t>
            </a:r>
          </a:p>
        </p:txBody>
      </p:sp>
    </p:spTree>
    <p:extLst>
      <p:ext uri="{BB962C8B-B14F-4D97-AF65-F5344CB8AC3E}">
        <p14:creationId xmlns:p14="http://schemas.microsoft.com/office/powerpoint/2010/main" val="378939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11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">
            <a:extLst>
              <a:ext uri="{FF2B5EF4-FFF2-40B4-BE49-F238E27FC236}">
                <a16:creationId xmlns:a16="http://schemas.microsoft.com/office/drawing/2014/main" id="{BE66624D-81AA-434C-B342-5695F966414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59693" y="3796183"/>
          <a:ext cx="3867067" cy="479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42" name="Equation" r:id="rId4" imgW="1638000" imgH="203040" progId="Equation.DSMT4">
                  <p:embed/>
                </p:oleObj>
              </mc:Choice>
              <mc:Fallback>
                <p:oleObj name="Equation" r:id="rId4" imgW="1638000" imgH="203040" progId="Equation.DSMT4">
                  <p:embed/>
                  <p:pic>
                    <p:nvPicPr>
                      <p:cNvPr id="2" name="Object 13">
                        <a:extLst>
                          <a:ext uri="{FF2B5EF4-FFF2-40B4-BE49-F238E27FC236}">
                            <a16:creationId xmlns:a16="http://schemas.microsoft.com/office/drawing/2014/main" id="{BE66624D-81AA-434C-B342-5695F96641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693" y="3796183"/>
                        <a:ext cx="3867067" cy="4790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>
            <a:extLst>
              <a:ext uri="{FF2B5EF4-FFF2-40B4-BE49-F238E27FC236}">
                <a16:creationId xmlns:a16="http://schemas.microsoft.com/office/drawing/2014/main" id="{EE9C870F-AC3A-40E5-9393-CB58DA4D0CB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88269" y="4301008"/>
          <a:ext cx="4946393" cy="479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43" name="Equation" r:id="rId6" imgW="2095200" imgH="203040" progId="Equation.DSMT4">
                  <p:embed/>
                </p:oleObj>
              </mc:Choice>
              <mc:Fallback>
                <p:oleObj name="Equation" r:id="rId6" imgW="2095200" imgH="203040" progId="Equation.DSMT4">
                  <p:embed/>
                  <p:pic>
                    <p:nvPicPr>
                      <p:cNvPr id="3" name="Object 15">
                        <a:extLst>
                          <a:ext uri="{FF2B5EF4-FFF2-40B4-BE49-F238E27FC236}">
                            <a16:creationId xmlns:a16="http://schemas.microsoft.com/office/drawing/2014/main" id="{EE9C870F-AC3A-40E5-9393-CB58DA4D0C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269" y="4301008"/>
                        <a:ext cx="4946393" cy="4790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>
            <a:extLst>
              <a:ext uri="{FF2B5EF4-FFF2-40B4-BE49-F238E27FC236}">
                <a16:creationId xmlns:a16="http://schemas.microsoft.com/office/drawing/2014/main" id="{680FD2DB-D136-495E-9EAC-B6866CBD401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88269" y="5331361"/>
          <a:ext cx="4767533" cy="47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44" name="Equation" r:id="rId8" imgW="2019240" imgH="203040" progId="Equation.DSMT4">
                  <p:embed/>
                </p:oleObj>
              </mc:Choice>
              <mc:Fallback>
                <p:oleObj name="Equation" r:id="rId8" imgW="2019240" imgH="203040" progId="Equation.DSMT4">
                  <p:embed/>
                  <p:pic>
                    <p:nvPicPr>
                      <p:cNvPr id="4" name="Object 16">
                        <a:extLst>
                          <a:ext uri="{FF2B5EF4-FFF2-40B4-BE49-F238E27FC236}">
                            <a16:creationId xmlns:a16="http://schemas.microsoft.com/office/drawing/2014/main" id="{680FD2DB-D136-495E-9EAC-B6866CBD4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269" y="5331361"/>
                        <a:ext cx="4767533" cy="4790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7">
            <a:extLst>
              <a:ext uri="{FF2B5EF4-FFF2-40B4-BE49-F238E27FC236}">
                <a16:creationId xmlns:a16="http://schemas.microsoft.com/office/drawing/2014/main" id="{4DCC7276-29D4-4055-B21D-928C88A11E9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67543" y="3148483"/>
          <a:ext cx="1529558" cy="479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45" name="Equation" r:id="rId10" imgW="647640" imgH="203040" progId="Equation.DSMT4">
                  <p:embed/>
                </p:oleObj>
              </mc:Choice>
              <mc:Fallback>
                <p:oleObj name="Equation" r:id="rId10" imgW="647640" imgH="203040" progId="Equation.DSMT4">
                  <p:embed/>
                  <p:pic>
                    <p:nvPicPr>
                      <p:cNvPr id="5" name="Object 17">
                        <a:extLst>
                          <a:ext uri="{FF2B5EF4-FFF2-40B4-BE49-F238E27FC236}">
                            <a16:creationId xmlns:a16="http://schemas.microsoft.com/office/drawing/2014/main" id="{4DCC7276-29D4-4055-B21D-928C88A11E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3" y="3148483"/>
                        <a:ext cx="1529558" cy="4790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2B25010-5A50-47A2-B7DE-46BAEAE62254}"/>
              </a:ext>
            </a:extLst>
          </p:cNvPr>
          <p:cNvSpPr txBox="1"/>
          <p:nvPr/>
        </p:nvSpPr>
        <p:spPr>
          <a:xfrm>
            <a:off x="1155348" y="4777334"/>
            <a:ext cx="587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Simpon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求积公式的代数精度为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  </a:t>
            </a:r>
            <a:endParaRPr lang="zh-CN" altLang="en-US" sz="2800" b="0" dirty="0">
              <a:solidFill>
                <a:schemeClr val="tx1">
                  <a:lumMod val="95000"/>
                  <a:lumOff val="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5BF321-CDED-451E-9A34-BB8050C7E1B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41" y="4836625"/>
            <a:ext cx="136505" cy="4331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D0084D-0570-4BC8-92F3-54EF0022C828}"/>
              </a:ext>
            </a:extLst>
          </p:cNvPr>
          <p:cNvSpPr txBox="1"/>
          <p:nvPr/>
        </p:nvSpPr>
        <p:spPr>
          <a:xfrm>
            <a:off x="3377869" y="628555"/>
            <a:ext cx="164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Tx/>
              <a:buNone/>
            </a:pPr>
            <a:r>
              <a:rPr lang="zh-CN" altLang="en-US" sz="36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回 顾</a:t>
            </a:r>
            <a:endParaRPr lang="en-US" altLang="zh-CN" sz="36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B9127A05-EEC8-4B7E-BAA0-908C8E670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526639"/>
            <a:ext cx="84963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600" b="1" dirty="0">
                <a:ea typeface="楷体_GB2312" pitchFamily="49" charset="-122"/>
              </a:rPr>
              <a:t>由于 </a:t>
            </a:r>
            <a:r>
              <a:rPr lang="en-US" altLang="zh-CN" sz="2600" b="1" i="1" dirty="0">
                <a:ea typeface="楷体_GB2312" pitchFamily="49" charset="-122"/>
              </a:rPr>
              <a:t>n </a:t>
            </a:r>
            <a:r>
              <a:rPr lang="zh-CN" altLang="en-US" sz="2600" b="1" dirty="0">
                <a:ea typeface="楷体_GB2312" pitchFamily="49" charset="-122"/>
              </a:rPr>
              <a:t>次拉格朗日插值对 </a:t>
            </a:r>
            <a:r>
              <a:rPr lang="en-US" altLang="zh-CN" sz="2600" b="1" i="1" dirty="0">
                <a:ea typeface="楷体_GB2312" pitchFamily="49" charset="-122"/>
              </a:rPr>
              <a:t>f </a:t>
            </a:r>
            <a:r>
              <a:rPr lang="en-US" altLang="zh-CN" sz="2600" b="1" dirty="0">
                <a:ea typeface="楷体_GB2312" pitchFamily="49" charset="-122"/>
              </a:rPr>
              <a:t>(</a:t>
            </a:r>
            <a:r>
              <a:rPr lang="en-US" altLang="zh-CN" sz="2600" b="1" i="1" dirty="0">
                <a:ea typeface="楷体_GB2312" pitchFamily="49" charset="-122"/>
              </a:rPr>
              <a:t>x</a:t>
            </a:r>
            <a:r>
              <a:rPr lang="en-US" altLang="zh-CN" sz="2600" b="1" dirty="0">
                <a:ea typeface="楷体_GB2312" pitchFamily="49" charset="-122"/>
              </a:rPr>
              <a:t>)＝1, </a:t>
            </a:r>
            <a:r>
              <a:rPr lang="en-US" altLang="zh-CN" sz="2600" b="1" i="1" dirty="0">
                <a:ea typeface="楷体_GB2312" pitchFamily="49" charset="-122"/>
              </a:rPr>
              <a:t>x</a:t>
            </a:r>
            <a:r>
              <a:rPr lang="en-US" altLang="zh-CN" sz="2600" b="1" dirty="0">
                <a:ea typeface="楷体_GB2312" pitchFamily="49" charset="-122"/>
              </a:rPr>
              <a:t>, </a:t>
            </a:r>
            <a:r>
              <a:rPr lang="en-US" altLang="zh-CN" sz="2600" b="1" i="1" dirty="0">
                <a:ea typeface="楷体_GB2312" pitchFamily="49" charset="-122"/>
              </a:rPr>
              <a:t>x</a:t>
            </a:r>
            <a:r>
              <a:rPr lang="en-US" altLang="zh-CN" sz="2600" b="1" baseline="30000" dirty="0">
                <a:ea typeface="楷体_GB2312" pitchFamily="49" charset="-122"/>
              </a:rPr>
              <a:t>2</a:t>
            </a:r>
            <a:r>
              <a:rPr lang="en-US" altLang="zh-CN" sz="2600" b="1" dirty="0">
                <a:ea typeface="楷体_GB2312" pitchFamily="49" charset="-122"/>
              </a:rPr>
              <a:t>, … , </a:t>
            </a:r>
            <a:r>
              <a:rPr lang="en-US" altLang="zh-CN" sz="2600" b="1" i="1" dirty="0" err="1">
                <a:ea typeface="楷体_GB2312" pitchFamily="49" charset="-122"/>
              </a:rPr>
              <a:t>x</a:t>
            </a:r>
            <a:r>
              <a:rPr lang="en-US" altLang="zh-CN" sz="2600" b="1" i="1" baseline="30000" dirty="0" err="1">
                <a:ea typeface="楷体_GB2312" pitchFamily="49" charset="-122"/>
              </a:rPr>
              <a:t>n</a:t>
            </a:r>
            <a:r>
              <a:rPr lang="en-US" altLang="zh-CN" sz="2600" b="1" i="1" baseline="30000" dirty="0">
                <a:ea typeface="楷体_GB2312" pitchFamily="49" charset="-122"/>
              </a:rPr>
              <a:t> </a:t>
            </a:r>
            <a:r>
              <a:rPr lang="zh-CN" altLang="en-US" sz="2600" b="1" dirty="0">
                <a:ea typeface="楷体_GB2312" pitchFamily="49" charset="-122"/>
              </a:rPr>
              <a:t>精确成立，所以 </a:t>
            </a:r>
            <a:r>
              <a:rPr lang="en-US" altLang="zh-CN" sz="2600" b="1" i="1" dirty="0">
                <a:ea typeface="楷体_GB2312" pitchFamily="49" charset="-122"/>
              </a:rPr>
              <a:t>n </a:t>
            </a:r>
            <a:r>
              <a:rPr lang="zh-CN" altLang="en-US" sz="2600" b="1" dirty="0">
                <a:ea typeface="楷体_GB2312" pitchFamily="49" charset="-122"/>
              </a:rPr>
              <a:t>次插值型求积公式的代数精度至少为 </a:t>
            </a:r>
            <a:r>
              <a:rPr lang="en-US" altLang="zh-CN" sz="2600" b="1" i="1" dirty="0">
                <a:ea typeface="楷体_GB2312" pitchFamily="49" charset="-122"/>
              </a:rPr>
              <a:t>n </a:t>
            </a:r>
            <a:r>
              <a:rPr lang="zh-CN" altLang="en-US" sz="2600" b="1" dirty="0">
                <a:ea typeface="楷体_GB2312" pitchFamily="49" charset="-122"/>
              </a:rPr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42656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Rectangle 2">
            <a:extLst>
              <a:ext uri="{FF2B5EF4-FFF2-40B4-BE49-F238E27FC236}">
                <a16:creationId xmlns:a16="http://schemas.microsoft.com/office/drawing/2014/main" id="{C331B82F-4269-4171-A2E9-0725E745131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195736" y="1628800"/>
            <a:ext cx="4248472" cy="1080120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40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数值积分</a:t>
            </a:r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F9ECCA2C-FA57-4A08-BAE0-E78239DF858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699792" y="2996952"/>
            <a:ext cx="5112568" cy="2736304"/>
          </a:xfrm>
        </p:spPr>
        <p:txBody>
          <a:bodyPr>
            <a:noAutofit/>
          </a:bodyPr>
          <a:lstStyle/>
          <a:p>
            <a:pPr marL="0" indent="0" algn="just"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</a:p>
          <a:p>
            <a:pPr marL="0" indent="0" algn="just"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7.2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牛顿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柯特斯求积公式</a:t>
            </a:r>
          </a:p>
          <a:p>
            <a:pPr marL="0" indent="0" algn="just"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7.3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复化求积公式</a:t>
            </a:r>
          </a:p>
          <a:p>
            <a:pPr marL="0" indent="0" algn="just"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7.4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龙贝格求积公式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algn="just"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7.5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高斯型求积公式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B855C8-139C-47CD-BD1F-DCA39804D801}"/>
              </a:ext>
            </a:extLst>
          </p:cNvPr>
          <p:cNvSpPr txBox="1"/>
          <p:nvPr/>
        </p:nvSpPr>
        <p:spPr>
          <a:xfrm>
            <a:off x="3635896" y="620688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22985530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5">
            <a:extLst>
              <a:ext uri="{FF2B5EF4-FFF2-40B4-BE49-F238E27FC236}">
                <a16:creationId xmlns:a16="http://schemas.microsoft.com/office/drawing/2014/main" id="{A90813F0-F359-4DFD-B716-CA8974C5E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62" y="383878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74" name="Object 6">
            <a:extLst>
              <a:ext uri="{FF2B5EF4-FFF2-40B4-BE49-F238E27FC236}">
                <a16:creationId xmlns:a16="http://schemas.microsoft.com/office/drawing/2014/main" id="{5271E7B6-2153-45ED-8762-3F87ABA58F4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91456" y="2194958"/>
          <a:ext cx="44640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84" name="Equation" r:id="rId3" imgW="2450880" imgH="215640" progId="Equation.DSMT4">
                  <p:embed/>
                </p:oleObj>
              </mc:Choice>
              <mc:Fallback>
                <p:oleObj name="Equation" r:id="rId3" imgW="2450880" imgH="215640" progId="Equation.DSMT4">
                  <p:embed/>
                  <p:pic>
                    <p:nvPicPr>
                      <p:cNvPr id="83974" name="Object 6">
                        <a:extLst>
                          <a:ext uri="{FF2B5EF4-FFF2-40B4-BE49-F238E27FC236}">
                            <a16:creationId xmlns:a16="http://schemas.microsoft.com/office/drawing/2014/main" id="{5271E7B6-2153-45ED-8762-3F87ABA58F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456" y="2194958"/>
                        <a:ext cx="446405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0">
            <a:extLst>
              <a:ext uri="{FF2B5EF4-FFF2-40B4-BE49-F238E27FC236}">
                <a16:creationId xmlns:a16="http://schemas.microsoft.com/office/drawing/2014/main" id="{4671F45A-2B46-4B72-8467-847255FD42E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023746" y="2194576"/>
          <a:ext cx="7635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85" name="Equation" r:id="rId5" imgW="419040" imgH="203040" progId="Equation.DSMT4">
                  <p:embed/>
                </p:oleObj>
              </mc:Choice>
              <mc:Fallback>
                <p:oleObj name="Equation" r:id="rId5" imgW="419040" imgH="203040" progId="Equation.DSMT4">
                  <p:embed/>
                  <p:pic>
                    <p:nvPicPr>
                      <p:cNvPr id="83988" name="Object 20">
                        <a:extLst>
                          <a:ext uri="{FF2B5EF4-FFF2-40B4-BE49-F238E27FC236}">
                            <a16:creationId xmlns:a16="http://schemas.microsoft.com/office/drawing/2014/main" id="{4671F45A-2B46-4B72-8467-847255FD42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3746" y="2194576"/>
                        <a:ext cx="763588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9" name="Object 21">
            <a:extLst>
              <a:ext uri="{FF2B5EF4-FFF2-40B4-BE49-F238E27FC236}">
                <a16:creationId xmlns:a16="http://schemas.microsoft.com/office/drawing/2014/main" id="{42C366A9-0A95-4202-875D-6490527C6E9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37311" y="2857838"/>
          <a:ext cx="55530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86" name="Equation" r:id="rId7" imgW="3047760" imgH="431640" progId="Equation.DSMT4">
                  <p:embed/>
                </p:oleObj>
              </mc:Choice>
              <mc:Fallback>
                <p:oleObj name="Equation" r:id="rId7" imgW="3047760" imgH="431640" progId="Equation.DSMT4">
                  <p:embed/>
                  <p:pic>
                    <p:nvPicPr>
                      <p:cNvPr id="83989" name="Object 21">
                        <a:extLst>
                          <a:ext uri="{FF2B5EF4-FFF2-40B4-BE49-F238E27FC236}">
                            <a16:creationId xmlns:a16="http://schemas.microsoft.com/office/drawing/2014/main" id="{42C366A9-0A95-4202-875D-6490527C6E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311" y="2857838"/>
                        <a:ext cx="5553075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0" name="Object 22">
            <a:extLst>
              <a:ext uri="{FF2B5EF4-FFF2-40B4-BE49-F238E27FC236}">
                <a16:creationId xmlns:a16="http://schemas.microsoft.com/office/drawing/2014/main" id="{A3689F2F-F555-4167-B870-A8DCEBE8F65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27686" y="3898470"/>
          <a:ext cx="3586163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87" name="Equation" r:id="rId9" imgW="1968480" imgH="330120" progId="Equation.DSMT4">
                  <p:embed/>
                </p:oleObj>
              </mc:Choice>
              <mc:Fallback>
                <p:oleObj name="Equation" r:id="rId9" imgW="1968480" imgH="330120" progId="Equation.DSMT4">
                  <p:embed/>
                  <p:pic>
                    <p:nvPicPr>
                      <p:cNvPr id="83990" name="Object 22">
                        <a:extLst>
                          <a:ext uri="{FF2B5EF4-FFF2-40B4-BE49-F238E27FC236}">
                            <a16:creationId xmlns:a16="http://schemas.microsoft.com/office/drawing/2014/main" id="{A3689F2F-F555-4167-B870-A8DCEBE8F6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686" y="3898470"/>
                        <a:ext cx="3586163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2" name="Object 24">
            <a:extLst>
              <a:ext uri="{FF2B5EF4-FFF2-40B4-BE49-F238E27FC236}">
                <a16:creationId xmlns:a16="http://schemas.microsoft.com/office/drawing/2014/main" id="{876A4BDB-A3F6-4634-86BA-88BEB5791CE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354614" y="4502111"/>
          <a:ext cx="219868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88" name="Equation" r:id="rId11" imgW="1206360" imgH="431640" progId="Equation.DSMT4">
                  <p:embed/>
                </p:oleObj>
              </mc:Choice>
              <mc:Fallback>
                <p:oleObj name="Equation" r:id="rId11" imgW="1206360" imgH="431640" progId="Equation.DSMT4">
                  <p:embed/>
                  <p:pic>
                    <p:nvPicPr>
                      <p:cNvPr id="83992" name="Object 24">
                        <a:extLst>
                          <a:ext uri="{FF2B5EF4-FFF2-40B4-BE49-F238E27FC236}">
                            <a16:creationId xmlns:a16="http://schemas.microsoft.com/office/drawing/2014/main" id="{876A4BDB-A3F6-4634-86BA-88BEB5791C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614" y="4502111"/>
                        <a:ext cx="2198688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3" name="Object 25">
            <a:extLst>
              <a:ext uri="{FF2B5EF4-FFF2-40B4-BE49-F238E27FC236}">
                <a16:creationId xmlns:a16="http://schemas.microsoft.com/office/drawing/2014/main" id="{FD7431FB-67A0-429D-BD21-20D04D14F34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54912" y="4055550"/>
          <a:ext cx="4857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89" name="Equation" r:id="rId13" imgW="266400" imgH="203040" progId="Equation.DSMT4">
                  <p:embed/>
                </p:oleObj>
              </mc:Choice>
              <mc:Fallback>
                <p:oleObj name="Equation" r:id="rId13" imgW="266400" imgH="203040" progId="Equation.DSMT4">
                  <p:embed/>
                  <p:pic>
                    <p:nvPicPr>
                      <p:cNvPr id="83993" name="Object 25">
                        <a:extLst>
                          <a:ext uri="{FF2B5EF4-FFF2-40B4-BE49-F238E27FC236}">
                            <a16:creationId xmlns:a16="http://schemas.microsoft.com/office/drawing/2014/main" id="{FD7431FB-67A0-429D-BD21-20D04D14F3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912" y="4055550"/>
                        <a:ext cx="48577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5" name="Object 27">
            <a:extLst>
              <a:ext uri="{FF2B5EF4-FFF2-40B4-BE49-F238E27FC236}">
                <a16:creationId xmlns:a16="http://schemas.microsoft.com/office/drawing/2014/main" id="{36A8B2C5-440A-4A80-AF24-710738ED66C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335353" y="5704691"/>
          <a:ext cx="23145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90" name="Equation" r:id="rId15" imgW="1269720" imgH="203040" progId="Equation.DSMT4">
                  <p:embed/>
                </p:oleObj>
              </mc:Choice>
              <mc:Fallback>
                <p:oleObj name="Equation" r:id="rId15" imgW="1269720" imgH="203040" progId="Equation.DSMT4">
                  <p:embed/>
                  <p:pic>
                    <p:nvPicPr>
                      <p:cNvPr id="83995" name="Object 27">
                        <a:extLst>
                          <a:ext uri="{FF2B5EF4-FFF2-40B4-BE49-F238E27FC236}">
                            <a16:creationId xmlns:a16="http://schemas.microsoft.com/office/drawing/2014/main" id="{36A8B2C5-440A-4A80-AF24-710738ED6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353" y="5704691"/>
                        <a:ext cx="231457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6" name="Object 28">
            <a:extLst>
              <a:ext uri="{FF2B5EF4-FFF2-40B4-BE49-F238E27FC236}">
                <a16:creationId xmlns:a16="http://schemas.microsoft.com/office/drawing/2014/main" id="{E4362ABF-C660-4360-A728-E4376BD0984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96851" y="5549206"/>
          <a:ext cx="14573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91" name="Equation" r:id="rId17" imgW="799920" imgH="330120" progId="Equation.DSMT4">
                  <p:embed/>
                </p:oleObj>
              </mc:Choice>
              <mc:Fallback>
                <p:oleObj name="Equation" r:id="rId17" imgW="799920" imgH="330120" progId="Equation.DSMT4">
                  <p:embed/>
                  <p:pic>
                    <p:nvPicPr>
                      <p:cNvPr id="83996" name="Object 28">
                        <a:extLst>
                          <a:ext uri="{FF2B5EF4-FFF2-40B4-BE49-F238E27FC236}">
                            <a16:creationId xmlns:a16="http://schemas.microsoft.com/office/drawing/2014/main" id="{E4362ABF-C660-4360-A728-E4376BD098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851" y="5549206"/>
                        <a:ext cx="1457325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7" name="Object 29">
            <a:extLst>
              <a:ext uri="{FF2B5EF4-FFF2-40B4-BE49-F238E27FC236}">
                <a16:creationId xmlns:a16="http://schemas.microsoft.com/office/drawing/2014/main" id="{68DE3FB5-CB49-4D44-8AA0-78ADB92100B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148064" y="5445224"/>
          <a:ext cx="24050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92" name="Equation" r:id="rId19" imgW="1320480" imgH="444240" progId="Equation.DSMT4">
                  <p:embed/>
                </p:oleObj>
              </mc:Choice>
              <mc:Fallback>
                <p:oleObj name="Equation" r:id="rId19" imgW="1320480" imgH="444240" progId="Equation.DSMT4">
                  <p:embed/>
                  <p:pic>
                    <p:nvPicPr>
                      <p:cNvPr id="83997" name="Object 29">
                        <a:extLst>
                          <a:ext uri="{FF2B5EF4-FFF2-40B4-BE49-F238E27FC236}">
                            <a16:creationId xmlns:a16="http://schemas.microsoft.com/office/drawing/2014/main" id="{68DE3FB5-CB49-4D44-8AA0-78ADB92100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5445224"/>
                        <a:ext cx="2405062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2B747592-2F51-48D6-B54F-64901C02E99E}"/>
              </a:ext>
            </a:extLst>
          </p:cNvPr>
          <p:cNvSpPr txBox="1">
            <a:spLocks noChangeArrowheads="1"/>
          </p:cNvSpPr>
          <p:nvPr/>
        </p:nvSpPr>
        <p:spPr>
          <a:xfrm>
            <a:off x="2267744" y="908720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C1FC62-0E21-4A48-A8C4-C686702ECD68}"/>
              </a:ext>
            </a:extLst>
          </p:cNvPr>
          <p:cNvSpPr txBox="1"/>
          <p:nvPr/>
        </p:nvSpPr>
        <p:spPr>
          <a:xfrm>
            <a:off x="850370" y="4989110"/>
            <a:ext cx="1743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误差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E06937-C6FA-4304-8DF9-B9BAF4647C7A}"/>
              </a:ext>
            </a:extLst>
          </p:cNvPr>
          <p:cNvSpPr txBox="1"/>
          <p:nvPr/>
        </p:nvSpPr>
        <p:spPr>
          <a:xfrm>
            <a:off x="735472" y="1546886"/>
            <a:ext cx="2243250" cy="463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7.2.1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引言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032866-9B59-4604-9895-FF51AD9C4F41}"/>
              </a:ext>
            </a:extLst>
          </p:cNvPr>
          <p:cNvSpPr txBox="1"/>
          <p:nvPr/>
        </p:nvSpPr>
        <p:spPr>
          <a:xfrm>
            <a:off x="3635896" y="18864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4158036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5"/>
  <p:tag name="ORIGINALWIDTH" val="924.75"/>
  <p:tag name="LATEXADDIN" val="\documentclass{article}&#10;\usepackage{amsmath}&#10;\pagestyle{empty}&#10;\begin{document}&#10;&#10;&#10;$I(f)=\int_a^b{f(x)}dx$&#10;&#10;\end{document}"/>
  <p:tag name="IGUANATEXSIZE" val="28"/>
  <p:tag name="IGUANATEXCURSOR" val="10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5"/>
  <p:tag name="ORIGINALWIDTH" val="3080.25"/>
  <p:tag name="LATEXADDIN" val="\documentclass{article}&#10;\usepackage{amsmath}&#10;\pagestyle{empty}&#10;\begin{document}&#10;&#10;&#10;$+\frac{(x-x_0)(x-x_1)(x-x_3)}{(x_2-x_0)(x_2-x_1)(x_2-x_3)}f(x_2)+\frac{(x-x_0)(x-x_1)(x-x_2)}{(x_3-x_0)(x_3-x_1)(x_3-x_2)}f(x_3)$&#10;&#10;\end{document}"/>
  <p:tag name="IGUANATEXSIZE" val="28"/>
  <p:tag name="IGUANATEXCURSOR" val="8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5"/>
  <p:tag name="ORIGINALWIDTH" val="3102.75"/>
  <p:tag name="LATEXADDIN" val="\documentclass{article}&#10;\usepackage{amsmath}&#10;\pagestyle{empty}&#10;\begin{document}&#10;&#10;&#10;$Q(f)=S_{3/8}=\frac{b-a}{8} \left[f(a)+ 3f\left(\frac{2a+b}{3}\right)  +3f\left(\frac{2b+a}{3}\right) +f(b) \right]$&#10; &#10;&#10;\end{document}"/>
  <p:tag name="IGUANATEXSIZE" val="28"/>
  <p:tag name="IGUANATEXCURSOR" val="9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5"/>
  <p:tag name="ORIGINALWIDTH" val="2061"/>
  <p:tag name="LATEXADDIN" val="\documentclass{article}&#10;\usepackage{amsmath}&#10;\pagestyle{empty}&#10;\begin{document}&#10;&#10;&#10;$A_0=\frac{3h}{8}$, $A_1=\frac{9h}{8}$, $A_2=\frac{9h}{8}$, $A_3=\frac{3h}{8}$.&#10;&#10;&#10;&#10;\end{document}"/>
  <p:tag name="IGUANATEXSIZE" val="28"/>
  <p:tag name="IGUANATEXCURSOR" val="161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5"/>
  <p:tag name="ORIGINALWIDTH" val="50.25"/>
  <p:tag name="LATEXADDIN" val="\documentclass{article}&#10;\usepackage{amsmath}&#10;\pagestyle{empty}&#10;\begin{document}&#10;&#10;&#10;$\frac{3}{8}$&#10;&#10;\end{document}"/>
  <p:tag name="IGUANATEXSIZE" val="28"/>
  <p:tag name="IGUANATEXCURSOR" val="9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5"/>
  <p:tag name="ORIGINALWIDTH" val="358.5"/>
  <p:tag name="LATEXADDIN" val="\documentclass{article}&#10;\usepackage{amsmath}&#10;\pagestyle{empty}&#10;\begin{document}&#10;&#10;&#10;$f^{(4)}(x)$&#10;&#10;\end{document}"/>
  <p:tag name="IGUANATEXSIZE" val="24"/>
  <p:tag name="IGUANATEXCURSOR" val="93"/>
  <p:tag name="TRANSPARENCY" val="True"/>
  <p:tag name="FILENAME" val=""/>
  <p:tag name="LATEXENGINEID" val="0"/>
  <p:tag name="TEMPFOLDER" val="d:\Soft\charulatex\"/>
  <p:tag name="LATEXFORMHEIGHT" val="304.5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5"/>
  <p:tag name="ORIGINALWIDTH" val="50.25"/>
  <p:tag name="LATEXADDIN" val="\documentclass{article}&#10;\usepackage{amsmath}&#10;\pagestyle{empty}&#10;\begin{document}&#10;&#10;&#10;$\frac{3}{8}$&#10;&#10;\end{document}"/>
  <p:tag name="IGUANATEXSIZE" val="28"/>
  <p:tag name="IGUANATEXCURSOR" val="9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3.75"/>
  <p:tag name="ORIGINALWIDTH" val="1726.5"/>
  <p:tag name="LATEXADDIN" val="\documentclass{article}&#10;\usepackage{amsmath}&#10;\pagestyle{empty}&#10;\begin{document}&#10;&#10;&#10;$E_3=-\frac{(b-a)^5}{6480}f^{(4)}(\eta)$, $a&lt;\eta&lt;b.$&#10;&#10;\end{document}"/>
  <p:tag name="IGUANATEXSIZE" val="28"/>
  <p:tag name="IGUANATEXCURSOR" val="13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5"/>
  <p:tag name="ORIGINALWIDTH" val="50.25"/>
  <p:tag name="LATEXADDIN" val="\documentclass{article}&#10;\usepackage{amsmath}&#10;\pagestyle{empty}&#10;\begin{document}&#10;&#10;&#10;$\frac{3}{8}$&#10;&#10;\end{document}"/>
  <p:tag name="IGUANATEXSIZE" val="28"/>
  <p:tag name="IGUANATEXCURSOR" val="9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5"/>
  <p:tag name="ORIGINALWIDTH" val="50.25"/>
  <p:tag name="LATEXADDIN" val="\documentclass{article}&#10;\usepackage{amsmath}&#10;\pagestyle{empty}&#10;\begin{document}&#10;&#10;&#10;$\frac{3}{8}$&#10;&#10;\end{document}"/>
  <p:tag name="IGUANATEXSIZE" val="28"/>
  <p:tag name="IGUANATEXCURSOR" val="9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5"/>
  <p:tag name="ORIGINALWIDTH" val="804.75"/>
  <p:tag name="LATEXADDIN" val="\documentclass{article}&#10;\usepackage{amsmath}&#10;\pagestyle{empty}&#10;\begin{document}&#10;&#10;&#10;$n=3,$ $h=\frac{b-a}{3}$&#10;&#10;\end{document}"/>
  <p:tag name="IGUANATEXSIZE" val="24"/>
  <p:tag name="IGUANATEXCURSOR" val="10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0.75"/>
  <p:tag name="ORIGINALWIDTH" val="1502.25"/>
  <p:tag name="LATEXADDIN" val="\documentclass{article}&#10;\usepackage{amsmath}&#10;\pagestyle{empty}&#10;\begin{document}&#10;&#10;$I(f)\approx Q(f)=\sum\limits_{k=0}^n A_k f\left(x_k\right)$&#10;\end{document}"/>
  <p:tag name="IGUANATEXSIZE" val="28"/>
  <p:tag name="IGUANATEXCURSOR" val="141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288"/>
  <p:tag name="LATEXADDIN" val="\documentclass{article}&#10;\usepackage{amsmath}&#10;\pagestyle{empty}&#10;\begin{document}&#10;&#10;&#10;$f''(x)$&#10;&#10;\end{document}"/>
  <p:tag name="IGUANATEXSIZE" val="24"/>
  <p:tag name="IGUANATEXCURSOR" val="89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5"/>
  <p:tag name="ORIGINALWIDTH" val="258.75"/>
  <p:tag name="LATEXADDIN" val="\documentclass{article}&#10;\usepackage{amsmath}&#10;\pagestyle{empty}&#10;\begin{document}&#10;&#10;&#10;$=S_n$&#10;&#10;\end{document}"/>
  <p:tag name="IGUANATEXSIZE" val="28"/>
  <p:tag name="IGUANATEXCURSOR" val="87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5"/>
  <p:tag name="ORIGINALWIDTH" val="149.25"/>
  <p:tag name="LATEXADDIN" val="\documentclass{article}&#10;\usepackage{amsmath}&#10;\pagestyle{empty}&#10;\begin{document}&#10;&#10;&#10;$R^n$&#10;&#10;\end{document}"/>
  <p:tag name="IGUANATEXSIZE" val="24"/>
  <p:tag name="IGUANATEXCURSOR" val="8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25"/>
  <p:tag name="ORIGINALWIDTH" val="51"/>
  <p:tag name="LATEXADDIN" val="\documentclass{article}&#10;\usepackage{amsmath}&#10;\pagestyle{empty}&#10;\begin{document}&#10;&#10;&#10;$\varepsilon$&#10;&#10;\end{document}"/>
  <p:tag name="IGUANATEXSIZE" val="24"/>
  <p:tag name="IGUANATEXCURSOR" val="9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943.5"/>
  <p:tag name="LATEXADDIN" val="\documentclass{article}&#10;\usepackage{amsmath}&#10;\pagestyle{empty}&#10;\begin{document}&#10;&#10;$\left|R_{2^{k+1}}-R_{2^{k}}\right|&lt;\varepsilon$&#10;&#10;\end{document}"/>
  <p:tag name="IGUANATEXSIZE" val="24"/>
  <p:tag name="IGUANATEXCURSOR" val="129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"/>
  <p:tag name="ORIGINALWIDTH" val="286.5"/>
  <p:tag name="LATEXADDIN" val="\documentclass{article}&#10;\usepackage{amsmath}&#10;\pagestyle{empty}&#10;\begin{document}&#10;&#10;&#10;$R_{2^{k+1}}$&#10;&#10;\end{document}"/>
  <p:tag name="IGUANATEXSIZE" val="28"/>
  <p:tag name="IGUANATEXCURSOR" val="9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"/>
  <p:tag name="ORIGINALWIDTH" val="470.25"/>
  <p:tag name="LATEXADDIN" val="\documentclass{article}&#10;\usepackage{amsmath}&#10;\pagestyle{empty}&#10;\begin{document}&#10;&#10;&#10;$\varepsilon &lt; 10^{-4}$&#10;&#10;\end{document}"/>
  <p:tag name="IGUANATEXSIZE" val="24"/>
  <p:tag name="IGUANATEXCURSOR" val="10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1257"/>
  <p:tag name="LATEXADDIN" val="\documentclass{article}&#10;\usepackage{amsmath}&#10;\pagestyle{empty}&#10;\begin{document}&#10;&#10;&#10;$\left\{x_0, x_1,\cdots,x_n\right\}\subseteq [a,b]$&#10;&#10;\end{document}"/>
  <p:tag name="IGUANATEXSIZE" val="28"/>
  <p:tag name="IGUANATEXCURSOR" val="132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25"/>
  <p:tag name="ORIGINALWIDTH" val="51"/>
  <p:tag name="LATEXADDIN" val="\documentclass{article}&#10;\usepackage{amsmath}&#10;\pagestyle{empty}&#10;\begin{document}&#10;&#10;&#10;$\varepsilon$&#10;&#10;\end{document}"/>
  <p:tag name="IGUANATEXSIZE" val="24"/>
  <p:tag name="IGUANATEXCURSOR" val="9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943.5"/>
  <p:tag name="LATEXADDIN" val="\documentclass{article}&#10;\usepackage{amsmath}&#10;\pagestyle{empty}&#10;\begin{document}&#10;&#10;$\left|R_{2^{k+1}}-R_{2^{k}}\right|&lt;\varepsilon$&#10;&#10;\end{document}"/>
  <p:tag name="IGUANATEXSIZE" val="24"/>
  <p:tag name="IGUANATEXCURSOR" val="129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0.75"/>
  <p:tag name="ORIGINALWIDTH" val="1502.25"/>
  <p:tag name="LATEXADDIN" val="\documentclass{article}&#10;\usepackage{amsmath}&#10;\pagestyle{empty}&#10;\begin{document}&#10;&#10;$I(f)\approx Q(f)=\sum\limits_{k=0}^n A_k f\left(x_k\right)$&#10;\end{document}"/>
  <p:tag name="IGUANATEXSIZE" val="28"/>
  <p:tag name="IGUANATEXCURSOR" val="141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"/>
  <p:tag name="ORIGINALWIDTH" val="286.5"/>
  <p:tag name="LATEXADDIN" val="\documentclass{article}&#10;\usepackage{amsmath}&#10;\pagestyle{empty}&#10;\begin{document}&#10;&#10;&#10;$R_{2^{k+1}}$&#10;&#10;\end{document}"/>
  <p:tag name="IGUANATEXSIZE" val="28"/>
  <p:tag name="IGUANATEXCURSOR" val="9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5"/>
  <p:tag name="ORIGINALWIDTH" val="50.25"/>
  <p:tag name="LATEXADDIN" val="\documentclass{article}&#10;\usepackage{amsmath}&#10;\pagestyle{empty}&#10;\begin{document}&#10;&#10;&#10;$\frac{3}{8}$&#10;&#10;\end{document}"/>
  <p:tag name="IGUANATEXSIZE" val="28"/>
  <p:tag name="IGUANATEXCURSOR" val="9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7|0.6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0.75"/>
  <p:tag name="ORIGINALWIDTH" val="2199.75"/>
  <p:tag name="LATEXADDIN" val="\documentclass{article}&#10;\usepackage{amsmath}&#10;\pagestyle{empty}&#10;\begin{document}&#10;&#10;$I(f)=\int_a^b{f(x)}dx \approx Q(f)=\sum\limits_{k=0}^n A_k f\left(x_k\right)$&#10;\end{document}"/>
  <p:tag name="IGUANATEXSIZE" val="28"/>
  <p:tag name="IGUANATEXCURSOR" val="10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"/>
  <p:tag name="ORIGINALWIDTH" val="2174.25"/>
  <p:tag name="LATEXADDIN" val="\documentclass{article}&#10;\usepackage{amsmath}&#10;\pagestyle{empty}&#10;\begin{document}&#10;&#10;&#10;$h=\frac{b-a}{n}$,  $x_k=a+kh$,  $k=0,1,2,\cdots, n.$&#10;&#10;\end{document}"/>
  <p:tag name="IGUANATEXSIZE" val="28"/>
  <p:tag name="IGUANATEXCURSOR" val="13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5"/>
  <p:tag name="ORIGINALWIDTH" val="2563.5"/>
  <p:tag name="LATEXADDIN" val="\documentclass{article}&#10;\usepackage{amsmath}&#10;\pagestyle{empty}&#10;\begin{document}&#10;&#10;&#10;$h=\frac{b-a}{3}$, $x_0=a,$ $x_1=\frac{2a+b}{3}$,  $x_2=\frac{a+2b}{3}$, $x_3=b.$&#10;&#10;&#10;\end{document}"/>
  <p:tag name="IGUANATEXSIZE" val="28"/>
  <p:tag name="IGUANATEXCURSOR" val="162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5"/>
  <p:tag name="ORIGINALWIDTH" val="3447"/>
  <p:tag name="LATEXADDIN" val="\documentclass{article}&#10;\usepackage{amsmath}&#10;\pagestyle{empty}&#10;\begin{document}&#10;&#10;&#10;$p_3(x)=\frac{(x-x_1)(x-x_2)(x-x_3)}{(x_0-x_1)(x_0-x_2)(x_0-x_3)}f(x_0)+\frac{(x-x_0)(x-x_2)(x-x_3)}{(x_1-x_0)(x_1-x_2)(x_1-x_3)}f(x_1) $&#10;&#10;\end{document}"/>
  <p:tag name="IGUANATEXSIZE" val="28"/>
  <p:tag name="IGUANATEXCURSOR" val="218"/>
  <p:tag name="TRANSPARENCY" val="True"/>
  <p:tag name="FILENAME" val=""/>
  <p:tag name="LATEXENGINEID" val="0"/>
  <p:tag name="TEMPFOLDER" val="d:\Soft\charulatex\"/>
  <p:tag name="LATEXFORMHEIGHT" val="514.5"/>
  <p:tag name="LATEXFORMWIDTH" val="668.25"/>
  <p:tag name="LATEXFORMWRAP" val="True"/>
  <p:tag name="BITMAPVECTOR" val="0"/>
</p:tagLst>
</file>

<file path=ppt/theme/theme1.xml><?xml version="1.0" encoding="utf-8"?>
<a:theme xmlns:a="http://schemas.openxmlformats.org/drawingml/2006/main" name="1_很不错的模版">
  <a:themeElements>
    <a:clrScheme name="自定义 7">
      <a:dk1>
        <a:srgbClr val="121618"/>
      </a:dk1>
      <a:lt1>
        <a:srgbClr val="FFFFFF"/>
      </a:lt1>
      <a:dk2>
        <a:srgbClr val="FFFFFF"/>
      </a:dk2>
      <a:lt2>
        <a:srgbClr val="D3D9DD"/>
      </a:lt2>
      <a:accent1>
        <a:srgbClr val="6C89DA"/>
      </a:accent1>
      <a:accent2>
        <a:srgbClr val="8FAFE9"/>
      </a:accent2>
      <a:accent3>
        <a:srgbClr val="FFFFFF"/>
      </a:accent3>
      <a:accent4>
        <a:srgbClr val="224272"/>
      </a:accent4>
      <a:accent5>
        <a:srgbClr val="BAC4EA"/>
      </a:accent5>
      <a:accent6>
        <a:srgbClr val="819ED3"/>
      </a:accent6>
      <a:hlink>
        <a:srgbClr val="57ABA3"/>
      </a:hlink>
      <a:folHlink>
        <a:srgbClr val="85819D"/>
      </a:folHlink>
    </a:clrScheme>
    <a:fontScheme name="自定义 1">
      <a:majorFont>
        <a:latin typeface="Times New Roman"/>
        <a:ea typeface="华文仿宋"/>
        <a:cs typeface=""/>
      </a:majorFont>
      <a:minorFont>
        <a:latin typeface="Times New Roman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1_很不错的模版 1">
        <a:dk1>
          <a:srgbClr val="384D68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E4058"/>
        </a:accent4>
        <a:accent5>
          <a:srgbClr val="B7C4CD"/>
        </a:accent5>
        <a:accent6>
          <a:srgbClr val="7E98A4"/>
        </a:accent6>
        <a:hlink>
          <a:srgbClr val="6FA2E7"/>
        </a:hlink>
        <a:folHlink>
          <a:srgbClr val="B2A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2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BC93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3">
        <a:dk1>
          <a:srgbClr val="2A4F86"/>
        </a:dk1>
        <a:lt1>
          <a:srgbClr val="FFFFFF"/>
        </a:lt1>
        <a:dk2>
          <a:srgbClr val="3E68D0"/>
        </a:dk2>
        <a:lt2>
          <a:srgbClr val="D3D9DD"/>
        </a:lt2>
        <a:accent1>
          <a:srgbClr val="6C89DA"/>
        </a:accent1>
        <a:accent2>
          <a:srgbClr val="8FAFE9"/>
        </a:accent2>
        <a:accent3>
          <a:srgbClr val="FFFFFF"/>
        </a:accent3>
        <a:accent4>
          <a:srgbClr val="224272"/>
        </a:accent4>
        <a:accent5>
          <a:srgbClr val="BAC4EA"/>
        </a:accent5>
        <a:accent6>
          <a:srgbClr val="819ED3"/>
        </a:accent6>
        <a:hlink>
          <a:srgbClr val="57ABA3"/>
        </a:hlink>
        <a:folHlink>
          <a:srgbClr val="85819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algn="l">
          <a:spcBef>
            <a:spcPct val="20000"/>
          </a:spcBef>
          <a:defRPr sz="2800" dirty="0">
            <a:solidFill>
              <a:srgbClr val="0000FF"/>
            </a:solidFill>
            <a:latin typeface="华文仿宋" panose="02010600040101010101" pitchFamily="2" charset="-122"/>
            <a:ea typeface="华文仿宋" panose="0201060004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sz="2400" b="0" dirty="0" smtClean="0">
            <a:solidFill>
              <a:schemeClr val="tx1">
                <a:lumMod val="95000"/>
                <a:lumOff val="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很不错的模版</Template>
  <TotalTime>17698</TotalTime>
  <Words>5444</Words>
  <Application>Microsoft Office PowerPoint</Application>
  <PresentationFormat>全屏显示(4:3)</PresentationFormat>
  <Paragraphs>882</Paragraphs>
  <Slides>96</Slides>
  <Notes>19</Notes>
  <HiddenSlides>5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96</vt:i4>
      </vt:variant>
    </vt:vector>
  </HeadingPairs>
  <TitlesOfParts>
    <vt:vector size="116" baseType="lpstr">
      <vt:lpstr>仿宋</vt:lpstr>
      <vt:lpstr>黑体</vt:lpstr>
      <vt:lpstr>华文仿宋</vt:lpstr>
      <vt:lpstr>华文中宋</vt:lpstr>
      <vt:lpstr>楷体_GB2312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Tw Cen MT</vt:lpstr>
      <vt:lpstr>Verdana</vt:lpstr>
      <vt:lpstr>Wingdings</vt:lpstr>
      <vt:lpstr>1_很不错的模版</vt:lpstr>
      <vt:lpstr>Office 主题​​</vt:lpstr>
      <vt:lpstr>Equation</vt:lpstr>
      <vt:lpstr>Microsoft 公式 3.0</vt:lpstr>
      <vt:lpstr>Microsoft Word Picture</vt:lpstr>
      <vt:lpstr>PowerPoint 演示文稿</vt:lpstr>
      <vt:lpstr>PowerPoint 演示文稿</vt:lpstr>
      <vt:lpstr>第7章 数值积分</vt:lpstr>
      <vt:lpstr>PowerPoint 演示文稿</vt:lpstr>
      <vt:lpstr>PowerPoint 演示文稿</vt:lpstr>
      <vt:lpstr>PowerPoint 演示文稿</vt:lpstr>
      <vt:lpstr>7.1 数值积分概述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7.2.2 代数精度</vt:lpstr>
      <vt:lpstr>PowerPoint 演示文稿</vt:lpstr>
      <vt:lpstr>PowerPoint 演示文稿</vt:lpstr>
      <vt:lpstr>PowerPoint 演示文稿</vt:lpstr>
      <vt:lpstr>7.2.3 收敛性和稳定性</vt:lpstr>
      <vt:lpstr>稳定性的一个充分条件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系数特点和稳定性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复化科特斯(Cotes)公式</vt:lpstr>
      <vt:lpstr>PowerPoint 演示文稿</vt:lpstr>
      <vt:lpstr>PowerPoint 演示文稿</vt:lpstr>
      <vt:lpstr>变步长梯形法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高斯（Gauss）求积公式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同理： 区间[-1,1]上几个简单的Gauss 公式</vt:lpstr>
      <vt:lpstr>更多的区间[-1,1]上Gauss 公式</vt:lpstr>
      <vt:lpstr>PowerPoint 演示文稿</vt:lpstr>
      <vt:lpstr>Gauss 公式的优缺点</vt:lpstr>
      <vt:lpstr>本章教学要求及重点难点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第7章 数值积分</vt:lpstr>
      <vt:lpstr>PowerPoint 演示文稿</vt:lpstr>
    </vt:vector>
  </TitlesOfParts>
  <Company>DEMI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Leo</dc:creator>
  <cp:lastModifiedBy>Fudong Ge</cp:lastModifiedBy>
  <cp:revision>2255</cp:revision>
  <dcterms:created xsi:type="dcterms:W3CDTF">2008-11-26T09:45:55Z</dcterms:created>
  <dcterms:modified xsi:type="dcterms:W3CDTF">2019-05-31T00:59:51Z</dcterms:modified>
</cp:coreProperties>
</file>